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8" r:id="rId4"/>
    <p:sldId id="277" r:id="rId5"/>
    <p:sldId id="269" r:id="rId6"/>
    <p:sldId id="265" r:id="rId7"/>
    <p:sldId id="266" r:id="rId8"/>
    <p:sldId id="267" r:id="rId9"/>
    <p:sldId id="268" r:id="rId10"/>
    <p:sldId id="259" r:id="rId11"/>
    <p:sldId id="271" r:id="rId12"/>
    <p:sldId id="272" r:id="rId13"/>
    <p:sldId id="260" r:id="rId14"/>
    <p:sldId id="270" r:id="rId15"/>
    <p:sldId id="273" r:id="rId16"/>
    <p:sldId id="274" r:id="rId17"/>
    <p:sldId id="276" r:id="rId18"/>
  </p:sldIdLst>
  <p:sldSz cx="6840538" cy="8821738"/>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98" autoAdjust="0"/>
    <p:restoredTop sz="94660"/>
  </p:normalViewPr>
  <p:slideViewPr>
    <p:cSldViewPr>
      <p:cViewPr>
        <p:scale>
          <a:sx n="100" d="100"/>
          <a:sy n="100" d="100"/>
        </p:scale>
        <p:origin x="-1056" y="2918"/>
      </p:cViewPr>
      <p:guideLst>
        <p:guide orient="horz" pos="2779"/>
        <p:guide pos="215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3040" y="2740457"/>
            <a:ext cx="5814458" cy="1890956"/>
          </a:xfrm>
        </p:spPr>
        <p:txBody>
          <a:bodyPr/>
          <a:lstStyle/>
          <a:p>
            <a:r>
              <a:rPr lang="en-US" smtClean="0"/>
              <a:t>Click to edit Master title style</a:t>
            </a:r>
            <a:endParaRPr lang="pt-PT"/>
          </a:p>
        </p:txBody>
      </p:sp>
      <p:sp>
        <p:nvSpPr>
          <p:cNvPr id="3" name="Subtitle 2"/>
          <p:cNvSpPr>
            <a:spLocks noGrp="1"/>
          </p:cNvSpPr>
          <p:nvPr>
            <p:ph type="subTitle" idx="1"/>
          </p:nvPr>
        </p:nvSpPr>
        <p:spPr>
          <a:xfrm>
            <a:off x="1026082" y="4998985"/>
            <a:ext cx="4788377" cy="22544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04-10-2021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559812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04-10-2021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063063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12659" y="455383"/>
            <a:ext cx="1121088" cy="9681448"/>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249395" y="455383"/>
            <a:ext cx="3249255" cy="968144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04-10-2021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16609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04-10-2021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82618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0355" y="5668785"/>
            <a:ext cx="5814458" cy="175209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540355" y="3739030"/>
            <a:ext cx="5814458" cy="192975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31C330-3C54-4323-BB76-3A1D96CA84A7}" type="datetimeFigureOut">
              <a:rPr lang="pt-PT" smtClean="0"/>
              <a:t>04-10-2021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3878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249396" y="2648564"/>
            <a:ext cx="2185171" cy="7488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2548576" y="2648564"/>
            <a:ext cx="2185171" cy="7488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4"/>
          <p:cNvSpPr>
            <a:spLocks noGrp="1"/>
          </p:cNvSpPr>
          <p:nvPr>
            <p:ph type="dt" sz="half" idx="10"/>
          </p:nvPr>
        </p:nvSpPr>
        <p:spPr/>
        <p:txBody>
          <a:bodyPr/>
          <a:lstStyle/>
          <a:p>
            <a:fld id="{8731C330-3C54-4323-BB76-3A1D96CA84A7}" type="datetimeFigureOut">
              <a:rPr lang="pt-PT" smtClean="0"/>
              <a:t>04-10-2021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23770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028" y="353278"/>
            <a:ext cx="6156484" cy="1470290"/>
          </a:xfrm>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342027" y="1974682"/>
            <a:ext cx="3022426" cy="822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027" y="2797635"/>
            <a:ext cx="3022426" cy="50827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3474899" y="1974682"/>
            <a:ext cx="3023613" cy="822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74899" y="2797635"/>
            <a:ext cx="3023613" cy="50827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6"/>
          <p:cNvSpPr>
            <a:spLocks noGrp="1"/>
          </p:cNvSpPr>
          <p:nvPr>
            <p:ph type="dt" sz="half" idx="10"/>
          </p:nvPr>
        </p:nvSpPr>
        <p:spPr/>
        <p:txBody>
          <a:bodyPr/>
          <a:lstStyle/>
          <a:p>
            <a:fld id="{8731C330-3C54-4323-BB76-3A1D96CA84A7}" type="datetimeFigureOut">
              <a:rPr lang="pt-PT" smtClean="0"/>
              <a:t>04-10-2021</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41076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2"/>
          <p:cNvSpPr>
            <a:spLocks noGrp="1"/>
          </p:cNvSpPr>
          <p:nvPr>
            <p:ph type="dt" sz="half" idx="10"/>
          </p:nvPr>
        </p:nvSpPr>
        <p:spPr/>
        <p:txBody>
          <a:bodyPr/>
          <a:lstStyle/>
          <a:p>
            <a:fld id="{8731C330-3C54-4323-BB76-3A1D96CA84A7}" type="datetimeFigureOut">
              <a:rPr lang="pt-PT" smtClean="0"/>
              <a:t>04-10-2021</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81324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31C330-3C54-4323-BB76-3A1D96CA84A7}" type="datetimeFigureOut">
              <a:rPr lang="pt-PT" smtClean="0"/>
              <a:t>04-10-2021</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387402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028" y="351236"/>
            <a:ext cx="2250489" cy="1494794"/>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2674461" y="351237"/>
            <a:ext cx="3824051" cy="752910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342028" y="1846031"/>
            <a:ext cx="2250489" cy="60343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1C330-3C54-4323-BB76-3A1D96CA84A7}" type="datetimeFigureOut">
              <a:rPr lang="pt-PT" smtClean="0"/>
              <a:t>04-10-2021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443533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0793" y="6175218"/>
            <a:ext cx="4104323" cy="729019"/>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340793" y="788240"/>
            <a:ext cx="4104323" cy="52930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1340793" y="6904236"/>
            <a:ext cx="4104323" cy="103532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1C330-3C54-4323-BB76-3A1D96CA84A7}" type="datetimeFigureOut">
              <a:rPr lang="pt-PT" smtClean="0"/>
              <a:t>04-10-2021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523571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28" y="353278"/>
            <a:ext cx="6156484" cy="1470290"/>
          </a:xfrm>
          <a:prstGeom prst="rect">
            <a:avLst/>
          </a:prstGeom>
        </p:spPr>
        <p:txBody>
          <a:bodyPr vert="horz" lIns="91440" tIns="45720" rIns="91440" bIns="45720" rtlCol="0" anchor="ctr">
            <a:normAutofit/>
          </a:bodyPr>
          <a:lstStyle/>
          <a:p>
            <a:r>
              <a:rPr lang="en-US" smtClean="0"/>
              <a:t>Click to edit Master title style</a:t>
            </a:r>
            <a:endParaRPr lang="pt-PT"/>
          </a:p>
        </p:txBody>
      </p:sp>
      <p:sp>
        <p:nvSpPr>
          <p:cNvPr id="3" name="Text Placeholder 2"/>
          <p:cNvSpPr>
            <a:spLocks noGrp="1"/>
          </p:cNvSpPr>
          <p:nvPr>
            <p:ph type="body" idx="1"/>
          </p:nvPr>
        </p:nvSpPr>
        <p:spPr>
          <a:xfrm>
            <a:off x="342028" y="2058407"/>
            <a:ext cx="6156484" cy="582193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2"/>
          </p:nvPr>
        </p:nvSpPr>
        <p:spPr>
          <a:xfrm>
            <a:off x="342028" y="8176445"/>
            <a:ext cx="1596125" cy="469676"/>
          </a:xfrm>
          <a:prstGeom prst="rect">
            <a:avLst/>
          </a:prstGeom>
        </p:spPr>
        <p:txBody>
          <a:bodyPr vert="horz" lIns="91440" tIns="45720" rIns="91440" bIns="45720" rtlCol="0" anchor="ctr"/>
          <a:lstStyle>
            <a:lvl1pPr algn="l">
              <a:defRPr sz="1200">
                <a:solidFill>
                  <a:schemeClr val="tx1">
                    <a:tint val="75000"/>
                  </a:schemeClr>
                </a:solidFill>
              </a:defRPr>
            </a:lvl1pPr>
          </a:lstStyle>
          <a:p>
            <a:fld id="{8731C330-3C54-4323-BB76-3A1D96CA84A7}" type="datetimeFigureOut">
              <a:rPr lang="pt-PT" smtClean="0"/>
              <a:t>04-10-2021</a:t>
            </a:fld>
            <a:endParaRPr lang="pt-PT"/>
          </a:p>
        </p:txBody>
      </p:sp>
      <p:sp>
        <p:nvSpPr>
          <p:cNvPr id="5" name="Footer Placeholder 4"/>
          <p:cNvSpPr>
            <a:spLocks noGrp="1"/>
          </p:cNvSpPr>
          <p:nvPr>
            <p:ph type="ftr" sz="quarter" idx="3"/>
          </p:nvPr>
        </p:nvSpPr>
        <p:spPr>
          <a:xfrm>
            <a:off x="2337184" y="8176445"/>
            <a:ext cx="2166170" cy="46967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4902385" y="8176445"/>
            <a:ext cx="1596125" cy="469676"/>
          </a:xfrm>
          <a:prstGeom prst="rect">
            <a:avLst/>
          </a:prstGeom>
        </p:spPr>
        <p:txBody>
          <a:bodyPr vert="horz" lIns="91440" tIns="45720" rIns="91440" bIns="45720" rtlCol="0" anchor="ctr"/>
          <a:lstStyle>
            <a:lvl1pPr algn="r">
              <a:defRPr sz="1200">
                <a:solidFill>
                  <a:schemeClr val="tx1">
                    <a:tint val="75000"/>
                  </a:schemeClr>
                </a:solidFill>
              </a:defRPr>
            </a:lvl1pPr>
          </a:lstStyle>
          <a:p>
            <a:fld id="{79FB0386-8BA2-4102-9BEE-502D567D938F}" type="slidenum">
              <a:rPr lang="pt-PT" smtClean="0"/>
              <a:t>‹#›</a:t>
            </a:fld>
            <a:endParaRPr lang="pt-PT"/>
          </a:p>
        </p:txBody>
      </p:sp>
    </p:spTree>
    <p:extLst>
      <p:ext uri="{BB962C8B-B14F-4D97-AF65-F5344CB8AC3E}">
        <p14:creationId xmlns:p14="http://schemas.microsoft.com/office/powerpoint/2010/main" val="3790637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6.jp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a:t>
            </a:fld>
            <a:endParaRPr lang="fr-FR" altLang="pt-PT" sz="800" b="1" i="1" u="sng" dirty="0" smtClean="0">
              <a:solidFill>
                <a:srgbClr val="00B4B2"/>
              </a:solidFill>
            </a:endParaRPr>
          </a:p>
        </p:txBody>
      </p:sp>
      <p:pic>
        <p:nvPicPr>
          <p:cNvPr id="8" name="Imagem 10" descr="LOGO-Paises ecowas"/>
          <p:cNvPicPr>
            <a:picLocks noChangeAspect="1"/>
          </p:cNvPicPr>
          <p:nvPr/>
        </p:nvPicPr>
        <p:blipFill>
          <a:blip r:embed="rId3"/>
          <a:stretch>
            <a:fillRect/>
          </a:stretch>
        </p:blipFill>
        <p:spPr>
          <a:xfrm>
            <a:off x="7091" y="3232454"/>
            <a:ext cx="3307930" cy="3188645"/>
          </a:xfrm>
          <a:prstGeom prst="rect">
            <a:avLst/>
          </a:prstGeom>
        </p:spPr>
      </p:pic>
      <p:sp>
        <p:nvSpPr>
          <p:cNvPr id="9" name="Rectangle 2"/>
          <p:cNvSpPr txBox="1">
            <a:spLocks noChangeArrowheads="1"/>
          </p:cNvSpPr>
          <p:nvPr/>
        </p:nvSpPr>
        <p:spPr>
          <a:xfrm>
            <a:off x="3112691" y="2512807"/>
            <a:ext cx="3709150" cy="218609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CaP verT</a:t>
            </a:r>
          </a:p>
          <a:p>
            <a:pPr algn="ctr">
              <a:defRPr/>
            </a:pP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17 - 19 MARS</a:t>
            </a:r>
          </a:p>
          <a:p>
            <a:pPr algn="ctr">
              <a:defRPr/>
            </a:pPr>
            <a:r>
              <a:rPr lang="pt-PT" altLang="pt-PT" sz="4000" b="1" dirty="0" smtClean="0">
                <a:solidFill>
                  <a:schemeClr val="bg1"/>
                </a:solidFill>
                <a:effectLst>
                  <a:outerShdw blurRad="38100" dist="38100" dir="2700000" algn="tl">
                    <a:srgbClr val="000000"/>
                  </a:outerShdw>
                </a:effectLst>
                <a:latin typeface="Calisto MT" panose="02040603050505030304" pitchFamily="18" charset="0"/>
              </a:rPr>
              <a:t>2022</a:t>
            </a: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PRAIA</a:t>
            </a:r>
          </a:p>
          <a:p>
            <a:pPr algn="ctr">
              <a:defRPr/>
            </a:pPr>
            <a:r>
              <a:rPr lang="pt-PT" altLang="pt-PT" sz="1200" b="1" dirty="0" smtClean="0">
                <a:solidFill>
                  <a:schemeClr val="bg1"/>
                </a:solidFill>
                <a:effectLst>
                  <a:outerShdw blurRad="38100" dist="38100" dir="2700000" algn="tl">
                    <a:srgbClr val="000000"/>
                  </a:outerShdw>
                </a:effectLst>
                <a:latin typeface="Calisto MT" panose="02040603050505030304" pitchFamily="18" charset="0"/>
              </a:rPr>
              <a:t>ÎLE DE SANTIAGO</a:t>
            </a: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CAP VERT</a:t>
            </a:r>
          </a:p>
        </p:txBody>
      </p:sp>
      <p:sp>
        <p:nvSpPr>
          <p:cNvPr id="10" name="Rectangle 2"/>
          <p:cNvSpPr txBox="1">
            <a:spLocks noChangeArrowheads="1"/>
          </p:cNvSpPr>
          <p:nvPr/>
        </p:nvSpPr>
        <p:spPr>
          <a:xfrm>
            <a:off x="18698" y="6437109"/>
            <a:ext cx="6814014" cy="121412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CAP VERT </a:t>
            </a: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UN</a:t>
            </a:r>
          </a:p>
          <a:p>
            <a:pPr algn="ctr">
              <a:defRPr/>
            </a:pPr>
            <a:r>
              <a:rPr lang="fr-FR" altLang="pt-PT" sz="2000" b="1" dirty="0">
                <a:solidFill>
                  <a:schemeClr val="bg1"/>
                </a:solidFill>
                <a:effectLst>
                  <a:outerShdw blurRad="38100" dist="38100" dir="2700000" algn="tl">
                    <a:srgbClr val="000000"/>
                  </a:outerShdw>
                </a:effectLst>
                <a:latin typeface="Calisto MT" panose="02040603050505030304" pitchFamily="18" charset="0"/>
              </a:rPr>
              <a:t>LIEN AVEC LES MARCHÉS </a:t>
            </a:r>
            <a:r>
              <a:rPr lang="fr-FR" altLang="pt-PT" sz="2000" b="1" dirty="0" smtClean="0">
                <a:solidFill>
                  <a:schemeClr val="bg1"/>
                </a:solidFill>
                <a:effectLst>
                  <a:outerShdw blurRad="38100" dist="38100" dir="2700000" algn="tl">
                    <a:srgbClr val="000000"/>
                  </a:outerShdw>
                </a:effectLst>
                <a:latin typeface="Calisto MT" panose="02040603050505030304" pitchFamily="18" charset="0"/>
              </a:rPr>
              <a:t>D'EXCELLENCE</a:t>
            </a:r>
          </a:p>
        </p:txBody>
      </p:sp>
      <p:sp>
        <p:nvSpPr>
          <p:cNvPr id="11" name="Rectangle 2"/>
          <p:cNvSpPr txBox="1">
            <a:spLocks noChangeArrowheads="1"/>
          </p:cNvSpPr>
          <p:nvPr/>
        </p:nvSpPr>
        <p:spPr>
          <a:xfrm>
            <a:off x="1645536" y="1098501"/>
            <a:ext cx="4863943" cy="62209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ATLANTIC BUSINESS FORUM</a:t>
            </a:r>
          </a:p>
        </p:txBody>
      </p:sp>
      <p:sp>
        <p:nvSpPr>
          <p:cNvPr id="12" name="Rectangle 2"/>
          <p:cNvSpPr txBox="1">
            <a:spLocks noChangeArrowheads="1"/>
          </p:cNvSpPr>
          <p:nvPr/>
        </p:nvSpPr>
        <p:spPr>
          <a:xfrm>
            <a:off x="1793430" y="1619993"/>
            <a:ext cx="4500102" cy="35115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18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TERMES DE RéFéRENCe</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255" y="8393120"/>
            <a:ext cx="2009543" cy="451582"/>
          </a:xfrm>
          <a:prstGeom prst="rect">
            <a:avLst/>
          </a:prstGeom>
        </p:spPr>
      </p:pic>
      <p:pic>
        <p:nvPicPr>
          <p:cNvPr id="14" name="Imagem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68949" y="56482"/>
            <a:ext cx="1399998" cy="1130857"/>
          </a:xfrm>
          <a:prstGeom prst="rect">
            <a:avLst/>
          </a:prstGeom>
        </p:spPr>
      </p:pic>
    </p:spTree>
    <p:extLst>
      <p:ext uri="{BB962C8B-B14F-4D97-AF65-F5344CB8AC3E}">
        <p14:creationId xmlns:p14="http://schemas.microsoft.com/office/powerpoint/2010/main" val="3952409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486" y="944602"/>
            <a:ext cx="6285513" cy="7158370"/>
          </a:xfrm>
          <a:prstGeom prst="rect">
            <a:avLst/>
          </a:prstGeom>
          <a:noFill/>
        </p:spPr>
        <p:txBody>
          <a:bodyPr wrap="square" rtlCol="0">
            <a:spAutoFit/>
          </a:bodyPr>
          <a:lstStyle/>
          <a:p>
            <a:pPr algn="just">
              <a:lnSpc>
                <a:spcPts val="1200"/>
              </a:lnSpc>
            </a:pPr>
            <a:r>
              <a:rPr lang="pt-PT" sz="1100" dirty="0">
                <a:solidFill>
                  <a:schemeClr val="accent5">
                    <a:lumMod val="75000"/>
                  </a:schemeClr>
                </a:solidFill>
                <a:latin typeface="Arial Narrow" panose="020B0606020202030204" pitchFamily="34" charset="0"/>
              </a:rPr>
              <a:t>TERMES DE REFERENCE DU FORUM DES ENTREPRISES</a:t>
            </a:r>
          </a:p>
          <a:p>
            <a:pPr algn="just">
              <a:lnSpc>
                <a:spcPts val="1200"/>
              </a:lnSpc>
            </a:pPr>
            <a:r>
              <a:rPr lang="pt-PT" sz="1100" dirty="0">
                <a:solidFill>
                  <a:schemeClr val="accent5">
                    <a:lumMod val="75000"/>
                  </a:schemeClr>
                </a:solidFill>
                <a:latin typeface="Arial Narrow" panose="020B0606020202030204" pitchFamily="34" charset="0"/>
              </a:rPr>
              <a:t>3. ORGANISATION DU FORUM DES ENTREPRISES</a:t>
            </a:r>
          </a:p>
          <a:p>
            <a:pPr algn="just">
              <a:lnSpc>
                <a:spcPts val="1200"/>
              </a:lnSpc>
            </a:pPr>
            <a:r>
              <a:rPr lang="pt-PT" sz="1100" b="1" i="1" dirty="0" smtClean="0">
                <a:latin typeface="Arial Narrow" panose="020B0606020202030204" pitchFamily="34" charset="0"/>
              </a:rPr>
              <a:t>3.1</a:t>
            </a:r>
            <a:r>
              <a:rPr lang="pt-PT" sz="1100" b="1" i="1" dirty="0">
                <a:latin typeface="Arial Narrow" panose="020B0606020202030204" pitchFamily="34" charset="0"/>
              </a:rPr>
              <a:t>. Participants</a:t>
            </a:r>
          </a:p>
          <a:p>
            <a:pPr algn="just">
              <a:lnSpc>
                <a:spcPts val="1200"/>
              </a:lnSpc>
            </a:pPr>
            <a:r>
              <a:rPr lang="pt-PT" sz="1100" dirty="0">
                <a:latin typeface="Arial Narrow" panose="020B0606020202030204" pitchFamily="34" charset="0"/>
              </a:rPr>
              <a:t>Entreprises liées au commerce ; industrie; tourisme; agriculture; logistique; industrie agroalimentaire; </a:t>
            </a:r>
            <a:r>
              <a:rPr lang="pt-PT" sz="1100" i="1" dirty="0">
                <a:latin typeface="Arial Narrow" panose="020B0606020202030204" pitchFamily="34" charset="0"/>
              </a:rPr>
              <a:t>TIC</a:t>
            </a:r>
            <a:r>
              <a:rPr lang="pt-PT" sz="1100" dirty="0">
                <a:latin typeface="Arial Narrow" panose="020B0606020202030204" pitchFamily="34" charset="0"/>
              </a:rPr>
              <a:t> ; autorités locales; Ambassades ; agences d'investissement; Institutions financières nationales et internationales, compagnies d'assurances ; Chambres de Commerce et d'Industrie Locale et Extérieure, Universités, Institutions Scientifiques et Technologiques ; Agences de Coopération et de Développement ; opérateurs économiques, en général, dans tous les secteurs d'activité économique et commerciale.</a:t>
            </a:r>
          </a:p>
          <a:p>
            <a:pPr algn="just">
              <a:lnSpc>
                <a:spcPts val="7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 Développement des travaux</a:t>
            </a:r>
          </a:p>
          <a:p>
            <a:pPr algn="just">
              <a:lnSpc>
                <a:spcPts val="1200"/>
              </a:lnSpc>
            </a:pPr>
            <a:r>
              <a:rPr lang="pt-PT" sz="1100" dirty="0">
                <a:latin typeface="Arial Narrow" panose="020B0606020202030204" pitchFamily="34" charset="0"/>
              </a:rPr>
              <a:t>L'événement se déroulera en sessions plénières les 17 et 18 mars et le 19 mars il y aura un Business Round, selon 9 séquences principales, comprenant les Sessions d'ouverture et de clôture, deux Panels et cinq Conférences thématiques , détaillé dans le programme de l'événement (ci-joint).</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3.2.1</a:t>
            </a:r>
            <a:r>
              <a:rPr lang="pt-PT" sz="1100" b="1" i="1" dirty="0">
                <a:latin typeface="Arial Narrow" panose="020B0606020202030204" pitchFamily="34" charset="0"/>
              </a:rPr>
              <a:t>. Séquence 1 : Ouverture</a:t>
            </a:r>
          </a:p>
          <a:p>
            <a:pPr algn="just">
              <a:lnSpc>
                <a:spcPts val="1200"/>
              </a:lnSpc>
            </a:pPr>
            <a:r>
              <a:rPr lang="pt-PT" sz="1100" dirty="0">
                <a:latin typeface="Arial Narrow" panose="020B0606020202030204" pitchFamily="34" charset="0"/>
              </a:rPr>
              <a:t>La session du 17 mars débutera par la cérémonie d'ouverture qui sera présidée par une personnalité d'importance nationale, qui prononcera le discours d'ouverture du Forum.</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3.2.2</a:t>
            </a:r>
            <a:r>
              <a:rPr lang="pt-PT" sz="1100" b="1" i="1" dirty="0">
                <a:latin typeface="Arial Narrow" panose="020B0606020202030204" pitchFamily="34" charset="0"/>
              </a:rPr>
              <a:t>. Séquence 2 : Blocs de présentation</a:t>
            </a:r>
          </a:p>
          <a:p>
            <a:pPr algn="just">
              <a:lnSpc>
                <a:spcPts val="1200"/>
              </a:lnSpc>
            </a:pPr>
            <a:r>
              <a:rPr lang="pt-PT" sz="1100" dirty="0">
                <a:latin typeface="Arial Narrow" panose="020B0606020202030204" pitchFamily="34" charset="0"/>
              </a:rPr>
              <a:t>La séance d'ouverture sera suivie de 3 blocs de présentations. Chaque bloc sera représenté par 5 pays membres de la </a:t>
            </a:r>
            <a:r>
              <a:rPr lang="pt-PT" sz="1100" i="1" dirty="0">
                <a:latin typeface="Arial Narrow" panose="020B0606020202030204" pitchFamily="34" charset="0"/>
              </a:rPr>
              <a:t>CEDEAO</a:t>
            </a:r>
            <a:r>
              <a:rPr lang="pt-PT" sz="1100" dirty="0">
                <a:latin typeface="Arial Narrow" panose="020B0606020202030204" pitchFamily="34" charset="0"/>
              </a:rPr>
              <a:t>. Chaque bloc de présentation aura une durée de 2 heures, chaque pays disposant de 24 minutes pour présenter les opportunités commerciales et les partenariats commerciaux sur le marché respectif.</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3.2.3</a:t>
            </a:r>
            <a:r>
              <a:rPr lang="pt-PT" sz="1100" b="1" i="1" dirty="0">
                <a:latin typeface="Arial Narrow" panose="020B0606020202030204" pitchFamily="34" charset="0"/>
              </a:rPr>
              <a:t>. Séquence 3 : Conférence I</a:t>
            </a:r>
          </a:p>
          <a:p>
            <a:pPr algn="just">
              <a:lnSpc>
                <a:spcPts val="1200"/>
              </a:lnSpc>
            </a:pPr>
            <a:r>
              <a:rPr lang="pt-PT" sz="1100" dirty="0">
                <a:latin typeface="Arial Narrow" panose="020B0606020202030204" pitchFamily="34" charset="0"/>
              </a:rPr>
              <a:t>La Conférence I vise à présenter les conditions d'accès au Marché Préférentiel de la </a:t>
            </a:r>
            <a:r>
              <a:rPr lang="pt-PT" sz="1100" i="1" dirty="0">
                <a:latin typeface="Arial Narrow" panose="020B0606020202030204" pitchFamily="34" charset="0"/>
              </a:rPr>
              <a:t>CEDEAO</a:t>
            </a:r>
            <a:r>
              <a:rPr lang="pt-PT" sz="1100" dirty="0">
                <a:latin typeface="Arial Narrow" panose="020B0606020202030204" pitchFamily="34" charset="0"/>
              </a:rPr>
              <a:t> et son grand potentiel et ses opportunités. A savoir présentation du mécanisme qui met en œuvre l'Union </a:t>
            </a:r>
            <a:r>
              <a:rPr lang="pt-PT" sz="1100" dirty="0" smtClean="0">
                <a:latin typeface="Arial Narrow" panose="020B0606020202030204" pitchFamily="34" charset="0"/>
              </a:rPr>
              <a:t>duuanière </a:t>
            </a:r>
            <a:r>
              <a:rPr lang="pt-PT" sz="1100" dirty="0">
                <a:latin typeface="Arial Narrow" panose="020B0606020202030204" pitchFamily="34" charset="0"/>
              </a:rPr>
              <a:t>entre les États membres de la </a:t>
            </a:r>
            <a:r>
              <a:rPr lang="pt-PT" sz="1100" i="1" dirty="0">
                <a:latin typeface="Arial Narrow" panose="020B0606020202030204" pitchFamily="34" charset="0"/>
              </a:rPr>
              <a:t>CEDEAO</a:t>
            </a:r>
            <a:r>
              <a:rPr lang="pt-PT" sz="1100" dirty="0">
                <a:latin typeface="Arial Narrow" panose="020B0606020202030204" pitchFamily="34" charset="0"/>
              </a:rPr>
              <a:t> - Communauté É</a:t>
            </a:r>
            <a:r>
              <a:rPr lang="pt-PT" sz="1100" dirty="0" smtClean="0">
                <a:latin typeface="Arial Narrow" panose="020B0606020202030204" pitchFamily="34" charset="0"/>
              </a:rPr>
              <a:t>conomique </a:t>
            </a:r>
            <a:r>
              <a:rPr lang="pt-PT" sz="1100" dirty="0">
                <a:latin typeface="Arial Narrow" panose="020B0606020202030204" pitchFamily="34" charset="0"/>
              </a:rPr>
              <a:t>des États de l'Afrique de l'Ouest, qui comprend 15 pays et plus de 400 millions de consommateurs, à travers laquelle les entreprises peuvent importer, exporter et réexporter sans frais ni quotas .</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3.2.4</a:t>
            </a:r>
            <a:r>
              <a:rPr lang="pt-PT" sz="1100" b="1" i="1" dirty="0">
                <a:latin typeface="Arial Narrow" panose="020B0606020202030204" pitchFamily="34" charset="0"/>
              </a:rPr>
              <a:t>. Séquence 4 : Conférence II</a:t>
            </a:r>
          </a:p>
          <a:p>
            <a:pPr algn="just">
              <a:lnSpc>
                <a:spcPts val="1200"/>
              </a:lnSpc>
            </a:pPr>
            <a:r>
              <a:rPr lang="pt-PT" sz="1100" dirty="0">
                <a:latin typeface="Arial Narrow" panose="020B0606020202030204" pitchFamily="34" charset="0"/>
              </a:rPr>
              <a:t>La Conférence II vise à présenter les conditions d'accès au Marché Préférentiel des États-Unis et son grand potentiel et opportunité. En particulier, la présentation du mécanisme qui met en œuvre le programme </a:t>
            </a:r>
            <a:r>
              <a:rPr lang="pt-PT" sz="1100" i="1" dirty="0">
                <a:latin typeface="Arial Narrow" panose="020B0606020202030204" pitchFamily="34" charset="0"/>
              </a:rPr>
              <a:t>AGOA</a:t>
            </a:r>
            <a:r>
              <a:rPr lang="pt-PT" sz="1100" dirty="0">
                <a:latin typeface="Arial Narrow" panose="020B0606020202030204" pitchFamily="34" charset="0"/>
              </a:rPr>
              <a:t> - Loi pour la croissance et les opportunités de l'Afrique, permet aux pays africains éligibles, comme le Cap-Vert, d'exporter environ 6.400 produits hors taxes vers les États-Unis. Cette loi est basée sur une extension des avantages déjà disponibles dans le cadre du Système de Préférences Généralisées </a:t>
            </a:r>
            <a:r>
              <a:rPr lang="pt-PT" sz="1100" i="1" dirty="0">
                <a:latin typeface="Arial Narrow" panose="020B0606020202030204" pitchFamily="34" charset="0"/>
              </a:rPr>
              <a:t>(SPG) </a:t>
            </a:r>
            <a:r>
              <a:rPr lang="pt-PT" sz="1100" dirty="0">
                <a:latin typeface="Arial Narrow" panose="020B0606020202030204" pitchFamily="34" charset="0"/>
              </a:rPr>
              <a:t>des États-Unis, avec plus de 300 millions de consommateurs.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3.2.5. Séquence 5 : Conférence III</a:t>
            </a:r>
          </a:p>
          <a:p>
            <a:pPr algn="just">
              <a:lnSpc>
                <a:spcPts val="1200"/>
              </a:lnSpc>
            </a:pPr>
            <a:r>
              <a:rPr lang="pt-PT" sz="1100" dirty="0">
                <a:latin typeface="Arial Narrow" panose="020B0606020202030204" pitchFamily="34" charset="0"/>
              </a:rPr>
              <a:t>La </a:t>
            </a:r>
            <a:r>
              <a:rPr lang="pt-PT" sz="1100" dirty="0" smtClean="0">
                <a:latin typeface="Arial Narrow" panose="020B0606020202030204" pitchFamily="34" charset="0"/>
              </a:rPr>
              <a:t>Conférence </a:t>
            </a:r>
            <a:r>
              <a:rPr lang="pt-PT" sz="1100" dirty="0">
                <a:latin typeface="Arial Narrow" panose="020B0606020202030204" pitchFamily="34" charset="0"/>
              </a:rPr>
              <a:t>III sous le thème « </a:t>
            </a:r>
            <a:r>
              <a:rPr lang="pt-PT" sz="1100" dirty="0" smtClean="0">
                <a:latin typeface="Arial Narrow" panose="020B0606020202030204" pitchFamily="34" charset="0"/>
              </a:rPr>
              <a:t>Développement de </a:t>
            </a:r>
            <a:r>
              <a:rPr lang="pt-PT" sz="1100" dirty="0">
                <a:latin typeface="Arial Narrow" panose="020B0606020202030204" pitchFamily="34" charset="0"/>
              </a:rPr>
              <a:t>l'Economie Numérique dans la </a:t>
            </a:r>
            <a:r>
              <a:rPr lang="pt-PT" sz="1100" i="1" dirty="0">
                <a:latin typeface="Arial Narrow" panose="020B0606020202030204" pitchFamily="34" charset="0"/>
              </a:rPr>
              <a:t>CEDEAO</a:t>
            </a:r>
            <a:r>
              <a:rPr lang="pt-PT" sz="1100" dirty="0">
                <a:latin typeface="Arial Narrow" panose="020B0606020202030204" pitchFamily="34" charset="0"/>
              </a:rPr>
              <a:t> : une opportunité pour la transition numérique dans le développement des entreprises, l'innovation du marché et l'intégration régionale » est un corollaire de l'importance croissante de l'économie numérique en tant qu'exigences pour construire la prospérité d'un pays et la voie pour exporter vers de nouveaux marchés et un pas en avant dans l'internationalisation des entreprises, avec une pertinence particulière pour les pays avec de petits marchés intérieurs.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A travers ce thème, l'importance des technologies numériques dans le processus de production et de distribution sera soulignée, non seulement dans les économies développées mais aussi dans les pays en développement. Elle contribue à rendre l'économie plus compétitive et, en permettant aux entreprises de vendre leurs produits et services sur le marché étranger, à maintenir la main-d'œuvre, à générer des richesses ayant un fort impact sur l'intégration régionale.</a:t>
            </a:r>
            <a:endParaRPr lang="pt-PT" sz="1100" dirty="0" smtClean="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7" name="TextBox 6"/>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10</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313344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486" y="882478"/>
            <a:ext cx="6285513" cy="7325082"/>
          </a:xfrm>
          <a:prstGeom prst="rect">
            <a:avLst/>
          </a:prstGeom>
          <a:noFill/>
        </p:spPr>
        <p:txBody>
          <a:bodyPr wrap="square" rtlCol="0">
            <a:spAutoFit/>
          </a:bodyPr>
          <a:lstStyle/>
          <a:p>
            <a:pPr algn="just">
              <a:lnSpc>
                <a:spcPts val="1200"/>
              </a:lnSpc>
            </a:pPr>
            <a:r>
              <a:rPr lang="pt-PT" sz="1100" dirty="0">
                <a:solidFill>
                  <a:schemeClr val="accent5">
                    <a:lumMod val="75000"/>
                  </a:schemeClr>
                </a:solidFill>
                <a:latin typeface="Arial Narrow" panose="020B0606020202030204" pitchFamily="34" charset="0"/>
              </a:rPr>
              <a:t>TERMES DE REFERENCE DU FORUM </a:t>
            </a:r>
            <a:r>
              <a:rPr lang="pt-PT" sz="1100" dirty="0" smtClean="0">
                <a:solidFill>
                  <a:schemeClr val="accent5">
                    <a:lumMod val="75000"/>
                  </a:schemeClr>
                </a:solidFill>
                <a:latin typeface="Arial Narrow" panose="020B0606020202030204" pitchFamily="34" charset="0"/>
              </a:rPr>
              <a:t>DES ENTREPRISES</a:t>
            </a:r>
            <a:endParaRPr lang="pt-PT" sz="1100" dirty="0">
              <a:solidFill>
                <a:schemeClr val="accent5">
                  <a:lumMod val="75000"/>
                </a:schemeClr>
              </a:solidFill>
              <a:latin typeface="Arial Narrow" panose="020B0606020202030204" pitchFamily="34" charset="0"/>
            </a:endParaRPr>
          </a:p>
          <a:p>
            <a:pPr algn="just">
              <a:lnSpc>
                <a:spcPts val="1200"/>
              </a:lnSpc>
            </a:pPr>
            <a:r>
              <a:rPr lang="pt-PT" sz="1100" dirty="0">
                <a:solidFill>
                  <a:schemeClr val="accent5">
                    <a:lumMod val="75000"/>
                  </a:schemeClr>
                </a:solidFill>
                <a:latin typeface="Arial Narrow" panose="020B0606020202030204" pitchFamily="34" charset="0"/>
              </a:rPr>
              <a:t>3. ORGANISATION DU FORUM DES ENTREPRISES</a:t>
            </a:r>
          </a:p>
          <a:p>
            <a:pPr algn="just">
              <a:lnSpc>
                <a:spcPts val="1200"/>
              </a:lnSpc>
            </a:pPr>
            <a:r>
              <a:rPr lang="pt-PT" sz="1100" b="1" i="1" dirty="0">
                <a:latin typeface="Arial Narrow" panose="020B0606020202030204" pitchFamily="34" charset="0"/>
              </a:rPr>
              <a:t>3.2.6. Séquence 6 : Conférence IV</a:t>
            </a:r>
          </a:p>
          <a:p>
            <a:pPr algn="just">
              <a:lnSpc>
                <a:spcPts val="1200"/>
              </a:lnSpc>
            </a:pPr>
            <a:r>
              <a:rPr lang="pt-PT" sz="1100" dirty="0">
                <a:latin typeface="Arial Narrow" panose="020B0606020202030204" pitchFamily="34" charset="0"/>
              </a:rPr>
              <a:t>La conférence IV vise à présenter les conditions d'accès au marché préférentiel de l'Union E</a:t>
            </a:r>
            <a:r>
              <a:rPr lang="pt-PT" sz="1100" dirty="0" smtClean="0">
                <a:latin typeface="Arial Narrow" panose="020B0606020202030204" pitchFamily="34" charset="0"/>
              </a:rPr>
              <a:t>uropéenne </a:t>
            </a:r>
            <a:r>
              <a:rPr lang="pt-PT" sz="1100" dirty="0">
                <a:latin typeface="Arial Narrow" panose="020B0606020202030204" pitchFamily="34" charset="0"/>
              </a:rPr>
              <a:t>et son grand potentiel et opportunité. En particulier, la présentation du mécanisme </a:t>
            </a:r>
            <a:r>
              <a:rPr lang="pt-PT" sz="1100" i="1" dirty="0">
                <a:latin typeface="Arial Narrow" panose="020B0606020202030204" pitchFamily="34" charset="0"/>
              </a:rPr>
              <a:t>UE/SPG+, </a:t>
            </a:r>
            <a:r>
              <a:rPr lang="pt-PT" sz="1100" dirty="0">
                <a:latin typeface="Arial Narrow" panose="020B0606020202030204" pitchFamily="34" charset="0"/>
              </a:rPr>
              <a:t>qui est particulièrement pertinent, notamment au regard de la compétitivité externe des produits capverdiens qui, sous ce régime préférentiel, peuvent être exportés vers le marché de l'Union Européenne en franchise de quotas et de droits de </a:t>
            </a:r>
            <a:r>
              <a:rPr lang="pt-PT" sz="1100" dirty="0" smtClean="0">
                <a:latin typeface="Arial Narrow" panose="020B0606020202030204" pitchFamily="34" charset="0"/>
              </a:rPr>
              <a:t>duuane</a:t>
            </a:r>
            <a:r>
              <a:rPr lang="pt-PT" sz="1100" dirty="0">
                <a:latin typeface="Arial Narrow" panose="020B0606020202030204" pitchFamily="34" charset="0"/>
              </a:rPr>
              <a:t>, avec plus de 500 millions de consommateurs.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3.2.7. Séquence 7 : Panneau I</a:t>
            </a:r>
          </a:p>
          <a:p>
            <a:pPr algn="just">
              <a:lnSpc>
                <a:spcPts val="1200"/>
              </a:lnSpc>
            </a:pPr>
            <a:r>
              <a:rPr lang="pt-PT" sz="1100" dirty="0">
                <a:latin typeface="Arial Narrow" panose="020B0606020202030204" pitchFamily="34" charset="0"/>
              </a:rPr>
              <a:t>Le Panel I se concentre sur le financement du secteur privé dans la </a:t>
            </a:r>
            <a:r>
              <a:rPr lang="pt-PT" sz="1100" i="1" dirty="0">
                <a:latin typeface="Arial Narrow" panose="020B0606020202030204" pitchFamily="34" charset="0"/>
              </a:rPr>
              <a:t>CEDEAO</a:t>
            </a:r>
            <a:r>
              <a:rPr lang="pt-PT" sz="1100" dirty="0">
                <a:latin typeface="Arial Narrow" panose="020B0606020202030204" pitchFamily="34" charset="0"/>
              </a:rPr>
              <a:t>. Le financement est vital pour le secteur privé.</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Tirer parti du secteur privé pour stimuler la croissance en Afrique en général, et dans la zone ouest-africaine en particulier, est l'une des priorités des principales institutions financières opérant dans la région, visant à soutenir la croissance durable de la région par l'application de ressources financières dans le secteur privé autour de trois axes principaux </a:t>
            </a:r>
            <a:r>
              <a:rPr lang="pt-PT" sz="1100" dirty="0" smtClean="0">
                <a:latin typeface="Arial Narrow" panose="020B0606020202030204" pitchFamily="34" charset="0"/>
              </a:rPr>
              <a:t>:</a:t>
            </a:r>
            <a:endParaRPr lang="pt-PT" sz="1100" dirty="0">
              <a:latin typeface="Arial Narrow" panose="020B0606020202030204" pitchFamily="34" charset="0"/>
            </a:endParaRP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améliorer le climat des investissements et des affaires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améliorer l'accès aux infrastructures sociales et économiques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promouvoir le développement des affaires dans la région.</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besoins et les instruments de financement du secteur privé disponibles, ainsi que les mécanismes et procédures de cet accès sont fondamentaux pour que la région de la </a:t>
            </a:r>
            <a:r>
              <a:rPr lang="pt-PT" sz="1100" i="1" dirty="0">
                <a:latin typeface="Arial Narrow" panose="020B0606020202030204" pitchFamily="34" charset="0"/>
              </a:rPr>
              <a:t>CEDEAO</a:t>
            </a:r>
            <a:r>
              <a:rPr lang="pt-PT" sz="1100" dirty="0">
                <a:latin typeface="Arial Narrow" panose="020B0606020202030204" pitchFamily="34" charset="0"/>
              </a:rPr>
              <a:t> réalise son plein potentiel et sa portée ; croissance forte et inclusive, et toutes les questions liées au financement, y compris les systèmes de garantie disponibles, seront abordées dans ce panel.</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3.2.8. Séquence 8 : Conférence V</a:t>
            </a:r>
          </a:p>
          <a:p>
            <a:pPr algn="just">
              <a:lnSpc>
                <a:spcPts val="1200"/>
              </a:lnSpc>
            </a:pPr>
            <a:r>
              <a:rPr lang="pt-PT" sz="1100" dirty="0">
                <a:latin typeface="Arial Narrow" panose="020B0606020202030204" pitchFamily="34" charset="0"/>
              </a:rPr>
              <a:t>La Conférence V sous le thème « </a:t>
            </a:r>
            <a:r>
              <a:rPr lang="pt-PT" sz="1100" i="1" dirty="0">
                <a:latin typeface="Arial Narrow" panose="020B0606020202030204" pitchFamily="34" charset="0"/>
              </a:rPr>
              <a:t>BRASIL</a:t>
            </a:r>
            <a:r>
              <a:rPr lang="pt-PT" sz="1100" dirty="0">
                <a:latin typeface="Arial Narrow" panose="020B0606020202030204" pitchFamily="34" charset="0"/>
              </a:rPr>
              <a:t> : Potentiel et Opportunité de la Coopération Technique et Commerciale » vise à explorer l'énorme potentiel que possède le Brésil pour le développement des relations économiques avec l'ensemble de l'espace </a:t>
            </a:r>
            <a:r>
              <a:rPr lang="pt-PT" sz="1100" dirty="0" smtClean="0">
                <a:latin typeface="Arial Narrow" panose="020B0606020202030204" pitchFamily="34" charset="0"/>
              </a:rPr>
              <a:t>de la </a:t>
            </a:r>
            <a:r>
              <a:rPr lang="pt-PT" sz="1100" i="1" dirty="0" smtClean="0">
                <a:latin typeface="Arial Narrow" panose="020B0606020202030204" pitchFamily="34" charset="0"/>
              </a:rPr>
              <a:t>CEDEAO</a:t>
            </a:r>
            <a:r>
              <a:rPr lang="pt-PT" sz="1100" dirty="0">
                <a:latin typeface="Arial Narrow" panose="020B0606020202030204" pitchFamily="34" charset="0"/>
              </a:rPr>
              <a:t>, notamment dans les </a:t>
            </a:r>
            <a:r>
              <a:rPr lang="pt-PT" sz="1100" dirty="0" smtClean="0">
                <a:latin typeface="Arial Narrow" panose="020B0606020202030204" pitchFamily="34" charset="0"/>
              </a:rPr>
              <a:t>dumaines </a:t>
            </a:r>
            <a:r>
              <a:rPr lang="pt-PT" sz="1100" dirty="0">
                <a:latin typeface="Arial Narrow" panose="020B0606020202030204" pitchFamily="34" charset="0"/>
              </a:rPr>
              <a:t>du commerce ; des affaires; d’investissement; de partenariats commerciaux; de coopération dans le </a:t>
            </a:r>
            <a:r>
              <a:rPr lang="pt-PT" sz="1100" dirty="0" smtClean="0">
                <a:latin typeface="Arial Narrow" panose="020B0606020202030204" pitchFamily="34" charset="0"/>
              </a:rPr>
              <a:t>dumaine de la </a:t>
            </a:r>
            <a:r>
              <a:rPr lang="pt-PT" sz="1100" dirty="0">
                <a:latin typeface="Arial Narrow" panose="020B0606020202030204" pitchFamily="34" charset="0"/>
              </a:rPr>
              <a:t>logistique, technique, scientifique et technologique.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La mise en place d'une ligne maritime régulière, reliant le Brésil et l'Afrique de l'Ouest, comme instrument pour créer et faciliter des échanges fluides du Brésil vers l'Afrique de l'Ouest et de l'Afrique de l'Ouest vers le Brésil et vers le vaste marché du </a:t>
            </a:r>
            <a:r>
              <a:rPr lang="pt-PT" sz="1100" i="1" dirty="0">
                <a:latin typeface="Arial Narrow" panose="020B0606020202030204" pitchFamily="34" charset="0"/>
              </a:rPr>
              <a:t>MERCOSUR</a:t>
            </a:r>
            <a:r>
              <a:rPr lang="pt-PT" sz="1100" dirty="0">
                <a:latin typeface="Arial Narrow" panose="020B0606020202030204" pitchFamily="34" charset="0"/>
              </a:rPr>
              <a:t>, à travers le Brésil, est également l'un des principaux objectifs de ce thème.</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3.2.9. Séquence 9 : Panneau II</a:t>
            </a:r>
          </a:p>
          <a:p>
            <a:pPr algn="just">
              <a:lnSpc>
                <a:spcPts val="1200"/>
              </a:lnSpc>
            </a:pPr>
            <a:r>
              <a:rPr lang="pt-PT" sz="1100" dirty="0">
                <a:latin typeface="Arial Narrow" panose="020B0606020202030204" pitchFamily="34" charset="0"/>
              </a:rPr>
              <a:t>Panel II sous le thème « </a:t>
            </a:r>
            <a:r>
              <a:rPr lang="pt-PT" sz="1100" i="1" dirty="0">
                <a:latin typeface="Arial Narrow" panose="020B0606020202030204" pitchFamily="34" charset="0"/>
              </a:rPr>
              <a:t>LES PALOP </a:t>
            </a:r>
            <a:r>
              <a:rPr lang="pt-PT" sz="1100" dirty="0">
                <a:latin typeface="Arial Narrow" panose="020B0606020202030204" pitchFamily="34" charset="0"/>
              </a:rPr>
              <a:t>: Un Lien d'Excellence avec le Marché Unique de Libre Echange Continental Africain », en plus de traduire un besoin et une volonté de renforcer les relations économiques et commerciales, les 5 Pays Africains de Langue Portugaise </a:t>
            </a:r>
            <a:r>
              <a:rPr lang="pt-PT" sz="1100" i="1" dirty="0">
                <a:latin typeface="Arial Narrow" panose="020B0606020202030204" pitchFamily="34" charset="0"/>
              </a:rPr>
              <a:t>(PALOP) </a:t>
            </a:r>
            <a:r>
              <a:rPr lang="pt-PT" sz="1100" dirty="0">
                <a:latin typeface="Arial Narrow" panose="020B0606020202030204" pitchFamily="34" charset="0"/>
              </a:rPr>
              <a:t>: Angola; Cap Vert ; Guinée Bissau ; Le Mozambique et São Tomé et Príncipe partagent une langue et une histoire communes qui s'étendent sur plus de 5 siècles. L'Angola, le Mozambique et São Tomé et Principe offrent le Cap-Vert </a:t>
            </a:r>
            <a:r>
              <a:rPr lang="pt-PT" sz="1100" dirty="0" smtClean="0">
                <a:latin typeface="Arial Narrow" panose="020B0606020202030204" pitchFamily="34" charset="0"/>
              </a:rPr>
              <a:t>des </a:t>
            </a:r>
            <a:r>
              <a:rPr lang="pt-PT" sz="1100" dirty="0">
                <a:latin typeface="Arial Narrow" panose="020B0606020202030204" pitchFamily="34" charset="0"/>
              </a:rPr>
              <a:t>positions dans les régions économiques les plus pertinentes du continent africain </a:t>
            </a:r>
            <a:r>
              <a:rPr lang="pt-PT" sz="1100" i="1" dirty="0">
                <a:latin typeface="Arial Narrow" panose="020B0606020202030204" pitchFamily="34" charset="0"/>
              </a:rPr>
              <a:t>(SADC, CEEAC et CEMAC), </a:t>
            </a:r>
            <a:r>
              <a:rPr lang="pt-PT" sz="1100" dirty="0">
                <a:latin typeface="Arial Narrow" panose="020B0606020202030204" pitchFamily="34" charset="0"/>
              </a:rPr>
              <a:t>permettant ainsi la pleine intégration du Cap-Vert dans la </a:t>
            </a:r>
            <a:r>
              <a:rPr lang="pt-PT" sz="1100" i="1" dirty="0">
                <a:latin typeface="Arial Narrow" panose="020B0606020202030204" pitchFamily="34" charset="0"/>
              </a:rPr>
              <a:t>ZLECA</a:t>
            </a:r>
            <a:r>
              <a:rPr lang="pt-PT" sz="1100" dirty="0">
                <a:latin typeface="Arial Narrow" panose="020B0606020202030204" pitchFamily="34" charset="0"/>
              </a:rPr>
              <a:t> - Zone de </a:t>
            </a:r>
            <a:r>
              <a:rPr lang="pt-PT" sz="1100" dirty="0" smtClean="0">
                <a:latin typeface="Arial Narrow" panose="020B0606020202030204" pitchFamily="34" charset="0"/>
              </a:rPr>
              <a:t>Libre-Échange </a:t>
            </a:r>
            <a:r>
              <a:rPr lang="pt-PT" sz="1100" dirty="0">
                <a:latin typeface="Arial Narrow" panose="020B0606020202030204" pitchFamily="34" charset="0"/>
              </a:rPr>
              <a:t>C</a:t>
            </a:r>
            <a:r>
              <a:rPr lang="pt-PT" sz="1100" dirty="0" smtClean="0">
                <a:latin typeface="Arial Narrow" panose="020B0606020202030204" pitchFamily="34" charset="0"/>
              </a:rPr>
              <a:t>ontinental </a:t>
            </a:r>
            <a:r>
              <a:rPr lang="pt-PT" sz="1100" dirty="0">
                <a:latin typeface="Arial Narrow" panose="020B0606020202030204" pitchFamily="34" charset="0"/>
              </a:rPr>
              <a:t>A</a:t>
            </a:r>
            <a:r>
              <a:rPr lang="pt-PT" sz="1100" dirty="0" smtClean="0">
                <a:latin typeface="Arial Narrow" panose="020B0606020202030204" pitchFamily="34" charset="0"/>
              </a:rPr>
              <a:t>fricain</a:t>
            </a:r>
            <a:r>
              <a:rPr lang="pt-PT" sz="1100" dirty="0">
                <a:latin typeface="Arial Narrow" panose="020B0606020202030204" pitchFamily="34" charset="0"/>
              </a:rPr>
              <a:t>. Le Cap-Vert offre également à ces pays une position dans la région économique pertinente de la </a:t>
            </a:r>
            <a:r>
              <a:rPr lang="pt-PT" sz="1100" i="1" dirty="0">
                <a:latin typeface="Arial Narrow" panose="020B0606020202030204" pitchFamily="34" charset="0"/>
              </a:rPr>
              <a:t>CEDEAO</a:t>
            </a:r>
            <a:r>
              <a:rPr lang="pt-PT" sz="1100" dirty="0">
                <a:latin typeface="Arial Narrow" panose="020B0606020202030204" pitchFamily="34" charset="0"/>
              </a:rPr>
              <a:t>. Ce Panel vise ainsi à explorer le potentiel du marché continental africain et à renforcer les synergies entre ces pays, la Guinée équatoriale faisant partie intégrante de ce processus, soit en partageant la langue, soit en intégrant un bloc économique commun avec ceux-ci : la </a:t>
            </a:r>
            <a:r>
              <a:rPr lang="pt-PT" sz="1100" i="1" dirty="0">
                <a:latin typeface="Arial Narrow" panose="020B0606020202030204" pitchFamily="34" charset="0"/>
              </a:rPr>
              <a:t>CPLP</a:t>
            </a:r>
            <a:r>
              <a:rPr lang="pt-PT" sz="1100" dirty="0">
                <a:latin typeface="Arial Narrow" panose="020B0606020202030204" pitchFamily="34" charset="0"/>
              </a:rPr>
              <a:t> - Communauté des </a:t>
            </a:r>
            <a:r>
              <a:rPr lang="pt-PT" sz="1100" dirty="0" smtClean="0">
                <a:latin typeface="Arial Narrow" panose="020B0606020202030204" pitchFamily="34" charset="0"/>
              </a:rPr>
              <a:t>Pays </a:t>
            </a:r>
            <a:r>
              <a:rPr lang="pt-PT" sz="1100" dirty="0">
                <a:latin typeface="Arial Narrow" panose="020B0606020202030204" pitchFamily="34" charset="0"/>
              </a:rPr>
              <a:t>de Langue Portugaise.</a:t>
            </a:r>
            <a:endParaRPr lang="pt-PT" sz="1100" i="1" dirty="0" smtClean="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7" name="TextBox 6"/>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11</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779733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486" y="1170510"/>
            <a:ext cx="6285513" cy="6517169"/>
          </a:xfrm>
          <a:prstGeom prst="rect">
            <a:avLst/>
          </a:prstGeom>
          <a:noFill/>
        </p:spPr>
        <p:txBody>
          <a:bodyPr wrap="square" rtlCol="0">
            <a:spAutoFit/>
          </a:bodyPr>
          <a:lstStyle/>
          <a:p>
            <a:pPr>
              <a:lnSpc>
                <a:spcPts val="1200"/>
              </a:lnSpc>
            </a:pPr>
            <a:r>
              <a:rPr lang="pt-PT" sz="1100" dirty="0">
                <a:solidFill>
                  <a:schemeClr val="accent5">
                    <a:lumMod val="75000"/>
                  </a:schemeClr>
                </a:solidFill>
                <a:latin typeface="Arial Narrow" panose="020B0606020202030204" pitchFamily="34" charset="0"/>
              </a:rPr>
              <a:t>TERMES DE REFERENCE DU FORUM DES ENTREPRISES</a:t>
            </a:r>
          </a:p>
          <a:p>
            <a:pPr>
              <a:lnSpc>
                <a:spcPts val="1200"/>
              </a:lnSpc>
            </a:pPr>
            <a:r>
              <a:rPr lang="pt-PT" sz="1100" dirty="0">
                <a:solidFill>
                  <a:schemeClr val="accent5">
                    <a:lumMod val="75000"/>
                  </a:schemeClr>
                </a:solidFill>
                <a:latin typeface="Arial Narrow" panose="020B0606020202030204" pitchFamily="34" charset="0"/>
              </a:rPr>
              <a:t>3. ORGANISATION DU FORUM DES ENTREPRISES</a:t>
            </a:r>
          </a:p>
          <a:p>
            <a:pPr>
              <a:lnSpc>
                <a:spcPts val="1200"/>
              </a:lnSpc>
            </a:pPr>
            <a:r>
              <a:rPr lang="pt-PT" sz="1100" dirty="0">
                <a:latin typeface="Arial Narrow" panose="020B0606020202030204" pitchFamily="34" charset="0"/>
              </a:rPr>
              <a:t> </a:t>
            </a:r>
          </a:p>
          <a:p>
            <a:pPr>
              <a:lnSpc>
                <a:spcPts val="1200"/>
              </a:lnSpc>
            </a:pPr>
            <a:r>
              <a:rPr lang="pt-PT" sz="1100" b="1" i="1" dirty="0">
                <a:latin typeface="Arial Narrow" panose="020B0606020202030204" pitchFamily="34" charset="0"/>
              </a:rPr>
              <a:t>3.2.10. Séquence 10 : Séance de clôture et communication</a:t>
            </a:r>
          </a:p>
          <a:p>
            <a:pPr>
              <a:lnSpc>
                <a:spcPts val="1200"/>
              </a:lnSpc>
            </a:pPr>
            <a:r>
              <a:rPr lang="pt-PT" sz="1100" dirty="0">
                <a:latin typeface="Arial Narrow" panose="020B0606020202030204" pitchFamily="34" charset="0"/>
              </a:rPr>
              <a:t>Au cours de cette session de clôture, un bref résumé des conclusions du Forum </a:t>
            </a:r>
            <a:r>
              <a:rPr lang="pt-PT" sz="1100" dirty="0" smtClean="0">
                <a:latin typeface="Arial Narrow" panose="020B0606020202030204" pitchFamily="34" charset="0"/>
              </a:rPr>
              <a:t>des Entreprises </a:t>
            </a:r>
            <a:r>
              <a:rPr lang="pt-PT" sz="1100" dirty="0">
                <a:latin typeface="Arial Narrow" panose="020B0606020202030204" pitchFamily="34" charset="0"/>
              </a:rPr>
              <a:t>sera présenté avec des commentaires et une allocution de clôture.</a:t>
            </a:r>
          </a:p>
          <a:p>
            <a:pPr>
              <a:lnSpc>
                <a:spcPts val="1200"/>
              </a:lnSpc>
            </a:pPr>
            <a:r>
              <a:rPr lang="pt-PT" sz="1100" dirty="0">
                <a:latin typeface="Arial Narrow" panose="020B0606020202030204" pitchFamily="34" charset="0"/>
              </a:rPr>
              <a:t> </a:t>
            </a:r>
          </a:p>
          <a:p>
            <a:pPr>
              <a:lnSpc>
                <a:spcPts val="1200"/>
              </a:lnSpc>
            </a:pPr>
            <a:r>
              <a:rPr lang="pt-PT" sz="1100" dirty="0">
                <a:latin typeface="Arial Narrow" panose="020B0606020202030204" pitchFamily="34" charset="0"/>
              </a:rPr>
              <a:t>A l'issue de la Session, une conférence de presse aura lieu au cours de laquelle un représentant des délégations extérieures et certains participants interviendront.</a:t>
            </a:r>
          </a:p>
          <a:p>
            <a:pPr>
              <a:lnSpc>
                <a:spcPts val="1200"/>
              </a:lnSpc>
            </a:pPr>
            <a:r>
              <a:rPr lang="pt-PT" sz="1100" dirty="0">
                <a:latin typeface="Arial Narrow" panose="020B0606020202030204" pitchFamily="34" charset="0"/>
              </a:rPr>
              <a:t> </a:t>
            </a:r>
          </a:p>
          <a:p>
            <a:pPr>
              <a:lnSpc>
                <a:spcPts val="1200"/>
              </a:lnSpc>
            </a:pPr>
            <a:r>
              <a:rPr lang="pt-PT" sz="1100" b="1" i="1" dirty="0">
                <a:latin typeface="Arial Narrow" panose="020B0606020202030204" pitchFamily="34" charset="0"/>
              </a:rPr>
              <a:t>3.2.11. Séquence 11 : Dîner de G</a:t>
            </a:r>
            <a:r>
              <a:rPr lang="pt-PT" sz="1100" b="1" i="1" dirty="0" smtClean="0">
                <a:latin typeface="Arial Narrow" panose="020B0606020202030204" pitchFamily="34" charset="0"/>
              </a:rPr>
              <a:t>ala</a:t>
            </a:r>
            <a:endParaRPr lang="pt-PT" sz="1100" b="1" i="1" dirty="0">
              <a:latin typeface="Arial Narrow" panose="020B0606020202030204" pitchFamily="34" charset="0"/>
            </a:endParaRPr>
          </a:p>
          <a:p>
            <a:pPr>
              <a:lnSpc>
                <a:spcPts val="1200"/>
              </a:lnSpc>
            </a:pPr>
            <a:r>
              <a:rPr lang="pt-PT" sz="1100" dirty="0">
                <a:latin typeface="Arial Narrow" panose="020B0606020202030204" pitchFamily="34" charset="0"/>
              </a:rPr>
              <a:t>Un dîner de gala avec la participation de tous les participants à l'événement et des invités des institutions nationales et internationales présentes au Cap-Vert ainsi que des particuliers.</a:t>
            </a:r>
          </a:p>
          <a:p>
            <a:pPr>
              <a:lnSpc>
                <a:spcPts val="1200"/>
              </a:lnSpc>
            </a:pPr>
            <a:r>
              <a:rPr lang="pt-PT" sz="1100" dirty="0">
                <a:latin typeface="Arial Narrow" panose="020B0606020202030204" pitchFamily="34" charset="0"/>
              </a:rPr>
              <a:t> </a:t>
            </a:r>
          </a:p>
          <a:p>
            <a:pPr>
              <a:lnSpc>
                <a:spcPts val="1200"/>
              </a:lnSpc>
            </a:pPr>
            <a:r>
              <a:rPr lang="pt-PT" sz="1100" dirty="0">
                <a:latin typeface="Arial Narrow" panose="020B0606020202030204" pitchFamily="34" charset="0"/>
              </a:rPr>
              <a:t>Cette séquence permettra une socialisation entre toutes les personnes présentes car elle permettra la mise en place de réseaux qui prendront effet après l'événement.</a:t>
            </a:r>
          </a:p>
          <a:p>
            <a:pPr>
              <a:lnSpc>
                <a:spcPts val="1200"/>
              </a:lnSpc>
            </a:pPr>
            <a:r>
              <a:rPr lang="pt-PT" sz="1100" dirty="0">
                <a:latin typeface="Arial Narrow" panose="020B0606020202030204" pitchFamily="34" charset="0"/>
              </a:rPr>
              <a:t> </a:t>
            </a:r>
          </a:p>
          <a:p>
            <a:pPr>
              <a:lnSpc>
                <a:spcPts val="1200"/>
              </a:lnSpc>
            </a:pPr>
            <a:r>
              <a:rPr lang="pt-PT" sz="1100" b="1" i="1" dirty="0">
                <a:latin typeface="Arial Narrow" panose="020B0606020202030204" pitchFamily="34" charset="0"/>
              </a:rPr>
              <a:t>4. Business Round</a:t>
            </a:r>
          </a:p>
          <a:p>
            <a:pPr algn="just">
              <a:lnSpc>
                <a:spcPts val="1200"/>
              </a:lnSpc>
            </a:pPr>
            <a:r>
              <a:rPr lang="pt-PT" sz="1100" dirty="0">
                <a:latin typeface="Arial Narrow" panose="020B0606020202030204" pitchFamily="34" charset="0"/>
              </a:rPr>
              <a:t>Un Business Round programmé en avance aura lieu le 19 mars 2022. Chaque entreprise participante disposera d'une période de temps préalablement définie pour la présentation des produits, services et opportunités de partenariat commercial respectifs qu'elle souhaite soumettre aux autres entreprises présentes, et de même la présentation des </a:t>
            </a:r>
            <a:r>
              <a:rPr lang="pt-PT" sz="1100" i="1" dirty="0">
                <a:latin typeface="Arial Narrow" panose="020B0606020202030204" pitchFamily="34" charset="0"/>
              </a:rPr>
              <a:t>SPIN-OFF</a:t>
            </a:r>
            <a:r>
              <a:rPr lang="pt-PT" sz="1100" dirty="0">
                <a:latin typeface="Arial Narrow" panose="020B0606020202030204" pitchFamily="34" charset="0"/>
              </a:rPr>
              <a: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 Business Round comprendra des rencontres entre dirigeants d'entreprises et entrepreneurs de différentes régions, à savoir d'Amérique, d'Afrique, d'Europe et d'autres origines, ainsi que la présentation de produits, services et opportunités de partenariats d'affaires.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a:t>
            </a:r>
            <a:r>
              <a:rPr lang="pt-PT" sz="1100" dirty="0" smtClean="0">
                <a:latin typeface="Arial Narrow" panose="020B0606020202030204" pitchFamily="34" charset="0"/>
              </a:rPr>
              <a:t>dumaines </a:t>
            </a:r>
            <a:r>
              <a:rPr lang="pt-PT" sz="1100" dirty="0">
                <a:latin typeface="Arial Narrow" panose="020B0606020202030204" pitchFamily="34" charset="0"/>
              </a:rPr>
              <a:t>d'intérêt sont, entre autres, l'offre et la demande d'opportunités d'affaires ; l'offre et la demande de partenariats commerciaux et d'expertise ; offre et demande de produits (tous types) ; offre et demande de services (tous types) ; et l'offre et la demande d'équipements (tous types).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4.1. Tenir des réunions programmées</a:t>
            </a:r>
          </a:p>
          <a:p>
            <a:pPr algn="just">
              <a:lnSpc>
                <a:spcPts val="1200"/>
              </a:lnSpc>
            </a:pPr>
            <a:r>
              <a:rPr lang="pt-PT" sz="1100" dirty="0">
                <a:latin typeface="Arial Narrow" panose="020B0606020202030204" pitchFamily="34" charset="0"/>
              </a:rPr>
              <a:t>Les différents rendez-vous programmés auront lieu le 19 mars 2022, de 8h15 à 12h30 sur le lieu, qui sera communiqué à l'avance à tous les inscrits.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4.2 Session de présentation des produits, services et opportunités de partenariat</a:t>
            </a:r>
          </a:p>
          <a:p>
            <a:pPr algn="just">
              <a:lnSpc>
                <a:spcPts val="1200"/>
              </a:lnSpc>
            </a:pPr>
            <a:r>
              <a:rPr lang="pt-PT" sz="1100" dirty="0">
                <a:latin typeface="Arial Narrow" panose="020B0606020202030204" pitchFamily="34" charset="0"/>
              </a:rPr>
              <a:t>Le 19 mars 2022, la période de 14h00 à 19h00 est réservée aux entreprises participant à l'Atlantic Business Forum pour présenter leurs produits, services et disponibilités pour conclure des partenariats. Chaque entreprise disposera d'une période de temps préalablement prévue pour ces présentations. L'Organisation est responsable de l'organisation de ces ordres du jour, ainsi que de la fourniture de l'espace pour les sessions de présentation et communiquera à l'avance aux entreprises inscrites l'audience, qui sera basée sur l'expression des intérêts des participants.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7" name="TextBox 6"/>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12</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691227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9644" y="954486"/>
            <a:ext cx="6063671" cy="7371249"/>
          </a:xfrm>
          <a:prstGeom prst="rect">
            <a:avLst/>
          </a:prstGeom>
          <a:noFill/>
        </p:spPr>
        <p:txBody>
          <a:bodyPr wrap="square" rtlCol="0">
            <a:spAutoFit/>
          </a:bodyPr>
          <a:lstStyle/>
          <a:p>
            <a:pPr algn="just"/>
            <a:r>
              <a:rPr lang="pt-PT" sz="1100" dirty="0">
                <a:solidFill>
                  <a:schemeClr val="accent5">
                    <a:lumMod val="75000"/>
                  </a:schemeClr>
                </a:solidFill>
                <a:latin typeface="Arial Narrow" panose="020B0606020202030204" pitchFamily="34" charset="0"/>
              </a:rPr>
              <a:t>TERMES DE REFERENCE DU FORUM DES ENTREPRISES</a:t>
            </a:r>
          </a:p>
          <a:p>
            <a:pPr algn="just"/>
            <a:r>
              <a:rPr lang="pt-PT" sz="1100" dirty="0">
                <a:solidFill>
                  <a:schemeClr val="accent5">
                    <a:lumMod val="75000"/>
                  </a:schemeClr>
                </a:solidFill>
                <a:latin typeface="Arial Narrow" panose="020B0606020202030204" pitchFamily="34" charset="0"/>
              </a:rPr>
              <a:t>5. INFORMATIONS COMPLÉMENTAIRES</a:t>
            </a:r>
          </a:p>
          <a:p>
            <a:pPr algn="just"/>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 Lieu et dates</a:t>
            </a:r>
          </a:p>
          <a:p>
            <a:pPr algn="just">
              <a:lnSpc>
                <a:spcPts val="1200"/>
              </a:lnSpc>
            </a:pPr>
            <a:r>
              <a:rPr lang="pt-PT" sz="1100" dirty="0">
                <a:latin typeface="Arial Narrow" panose="020B0606020202030204" pitchFamily="34" charset="0"/>
              </a:rPr>
              <a:t>Le Business Forum aura lieu au Cap-Vert, Praia, dans la Salle Noble de l'Assemblée Nationale, du 17 au 19 mars 2022. Le programme du 19 mars consiste en un Round of Business et se déroulera à Cidade Velha .</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5.2 Langues de travail</a:t>
            </a:r>
          </a:p>
          <a:p>
            <a:pPr algn="just">
              <a:lnSpc>
                <a:spcPts val="1200"/>
              </a:lnSpc>
            </a:pPr>
            <a:r>
              <a:rPr lang="pt-PT" sz="1100" dirty="0">
                <a:latin typeface="Arial Narrow" panose="020B0606020202030204" pitchFamily="34" charset="0"/>
              </a:rPr>
              <a:t>Trois langues de travail seront utilisées : le français, l'anglais et le portugais.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5.3. Communication</a:t>
            </a:r>
          </a:p>
          <a:p>
            <a:pPr algn="just">
              <a:lnSpc>
                <a:spcPts val="1200"/>
              </a:lnSpc>
            </a:pPr>
            <a:r>
              <a:rPr lang="pt-PT" sz="1100" dirty="0">
                <a:latin typeface="Arial Narrow" panose="020B0606020202030204" pitchFamily="34" charset="0"/>
              </a:rPr>
              <a:t>Les communications seront faites par des experts nationaux, régionaux et internationaux, individuellement ou au nom de l'institution qu'ils représentent.</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5.4 Inscription</a:t>
            </a:r>
          </a:p>
          <a:p>
            <a:pPr algn="just">
              <a:lnSpc>
                <a:spcPts val="1200"/>
              </a:lnSpc>
            </a:pPr>
            <a:r>
              <a:rPr lang="pt-PT" sz="1100" dirty="0">
                <a:latin typeface="Arial Narrow" panose="020B0606020202030204" pitchFamily="34" charset="0"/>
              </a:rPr>
              <a:t>5.4.1 Un formulaire d'inscription est disponible. Il </a:t>
            </a:r>
            <a:r>
              <a:rPr lang="pt-PT" sz="1100" dirty="0" smtClean="0">
                <a:latin typeface="Arial Narrow" panose="020B0606020202030204" pitchFamily="34" charset="0"/>
              </a:rPr>
              <a:t>duit </a:t>
            </a:r>
            <a:r>
              <a:rPr lang="pt-PT" sz="1100" dirty="0">
                <a:latin typeface="Arial Narrow" panose="020B0606020202030204" pitchFamily="34" charset="0"/>
              </a:rPr>
              <a:t>être rempli par toute personne ou participant invité et envoyé par e-mail : events@atlanticbusinessforum.com / helpdesk@atlanticbusinessforum.com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5.4.2 Les formulaires de demande peuvent être téléchargés sur le site Web suivant </a:t>
            </a:r>
            <a:r>
              <a:rPr lang="pt-PT" sz="1100" dirty="0" smtClean="0">
                <a:latin typeface="Arial Narrow" panose="020B0606020202030204" pitchFamily="34" charset="0"/>
              </a:rPr>
              <a:t>: https</a:t>
            </a:r>
            <a:r>
              <a:rPr lang="pt-PT" sz="1100" dirty="0">
                <a:latin typeface="Arial Narrow" panose="020B0606020202030204" pitchFamily="34" charset="0"/>
              </a:rPr>
              <a:t>://www.atlanticbusinessforum.com/.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5.4.3 Les Inscriptions peuvent également être déposées en ligne sur le site Internet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5.4.4 Les conditions de participation sont précisées sur ce site.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5.4.5 Pour chaque groupe de 10 participants à l'événement, l'organisation assume les frais de participation pour le onzième élément.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5.4.6 Pour chaque groupe de 25 participants l'organisation assume les frais de participation pour deux (2) éléments supplémentaires.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5.5 Transfert d'Inscription</a:t>
            </a:r>
          </a:p>
          <a:p>
            <a:pPr algn="just">
              <a:lnSpc>
                <a:spcPts val="1200"/>
              </a:lnSpc>
            </a:pPr>
            <a:r>
              <a:rPr lang="pt-PT" sz="1100" dirty="0">
                <a:latin typeface="Arial Narrow" panose="020B0606020202030204" pitchFamily="34" charset="0"/>
              </a:rPr>
              <a:t>Un participant dûment inscrit, s'il est confronté à l'impossibilité de participer à l'événement, peut céder son inscription à un tiers. A cet effet, le participant remplaçant </a:t>
            </a:r>
            <a:r>
              <a:rPr lang="pt-PT" sz="1100" dirty="0" smtClean="0">
                <a:latin typeface="Arial Narrow" panose="020B0606020202030204" pitchFamily="34" charset="0"/>
              </a:rPr>
              <a:t>duit </a:t>
            </a:r>
            <a:r>
              <a:rPr lang="pt-PT" sz="1100" dirty="0">
                <a:latin typeface="Arial Narrow" panose="020B0606020202030204" pitchFamily="34" charset="0"/>
              </a:rPr>
              <a:t>être parfaitement identifié et accepter les mêmes conditions que le participant substitué.</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5.6 Groupes et délégations officiels</a:t>
            </a:r>
          </a:p>
          <a:p>
            <a:pPr algn="just">
              <a:lnSpc>
                <a:spcPts val="1200"/>
              </a:lnSpc>
            </a:pPr>
            <a:r>
              <a:rPr lang="pt-PT" sz="1100" dirty="0">
                <a:latin typeface="Arial Narrow" panose="020B0606020202030204" pitchFamily="34" charset="0"/>
              </a:rPr>
              <a:t>Pour les groupes (minimum 10 Pax), les délégations officielles ou les entités gouvernementales, l'Organisation </a:t>
            </a:r>
            <a:r>
              <a:rPr lang="pt-PT" sz="1100" dirty="0" smtClean="0">
                <a:latin typeface="Arial Narrow" panose="020B0606020202030204" pitchFamily="34" charset="0"/>
              </a:rPr>
              <a:t>duit </a:t>
            </a:r>
            <a:r>
              <a:rPr lang="pt-PT" sz="1100" dirty="0">
                <a:latin typeface="Arial Narrow" panose="020B0606020202030204" pitchFamily="34" charset="0"/>
              </a:rPr>
              <a:t>être contactée pour un traitement spécifique.</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5.7 Visa</a:t>
            </a:r>
          </a:p>
          <a:p>
            <a:pPr algn="just">
              <a:lnSpc>
                <a:spcPts val="1200"/>
              </a:lnSpc>
            </a:pPr>
            <a:r>
              <a:rPr lang="pt-PT" sz="1100" dirty="0">
                <a:latin typeface="Arial Narrow" panose="020B0606020202030204" pitchFamily="34" charset="0"/>
              </a:rPr>
              <a:t>La demande de visa, pour les participants qui en ont besoin, se fait via une plateforme disponible sur internet (www.ease.gov.cv). Exceptionnellement, il peut être demandé dans les ambassades, les postes consulaires ou à l'arrivée sur le territoire national, le Cap Vert, moyennant le paiement d'une surtaxe. Le coût du Visa est payé directement aux autorités compétentes : environ 30,00 €. Si nécessaire, l'Organisation peut assister les participants dans les démarches d'obtention de visas.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8" name="TextBox 7"/>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9"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13</a:t>
            </a:fld>
            <a:endParaRPr lang="fr-FR" altLang="pt-PT" sz="800" b="1" i="1" u="sng" dirty="0" smtClean="0">
              <a:solidFill>
                <a:srgbClr val="00B4B2"/>
              </a:solidFill>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5963888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2381" y="882467"/>
            <a:ext cx="5915778" cy="7632859"/>
          </a:xfrm>
          <a:prstGeom prst="rect">
            <a:avLst/>
          </a:prstGeom>
        </p:spPr>
        <p:txBody>
          <a:bodyPr wrap="square">
            <a:spAutoFit/>
          </a:bodyPr>
          <a:lstStyle/>
          <a:p>
            <a:pPr algn="just">
              <a:lnSpc>
                <a:spcPts val="1200"/>
              </a:lnSpc>
            </a:pPr>
            <a:r>
              <a:rPr lang="pt-PT" sz="1100" dirty="0">
                <a:solidFill>
                  <a:schemeClr val="accent5">
                    <a:lumMod val="75000"/>
                  </a:schemeClr>
                </a:solidFill>
                <a:latin typeface="Arial Narrow" panose="020B0606020202030204" pitchFamily="34" charset="0"/>
              </a:rPr>
              <a:t>TERMES DE REFERENCE DU FORUM DES ENTREPRISES</a:t>
            </a:r>
          </a:p>
          <a:p>
            <a:pPr algn="just">
              <a:lnSpc>
                <a:spcPts val="1200"/>
              </a:lnSpc>
            </a:pPr>
            <a:r>
              <a:rPr lang="pt-PT" sz="1100" dirty="0">
                <a:solidFill>
                  <a:schemeClr val="accent5">
                    <a:lumMod val="75000"/>
                  </a:schemeClr>
                </a:solidFill>
                <a:latin typeface="Arial Narrow" panose="020B0606020202030204" pitchFamily="34" charset="0"/>
              </a:rPr>
              <a:t>5. INFORMATIONS COMPLÉMENTAIRES</a:t>
            </a:r>
          </a:p>
          <a:p>
            <a:pPr algn="just">
              <a:lnSpc>
                <a:spcPts val="1200"/>
              </a:lnSpc>
            </a:pPr>
            <a:r>
              <a:rPr lang="pt-PT" sz="1100" b="1" i="1" dirty="0">
                <a:latin typeface="Arial Narrow" panose="020B0606020202030204" pitchFamily="34" charset="0"/>
              </a:rPr>
              <a:t>5.8 Services de protocole</a:t>
            </a:r>
          </a:p>
          <a:p>
            <a:pPr algn="just">
              <a:lnSpc>
                <a:spcPts val="1200"/>
              </a:lnSpc>
            </a:pPr>
            <a:r>
              <a:rPr lang="pt-PT" sz="1100" dirty="0">
                <a:latin typeface="Arial Narrow" panose="020B0606020202030204" pitchFamily="34" charset="0"/>
              </a:rPr>
              <a:t>A leur arrivée à l'aéroport du Cap-Vert, les participants trouveront une équipe qualifiée et prête à aider à l'accomplissement de toutes les formalités nécessaires et capable de développer la communication en trois langues : portugais ; Français et anglais, à savoir :</a:t>
            </a:r>
          </a:p>
          <a:p>
            <a:pPr lvl="1" algn="just">
              <a:lnSpc>
                <a:spcPts val="1200"/>
              </a:lnSpc>
            </a:pPr>
            <a:r>
              <a:rPr lang="pt-PT" sz="1100" dirty="0">
                <a:latin typeface="Arial Narrow" panose="020B0606020202030204" pitchFamily="34" charset="0"/>
              </a:rPr>
              <a:t>5.8.1 Protocole à l'aéroport pour l'accueil des délégations à l'aéroport et transfert à l'hôtel ;</a:t>
            </a:r>
          </a:p>
          <a:p>
            <a:pPr lvl="1" algn="just">
              <a:lnSpc>
                <a:spcPts val="1200"/>
              </a:lnSpc>
            </a:pPr>
            <a:r>
              <a:rPr lang="pt-PT" sz="1100" dirty="0">
                <a:latin typeface="Arial Narrow" panose="020B0606020202030204" pitchFamily="34" charset="0"/>
              </a:rPr>
              <a:t>5.8.2 Protocole au cours de chaque journée de l'événement pour inscrire les participants et soutenir l'événement.</a:t>
            </a:r>
          </a:p>
          <a:p>
            <a:pPr algn="just">
              <a:lnSpc>
                <a:spcPts val="1200"/>
              </a:lnSpc>
            </a:pPr>
            <a:r>
              <a:rPr lang="pt-PT" sz="1100" b="1" i="1" dirty="0">
                <a:latin typeface="Arial Narrow" panose="020B0606020202030204" pitchFamily="34" charset="0"/>
              </a:rPr>
              <a:t>5.9 Transferts</a:t>
            </a:r>
          </a:p>
          <a:p>
            <a:pPr algn="just">
              <a:lnSpc>
                <a:spcPts val="1200"/>
              </a:lnSpc>
            </a:pPr>
            <a:r>
              <a:rPr lang="pt-PT" sz="1100" dirty="0">
                <a:latin typeface="Arial Narrow" panose="020B0606020202030204" pitchFamily="34" charset="0"/>
              </a:rPr>
              <a:t>5.9.1 Lorsque les participants arrivent au Cap-Vert, ils sont assurés des moyens de transport sur les trajets Aéroport / lieu d’</a:t>
            </a:r>
            <a:r>
              <a:rPr lang="pt-PT" sz="1100" dirty="0" smtClean="0">
                <a:latin typeface="Arial Narrow" panose="020B0606020202030204" pitchFamily="34" charset="0"/>
              </a:rPr>
              <a:t>hébergement </a:t>
            </a:r>
            <a:r>
              <a:rPr lang="pt-PT" sz="1100" dirty="0">
                <a:latin typeface="Arial Narrow" panose="020B0606020202030204" pitchFamily="34" charset="0"/>
              </a:rPr>
              <a:t>/ Aéroport.</a:t>
            </a:r>
          </a:p>
          <a:p>
            <a:pPr algn="just">
              <a:lnSpc>
                <a:spcPts val="1200"/>
              </a:lnSpc>
            </a:pPr>
            <a:r>
              <a:rPr lang="pt-PT" sz="1100" dirty="0">
                <a:latin typeface="Arial Narrow" panose="020B0606020202030204" pitchFamily="34" charset="0"/>
              </a:rPr>
              <a:t> </a:t>
            </a:r>
          </a:p>
          <a:p>
            <a:pPr algn="just">
              <a:lnSpc>
                <a:spcPts val="1200"/>
              </a:lnSpc>
            </a:pPr>
            <a:r>
              <a:rPr lang="pt-PT" sz="1100" dirty="0" smtClean="0">
                <a:latin typeface="Arial Narrow" panose="020B0606020202030204" pitchFamily="34" charset="0"/>
              </a:rPr>
              <a:t>5.9.2 Les participants sont assurés des moyens de transport sur les trajets lieu d’hébergement/ lieu de l'événement / lieu d’hébergement.</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5.10 Hébergement</a:t>
            </a:r>
          </a:p>
          <a:p>
            <a:pPr algn="just">
              <a:lnSpc>
                <a:spcPts val="1200"/>
              </a:lnSpc>
            </a:pPr>
            <a:r>
              <a:rPr lang="pt-PT" sz="1100" dirty="0">
                <a:latin typeface="Arial Narrow" panose="020B0606020202030204" pitchFamily="34" charset="0"/>
              </a:rPr>
              <a:t>La diversité et la qualité des unités d'hébergement disponibles ainsi que les conditions d'accueil et d'hospitalité assurent aux participants un séjour agréable pour ceux qui assistent à l'événement. L'hébergement est prévu, en hôtels et en appartements privés, pour les participants qui le souhaitent, tant au Cap-Vert que dans les pays de transit pour un aller simple au Cap-Vert et le retour du Cap Vert.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5.10.1 Un formulaire de réservation est disponible. </a:t>
            </a:r>
            <a:r>
              <a:rPr lang="pt-PT" sz="1100" dirty="0" smtClean="0">
                <a:latin typeface="Arial Narrow" panose="020B0606020202030204" pitchFamily="34" charset="0"/>
              </a:rPr>
              <a:t>duit </a:t>
            </a:r>
            <a:r>
              <a:rPr lang="pt-PT" sz="1100" dirty="0">
                <a:latin typeface="Arial Narrow" panose="020B0606020202030204" pitchFamily="34" charset="0"/>
              </a:rPr>
              <a:t>être rempli par les participants intéressés.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5.10.2 Les formulaires de réservation peuvent être téléchargés sur le site Internet suivant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5.10.3 Les réservations peuvent également être effectuées en ligne sur le site Internet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5.10.4 Les conditions de réservation sont précisées sur ce site Internet.</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5.11 Voyages aériens</a:t>
            </a:r>
          </a:p>
          <a:p>
            <a:pPr algn="just">
              <a:lnSpc>
                <a:spcPts val="1200"/>
              </a:lnSpc>
            </a:pPr>
            <a:r>
              <a:rPr lang="pt-PT" sz="1100" dirty="0">
                <a:latin typeface="Arial Narrow" panose="020B0606020202030204" pitchFamily="34" charset="0"/>
              </a:rPr>
              <a:t>Un soutien est consenti pour les réservations de voyages aériens, auprès des compagnies aériennes, pour les participants qui le souhaitent.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5.11.1 Un formulaire de réservation est disponible. </a:t>
            </a:r>
            <a:r>
              <a:rPr lang="pt-PT" sz="1100" dirty="0" smtClean="0">
                <a:latin typeface="Arial Narrow" panose="020B0606020202030204" pitchFamily="34" charset="0"/>
              </a:rPr>
              <a:t>duit </a:t>
            </a:r>
            <a:r>
              <a:rPr lang="pt-PT" sz="1100" dirty="0">
                <a:latin typeface="Arial Narrow" panose="020B0606020202030204" pitchFamily="34" charset="0"/>
              </a:rPr>
              <a:t>être rempli par les participants intéressés.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5.11.2 Les formulaires de réservation peuvent être téléchargés sur le site Internet suivant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5.11.3 Les réservations peuvent également être effectuées en ligne sur le site Internet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5.11.4 Les conditions de réservation sont précisées sur ce site.</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5.12 Services de restauration</a:t>
            </a:r>
          </a:p>
          <a:p>
            <a:pPr algn="just">
              <a:lnSpc>
                <a:spcPts val="1200"/>
              </a:lnSpc>
            </a:pPr>
            <a:r>
              <a:rPr lang="pt-PT" sz="1100" dirty="0">
                <a:latin typeface="Arial Narrow" panose="020B0606020202030204" pitchFamily="34" charset="0"/>
              </a:rPr>
              <a:t>5.12.1 Pendant le déroulement des activités de l'événement, les participants ont la garantie de services d'eau et de pause-café.</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20" name="TextBox 19"/>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21"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14</a:t>
            </a:fld>
            <a:endParaRPr lang="fr-FR" altLang="pt-PT" sz="800" b="1" i="1" u="sng" dirty="0" smtClean="0">
              <a:solidFill>
                <a:srgbClr val="00B4B2"/>
              </a:solidFill>
            </a:endParaRPr>
          </a:p>
        </p:txBody>
      </p:sp>
      <p:pic>
        <p:nvPicPr>
          <p:cNvPr id="22" name="Picture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446281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5062" y="954485"/>
            <a:ext cx="5915778" cy="7427674"/>
          </a:xfrm>
          <a:prstGeom prst="rect">
            <a:avLst/>
          </a:prstGeom>
        </p:spPr>
        <p:txBody>
          <a:bodyPr wrap="square">
            <a:spAutoFit/>
          </a:bodyPr>
          <a:lstStyle/>
          <a:p>
            <a:pPr algn="just">
              <a:lnSpc>
                <a:spcPts val="1100"/>
              </a:lnSpc>
            </a:pPr>
            <a:r>
              <a:rPr lang="pt-PT" sz="1100" i="1" dirty="0">
                <a:solidFill>
                  <a:schemeClr val="accent5">
                    <a:lumMod val="75000"/>
                  </a:schemeClr>
                </a:solidFill>
                <a:latin typeface="Arial Narrow" panose="020B0606020202030204" pitchFamily="34" charset="0"/>
              </a:rPr>
              <a:t>TERMES DE REFERENCE DU FORUM DES ENTREPRISES</a:t>
            </a:r>
          </a:p>
          <a:p>
            <a:pPr algn="just">
              <a:lnSpc>
                <a:spcPts val="1100"/>
              </a:lnSpc>
            </a:pPr>
            <a:r>
              <a:rPr lang="pt-PT" sz="1100" i="1" dirty="0">
                <a:solidFill>
                  <a:schemeClr val="accent5">
                    <a:lumMod val="75000"/>
                  </a:schemeClr>
                </a:solidFill>
                <a:latin typeface="Arial Narrow" panose="020B0606020202030204" pitchFamily="34" charset="0"/>
              </a:rPr>
              <a:t>5. INFORMATIONS COMPLÉMENTAIRES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5.12.2 Pour les repas de midi, les déjeuners, pendant les jours de l'événement, le transport sera disponible sur les itinéraires suivant lieu de l'événement / lieu du restauration / lieu de l'événement.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5.13 Devises et échanges</a:t>
            </a:r>
          </a:p>
          <a:p>
            <a:pPr algn="just">
              <a:lnSpc>
                <a:spcPts val="1100"/>
              </a:lnSpc>
            </a:pPr>
            <a:r>
              <a:rPr lang="pt-PT" sz="1100" dirty="0">
                <a:latin typeface="Arial Narrow" panose="020B0606020202030204" pitchFamily="34" charset="0"/>
              </a:rPr>
              <a:t>La monnaie d'usage courant au Cap-Vert est </a:t>
            </a:r>
            <a:r>
              <a:rPr lang="pt-PT" sz="1100" dirty="0" smtClean="0">
                <a:latin typeface="Arial Narrow" panose="020B0606020202030204" pitchFamily="34" charset="0"/>
              </a:rPr>
              <a:t>l'escudu </a:t>
            </a:r>
            <a:r>
              <a:rPr lang="pt-PT" sz="1100" dirty="0">
                <a:latin typeface="Arial Narrow" panose="020B0606020202030204" pitchFamily="34" charset="0"/>
              </a:rPr>
              <a:t>capverdien. Toutes les devises internationales sont acceptées. L'Euro est accepté dans les transactions courantes au Cap-Vert et a une parité fixe avec </a:t>
            </a:r>
            <a:r>
              <a:rPr lang="pt-PT" sz="1100" dirty="0" smtClean="0">
                <a:latin typeface="Arial Narrow" panose="020B0606020202030204" pitchFamily="34" charset="0"/>
              </a:rPr>
              <a:t>l'escudu </a:t>
            </a:r>
            <a:r>
              <a:rPr lang="pt-PT" sz="1100" dirty="0">
                <a:latin typeface="Arial Narrow" panose="020B0606020202030204" pitchFamily="34" charset="0"/>
              </a:rPr>
              <a:t>(1 € = 110 265 </a:t>
            </a:r>
            <a:r>
              <a:rPr lang="pt-PT" sz="1100" dirty="0" smtClean="0">
                <a:latin typeface="Arial Narrow" panose="020B0606020202030204" pitchFamily="34" charset="0"/>
              </a:rPr>
              <a:t>Escudus</a:t>
            </a:r>
            <a:r>
              <a:rPr lang="pt-PT" sz="1100" dirty="0">
                <a:latin typeface="Arial Narrow" panose="020B0606020202030204" pitchFamily="34" charset="0"/>
              </a:rPr>
              <a:t>). Pour toute information complémentaire sur les devises et les taux de change, il est récommandé que soit consulté le site officiel de la Banque </a:t>
            </a:r>
            <a:r>
              <a:rPr lang="pt-PT" sz="1100" dirty="0" smtClean="0">
                <a:latin typeface="Arial Narrow" panose="020B0606020202030204" pitchFamily="34" charset="0"/>
              </a:rPr>
              <a:t>Centrale </a:t>
            </a:r>
            <a:r>
              <a:rPr lang="pt-PT" sz="1100" dirty="0">
                <a:latin typeface="Arial Narrow" panose="020B0606020202030204" pitchFamily="34" charset="0"/>
              </a:rPr>
              <a:t>du Cap-Vert : https://www.bcv.cv/pt/Paginas/Homepage.aspx.</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5.14 Services Internet</a:t>
            </a:r>
          </a:p>
          <a:p>
            <a:pPr algn="just">
              <a:lnSpc>
                <a:spcPts val="1100"/>
              </a:lnSpc>
            </a:pPr>
            <a:r>
              <a:rPr lang="pt-PT" sz="1100" dirty="0">
                <a:latin typeface="Arial Narrow" panose="020B0606020202030204" pitchFamily="34" charset="0"/>
              </a:rPr>
              <a:t>Des services Internet seront disponibles dans les lieux d’hébergements et les lieux de l'événement.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5.15 </a:t>
            </a:r>
            <a:r>
              <a:rPr lang="pt-PT" sz="1100" b="1" i="1" dirty="0" smtClean="0">
                <a:latin typeface="Arial Narrow" panose="020B0606020202030204" pitchFamily="34" charset="0"/>
              </a:rPr>
              <a:t>Réunions </a:t>
            </a:r>
            <a:r>
              <a:rPr lang="pt-PT" sz="1100" b="1" i="1" dirty="0">
                <a:latin typeface="Arial Narrow" panose="020B0606020202030204" pitchFamily="34" charset="0"/>
              </a:rPr>
              <a:t>institutionnelles</a:t>
            </a:r>
          </a:p>
          <a:p>
            <a:pPr algn="just">
              <a:lnSpc>
                <a:spcPts val="1100"/>
              </a:lnSpc>
            </a:pPr>
            <a:r>
              <a:rPr lang="pt-PT" sz="1100" dirty="0">
                <a:latin typeface="Arial Narrow" panose="020B0606020202030204" pitchFamily="34" charset="0"/>
              </a:rPr>
              <a:t>Le cas échéant, l'Organisation se chargera de demander la programmation des rencontres/réunions institutionnelles avec les entités compétentes, exclusivement pour le pays hôte, Cap Vert.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5.16 Divulgation des produits et services des entreprises participantes</a:t>
            </a:r>
          </a:p>
          <a:p>
            <a:pPr algn="just">
              <a:lnSpc>
                <a:spcPts val="1100"/>
              </a:lnSpc>
            </a:pPr>
            <a:r>
              <a:rPr lang="pt-PT" sz="1100" dirty="0">
                <a:latin typeface="Arial Narrow" panose="020B0606020202030204" pitchFamily="34" charset="0"/>
              </a:rPr>
              <a:t>Dans le but de faire connaître leurs produits et services, les entreprises participant à l'événement disposent d'une plate-forme Web spécifique à travers laquelle leurs produits et services peuvent être divulgués sur tous les marchés couverts par les objectifs de l'événement.</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5.16.1 Pour chaque entreprise participant à l'événement, en plus du placement du logo respectif, il y aura une brève description des caractéristiques des produits et services, en trois langues : portugais ; Anglais et français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5.16.2 Les informations diffusées sur ledit site Internet seront conservées jusqu'à 120 jours avant la date de la prochaine édition de l'événement, au cas où la société déciderait de ne pas participer à la prochaine édition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 5.16.3 Les sociétés ne participant pas à l'événement et souhaitant divulguer leurs produits et services sur le site susmentionné peuvent le faire en payant une redevance mensuelle, trimestrielle, semestrielle ou annuelle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 5.16.4 Une équipe spécialisée conservera en permanence les informations saisies sur la plateforme web et les entreprises pourront demander à tout moment et gratuitement des modifications/corrections/mises à jour des informations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 5.16.5 Les sociétés participant à l'événement peuvent également, pendant la période de validité des informations respectives, dans l'espace réservé sur la plate-forme Web, publier des newsletters trimestrielles à travers lesquelles les informations relatives aux produits et services respectifs sont divulguées en trois langues : Portugais; Anglais et français. L'équipe spécialisée susmentionnée diffusera périodiquement et sélectivement le newsletter susmentionné aux importateurs et exportateurs potentiels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5.16.6 Toute demande d'informations sur les produits ou services par des parties potentielles intéressées, y compris toute commande, sera rapidement communiquée à l’entreprise cible.</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5.17 </a:t>
            </a:r>
            <a:r>
              <a:rPr lang="pt-PT" sz="1100" b="1" i="1" dirty="0" smtClean="0">
                <a:latin typeface="Arial Narrow" panose="020B0606020202030204" pitchFamily="34" charset="0"/>
              </a:rPr>
              <a:t>ducumentation </a:t>
            </a:r>
            <a:r>
              <a:rPr lang="pt-PT" sz="1100" b="1" i="1" dirty="0">
                <a:latin typeface="Arial Narrow" panose="020B0606020202030204" pitchFamily="34" charset="0"/>
              </a:rPr>
              <a:t>de l'événement</a:t>
            </a:r>
          </a:p>
          <a:p>
            <a:pPr algn="just">
              <a:lnSpc>
                <a:spcPts val="1100"/>
              </a:lnSpc>
            </a:pPr>
            <a:r>
              <a:rPr lang="pt-PT" sz="1100" dirty="0">
                <a:latin typeface="Arial Narrow" panose="020B0606020202030204" pitchFamily="34" charset="0"/>
              </a:rPr>
              <a:t>Toute la </a:t>
            </a:r>
            <a:r>
              <a:rPr lang="pt-PT" sz="1100" dirty="0" smtClean="0">
                <a:latin typeface="Arial Narrow" panose="020B0606020202030204" pitchFamily="34" charset="0"/>
              </a:rPr>
              <a:t>ducumentation </a:t>
            </a:r>
            <a:r>
              <a:rPr lang="pt-PT" sz="1100" dirty="0">
                <a:latin typeface="Arial Narrow" panose="020B0606020202030204" pitchFamily="34" charset="0"/>
              </a:rPr>
              <a:t>liée à l'événement peut être téléchargée directement depuis la plateforme de l'événement : https://www.atlanticbusinessforum.com/</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5" name="TextBox 4"/>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15</a:t>
            </a:fld>
            <a:endParaRPr lang="fr-FR" altLang="pt-PT" sz="800" b="1" i="1" u="sng" dirty="0" smtClean="0">
              <a:solidFill>
                <a:srgbClr val="00B4B2"/>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4195113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8434" y="1098501"/>
            <a:ext cx="6137618" cy="6863417"/>
          </a:xfrm>
          <a:prstGeom prst="rect">
            <a:avLst/>
          </a:prstGeom>
        </p:spPr>
        <p:txBody>
          <a:bodyPr wrap="square">
            <a:spAutoFit/>
          </a:bodyPr>
          <a:lstStyle/>
          <a:p>
            <a:pPr algn="just">
              <a:lnSpc>
                <a:spcPts val="1100"/>
              </a:lnSpc>
            </a:pPr>
            <a:r>
              <a:rPr lang="pt-PT" sz="1100" i="1" dirty="0">
                <a:solidFill>
                  <a:schemeClr val="accent5">
                    <a:lumMod val="75000"/>
                  </a:schemeClr>
                </a:solidFill>
                <a:latin typeface="Arial Narrow" panose="020B0606020202030204" pitchFamily="34" charset="0"/>
              </a:rPr>
              <a:t>TERMES DE REFERENCE DU FORUM DES ENTREPRISES </a:t>
            </a:r>
          </a:p>
          <a:p>
            <a:pPr algn="just">
              <a:lnSpc>
                <a:spcPts val="1100"/>
              </a:lnSpc>
            </a:pPr>
            <a:r>
              <a:rPr lang="pt-PT" sz="1100" i="1" dirty="0">
                <a:solidFill>
                  <a:schemeClr val="accent5">
                    <a:lumMod val="75000"/>
                  </a:schemeClr>
                </a:solidFill>
                <a:latin typeface="Arial Narrow" panose="020B0606020202030204" pitchFamily="34" charset="0"/>
              </a:rPr>
              <a:t>5. INFORMATIONS COMPLÉMENTAIRES</a:t>
            </a:r>
          </a:p>
          <a:p>
            <a:pPr algn="just">
              <a:lnSpc>
                <a:spcPts val="1100"/>
              </a:lnSpc>
            </a:pPr>
            <a:r>
              <a:rPr lang="pt-PT" sz="1100" b="1" i="1" dirty="0">
                <a:latin typeface="Arial Narrow" panose="020B0606020202030204" pitchFamily="34" charset="0"/>
              </a:rPr>
              <a:t>5.18 Événements sociaux</a:t>
            </a:r>
          </a:p>
          <a:p>
            <a:pPr algn="just">
              <a:lnSpc>
                <a:spcPts val="1100"/>
              </a:lnSpc>
            </a:pPr>
            <a:r>
              <a:rPr lang="pt-PT" sz="1100" dirty="0" smtClean="0">
                <a:latin typeface="Arial Narrow" panose="020B0606020202030204" pitchFamily="34" charset="0"/>
              </a:rPr>
              <a:t>Fait </a:t>
            </a:r>
            <a:r>
              <a:rPr lang="pt-PT" sz="1100" dirty="0">
                <a:latin typeface="Arial Narrow" panose="020B0606020202030204" pitchFamily="34" charset="0"/>
              </a:rPr>
              <a:t>partie intégrante de l'événement </a:t>
            </a:r>
            <a:r>
              <a:rPr lang="pt-PT" sz="1100" dirty="0" smtClean="0">
                <a:latin typeface="Arial Narrow" panose="020B0606020202030204" pitchFamily="34" charset="0"/>
              </a:rPr>
              <a:t>un </a:t>
            </a:r>
            <a:r>
              <a:rPr lang="pt-PT" sz="1100" dirty="0">
                <a:latin typeface="Arial Narrow" panose="020B0606020202030204" pitchFamily="34" charset="0"/>
              </a:rPr>
              <a:t>programme social où les invités en général et les participants en particulier peuvent profiter d'un agréable séjour au Cap-Vert avant, pendant et après l'événement de trois jours.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Le soir, deux périodes de programmes sociaux sont réservées. Le premier jour de l'événement, le 17 mars, une réception de bienvenue est organisée pour les délégations participant à l'événement et le 18 mars, il y aura un dîner de gala.</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5.19 Hôtesses</a:t>
            </a:r>
          </a:p>
          <a:p>
            <a:pPr algn="just">
              <a:lnSpc>
                <a:spcPts val="1100"/>
              </a:lnSpc>
            </a:pPr>
            <a:r>
              <a:rPr lang="pt-PT" sz="1100" dirty="0">
                <a:latin typeface="Arial Narrow" panose="020B0606020202030204" pitchFamily="34" charset="0"/>
              </a:rPr>
              <a:t>Un service professionnel et qualifié est une exigence et un atout lors d'événements internationaux. À leur arrivée à l'aéroport du Cap-Vert et sur les lieux où se déroulera l'événement, les participants disposeront d'équipes accessibles et disponibles en permanence de professionnels qualifiés et hautement expérimentés, prêts à communiquer en trois langues : portugais, anglais et français, pour assister et les soutenir dans leur participation à l'événement.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5.20 Forfaits loisirs</a:t>
            </a:r>
          </a:p>
          <a:p>
            <a:pPr algn="just">
              <a:lnSpc>
                <a:spcPts val="1100"/>
              </a:lnSpc>
            </a:pPr>
            <a:r>
              <a:rPr lang="pt-PT" sz="1100" dirty="0">
                <a:latin typeface="Arial Narrow" panose="020B0606020202030204" pitchFamily="34" charset="0"/>
              </a:rPr>
              <a:t>Divers forfaits et programmes de visites guidées des principales attractions touristiques, soit à Praia (capitale du Cap-Vert), soit dans d'autres îles, sont également disponibles.</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6. Changements</a:t>
            </a:r>
          </a:p>
          <a:p>
            <a:pPr algn="just">
              <a:lnSpc>
                <a:spcPts val="1100"/>
              </a:lnSpc>
            </a:pPr>
            <a:r>
              <a:rPr lang="pt-PT" sz="1100" dirty="0">
                <a:latin typeface="Arial Narrow" panose="020B0606020202030204" pitchFamily="34" charset="0"/>
              </a:rPr>
              <a:t> L'Organisation se réserve le droit de modifier le programme de l'événement ainsi que les Conditions Générales de Participation chaque fois que cela est justifié, cependant, elle </a:t>
            </a:r>
            <a:r>
              <a:rPr lang="pt-PT" sz="1100" dirty="0" smtClean="0">
                <a:latin typeface="Arial Narrow" panose="020B0606020202030204" pitchFamily="34" charset="0"/>
              </a:rPr>
              <a:t>duit </a:t>
            </a:r>
            <a:r>
              <a:rPr lang="pt-PT" sz="1100" dirty="0">
                <a:latin typeface="Arial Narrow" panose="020B0606020202030204" pitchFamily="34" charset="0"/>
              </a:rPr>
              <a:t>en informer préalablement l'intéressé.</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7. Assurance</a:t>
            </a:r>
          </a:p>
          <a:p>
            <a:pPr algn="just">
              <a:lnSpc>
                <a:spcPts val="1100"/>
              </a:lnSpc>
            </a:pPr>
            <a:r>
              <a:rPr lang="pt-PT" sz="1100" dirty="0">
                <a:latin typeface="Arial Narrow" panose="020B0606020202030204" pitchFamily="34" charset="0"/>
              </a:rPr>
              <a:t> Trois (3) types d'assurances sont offerts aux participants :</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7.1 Assurance accident personnel </a:t>
            </a:r>
          </a:p>
          <a:p>
            <a:pPr algn="just">
              <a:lnSpc>
                <a:spcPts val="1100"/>
              </a:lnSpc>
            </a:pPr>
            <a:r>
              <a:rPr lang="pt-PT" sz="1100" dirty="0">
                <a:latin typeface="Arial Narrow" panose="020B0606020202030204" pitchFamily="34" charset="0"/>
              </a:rPr>
              <a:t>Cette assurance couvre tout type d'accident pouvant survenir pendant la période au cours de laquelle les événements ont lieu. Cette même assurance peut également inclure une couverture voyage et bagages (égarement, perte ou détérioration des </a:t>
            </a:r>
            <a:r>
              <a:rPr lang="pt-PT" sz="1100" dirty="0" smtClean="0">
                <a:latin typeface="Arial Narrow" panose="020B0606020202030204" pitchFamily="34" charset="0"/>
              </a:rPr>
              <a:t>bagages; </a:t>
            </a:r>
            <a:r>
              <a:rPr lang="pt-PT" sz="1100" dirty="0">
                <a:latin typeface="Arial Narrow" panose="020B0606020202030204" pitchFamily="34" charset="0"/>
              </a:rPr>
              <a:t>vêtements et objets personnels transportés dans des valises, sacs ou autres volumes convenablement emballés appartenant à l'Assuré, y compris les ordinateurs portables et ses accessoires.</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7.2 Assurance voyage</a:t>
            </a:r>
          </a:p>
          <a:p>
            <a:pPr algn="just">
              <a:lnSpc>
                <a:spcPts val="1100"/>
              </a:lnSpc>
            </a:pPr>
            <a:r>
              <a:rPr lang="pt-PT" sz="1100" dirty="0">
                <a:latin typeface="Arial Narrow" panose="020B0606020202030204" pitchFamily="34" charset="0"/>
              </a:rPr>
              <a:t>De même, une assurance protection est disponible avec les caractéristiques suivantes </a:t>
            </a:r>
            <a:r>
              <a:rPr lang="pt-PT" sz="1100" dirty="0" smtClean="0">
                <a:latin typeface="Arial Narrow" panose="020B0606020202030204" pitchFamily="34" charset="0"/>
              </a:rPr>
              <a:t>:</a:t>
            </a:r>
          </a:p>
          <a:p>
            <a:pPr algn="just">
              <a:lnSpc>
                <a:spcPts val="1100"/>
              </a:lnSpc>
            </a:pP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7.2.1 Multivoyage au Cap-Vert</a:t>
            </a:r>
          </a:p>
          <a:p>
            <a:pPr algn="just">
              <a:lnSpc>
                <a:spcPts val="1100"/>
              </a:lnSpc>
            </a:pPr>
            <a:r>
              <a:rPr lang="pt-PT" sz="1100" dirty="0">
                <a:latin typeface="Arial Narrow" panose="020B0606020202030204" pitchFamily="34" charset="0"/>
              </a:rPr>
              <a:t>Assurance applicable exclusivement pour les voyages qui ont lieu au Cap Vert</a:t>
            </a:r>
            <a:r>
              <a:rPr lang="pt-PT" sz="1100" dirty="0" smtClean="0">
                <a:latin typeface="Arial Narrow" panose="020B0606020202030204" pitchFamily="34" charset="0"/>
              </a:rPr>
              <a:t>.</a:t>
            </a:r>
          </a:p>
          <a:p>
            <a:pPr algn="just">
              <a:lnSpc>
                <a:spcPts val="1100"/>
              </a:lnSpc>
            </a:pP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7.2.2 Voyages multiples à l'étranger</a:t>
            </a:r>
          </a:p>
          <a:p>
            <a:pPr algn="just">
              <a:lnSpc>
                <a:spcPts val="1100"/>
              </a:lnSpc>
            </a:pPr>
            <a:r>
              <a:rPr lang="pt-PT" sz="1100" dirty="0">
                <a:latin typeface="Arial Narrow" panose="020B0606020202030204" pitchFamily="34" charset="0"/>
              </a:rPr>
              <a:t>Assurance applicable pour les voyages à l'étranger</a:t>
            </a:r>
            <a:r>
              <a:rPr lang="pt-PT" sz="1100" dirty="0" smtClean="0">
                <a:latin typeface="Arial Narrow" panose="020B0606020202030204" pitchFamily="34" charset="0"/>
              </a:rPr>
              <a:t>.</a:t>
            </a:r>
          </a:p>
          <a:p>
            <a:pPr algn="just">
              <a:lnSpc>
                <a:spcPts val="1100"/>
              </a:lnSpc>
            </a:pP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7.2.3 Multivoyage étranger + PVFM</a:t>
            </a:r>
          </a:p>
          <a:p>
            <a:pPr algn="just">
              <a:lnSpc>
                <a:spcPts val="1100"/>
              </a:lnSpc>
            </a:pPr>
            <a:r>
              <a:rPr lang="pt-PT" sz="1100" dirty="0">
                <a:latin typeface="Arial Narrow" panose="020B0606020202030204" pitchFamily="34" charset="0"/>
              </a:rPr>
              <a:t>Assurance applicable pour les voyages à l'étranger. Comprend une protection contre l'annulation </a:t>
            </a:r>
            <a:r>
              <a:rPr lang="fr-FR" sz="1100" dirty="0">
                <a:latin typeface="Arial Narrow" panose="020B0606020202030204" pitchFamily="34" charset="0"/>
              </a:rPr>
              <a:t>en raison de force majeure</a:t>
            </a:r>
            <a:r>
              <a:rPr lang="pt-PT" sz="1100" dirty="0" smtClean="0">
                <a:latin typeface="Arial Narrow" panose="020B0606020202030204" pitchFamily="34" charset="0"/>
              </a:rPr>
              <a:t>.</a:t>
            </a: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7.2.4 Compléments:</a:t>
            </a:r>
          </a:p>
          <a:p>
            <a:pPr algn="just">
              <a:lnSpc>
                <a:spcPts val="1100"/>
              </a:lnSpc>
            </a:pPr>
            <a:r>
              <a:rPr lang="pt-PT" sz="1100" dirty="0">
                <a:latin typeface="Arial Narrow" panose="020B0606020202030204" pitchFamily="34" charset="0"/>
              </a:rPr>
              <a:t>7.2.4.1 Frais </a:t>
            </a:r>
            <a:r>
              <a:rPr lang="pt-PT" sz="1100" dirty="0" smtClean="0">
                <a:latin typeface="Arial Narrow" panose="020B0606020202030204" pitchFamily="34" charset="0"/>
              </a:rPr>
              <a:t>médicaux: Augmentation </a:t>
            </a:r>
            <a:r>
              <a:rPr lang="pt-PT" sz="1100" dirty="0">
                <a:latin typeface="Arial Narrow" panose="020B0606020202030204" pitchFamily="34" charset="0"/>
              </a:rPr>
              <a:t>du capital Frais Médicaux de l'Assurance de Base.</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5" name="TextBox 4"/>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16</a:t>
            </a:fld>
            <a:endParaRPr lang="fr-FR" altLang="pt-PT" sz="800" b="1" i="1" u="sng" dirty="0" smtClean="0">
              <a:solidFill>
                <a:srgbClr val="00B4B2"/>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6514712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925" y="903848"/>
            <a:ext cx="5915778" cy="7866256"/>
          </a:xfrm>
          <a:prstGeom prst="rect">
            <a:avLst/>
          </a:prstGeom>
        </p:spPr>
        <p:txBody>
          <a:bodyPr wrap="square">
            <a:spAutoFit/>
          </a:bodyPr>
          <a:lstStyle/>
          <a:p>
            <a:pPr algn="just">
              <a:lnSpc>
                <a:spcPts val="1100"/>
              </a:lnSpc>
            </a:pPr>
            <a:r>
              <a:rPr lang="pt-PT" sz="1100" i="1" dirty="0">
                <a:solidFill>
                  <a:schemeClr val="accent5">
                    <a:lumMod val="75000"/>
                  </a:schemeClr>
                </a:solidFill>
                <a:latin typeface="Arial Narrow" panose="020B0606020202030204" pitchFamily="34" charset="0"/>
              </a:rPr>
              <a:t>TERMES DE REFERENCE DU FORUM DES ENTREPRISES </a:t>
            </a:r>
          </a:p>
          <a:p>
            <a:r>
              <a:rPr lang="pt-PT" sz="1100" i="1" dirty="0" smtClean="0">
                <a:solidFill>
                  <a:schemeClr val="accent5">
                    <a:lumMod val="75000"/>
                  </a:schemeClr>
                </a:solidFill>
                <a:latin typeface="Arial Narrow" panose="020B0606020202030204" pitchFamily="34" charset="0"/>
              </a:rPr>
              <a:t>7</a:t>
            </a:r>
            <a:r>
              <a:rPr lang="pt-PT" sz="1100" i="1" dirty="0">
                <a:solidFill>
                  <a:schemeClr val="accent5">
                    <a:lumMod val="75000"/>
                  </a:schemeClr>
                </a:solidFill>
                <a:latin typeface="Arial Narrow" panose="020B0606020202030204" pitchFamily="34" charset="0"/>
              </a:rPr>
              <a:t>. </a:t>
            </a:r>
            <a:r>
              <a:rPr lang="pt-PT" sz="1100" dirty="0">
                <a:solidFill>
                  <a:schemeClr val="accent5">
                    <a:lumMod val="75000"/>
                  </a:schemeClr>
                </a:solidFill>
                <a:latin typeface="Arial Narrow" panose="020B0606020202030204" pitchFamily="34" charset="0"/>
              </a:rPr>
              <a:t>POINT </a:t>
            </a:r>
            <a:r>
              <a:rPr lang="pt-PT" sz="1100" dirty="0" smtClean="0">
                <a:solidFill>
                  <a:schemeClr val="accent5">
                    <a:lumMod val="75000"/>
                  </a:schemeClr>
                </a:solidFill>
                <a:latin typeface="Arial Narrow" panose="020B0606020202030204" pitchFamily="34" charset="0"/>
              </a:rPr>
              <a:t>FOCAL</a:t>
            </a:r>
            <a:endParaRPr lang="pt-PT" altLang="pt-PT" sz="1100" b="1" dirty="0" smtClean="0">
              <a:latin typeface="Arial Narrow" pitchFamily="34" charset="0"/>
            </a:endParaRPr>
          </a:p>
          <a:p>
            <a:pPr>
              <a:lnSpc>
                <a:spcPts val="1200"/>
              </a:lnSpc>
            </a:pPr>
            <a:r>
              <a:rPr lang="pt-PT" sz="1100" i="1" dirty="0">
                <a:solidFill>
                  <a:schemeClr val="accent5">
                    <a:lumMod val="75000"/>
                  </a:schemeClr>
                </a:solidFill>
                <a:latin typeface="Arial Narrow" panose="020B0606020202030204" pitchFamily="34" charset="0"/>
              </a:rPr>
              <a:t>AFRIQUE OCCIDENTALE</a:t>
            </a:r>
            <a:endParaRPr lang="pt-PT" sz="1100" b="1" i="1" dirty="0" smtClean="0">
              <a:solidFill>
                <a:schemeClr val="accent5">
                  <a:lumMod val="75000"/>
                </a:schemeClr>
              </a:solidFill>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75000"/>
                  </a:schemeClr>
                </a:solidFill>
                <a:latin typeface="Arial Narrow" panose="020B0606020202030204" pitchFamily="34" charset="0"/>
                <a:cs typeface="Times New Roman" panose="02020603050405020304" pitchFamily="18" charset="0"/>
                <a:sym typeface="+mn-ea"/>
              </a:rPr>
              <a:t>CÔTE D’IVOIRE</a:t>
            </a:r>
          </a:p>
          <a:p>
            <a:pPr>
              <a:lnSpc>
                <a:spcPts val="1200"/>
              </a:lnSpc>
            </a:pPr>
            <a:r>
              <a:rPr lang="pt-PT" sz="1100" dirty="0"/>
              <a:t>Mr ALLAH </a:t>
            </a:r>
            <a:r>
              <a:rPr lang="pt-PT" sz="1100" dirty="0" smtClean="0"/>
              <a:t>Ambroise</a:t>
            </a:r>
          </a:p>
          <a:p>
            <a:pPr>
              <a:lnSpc>
                <a:spcPts val="1200"/>
              </a:lnSpc>
            </a:pPr>
            <a:r>
              <a:rPr lang="pt-PT" sz="1100" i="1" dirty="0" smtClean="0">
                <a:latin typeface="Arial Narrow" panose="020B0606020202030204" pitchFamily="34" charset="0"/>
                <a:cs typeface="Times New Roman" panose="02020603050405020304" pitchFamily="18" charset="0"/>
                <a:sym typeface="+mn-ea"/>
              </a:rPr>
              <a:t>Tel:</a:t>
            </a:r>
            <a:r>
              <a:rPr lang="pt-PT" sz="1100" dirty="0"/>
              <a:t>+225 07 08 08 58 </a:t>
            </a:r>
            <a:r>
              <a:rPr lang="pt-PT" sz="1100" dirty="0" smtClean="0"/>
              <a:t>92</a:t>
            </a:r>
          </a:p>
          <a:p>
            <a:pPr>
              <a:lnSpc>
                <a:spcPts val="1200"/>
              </a:lnSpc>
            </a:pPr>
            <a:r>
              <a:rPr lang="pt-PT" sz="1100" dirty="0"/>
              <a:t>Whatsapp </a:t>
            </a:r>
            <a:r>
              <a:rPr lang="pt-PT" sz="1100" dirty="0" smtClean="0"/>
              <a:t>:+</a:t>
            </a:r>
            <a:r>
              <a:rPr lang="pt-PT" sz="1100" dirty="0"/>
              <a:t>225 07 08 08 58 </a:t>
            </a:r>
            <a:r>
              <a:rPr lang="pt-PT" sz="1100" dirty="0" smtClean="0"/>
              <a:t>92</a:t>
            </a:r>
          </a:p>
          <a:p>
            <a:pPr>
              <a:lnSpc>
                <a:spcPts val="1200"/>
              </a:lnSpc>
            </a:pPr>
            <a:r>
              <a:rPr lang="pt-PT" sz="1100" dirty="0"/>
              <a:t>Cocody II </a:t>
            </a:r>
            <a:r>
              <a:rPr lang="pt-PT" sz="1100" dirty="0" smtClean="0"/>
              <a:t>Plateaux</a:t>
            </a:r>
          </a:p>
          <a:p>
            <a:pPr>
              <a:lnSpc>
                <a:spcPts val="1200"/>
              </a:lnSpc>
            </a:pPr>
            <a:r>
              <a:rPr lang="fr-FR" sz="1100" dirty="0"/>
              <a:t>Résidence Perles </a:t>
            </a:r>
            <a:r>
              <a:rPr lang="fr-FR" sz="1100" dirty="0" smtClean="0"/>
              <a:t>2</a:t>
            </a:r>
          </a:p>
          <a:p>
            <a:pPr>
              <a:lnSpc>
                <a:spcPts val="1200"/>
              </a:lnSpc>
            </a:pPr>
            <a:r>
              <a:rPr lang="fr-FR" sz="1100" dirty="0" smtClean="0"/>
              <a:t>Rue L27 - Villa 603</a:t>
            </a:r>
          </a:p>
          <a:p>
            <a:pPr>
              <a:lnSpc>
                <a:spcPts val="1200"/>
              </a:lnSpc>
            </a:pPr>
            <a:r>
              <a:rPr lang="es-ES" sz="1100" dirty="0"/>
              <a:t>28 BP 462 </a:t>
            </a:r>
            <a:r>
              <a:rPr lang="es-ES" sz="1100" dirty="0" err="1"/>
              <a:t>Abidjan</a:t>
            </a:r>
            <a:r>
              <a:rPr lang="es-ES" sz="1100" dirty="0"/>
              <a:t> </a:t>
            </a:r>
            <a:r>
              <a:rPr lang="es-ES" sz="1100" dirty="0" smtClean="0"/>
              <a:t>28</a:t>
            </a:r>
          </a:p>
          <a:p>
            <a:pPr>
              <a:lnSpc>
                <a:spcPts val="1200"/>
              </a:lnSpc>
            </a:pPr>
            <a:r>
              <a:rPr lang="pt-PT" sz="1100" i="1" dirty="0">
                <a:latin typeface="Arial Narrow" panose="020B0606020202030204" pitchFamily="34" charset="0"/>
                <a:cs typeface="Times New Roman" panose="02020603050405020304" pitchFamily="18" charset="0"/>
                <a:sym typeface="+mn-ea"/>
              </a:rPr>
              <a:t>E-mail:ambroise@boxtravel.eu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www.boxtravel.eu</a:t>
            </a:r>
            <a:endParaRPr lang="es-ES" sz="1100" dirty="0" smtClean="0"/>
          </a:p>
          <a:p>
            <a:pPr>
              <a:lnSpc>
                <a:spcPts val="1200"/>
              </a:lnSpc>
            </a:pPr>
            <a:r>
              <a:rPr lang="es-ES" sz="1100" dirty="0" smtClean="0"/>
              <a:t>ABIDJAN</a:t>
            </a:r>
          </a:p>
          <a:p>
            <a:pPr>
              <a:lnSpc>
                <a:spcPts val="1200"/>
              </a:lnSpc>
            </a:pPr>
            <a:r>
              <a:rPr lang="pt-PT" sz="1100" dirty="0" smtClean="0"/>
              <a:t>RÉPUBLIQUE DE CÔTE D’IVOIRE</a:t>
            </a: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75000"/>
                  </a:schemeClr>
                </a:solidFill>
                <a:latin typeface="Arial Narrow" panose="020B0606020202030204" pitchFamily="34" charset="0"/>
                <a:cs typeface="Times New Roman" panose="02020603050405020304" pitchFamily="18" charset="0"/>
                <a:sym typeface="+mn-ea"/>
              </a:rPr>
              <a:t>BÉNIN</a:t>
            </a:r>
            <a:endParaRPr lang="pt-PT" sz="1100" b="1" i="1" dirty="0">
              <a:solidFill>
                <a:schemeClr val="accent5">
                  <a:lumMod val="75000"/>
                </a:schemeClr>
              </a:solidFill>
              <a:latin typeface="Arial Narrow" panose="020B0606020202030204" pitchFamily="34" charset="0"/>
              <a:cs typeface="Times New Roman" panose="02020603050405020304" pitchFamily="18" charset="0"/>
              <a:sym typeface="+mn-ea"/>
            </a:endParaRPr>
          </a:p>
          <a:p>
            <a:pPr>
              <a:lnSpc>
                <a:spcPts val="1200"/>
              </a:lnSpc>
            </a:pPr>
            <a:r>
              <a:rPr lang="pt-PT" sz="1100" dirty="0"/>
              <a:t>Mr Hippolyte G. Ahonlonsou</a:t>
            </a:r>
            <a:br>
              <a:rPr lang="pt-PT" sz="1100" dirty="0"/>
            </a:br>
            <a:r>
              <a:rPr lang="pt-PT" sz="1100" dirty="0"/>
              <a:t>Directeur  Associé</a:t>
            </a:r>
            <a:br>
              <a:rPr lang="pt-PT" sz="1100" dirty="0"/>
            </a:br>
            <a:r>
              <a:rPr lang="pt-PT" sz="1100" dirty="0"/>
              <a:t>HGA Conseil &amp; Associés SARL</a:t>
            </a:r>
            <a:br>
              <a:rPr lang="pt-PT" sz="1100" dirty="0"/>
            </a:br>
            <a:r>
              <a:rPr lang="pt-PT" sz="1100" dirty="0"/>
              <a:t>Tél: +229 21 33 89 80 | Fax: +229 21 33 34 88</a:t>
            </a:r>
            <a:br>
              <a:rPr lang="pt-PT" sz="1100" dirty="0"/>
            </a:br>
            <a:r>
              <a:rPr lang="pt-PT" sz="1100" dirty="0"/>
              <a:t>E</a:t>
            </a:r>
            <a:r>
              <a:rPr lang="pt-PT" sz="1100" dirty="0" smtClean="0"/>
              <a:t>-mail: h.ahonlonsou@hgaconseil.com</a:t>
            </a:r>
            <a:endParaRPr lang="pt-PT" sz="1100" dirty="0"/>
          </a:p>
          <a:p>
            <a:pPr>
              <a:lnSpc>
                <a:spcPts val="1200"/>
              </a:lnSpc>
            </a:pPr>
            <a:r>
              <a:rPr lang="pt-PT" sz="1100" dirty="0" smtClean="0"/>
              <a:t>Skype</a:t>
            </a:r>
            <a:r>
              <a:rPr lang="pt-PT" sz="1100" dirty="0"/>
              <a:t>: savuka1 | www.hgaconseil.com</a:t>
            </a:r>
            <a:br>
              <a:rPr lang="pt-PT" sz="1100" dirty="0"/>
            </a:br>
            <a:r>
              <a:rPr lang="pt-PT" sz="1100" dirty="0"/>
              <a:t>08 BP 0826 Cotonou </a:t>
            </a:r>
            <a:endParaRPr lang="pt-PT" sz="1100" dirty="0" smtClean="0"/>
          </a:p>
          <a:p>
            <a:pPr>
              <a:lnSpc>
                <a:spcPts val="1200"/>
              </a:lnSpc>
            </a:pPr>
            <a:r>
              <a:rPr lang="pt-PT" sz="1100" dirty="0" smtClean="0"/>
              <a:t>RÉPUBLIQUE DU BENIN</a:t>
            </a:r>
            <a:endParaRPr lang="pt-PT" sz="1100" dirty="0"/>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EUROPE</a:t>
            </a: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PORTUGAL</a:t>
            </a:r>
          </a:p>
          <a:p>
            <a:pPr>
              <a:lnSpc>
                <a:spcPts val="1200"/>
              </a:lnSpc>
            </a:pPr>
            <a:r>
              <a:rPr lang="pt-PT" sz="1100" i="1" dirty="0" smtClean="0">
                <a:latin typeface="Arial Narrow" panose="020B0606020202030204" pitchFamily="34" charset="0"/>
                <a:cs typeface="Times New Roman" panose="02020603050405020304" pitchFamily="18" charset="0"/>
                <a:sym typeface="+mn-ea"/>
              </a:rPr>
              <a:t>Mr. Pedro Ivan</a:t>
            </a:r>
          </a:p>
          <a:p>
            <a:pPr>
              <a:lnSpc>
                <a:spcPts val="1200"/>
              </a:lnSpc>
            </a:pPr>
            <a:r>
              <a:rPr lang="pt-PT" sz="1100" i="1" dirty="0" smtClean="0">
                <a:latin typeface="Arial Narrow" panose="020B0606020202030204" pitchFamily="34" charset="0"/>
                <a:cs typeface="Times New Roman" panose="02020603050405020304" pitchFamily="18" charset="0"/>
                <a:sym typeface="+mn-ea"/>
              </a:rPr>
              <a:t>Rua Maluda, Nº 12, 3º Dtº</a:t>
            </a:r>
          </a:p>
          <a:p>
            <a:pPr>
              <a:lnSpc>
                <a:spcPts val="1200"/>
              </a:lnSpc>
            </a:pPr>
            <a:r>
              <a:rPr lang="pt-PT" sz="1100" i="1" dirty="0" smtClean="0">
                <a:latin typeface="Arial Narrow" panose="020B0606020202030204" pitchFamily="34" charset="0"/>
                <a:cs typeface="Times New Roman" panose="02020603050405020304" pitchFamily="18" charset="0"/>
                <a:sym typeface="+mn-ea"/>
              </a:rPr>
              <a:t>1750-465 Lisboa</a:t>
            </a:r>
          </a:p>
          <a:p>
            <a:pPr>
              <a:lnSpc>
                <a:spcPts val="1200"/>
              </a:lnSpc>
            </a:pPr>
            <a:r>
              <a:rPr lang="pt-PT" sz="1100" i="1" dirty="0" smtClean="0">
                <a:latin typeface="Arial Narrow" panose="020B0606020202030204" pitchFamily="34" charset="0"/>
                <a:cs typeface="Times New Roman" panose="02020603050405020304" pitchFamily="18" charset="0"/>
                <a:sym typeface="+mn-ea"/>
              </a:rPr>
              <a:t>E-mail:pedro.ivan@boxtravel.eu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www.boxtravel.eu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Tel: +351 927 645 198</a:t>
            </a:r>
          </a:p>
          <a:p>
            <a:pPr>
              <a:lnSpc>
                <a:spcPts val="1200"/>
              </a:lnSpc>
            </a:pPr>
            <a:r>
              <a:rPr lang="pt-PT" sz="1100" i="1" dirty="0" smtClean="0">
                <a:latin typeface="Arial Narrow" panose="020B0606020202030204" pitchFamily="34" charset="0"/>
                <a:cs typeface="Times New Roman" panose="02020603050405020304" pitchFamily="18" charset="0"/>
                <a:sym typeface="+mn-ea"/>
              </a:rPr>
              <a:t>LISBOA</a:t>
            </a:r>
          </a:p>
          <a:p>
            <a:pPr>
              <a:lnSpc>
                <a:spcPts val="1200"/>
              </a:lnSpc>
            </a:pPr>
            <a:r>
              <a:rPr lang="pt-PT" sz="1100" i="1" dirty="0" smtClean="0">
                <a:latin typeface="Arial Narrow" panose="020B0606020202030204" pitchFamily="34" charset="0"/>
                <a:cs typeface="Times New Roman" panose="02020603050405020304" pitchFamily="18" charset="0"/>
                <a:sym typeface="+mn-ea"/>
              </a:rPr>
              <a:t>PORTUGAL</a:t>
            </a: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spcBef>
                <a:spcPct val="0"/>
              </a:spcBef>
              <a:buFontTx/>
              <a:buNone/>
            </a:pPr>
            <a:r>
              <a:rPr lang="pt-PT" altLang="pt-PT" sz="1100" dirty="0">
                <a:latin typeface="Arial Narrow" pitchFamily="34" charset="0"/>
                <a:cs typeface="Times New Roman" pitchFamily="18" charset="0"/>
                <a:sym typeface="+mn-ea"/>
              </a:rPr>
              <a:t>Mr. Joaquim Pereira</a:t>
            </a:r>
          </a:p>
          <a:p>
            <a:pPr>
              <a:lnSpc>
                <a:spcPts val="1200"/>
              </a:lnSpc>
              <a:spcBef>
                <a:spcPct val="0"/>
              </a:spcBef>
              <a:buFontTx/>
              <a:buNone/>
            </a:pPr>
            <a:r>
              <a:rPr lang="pt-PT" altLang="pt-PT" sz="1100" dirty="0">
                <a:latin typeface="Arial Narrow" pitchFamily="34" charset="0"/>
              </a:rPr>
              <a:t>Rua Alfredo Serra Magalhães nº 5</a:t>
            </a:r>
          </a:p>
          <a:p>
            <a:pPr>
              <a:lnSpc>
                <a:spcPts val="1200"/>
              </a:lnSpc>
              <a:spcBef>
                <a:spcPct val="0"/>
              </a:spcBef>
              <a:buFontTx/>
              <a:buNone/>
            </a:pPr>
            <a:r>
              <a:rPr lang="pt-PT" altLang="pt-PT" sz="1100" dirty="0">
                <a:latin typeface="Arial Narrow" pitchFamily="34" charset="0"/>
              </a:rPr>
              <a:t>6000-494 Castelo Branco</a:t>
            </a:r>
          </a:p>
          <a:p>
            <a:pPr>
              <a:lnSpc>
                <a:spcPts val="1200"/>
              </a:lnSpc>
              <a:spcBef>
                <a:spcPct val="0"/>
              </a:spcBef>
              <a:buFontTx/>
              <a:buNone/>
            </a:pPr>
            <a:r>
              <a:rPr lang="pt-PT" altLang="pt-PT" sz="1100" dirty="0">
                <a:latin typeface="Arial Narrow" pitchFamily="34" charset="0"/>
                <a:cs typeface="Times New Roman" pitchFamily="18" charset="0"/>
                <a:sym typeface="+mn-ea"/>
              </a:rPr>
              <a:t>E-mail: joaquim.pereira@multimar.pt</a:t>
            </a:r>
          </a:p>
          <a:p>
            <a:pPr>
              <a:lnSpc>
                <a:spcPts val="1200"/>
              </a:lnSpc>
              <a:spcBef>
                <a:spcPct val="0"/>
              </a:spcBef>
              <a:buFontTx/>
              <a:buNone/>
            </a:pPr>
            <a:r>
              <a:rPr lang="pt-PT" altLang="pt-PT" sz="1100" dirty="0">
                <a:latin typeface="Arial Narrow" pitchFamily="34" charset="0"/>
                <a:cs typeface="Times New Roman" pitchFamily="18" charset="0"/>
                <a:sym typeface="+mn-ea"/>
              </a:rPr>
              <a:t>www.multimar.pt</a:t>
            </a:r>
          </a:p>
          <a:p>
            <a:pPr>
              <a:lnSpc>
                <a:spcPts val="1200"/>
              </a:lnSpc>
              <a:spcBef>
                <a:spcPct val="0"/>
              </a:spcBef>
              <a:buFontTx/>
              <a:buNone/>
            </a:pPr>
            <a:r>
              <a:rPr lang="pt-PT" altLang="pt-PT" sz="1100" dirty="0">
                <a:latin typeface="Arial Narrow" pitchFamily="34" charset="0"/>
                <a:cs typeface="Times New Roman" pitchFamily="18" charset="0"/>
                <a:sym typeface="+mn-ea"/>
              </a:rPr>
              <a:t>Tel: +351 </a:t>
            </a:r>
            <a:r>
              <a:rPr lang="pt-PT" altLang="pt-PT" sz="1100" dirty="0">
                <a:latin typeface="Arial Narrow" pitchFamily="34" charset="0"/>
              </a:rPr>
              <a:t>272 094 252</a:t>
            </a:r>
          </a:p>
          <a:p>
            <a:pPr>
              <a:lnSpc>
                <a:spcPts val="1200"/>
              </a:lnSpc>
              <a:spcBef>
                <a:spcPct val="0"/>
              </a:spcBef>
              <a:buFontTx/>
              <a:buNone/>
            </a:pPr>
            <a:r>
              <a:rPr lang="pt-PT" altLang="pt-PT" sz="1100" dirty="0">
                <a:latin typeface="Arial Narrow" pitchFamily="34" charset="0"/>
                <a:cs typeface="Times New Roman" pitchFamily="18" charset="0"/>
                <a:sym typeface="+mn-ea"/>
              </a:rPr>
              <a:t>Tel: +351 </a:t>
            </a:r>
            <a:r>
              <a:rPr lang="pt-PT" altLang="pt-PT" sz="1100" dirty="0">
                <a:latin typeface="Arial Narrow" pitchFamily="34" charset="0"/>
              </a:rPr>
              <a:t>936 953 791</a:t>
            </a:r>
          </a:p>
          <a:p>
            <a:pPr>
              <a:lnSpc>
                <a:spcPts val="1200"/>
              </a:lnSpc>
              <a:spcBef>
                <a:spcPct val="0"/>
              </a:spcBef>
              <a:buFontTx/>
              <a:buNone/>
            </a:pPr>
            <a:r>
              <a:rPr lang="pt-PT" altLang="pt-PT" sz="1100" dirty="0">
                <a:latin typeface="Arial Narrow" pitchFamily="34" charset="0"/>
                <a:cs typeface="Times New Roman" pitchFamily="18" charset="0"/>
                <a:sym typeface="+mn-ea"/>
              </a:rPr>
              <a:t>CASTELO BRANCO</a:t>
            </a:r>
          </a:p>
          <a:p>
            <a:pPr>
              <a:lnSpc>
                <a:spcPts val="1200"/>
              </a:lnSpc>
              <a:spcBef>
                <a:spcPct val="0"/>
              </a:spcBef>
              <a:buFontTx/>
              <a:buNone/>
            </a:pPr>
            <a:r>
              <a:rPr lang="pt-PT" altLang="pt-PT" sz="1100" smtClean="0">
                <a:latin typeface="Arial Narrow" pitchFamily="34" charset="0"/>
                <a:cs typeface="Times New Roman" pitchFamily="18" charset="0"/>
                <a:sym typeface="+mn-ea"/>
              </a:rPr>
              <a:t>PORTUGAL</a:t>
            </a: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dirty="0">
              <a:latin typeface="Arial Narrow" panose="020B0606020202030204" pitchFamily="34" charset="0"/>
              <a:cs typeface="Arial Narrow" panose="020B0606020202030204" pitchFamily="34" charset="0"/>
              <a:sym typeface="+mn-ea"/>
            </a:endParaRP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sp>
        <p:nvSpPr>
          <p:cNvPr id="5" name="TextBox 4"/>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17</a:t>
            </a:fld>
            <a:endParaRPr lang="fr-FR" altLang="pt-PT" sz="800" b="1" i="1" u="sng" dirty="0" smtClean="0">
              <a:solidFill>
                <a:srgbClr val="00B4B2"/>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
        <p:nvSpPr>
          <p:cNvPr id="8" name="CaixaDeTexto 53"/>
          <p:cNvSpPr txBox="1"/>
          <p:nvPr/>
        </p:nvSpPr>
        <p:spPr>
          <a:xfrm>
            <a:off x="4253756" y="6361469"/>
            <a:ext cx="2573749" cy="2369880"/>
          </a:xfrm>
          <a:prstGeom prst="rect">
            <a:avLst/>
          </a:prstGeom>
          <a:noFill/>
        </p:spPr>
        <p:txBody>
          <a:bodyPr wrap="square" rtlCol="0">
            <a:spAutoFit/>
          </a:bodyPr>
          <a:lstStyle/>
          <a:p>
            <a:r>
              <a:rPr lang="en-US" sz="1600" b="1" i="1" dirty="0" smtClean="0">
                <a:solidFill>
                  <a:srgbClr val="3EA4BA"/>
                </a:solidFill>
              </a:rPr>
              <a:t>ATLANTIC BUSINESS FORUM</a:t>
            </a:r>
            <a:endParaRPr lang="en-US" sz="1600" b="1" i="1" dirty="0">
              <a:solidFill>
                <a:srgbClr val="3EA4BA"/>
              </a:solidFill>
            </a:endParaRPr>
          </a:p>
          <a:p>
            <a:r>
              <a:rPr lang="pt-PT" sz="1200" i="1" dirty="0" smtClean="0">
                <a:latin typeface="Arial Narrow" panose="020B0606020202030204" pitchFamily="34" charset="0"/>
              </a:rPr>
              <a:t>Apartadu </a:t>
            </a:r>
            <a:r>
              <a:rPr lang="pt-PT" sz="1200" i="1" dirty="0">
                <a:latin typeface="Arial Narrow" panose="020B0606020202030204" pitchFamily="34" charset="0"/>
              </a:rPr>
              <a:t>nº 1042 </a:t>
            </a:r>
            <a:endParaRPr lang="pt-PT" sz="1200" i="1" dirty="0" smtClean="0">
              <a:latin typeface="Arial Narrow" panose="020B0606020202030204" pitchFamily="34" charset="0"/>
            </a:endParaRPr>
          </a:p>
          <a:p>
            <a:r>
              <a:rPr lang="pt-PT" sz="1200" i="1" dirty="0">
                <a:latin typeface="Arial Narrow" panose="020B0606020202030204" pitchFamily="34" charset="0"/>
              </a:rPr>
              <a:t>Código Postal nº 7600 </a:t>
            </a:r>
            <a:endParaRPr lang="pt-PT" sz="1200" i="1" dirty="0" smtClean="0">
              <a:latin typeface="Arial Narrow" panose="020B0606020202030204" pitchFamily="34" charset="0"/>
            </a:endParaRPr>
          </a:p>
          <a:p>
            <a:r>
              <a:rPr lang="pt-PT" sz="1200" i="1" dirty="0" smtClean="0">
                <a:latin typeface="Arial Narrow" panose="020B0606020202030204" pitchFamily="34" charset="0"/>
              </a:rPr>
              <a:t>Praia </a:t>
            </a:r>
          </a:p>
          <a:p>
            <a:r>
              <a:rPr lang="pt-PT" sz="1200" i="1" dirty="0">
                <a:latin typeface="Arial Narrow" panose="020B0606020202030204" pitchFamily="34" charset="0"/>
              </a:rPr>
              <a:t>República de Cabo Verde </a:t>
            </a:r>
            <a:endParaRPr lang="en-US" sz="1200" dirty="0" smtClean="0">
              <a:latin typeface="Arial Narrow" panose="020B0606020202030204" pitchFamily="34" charset="0"/>
            </a:endParaRPr>
          </a:p>
          <a:p>
            <a:r>
              <a:rPr lang="en-US" sz="1200" dirty="0" smtClean="0">
                <a:latin typeface="Arial Narrow" panose="020B0606020202030204" pitchFamily="34" charset="0"/>
              </a:rPr>
              <a:t>WhatsApp</a:t>
            </a:r>
            <a:r>
              <a:rPr lang="en-US" sz="1200" dirty="0">
                <a:latin typeface="Arial Narrow" panose="020B0606020202030204" pitchFamily="34" charset="0"/>
              </a:rPr>
              <a:t>:+351 964 406 </a:t>
            </a:r>
            <a:r>
              <a:rPr lang="en-US" sz="1200" dirty="0" smtClean="0">
                <a:latin typeface="Arial Narrow" panose="020B0606020202030204" pitchFamily="34" charset="0"/>
              </a:rPr>
              <a:t>800</a:t>
            </a:r>
          </a:p>
          <a:p>
            <a:r>
              <a:rPr lang="pt-PT" altLang="en-US" sz="1200" dirty="0">
                <a:latin typeface="Arial Narrow" panose="020B0606020202030204" pitchFamily="34" charset="0"/>
                <a:sym typeface="+mn-ea"/>
              </a:rPr>
              <a:t>Viber</a:t>
            </a:r>
            <a:r>
              <a:rPr lang="en-US" sz="1200" dirty="0">
                <a:latin typeface="Arial Narrow" panose="020B0606020202030204" pitchFamily="34" charset="0"/>
                <a:sym typeface="+mn-ea"/>
              </a:rPr>
              <a:t>:+351 964 406 </a:t>
            </a:r>
            <a:r>
              <a:rPr lang="en-US" sz="1200" dirty="0" smtClean="0">
                <a:latin typeface="Arial Narrow" panose="020B0606020202030204" pitchFamily="34" charset="0"/>
                <a:sym typeface="+mn-ea"/>
              </a:rPr>
              <a:t>800</a:t>
            </a:r>
            <a:endParaRPr lang="en-US" sz="1200" dirty="0">
              <a:latin typeface="Arial Narrow" panose="020B0606020202030204" pitchFamily="34" charset="0"/>
            </a:endParaRPr>
          </a:p>
          <a:p>
            <a:r>
              <a:rPr lang="en-US" sz="1200" dirty="0">
                <a:latin typeface="Arial Narrow" panose="020B0606020202030204" pitchFamily="34" charset="0"/>
              </a:rPr>
              <a:t>Skype: </a:t>
            </a:r>
            <a:r>
              <a:rPr lang="en-US" sz="1200" dirty="0" err="1">
                <a:latin typeface="Arial Narrow" panose="020B0606020202030204" pitchFamily="34" charset="0"/>
              </a:rPr>
              <a:t>setimocontinente</a:t>
            </a:r>
            <a:endParaRPr lang="en-US" sz="1200" dirty="0">
              <a:latin typeface="Arial Narrow" panose="020B0606020202030204" pitchFamily="34" charset="0"/>
            </a:endParaRPr>
          </a:p>
          <a:p>
            <a:r>
              <a:rPr lang="pt-PT" sz="1200" dirty="0" smtClean="0">
                <a:latin typeface="Arial Narrow" panose="020B0606020202030204" pitchFamily="34" charset="0"/>
              </a:rPr>
              <a:t>events</a:t>
            </a:r>
            <a:r>
              <a:rPr lang="en-US" sz="1200" dirty="0" smtClean="0">
                <a:latin typeface="Arial Narrow" panose="020B0606020202030204" pitchFamily="34" charset="0"/>
              </a:rPr>
              <a:t>@</a:t>
            </a:r>
            <a:r>
              <a:rPr lang="en-US" sz="1200" dirty="0" err="1"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en-US" sz="1200" dirty="0">
                <a:latin typeface="Arial Narrow" panose="020B0606020202030204" pitchFamily="34" charset="0"/>
              </a:rPr>
              <a:t>.</a:t>
            </a:r>
            <a:r>
              <a:rPr lang="en-US" sz="1200" dirty="0"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err="1" smtClean="0">
                <a:latin typeface="Arial Narrow" panose="020B0606020202030204" pitchFamily="34" charset="0"/>
              </a:rPr>
              <a:t>events@emergys.tech</a:t>
            </a:r>
            <a:endParaRPr lang="en-US" sz="1200" dirty="0" smtClean="0">
              <a:latin typeface="Arial Narrow" panose="020B0606020202030204" pitchFamily="34" charset="0"/>
            </a:endParaRPr>
          </a:p>
          <a:p>
            <a:r>
              <a:rPr lang="en-US" sz="1200" dirty="0" smtClean="0">
                <a:latin typeface="Arial Narrow" panose="020B0606020202030204" pitchFamily="34" charset="0"/>
              </a:rPr>
              <a:t>www.</a:t>
            </a:r>
            <a:r>
              <a:rPr lang="pt-PT" sz="1200" dirty="0" smtClean="0">
                <a:latin typeface="Arial Narrow" panose="020B0606020202030204" pitchFamily="34" charset="0"/>
              </a:rPr>
              <a:t>emergys</a:t>
            </a:r>
            <a:r>
              <a:rPr lang="en-US" sz="1200" dirty="0" smtClean="0">
                <a:latin typeface="Arial Narrow" panose="020B0606020202030204" pitchFamily="34" charset="0"/>
              </a:rPr>
              <a:t>.tech</a:t>
            </a:r>
            <a:endParaRPr lang="en-US" sz="1200" dirty="0">
              <a:latin typeface="Arial Narrow" panose="020B0606020202030204" pitchFamily="34" charset="0"/>
            </a:endParaRPr>
          </a:p>
        </p:txBody>
      </p:sp>
      <p:pic>
        <p:nvPicPr>
          <p:cNvPr id="10" name="Imagem 12" descr="LOGO-Paises ecowas"/>
          <p:cNvPicPr>
            <a:picLocks noChangeAspect="1"/>
          </p:cNvPicPr>
          <p:nvPr/>
        </p:nvPicPr>
        <p:blipFill>
          <a:blip r:embed="rId4"/>
          <a:stretch>
            <a:fillRect/>
          </a:stretch>
        </p:blipFill>
        <p:spPr>
          <a:xfrm>
            <a:off x="2827071" y="1174393"/>
            <a:ext cx="4002595" cy="3858260"/>
          </a:xfrm>
          <a:prstGeom prst="rect">
            <a:avLst/>
          </a:prstGeom>
        </p:spPr>
      </p:pic>
      <p:pic>
        <p:nvPicPr>
          <p:cNvPr id="11" name="Imagem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32055" y="90390"/>
            <a:ext cx="1693997" cy="1368337"/>
          </a:xfrm>
          <a:prstGeom prst="rect">
            <a:avLst/>
          </a:prstGeom>
        </p:spPr>
      </p:pic>
      <p:sp>
        <p:nvSpPr>
          <p:cNvPr id="3" name="TextBox 2"/>
          <p:cNvSpPr txBox="1"/>
          <p:nvPr/>
        </p:nvSpPr>
        <p:spPr>
          <a:xfrm>
            <a:off x="2340148" y="5131713"/>
            <a:ext cx="3456385" cy="1723549"/>
          </a:xfrm>
          <a:prstGeom prst="rect">
            <a:avLst/>
          </a:prstGeom>
          <a:noFill/>
        </p:spPr>
        <p:txBody>
          <a:bodyPr wrap="square" rtlCol="0">
            <a:spAutoFit/>
          </a:bodyPr>
          <a:lstStyle/>
          <a:p>
            <a:pPr>
              <a:lnSpc>
                <a:spcPts val="1200"/>
              </a:lnSpc>
            </a:pPr>
            <a:r>
              <a:rPr lang="pt-PT" sz="1100" b="1" i="1" dirty="0">
                <a:solidFill>
                  <a:schemeClr val="accent5">
                    <a:lumMod val="60000"/>
                    <a:lumOff val="40000"/>
                  </a:schemeClr>
                </a:solidFill>
                <a:latin typeface="Arial Narrow" panose="020B0606020202030204" pitchFamily="34" charset="0"/>
                <a:cs typeface="Times New Roman" panose="02020603050405020304" pitchFamily="18" charset="0"/>
                <a:sym typeface="+mn-ea"/>
              </a:rPr>
              <a:t>BRÉSIL</a:t>
            </a:r>
          </a:p>
          <a:p>
            <a:r>
              <a:rPr lang="pt-BR" sz="1100" dirty="0"/>
              <a:t>Mr William Presta</a:t>
            </a:r>
            <a:endParaRPr lang="pt-PT" sz="1100" dirty="0"/>
          </a:p>
          <a:p>
            <a:r>
              <a:rPr lang="pt-BR" sz="1100" dirty="0"/>
              <a:t>Rua Alcides Munhoz n° 392</a:t>
            </a:r>
            <a:endParaRPr lang="pt-PT" sz="1100" dirty="0"/>
          </a:p>
          <a:p>
            <a:r>
              <a:rPr lang="pt-BR" sz="1100" dirty="0"/>
              <a:t>Bairro Mercês </a:t>
            </a:r>
          </a:p>
          <a:p>
            <a:r>
              <a:rPr lang="pt-PT" sz="1100" i="1" dirty="0">
                <a:latin typeface="Arial Narrow" panose="020B0606020202030204" pitchFamily="34" charset="0"/>
                <a:cs typeface="Times New Roman" panose="02020603050405020304" pitchFamily="18" charset="0"/>
                <a:sym typeface="+mn-ea"/>
              </a:rPr>
              <a:t>Tel: +</a:t>
            </a:r>
            <a:r>
              <a:rPr lang="pt-BR" sz="1100" dirty="0"/>
              <a:t>55(41) 99212 1156</a:t>
            </a:r>
            <a:endParaRPr lang="pt-PT" sz="1100" dirty="0"/>
          </a:p>
          <a:p>
            <a:r>
              <a:rPr lang="pt-PT" sz="1100" i="1" dirty="0">
                <a:latin typeface="Arial Narrow" panose="020B0606020202030204" pitchFamily="34" charset="0"/>
                <a:cs typeface="Times New Roman" panose="02020603050405020304" pitchFamily="18" charset="0"/>
                <a:sym typeface="+mn-ea"/>
              </a:rPr>
              <a:t>E-mail: </a:t>
            </a:r>
            <a:r>
              <a:rPr lang="pt-BR" sz="1100" dirty="0"/>
              <a:t>williampresta@atlanticbusinessforum.com</a:t>
            </a:r>
            <a:endParaRPr lang="pt-PT" sz="1100" dirty="0"/>
          </a:p>
          <a:p>
            <a:pPr>
              <a:lnSpc>
                <a:spcPts val="1200"/>
              </a:lnSpc>
            </a:pPr>
            <a:r>
              <a:rPr lang="pt-BR" sz="1100" dirty="0"/>
              <a:t>Curitiba</a:t>
            </a:r>
          </a:p>
          <a:p>
            <a:pPr>
              <a:lnSpc>
                <a:spcPts val="1200"/>
              </a:lnSpc>
            </a:pPr>
            <a:r>
              <a:rPr lang="pt-BR" sz="1100" dirty="0"/>
              <a:t>PARANÁ</a:t>
            </a:r>
          </a:p>
          <a:p>
            <a:pPr>
              <a:lnSpc>
                <a:spcPts val="1200"/>
              </a:lnSpc>
            </a:pPr>
            <a:r>
              <a:rPr lang="pt-BR" sz="1100" dirty="0"/>
              <a:t>BRASIL</a:t>
            </a:r>
            <a:endParaRPr lang="pt-PT" sz="1100" dirty="0"/>
          </a:p>
          <a:p>
            <a:endParaRPr lang="pt-PT" sz="1100" dirty="0"/>
          </a:p>
        </p:txBody>
      </p:sp>
    </p:spTree>
    <p:extLst>
      <p:ext uri="{BB962C8B-B14F-4D97-AF65-F5344CB8AC3E}">
        <p14:creationId xmlns:p14="http://schemas.microsoft.com/office/powerpoint/2010/main" val="1390491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aphicFrame>
        <p:nvGraphicFramePr>
          <p:cNvPr id="9" name="Table 4"/>
          <p:cNvGraphicFramePr>
            <a:graphicFrameLocks noGrp="1"/>
          </p:cNvGraphicFramePr>
          <p:nvPr>
            <p:extLst>
              <p:ext uri="{D42A27DB-BD31-4B8C-83A1-F6EECF244321}">
                <p14:modId xmlns:p14="http://schemas.microsoft.com/office/powerpoint/2010/main" val="3419348825"/>
              </p:ext>
            </p:extLst>
          </p:nvPr>
        </p:nvGraphicFramePr>
        <p:xfrm>
          <a:off x="59956" y="784182"/>
          <a:ext cx="6723551" cy="2609167"/>
        </p:xfrm>
        <a:graphic>
          <a:graphicData uri="http://schemas.openxmlformats.org/drawingml/2006/table">
            <a:tbl>
              <a:tblPr firstRow="1" bandRow="1">
                <a:tableStyleId>{5C22544A-7EE6-4342-B048-85BDC9FD1C3A}</a:tableStyleId>
              </a:tblPr>
              <a:tblGrid>
                <a:gridCol w="2529855">
                  <a:extLst>
                    <a:ext uri="{9D8B030D-6E8A-4147-A177-3AD203B41FA5}">
                      <a16:colId xmlns:a16="http://schemas.microsoft.com/office/drawing/2014/main" xmlns="" val="20000"/>
                    </a:ext>
                  </a:extLst>
                </a:gridCol>
                <a:gridCol w="723822">
                  <a:extLst>
                    <a:ext uri="{9D8B030D-6E8A-4147-A177-3AD203B41FA5}">
                      <a16:colId xmlns:a16="http://schemas.microsoft.com/office/drawing/2014/main" xmlns="" val="20001"/>
                    </a:ext>
                  </a:extLst>
                </a:gridCol>
                <a:gridCol w="2662100">
                  <a:extLst>
                    <a:ext uri="{9D8B030D-6E8A-4147-A177-3AD203B41FA5}">
                      <a16:colId xmlns:a16="http://schemas.microsoft.com/office/drawing/2014/main" xmlns="" val="20002"/>
                    </a:ext>
                  </a:extLst>
                </a:gridCol>
                <a:gridCol w="807774">
                  <a:extLst>
                    <a:ext uri="{9D8B030D-6E8A-4147-A177-3AD203B41FA5}">
                      <a16:colId xmlns:a16="http://schemas.microsoft.com/office/drawing/2014/main" xmlns="" val="20003"/>
                    </a:ext>
                  </a:extLst>
                </a:gridCol>
              </a:tblGrid>
              <a:tr h="274340">
                <a:tc>
                  <a:txBody>
                    <a:bodyPr/>
                    <a:lstStyle/>
                    <a:p>
                      <a:pPr algn="ctr"/>
                      <a:r>
                        <a:rPr lang="pt-PT" sz="1100" b="0" i="1" dirty="0" smtClean="0">
                          <a:solidFill>
                            <a:srgbClr val="008CBA"/>
                          </a:solidFill>
                          <a:latin typeface="Arial Narrow" panose="020B0606020202030204" pitchFamily="34" charset="0"/>
                        </a:rPr>
                        <a:t>Item</a:t>
                      </a:r>
                    </a:p>
                  </a:txBody>
                  <a:tcPr marL="93909" marR="93909" marT="45729" marB="45729" anchor="ctr">
                    <a:solidFill>
                      <a:schemeClr val="accent5">
                        <a:lumMod val="60000"/>
                        <a:lumOff val="40000"/>
                      </a:schemeClr>
                    </a:solidFill>
                  </a:tcPr>
                </a:tc>
                <a:tc>
                  <a:txBody>
                    <a:bodyPr/>
                    <a:lstStyle/>
                    <a:p>
                      <a:pPr algn="ctr"/>
                      <a:r>
                        <a:rPr lang="pt-PT" sz="1100" b="0" i="1" smtClean="0">
                          <a:solidFill>
                            <a:srgbClr val="008CBA"/>
                          </a:solidFill>
                          <a:latin typeface="Arial Narrow" panose="020B0606020202030204" pitchFamily="34" charset="0"/>
                        </a:rPr>
                        <a:t>Pag</a:t>
                      </a:r>
                    </a:p>
                  </a:txBody>
                  <a:tcPr marL="93909" marR="93909" marT="45729" marB="45729" anchor="ctr">
                    <a:solidFill>
                      <a:schemeClr val="accent5">
                        <a:lumMod val="60000"/>
                        <a:lumOff val="40000"/>
                      </a:schemeClr>
                    </a:solidFill>
                  </a:tcPr>
                </a:tc>
                <a:tc>
                  <a:txBody>
                    <a:bodyPr/>
                    <a:lstStyle/>
                    <a:p>
                      <a:pPr algn="ctr"/>
                      <a:r>
                        <a:rPr lang="pt-PT" sz="1100" b="0" i="1" dirty="0" smtClean="0">
                          <a:solidFill>
                            <a:srgbClr val="008CBA"/>
                          </a:solidFill>
                          <a:latin typeface="Arial Narrow" panose="020B0606020202030204" pitchFamily="34" charset="0"/>
                        </a:rPr>
                        <a:t>Item</a:t>
                      </a:r>
                    </a:p>
                  </a:txBody>
                  <a:tcPr marL="93909" marR="93909" marT="45729" marB="45729" anchor="ctr">
                    <a:solidFill>
                      <a:schemeClr val="accent5">
                        <a:lumMod val="60000"/>
                        <a:lumOff val="40000"/>
                      </a:schemeClr>
                    </a:solidFill>
                  </a:tcPr>
                </a:tc>
                <a:tc>
                  <a:txBody>
                    <a:bodyPr/>
                    <a:lstStyle/>
                    <a:p>
                      <a:pPr algn="ctr"/>
                      <a:r>
                        <a:rPr lang="pt-PT" sz="1100" b="0" i="1" smtClean="0">
                          <a:solidFill>
                            <a:srgbClr val="008CBA"/>
                          </a:solidFill>
                          <a:latin typeface="Arial Narrow" panose="020B0606020202030204" pitchFamily="34" charset="0"/>
                        </a:rPr>
                        <a:t>Pag.</a:t>
                      </a:r>
                    </a:p>
                  </a:txBody>
                  <a:tcPr marL="93909" marR="93909" marT="45729" marB="45729" anchor="ctr">
                    <a:solidFill>
                      <a:schemeClr val="accent5">
                        <a:lumMod val="60000"/>
                        <a:lumOff val="40000"/>
                      </a:schemeClr>
                    </a:solidFill>
                  </a:tcPr>
                </a:tc>
                <a:extLst>
                  <a:ext uri="{0D108BD9-81ED-4DB2-BD59-A6C34878D82A}">
                    <a16:rowId xmlns:a16="http://schemas.microsoft.com/office/drawing/2014/main" xmlns="" val="10000"/>
                  </a:ext>
                </a:extLst>
              </a:tr>
              <a:tr h="327938">
                <a:tc>
                  <a:txBody>
                    <a:bodyPr/>
                    <a:lstStyle/>
                    <a:p>
                      <a:pPr algn="just"/>
                      <a:r>
                        <a:rPr lang="fr-FR" sz="1100" b="0" i="0" dirty="0" smtClean="0">
                          <a:solidFill>
                            <a:schemeClr val="tx1"/>
                          </a:solidFill>
                          <a:latin typeface="Arial Narrow" panose="020B0606020202030204" pitchFamily="34" charset="0"/>
                        </a:rPr>
                        <a:t>Contexte et justification</a:t>
                      </a:r>
                      <a:endParaRPr lang="fr-FR"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3</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Inscription</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fr-FR" sz="1100" b="0" i="0" dirty="0" smtClean="0">
                          <a:solidFill>
                            <a:schemeClr val="tx1"/>
                          </a:solidFill>
                          <a:latin typeface="Arial Narrow" panose="020B0606020202030204" pitchFamily="34" charset="0"/>
                        </a:rPr>
                        <a:t>Forum d'affaires et résultats attendus</a:t>
                      </a:r>
                      <a:endParaRPr lang="pt-PT" sz="1100" b="0" i="0" dirty="0" smtClean="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4</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dirty="0" smtClean="0">
                          <a:latin typeface="Arial Narrow" panose="020B0606020202030204" pitchFamily="34" charset="0"/>
                        </a:rPr>
                        <a:t>Transfert d'inscription</a:t>
                      </a:r>
                      <a:endParaRPr lang="pt-PT" sz="1100"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i="0" dirty="0" smtClean="0">
                          <a:solidFill>
                            <a:schemeClr val="tx1"/>
                          </a:solidFill>
                          <a:latin typeface="Arial Narrow" panose="020B0606020202030204" pitchFamily="34" charset="0"/>
                          <a:cs typeface="Arial" panose="020B0604020202020204" pitchFamily="34" charset="0"/>
                        </a:rPr>
                        <a:t>Quelques indicateurs de</a:t>
                      </a:r>
                      <a:r>
                        <a:rPr lang="pt-PT" sz="1100" b="0" i="0" baseline="0" dirty="0" smtClean="0">
                          <a:solidFill>
                            <a:schemeClr val="tx1"/>
                          </a:solidFill>
                          <a:latin typeface="Arial Narrow" panose="020B0606020202030204" pitchFamily="34" charset="0"/>
                          <a:cs typeface="Arial" panose="020B0604020202020204" pitchFamily="34" charset="0"/>
                        </a:rPr>
                        <a:t> la </a:t>
                      </a:r>
                      <a:r>
                        <a:rPr lang="pt-PT" sz="1100" b="0" i="0" dirty="0" smtClean="0">
                          <a:solidFill>
                            <a:schemeClr val="tx1"/>
                          </a:solidFill>
                          <a:latin typeface="Arial Narrow" panose="020B0606020202030204" pitchFamily="34" charset="0"/>
                          <a:cs typeface="Arial" panose="020B0604020202020204" pitchFamily="34" charset="0"/>
                        </a:rPr>
                        <a:t>CEDEAO</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5-9</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sz="1100" dirty="0" smtClean="0">
                          <a:latin typeface="Arial Narrow" panose="020B0606020202030204" pitchFamily="34" charset="0"/>
                        </a:rPr>
                        <a:t>Groupes et délégations officiels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3"/>
                  </a:ext>
                </a:extLst>
              </a:tr>
              <a:tr h="328998">
                <a:tc>
                  <a: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pt-PT" sz="1100" dirty="0" smtClean="0">
                          <a:latin typeface="Arial Narrow" panose="020B0606020202030204" pitchFamily="34" charset="0"/>
                        </a:rPr>
                        <a:t>Participants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dirty="0" smtClean="0">
                          <a:latin typeface="Arial Narrow" panose="020B0606020202030204" pitchFamily="34" charset="0"/>
                        </a:rPr>
                        <a:t>Visa</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i="1" dirty="0" smtClean="0">
                          <a:latin typeface="Arial Narrow" panose="020B0606020202030204" pitchFamily="34" charset="0"/>
                        </a:rPr>
                        <a:t>développement du travail</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altLang="pt-PT" sz="1100" b="0" dirty="0" smtClean="0">
                          <a:latin typeface="Arial Narrow" pitchFamily="34" charset="0"/>
                        </a:rPr>
                        <a:t>Services de protocole</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i="1" dirty="0" smtClean="0">
                          <a:latin typeface="Arial Narrow" panose="020B0606020202030204" pitchFamily="34" charset="0"/>
                        </a:rPr>
                        <a:t>Séquence 1 : Ouverture</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Transferts </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fr-FR" sz="1100" i="1" dirty="0" smtClean="0">
                          <a:latin typeface="Arial Narrow" panose="020B0606020202030204" pitchFamily="34" charset="0"/>
                        </a:rPr>
                        <a:t>Séquence 2 : Blocs des présentations</a:t>
                      </a:r>
                      <a:endParaRPr lang="pt-PT" sz="1100" i="1" dirty="0" smtClean="0">
                        <a:latin typeface="Arial Narrow" panose="020B0606020202030204" pitchFamily="34" charset="0"/>
                        <a:cs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Hébergement</a:t>
                      </a:r>
                    </a:p>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 </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7"/>
                  </a:ext>
                </a:extLst>
              </a:tr>
            </a:tbl>
          </a:graphicData>
        </a:graphic>
      </p:graphicFrame>
      <p:graphicFrame>
        <p:nvGraphicFramePr>
          <p:cNvPr id="10" name="Table 4"/>
          <p:cNvGraphicFramePr>
            <a:graphicFrameLocks noGrp="1"/>
          </p:cNvGraphicFramePr>
          <p:nvPr>
            <p:extLst>
              <p:ext uri="{D42A27DB-BD31-4B8C-83A1-F6EECF244321}">
                <p14:modId xmlns:p14="http://schemas.microsoft.com/office/powerpoint/2010/main" val="2400312253"/>
              </p:ext>
            </p:extLst>
          </p:nvPr>
        </p:nvGraphicFramePr>
        <p:xfrm>
          <a:off x="59955" y="3302255"/>
          <a:ext cx="6723551" cy="2511427"/>
        </p:xfrm>
        <a:graphic>
          <a:graphicData uri="http://schemas.openxmlformats.org/drawingml/2006/table">
            <a:tbl>
              <a:tblPr firstRow="1" bandRow="1">
                <a:tableStyleId>{5C22544A-7EE6-4342-B048-85BDC9FD1C3A}</a:tableStyleId>
              </a:tblPr>
              <a:tblGrid>
                <a:gridCol w="2529856">
                  <a:extLst>
                    <a:ext uri="{9D8B030D-6E8A-4147-A177-3AD203B41FA5}">
                      <a16:colId xmlns:a16="http://schemas.microsoft.com/office/drawing/2014/main" xmlns="" val="20000"/>
                    </a:ext>
                  </a:extLst>
                </a:gridCol>
                <a:gridCol w="723821">
                  <a:extLst>
                    <a:ext uri="{9D8B030D-6E8A-4147-A177-3AD203B41FA5}">
                      <a16:colId xmlns:a16="http://schemas.microsoft.com/office/drawing/2014/main" xmlns="" val="20001"/>
                    </a:ext>
                  </a:extLst>
                </a:gridCol>
                <a:gridCol w="2662100">
                  <a:extLst>
                    <a:ext uri="{9D8B030D-6E8A-4147-A177-3AD203B41FA5}">
                      <a16:colId xmlns:a16="http://schemas.microsoft.com/office/drawing/2014/main" xmlns="" val="20002"/>
                    </a:ext>
                  </a:extLst>
                </a:gridCol>
                <a:gridCol w="807774">
                  <a:extLst>
                    <a:ext uri="{9D8B030D-6E8A-4147-A177-3AD203B41FA5}">
                      <a16:colId xmlns:a16="http://schemas.microsoft.com/office/drawing/2014/main" xmlns="" val="20003"/>
                    </a:ext>
                  </a:extLst>
                </a:gridCol>
              </a:tblGrid>
              <a:tr h="2743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Séquence 3 : Conférence I</a:t>
                      </a:r>
                      <a:endParaRPr lang="pt-PT" sz="1100" b="0" i="1" dirty="0" smtClean="0">
                        <a:solidFill>
                          <a:schemeClr val="tx1"/>
                        </a:solidFill>
                        <a:latin typeface="Arial Narrow" panose="020B0606020202030204" pitchFamily="34" charset="0"/>
                      </a:endParaRPr>
                    </a:p>
                  </a:txBody>
                  <a:tcPr marL="93909" marR="93909" marT="45729" marB="45729" anchor="ctr">
                    <a:solidFill>
                      <a:schemeClr val="bg1">
                        <a:lumMod val="95000"/>
                      </a:schemeClr>
                    </a:solidFill>
                  </a:tcPr>
                </a:tc>
                <a:tc>
                  <a:txBody>
                    <a:bodyPr/>
                    <a:lstStyle/>
                    <a:p>
                      <a:pPr algn="ctr"/>
                      <a:r>
                        <a:rPr lang="pt-PT" sz="1100" b="0" i="1" dirty="0" smtClean="0">
                          <a:solidFill>
                            <a:schemeClr val="tx1"/>
                          </a:solidFill>
                          <a:latin typeface="Arial Narrow" panose="020B0606020202030204" pitchFamily="34" charset="0"/>
                        </a:rPr>
                        <a:t>10</a:t>
                      </a:r>
                    </a:p>
                  </a:txBody>
                  <a:tcPr marL="93909" marR="93909" marT="45729" marB="45729" anchor="ctr">
                    <a:solidFill>
                      <a:schemeClr val="bg1">
                        <a:lumMod val="95000"/>
                      </a:schemeClr>
                    </a:solidFill>
                  </a:tcPr>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altLang="pt-PT" sz="1100" b="0" dirty="0" smtClean="0">
                          <a:solidFill>
                            <a:schemeClr val="tx1"/>
                          </a:solidFill>
                          <a:latin typeface="Arial Narrow" pitchFamily="34" charset="0"/>
                        </a:rPr>
                        <a:t>Voyage aériens</a:t>
                      </a:r>
                    </a:p>
                  </a:txBody>
                  <a:tcPr marL="93909" marR="93909" marT="45729" marB="45729" anchor="ctr">
                    <a:solidFill>
                      <a:schemeClr val="bg1">
                        <a:lumMod val="95000"/>
                      </a:schemeClr>
                    </a:solidFill>
                  </a:tcPr>
                </a:tc>
                <a:tc>
                  <a:txBody>
                    <a:bodyPr/>
                    <a:lstStyle/>
                    <a:p>
                      <a:pPr algn="ctr"/>
                      <a:r>
                        <a:rPr lang="pt-PT" sz="1100" b="0" i="1" dirty="0" smtClean="0">
                          <a:solidFill>
                            <a:schemeClr val="tx1"/>
                          </a:solidFill>
                          <a:latin typeface="Arial Narrow" panose="020B0606020202030204" pitchFamily="34" charset="0"/>
                        </a:rPr>
                        <a:t>14</a:t>
                      </a:r>
                    </a:p>
                  </a:txBody>
                  <a:tcPr marL="93909" marR="93909" marT="45729" marB="45729" anchor="ctr">
                    <a:solidFill>
                      <a:schemeClr val="bg1">
                        <a:lumMod val="95000"/>
                      </a:schemeClr>
                    </a:solidFill>
                  </a:tcPr>
                </a:tc>
                <a:extLst>
                  <a:ext uri="{0D108BD9-81ED-4DB2-BD59-A6C34878D82A}">
                    <a16:rowId xmlns:a16="http://schemas.microsoft.com/office/drawing/2014/main" xmlns="" val="10000"/>
                  </a:ext>
                </a:extLst>
              </a:tr>
              <a:tr h="32793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Séquence 4 : Conférence II</a:t>
                      </a:r>
                      <a:endParaRPr lang="pt-PT" sz="1100" b="0" i="1" dirty="0" smtClean="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Service de restauration</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Séquence 5 : Conférence III</a:t>
                      </a:r>
                      <a:endParaRPr lang="pt-PT" sz="1100" b="0" i="1" dirty="0" smtClean="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Devises et change</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latin typeface="Arial Narrow" panose="020B0606020202030204" pitchFamily="34" charset="0"/>
                        </a:rPr>
                        <a:t>Séquence 6 : Conférence IV</a:t>
                      </a:r>
                      <a:endParaRPr lang="pt-PT" sz="1100" b="0" i="1"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just" eaLnBrk="1" hangingPunct="1">
                        <a:spcBef>
                          <a:spcPct val="0"/>
                        </a:spcBef>
                        <a:buClrTx/>
                        <a:buSzTx/>
                        <a:buFontTx/>
                        <a:buNone/>
                      </a:pPr>
                      <a:r>
                        <a:rPr lang="pt-PT" altLang="pt-PT" sz="1100" b="0" dirty="0" smtClean="0">
                          <a:latin typeface="Arial Narrow" pitchFamily="34" charset="0"/>
                        </a:rPr>
                        <a:t>Services Internet</a:t>
                      </a:r>
                      <a:endParaRPr lang="en-US" alt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3"/>
                  </a:ext>
                </a:extLst>
              </a:tr>
              <a:tr h="328998">
                <a:tc>
                  <a: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pt-PT" sz="1100" b="0" dirty="0" smtClean="0">
                          <a:latin typeface="Arial Narrow" panose="020B0606020202030204" pitchFamily="34" charset="0"/>
                        </a:rPr>
                        <a:t>Séquence 7 : Panneau I</a:t>
                      </a:r>
                      <a:endParaRPr lang="pt-PT" sz="1100" b="0" i="1"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Rencontres institutionnelles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latin typeface="Arial Narrow" panose="020B0606020202030204" pitchFamily="34" charset="0"/>
                        </a:rPr>
                        <a:t>Séquence 8 : Conférence V</a:t>
                      </a:r>
                      <a:endParaRPr lang="pt-PT" altLang="en-US" sz="1100" b="0" dirty="0" smtClean="0">
                        <a:latin typeface="Arial Narrow" panose="020B0606020202030204" pitchFamily="34" charset="0"/>
                        <a:cs typeface="Arial Narrow" panose="020B0606020202030204" pitchFamily="34" charset="0"/>
                        <a:sym typeface="+mn-ea"/>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altLang="pt-PT" sz="1100" b="0" dirty="0" smtClean="0">
                          <a:latin typeface="Arial Narrow" pitchFamily="34" charset="0"/>
                        </a:rPr>
                        <a:t>Divulgation des produits et services</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b="0" dirty="0" smtClean="0">
                          <a:latin typeface="Arial Narrow" panose="020B0606020202030204" pitchFamily="34" charset="0"/>
                        </a:rPr>
                        <a:t>Séquence 9 : Panneau II</a:t>
                      </a:r>
                      <a:endParaRPr lang="pt-PT" altLang="en-US" sz="1100" b="0" dirty="0" smtClean="0">
                        <a:latin typeface="Arial Narrow" panose="020B0606020202030204" pitchFamily="34" charset="0"/>
                        <a:cs typeface="Arial Narrow" panose="020B0606020202030204" pitchFamily="34" charset="0"/>
                        <a:sym typeface="+mn-ea"/>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Ducumentation de l'événement</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fr-FR" sz="1100" dirty="0" smtClean="0">
                          <a:latin typeface="Arial Narrow" panose="020B0606020202030204" pitchFamily="34" charset="0"/>
                        </a:rPr>
                        <a:t>Séquence 10 : Séance de clôture</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altLang="pt-PT" sz="1100" b="0" dirty="0" smtClean="0">
                          <a:solidFill>
                            <a:schemeClr val="tx1"/>
                          </a:solidFill>
                          <a:latin typeface="Arial Narrow" pitchFamily="34" charset="0"/>
                        </a:rPr>
                        <a:t>Événements sociaux</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7"/>
                  </a:ext>
                </a:extLst>
              </a:tr>
            </a:tbl>
          </a:graphicData>
        </a:graphic>
      </p:graphicFrame>
      <p:graphicFrame>
        <p:nvGraphicFramePr>
          <p:cNvPr id="11" name="Table 4"/>
          <p:cNvGraphicFramePr>
            <a:graphicFrameLocks noGrp="1"/>
          </p:cNvGraphicFramePr>
          <p:nvPr>
            <p:extLst>
              <p:ext uri="{D42A27DB-BD31-4B8C-83A1-F6EECF244321}">
                <p14:modId xmlns:p14="http://schemas.microsoft.com/office/powerpoint/2010/main" val="1179503663"/>
              </p:ext>
            </p:extLst>
          </p:nvPr>
        </p:nvGraphicFramePr>
        <p:xfrm>
          <a:off x="61379" y="5853768"/>
          <a:ext cx="6723550" cy="2168247"/>
        </p:xfrm>
        <a:graphic>
          <a:graphicData uri="http://schemas.openxmlformats.org/drawingml/2006/table">
            <a:tbl>
              <a:tblPr firstRow="1" bandRow="1">
                <a:tableStyleId>{5C22544A-7EE6-4342-B048-85BDC9FD1C3A}</a:tableStyleId>
              </a:tblPr>
              <a:tblGrid>
                <a:gridCol w="2514205">
                  <a:extLst>
                    <a:ext uri="{9D8B030D-6E8A-4147-A177-3AD203B41FA5}">
                      <a16:colId xmlns:a16="http://schemas.microsoft.com/office/drawing/2014/main" xmlns="" val="20000"/>
                    </a:ext>
                  </a:extLst>
                </a:gridCol>
                <a:gridCol w="739471">
                  <a:extLst>
                    <a:ext uri="{9D8B030D-6E8A-4147-A177-3AD203B41FA5}">
                      <a16:colId xmlns:a16="http://schemas.microsoft.com/office/drawing/2014/main" xmlns="" val="20001"/>
                    </a:ext>
                  </a:extLst>
                </a:gridCol>
                <a:gridCol w="2662100">
                  <a:extLst>
                    <a:ext uri="{9D8B030D-6E8A-4147-A177-3AD203B41FA5}">
                      <a16:colId xmlns:a16="http://schemas.microsoft.com/office/drawing/2014/main" xmlns="" val="20002"/>
                    </a:ext>
                  </a:extLst>
                </a:gridCol>
                <a:gridCol w="807774">
                  <a:extLst>
                    <a:ext uri="{9D8B030D-6E8A-4147-A177-3AD203B41FA5}">
                      <a16:colId xmlns:a16="http://schemas.microsoft.com/office/drawing/2014/main" xmlns="" val="20003"/>
                    </a:ext>
                  </a:extLst>
                </a:gridCol>
              </a:tblGrid>
              <a:tr h="25593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100" b="0" dirty="0" smtClean="0">
                          <a:solidFill>
                            <a:schemeClr val="tx1"/>
                          </a:solidFill>
                          <a:latin typeface="Arial Narrow" panose="020B0606020202030204" pitchFamily="34" charset="0"/>
                        </a:rPr>
                        <a:t>Séquence 11 : </a:t>
                      </a:r>
                      <a:r>
                        <a:rPr lang="fr-FR" sz="1100" b="0" dirty="0" err="1" smtClean="0">
                          <a:solidFill>
                            <a:schemeClr val="tx1"/>
                          </a:solidFill>
                          <a:latin typeface="Arial Narrow" panose="020B0606020202030204" pitchFamily="34" charset="0"/>
                        </a:rPr>
                        <a:t>Dîner</a:t>
                      </a:r>
                      <a:r>
                        <a:rPr lang="fr-FR" sz="1100" b="0" dirty="0" smtClean="0">
                          <a:solidFill>
                            <a:schemeClr val="tx1"/>
                          </a:solidFill>
                          <a:latin typeface="Arial Narrow" panose="020B0606020202030204" pitchFamily="34" charset="0"/>
                        </a:rPr>
                        <a:t> de gala</a:t>
                      </a:r>
                      <a:endParaRPr lang="pt-PT" altLang="en-US" sz="1100" b="0" dirty="0" smtClean="0">
                        <a:solidFill>
                          <a:schemeClr val="tx1"/>
                        </a:solidFill>
                        <a:latin typeface="Arial Narrow" panose="020B0606020202030204" pitchFamily="34" charset="0"/>
                        <a:cs typeface="Arial Narrow" panose="020B0606020202030204" pitchFamily="34" charset="0"/>
                        <a:sym typeface="+mn-ea"/>
                      </a:endParaRPr>
                    </a:p>
                  </a:txBody>
                  <a:tcPr marL="93909" marR="93909" marT="45729" marB="45729">
                    <a:solidFill>
                      <a:schemeClr val="bg1">
                        <a:lumMod val="95000"/>
                      </a:schemeClr>
                    </a:solidFill>
                  </a:tcPr>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solidFill>
                      <a:schemeClr val="bg1">
                        <a:lumMod val="95000"/>
                      </a:schemeClr>
                    </a:solidFill>
                  </a:tcPr>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Hôtesses d'accueil</a:t>
                      </a:r>
                    </a:p>
                  </a:txBody>
                  <a:tcPr marL="93909" marR="93909" marT="45729" marB="45729">
                    <a:solidFill>
                      <a:schemeClr val="bg1">
                        <a:lumMod val="95000"/>
                      </a:schemeClr>
                    </a:solidFill>
                  </a:tcPr>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solidFill>
                      <a:schemeClr val="bg1">
                        <a:lumMod val="95000"/>
                      </a:schemeClr>
                    </a:solidFill>
                  </a:tcPr>
                </a:tc>
                <a:extLst>
                  <a:ext uri="{0D108BD9-81ED-4DB2-BD59-A6C34878D82A}">
                    <a16:rowId xmlns:a16="http://schemas.microsoft.com/office/drawing/2014/main" xmlns=""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dirty="0" smtClean="0">
                          <a:latin typeface="Arial Narrow" panose="020B0606020202030204" pitchFamily="34" charset="0"/>
                          <a:cs typeface="Arial Narrow" panose="020B0606020202030204" pitchFamily="34" charset="0"/>
                          <a:sym typeface="+mn-ea"/>
                        </a:rPr>
                        <a:t>Business Round</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Packages loisirs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i="1" dirty="0" smtClean="0">
                          <a:latin typeface="Arial Narrow" panose="020B0606020202030204" pitchFamily="34" charset="0"/>
                        </a:rPr>
                        <a:t>Tenir des réunions programmées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just" eaLnBrk="1" hangingPunct="1">
                        <a:spcBef>
                          <a:spcPct val="0"/>
                        </a:spcBef>
                        <a:buClrTx/>
                        <a:buSzTx/>
                        <a:buFontTx/>
                        <a:buNone/>
                      </a:pPr>
                      <a:r>
                        <a:rPr lang="pt-PT" sz="1100" b="0" dirty="0" smtClean="0">
                          <a:solidFill>
                            <a:schemeClr val="tx1"/>
                          </a:solidFill>
                          <a:latin typeface="Arial Narrow" panose="020B0606020202030204" pitchFamily="34" charset="0"/>
                        </a:rPr>
                        <a:t>Changements</a:t>
                      </a:r>
                      <a:endParaRPr lang="en-US" alt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3"/>
                  </a:ext>
                </a:extLst>
              </a:tr>
              <a:tr h="328998">
                <a:tc>
                  <a:txBody>
                    <a:bodyPr/>
                    <a:lstStyle/>
                    <a:p>
                      <a:r>
                        <a:rPr lang="pt-PT" sz="1100" i="1" dirty="0" smtClean="0">
                          <a:latin typeface="Arial Narrow" panose="020B0606020202030204" pitchFamily="34" charset="0"/>
                        </a:rPr>
                        <a:t>Séance de présentation</a:t>
                      </a:r>
                      <a:endParaRPr lang="pt-PT" sz="1100" dirty="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sz="1100" b="0" dirty="0" smtClean="0">
                          <a:solidFill>
                            <a:schemeClr val="tx1"/>
                          </a:solidFill>
                          <a:latin typeface="Arial Narrow" panose="020B0606020202030204" pitchFamily="34" charset="0"/>
                        </a:rPr>
                        <a:t>Assurance</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dirty="0" smtClean="0">
                          <a:latin typeface="Arial Narrow" panose="020B0606020202030204" pitchFamily="34" charset="0"/>
                        </a:rPr>
                        <a:t>Lieu et dates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l"/>
                      <a:r>
                        <a:rPr lang="pt-PT" sz="1100" b="0" i="0" dirty="0" smtClean="0">
                          <a:solidFill>
                            <a:schemeClr val="tx1"/>
                          </a:solidFill>
                          <a:latin typeface="Arial Narrow" panose="020B0606020202030204" pitchFamily="34" charset="0"/>
                        </a:rPr>
                        <a:t>Points focaux</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17</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Langues de travail</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l"/>
                      <a:endParaRPr lang="pt-PT" sz="1100" b="0" i="0" dirty="0">
                        <a:solidFill>
                          <a:schemeClr val="tx1"/>
                        </a:solidFill>
                        <a:latin typeface="Arial Narrow" panose="020B0606020202030204" pitchFamily="34" charset="0"/>
                      </a:endParaRPr>
                    </a:p>
                  </a:txBody>
                  <a:tcPr marL="93909" marR="93909" marT="45729" marB="45729"/>
                </a:tc>
                <a:tc>
                  <a:txBody>
                    <a:bodyPr/>
                    <a:lstStyle/>
                    <a:p>
                      <a:pPr algn="ct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Communications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just" eaLnBrk="1" hangingPunct="1">
                        <a:spcBef>
                          <a:spcPct val="0"/>
                        </a:spcBef>
                        <a:buClrTx/>
                        <a:buSzTx/>
                        <a:buFontTx/>
                        <a:buNone/>
                      </a:pPr>
                      <a:endParaRPr lang="pt-PT" altLang="pt-PT" sz="1100" b="0" i="0" dirty="0">
                        <a:solidFill>
                          <a:schemeClr val="tx1"/>
                        </a:solidFill>
                        <a:latin typeface="Arial Narrow" panose="020B0606020202030204" pitchFamily="34" charset="0"/>
                      </a:endParaRPr>
                    </a:p>
                  </a:txBody>
                  <a:tcPr marL="93909" marR="93909" marT="45729" marB="45729"/>
                </a:tc>
                <a:tc>
                  <a:txBody>
                    <a:bodyPr/>
                    <a:lstStyle/>
                    <a:p>
                      <a:pPr algn="ct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2060108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3</a:t>
            </a:fld>
            <a:endParaRPr lang="fr-FR" altLang="pt-PT" sz="800" b="1" i="1" u="sng" dirty="0" smtClean="0">
              <a:solidFill>
                <a:srgbClr val="00B4B2"/>
              </a:solidFill>
            </a:endParaRPr>
          </a:p>
        </p:txBody>
      </p:sp>
      <p:sp>
        <p:nvSpPr>
          <p:cNvPr id="108" name="TextBox 107"/>
          <p:cNvSpPr txBox="1"/>
          <p:nvPr/>
        </p:nvSpPr>
        <p:spPr>
          <a:xfrm>
            <a:off x="314486" y="699637"/>
            <a:ext cx="5915777" cy="7655942"/>
          </a:xfrm>
          <a:prstGeom prst="rect">
            <a:avLst/>
          </a:prstGeom>
          <a:noFill/>
        </p:spPr>
        <p:txBody>
          <a:bodyPr wrap="square" rtlCol="0">
            <a:spAutoFit/>
          </a:bodyPr>
          <a:lstStyle/>
          <a:p>
            <a:r>
              <a:rPr lang="pt-PT" sz="1200" i="1" dirty="0">
                <a:solidFill>
                  <a:srgbClr val="00B0F0"/>
                </a:solidFill>
                <a:latin typeface="Arial Narrow" panose="020B0606020202030204" pitchFamily="34" charset="0"/>
              </a:rPr>
              <a:t>TERMES DE REFERENCE DU FORUM DES ENTREPRISES</a:t>
            </a:r>
          </a:p>
          <a:p>
            <a:r>
              <a:rPr lang="pt-PT" sz="1200" i="1" dirty="0">
                <a:solidFill>
                  <a:srgbClr val="00B0F0"/>
                </a:solidFill>
                <a:latin typeface="Arial Narrow" panose="020B0606020202030204" pitchFamily="34" charset="0"/>
              </a:rPr>
              <a:t>CONTEXTE ET JUSTIFICATION</a:t>
            </a:r>
          </a:p>
          <a:p>
            <a:pPr algn="just">
              <a:lnSpc>
                <a:spcPts val="1100"/>
              </a:lnSpc>
            </a:pPr>
            <a:endParaRPr lang="pt-PT" sz="1200" dirty="0" smtClean="0">
              <a:latin typeface="Arial Narrow" panose="020B0606020202030204" pitchFamily="34" charset="0"/>
            </a:endParaRPr>
          </a:p>
          <a:p>
            <a:pPr algn="just">
              <a:lnSpc>
                <a:spcPts val="1100"/>
              </a:lnSpc>
            </a:pPr>
            <a:r>
              <a:rPr lang="pt-PT" sz="1100" dirty="0">
                <a:latin typeface="Arial Narrow" panose="020B0606020202030204" pitchFamily="34" charset="0"/>
              </a:rPr>
              <a:t>Le Cap-Vert n'est qu'à 4 heures du vol du Brésil, 1 heure du vol du continent africain et 4 heures du vol du continent européen. Le Cap-Vert est une plate-forme importante pour l'investissement, l'importation, l'exportation et la réexportation vers des marchés très pertinents tels que la </a:t>
            </a:r>
            <a:r>
              <a:rPr lang="pt-PT" sz="1100" i="1" dirty="0">
                <a:latin typeface="Arial Narrow" panose="020B0606020202030204" pitchFamily="34" charset="0"/>
              </a:rPr>
              <a:t>CEDEAO</a:t>
            </a:r>
            <a:r>
              <a:rPr lang="pt-PT" sz="1100" dirty="0">
                <a:latin typeface="Arial Narrow" panose="020B0606020202030204" pitchFamily="34" charset="0"/>
              </a:rPr>
              <a:t> - Communauté économique des États de l'Afrique de l'Ouest, avec plus de 400 millions de consommateurs ; l'Union </a:t>
            </a:r>
            <a:r>
              <a:rPr lang="pt-PT" sz="1100" dirty="0" smtClean="0">
                <a:latin typeface="Arial Narrow" panose="020B0606020202030204" pitchFamily="34" charset="0"/>
              </a:rPr>
              <a:t>Européenne</a:t>
            </a:r>
            <a:r>
              <a:rPr lang="pt-PT" sz="1100" dirty="0">
                <a:latin typeface="Arial Narrow" panose="020B0606020202030204" pitchFamily="34" charset="0"/>
              </a:rPr>
              <a:t>, avec plus de 500 millions de consommateurs ; et les États-Unis d'Amérique, avec plus de 300 millions de consommateurs.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Le Cap-Vert peut exporter et réexporter plus de 6.000 produits manufacturés au Cap-Vert ou transformés jusqu'à 30% dans le pays, en franchise de taxes vers les États-Unis d'Amérique ; Canada; Union européenne et </a:t>
            </a:r>
            <a:r>
              <a:rPr lang="pt-PT" sz="1100" i="1" dirty="0">
                <a:latin typeface="Arial Narrow" panose="020B0606020202030204" pitchFamily="34" charset="0"/>
              </a:rPr>
              <a:t>CEDEAO</a:t>
            </a:r>
            <a:r>
              <a:rPr lang="pt-PT" sz="1100" dirty="0">
                <a:latin typeface="Arial Narrow" panose="020B0606020202030204" pitchFamily="34" charset="0"/>
              </a:rPr>
              <a:t>, ce qui représente une opportunité importante pour la compétitivité des entreprises en général. En plus de son marché intérieur, le Cap-Vert peut offrir aux entreprises quatre </a:t>
            </a:r>
            <a:r>
              <a:rPr lang="pt-PT" sz="1100" dirty="0" smtClean="0">
                <a:latin typeface="Arial Narrow" panose="020B0606020202030204" pitchFamily="34" charset="0"/>
              </a:rPr>
              <a:t>mecanismes </a:t>
            </a:r>
            <a:r>
              <a:rPr lang="pt-PT" sz="1100" dirty="0">
                <a:latin typeface="Arial Narrow" panose="020B0606020202030204" pitchFamily="34" charset="0"/>
              </a:rPr>
              <a:t>à fort potentiel qui garantissent une échelle dans leurs relations économiques et commerciales avec le monde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Mécanisme 1 : Le mécanisme qui met en œuvre l'Union </a:t>
            </a:r>
            <a:r>
              <a:rPr lang="pt-PT" sz="1100" dirty="0" smtClean="0">
                <a:latin typeface="Arial Narrow" panose="020B0606020202030204" pitchFamily="34" charset="0"/>
              </a:rPr>
              <a:t>duuanière </a:t>
            </a:r>
            <a:r>
              <a:rPr lang="pt-PT" sz="1100" dirty="0">
                <a:latin typeface="Arial Narrow" panose="020B0606020202030204" pitchFamily="34" charset="0"/>
              </a:rPr>
              <a:t>entre les États membres de la </a:t>
            </a:r>
            <a:r>
              <a:rPr lang="pt-PT" sz="1100" i="1" dirty="0">
                <a:latin typeface="Arial Narrow" panose="020B0606020202030204" pitchFamily="34" charset="0"/>
              </a:rPr>
              <a:t>CEDEAO</a:t>
            </a:r>
            <a:r>
              <a:rPr lang="pt-PT" sz="1100" dirty="0">
                <a:latin typeface="Arial Narrow" panose="020B0606020202030204" pitchFamily="34" charset="0"/>
              </a:rPr>
              <a:t> – Communauté économique des États de l'Afrique de l'Ouest, qui regroupe 15 pays et plus de 400 millions de consommateurs (Bénin, Burkina Faso, Cap Vert, Côte d'Ivoire, Gambie, Ghana, Guinée Conakry, Guinée-Bissau, Libéria, Mali, Niger, Nigeria, Sénégal, Sierra Leone et Togo), à travers lesquels les entreprises à partir du Cap-Vert peuvent importer, exporter et réexporter sans frais ni quotas.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Mécanisme 2 : Le mécanisme </a:t>
            </a:r>
            <a:r>
              <a:rPr lang="pt-PT" sz="1100" i="1" dirty="0">
                <a:latin typeface="Arial Narrow" panose="020B0606020202030204" pitchFamily="34" charset="0"/>
              </a:rPr>
              <a:t>UE/SPG+, </a:t>
            </a:r>
            <a:r>
              <a:rPr lang="pt-PT" sz="1100" dirty="0">
                <a:latin typeface="Arial Narrow" panose="020B0606020202030204" pitchFamily="34" charset="0"/>
              </a:rPr>
              <a:t>qui revêt une importance particulière, notamment en ce qui concerne la compétitivité externe des produits capverdiens qui, dans le cadre de ce régime préférentiel, peuvent être exportés vers le marché de l'Union </a:t>
            </a:r>
            <a:r>
              <a:rPr lang="pt-PT" sz="1100" dirty="0" smtClean="0">
                <a:latin typeface="Arial Narrow" panose="020B0606020202030204" pitchFamily="34" charset="0"/>
              </a:rPr>
              <a:t>Européenne </a:t>
            </a:r>
            <a:r>
              <a:rPr lang="pt-PT" sz="1100" dirty="0">
                <a:latin typeface="Arial Narrow" panose="020B0606020202030204" pitchFamily="34" charset="0"/>
              </a:rPr>
              <a:t>en franchise de quotas et de droits de </a:t>
            </a:r>
            <a:r>
              <a:rPr lang="pt-PT" sz="1100" dirty="0" smtClean="0">
                <a:latin typeface="Arial Narrow" panose="020B0606020202030204" pitchFamily="34" charset="0"/>
              </a:rPr>
              <a:t>duuane</a:t>
            </a:r>
            <a:r>
              <a:rPr lang="pt-PT" sz="1100" dirty="0">
                <a:latin typeface="Arial Narrow" panose="020B0606020202030204" pitchFamily="34" charset="0"/>
              </a:rPr>
              <a:t>.</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Mécanisme 3 : Le mécanisme </a:t>
            </a:r>
            <a:r>
              <a:rPr lang="pt-PT" sz="1100" i="1" dirty="0">
                <a:latin typeface="Arial Narrow" panose="020B0606020202030204" pitchFamily="34" charset="0"/>
              </a:rPr>
              <a:t>AGOA</a:t>
            </a:r>
            <a:r>
              <a:rPr lang="pt-PT" sz="1100" dirty="0">
                <a:latin typeface="Arial Narrow" panose="020B0606020202030204" pitchFamily="34" charset="0"/>
              </a:rPr>
              <a:t> – Loi pour la croissance et les opportunités de l'Afrique, promulguée en 2000, permet aux pays africains éligibles, comme le Cap-Vert, d'exporter environ 6.400 produits hors taxes vers les États-Unis. Cette loi est basée sur une extension des avantages déjà disponibles dans le cadre du </a:t>
            </a:r>
            <a:r>
              <a:rPr lang="pt-PT" sz="1100" dirty="0" smtClean="0">
                <a:latin typeface="Arial Narrow" panose="020B0606020202030204" pitchFamily="34" charset="0"/>
              </a:rPr>
              <a:t>Système </a:t>
            </a:r>
            <a:r>
              <a:rPr lang="pt-PT" sz="1100" dirty="0">
                <a:latin typeface="Arial Narrow" panose="020B0606020202030204" pitchFamily="34" charset="0"/>
              </a:rPr>
              <a:t>de </a:t>
            </a:r>
            <a:r>
              <a:rPr lang="pt-PT" sz="1100" dirty="0" smtClean="0">
                <a:latin typeface="Arial Narrow" panose="020B0606020202030204" pitchFamily="34" charset="0"/>
              </a:rPr>
              <a:t>Préférences </a:t>
            </a:r>
            <a:r>
              <a:rPr lang="pt-PT" sz="1100" dirty="0">
                <a:latin typeface="Arial Narrow" panose="020B0606020202030204" pitchFamily="34" charset="0"/>
              </a:rPr>
              <a:t>G</a:t>
            </a:r>
            <a:r>
              <a:rPr lang="pt-PT" sz="1100" dirty="0" smtClean="0">
                <a:latin typeface="Arial Narrow" panose="020B0606020202030204" pitchFamily="34" charset="0"/>
              </a:rPr>
              <a:t>énéralisées </a:t>
            </a:r>
            <a:r>
              <a:rPr lang="pt-PT" sz="1100" i="1" dirty="0">
                <a:latin typeface="Arial Narrow" panose="020B0606020202030204" pitchFamily="34" charset="0"/>
              </a:rPr>
              <a:t>(SPG) </a:t>
            </a:r>
            <a:r>
              <a:rPr lang="pt-PT" sz="1100" dirty="0">
                <a:latin typeface="Arial Narrow" panose="020B0606020202030204" pitchFamily="34" charset="0"/>
              </a:rPr>
              <a:t>des États-Unis.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Mécanisme 4 : Mécanisme du Centre international de </a:t>
            </a:r>
            <a:r>
              <a:rPr lang="pt-PT" sz="1100" dirty="0" smtClean="0">
                <a:latin typeface="Arial Narrow" panose="020B0606020202030204" pitchFamily="34" charset="0"/>
              </a:rPr>
              <a:t>l‘Industrie; </a:t>
            </a:r>
            <a:r>
              <a:rPr lang="pt-PT" sz="1100" dirty="0">
                <a:latin typeface="Arial Narrow" panose="020B0606020202030204" pitchFamily="34" charset="0"/>
              </a:rPr>
              <a:t>Centre </a:t>
            </a:r>
            <a:r>
              <a:rPr lang="pt-PT" sz="1100" dirty="0" smtClean="0">
                <a:latin typeface="Arial Narrow" panose="020B0606020202030204" pitchFamily="34" charset="0"/>
              </a:rPr>
              <a:t>International </a:t>
            </a:r>
            <a:r>
              <a:rPr lang="pt-PT" sz="1100" dirty="0">
                <a:latin typeface="Arial Narrow" panose="020B0606020202030204" pitchFamily="34" charset="0"/>
              </a:rPr>
              <a:t>de </a:t>
            </a:r>
            <a:r>
              <a:rPr lang="pt-PT" sz="1100" dirty="0" smtClean="0">
                <a:latin typeface="Arial Narrow" panose="020B0606020202030204" pitchFamily="34" charset="0"/>
              </a:rPr>
              <a:t>Prestation </a:t>
            </a:r>
            <a:r>
              <a:rPr lang="pt-PT" sz="1100" dirty="0">
                <a:latin typeface="Arial Narrow" panose="020B0606020202030204" pitchFamily="34" charset="0"/>
              </a:rPr>
              <a:t>de </a:t>
            </a:r>
            <a:r>
              <a:rPr lang="pt-PT" sz="1100" dirty="0" smtClean="0">
                <a:latin typeface="Arial Narrow" panose="020B0606020202030204" pitchFamily="34" charset="0"/>
              </a:rPr>
              <a:t>Services </a:t>
            </a:r>
            <a:r>
              <a:rPr lang="pt-PT" sz="1100" dirty="0">
                <a:latin typeface="Arial Narrow" panose="020B0606020202030204" pitchFamily="34" charset="0"/>
              </a:rPr>
              <a:t>et Centre de I</a:t>
            </a:r>
            <a:r>
              <a:rPr lang="pt-PT" sz="1100" dirty="0" smtClean="0">
                <a:latin typeface="Arial Narrow" panose="020B0606020202030204" pitchFamily="34" charset="0"/>
              </a:rPr>
              <a:t>nternational du Commerce, </a:t>
            </a:r>
            <a:r>
              <a:rPr lang="pt-PT" sz="1100" dirty="0">
                <a:latin typeface="Arial Narrow" panose="020B0606020202030204" pitchFamily="34" charset="0"/>
              </a:rPr>
              <a:t>tous créés par l'État du Cap-Vert, qui accordent, entre autres, des avantages fiscaux sous la forme de taux réduits de</a:t>
            </a:r>
            <a:r>
              <a:rPr lang="pt-PT" sz="1100" i="1" dirty="0">
                <a:latin typeface="Arial Narrow" panose="020B0606020202030204" pitchFamily="34" charset="0"/>
              </a:rPr>
              <a:t> l'IRPC </a:t>
            </a:r>
            <a:r>
              <a:rPr lang="pt-PT" sz="1100" dirty="0">
                <a:latin typeface="Arial Narrow" panose="020B0606020202030204" pitchFamily="34" charset="0"/>
              </a:rPr>
              <a:t>- </a:t>
            </a:r>
            <a:r>
              <a:rPr lang="pt-PT" sz="1100" dirty="0" smtClean="0">
                <a:latin typeface="Arial Narrow" panose="020B0606020202030204" pitchFamily="34" charset="0"/>
              </a:rPr>
              <a:t>Impôt </a:t>
            </a:r>
            <a:r>
              <a:rPr lang="pt-PT" sz="1100" dirty="0">
                <a:latin typeface="Arial Narrow" panose="020B0606020202030204" pitchFamily="34" charset="0"/>
              </a:rPr>
              <a:t>sur les </a:t>
            </a:r>
            <a:r>
              <a:rPr lang="pt-PT" sz="1100" dirty="0" smtClean="0">
                <a:latin typeface="Arial Narrow" panose="020B0606020202030204" pitchFamily="34" charset="0"/>
              </a:rPr>
              <a:t>Sociétés</a:t>
            </a:r>
            <a:r>
              <a:rPr lang="pt-PT" sz="1100" dirty="0">
                <a:latin typeface="Arial Narrow" panose="020B0606020202030204" pitchFamily="34" charset="0"/>
              </a:rPr>
              <a:t>, par rapport aux revenus dérivés de l'exercice d'activités à caractère industriel ou commercial, et ses activités connexes ou complémentaires, ainsi que les prestations de services:</a:t>
            </a:r>
          </a:p>
          <a:p>
            <a:pPr lvl="1" algn="just">
              <a:lnSpc>
                <a:spcPts val="1100"/>
              </a:lnSpc>
            </a:pPr>
            <a:r>
              <a:rPr lang="pt-PT" sz="1100" dirty="0">
                <a:latin typeface="Arial Narrow" panose="020B0606020202030204" pitchFamily="34" charset="0"/>
              </a:rPr>
              <a:t>» 5,0 % pour les entités comptant cinq salariés ou plus ;</a:t>
            </a:r>
          </a:p>
          <a:p>
            <a:pPr lvl="1" algn="just">
              <a:lnSpc>
                <a:spcPts val="1100"/>
              </a:lnSpc>
            </a:pPr>
            <a:r>
              <a:rPr lang="pt-PT" sz="1100" dirty="0">
                <a:latin typeface="Arial Narrow" panose="020B0606020202030204" pitchFamily="34" charset="0"/>
              </a:rPr>
              <a:t>» 3,5 % pour les entités avec vingt salariés ou plus ;</a:t>
            </a:r>
          </a:p>
          <a:p>
            <a:pPr lvl="1" algn="just">
              <a:lnSpc>
                <a:spcPts val="1100"/>
              </a:lnSpc>
            </a:pPr>
            <a:r>
              <a:rPr lang="pt-PT" sz="1100" dirty="0">
                <a:latin typeface="Arial Narrow" panose="020B0606020202030204" pitchFamily="34" charset="0"/>
              </a:rPr>
              <a:t>» 2,5% pour les entités de cinquante salariés ou plus.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En ce qui concerne le Centre </a:t>
            </a:r>
            <a:r>
              <a:rPr lang="pt-PT" sz="1100" dirty="0" smtClean="0">
                <a:latin typeface="Arial Narrow" panose="020B0606020202030204" pitchFamily="34" charset="0"/>
              </a:rPr>
              <a:t>International </a:t>
            </a:r>
            <a:r>
              <a:rPr lang="pt-PT" sz="1100" dirty="0">
                <a:latin typeface="Arial Narrow" panose="020B0606020202030204" pitchFamily="34" charset="0"/>
              </a:rPr>
              <a:t>de </a:t>
            </a:r>
            <a:r>
              <a:rPr lang="pt-PT" sz="1100" dirty="0" smtClean="0">
                <a:latin typeface="Arial Narrow" panose="020B0606020202030204" pitchFamily="34" charset="0"/>
              </a:rPr>
              <a:t>Prestation </a:t>
            </a:r>
            <a:r>
              <a:rPr lang="pt-PT" sz="1100" dirty="0">
                <a:latin typeface="Arial Narrow" panose="020B0606020202030204" pitchFamily="34" charset="0"/>
              </a:rPr>
              <a:t>de </a:t>
            </a:r>
            <a:r>
              <a:rPr lang="pt-PT" sz="1100" dirty="0" smtClean="0">
                <a:latin typeface="Arial Narrow" panose="020B0606020202030204" pitchFamily="34" charset="0"/>
              </a:rPr>
              <a:t>Services </a:t>
            </a:r>
            <a:r>
              <a:rPr lang="pt-PT" sz="1100" dirty="0">
                <a:latin typeface="Arial Narrow" panose="020B0606020202030204" pitchFamily="34" charset="0"/>
              </a:rPr>
              <a:t>:</a:t>
            </a:r>
          </a:p>
          <a:p>
            <a:pPr lvl="1" algn="just">
              <a:lnSpc>
                <a:spcPts val="1100"/>
              </a:lnSpc>
            </a:pPr>
            <a:r>
              <a:rPr lang="pt-PT" sz="1100" dirty="0">
                <a:latin typeface="Arial Narrow" panose="020B0606020202030204" pitchFamily="34" charset="0"/>
              </a:rPr>
              <a:t>» 2,5 % pour les entités comptant deux salariés ou plus.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C'est dans ce contexte qu'en mars 2022 le Cap Vert accueille un Forum International des </a:t>
            </a:r>
            <a:r>
              <a:rPr lang="pt-PT" sz="1100" dirty="0" smtClean="0">
                <a:latin typeface="Arial Narrow" panose="020B0606020202030204" pitchFamily="34" charset="0"/>
              </a:rPr>
              <a:t>Entreprises, </a:t>
            </a:r>
            <a:r>
              <a:rPr lang="pt-PT" sz="1100" dirty="0">
                <a:latin typeface="Arial Narrow" panose="020B0606020202030204" pitchFamily="34" charset="0"/>
              </a:rPr>
              <a:t>intitulé « </a:t>
            </a:r>
            <a:r>
              <a:rPr lang="pt-PT" sz="1100" i="1" dirty="0">
                <a:latin typeface="Arial Narrow" panose="020B0606020202030204" pitchFamily="34" charset="0"/>
              </a:rPr>
              <a:t>Atlantic Business Forum </a:t>
            </a:r>
            <a:r>
              <a:rPr lang="pt-PT" sz="1100" dirty="0">
                <a:latin typeface="Arial Narrow" panose="020B0606020202030204" pitchFamily="34" charset="0"/>
              </a:rPr>
              <a:t>», sous le slogan : « </a:t>
            </a:r>
            <a:r>
              <a:rPr lang="pt-PT" sz="1100" i="1" dirty="0">
                <a:latin typeface="Arial Narrow" panose="020B0606020202030204" pitchFamily="34" charset="0"/>
              </a:rPr>
              <a:t>Le Cap Vert un lien avec les marchés d'excellence </a:t>
            </a:r>
            <a:r>
              <a:rPr lang="pt-PT" sz="1100" dirty="0">
                <a:latin typeface="Arial Narrow" panose="020B0606020202030204" pitchFamily="34" charset="0"/>
              </a:rPr>
              <a:t>».</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Un Business Round préalablement programmé, se tiendra le 19 mars 2022. Chaque entreprise participante disposera d'un délai préalablement défini pour la présentation de leurs produits, services et opportunités de partenariat commercial respectifs qu'ils souhaitent soumettre à d'autres présents.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Ce </a:t>
            </a:r>
            <a:r>
              <a:rPr lang="pt-PT" sz="1100" dirty="0" smtClean="0">
                <a:latin typeface="Arial Narrow" panose="020B0606020202030204" pitchFamily="34" charset="0"/>
              </a:rPr>
              <a:t>ducument</a:t>
            </a:r>
            <a:r>
              <a:rPr lang="pt-PT" sz="1100" dirty="0">
                <a:latin typeface="Arial Narrow" panose="020B0606020202030204" pitchFamily="34" charset="0"/>
              </a:rPr>
              <a:t>, en plus de présenter quelques indicateurs de la </a:t>
            </a:r>
            <a:r>
              <a:rPr lang="pt-PT" sz="1100" i="1" dirty="0">
                <a:latin typeface="Arial Narrow" panose="020B0606020202030204" pitchFamily="34" charset="0"/>
              </a:rPr>
              <a:t>CEDEAO</a:t>
            </a:r>
            <a:r>
              <a:rPr lang="pt-PT" sz="1100" dirty="0">
                <a:latin typeface="Arial Narrow" panose="020B0606020202030204" pitchFamily="34" charset="0"/>
              </a:rPr>
              <a:t>, décrit le déroulement du fonctionnement de l'Evénement en question et les conditions de participation à celui-ci dans ses multiples étapes</a:t>
            </a:r>
            <a:r>
              <a:rPr lang="pt-PT" sz="1100" dirty="0" smtClean="0">
                <a:latin typeface="Arial Narrow" panose="020B0606020202030204" pitchFamily="34" charset="0"/>
              </a:rPr>
              <a:t>.</a:t>
            </a:r>
            <a:endParaRPr lang="pt-PT" sz="1100" dirty="0">
              <a:latin typeface="Arial Narrow" panose="020B060602020203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3292692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4</a:t>
            </a:fld>
            <a:endParaRPr lang="fr-FR" altLang="pt-PT" sz="800" b="1" i="1" u="sng" dirty="0" smtClean="0">
              <a:solidFill>
                <a:srgbClr val="00B4B2"/>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
        <p:nvSpPr>
          <p:cNvPr id="9" name="Rectangle 8"/>
          <p:cNvSpPr/>
          <p:nvPr/>
        </p:nvSpPr>
        <p:spPr>
          <a:xfrm>
            <a:off x="618886" y="1430367"/>
            <a:ext cx="5759272" cy="6432530"/>
          </a:xfrm>
          <a:prstGeom prst="rect">
            <a:avLst/>
          </a:prstGeom>
        </p:spPr>
        <p:txBody>
          <a:bodyPr wrap="square">
            <a:spAutoFit/>
          </a:bodyPr>
          <a:lstStyle/>
          <a:p>
            <a:r>
              <a:rPr lang="fr-FR" sz="1100" b="1" i="1" dirty="0">
                <a:solidFill>
                  <a:schemeClr val="accent5">
                    <a:lumMod val="60000"/>
                    <a:lumOff val="40000"/>
                  </a:schemeClr>
                </a:solidFill>
                <a:latin typeface="Arial Narrow" panose="020B0606020202030204" pitchFamily="34" charset="0"/>
              </a:rPr>
              <a:t>FORUM </a:t>
            </a:r>
            <a:r>
              <a:rPr lang="fr-FR" sz="1100" b="1" i="1" dirty="0" smtClean="0">
                <a:solidFill>
                  <a:schemeClr val="accent5">
                    <a:lumMod val="60000"/>
                    <a:lumOff val="40000"/>
                  </a:schemeClr>
                </a:solidFill>
                <a:latin typeface="Arial Narrow" panose="020B0606020202030204" pitchFamily="34" charset="0"/>
              </a:rPr>
              <a:t>DES ENTREPRISES </a:t>
            </a:r>
            <a:r>
              <a:rPr lang="fr-FR" sz="1100" b="1" i="1" dirty="0">
                <a:solidFill>
                  <a:schemeClr val="accent5">
                    <a:lumMod val="60000"/>
                    <a:lumOff val="40000"/>
                  </a:schemeClr>
                </a:solidFill>
                <a:latin typeface="Arial Narrow" panose="020B0606020202030204" pitchFamily="34" charset="0"/>
              </a:rPr>
              <a:t>ET RÉSULTATS </a:t>
            </a:r>
            <a:r>
              <a:rPr lang="fr-FR" sz="1100" b="1" i="1" dirty="0" smtClean="0">
                <a:solidFill>
                  <a:schemeClr val="accent5">
                    <a:lumMod val="60000"/>
                    <a:lumOff val="40000"/>
                  </a:schemeClr>
                </a:solidFill>
                <a:latin typeface="Arial Narrow" panose="020B0606020202030204" pitchFamily="34" charset="0"/>
              </a:rPr>
              <a:t>ATTENDUS</a:t>
            </a:r>
          </a:p>
          <a:p>
            <a:endParaRPr lang="pt-PT" altLang="pt-PT" sz="1100" b="1" dirty="0" smtClean="0">
              <a:latin typeface="Arial Narrow" pitchFamily="34" charset="0"/>
            </a:endParaRPr>
          </a:p>
          <a:p>
            <a:pPr algn="just">
              <a:lnSpc>
                <a:spcPts val="1200"/>
              </a:lnSpc>
            </a:pPr>
            <a:r>
              <a:rPr lang="pt-PT" sz="1100" dirty="0">
                <a:latin typeface="Arial Narrow" panose="020B0606020202030204" pitchFamily="34" charset="0"/>
              </a:rPr>
              <a:t>L'International Business Forum, événement annuel, intitulé « </a:t>
            </a:r>
            <a:r>
              <a:rPr lang="pt-PT" sz="1100" i="1" dirty="0">
                <a:latin typeface="Arial Narrow" panose="020B0606020202030204" pitchFamily="34" charset="0"/>
              </a:rPr>
              <a:t>Atlantic Business Forum </a:t>
            </a:r>
            <a:r>
              <a:rPr lang="pt-PT" sz="1100" dirty="0">
                <a:latin typeface="Arial Narrow" panose="020B0606020202030204" pitchFamily="34" charset="0"/>
              </a:rPr>
              <a:t>», sous le slogan : « Le Cap-Vert un lien avec les marchés d'excellence », est organisé en :</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Trois (3) sessions de présentation d'opportunités d'affaires dans chaque pays membre de la CEDEAO ;</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Un Atelier Economique, Financier et Commercial avec deux (2) Panels Thématiques ;</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Cinq (5) Conférences thématiques.</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Un Business Round préalablement programmé, qui se tiendra le 19 mars 2022. Chaque entreprise participante disposera d'un délai préalablement défini pour la présentation des produits, services et opportunités de partenariat commercial qu'elle souhaite soumettre au autres présents.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principaux résultats attendus sont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Une analyse complète des stratégies de positionnement des entreprises participant aux marchés d'excellence, en fonction de leur présence physique ou virtuelle au Cap Vert, telles que : la </a:t>
            </a:r>
            <a:r>
              <a:rPr lang="pt-PT" sz="1100" i="1" dirty="0">
                <a:latin typeface="Arial Narrow" panose="020B0606020202030204" pitchFamily="34" charset="0"/>
              </a:rPr>
              <a:t>CEDEAO </a:t>
            </a:r>
            <a:r>
              <a:rPr lang="pt-PT" sz="1100" dirty="0">
                <a:latin typeface="Arial Narrow" panose="020B0606020202030204" pitchFamily="34" charset="0"/>
              </a:rPr>
              <a:t>; Union E</a:t>
            </a:r>
            <a:r>
              <a:rPr lang="pt-PT" sz="1100" dirty="0" smtClean="0">
                <a:latin typeface="Arial Narrow" panose="020B0606020202030204" pitchFamily="34" charset="0"/>
              </a:rPr>
              <a:t>uropéenne </a:t>
            </a:r>
            <a:r>
              <a:rPr lang="pt-PT" sz="1100" dirty="0">
                <a:latin typeface="Arial Narrow" panose="020B0606020202030204" pitchFamily="34" charset="0"/>
              </a:rPr>
              <a:t>/ SPG+ ; États-Unis d'Amérique / </a:t>
            </a:r>
            <a:r>
              <a:rPr lang="pt-PT" sz="1100" i="1" dirty="0">
                <a:latin typeface="Arial Narrow" panose="020B0606020202030204" pitchFamily="34" charset="0"/>
              </a:rPr>
              <a:t>AGOA</a:t>
            </a:r>
            <a:r>
              <a:rPr lang="pt-PT" sz="1100" dirty="0">
                <a:latin typeface="Arial Narrow" panose="020B0606020202030204" pitchFamily="34" charset="0"/>
              </a:rPr>
              <a:t> ; </a:t>
            </a:r>
            <a:r>
              <a:rPr lang="pt-PT" sz="1100" i="1" dirty="0">
                <a:latin typeface="Arial Narrow" panose="020B0606020202030204" pitchFamily="34" charset="0"/>
              </a:rPr>
              <a:t>PALOP</a:t>
            </a:r>
            <a:r>
              <a:rPr lang="pt-PT" sz="1100" dirty="0">
                <a:latin typeface="Arial Narrow" panose="020B0606020202030204" pitchFamily="34" charset="0"/>
              </a:rPr>
              <a:t> - Pays </a:t>
            </a:r>
            <a:r>
              <a:rPr lang="pt-PT" sz="1100" dirty="0" smtClean="0">
                <a:latin typeface="Arial Narrow" panose="020B0606020202030204" pitchFamily="34" charset="0"/>
              </a:rPr>
              <a:t>Africains </a:t>
            </a:r>
            <a:r>
              <a:rPr lang="pt-PT" sz="1100" dirty="0">
                <a:latin typeface="Arial Narrow" panose="020B0606020202030204" pitchFamily="34" charset="0"/>
              </a:rPr>
              <a:t>de </a:t>
            </a:r>
            <a:r>
              <a:rPr lang="pt-PT" sz="1100" dirty="0" smtClean="0">
                <a:latin typeface="Arial Narrow" panose="020B0606020202030204" pitchFamily="34" charset="0"/>
              </a:rPr>
              <a:t>Langue </a:t>
            </a:r>
            <a:r>
              <a:rPr lang="pt-PT" sz="1100" dirty="0">
                <a:latin typeface="Arial Narrow" panose="020B0606020202030204" pitchFamily="34" charset="0"/>
              </a:rPr>
              <a:t>P</a:t>
            </a:r>
            <a:r>
              <a:rPr lang="pt-PT" sz="1100" dirty="0" smtClean="0">
                <a:latin typeface="Arial Narrow" panose="020B0606020202030204" pitchFamily="34" charset="0"/>
              </a:rPr>
              <a:t>ortugaise</a:t>
            </a:r>
            <a:r>
              <a:rPr lang="pt-PT" sz="1100" dirty="0">
                <a:latin typeface="Arial Narrow" panose="020B0606020202030204" pitchFamily="34" charset="0"/>
              </a:rPr>
              <a:t> ; Brésil; </a:t>
            </a:r>
            <a:r>
              <a:rPr lang="pt-PT" sz="1100" i="1" dirty="0">
                <a:latin typeface="Arial Narrow" panose="020B0606020202030204" pitchFamily="34" charset="0"/>
              </a:rPr>
              <a:t>ZLECAf</a:t>
            </a:r>
            <a:r>
              <a:rPr lang="pt-PT" sz="1100" dirty="0">
                <a:latin typeface="Arial Narrow" panose="020B0606020202030204" pitchFamily="34" charset="0"/>
              </a:rPr>
              <a:t> - Zone de </a:t>
            </a:r>
            <a:r>
              <a:rPr lang="pt-PT" sz="1100" dirty="0" smtClean="0">
                <a:latin typeface="Arial Narrow" panose="020B0606020202030204" pitchFamily="34" charset="0"/>
              </a:rPr>
              <a:t>Libre-Échange </a:t>
            </a:r>
            <a:r>
              <a:rPr lang="pt-PT" sz="1100" dirty="0">
                <a:latin typeface="Arial Narrow" panose="020B0606020202030204" pitchFamily="34" charset="0"/>
              </a:rPr>
              <a:t>Continentale Africaine.</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Mise en place d'un réseau d'affaires et de partenariats d'affaires, impliquant des entreprises de différentes régions géographiques participant à l'événement.</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Acquisition d'informations et solidité des connaissances sur les principaux instruments et canaux de financement du secteur privé mis à disposition par les principales institutions, fiefs du développement et de l'intégration régionale ouest-africaine.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principaux produits attendus sont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Présence des produits et services des entreprises participant à l'événement sur une plateforme web, afin de les positionner et de consolider une présence constante sur les marchés d'excellence précités ;</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Edition périodique d'une newsletter à travers laquelle les produits et services des entreprises participant à l'événement seront divulgués dans les marchés cibles analysés lors de l'événement.</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Positionner les entreprises participant à l'événement sur les marchés analysés en tant qu'acteurs de croissance, de développement et de création de richesse.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Pour plus d'informations, veuillez contacter les points focaux listés à la dernière page de ce </a:t>
            </a:r>
            <a:r>
              <a:rPr lang="pt-PT" sz="1100" dirty="0" smtClean="0">
                <a:latin typeface="Arial Narrow" panose="020B0606020202030204" pitchFamily="34" charset="0"/>
              </a:rPr>
              <a:t>ducument </a:t>
            </a:r>
            <a:r>
              <a:rPr lang="pt-PT" sz="1100" dirty="0">
                <a:latin typeface="Arial Narrow" panose="020B0606020202030204" pitchFamily="34" charset="0"/>
              </a:rPr>
              <a:t>ou sur la plateforme web : https://www.atlanticbusinessforum.com/.</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885" y="475073"/>
            <a:ext cx="2749427" cy="559804"/>
          </a:xfrm>
          <a:prstGeom prst="rect">
            <a:avLst/>
          </a:prstGeom>
        </p:spPr>
      </p:pic>
      <p:pic>
        <p:nvPicPr>
          <p:cNvPr id="11"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62769" y="386806"/>
            <a:ext cx="593735" cy="479595"/>
          </a:xfrm>
          <a:prstGeom prst="rect">
            <a:avLst/>
          </a:prstGeom>
        </p:spPr>
      </p:pic>
    </p:spTree>
    <p:extLst>
      <p:ext uri="{BB962C8B-B14F-4D97-AF65-F5344CB8AC3E}">
        <p14:creationId xmlns:p14="http://schemas.microsoft.com/office/powerpoint/2010/main" val="4105825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6" name="Imagem 81" descr="LOGO-Paises ecowas"/>
          <p:cNvPicPr>
            <a:picLocks noChangeAspect="1"/>
          </p:cNvPicPr>
          <p:nvPr/>
        </p:nvPicPr>
        <p:blipFill>
          <a:blip r:embed="rId2"/>
          <a:stretch>
            <a:fillRect/>
          </a:stretch>
        </p:blipFill>
        <p:spPr>
          <a:xfrm>
            <a:off x="832117" y="1310736"/>
            <a:ext cx="5043348" cy="4864735"/>
          </a:xfrm>
          <a:prstGeom prst="rect">
            <a:avLst/>
          </a:prstGeom>
        </p:spPr>
      </p:pic>
      <p:sp>
        <p:nvSpPr>
          <p:cNvPr id="7" name="Caixa de Texto 9"/>
          <p:cNvSpPr txBox="1"/>
          <p:nvPr/>
        </p:nvSpPr>
        <p:spPr>
          <a:xfrm>
            <a:off x="170897" y="4365779"/>
            <a:ext cx="1373324" cy="245110"/>
          </a:xfrm>
          <a:prstGeom prst="rect">
            <a:avLst/>
          </a:prstGeom>
          <a:noFill/>
        </p:spPr>
        <p:txBody>
          <a:bodyPr wrap="square" rtlCol="0">
            <a:spAutoFit/>
          </a:bodyPr>
          <a:lstStyle/>
          <a:p>
            <a:pPr lvl="0" fontAlgn="auto">
              <a:lnSpc>
                <a:spcPts val="1200"/>
              </a:lnSpc>
              <a:spcBef>
                <a:spcPts val="0"/>
              </a:spcBef>
              <a:spcAft>
                <a:spcPts val="0"/>
              </a:spcAft>
            </a:pP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15 pays membres</a:t>
            </a:r>
          </a:p>
        </p:txBody>
      </p:sp>
      <p:sp>
        <p:nvSpPr>
          <p:cNvPr id="9" name="Caixa de Texto 16"/>
          <p:cNvSpPr txBox="1"/>
          <p:nvPr/>
        </p:nvSpPr>
        <p:spPr>
          <a:xfrm>
            <a:off x="818621" y="1314525"/>
            <a:ext cx="2242845" cy="261610"/>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40</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7.000.000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habitants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2021</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 name="Caixa de Texto 17"/>
          <p:cNvSpPr txBox="1"/>
          <p:nvPr/>
        </p:nvSpPr>
        <p:spPr>
          <a:xfrm>
            <a:off x="4277904" y="1746574"/>
            <a:ext cx="2470637" cy="246221"/>
          </a:xfrm>
          <a:prstGeom prst="rect">
            <a:avLst/>
          </a:prstGeom>
          <a:noFill/>
        </p:spPr>
        <p:txBody>
          <a:bodyPr wrap="square" rtlCol="0">
            <a:spAutoFit/>
          </a:bodyPr>
          <a:lstStyle/>
          <a:p>
            <a:pPr>
              <a:lnSpc>
                <a:spcPts val="1200"/>
              </a:lnSpc>
            </a:pPr>
            <a:r>
              <a:rPr lang="pt-PT" sz="1100" dirty="0">
                <a:solidFill>
                  <a:schemeClr val="accent5">
                    <a:lumMod val="75000"/>
                  </a:schemeClr>
                </a:solidFill>
                <a:latin typeface="Arial Narrow" panose="020B0606020202030204" pitchFamily="34" charset="0"/>
              </a:rPr>
              <a:t>221.724.638</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utilisateurs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d'Internet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2021</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1" name="Caixa de Texto 40"/>
          <p:cNvSpPr txBox="1"/>
          <p:nvPr/>
        </p:nvSpPr>
        <p:spPr>
          <a:xfrm>
            <a:off x="5195222" y="3300403"/>
            <a:ext cx="1634465"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Surface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de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5.112.069 Km</a:t>
            </a:r>
            <a:r>
              <a:rPr lang="pt-PT" altLang="en-US" sz="1100" baseline="30000" dirty="0">
                <a:solidFill>
                  <a:schemeClr val="accent5">
                    <a:lumMod val="75000"/>
                  </a:schemeClr>
                </a:solidFill>
                <a:latin typeface="Arial Narrow" panose="020B0606020202030204" pitchFamily="34" charset="0"/>
                <a:cs typeface="Arial Narrow" panose="020B0606020202030204" pitchFamily="34" charset="0"/>
                <a:sym typeface="+mn-ea"/>
              </a:rPr>
              <a:t>2</a:t>
            </a:r>
            <a:endParaRPr lang="pt-PT" altLang="en-US" sz="1100" i="1" baseline="30000"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2" name="Caixa de Texto 41"/>
          <p:cNvSpPr txBox="1"/>
          <p:nvPr/>
        </p:nvSpPr>
        <p:spPr>
          <a:xfrm>
            <a:off x="909978" y="5756295"/>
            <a:ext cx="2000486"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ea typeface="SimSun" panose="02010600030101010101" pitchFamily="2" charset="-122"/>
                <a:cs typeface="Arial Narrow" panose="020B0606020202030204" pitchFamily="34" charset="0"/>
                <a:sym typeface="+mn-ea"/>
              </a:rPr>
              <a:t>＄</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113,440,000,000 d’Importation</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3" name="Caixa de Texto 69"/>
          <p:cNvSpPr txBox="1"/>
          <p:nvPr/>
        </p:nvSpPr>
        <p:spPr>
          <a:xfrm>
            <a:off x="236234" y="5083904"/>
            <a:ext cx="2051509"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113,062,000,000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d’Exportation</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cxnSp>
        <p:nvCxnSpPr>
          <p:cNvPr id="15" name="Straight Connector 14"/>
          <p:cNvCxnSpPr/>
          <p:nvPr/>
        </p:nvCxnSpPr>
        <p:spPr>
          <a:xfrm>
            <a:off x="1073129" y="2111219"/>
            <a:ext cx="1454101" cy="6510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940043" y="1576136"/>
            <a:ext cx="1258384" cy="939507"/>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10" idx="2"/>
          </p:cNvCxnSpPr>
          <p:nvPr/>
        </p:nvCxnSpPr>
        <p:spPr>
          <a:xfrm flipH="1">
            <a:off x="4231605" y="1992794"/>
            <a:ext cx="1281617" cy="83420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02090" y="3523912"/>
            <a:ext cx="1346242" cy="26517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3272374" y="5021605"/>
            <a:ext cx="517633" cy="107187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1162727" y="4585367"/>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914893" y="4850537"/>
            <a:ext cx="904692" cy="88617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758169" y="4198275"/>
            <a:ext cx="1344745" cy="2125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38" name="Caixa de Texto 37"/>
          <p:cNvSpPr txBox="1"/>
          <p:nvPr/>
        </p:nvSpPr>
        <p:spPr>
          <a:xfrm>
            <a:off x="3047" y="1890723"/>
            <a:ext cx="2566188" cy="261610"/>
          </a:xfrm>
          <a:prstGeom prst="rect">
            <a:avLst/>
          </a:prstGeom>
          <a:noFill/>
        </p:spPr>
        <p:txBody>
          <a:bodyPr wrap="square" rtlCol="0">
            <a:spAutoFit/>
          </a:bodyPr>
          <a:lstStyle/>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47.4 % Pénétration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d’internet [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Population]</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cxnSp>
        <p:nvCxnSpPr>
          <p:cNvPr id="41" name="Straight Connector 40"/>
          <p:cNvCxnSpPr/>
          <p:nvPr/>
        </p:nvCxnSpPr>
        <p:spPr>
          <a:xfrm flipH="1">
            <a:off x="4603426" y="2754685"/>
            <a:ext cx="1183592" cy="5760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43" name="Caixa de Texto 17"/>
          <p:cNvSpPr txBox="1"/>
          <p:nvPr/>
        </p:nvSpPr>
        <p:spPr>
          <a:xfrm>
            <a:off x="4702090" y="2554185"/>
            <a:ext cx="2138448" cy="246221"/>
          </a:xfrm>
          <a:prstGeom prst="rect">
            <a:avLst/>
          </a:prstGeom>
          <a:noFill/>
        </p:spPr>
        <p:txBody>
          <a:bodyPr wrap="square" rtlCol="0">
            <a:spAutoFit/>
          </a:bodyPr>
          <a:lstStyle/>
          <a:p>
            <a:pPr>
              <a:lnSpc>
                <a:spcPts val="1200"/>
              </a:lnSpc>
            </a:pP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485.800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utilisateurs d'Internet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2000]</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44" name="Caixa de Texto 6"/>
          <p:cNvSpPr txBox="1"/>
          <p:nvPr/>
        </p:nvSpPr>
        <p:spPr>
          <a:xfrm>
            <a:off x="112599" y="3296841"/>
            <a:ext cx="1378199" cy="261610"/>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langues officielles</a:t>
            </a:r>
          </a:p>
        </p:txBody>
      </p:sp>
      <p:cxnSp>
        <p:nvCxnSpPr>
          <p:cNvPr id="47" name="Straight Connector 46"/>
          <p:cNvCxnSpPr/>
          <p:nvPr/>
        </p:nvCxnSpPr>
        <p:spPr>
          <a:xfrm flipH="1" flipV="1">
            <a:off x="610275" y="3520486"/>
            <a:ext cx="1383871" cy="26859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9" name="Caixa de Texto 111"/>
          <p:cNvSpPr txBox="1"/>
          <p:nvPr/>
        </p:nvSpPr>
        <p:spPr>
          <a:xfrm>
            <a:off x="5126411" y="4411003"/>
            <a:ext cx="1645840" cy="261610"/>
          </a:xfrm>
          <a:prstGeom prst="rect">
            <a:avLst/>
          </a:prstGeom>
          <a:noFill/>
        </p:spPr>
        <p:txBody>
          <a:bodyPr wrap="square" rtlCol="0">
            <a:spAutoFit/>
          </a:bodyPr>
          <a:lstStyle/>
          <a:p>
            <a:r>
              <a:rPr lang="pt-PT" altLang="en-US" sz="1100" i="1" dirty="0">
                <a:solidFill>
                  <a:schemeClr val="accent5">
                    <a:lumMod val="75000"/>
                  </a:schemeClr>
                </a:solidFill>
                <a:latin typeface="Arial Narrow" panose="020B0606020202030204" pitchFamily="34" charset="0"/>
                <a:cs typeface="Arial Narrow" panose="020B0606020202030204" pitchFamily="34" charset="0"/>
              </a:rPr>
              <a:t>8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rPr>
              <a:t>les </a:t>
            </a:r>
            <a:r>
              <a:rPr lang="pt-PT" altLang="en-US" sz="1100" i="1" dirty="0">
                <a:solidFill>
                  <a:schemeClr val="accent5">
                    <a:lumMod val="75000"/>
                  </a:schemeClr>
                </a:solidFill>
                <a:latin typeface="Arial Narrow" panose="020B0606020202030204" pitchFamily="34" charset="0"/>
                <a:cs typeface="Arial Narrow" panose="020B0606020202030204" pitchFamily="34" charset="0"/>
              </a:rPr>
              <a:t>pays francophones</a:t>
            </a:r>
          </a:p>
        </p:txBody>
      </p:sp>
      <p:cxnSp>
        <p:nvCxnSpPr>
          <p:cNvPr id="60" name="Straight Connector 59"/>
          <p:cNvCxnSpPr/>
          <p:nvPr/>
        </p:nvCxnSpPr>
        <p:spPr>
          <a:xfrm flipH="1" flipV="1">
            <a:off x="4581904" y="4179606"/>
            <a:ext cx="1383871" cy="26859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71" name="Caixa de Texto 112"/>
          <p:cNvSpPr txBox="1"/>
          <p:nvPr/>
        </p:nvSpPr>
        <p:spPr>
          <a:xfrm>
            <a:off x="4473764" y="5021605"/>
            <a:ext cx="1830447" cy="275590"/>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5 </a:t>
            </a:r>
            <a:r>
              <a:rPr lang="pt-PT" altLang="en-US" sz="1200" i="1" dirty="0" smtClean="0">
                <a:solidFill>
                  <a:schemeClr val="accent5">
                    <a:lumMod val="75000"/>
                  </a:schemeClr>
                </a:solidFill>
                <a:latin typeface="Arial Narrow" panose="020B0606020202030204" pitchFamily="34" charset="0"/>
                <a:cs typeface="Arial Narrow" panose="020B0606020202030204" pitchFamily="34" charset="0"/>
                <a:sym typeface="+mn-ea"/>
              </a:rPr>
              <a:t>pays </a:t>
            </a:r>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de langue anglaise</a:t>
            </a:r>
            <a:endParaRPr lang="pt-PT" altLang="en-US" sz="1200" i="1" dirty="0">
              <a:solidFill>
                <a:schemeClr val="accent5">
                  <a:lumMod val="75000"/>
                </a:schemeClr>
              </a:solidFill>
              <a:latin typeface="Arial Narrow" panose="020B0606020202030204" pitchFamily="34" charset="0"/>
              <a:cs typeface="Arial Narrow" panose="020B0606020202030204" pitchFamily="34" charset="0"/>
            </a:endParaRPr>
          </a:p>
        </p:txBody>
      </p:sp>
      <p:cxnSp>
        <p:nvCxnSpPr>
          <p:cNvPr id="72" name="Straight Connector 71"/>
          <p:cNvCxnSpPr>
            <a:stCxn id="71" idx="0"/>
          </p:cNvCxnSpPr>
          <p:nvPr/>
        </p:nvCxnSpPr>
        <p:spPr>
          <a:xfrm flipH="1" flipV="1">
            <a:off x="4233688" y="4668557"/>
            <a:ext cx="1155299" cy="35304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884157" y="4865777"/>
            <a:ext cx="818642" cy="71246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80" name="Caixa de Texto 113"/>
          <p:cNvSpPr txBox="1"/>
          <p:nvPr/>
        </p:nvSpPr>
        <p:spPr>
          <a:xfrm>
            <a:off x="3782409" y="5526291"/>
            <a:ext cx="1947825" cy="275590"/>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rPr>
              <a:t>2 </a:t>
            </a:r>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pays de langue portugaise</a:t>
            </a:r>
            <a:endParaRPr lang="pt-PT" altLang="en-US" sz="1200" i="1" dirty="0">
              <a:solidFill>
                <a:schemeClr val="accent5">
                  <a:lumMod val="75000"/>
                </a:schemeClr>
              </a:solidFill>
              <a:latin typeface="Arial Narrow" panose="020B0606020202030204" pitchFamily="34" charset="0"/>
              <a:cs typeface="Arial Narrow" panose="020B0606020202030204" pitchFamily="34" charset="0"/>
            </a:endParaRPr>
          </a:p>
        </p:txBody>
      </p:sp>
      <p:cxnSp>
        <p:nvCxnSpPr>
          <p:cNvPr id="81" name="Straight Connector 80"/>
          <p:cNvCxnSpPr/>
          <p:nvPr/>
        </p:nvCxnSpPr>
        <p:spPr>
          <a:xfrm>
            <a:off x="857559" y="2554185"/>
            <a:ext cx="1266482" cy="67826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91" name="Caixa de Texto 114"/>
          <p:cNvSpPr txBox="1"/>
          <p:nvPr/>
        </p:nvSpPr>
        <p:spPr>
          <a:xfrm>
            <a:off x="3915459" y="1196798"/>
            <a:ext cx="983755" cy="276999"/>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rPr>
              <a:t>8 </a:t>
            </a:r>
            <a:r>
              <a:rPr lang="pt-PT" altLang="en-US" sz="1200" i="1" dirty="0" smtClean="0">
                <a:solidFill>
                  <a:schemeClr val="accent5">
                    <a:lumMod val="75000"/>
                  </a:schemeClr>
                </a:solidFill>
                <a:latin typeface="Arial Narrow" panose="020B0606020202030204" pitchFamily="34" charset="0"/>
                <a:cs typeface="Arial Narrow" panose="020B0606020202030204" pitchFamily="34" charset="0"/>
              </a:rPr>
              <a:t>monnaies</a:t>
            </a:r>
            <a:endParaRPr lang="pt-PT" altLang="en-US" sz="1200" i="1" dirty="0">
              <a:solidFill>
                <a:schemeClr val="accent5">
                  <a:lumMod val="75000"/>
                </a:schemeClr>
              </a:solidFill>
              <a:latin typeface="Arial Narrow" panose="020B0606020202030204" pitchFamily="34" charset="0"/>
              <a:cs typeface="Arial Narrow" panose="020B0606020202030204" pitchFamily="34" charset="0"/>
            </a:endParaRPr>
          </a:p>
        </p:txBody>
      </p:sp>
      <p:cxnSp>
        <p:nvCxnSpPr>
          <p:cNvPr id="92" name="Straight Connector 91"/>
          <p:cNvCxnSpPr/>
          <p:nvPr/>
        </p:nvCxnSpPr>
        <p:spPr>
          <a:xfrm flipH="1">
            <a:off x="3716059" y="1452321"/>
            <a:ext cx="561845" cy="1093961"/>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99" name="Picture 9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100" name="Caixa de Texto 54"/>
          <p:cNvSpPr txBox="1"/>
          <p:nvPr/>
        </p:nvSpPr>
        <p:spPr>
          <a:xfrm>
            <a:off x="2659233" y="6093475"/>
            <a:ext cx="2614606"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600 </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millions </a:t>
            </a:r>
            <a:r>
              <a:rPr lang="fr-FR" altLang="en-US" sz="1100" dirty="0">
                <a:solidFill>
                  <a:schemeClr val="accent5">
                    <a:lumMod val="75000"/>
                  </a:schemeClr>
                </a:solidFill>
                <a:latin typeface="Arial Narrow" panose="020B0606020202030204" pitchFamily="34" charset="0"/>
                <a:cs typeface="Arial Narrow" panose="020B0606020202030204" pitchFamily="34" charset="0"/>
                <a:sym typeface="+mn-ea"/>
              </a:rPr>
              <a:t>de consommateurs </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en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2050</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05"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5</a:t>
            </a:fld>
            <a:endParaRPr lang="fr-FR" altLang="pt-PT" sz="800" b="1" i="1" u="sng" dirty="0" smtClean="0">
              <a:solidFill>
                <a:srgbClr val="00B4B2"/>
              </a:solidFill>
            </a:endParaRPr>
          </a:p>
        </p:txBody>
      </p:sp>
      <p:sp>
        <p:nvSpPr>
          <p:cNvPr id="40" name="Caixa de Texto 37"/>
          <p:cNvSpPr txBox="1"/>
          <p:nvPr/>
        </p:nvSpPr>
        <p:spPr>
          <a:xfrm>
            <a:off x="3047" y="2307531"/>
            <a:ext cx="1797132" cy="261610"/>
          </a:xfrm>
          <a:prstGeom prst="rect">
            <a:avLst/>
          </a:prstGeom>
          <a:noFill/>
        </p:spPr>
        <p:txBody>
          <a:bodyPr wrap="square" rtlCol="0">
            <a:spAutoFit/>
          </a:bodyPr>
          <a:lstStyle/>
          <a:p>
            <a:r>
              <a:rPr lang="pt-PT" altLang="en-US" sz="1100" i="1" dirty="0" smtClean="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Fleuve principale</a:t>
            </a:r>
            <a:r>
              <a:rPr lang="pt-PT" altLang="en-US" sz="1100" dirty="0" smtClean="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 4.180 </a:t>
            </a:r>
            <a:r>
              <a:rPr lang="pt-PT" altLang="en-US" sz="1100" dirty="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Km </a:t>
            </a:r>
            <a:endParaRPr lang="pt-PT" altLang="en-US" sz="1100" i="1" dirty="0">
              <a:solidFill>
                <a:srgbClr val="008CBA"/>
              </a:solidFill>
              <a:latin typeface="Arial Narrow" panose="020B0606020202030204" pitchFamily="34" charset="0"/>
              <a:cs typeface="Arial Narrow" panose="020B0606020202030204" pitchFamily="34" charset="0"/>
              <a:sym typeface="+mn-ea"/>
            </a:endParaRPr>
          </a:p>
        </p:txBody>
      </p:sp>
      <p:sp>
        <p:nvSpPr>
          <p:cNvPr id="45" name="TextBox 44"/>
          <p:cNvSpPr txBox="1"/>
          <p:nvPr/>
        </p:nvSpPr>
        <p:spPr>
          <a:xfrm>
            <a:off x="88706" y="6244978"/>
            <a:ext cx="3260217" cy="2400657"/>
          </a:xfrm>
          <a:prstGeom prst="rect">
            <a:avLst/>
          </a:prstGeom>
          <a:noFill/>
        </p:spPr>
        <p:txBody>
          <a:bodyPr wrap="square" rtlCol="0">
            <a:spAutoFit/>
          </a:bodyPr>
          <a:lstStyle/>
          <a:p>
            <a:pPr algn="just">
              <a:lnSpc>
                <a:spcPts val="1200"/>
              </a:lnSpc>
            </a:pPr>
            <a:r>
              <a:rPr lang="pt-PT" sz="1100" dirty="0">
                <a:latin typeface="Arial Narrow" panose="020B0606020202030204" pitchFamily="34" charset="0"/>
              </a:rPr>
              <a:t>Les échanges commerciaux en Afrique de l'Ouest, ainsi que la libre circulation des personnes et des biens, sont bien ancrés dans la tradition de la région depuis les anciennes et grandes civilisations de l'Afrique de l'Ouest, favorisant le développement des échanges entre les régions du Sahel et de la savane, avec un large éventail de produits, tels que le bétail vivant, les cuirs et peaux, la volaille, le bois et ses dérivés. Cette tradition commerciale séculaire a généré une importante mobilité précoce des personnes et des biens dans la région ouest-africaine et est restée constante au fil des siècles, et la Communauté économique des États de l'Afrique de l'Ouest, la </a:t>
            </a:r>
            <a:r>
              <a:rPr lang="pt-PT" sz="1100" i="1" dirty="0">
                <a:latin typeface="Arial Narrow" panose="020B0606020202030204" pitchFamily="34" charset="0"/>
              </a:rPr>
              <a:t>CEDEAO</a:t>
            </a:r>
            <a:r>
              <a:rPr lang="pt-PT" sz="1100" dirty="0">
                <a:latin typeface="Arial Narrow" panose="020B0606020202030204" pitchFamily="34" charset="0"/>
              </a:rPr>
              <a:t>, peut être considérée comme l'héritière et le précurseur de cette ancienne tradition.</a:t>
            </a:r>
          </a:p>
          <a:p>
            <a:pPr algn="just">
              <a:lnSpc>
                <a:spcPts val="1200"/>
              </a:lnSpc>
            </a:pPr>
            <a:endParaRPr lang="pt-PT" sz="1100" dirty="0">
              <a:solidFill>
                <a:schemeClr val="accent5">
                  <a:lumMod val="75000"/>
                </a:schemeClr>
              </a:solidFill>
              <a:latin typeface="Arial Narrow" panose="020B0606020202030204" pitchFamily="34" charset="0"/>
            </a:endParaRPr>
          </a:p>
        </p:txBody>
      </p:sp>
      <p:pic>
        <p:nvPicPr>
          <p:cNvPr id="46" name="Picture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18541" y="6444888"/>
            <a:ext cx="3522659" cy="2040425"/>
          </a:xfrm>
          <a:prstGeom prst="rect">
            <a:avLst/>
          </a:prstGeom>
        </p:spPr>
      </p:pic>
      <p:pic>
        <p:nvPicPr>
          <p:cNvPr id="48" name="Picture 4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49" name="Group 48"/>
          <p:cNvGrpSpPr/>
          <p:nvPr/>
        </p:nvGrpSpPr>
        <p:grpSpPr>
          <a:xfrm>
            <a:off x="314486" y="643594"/>
            <a:ext cx="2187312" cy="538301"/>
            <a:chOff x="552552" y="776224"/>
            <a:chExt cx="2129951" cy="538301"/>
          </a:xfrm>
        </p:grpSpPr>
        <p:sp>
          <p:nvSpPr>
            <p:cNvPr id="50"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51"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17176230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32117" y="1837440"/>
            <a:ext cx="5043348" cy="4864735"/>
          </a:xfrm>
          <a:prstGeom prst="rect">
            <a:avLst/>
          </a:prstGeom>
        </p:spPr>
      </p:pic>
      <p:sp>
        <p:nvSpPr>
          <p:cNvPr id="9" name="Caixa de Texto 16"/>
          <p:cNvSpPr txBox="1"/>
          <p:nvPr/>
        </p:nvSpPr>
        <p:spPr>
          <a:xfrm>
            <a:off x="1201852" y="1431828"/>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4,0%</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5,5%</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cxnSp>
        <p:nvCxnSpPr>
          <p:cNvPr id="15" name="Straight Connector 14"/>
          <p:cNvCxnSpPr/>
          <p:nvPr/>
        </p:nvCxnSpPr>
        <p:spPr>
          <a:xfrm>
            <a:off x="1053958" y="2705324"/>
            <a:ext cx="1073019" cy="53755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916566" y="2201269"/>
            <a:ext cx="764231" cy="65913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85797" y="1890590"/>
            <a:ext cx="387967" cy="98220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893569" y="3273768"/>
            <a:ext cx="997547" cy="61035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76586" y="5741412"/>
            <a:ext cx="813420"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32117" y="5112070"/>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67377" y="5487918"/>
            <a:ext cx="544062"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1053958" y="4543606"/>
            <a:ext cx="605273" cy="3939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11252" y="2201268"/>
            <a:ext cx="956357" cy="115212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a:off x="4799441" y="4732190"/>
            <a:ext cx="768168" cy="2892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76" idx="1"/>
          </p:cNvCxnSpPr>
          <p:nvPr/>
        </p:nvCxnSpPr>
        <p:spPr>
          <a:xfrm flipH="1" flipV="1">
            <a:off x="4426125" y="5402264"/>
            <a:ext cx="1064666" cy="8669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54649" y="5704136"/>
            <a:ext cx="1677845" cy="59214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980011" y="3893692"/>
            <a:ext cx="679220" cy="3615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98428" y="1890590"/>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1" name="Caixa de Texto 16"/>
          <p:cNvSpPr txBox="1"/>
          <p:nvPr/>
        </p:nvSpPr>
        <p:spPr>
          <a:xfrm>
            <a:off x="2754744" y="1121149"/>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3,4%</a:t>
            </a:r>
          </a:p>
        </p:txBody>
      </p:sp>
      <p:sp>
        <p:nvSpPr>
          <p:cNvPr id="56" name="Caixa de Texto 16"/>
          <p:cNvSpPr txBox="1"/>
          <p:nvPr/>
        </p:nvSpPr>
        <p:spPr>
          <a:xfrm>
            <a:off x="3987418" y="1121149"/>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3,8%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5,4%</a:t>
            </a:r>
          </a:p>
        </p:txBody>
      </p:sp>
      <p:sp>
        <p:nvSpPr>
          <p:cNvPr id="62" name="Caixa de Texto 16"/>
          <p:cNvSpPr txBox="1"/>
          <p:nvPr/>
        </p:nvSpPr>
        <p:spPr>
          <a:xfrm>
            <a:off x="4948732" y="1431828"/>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7,1%</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6</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6,9%</a:t>
            </a:r>
          </a:p>
        </p:txBody>
      </p:sp>
      <p:sp>
        <p:nvSpPr>
          <p:cNvPr id="63" name="Caixa de Texto 16"/>
          <p:cNvSpPr txBox="1"/>
          <p:nvPr/>
        </p:nvSpPr>
        <p:spPr>
          <a:xfrm>
            <a:off x="5392415" y="2489301"/>
            <a:ext cx="1355478"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0,8%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1,9%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2,1%</a:t>
            </a:r>
          </a:p>
        </p:txBody>
      </p:sp>
      <p:sp>
        <p:nvSpPr>
          <p:cNvPr id="64" name="Caixa de Texto 37"/>
          <p:cNvSpPr txBox="1"/>
          <p:nvPr/>
        </p:nvSpPr>
        <p:spPr>
          <a:xfrm rot="-4140000">
            <a:off x="3773675" y="2211765"/>
            <a:ext cx="792088"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77785" y="2211883"/>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3060000">
            <a:off x="4676950" y="2626434"/>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1920000">
            <a:off x="5032102" y="3364610"/>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8" name="Caixa de Texto 16"/>
          <p:cNvSpPr txBox="1"/>
          <p:nvPr/>
        </p:nvSpPr>
        <p:spPr>
          <a:xfrm>
            <a:off x="5521901" y="3463252"/>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5,2%</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6,5%</a:t>
            </a:r>
          </a:p>
        </p:txBody>
      </p:sp>
      <p:cxnSp>
        <p:nvCxnSpPr>
          <p:cNvPr id="69" name="Straight Connector 68"/>
          <p:cNvCxnSpPr/>
          <p:nvPr/>
        </p:nvCxnSpPr>
        <p:spPr>
          <a:xfrm flipH="1">
            <a:off x="5030622" y="4217532"/>
            <a:ext cx="915270" cy="28799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70" name="Caixa de Texto 37"/>
          <p:cNvSpPr txBox="1"/>
          <p:nvPr/>
        </p:nvSpPr>
        <p:spPr>
          <a:xfrm rot="-1020000">
            <a:off x="5151794" y="4136051"/>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3" name="Caixa de Texto 16"/>
          <p:cNvSpPr txBox="1"/>
          <p:nvPr/>
        </p:nvSpPr>
        <p:spPr>
          <a:xfrm>
            <a:off x="5521901" y="4361509"/>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sp>
        <p:nvSpPr>
          <p:cNvPr id="75" name="Caixa de Texto 37"/>
          <p:cNvSpPr txBox="1"/>
          <p:nvPr/>
        </p:nvSpPr>
        <p:spPr>
          <a:xfrm rot="-1440000">
            <a:off x="4929176" y="4673886"/>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6" name="Caixa de Texto 16"/>
          <p:cNvSpPr txBox="1"/>
          <p:nvPr/>
        </p:nvSpPr>
        <p:spPr>
          <a:xfrm>
            <a:off x="5490791" y="5104236"/>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3,5%</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1,3%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0,4%</a:t>
            </a:r>
          </a:p>
        </p:txBody>
      </p:sp>
      <p:sp>
        <p:nvSpPr>
          <p:cNvPr id="79" name="Caixa de Texto 37"/>
          <p:cNvSpPr txBox="1"/>
          <p:nvPr/>
        </p:nvSpPr>
        <p:spPr>
          <a:xfrm rot="300000">
            <a:off x="4719843" y="5272432"/>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3" name="Caixa de Texto 16"/>
          <p:cNvSpPr txBox="1"/>
          <p:nvPr/>
        </p:nvSpPr>
        <p:spPr>
          <a:xfrm>
            <a:off x="5416844" y="5896324"/>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sp>
        <p:nvSpPr>
          <p:cNvPr id="84" name="Caixa de Texto 37"/>
          <p:cNvSpPr txBox="1"/>
          <p:nvPr/>
        </p:nvSpPr>
        <p:spPr>
          <a:xfrm rot="1200000">
            <a:off x="4310157" y="5852904"/>
            <a:ext cx="83411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5" name="Caixa de Texto 16"/>
          <p:cNvSpPr txBox="1"/>
          <p:nvPr/>
        </p:nvSpPr>
        <p:spPr>
          <a:xfrm>
            <a:off x="3739534" y="6248744"/>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13,4%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8,7%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5,9%</a:t>
            </a:r>
          </a:p>
        </p:txBody>
      </p:sp>
      <p:sp>
        <p:nvSpPr>
          <p:cNvPr id="86" name="Caixa de Texto 37"/>
          <p:cNvSpPr txBox="1"/>
          <p:nvPr/>
        </p:nvSpPr>
        <p:spPr>
          <a:xfrm rot="2880000">
            <a:off x="2988084" y="5892766"/>
            <a:ext cx="812236" cy="37927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7" name="Caixa de Texto 16"/>
          <p:cNvSpPr txBox="1"/>
          <p:nvPr/>
        </p:nvSpPr>
        <p:spPr>
          <a:xfrm>
            <a:off x="1201853" y="6305725"/>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8,1%</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8,3%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8,8%</a:t>
            </a:r>
          </a:p>
        </p:txBody>
      </p:sp>
      <p:sp>
        <p:nvSpPr>
          <p:cNvPr id="88" name="Caixa de Texto 37"/>
          <p:cNvSpPr txBox="1"/>
          <p:nvPr/>
        </p:nvSpPr>
        <p:spPr>
          <a:xfrm rot="-3480000">
            <a:off x="1831443" y="5656536"/>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9" name="Caixa de Texto 16"/>
          <p:cNvSpPr txBox="1"/>
          <p:nvPr/>
        </p:nvSpPr>
        <p:spPr>
          <a:xfrm>
            <a:off x="240539" y="5600672"/>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4,6%</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5,4%</a:t>
            </a:r>
          </a:p>
        </p:txBody>
      </p:sp>
      <p:sp>
        <p:nvSpPr>
          <p:cNvPr id="90" name="Caixa de Texto 37"/>
          <p:cNvSpPr txBox="1"/>
          <p:nvPr/>
        </p:nvSpPr>
        <p:spPr>
          <a:xfrm rot="-1500000">
            <a:off x="1010313" y="5224066"/>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3" name="Caixa de Texto 16"/>
          <p:cNvSpPr txBox="1"/>
          <p:nvPr/>
        </p:nvSpPr>
        <p:spPr>
          <a:xfrm>
            <a:off x="135291" y="4319981"/>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7,7%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7,4%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7,5%</a:t>
            </a:r>
          </a:p>
        </p:txBody>
      </p:sp>
      <p:sp>
        <p:nvSpPr>
          <p:cNvPr id="95" name="Caixa de Texto 37"/>
          <p:cNvSpPr txBox="1"/>
          <p:nvPr/>
        </p:nvSpPr>
        <p:spPr>
          <a:xfrm rot="-1920000">
            <a:off x="1000172" y="4539378"/>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6" name="Caixa de Texto 16"/>
          <p:cNvSpPr txBox="1"/>
          <p:nvPr/>
        </p:nvSpPr>
        <p:spPr>
          <a:xfrm>
            <a:off x="92430" y="3459864"/>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6,3%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6,6%</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6,0%</a:t>
            </a:r>
          </a:p>
        </p:txBody>
      </p:sp>
      <p:sp>
        <p:nvSpPr>
          <p:cNvPr id="97" name="Caixa de Texto 37"/>
          <p:cNvSpPr txBox="1"/>
          <p:nvPr/>
        </p:nvSpPr>
        <p:spPr>
          <a:xfrm rot="180000">
            <a:off x="966521" y="3740361"/>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9" name="Caixa de Texto 16"/>
          <p:cNvSpPr txBox="1"/>
          <p:nvPr/>
        </p:nvSpPr>
        <p:spPr>
          <a:xfrm>
            <a:off x="182028" y="2273277"/>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6,3%</a:t>
            </a:r>
          </a:p>
        </p:txBody>
      </p:sp>
      <p:sp>
        <p:nvSpPr>
          <p:cNvPr id="101" name="Caixa de Texto 37"/>
          <p:cNvSpPr txBox="1"/>
          <p:nvPr/>
        </p:nvSpPr>
        <p:spPr>
          <a:xfrm rot="1680000">
            <a:off x="1364222" y="2814683"/>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460000">
            <a:off x="1992284" y="2368941"/>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111" name="TextBox 110"/>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12"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6</a:t>
            </a:fld>
            <a:endParaRPr lang="fr-FR" altLang="pt-PT" sz="800" b="1" i="1" u="sng" dirty="0" smtClean="0">
              <a:solidFill>
                <a:srgbClr val="00B4B2"/>
              </a:solidFill>
            </a:endParaRPr>
          </a:p>
        </p:txBody>
      </p:sp>
      <p:sp>
        <p:nvSpPr>
          <p:cNvPr id="4" name="TextBox 3"/>
          <p:cNvSpPr txBox="1"/>
          <p:nvPr/>
        </p:nvSpPr>
        <p:spPr>
          <a:xfrm>
            <a:off x="168974" y="7507214"/>
            <a:ext cx="5469712" cy="769441"/>
          </a:xfrm>
          <a:prstGeom prst="rect">
            <a:avLst/>
          </a:prstGeom>
          <a:noFill/>
        </p:spPr>
        <p:txBody>
          <a:bodyPr wrap="square" rtlCol="0">
            <a:spAutoFit/>
          </a:bodyPr>
          <a:lstStyle/>
          <a:p>
            <a:r>
              <a:rPr lang="pt-PT" sz="1100" dirty="0">
                <a:solidFill>
                  <a:schemeClr val="accent5">
                    <a:lumMod val="75000"/>
                  </a:schemeClr>
                </a:solidFill>
                <a:latin typeface="Arial Narrow" panose="020B0606020202030204" pitchFamily="34" charset="0"/>
              </a:rPr>
              <a:t>Indicateurs de taux de croissance pour les années 2017, 2018 et 2019 pour chacun des 15 pays (Bénin, Burkina Faso, Cap Vert, Côte d'Ivoire, Gambie, Ghana, Guinée Conakry, Guinée-Bissau, Libéria, Mali, Niger, </a:t>
            </a:r>
            <a:r>
              <a:rPr lang="pt-PT" sz="1100" dirty="0" smtClean="0">
                <a:solidFill>
                  <a:schemeClr val="accent5">
                    <a:lumMod val="75000"/>
                  </a:schemeClr>
                </a:solidFill>
                <a:latin typeface="Arial Narrow" panose="020B0606020202030204" pitchFamily="34" charset="0"/>
              </a:rPr>
              <a:t>Nigeria, </a:t>
            </a:r>
            <a:r>
              <a:rPr lang="pt-PT" sz="1100" dirty="0">
                <a:solidFill>
                  <a:schemeClr val="accent5">
                    <a:lumMod val="75000"/>
                  </a:schemeClr>
                </a:solidFill>
                <a:latin typeface="Arial Narrow" panose="020B0606020202030204" pitchFamily="34" charset="0"/>
              </a:rPr>
              <a:t>Sénégal, Sierra Leone et Togo) membres de la Communauté économique des États de l'Afrique de l'Ouest – </a:t>
            </a:r>
            <a:r>
              <a:rPr lang="pt-PT" sz="1100" i="1" dirty="0" smtClean="0">
                <a:solidFill>
                  <a:schemeClr val="accent5">
                    <a:lumMod val="75000"/>
                  </a:schemeClr>
                </a:solidFill>
                <a:latin typeface="Arial Narrow" panose="020B0606020202030204" pitchFamily="34" charset="0"/>
              </a:rPr>
              <a:t>CEDEAO</a:t>
            </a:r>
            <a:r>
              <a:rPr lang="pt-PT" sz="1100" dirty="0" smtClean="0">
                <a:solidFill>
                  <a:schemeClr val="accent5">
                    <a:lumMod val="75000"/>
                  </a:schemeClr>
                </a:solidFill>
                <a:latin typeface="Arial Narrow" panose="020B0606020202030204" pitchFamily="34" charset="0"/>
              </a:rPr>
              <a:t>.</a:t>
            </a:r>
            <a:endParaRPr lang="pt-PT" sz="1100" dirty="0">
              <a:solidFill>
                <a:schemeClr val="accent5">
                  <a:lumMod val="75000"/>
                </a:schemeClr>
              </a:solidFill>
              <a:latin typeface="Arial Narrow" panose="020B0606020202030204" pitchFamily="34" charset="0"/>
            </a:endParaRPr>
          </a:p>
        </p:txBody>
      </p:sp>
      <p:pic>
        <p:nvPicPr>
          <p:cNvPr id="59" name="Picture 5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61" name="Group 60"/>
          <p:cNvGrpSpPr/>
          <p:nvPr/>
        </p:nvGrpSpPr>
        <p:grpSpPr>
          <a:xfrm>
            <a:off x="314486" y="738462"/>
            <a:ext cx="2187312" cy="538301"/>
            <a:chOff x="552552" y="776224"/>
            <a:chExt cx="2129951" cy="538301"/>
          </a:xfrm>
        </p:grpSpPr>
        <p:sp>
          <p:nvSpPr>
            <p:cNvPr id="71"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74"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6261213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01637" y="2094307"/>
            <a:ext cx="5043348" cy="4864735"/>
          </a:xfrm>
          <a:prstGeom prst="rect">
            <a:avLst/>
          </a:prstGeom>
        </p:spPr>
      </p:pic>
      <p:sp>
        <p:nvSpPr>
          <p:cNvPr id="9" name="Caixa de Texto 16"/>
          <p:cNvSpPr txBox="1"/>
          <p:nvPr/>
        </p:nvSpPr>
        <p:spPr>
          <a:xfrm>
            <a:off x="579796" y="1757274"/>
            <a:ext cx="1996575" cy="656590"/>
          </a:xfrm>
          <a:prstGeom prst="rect">
            <a:avLst/>
          </a:prstGeom>
          <a:noFill/>
        </p:spPr>
        <p:txBody>
          <a:bodyPr wrap="square" rtlCol="0">
            <a:spAutoFit/>
          </a:bodyPr>
          <a:lstStyle/>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30,0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 180,0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37,0%</a:t>
            </a:r>
          </a:p>
        </p:txBody>
      </p:sp>
      <p:cxnSp>
        <p:nvCxnSpPr>
          <p:cNvPr id="15" name="Straight Connector 14"/>
          <p:cNvCxnSpPr/>
          <p:nvPr/>
        </p:nvCxnSpPr>
        <p:spPr>
          <a:xfrm>
            <a:off x="958500" y="3318111"/>
            <a:ext cx="1137997" cy="181631"/>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578084" y="2413865"/>
            <a:ext cx="998286"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55319" y="2176055"/>
            <a:ext cx="1097726"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800487" y="3716731"/>
            <a:ext cx="236983" cy="42425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46106" y="5998279"/>
            <a:ext cx="813420"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01637" y="5368937"/>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36897" y="5744785"/>
            <a:ext cx="544062"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579795" y="4785039"/>
            <a:ext cx="1035261"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580773" y="3129659"/>
            <a:ext cx="1050908"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4534796" y="5368936"/>
            <a:ext cx="330680" cy="33559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395645" y="5659133"/>
            <a:ext cx="1236036" cy="45668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24170" y="5961003"/>
            <a:ext cx="1621253"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19757" y="3952943"/>
            <a:ext cx="908995"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67948" y="2147457"/>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124268" y="2517460"/>
            <a:ext cx="81341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47305" y="2468750"/>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560000">
            <a:off x="4751580" y="3202694"/>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720000">
            <a:off x="4564421" y="3752443"/>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420000">
            <a:off x="5293968" y="4793323"/>
            <a:ext cx="45718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2880000">
            <a:off x="4534642" y="5366717"/>
            <a:ext cx="416715"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1380000">
            <a:off x="4979551" y="5806108"/>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1800000">
            <a:off x="4078851" y="6251018"/>
            <a:ext cx="1049355"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2880000">
            <a:off x="3023656" y="6326439"/>
            <a:ext cx="995891"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3480000">
            <a:off x="1800963" y="5913403"/>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979833" y="5480933"/>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37446" y="4637219"/>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36041" y="3904510"/>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540000">
            <a:off x="1444330" y="3240912"/>
            <a:ext cx="46508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220000">
            <a:off x="1894932" y="2659716"/>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55" name="Caixa de Texto 16"/>
          <p:cNvSpPr txBox="1"/>
          <p:nvPr/>
        </p:nvSpPr>
        <p:spPr>
          <a:xfrm>
            <a:off x="2471318" y="1389063"/>
            <a:ext cx="1953732" cy="707886"/>
          </a:xfrm>
          <a:prstGeom prst="rect">
            <a:avLst/>
          </a:prstGeom>
          <a:noFill/>
        </p:spPr>
        <p:txBody>
          <a:bodyPr wrap="square" rtlCol="0">
            <a:spAutoFit/>
          </a:bodyPr>
          <a:lstStyle/>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49,0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159,0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48,2%</a:t>
            </a:r>
          </a:p>
        </p:txBody>
      </p:sp>
      <p:sp>
        <p:nvSpPr>
          <p:cNvPr id="57" name="Caixa de Texto 16"/>
          <p:cNvSpPr txBox="1"/>
          <p:nvPr/>
        </p:nvSpPr>
        <p:spPr>
          <a:xfrm>
            <a:off x="4417118" y="1450023"/>
            <a:ext cx="2294650" cy="738664"/>
          </a:xfrm>
          <a:prstGeom prst="rect">
            <a:avLst/>
          </a:prstGeom>
          <a:noFill/>
        </p:spPr>
        <p:txBody>
          <a:bodyPr wrap="square" rtlCol="0">
            <a:spAutoFit/>
          </a:bodyPr>
          <a:lstStyle/>
          <a:p>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5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 : 34,0</a:t>
            </a:r>
          </a:p>
          <a:p>
            <a:r>
              <a:rPr lang="pt-PT" altLang="en-US" sz="105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5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343,0</a:t>
            </a:r>
          </a:p>
          <a:p>
            <a:r>
              <a:rPr lang="pt-PT" altLang="en-US" sz="105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30,7%</a:t>
            </a:r>
          </a:p>
        </p:txBody>
      </p:sp>
      <p:sp>
        <p:nvSpPr>
          <p:cNvPr id="59" name="Caixa de Texto 16"/>
          <p:cNvSpPr txBox="1"/>
          <p:nvPr/>
        </p:nvSpPr>
        <p:spPr>
          <a:xfrm>
            <a:off x="4891281" y="2463607"/>
            <a:ext cx="2152402" cy="707886"/>
          </a:xfrm>
          <a:prstGeom prst="rect">
            <a:avLst/>
          </a:prstGeom>
          <a:noFill/>
        </p:spPr>
        <p:txBody>
          <a:bodyPr wrap="square" rtlCol="0">
            <a:spAutoFit/>
          </a:bodyPr>
          <a:lstStyle/>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58,0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441,0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45,1%</a:t>
            </a:r>
          </a:p>
        </p:txBody>
      </p:sp>
      <p:sp>
        <p:nvSpPr>
          <p:cNvPr id="61" name="Caixa de Texto 16"/>
          <p:cNvSpPr txBox="1"/>
          <p:nvPr/>
        </p:nvSpPr>
        <p:spPr>
          <a:xfrm>
            <a:off x="4987476" y="3420695"/>
            <a:ext cx="1910701" cy="707886"/>
          </a:xfrm>
          <a:prstGeom prst="rect">
            <a:avLst/>
          </a:prstGeom>
          <a:noFill/>
        </p:spPr>
        <p:txBody>
          <a:bodyPr wrap="square" rtlCol="0">
            <a:spAutoFit/>
          </a:bodyPr>
          <a:lstStyle/>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48,0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formalités:347,4</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bénéfices:34,8%</a:t>
            </a:r>
          </a:p>
        </p:txBody>
      </p:sp>
      <p:sp>
        <p:nvSpPr>
          <p:cNvPr id="71" name="Caixa de Texto 16"/>
          <p:cNvSpPr txBox="1"/>
          <p:nvPr/>
        </p:nvSpPr>
        <p:spPr>
          <a:xfrm>
            <a:off x="19518" y="2606130"/>
            <a:ext cx="1955493" cy="656590"/>
          </a:xfrm>
          <a:prstGeom prst="rect">
            <a:avLst/>
          </a:prstGeom>
          <a:noFill/>
        </p:spPr>
        <p:txBody>
          <a:bodyPr wrap="square" rtlCol="0">
            <a:spAutoFit/>
          </a:bodyPr>
          <a:lstStyle/>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57 ,0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270,0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41,3%</a:t>
            </a:r>
          </a:p>
        </p:txBody>
      </p:sp>
      <p:sp>
        <p:nvSpPr>
          <p:cNvPr id="74" name="Caixa de Texto 16"/>
          <p:cNvSpPr txBox="1"/>
          <p:nvPr/>
        </p:nvSpPr>
        <p:spPr>
          <a:xfrm>
            <a:off x="-23912" y="3337471"/>
            <a:ext cx="1949002" cy="656590"/>
          </a:xfrm>
          <a:prstGeom prst="rect">
            <a:avLst/>
          </a:prstGeom>
          <a:noFill/>
        </p:spPr>
        <p:txBody>
          <a:bodyPr wrap="square" rtlCol="0">
            <a:spAutoFit/>
          </a:bodyPr>
          <a:lstStyle/>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57,0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270,0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41,3%</a:t>
            </a:r>
          </a:p>
        </p:txBody>
      </p:sp>
      <p:sp>
        <p:nvSpPr>
          <p:cNvPr id="78" name="Caixa de Texto 16"/>
          <p:cNvSpPr txBox="1"/>
          <p:nvPr/>
        </p:nvSpPr>
        <p:spPr>
          <a:xfrm>
            <a:off x="-11783" y="4863981"/>
            <a:ext cx="212399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63,0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formalités:205,0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bénéfices:50,1%</a:t>
            </a:r>
          </a:p>
        </p:txBody>
      </p:sp>
      <p:sp>
        <p:nvSpPr>
          <p:cNvPr id="80" name="Caixa de Texto 16"/>
          <p:cNvSpPr txBox="1"/>
          <p:nvPr/>
        </p:nvSpPr>
        <p:spPr>
          <a:xfrm>
            <a:off x="-11783" y="5906001"/>
            <a:ext cx="210828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49,0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326,0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50,3%</a:t>
            </a:r>
          </a:p>
        </p:txBody>
      </p:sp>
      <p:sp>
        <p:nvSpPr>
          <p:cNvPr id="82" name="Caixa de Texto 16"/>
          <p:cNvSpPr txBox="1"/>
          <p:nvPr/>
        </p:nvSpPr>
        <p:spPr>
          <a:xfrm>
            <a:off x="579796" y="6549881"/>
            <a:ext cx="216012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224,0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32,4%</a:t>
            </a:r>
          </a:p>
        </p:txBody>
      </p:sp>
      <p:sp>
        <p:nvSpPr>
          <p:cNvPr id="91" name="Caixa de Texto 16"/>
          <p:cNvSpPr txBox="1"/>
          <p:nvPr/>
        </p:nvSpPr>
        <p:spPr>
          <a:xfrm>
            <a:off x="2576371" y="6922631"/>
            <a:ext cx="214446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400,0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61,4%</a:t>
            </a:r>
          </a:p>
        </p:txBody>
      </p:sp>
      <p:sp>
        <p:nvSpPr>
          <p:cNvPr id="94" name="Caixa de Texto 16"/>
          <p:cNvSpPr txBox="1"/>
          <p:nvPr/>
        </p:nvSpPr>
        <p:spPr>
          <a:xfrm>
            <a:off x="4604181" y="6876013"/>
            <a:ext cx="219579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46,0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218,0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45,5%</a:t>
            </a:r>
          </a:p>
        </p:txBody>
      </p:sp>
      <p:sp>
        <p:nvSpPr>
          <p:cNvPr id="98" name="Caixa de Texto 16"/>
          <p:cNvSpPr txBox="1"/>
          <p:nvPr/>
        </p:nvSpPr>
        <p:spPr>
          <a:xfrm>
            <a:off x="4854874" y="6072877"/>
            <a:ext cx="210238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45,5%</a:t>
            </a:r>
          </a:p>
        </p:txBody>
      </p:sp>
      <p:sp>
        <p:nvSpPr>
          <p:cNvPr id="100" name="Caixa de Texto 16"/>
          <p:cNvSpPr txBox="1"/>
          <p:nvPr/>
        </p:nvSpPr>
        <p:spPr>
          <a:xfrm>
            <a:off x="4820260" y="5185921"/>
            <a:ext cx="205094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45,5%</a:t>
            </a:r>
          </a:p>
        </p:txBody>
      </p:sp>
      <p:sp>
        <p:nvSpPr>
          <p:cNvPr id="102" name="Caixa de Texto 16"/>
          <p:cNvSpPr txBox="1"/>
          <p:nvPr/>
        </p:nvSpPr>
        <p:spPr>
          <a:xfrm>
            <a:off x="4952495" y="4122837"/>
            <a:ext cx="200476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bénéfices:45,5%</a:t>
            </a:r>
          </a:p>
        </p:txBody>
      </p:sp>
      <p:cxnSp>
        <p:nvCxnSpPr>
          <p:cNvPr id="103" name="Straight Connector 102"/>
          <p:cNvCxnSpPr/>
          <p:nvPr/>
        </p:nvCxnSpPr>
        <p:spPr>
          <a:xfrm flipH="1">
            <a:off x="4853087" y="4762391"/>
            <a:ext cx="1198802" cy="1205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5"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7</a:t>
            </a:fld>
            <a:endParaRPr lang="fr-FR" altLang="pt-PT" sz="800" b="1" i="1" u="sng" dirty="0" smtClean="0">
              <a:solidFill>
                <a:srgbClr val="00B4B2"/>
              </a:solidFill>
            </a:endParaRPr>
          </a:p>
        </p:txBody>
      </p:sp>
      <p:sp>
        <p:nvSpPr>
          <p:cNvPr id="56" name="TextBox 55"/>
          <p:cNvSpPr txBox="1"/>
          <p:nvPr/>
        </p:nvSpPr>
        <p:spPr>
          <a:xfrm>
            <a:off x="158801" y="7527995"/>
            <a:ext cx="5775673" cy="938719"/>
          </a:xfrm>
          <a:prstGeom prst="rect">
            <a:avLst/>
          </a:prstGeom>
          <a:noFill/>
        </p:spPr>
        <p:txBody>
          <a:bodyPr wrap="square" rtlCol="0">
            <a:spAutoFit/>
          </a:bodyPr>
          <a:lstStyle/>
          <a:p>
            <a:pPr algn="just"/>
            <a:r>
              <a:rPr lang="pt-PT" sz="1100" dirty="0">
                <a:solidFill>
                  <a:schemeClr val="accent5">
                    <a:lumMod val="75000"/>
                  </a:schemeClr>
                </a:solidFill>
                <a:latin typeface="Arial Narrow" panose="020B0606020202030204" pitchFamily="34" charset="0"/>
              </a:rPr>
              <a:t>Indicateurs de fiscalité des entreprises pour chacun des 15 pays membres (Bénin, Burkina Faso, Cap-Vert, Côte d'Ivoire, Gambie, Ghana, Guinée Conakry, Guinée-Bissau, Libéria, Mali, Niger, </a:t>
            </a:r>
            <a:r>
              <a:rPr lang="pt-PT" sz="1100" dirty="0" smtClean="0">
                <a:solidFill>
                  <a:schemeClr val="accent5">
                    <a:lumMod val="75000"/>
                  </a:schemeClr>
                </a:solidFill>
                <a:latin typeface="Arial Narrow" panose="020B0606020202030204" pitchFamily="34" charset="0"/>
              </a:rPr>
              <a:t>Nigeria, </a:t>
            </a:r>
            <a:r>
              <a:rPr lang="pt-PT" sz="1100" dirty="0">
                <a:solidFill>
                  <a:schemeClr val="accent5">
                    <a:lumMod val="75000"/>
                  </a:schemeClr>
                </a:solidFill>
                <a:latin typeface="Arial Narrow" panose="020B0606020202030204" pitchFamily="34" charset="0"/>
              </a:rPr>
              <a:t>Sénégal, Sierra Leone et Togo) de la Communauté Economique des Etats de l'Afrique de l'Ouest – </a:t>
            </a:r>
            <a:r>
              <a:rPr lang="pt-PT" sz="1100" i="1" dirty="0">
                <a:solidFill>
                  <a:schemeClr val="accent5">
                    <a:lumMod val="75000"/>
                  </a:schemeClr>
                </a:solidFill>
                <a:latin typeface="Arial Narrow" panose="020B0606020202030204" pitchFamily="34" charset="0"/>
              </a:rPr>
              <a:t>CEDEAO</a:t>
            </a:r>
            <a:r>
              <a:rPr lang="pt-PT" sz="1100" dirty="0">
                <a:solidFill>
                  <a:schemeClr val="accent5">
                    <a:lumMod val="75000"/>
                  </a:schemeClr>
                </a:solidFill>
                <a:latin typeface="Arial Narrow" panose="020B0606020202030204" pitchFamily="34" charset="0"/>
              </a:rPr>
              <a:t>. Nombre de frais dus annuellement ; la durée des formalités administratives en heures et les taux, en pourcentage, axés sur les bénéfices des entreprises.</a:t>
            </a:r>
          </a:p>
        </p:txBody>
      </p:sp>
      <p:pic>
        <p:nvPicPr>
          <p:cNvPr id="58" name="Picture 5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62" name="Group 61"/>
          <p:cNvGrpSpPr/>
          <p:nvPr/>
        </p:nvGrpSpPr>
        <p:grpSpPr>
          <a:xfrm>
            <a:off x="314486" y="776225"/>
            <a:ext cx="2187312" cy="538301"/>
            <a:chOff x="552552" y="776224"/>
            <a:chExt cx="2129951" cy="538301"/>
          </a:xfrm>
        </p:grpSpPr>
        <p:sp>
          <p:nvSpPr>
            <p:cNvPr id="63"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68"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1251021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32117" y="1731737"/>
            <a:ext cx="5043348" cy="4864735"/>
          </a:xfrm>
          <a:prstGeom prst="rect">
            <a:avLst/>
          </a:prstGeom>
        </p:spPr>
      </p:pic>
      <p:sp>
        <p:nvSpPr>
          <p:cNvPr id="9" name="Caixa de Texto 16"/>
          <p:cNvSpPr txBox="1"/>
          <p:nvPr/>
        </p:nvSpPr>
        <p:spPr>
          <a:xfrm>
            <a:off x="750237" y="1394704"/>
            <a:ext cx="1856613" cy="656590"/>
          </a:xfrm>
          <a:prstGeom prst="rect">
            <a:avLst/>
          </a:prstGeom>
          <a:noFill/>
        </p:spPr>
        <p:txBody>
          <a:bodyPr wrap="square" rtlCol="0">
            <a:spAutoFit/>
          </a:bodyPr>
          <a:lstStyle/>
          <a:p>
            <a:pPr>
              <a:lnSpc>
                <a:spcPts val="1100"/>
              </a:lnSpc>
            </a:pPr>
            <a:r>
              <a:rPr lang="pt-PT" sz="1100" i="1" dirty="0" smtClean="0">
                <a:solidFill>
                  <a:schemeClr val="accent5">
                    <a:lumMod val="75000"/>
                  </a:schemeClr>
                </a:solidFill>
                <a:latin typeface="Arial Narrow" panose="020B0606020202030204" pitchFamily="34" charset="0"/>
              </a:rPr>
              <a:t>Abonnés de l'Internet mobile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Nombre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d'abonnés: 34,0%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30,0%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d'utilisation:36,0%</a:t>
            </a:r>
          </a:p>
        </p:txBody>
      </p:sp>
      <p:cxnSp>
        <p:nvCxnSpPr>
          <p:cNvPr id="15" name="Straight Connector 14"/>
          <p:cNvCxnSpPr>
            <a:stCxn id="71" idx="2"/>
          </p:cNvCxnSpPr>
          <p:nvPr/>
        </p:nvCxnSpPr>
        <p:spPr>
          <a:xfrm>
            <a:off x="978306" y="2725103"/>
            <a:ext cx="1148672" cy="41807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678544" y="2051295"/>
            <a:ext cx="928306"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85799" y="1813485"/>
            <a:ext cx="1097726"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893569" y="3354161"/>
            <a:ext cx="236983" cy="42425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76586" y="5635709"/>
            <a:ext cx="813420"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32117" y="5006367"/>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67377" y="5382215"/>
            <a:ext cx="544062"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610275" y="4422469"/>
            <a:ext cx="1035261"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11253" y="2767089"/>
            <a:ext cx="1050908"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4634660" y="5002857"/>
            <a:ext cx="440426" cy="26868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426125" y="5296563"/>
            <a:ext cx="1236036" cy="45668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54650" y="5598433"/>
            <a:ext cx="1621253"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50237" y="3590373"/>
            <a:ext cx="908995"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98428" y="1784887"/>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154748" y="2154890"/>
            <a:ext cx="81341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77785" y="2106180"/>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560000">
            <a:off x="4782060" y="2840124"/>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720000">
            <a:off x="4680980" y="3369497"/>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420000">
            <a:off x="5324448" y="4430753"/>
            <a:ext cx="45718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1980000">
            <a:off x="4742964" y="5008844"/>
            <a:ext cx="427937"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1380000">
            <a:off x="5010031" y="5443538"/>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1800000">
            <a:off x="4310157" y="5940848"/>
            <a:ext cx="83411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2880000">
            <a:off x="3082864" y="5824513"/>
            <a:ext cx="812236" cy="37927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3480000">
            <a:off x="1831443" y="5550833"/>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1010313" y="5118363"/>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67926" y="4274649"/>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66521" y="3541940"/>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1200000">
            <a:off x="1474810" y="2800500"/>
            <a:ext cx="46508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220000">
            <a:off x="1925412" y="2297146"/>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55" name="Caixa de Texto 16"/>
          <p:cNvSpPr txBox="1"/>
          <p:nvPr/>
        </p:nvSpPr>
        <p:spPr>
          <a:xfrm>
            <a:off x="2598917" y="1026494"/>
            <a:ext cx="1856613"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24,0%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16,0%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d'utilisation:60,0%</a:t>
            </a:r>
          </a:p>
        </p:txBody>
      </p:sp>
      <p:sp>
        <p:nvSpPr>
          <p:cNvPr id="57" name="Caixa de Texto 16"/>
          <p:cNvSpPr txBox="1"/>
          <p:nvPr/>
        </p:nvSpPr>
        <p:spPr>
          <a:xfrm>
            <a:off x="4447598" y="1087454"/>
            <a:ext cx="1856613"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24,0%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16,0%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d'utilisation:60,0%</a:t>
            </a:r>
          </a:p>
        </p:txBody>
      </p:sp>
      <p:sp>
        <p:nvSpPr>
          <p:cNvPr id="59" name="Caixa de Texto 16"/>
          <p:cNvSpPr txBox="1"/>
          <p:nvPr/>
        </p:nvSpPr>
        <p:spPr>
          <a:xfrm>
            <a:off x="4891281" y="2023558"/>
            <a:ext cx="1856613"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28,0%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22,0%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d'utilisation:50,0%</a:t>
            </a:r>
          </a:p>
        </p:txBody>
      </p:sp>
      <p:sp>
        <p:nvSpPr>
          <p:cNvPr id="61" name="Caixa de Texto 16"/>
          <p:cNvSpPr txBox="1"/>
          <p:nvPr/>
        </p:nvSpPr>
        <p:spPr>
          <a:xfrm>
            <a:off x="5075085" y="3058126"/>
            <a:ext cx="1894651" cy="769441"/>
          </a:xfrm>
          <a:prstGeom prst="rect">
            <a:avLst/>
          </a:prstGeom>
          <a:noFill/>
        </p:spPr>
        <p:txBody>
          <a:bodyPr wrap="square" rtlCol="0">
            <a:spAutoFit/>
          </a:bodyPr>
          <a:lstStyle/>
          <a:p>
            <a:r>
              <a:rPr lang="pt-PT" altLang="en-US" sz="1100" dirty="0" smtClean="0">
                <a:solidFill>
                  <a:srgbClr val="3EA4BA"/>
                </a:solidFill>
                <a:latin typeface="Arial Narrow" panose="020B0606020202030204" pitchFamily="34" charset="0"/>
                <a:cs typeface="Arial Narrow" panose="020B0606020202030204" pitchFamily="34" charset="0"/>
                <a:sym typeface="+mn-ea"/>
              </a:rPr>
              <a:t>Abonnés de l'Internet mobile:</a:t>
            </a:r>
          </a:p>
          <a:p>
            <a:r>
              <a:rPr lang="pt-PT" altLang="en-US" sz="1100" dirty="0" smtClean="0">
                <a:solidFill>
                  <a:srgbClr val="3EA4BA"/>
                </a:solidFill>
                <a:latin typeface="Arial Narrow" panose="020B0606020202030204" pitchFamily="34" charset="0"/>
                <a:cs typeface="Arial Narrow" panose="020B0606020202030204" pitchFamily="34" charset="0"/>
                <a:sym typeface="+mn-ea"/>
              </a:rPr>
              <a:t>» Nombre d'abonnés: 29,0%</a:t>
            </a:r>
          </a:p>
          <a:p>
            <a:r>
              <a:rPr lang="pt-PT" altLang="en-US" sz="1100" dirty="0">
                <a:solidFill>
                  <a:srgbClr val="3EA4BA"/>
                </a:solidFill>
                <a:latin typeface="Arial Narrow" panose="020B0606020202030204" pitchFamily="34" charset="0"/>
                <a:cs typeface="Arial Narrow" panose="020B0606020202030204" pitchFamily="34" charset="0"/>
                <a:sym typeface="+mn-ea"/>
              </a:rPr>
              <a:t>» </a:t>
            </a:r>
            <a:r>
              <a:rPr lang="pt-PT" altLang="en-US" sz="1100" dirty="0" smtClean="0">
                <a:solidFill>
                  <a:srgbClr val="3EA4BA"/>
                </a:solidFill>
                <a:latin typeface="Arial Narrow" panose="020B0606020202030204" pitchFamily="34" charset="0"/>
                <a:cs typeface="Arial Narrow" panose="020B0606020202030204" pitchFamily="34" charset="0"/>
                <a:sym typeface="+mn-ea"/>
              </a:rPr>
              <a:t>Population couverte: 41,0%</a:t>
            </a:r>
          </a:p>
          <a:p>
            <a:r>
              <a:rPr lang="pt-PT" altLang="en-US" sz="1100" dirty="0">
                <a:solidFill>
                  <a:srgbClr val="3EA4BA"/>
                </a:solidFill>
                <a:latin typeface="Arial Narrow" panose="020B0606020202030204" pitchFamily="34" charset="0"/>
                <a:cs typeface="Arial Narrow" panose="020B0606020202030204" pitchFamily="34" charset="0"/>
                <a:sym typeface="+mn-ea"/>
              </a:rPr>
              <a:t>» </a:t>
            </a:r>
            <a:r>
              <a:rPr lang="pt-PT" altLang="en-US" sz="1100" dirty="0" smtClean="0">
                <a:solidFill>
                  <a:srgbClr val="3EA4BA"/>
                </a:solidFill>
                <a:latin typeface="Arial Narrow" panose="020B0606020202030204" pitchFamily="34" charset="0"/>
                <a:cs typeface="Arial Narrow" panose="020B0606020202030204" pitchFamily="34" charset="0"/>
                <a:sym typeface="+mn-ea"/>
              </a:rPr>
              <a:t>Différence d'utilisation:30,0%</a:t>
            </a:r>
          </a:p>
        </p:txBody>
      </p:sp>
      <p:sp>
        <p:nvSpPr>
          <p:cNvPr id="71" name="Caixa de Texto 16"/>
          <p:cNvSpPr txBox="1"/>
          <p:nvPr/>
        </p:nvSpPr>
        <p:spPr>
          <a:xfrm>
            <a:off x="49999" y="2068513"/>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24,0%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23,0%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d'utilisation:53,0%</a:t>
            </a:r>
          </a:p>
        </p:txBody>
      </p:sp>
      <p:sp>
        <p:nvSpPr>
          <p:cNvPr id="74" name="Caixa de Texto 16"/>
          <p:cNvSpPr txBox="1"/>
          <p:nvPr/>
        </p:nvSpPr>
        <p:spPr>
          <a:xfrm>
            <a:off x="6568" y="297490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21,0%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44,0%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d'utilisation:35,0%</a:t>
            </a:r>
          </a:p>
        </p:txBody>
      </p:sp>
      <p:sp>
        <p:nvSpPr>
          <p:cNvPr id="78" name="Caixa de Texto 16"/>
          <p:cNvSpPr txBox="1"/>
          <p:nvPr/>
        </p:nvSpPr>
        <p:spPr>
          <a:xfrm>
            <a:off x="18698" y="450141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26,0%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69,0%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d'utilisation:6,0%</a:t>
            </a:r>
          </a:p>
        </p:txBody>
      </p:sp>
      <p:sp>
        <p:nvSpPr>
          <p:cNvPr id="80" name="Caixa de Texto 16"/>
          <p:cNvSpPr txBox="1"/>
          <p:nvPr/>
        </p:nvSpPr>
        <p:spPr>
          <a:xfrm>
            <a:off x="906065" y="624827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52,0%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d'utilisation:15,0%</a:t>
            </a:r>
          </a:p>
        </p:txBody>
      </p:sp>
      <p:sp>
        <p:nvSpPr>
          <p:cNvPr id="82" name="Caixa de Texto 16"/>
          <p:cNvSpPr txBox="1"/>
          <p:nvPr/>
        </p:nvSpPr>
        <p:spPr>
          <a:xfrm>
            <a:off x="18697" y="5543431"/>
            <a:ext cx="1980924"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16,0%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42,0%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d'utilisation:42,0%</a:t>
            </a:r>
          </a:p>
        </p:txBody>
      </p:sp>
      <p:sp>
        <p:nvSpPr>
          <p:cNvPr id="91" name="Caixa de Texto 16"/>
          <p:cNvSpPr txBox="1"/>
          <p:nvPr/>
        </p:nvSpPr>
        <p:spPr>
          <a:xfrm>
            <a:off x="2894706" y="656006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d'utilisation:64,0%</a:t>
            </a:r>
          </a:p>
        </p:txBody>
      </p:sp>
      <p:sp>
        <p:nvSpPr>
          <p:cNvPr id="94" name="Caixa de Texto 16"/>
          <p:cNvSpPr txBox="1"/>
          <p:nvPr/>
        </p:nvSpPr>
        <p:spPr>
          <a:xfrm>
            <a:off x="4817333" y="6513443"/>
            <a:ext cx="193056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10,0%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27,0%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Différence d'utilisation:62,0%</a:t>
            </a:r>
          </a:p>
        </p:txBody>
      </p:sp>
      <p:sp>
        <p:nvSpPr>
          <p:cNvPr id="98" name="Caixa de Texto 16"/>
          <p:cNvSpPr txBox="1"/>
          <p:nvPr/>
        </p:nvSpPr>
        <p:spPr>
          <a:xfrm>
            <a:off x="4973837" y="5710307"/>
            <a:ext cx="190325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12,0%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37,0%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d'utilisation:51,0%</a:t>
            </a:r>
          </a:p>
        </p:txBody>
      </p:sp>
      <p:sp>
        <p:nvSpPr>
          <p:cNvPr id="100" name="Caixa de Texto 16"/>
          <p:cNvSpPr txBox="1"/>
          <p:nvPr/>
        </p:nvSpPr>
        <p:spPr>
          <a:xfrm>
            <a:off x="5035536" y="4823351"/>
            <a:ext cx="187648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23,0%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13,0%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d'utilisation:64,0%</a:t>
            </a:r>
          </a:p>
        </p:txBody>
      </p:sp>
      <p:sp>
        <p:nvSpPr>
          <p:cNvPr id="102" name="Caixa de Texto 16"/>
          <p:cNvSpPr txBox="1"/>
          <p:nvPr/>
        </p:nvSpPr>
        <p:spPr>
          <a:xfrm>
            <a:off x="5039587" y="3783995"/>
            <a:ext cx="185972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Nombre d'abonnés: 11,0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d'utilisation:82,0%</a:t>
            </a:r>
          </a:p>
        </p:txBody>
      </p:sp>
      <p:cxnSp>
        <p:nvCxnSpPr>
          <p:cNvPr id="103" name="Straight Connector 102"/>
          <p:cNvCxnSpPr/>
          <p:nvPr/>
        </p:nvCxnSpPr>
        <p:spPr>
          <a:xfrm flipH="1">
            <a:off x="4883567" y="4399821"/>
            <a:ext cx="1198802" cy="1205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5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8</a:t>
            </a:fld>
            <a:endParaRPr lang="fr-FR" altLang="pt-PT" sz="800" b="1" i="1" u="sng" dirty="0" smtClean="0">
              <a:solidFill>
                <a:srgbClr val="00B4B2"/>
              </a:solidFill>
            </a:endParaRPr>
          </a:p>
        </p:txBody>
      </p:sp>
      <p:sp>
        <p:nvSpPr>
          <p:cNvPr id="68" name="TextBox 67"/>
          <p:cNvSpPr txBox="1"/>
          <p:nvPr/>
        </p:nvSpPr>
        <p:spPr>
          <a:xfrm>
            <a:off x="47151" y="7174076"/>
            <a:ext cx="6729197" cy="1169551"/>
          </a:xfrm>
          <a:prstGeom prst="rect">
            <a:avLst/>
          </a:prstGeom>
          <a:noFill/>
        </p:spPr>
        <p:txBody>
          <a:bodyPr wrap="square" rtlCol="0">
            <a:spAutoFit/>
          </a:bodyPr>
          <a:lstStyle/>
          <a:p>
            <a:pPr algn="just">
              <a:lnSpc>
                <a:spcPts val="1200"/>
              </a:lnSpc>
            </a:pPr>
            <a:r>
              <a:rPr lang="fr-FR" sz="1100" dirty="0">
                <a:solidFill>
                  <a:schemeClr val="accent5">
                    <a:lumMod val="75000"/>
                  </a:schemeClr>
                </a:solidFill>
                <a:latin typeface="Arial Narrow" panose="020B0606020202030204" pitchFamily="34" charset="0"/>
              </a:rPr>
              <a:t>Au cours des dernières années, la population de l'Afrique de l'Ouest a connu une forte croissance, passant de 70 millions de personnes à 400 millions entre 1950 et 2020. Fin 2014, elle représentait environ 40 % de la population de l'Afrique subsaharienne. Selon les projections des Nations Unies, la population de l'Afrique de l'Ouest devrait atteindre 550 ou 600 millions d'habitants d'ici 2050, ce qui en fait la région </a:t>
            </a:r>
            <a:r>
              <a:rPr lang="fr-FR" sz="1100" dirty="0" err="1" smtClean="0">
                <a:solidFill>
                  <a:schemeClr val="accent5">
                    <a:lumMod val="75000"/>
                  </a:schemeClr>
                </a:solidFill>
                <a:latin typeface="Arial Narrow" panose="020B0606020202030204" pitchFamily="34" charset="0"/>
              </a:rPr>
              <a:t>dunt</a:t>
            </a:r>
            <a:r>
              <a:rPr lang="fr-FR" sz="1100" dirty="0" smtClean="0">
                <a:solidFill>
                  <a:schemeClr val="accent5">
                    <a:lumMod val="75000"/>
                  </a:schemeClr>
                </a:solidFill>
                <a:latin typeface="Arial Narrow" panose="020B0606020202030204" pitchFamily="34" charset="0"/>
              </a:rPr>
              <a:t> </a:t>
            </a:r>
            <a:r>
              <a:rPr lang="fr-FR" sz="1100" dirty="0">
                <a:solidFill>
                  <a:schemeClr val="accent5">
                    <a:lumMod val="75000"/>
                  </a:schemeClr>
                </a:solidFill>
                <a:latin typeface="Arial Narrow" panose="020B0606020202030204" pitchFamily="34" charset="0"/>
              </a:rPr>
              <a:t>la population est la plus jeune au monde. De plus, avec environ 5 % de la population mondiale et une superficie supérieure à 40 % de l'Afrique subsaharienne, l'Afrique de l'Ouest est la plus densément peuplée du continent. Dans l'espace CEDEAO, le nombre d'internautes est passé de 452 000 en 2000 à 188 423 476 Utilisateurs en 2021. Le nombre d'abonnés à l'Internet mobile est présenté; le taux de population couverte et la différence d'utilisation. </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69" name="Picture 6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73" name="Group 72"/>
          <p:cNvGrpSpPr/>
          <p:nvPr/>
        </p:nvGrpSpPr>
        <p:grpSpPr>
          <a:xfrm>
            <a:off x="314486" y="643594"/>
            <a:ext cx="2187312" cy="538301"/>
            <a:chOff x="552552" y="776224"/>
            <a:chExt cx="2129951" cy="538301"/>
          </a:xfrm>
        </p:grpSpPr>
        <p:sp>
          <p:nvSpPr>
            <p:cNvPr id="76"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83"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2713138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32117" y="1518243"/>
            <a:ext cx="5043348" cy="4864735"/>
          </a:xfrm>
          <a:prstGeom prst="rect">
            <a:avLst/>
          </a:prstGeom>
        </p:spPr>
      </p:pic>
      <p:sp>
        <p:nvSpPr>
          <p:cNvPr id="9" name="Caixa de Texto 16"/>
          <p:cNvSpPr txBox="1"/>
          <p:nvPr/>
        </p:nvSpPr>
        <p:spPr>
          <a:xfrm>
            <a:off x="314486" y="1181210"/>
            <a:ext cx="2344385" cy="656590"/>
          </a:xfrm>
          <a:prstGeom prst="rect">
            <a:avLst/>
          </a:prstGeom>
          <a:noFill/>
        </p:spPr>
        <p:txBody>
          <a:bodyPr wrap="square" rtlCol="0">
            <a:spAutoFit/>
          </a:bodyPr>
          <a:lstStyle/>
          <a:p>
            <a:pPr>
              <a:lnSpc>
                <a:spcPts val="1100"/>
              </a:lnSpc>
            </a:pPr>
            <a:r>
              <a:rPr lang="pt-PT" sz="1100" i="1" dirty="0" smtClean="0">
                <a:solidFill>
                  <a:schemeClr val="accent5">
                    <a:lumMod val="75000"/>
                  </a:schemeClr>
                </a:solidFill>
                <a:latin typeface="Arial Narrow" panose="020B0606020202030204" pitchFamily="34" charset="0"/>
              </a:rPr>
              <a:t>Commerce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1.398.861.219,33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sz="1100" dirty="0">
                <a:solidFill>
                  <a:schemeClr val="accent5">
                    <a:lumMod val="75000"/>
                  </a:schemeClr>
                </a:solidFill>
                <a:latin typeface="Arial Narrow" panose="020B0606020202030204" pitchFamily="34" charset="0"/>
              </a:rPr>
              <a:t> </a:t>
            </a:r>
            <a:r>
              <a:rPr lang="pt-PT" sz="1100" dirty="0" smtClean="0">
                <a:solidFill>
                  <a:schemeClr val="accent5">
                    <a:lumMod val="75000"/>
                  </a:schemeClr>
                </a:solidFill>
                <a:latin typeface="Arial Narrow" panose="020B0606020202030204" pitchFamily="34" charset="0"/>
              </a:rPr>
              <a:t>1.063.973</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967,75</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115,9</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5" name="Straight Connector 14"/>
          <p:cNvCxnSpPr>
            <a:stCxn id="71" idx="2"/>
          </p:cNvCxnSpPr>
          <p:nvPr/>
        </p:nvCxnSpPr>
        <p:spPr>
          <a:xfrm>
            <a:off x="1135731" y="2511609"/>
            <a:ext cx="991247" cy="41807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608564" y="1848257"/>
            <a:ext cx="1072234"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85799" y="1599991"/>
            <a:ext cx="1097726"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61" idx="2"/>
          </p:cNvCxnSpPr>
          <p:nvPr/>
        </p:nvCxnSpPr>
        <p:spPr>
          <a:xfrm flipH="1">
            <a:off x="4930332" y="3618781"/>
            <a:ext cx="902415" cy="12644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76587" y="5422215"/>
            <a:ext cx="89597"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32117" y="4792873"/>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2005491" y="5168721"/>
            <a:ext cx="405948" cy="97706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610275" y="4208975"/>
            <a:ext cx="1035261"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11253" y="2553595"/>
            <a:ext cx="1050908"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100" idx="1"/>
          </p:cNvCxnSpPr>
          <p:nvPr/>
        </p:nvCxnSpPr>
        <p:spPr>
          <a:xfrm flipH="1" flipV="1">
            <a:off x="4634662" y="4789364"/>
            <a:ext cx="253414" cy="51528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233689" y="5183961"/>
            <a:ext cx="621185" cy="41191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54651" y="5384939"/>
            <a:ext cx="880010"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50237" y="3376879"/>
            <a:ext cx="908995"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98428" y="1571393"/>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154748" y="1941396"/>
            <a:ext cx="81341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77785" y="1892686"/>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440000">
            <a:off x="4782060" y="2626630"/>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00000">
            <a:off x="5452722" y="3617207"/>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540000">
            <a:off x="5366892" y="4098115"/>
            <a:ext cx="45718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3720000">
            <a:off x="4632768" y="4932629"/>
            <a:ext cx="416715"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2160000">
            <a:off x="4340608" y="5254600"/>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2880000">
            <a:off x="3879062" y="5765895"/>
            <a:ext cx="94483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5040000">
            <a:off x="2676635" y="5815885"/>
            <a:ext cx="872743" cy="237048"/>
          </a:xfrm>
          <a:prstGeom prst="rect">
            <a:avLst/>
          </a:prstGeom>
          <a:noFill/>
        </p:spPr>
        <p:txBody>
          <a:bodyPr wrap="square" rtlCol="0">
            <a:spAutoFit/>
          </a:bodyPr>
          <a:lstStyle/>
          <a:p>
            <a:r>
              <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rPr>
              <a:t>G</a:t>
            </a:r>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4020000">
            <a:off x="1928189" y="5337339"/>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1010313" y="4904869"/>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67926" y="4061155"/>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66521" y="3328446"/>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1200000">
            <a:off x="1474810" y="2587006"/>
            <a:ext cx="46508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040000">
            <a:off x="1894111" y="2083652"/>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55" name="Caixa de Texto 16"/>
          <p:cNvSpPr txBox="1"/>
          <p:nvPr/>
        </p:nvSpPr>
        <p:spPr>
          <a:xfrm>
            <a:off x="2559333" y="886153"/>
            <a:ext cx="204409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2.675.648</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548,53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1.848.790.295,3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54,4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7" name="Caixa de Texto 16"/>
          <p:cNvSpPr txBox="1"/>
          <p:nvPr/>
        </p:nvSpPr>
        <p:spPr>
          <a:xfrm>
            <a:off x="4595492" y="873959"/>
            <a:ext cx="215240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2.509.638</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207,02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1.749.463.762,4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53,5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9" name="Caixa de Texto 16"/>
          <p:cNvSpPr txBox="1"/>
          <p:nvPr/>
        </p:nvSpPr>
        <p:spPr>
          <a:xfrm>
            <a:off x="4798740" y="1863403"/>
            <a:ext cx="202310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sz="1100" dirty="0" smtClean="0">
                <a:solidFill>
                  <a:schemeClr val="accent5">
                    <a:lumMod val="75000"/>
                  </a:schemeClr>
                </a:solidFill>
                <a:latin typeface="Arial Narrow" panose="020B0606020202030204" pitchFamily="34" charset="0"/>
              </a:rPr>
              <a:t>10.547.880.777,4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5.322.157.555,23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62,83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61" name="Caixa de Texto 16"/>
          <p:cNvSpPr txBox="1"/>
          <p:nvPr/>
        </p:nvSpPr>
        <p:spPr>
          <a:xfrm>
            <a:off x="4820962" y="2962191"/>
            <a:ext cx="202357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62.193.520638,8</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150.310.683.824,9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34,03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1" name="Caixa de Texto 16"/>
          <p:cNvSpPr txBox="1"/>
          <p:nvPr/>
        </p:nvSpPr>
        <p:spPr>
          <a:xfrm>
            <a:off x="49998" y="1855019"/>
            <a:ext cx="217146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5.464.475.545,32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sz="1100" dirty="0" smtClean="0">
                <a:solidFill>
                  <a:schemeClr val="accent5">
                    <a:lumMod val="75000"/>
                  </a:schemeClr>
                </a:solidFill>
                <a:latin typeface="Arial Narrow" panose="020B0606020202030204" pitchFamily="34" charset="0"/>
              </a:rPr>
              <a:t>4.182.533.401,8</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du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PIB</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63,7</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p>
        </p:txBody>
      </p:sp>
      <p:sp>
        <p:nvSpPr>
          <p:cNvPr id="74" name="Caixa de Texto 16"/>
          <p:cNvSpPr txBox="1"/>
          <p:nvPr/>
        </p:nvSpPr>
        <p:spPr>
          <a:xfrm>
            <a:off x="6567" y="2761407"/>
            <a:ext cx="212041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sz="1100" dirty="0" smtClean="0">
                <a:solidFill>
                  <a:schemeClr val="accent5">
                    <a:lumMod val="75000"/>
                  </a:schemeClr>
                </a:solidFill>
                <a:latin typeface="Arial Narrow" panose="020B0606020202030204" pitchFamily="34" charset="0"/>
              </a:rPr>
              <a:t>7.061.492.600,56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3.938.276.572,63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56,73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8" name="Caixa de Texto 16"/>
          <p:cNvSpPr txBox="1"/>
          <p:nvPr/>
        </p:nvSpPr>
        <p:spPr>
          <a:xfrm>
            <a:off x="18697" y="4287917"/>
            <a:ext cx="210828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15.783.580.561,3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16.360.562.954,4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46,4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80" name="Caixa de Texto 16"/>
          <p:cNvSpPr txBox="1"/>
          <p:nvPr/>
        </p:nvSpPr>
        <p:spPr>
          <a:xfrm>
            <a:off x="314486" y="6034777"/>
            <a:ext cx="244819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25</a:t>
            </a:r>
            <a:r>
              <a:rPr lang="pt-PT" sz="1100" dirty="0">
                <a:solidFill>
                  <a:schemeClr val="accent5">
                    <a:lumMod val="75000"/>
                  </a:schemeClr>
                </a:solidFill>
                <a:latin typeface="Arial Narrow" panose="020B0606020202030204" pitchFamily="34" charset="0"/>
              </a:rPr>
              <a:t> 003 422 </a:t>
            </a:r>
            <a:r>
              <a:rPr lang="pt-PT" sz="1100" dirty="0" smtClean="0">
                <a:solidFill>
                  <a:schemeClr val="accent5">
                    <a:lumMod val="75000"/>
                  </a:schemeClr>
                </a:solidFill>
                <a:latin typeface="Arial Narrow" panose="020B0606020202030204" pitchFamily="34" charset="0"/>
              </a:rPr>
              <a:t>445,9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23.947.785.973,9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71,1%</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2" name="Caixa de Texto 16"/>
          <p:cNvSpPr txBox="1"/>
          <p:nvPr/>
        </p:nvSpPr>
        <p:spPr>
          <a:xfrm>
            <a:off x="18697" y="5329937"/>
            <a:ext cx="212598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885.646.099,7</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478.756.607,3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55,54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1" name="Caixa de Texto 16"/>
          <p:cNvSpPr txBox="1"/>
          <p:nvPr/>
        </p:nvSpPr>
        <p:spPr>
          <a:xfrm>
            <a:off x="2311061" y="6298078"/>
            <a:ext cx="219198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5.762.392.294,6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3.732.954.715,82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72,25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4" name="Caixa de Texto 16"/>
          <p:cNvSpPr txBox="1"/>
          <p:nvPr/>
        </p:nvSpPr>
        <p:spPr>
          <a:xfrm>
            <a:off x="4307636" y="6299949"/>
            <a:ext cx="211323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429.685.926,8</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226.806.098,9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55,4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8" name="Caixa de Texto 16"/>
          <p:cNvSpPr txBox="1"/>
          <p:nvPr/>
        </p:nvSpPr>
        <p:spPr>
          <a:xfrm>
            <a:off x="4635965" y="5618733"/>
            <a:ext cx="2208568"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1.964.117.213,2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367.244.457,6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PIB)2019:</a:t>
            </a:r>
            <a:r>
              <a:rPr lang="pt-PT" sz="1100" dirty="0" smtClean="0">
                <a:solidFill>
                  <a:schemeClr val="accent5">
                    <a:lumMod val="75000"/>
                  </a:schemeClr>
                </a:solidFill>
                <a:latin typeface="Arial Narrow" panose="020B0606020202030204" pitchFamily="34" charset="0"/>
              </a:rPr>
              <a:t>127,5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0" name="Caixa de Texto 16"/>
          <p:cNvSpPr txBox="1"/>
          <p:nvPr/>
        </p:nvSpPr>
        <p:spPr>
          <a:xfrm>
            <a:off x="4888076" y="4976349"/>
            <a:ext cx="195246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4.959.504</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286,5</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sz="1100" dirty="0" smtClean="0">
                <a:solidFill>
                  <a:schemeClr val="accent5">
                    <a:lumMod val="75000"/>
                  </a:schemeClr>
                </a:solidFill>
                <a:latin typeface="Arial Narrow" panose="020B0606020202030204" pitchFamily="34" charset="0"/>
              </a:rPr>
              <a:t>3.575.922.527,12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61,1</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2" name="Caixa de Texto 16"/>
          <p:cNvSpPr txBox="1"/>
          <p:nvPr/>
        </p:nvSpPr>
        <p:spPr>
          <a:xfrm>
            <a:off x="4954312" y="4364881"/>
            <a:ext cx="1882394"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3.645.071.324,9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1.479.972.152,4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37,8</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03" name="Straight Connector 102"/>
          <p:cNvCxnSpPr/>
          <p:nvPr/>
        </p:nvCxnSpPr>
        <p:spPr>
          <a:xfrm flipH="1" flipV="1">
            <a:off x="5009397" y="4167673"/>
            <a:ext cx="1052138" cy="22006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66592" y="6879922"/>
            <a:ext cx="6507355" cy="1644040"/>
          </a:xfrm>
          <a:prstGeom prst="rect">
            <a:avLst/>
          </a:prstGeom>
          <a:noFill/>
        </p:spPr>
        <p:txBody>
          <a:bodyPr wrap="square" rtlCol="0">
            <a:spAutoFit/>
          </a:bodyPr>
          <a:lstStyle/>
          <a:p>
            <a:pPr algn="just">
              <a:lnSpc>
                <a:spcPts val="1100"/>
              </a:lnSpc>
            </a:pPr>
            <a:r>
              <a:rPr lang="pt-PT" sz="1100" dirty="0">
                <a:solidFill>
                  <a:schemeClr val="accent5">
                    <a:lumMod val="75000"/>
                  </a:schemeClr>
                </a:solidFill>
                <a:latin typeface="Arial Narrow" panose="020B0606020202030204" pitchFamily="34" charset="0"/>
              </a:rPr>
              <a:t>Les exportations de biens et services comprennent la valeur de tous les biens et services destinés à l'étranger. Ces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comprennent, entre autres, la valeur de la marchandise, le fret, l'assurance, le transport. Les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sont converties en </a:t>
            </a:r>
            <a:r>
              <a:rPr lang="pt-PT" sz="1100" dirty="0" smtClean="0">
                <a:solidFill>
                  <a:schemeClr val="accent5">
                    <a:lumMod val="75000"/>
                  </a:schemeClr>
                </a:solidFill>
                <a:latin typeface="Arial Narrow" panose="020B0606020202030204" pitchFamily="34" charset="0"/>
              </a:rPr>
              <a:t>dullars </a:t>
            </a:r>
            <a:r>
              <a:rPr lang="pt-PT" sz="1100" dirty="0">
                <a:solidFill>
                  <a:schemeClr val="accent5">
                    <a:lumMod val="75000"/>
                  </a:schemeClr>
                </a:solidFill>
                <a:latin typeface="Arial Narrow" panose="020B0606020202030204" pitchFamily="34" charset="0"/>
              </a:rPr>
              <a:t>américains constants pour permettre des comparaisons internationales.</a:t>
            </a:r>
          </a:p>
          <a:p>
            <a:pPr algn="just">
              <a:lnSpc>
                <a:spcPts val="1100"/>
              </a:lnSpc>
            </a:pPr>
            <a:endParaRPr lang="pt-PT" sz="1100" dirty="0" smtClean="0">
              <a:solidFill>
                <a:schemeClr val="accent5">
                  <a:lumMod val="75000"/>
                </a:schemeClr>
              </a:solidFill>
              <a:latin typeface="Arial Narrow" panose="020B0606020202030204" pitchFamily="34" charset="0"/>
            </a:endParaRPr>
          </a:p>
          <a:p>
            <a:pPr algn="just">
              <a:lnSpc>
                <a:spcPts val="1100"/>
              </a:lnSpc>
            </a:pPr>
            <a:r>
              <a:rPr lang="pt-PT" sz="1100" dirty="0">
                <a:solidFill>
                  <a:schemeClr val="accent5">
                    <a:lumMod val="75000"/>
                  </a:schemeClr>
                </a:solidFill>
                <a:latin typeface="Arial Narrow" panose="020B0606020202030204" pitchFamily="34" charset="0"/>
              </a:rPr>
              <a:t>Les importations de biens et services comprennent la valeur de tous les biens et services importés. Ces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comprennent, entre autres, la valeur de la marchandise, le fret, l'assurance, le transport. Les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sont présentées en </a:t>
            </a:r>
            <a:r>
              <a:rPr lang="pt-PT" sz="1100" dirty="0" smtClean="0">
                <a:solidFill>
                  <a:schemeClr val="accent5">
                    <a:lumMod val="75000"/>
                  </a:schemeClr>
                </a:solidFill>
                <a:latin typeface="Arial Narrow" panose="020B0606020202030204" pitchFamily="34" charset="0"/>
              </a:rPr>
              <a:t>dullars </a:t>
            </a:r>
            <a:r>
              <a:rPr lang="pt-PT" sz="1100" dirty="0">
                <a:solidFill>
                  <a:schemeClr val="accent5">
                    <a:lumMod val="75000"/>
                  </a:schemeClr>
                </a:solidFill>
                <a:latin typeface="Arial Narrow" panose="020B0606020202030204" pitchFamily="34" charset="0"/>
              </a:rPr>
              <a:t>américains constants pour permettre des comparaisons internationales.</a:t>
            </a:r>
          </a:p>
          <a:p>
            <a:pPr algn="just">
              <a:lnSpc>
                <a:spcPts val="1100"/>
              </a:lnSpc>
            </a:pPr>
            <a:endParaRPr lang="pt-PT" sz="1100" dirty="0">
              <a:solidFill>
                <a:schemeClr val="accent5">
                  <a:lumMod val="75000"/>
                </a:schemeClr>
              </a:solidFill>
              <a:latin typeface="Arial Narrow" panose="020B0606020202030204" pitchFamily="34" charset="0"/>
            </a:endParaRPr>
          </a:p>
          <a:p>
            <a:pPr algn="just">
              <a:lnSpc>
                <a:spcPts val="1100"/>
              </a:lnSpc>
            </a:pPr>
            <a:r>
              <a:rPr lang="pt-PT" sz="1100" dirty="0">
                <a:solidFill>
                  <a:schemeClr val="accent5">
                    <a:lumMod val="75000"/>
                  </a:schemeClr>
                </a:solidFill>
                <a:latin typeface="Arial Narrow" panose="020B0606020202030204" pitchFamily="34" charset="0"/>
              </a:rPr>
              <a:t>Le commerce en pourcentage du </a:t>
            </a:r>
            <a:r>
              <a:rPr lang="pt-PT" sz="1100" i="1" dirty="0">
                <a:solidFill>
                  <a:schemeClr val="accent5">
                    <a:lumMod val="75000"/>
                  </a:schemeClr>
                </a:solidFill>
                <a:latin typeface="Arial Narrow" panose="020B0606020202030204" pitchFamily="34" charset="0"/>
              </a:rPr>
              <a:t>PIB </a:t>
            </a:r>
            <a:r>
              <a:rPr lang="pt-PT" sz="1100" dirty="0">
                <a:solidFill>
                  <a:schemeClr val="accent5">
                    <a:lumMod val="75000"/>
                  </a:schemeClr>
                </a:solidFill>
                <a:latin typeface="Arial Narrow" panose="020B0606020202030204" pitchFamily="34" charset="0"/>
              </a:rPr>
              <a:t>est la valeur totale des exportations de biens et services ajoutée à la valeur totale des importations de biens et services en pourcentage du </a:t>
            </a:r>
            <a:r>
              <a:rPr lang="pt-PT" sz="1100" i="1" dirty="0">
                <a:solidFill>
                  <a:schemeClr val="accent5">
                    <a:lumMod val="75000"/>
                  </a:schemeClr>
                </a:solidFill>
                <a:latin typeface="Arial Narrow" panose="020B0606020202030204" pitchFamily="34" charset="0"/>
              </a:rPr>
              <a:t>PIB</a:t>
            </a:r>
            <a:r>
              <a:rPr lang="pt-PT" sz="1100" dirty="0">
                <a:solidFill>
                  <a:schemeClr val="accent5">
                    <a:lumMod val="75000"/>
                  </a:schemeClr>
                </a:solidFill>
                <a:latin typeface="Arial Narrow" panose="020B0606020202030204" pitchFamily="34" charset="0"/>
              </a:rPr>
              <a:t>. C'est un indicateur très utile pour observer l'ouverture d'une économie vers l'extérieur. Plus ce pourcentage est élevé, plus l'économie de ce pays sera ouverte.</a:t>
            </a:r>
          </a:p>
        </p:txBody>
      </p:sp>
      <p:sp>
        <p:nvSpPr>
          <p:cNvPr id="83" name="TextBox 82"/>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5"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9</a:t>
            </a:fld>
            <a:endParaRPr lang="fr-FR" altLang="pt-PT" sz="800" b="1" i="1" u="sng" dirty="0" smtClean="0">
              <a:solidFill>
                <a:srgbClr val="00B4B2"/>
              </a:solidFill>
            </a:endParaRPr>
          </a:p>
        </p:txBody>
      </p:sp>
      <p:grpSp>
        <p:nvGrpSpPr>
          <p:cNvPr id="87" name="Group 86"/>
          <p:cNvGrpSpPr/>
          <p:nvPr/>
        </p:nvGrpSpPr>
        <p:grpSpPr>
          <a:xfrm>
            <a:off x="314486" y="643594"/>
            <a:ext cx="2187312" cy="538301"/>
            <a:chOff x="552552" y="776224"/>
            <a:chExt cx="2129951" cy="538301"/>
          </a:xfrm>
        </p:grpSpPr>
        <p:sp>
          <p:nvSpPr>
            <p:cNvPr id="89"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93"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pic>
        <p:nvPicPr>
          <p:cNvPr id="58" name="Picture 5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3768362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8955</TotalTime>
  <Words>2867</Words>
  <Application>Microsoft Office PowerPoint</Application>
  <PresentationFormat>Custom</PresentationFormat>
  <Paragraphs>806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Base</dc:creator>
  <cp:lastModifiedBy>Base</cp:lastModifiedBy>
  <cp:revision>377</cp:revision>
  <dcterms:created xsi:type="dcterms:W3CDTF">2021-09-01T10:46:08Z</dcterms:created>
  <dcterms:modified xsi:type="dcterms:W3CDTF">2021-10-04T14:53:32Z</dcterms:modified>
</cp:coreProperties>
</file>