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1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9321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1030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245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5761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882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907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123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35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1240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8020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435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BAE79-45FB-437B-8850-C4661E58E233}" type="datetimeFigureOut">
              <a:rPr lang="pt-PT" smtClean="0"/>
              <a:t>24-09-2021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DACF7-7B4B-44E9-882F-E4CDC705AEF1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0849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92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1"/>
          <p:cNvSpPr txBox="1"/>
          <p:nvPr/>
        </p:nvSpPr>
        <p:spPr>
          <a:xfrm>
            <a:off x="395288" y="549275"/>
            <a:ext cx="3097212" cy="434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i="1" dirty="0">
                <a:solidFill>
                  <a:schemeClr val="accent5">
                    <a:lumMod val="75000"/>
                  </a:schemeClr>
                </a:solidFill>
                <a:latin typeface="Californian FB" panose="0207040306080B030204" pitchFamily="18" charset="0"/>
                <a:cs typeface="+mn-cs"/>
              </a:rPr>
              <a:t>SUMÁRIO</a:t>
            </a:r>
          </a:p>
          <a:p>
            <a:pPr eaLnBrk="1" fontAlgn="auto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i="1" dirty="0">
                <a:solidFill>
                  <a:schemeClr val="accent5">
                    <a:lumMod val="75000"/>
                  </a:schemeClr>
                </a:solidFill>
                <a:latin typeface="Californian FB" panose="0207040306080B030204" pitchFamily="18" charset="0"/>
                <a:cs typeface="+mn-cs"/>
              </a:rPr>
              <a:t>EXECUTIVO</a:t>
            </a: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4450"/>
            <a:ext cx="267811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10" descr="LOGO-Paises ecowa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-19050"/>
            <a:ext cx="1025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463" y="927100"/>
            <a:ext cx="252412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6163" y="5311775"/>
            <a:ext cx="560387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538" y="3392488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513" y="395287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0" y="4211638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608012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5773738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5449888"/>
            <a:ext cx="2508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515302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aixaDeTexto 41"/>
          <p:cNvSpPr txBox="1"/>
          <p:nvPr/>
        </p:nvSpPr>
        <p:spPr>
          <a:xfrm>
            <a:off x="6224588" y="5138738"/>
            <a:ext cx="19526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Présence sur le marché 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global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9" name="CaixaDeTexto 42"/>
          <p:cNvSpPr txBox="1"/>
          <p:nvPr/>
        </p:nvSpPr>
        <p:spPr>
          <a:xfrm>
            <a:off x="6296025" y="5434013"/>
            <a:ext cx="270827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Satisfaction des clients</a:t>
            </a:r>
            <a:endParaRPr lang="pt-PT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CaixaDeTexto 43"/>
          <p:cNvSpPr txBox="1"/>
          <p:nvPr/>
        </p:nvSpPr>
        <p:spPr>
          <a:xfrm>
            <a:off x="6300788" y="5765800"/>
            <a:ext cx="1955800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Partage de ressources</a:t>
            </a:r>
            <a:endParaRPr lang="pt-PT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" name="CaixaDeTexto 44"/>
          <p:cNvSpPr txBox="1"/>
          <p:nvPr/>
        </p:nvSpPr>
        <p:spPr>
          <a:xfrm>
            <a:off x="6206490" y="6078538"/>
            <a:ext cx="1411288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Réduction des coûts</a:t>
            </a:r>
            <a:endParaRPr lang="pt-PT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2" name="Conexão recta 45"/>
          <p:cNvCxnSpPr/>
          <p:nvPr/>
        </p:nvCxnSpPr>
        <p:spPr>
          <a:xfrm rot="1080000" flipV="1">
            <a:off x="5856288" y="5278438"/>
            <a:ext cx="195262" cy="12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xão recta 46"/>
          <p:cNvCxnSpPr/>
          <p:nvPr/>
        </p:nvCxnSpPr>
        <p:spPr>
          <a:xfrm rot="1080000" flipV="1">
            <a:off x="5921375" y="5576888"/>
            <a:ext cx="195263" cy="12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cta 47"/>
          <p:cNvCxnSpPr/>
          <p:nvPr/>
        </p:nvCxnSpPr>
        <p:spPr>
          <a:xfrm rot="3000000" flipV="1">
            <a:off x="5803107" y="6061869"/>
            <a:ext cx="258762" cy="12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cta 48"/>
          <p:cNvCxnSpPr/>
          <p:nvPr/>
        </p:nvCxnSpPr>
        <p:spPr>
          <a:xfrm rot="1560000" flipV="1">
            <a:off x="5870575" y="5830888"/>
            <a:ext cx="260350" cy="12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5" y="6310313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CaixaDeTexto 50"/>
          <p:cNvSpPr txBox="1"/>
          <p:nvPr/>
        </p:nvSpPr>
        <p:spPr>
          <a:xfrm>
            <a:off x="5894388" y="6323013"/>
            <a:ext cx="1411287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SzPct val="25000"/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  <a:sym typeface="Arial Narrow"/>
              </a:rPr>
              <a:t>Bureau virtuel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" name="CaixaDeTexto 51"/>
          <p:cNvSpPr txBox="1"/>
          <p:nvPr/>
        </p:nvSpPr>
        <p:spPr>
          <a:xfrm>
            <a:off x="6076950" y="4841875"/>
            <a:ext cx="1360488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SzPct val="25000"/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  <a:sym typeface="Arial Narrow"/>
              </a:rPr>
              <a:t>Réseau de télétravail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29" name="Conexão recta 52"/>
          <p:cNvCxnSpPr/>
          <p:nvPr/>
        </p:nvCxnSpPr>
        <p:spPr>
          <a:xfrm rot="3180000" flipV="1">
            <a:off x="5391151" y="6199187"/>
            <a:ext cx="379412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53"/>
          <p:cNvCxnSpPr/>
          <p:nvPr/>
        </p:nvCxnSpPr>
        <p:spPr>
          <a:xfrm rot="20700000" flipV="1">
            <a:off x="5730875" y="5064125"/>
            <a:ext cx="346075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54"/>
          <p:cNvSpPr txBox="1"/>
          <p:nvPr/>
        </p:nvSpPr>
        <p:spPr>
          <a:xfrm>
            <a:off x="74613" y="2751138"/>
            <a:ext cx="2500312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Notifications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électroniques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des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commandes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2" name="CaixaDeTexto 55"/>
          <p:cNvSpPr txBox="1"/>
          <p:nvPr/>
        </p:nvSpPr>
        <p:spPr>
          <a:xfrm>
            <a:off x="74613" y="3262313"/>
            <a:ext cx="18542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services </a:t>
            </a:r>
            <a:r>
              <a:rPr lang="en-US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en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ligne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3" name="CaixaDeTexto 56"/>
          <p:cNvSpPr txBox="1"/>
          <p:nvPr/>
        </p:nvSpPr>
        <p:spPr>
          <a:xfrm>
            <a:off x="74613" y="3590925"/>
            <a:ext cx="1730375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Alertes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GB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e-mail 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et </a:t>
            </a:r>
            <a:r>
              <a:rPr lang="en-GB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SMS</a:t>
            </a:r>
            <a:endParaRPr lang="en-GB" sz="1100" i="1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4" name="CaixaDeTexto 57"/>
          <p:cNvSpPr txBox="1"/>
          <p:nvPr/>
        </p:nvSpPr>
        <p:spPr>
          <a:xfrm>
            <a:off x="101600" y="4217988"/>
            <a:ext cx="1744663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1200"/>
              </a:lnSpc>
              <a:defRPr/>
            </a:pPr>
            <a:r>
              <a:rPr lang="en-GB" sz="1100" dirty="0" err="1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Paiement</a:t>
            </a:r>
            <a:r>
              <a:rPr lang="en-GB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en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ligne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5" name="CaixaDeTexto 58"/>
          <p:cNvSpPr txBox="1"/>
          <p:nvPr/>
        </p:nvSpPr>
        <p:spPr>
          <a:xfrm>
            <a:off x="1965325" y="6165850"/>
            <a:ext cx="27670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Système de gestion intégré d'entreprise 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6" name="Conexão recta 60"/>
          <p:cNvCxnSpPr/>
          <p:nvPr/>
        </p:nvCxnSpPr>
        <p:spPr>
          <a:xfrm rot="420000" flipV="1">
            <a:off x="4870450" y="6151563"/>
            <a:ext cx="100013" cy="93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61"/>
          <p:cNvSpPr txBox="1"/>
          <p:nvPr/>
        </p:nvSpPr>
        <p:spPr>
          <a:xfrm>
            <a:off x="684213" y="5962650"/>
            <a:ext cx="381635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12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Dialogue interactif et assisté avec assistant virtuel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38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5924550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9" name="Conexão recta 63"/>
          <p:cNvCxnSpPr/>
          <p:nvPr/>
        </p:nvCxnSpPr>
        <p:spPr>
          <a:xfrm rot="20700000" flipV="1">
            <a:off x="4608513" y="5837238"/>
            <a:ext cx="314325" cy="12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ixaDeTexto 64"/>
          <p:cNvSpPr txBox="1"/>
          <p:nvPr/>
        </p:nvSpPr>
        <p:spPr>
          <a:xfrm>
            <a:off x="74613" y="4584700"/>
            <a:ext cx="1836737" cy="2077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ctr">
              <a:lnSpc>
                <a:spcPts val="900"/>
              </a:lnSpc>
              <a:defRPr/>
            </a:pPr>
            <a:r>
              <a:rPr lang="en-US" sz="1100" dirty="0" err="1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Facturation</a:t>
            </a:r>
            <a:r>
              <a:rPr lang="en-US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en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US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ligne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1" name="CaixaDeTexto 66"/>
          <p:cNvSpPr txBox="1"/>
          <p:nvPr/>
        </p:nvSpPr>
        <p:spPr>
          <a:xfrm>
            <a:off x="74613" y="5262563"/>
            <a:ext cx="2189162" cy="222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ctr">
              <a:lnSpc>
                <a:spcPts val="9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Gestion des fournisseurs et des clients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2" name="CaixaDeTexto 67"/>
          <p:cNvSpPr txBox="1"/>
          <p:nvPr/>
        </p:nvSpPr>
        <p:spPr>
          <a:xfrm>
            <a:off x="-4763" y="5503863"/>
            <a:ext cx="2540001" cy="239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ctr">
              <a:lnSpc>
                <a:spcPts val="11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Communication et notification de paiement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3" name="CaixaDeTexto 68"/>
          <p:cNvSpPr txBox="1"/>
          <p:nvPr/>
        </p:nvSpPr>
        <p:spPr>
          <a:xfrm>
            <a:off x="74613" y="3925888"/>
            <a:ext cx="1733550" cy="211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900"/>
              </a:lnSpc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Notification de </a:t>
            </a:r>
            <a:r>
              <a:rPr lang="en-US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paiement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4" name="CaixaDeTexto 69"/>
          <p:cNvSpPr txBox="1"/>
          <p:nvPr/>
        </p:nvSpPr>
        <p:spPr>
          <a:xfrm>
            <a:off x="6245225" y="2751138"/>
            <a:ext cx="1827213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Interopérabilité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5" name="CaixaDeTexto 70"/>
          <p:cNvSpPr txBox="1"/>
          <p:nvPr/>
        </p:nvSpPr>
        <p:spPr>
          <a:xfrm>
            <a:off x="7150100" y="3386138"/>
            <a:ext cx="195897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chemeClr val="accent5">
                    <a:lumMod val="50000"/>
                  </a:schemeClr>
                </a:solidFill>
              </a:rPr>
              <a:t>Services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</a:rPr>
              <a:t>en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</a:rPr>
              <a:t> temps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</a:rPr>
              <a:t>réel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6" name="CaixaDeTexto 71"/>
          <p:cNvSpPr txBox="1"/>
          <p:nvPr/>
        </p:nvSpPr>
        <p:spPr>
          <a:xfrm>
            <a:off x="7062788" y="3975100"/>
            <a:ext cx="1352550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SzPct val="25000"/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  <a:sym typeface="Arial Narrow"/>
              </a:rPr>
              <a:t>Décentralisation</a:t>
            </a:r>
            <a:endParaRPr lang="fr-FR" sz="1100" dirty="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" name="CaixaDeTexto 72"/>
          <p:cNvSpPr txBox="1"/>
          <p:nvPr/>
        </p:nvSpPr>
        <p:spPr>
          <a:xfrm>
            <a:off x="6904038" y="4202113"/>
            <a:ext cx="2092325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SzPct val="25000"/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  <a:sym typeface="Arial Narrow"/>
              </a:rPr>
              <a:t>Capacités en temps réel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48" name="Conexão recta 73"/>
          <p:cNvCxnSpPr/>
          <p:nvPr/>
        </p:nvCxnSpPr>
        <p:spPr>
          <a:xfrm rot="4020000" flipV="1">
            <a:off x="6487319" y="4096544"/>
            <a:ext cx="288925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xão recta 74"/>
          <p:cNvCxnSpPr/>
          <p:nvPr/>
        </p:nvCxnSpPr>
        <p:spPr>
          <a:xfrm rot="2880000" flipV="1">
            <a:off x="6661944" y="3920331"/>
            <a:ext cx="263525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xão recta 75"/>
          <p:cNvCxnSpPr/>
          <p:nvPr/>
        </p:nvCxnSpPr>
        <p:spPr>
          <a:xfrm rot="21480000" flipV="1">
            <a:off x="6827838" y="3562350"/>
            <a:ext cx="173037" cy="114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950" y="3171825"/>
            <a:ext cx="25241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2970213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" name="CaixaDeTexto 78"/>
          <p:cNvSpPr txBox="1"/>
          <p:nvPr/>
        </p:nvSpPr>
        <p:spPr>
          <a:xfrm>
            <a:off x="7007225" y="3176588"/>
            <a:ext cx="1824038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Gestion des ventes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4" name="CaixaDeTexto 79"/>
          <p:cNvSpPr txBox="1"/>
          <p:nvPr/>
        </p:nvSpPr>
        <p:spPr>
          <a:xfrm>
            <a:off x="6781800" y="2946400"/>
            <a:ext cx="1558925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Sécurité et fiabilité</a:t>
            </a:r>
            <a:endParaRPr lang="pt-PT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5" name="CaixaDeTexto 80"/>
          <p:cNvSpPr txBox="1"/>
          <p:nvPr/>
        </p:nvSpPr>
        <p:spPr>
          <a:xfrm>
            <a:off x="6613525" y="4445000"/>
            <a:ext cx="2530475" cy="220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Distribution en ligne de catalogues et produits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56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3684588"/>
            <a:ext cx="252413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950" y="2781300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CaixaDeTexto 83"/>
          <p:cNvSpPr txBox="1"/>
          <p:nvPr/>
        </p:nvSpPr>
        <p:spPr>
          <a:xfrm>
            <a:off x="7148513" y="3690938"/>
            <a:ext cx="1944687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PT" sz="1100" dirty="0">
                <a:solidFill>
                  <a:schemeClr val="accent5">
                    <a:lumMod val="50000"/>
                  </a:schemeClr>
                </a:solidFill>
              </a:rPr>
              <a:t>Processus d'affaires visuels</a:t>
            </a:r>
            <a:endParaRPr lang="pt-PT" sz="11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9" name="CaixaDeTexto 84"/>
          <p:cNvSpPr txBox="1"/>
          <p:nvPr/>
        </p:nvSpPr>
        <p:spPr>
          <a:xfrm>
            <a:off x="3719513" y="922338"/>
            <a:ext cx="1439862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1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CEDEAO</a:t>
            </a:r>
          </a:p>
        </p:txBody>
      </p:sp>
      <p:pic>
        <p:nvPicPr>
          <p:cNvPr id="60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963" y="481013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" name="CaixaDeTexto 92"/>
          <p:cNvSpPr txBox="1"/>
          <p:nvPr/>
        </p:nvSpPr>
        <p:spPr>
          <a:xfrm>
            <a:off x="6983413" y="468313"/>
            <a:ext cx="180975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CPLP</a:t>
            </a:r>
          </a:p>
        </p:txBody>
      </p:sp>
      <p:sp>
        <p:nvSpPr>
          <p:cNvPr id="62" name="CaixaDeTexto 94"/>
          <p:cNvSpPr txBox="1"/>
          <p:nvPr/>
        </p:nvSpPr>
        <p:spPr>
          <a:xfrm>
            <a:off x="7253288" y="922338"/>
            <a:ext cx="139382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PALOP</a:t>
            </a:r>
          </a:p>
        </p:txBody>
      </p:sp>
      <p:cxnSp>
        <p:nvCxnSpPr>
          <p:cNvPr id="63" name="Conexão recta 102"/>
          <p:cNvCxnSpPr/>
          <p:nvPr/>
        </p:nvCxnSpPr>
        <p:spPr>
          <a:xfrm rot="19980000" flipV="1">
            <a:off x="2162175" y="4748213"/>
            <a:ext cx="314325" cy="12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xão recta 103"/>
          <p:cNvCxnSpPr/>
          <p:nvPr/>
        </p:nvCxnSpPr>
        <p:spPr>
          <a:xfrm rot="21000000" flipV="1">
            <a:off x="2030413" y="4448175"/>
            <a:ext cx="214312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xão recta 104"/>
          <p:cNvCxnSpPr/>
          <p:nvPr/>
        </p:nvCxnSpPr>
        <p:spPr>
          <a:xfrm rot="20700000" flipV="1">
            <a:off x="1954213" y="4230688"/>
            <a:ext cx="214312" cy="26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xão recta 105"/>
          <p:cNvCxnSpPr/>
          <p:nvPr/>
        </p:nvCxnSpPr>
        <p:spPr>
          <a:xfrm flipV="1">
            <a:off x="1930400" y="3914775"/>
            <a:ext cx="309563" cy="6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xão recta 106"/>
          <p:cNvCxnSpPr/>
          <p:nvPr/>
        </p:nvCxnSpPr>
        <p:spPr>
          <a:xfrm>
            <a:off x="2003425" y="3773488"/>
            <a:ext cx="330200" cy="301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xão recta 107"/>
          <p:cNvCxnSpPr/>
          <p:nvPr/>
        </p:nvCxnSpPr>
        <p:spPr>
          <a:xfrm>
            <a:off x="2049463" y="3475038"/>
            <a:ext cx="309562" cy="255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xão recta 108"/>
          <p:cNvCxnSpPr/>
          <p:nvPr/>
        </p:nvCxnSpPr>
        <p:spPr>
          <a:xfrm rot="19200000">
            <a:off x="2473325" y="3228975"/>
            <a:ext cx="0" cy="3444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xão recta 109"/>
          <p:cNvCxnSpPr/>
          <p:nvPr/>
        </p:nvCxnSpPr>
        <p:spPr>
          <a:xfrm rot="11220000" flipV="1">
            <a:off x="2654300" y="4819650"/>
            <a:ext cx="214313" cy="631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xão recta 110"/>
          <p:cNvCxnSpPr/>
          <p:nvPr/>
        </p:nvCxnSpPr>
        <p:spPr>
          <a:xfrm rot="11220000" flipV="1">
            <a:off x="2409825" y="4776788"/>
            <a:ext cx="214313" cy="474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2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00" y="3781425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4056063"/>
            <a:ext cx="5588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4408488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138" y="4778375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5067300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3209925"/>
            <a:ext cx="5588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8" name="Conexão recta 117"/>
          <p:cNvCxnSpPr/>
          <p:nvPr/>
        </p:nvCxnSpPr>
        <p:spPr>
          <a:xfrm rot="2040000" flipV="1">
            <a:off x="6767513" y="3725863"/>
            <a:ext cx="217487" cy="1254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xão recta 118"/>
          <p:cNvCxnSpPr/>
          <p:nvPr/>
        </p:nvCxnSpPr>
        <p:spPr>
          <a:xfrm rot="300000" flipV="1">
            <a:off x="6731000" y="3327400"/>
            <a:ext cx="179388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xão recta 119"/>
          <p:cNvCxnSpPr/>
          <p:nvPr/>
        </p:nvCxnSpPr>
        <p:spPr>
          <a:xfrm rot="300000" flipV="1">
            <a:off x="6502400" y="3111500"/>
            <a:ext cx="179388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xão recta 120"/>
          <p:cNvCxnSpPr/>
          <p:nvPr/>
        </p:nvCxnSpPr>
        <p:spPr>
          <a:xfrm rot="16980000" flipV="1">
            <a:off x="6182519" y="2991644"/>
            <a:ext cx="179388" cy="12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2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4849813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3" name="Conexão recta 123"/>
          <p:cNvCxnSpPr/>
          <p:nvPr/>
        </p:nvCxnSpPr>
        <p:spPr>
          <a:xfrm rot="3480000" flipV="1">
            <a:off x="5333207" y="1064418"/>
            <a:ext cx="177800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exão recta 126"/>
          <p:cNvCxnSpPr/>
          <p:nvPr/>
        </p:nvCxnSpPr>
        <p:spPr>
          <a:xfrm rot="3600000" flipH="1" flipV="1">
            <a:off x="6755606" y="611982"/>
            <a:ext cx="1587" cy="222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exão recta 128"/>
          <p:cNvCxnSpPr/>
          <p:nvPr/>
        </p:nvCxnSpPr>
        <p:spPr>
          <a:xfrm rot="3600000" flipH="1" flipV="1">
            <a:off x="7011194" y="1021557"/>
            <a:ext cx="0" cy="1825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xão recta 130"/>
          <p:cNvCxnSpPr/>
          <p:nvPr/>
        </p:nvCxnSpPr>
        <p:spPr>
          <a:xfrm rot="20580000" flipH="1">
            <a:off x="2713038" y="2928938"/>
            <a:ext cx="7937" cy="584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088" y="2655888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CaixaDeTexto 138"/>
          <p:cNvSpPr txBox="1"/>
          <p:nvPr/>
        </p:nvSpPr>
        <p:spPr>
          <a:xfrm>
            <a:off x="3533775" y="534988"/>
            <a:ext cx="1885950" cy="211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900"/>
              </a:lnSpc>
              <a:defRPr/>
            </a:pPr>
            <a:r>
              <a:rPr lang="en-GB" sz="1100" dirty="0" smtClean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UE / SPG+</a:t>
            </a:r>
            <a:endParaRPr lang="en-GB" sz="11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pic>
        <p:nvPicPr>
          <p:cNvPr id="89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471488"/>
            <a:ext cx="2524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0" name="Conexão recta 141"/>
          <p:cNvCxnSpPr/>
          <p:nvPr/>
        </p:nvCxnSpPr>
        <p:spPr>
          <a:xfrm rot="20580000" flipH="1" flipV="1">
            <a:off x="5565775" y="619125"/>
            <a:ext cx="142875" cy="146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xão recta 142"/>
          <p:cNvCxnSpPr/>
          <p:nvPr/>
        </p:nvCxnSpPr>
        <p:spPr>
          <a:xfrm rot="11220000" flipV="1">
            <a:off x="3009900" y="4697413"/>
            <a:ext cx="214313" cy="1017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8425" y="5538788"/>
            <a:ext cx="56038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" name="CaixaDeTexto 144"/>
          <p:cNvSpPr txBox="1"/>
          <p:nvPr/>
        </p:nvSpPr>
        <p:spPr>
          <a:xfrm>
            <a:off x="74613" y="5759450"/>
            <a:ext cx="2784475" cy="209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lnSpc>
                <a:spcPts val="9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Assistant virtuel de gestion des commandes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4" name="CaixaDeTexto 145"/>
          <p:cNvSpPr txBox="1"/>
          <p:nvPr/>
        </p:nvSpPr>
        <p:spPr>
          <a:xfrm>
            <a:off x="250825" y="3003550"/>
            <a:ext cx="192881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Espace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réservé</a:t>
            </a:r>
            <a:r>
              <a:rPr lang="en-GB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aux </a:t>
            </a:r>
            <a:r>
              <a:rPr lang="en-GB" sz="1100" dirty="0" err="1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entreprises</a:t>
            </a:r>
            <a:endParaRPr lang="en-GB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  <p:cxnSp>
        <p:nvCxnSpPr>
          <p:cNvPr id="95" name="Conexão recta 146"/>
          <p:cNvCxnSpPr/>
          <p:nvPr/>
        </p:nvCxnSpPr>
        <p:spPr>
          <a:xfrm flipH="1" flipV="1">
            <a:off x="5543550" y="2787650"/>
            <a:ext cx="558800" cy="415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xão recta 175"/>
          <p:cNvCxnSpPr/>
          <p:nvPr/>
        </p:nvCxnSpPr>
        <p:spPr>
          <a:xfrm flipV="1">
            <a:off x="5124450" y="6205538"/>
            <a:ext cx="173038" cy="280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8" y="2924175"/>
            <a:ext cx="558800" cy="56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575" y="2579688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3" y="4397375"/>
            <a:ext cx="2508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" name="CaixaDeTexto 186"/>
          <p:cNvSpPr txBox="1"/>
          <p:nvPr/>
        </p:nvSpPr>
        <p:spPr>
          <a:xfrm>
            <a:off x="5535613" y="2562225"/>
            <a:ext cx="2960687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1186"/>
              </a:lnSpc>
              <a:buSzPct val="25000"/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/>
                <a:ea typeface="Arial Narrow"/>
                <a:cs typeface="Arial Narrow"/>
                <a:sym typeface="Arial Narrow"/>
              </a:rPr>
              <a:t>Tirer parti de la compétitivité des entreprises</a:t>
            </a:r>
            <a:endParaRPr lang="pt-PT" sz="1100" dirty="0">
              <a:solidFill>
                <a:schemeClr val="accent5">
                  <a:lumMod val="50000"/>
                </a:schemeClr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01" name="Conexão recta 187"/>
          <p:cNvCxnSpPr/>
          <p:nvPr/>
        </p:nvCxnSpPr>
        <p:spPr>
          <a:xfrm>
            <a:off x="6337300" y="4348163"/>
            <a:ext cx="109538" cy="109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xão recta 150"/>
          <p:cNvCxnSpPr/>
          <p:nvPr/>
        </p:nvCxnSpPr>
        <p:spPr>
          <a:xfrm>
            <a:off x="3692525" y="3914775"/>
            <a:ext cx="3397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xão recta 13"/>
          <p:cNvCxnSpPr/>
          <p:nvPr/>
        </p:nvCxnSpPr>
        <p:spPr>
          <a:xfrm>
            <a:off x="4570413" y="2508250"/>
            <a:ext cx="0" cy="912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xão recta 157"/>
          <p:cNvCxnSpPr/>
          <p:nvPr/>
        </p:nvCxnSpPr>
        <p:spPr>
          <a:xfrm>
            <a:off x="4567238" y="4391025"/>
            <a:ext cx="0" cy="4683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/>
          <p:cNvSpPr/>
          <p:nvPr/>
        </p:nvSpPr>
        <p:spPr bwMode="auto">
          <a:xfrm>
            <a:off x="2119717" y="3447631"/>
            <a:ext cx="1457538" cy="140642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GB" sz="1600" b="1" dirty="0" err="1">
                <a:solidFill>
                  <a:srgbClr val="FF0000"/>
                </a:solidFill>
                <a:latin typeface="Arial Narrow" pitchFamily="34" charset="0"/>
              </a:rPr>
              <a:t>i</a:t>
            </a:r>
            <a:r>
              <a:rPr lang="en-GB" sz="1200" dirty="0" err="1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BUSINESS</a:t>
            </a:r>
            <a:endParaRPr lang="en-GB" sz="12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pic>
        <p:nvPicPr>
          <p:cNvPr id="106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913" y="153352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" name="CaixaDeTexto 147"/>
          <p:cNvSpPr txBox="1"/>
          <p:nvPr/>
        </p:nvSpPr>
        <p:spPr>
          <a:xfrm>
            <a:off x="7086600" y="1520825"/>
            <a:ext cx="855663" cy="26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BRÉSIL</a:t>
            </a:r>
            <a:endParaRPr lang="en-GB" sz="11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cxnSp>
        <p:nvCxnSpPr>
          <p:cNvPr id="108" name="Conexão recta 148"/>
          <p:cNvCxnSpPr/>
          <p:nvPr/>
        </p:nvCxnSpPr>
        <p:spPr>
          <a:xfrm rot="3960000" flipH="1" flipV="1">
            <a:off x="6824663" y="1631950"/>
            <a:ext cx="1587" cy="220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 108"/>
          <p:cNvSpPr/>
          <p:nvPr/>
        </p:nvSpPr>
        <p:spPr bwMode="auto">
          <a:xfrm>
            <a:off x="5494810" y="591939"/>
            <a:ext cx="1457539" cy="140642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GB" sz="1200" dirty="0">
                <a:solidFill>
                  <a:schemeClr val="accent5">
                    <a:lumMod val="50000"/>
                  </a:schemeClr>
                </a:solidFill>
                <a:latin typeface="Calisto MT" panose="02040603050505030304" pitchFamily="18" charset="0"/>
              </a:rPr>
              <a:t>MARCHÉS</a:t>
            </a:r>
            <a:endParaRPr lang="en-GB" sz="1200" dirty="0">
              <a:solidFill>
                <a:schemeClr val="accent5">
                  <a:lumMod val="50000"/>
                </a:schemeClr>
              </a:solidFill>
              <a:latin typeface="Calisto MT" panose="02040603050505030304" pitchFamily="18" charset="0"/>
            </a:endParaRPr>
          </a:p>
        </p:txBody>
      </p:sp>
      <p:cxnSp>
        <p:nvCxnSpPr>
          <p:cNvPr id="110" name="Conexão recta 151"/>
          <p:cNvCxnSpPr/>
          <p:nvPr/>
        </p:nvCxnSpPr>
        <p:spPr>
          <a:xfrm>
            <a:off x="4576763" y="2501900"/>
            <a:ext cx="1636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exão recta 152"/>
          <p:cNvCxnSpPr/>
          <p:nvPr/>
        </p:nvCxnSpPr>
        <p:spPr>
          <a:xfrm>
            <a:off x="6219825" y="1992313"/>
            <a:ext cx="0" cy="514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xão recta 154"/>
          <p:cNvCxnSpPr/>
          <p:nvPr/>
        </p:nvCxnSpPr>
        <p:spPr>
          <a:xfrm>
            <a:off x="4556125" y="4868863"/>
            <a:ext cx="7286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exão recta 155"/>
          <p:cNvCxnSpPr/>
          <p:nvPr/>
        </p:nvCxnSpPr>
        <p:spPr>
          <a:xfrm>
            <a:off x="5292725" y="4870450"/>
            <a:ext cx="0" cy="219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xão recta 156"/>
          <p:cNvCxnSpPr/>
          <p:nvPr/>
        </p:nvCxnSpPr>
        <p:spPr>
          <a:xfrm>
            <a:off x="3554413" y="4149725"/>
            <a:ext cx="144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xão recta 158"/>
          <p:cNvCxnSpPr/>
          <p:nvPr/>
        </p:nvCxnSpPr>
        <p:spPr>
          <a:xfrm>
            <a:off x="3697288" y="3917950"/>
            <a:ext cx="0" cy="230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exão recta 159"/>
          <p:cNvCxnSpPr/>
          <p:nvPr/>
        </p:nvCxnSpPr>
        <p:spPr>
          <a:xfrm>
            <a:off x="5400675" y="3735388"/>
            <a:ext cx="174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xão recta 160"/>
          <p:cNvCxnSpPr/>
          <p:nvPr/>
        </p:nvCxnSpPr>
        <p:spPr>
          <a:xfrm>
            <a:off x="5059363" y="3914775"/>
            <a:ext cx="341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xão recta 162"/>
          <p:cNvCxnSpPr/>
          <p:nvPr/>
        </p:nvCxnSpPr>
        <p:spPr>
          <a:xfrm>
            <a:off x="5400675" y="3730625"/>
            <a:ext cx="0" cy="182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/>
          <p:cNvSpPr/>
          <p:nvPr/>
        </p:nvSpPr>
        <p:spPr bwMode="auto">
          <a:xfrm>
            <a:off x="3956831" y="3335021"/>
            <a:ext cx="1204577" cy="116233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GB" sz="900" b="1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ESPACE ENTREPRISES</a:t>
            </a:r>
            <a:endParaRPr lang="en-GB" sz="900" b="1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sp>
        <p:nvSpPr>
          <p:cNvPr id="120" name="Oval 119"/>
          <p:cNvSpPr/>
          <p:nvPr/>
        </p:nvSpPr>
        <p:spPr bwMode="auto">
          <a:xfrm>
            <a:off x="5562274" y="3093343"/>
            <a:ext cx="1325035" cy="127856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lIns="0" rIns="0" anchor="ctr"/>
          <a:lstStyle/>
          <a:p>
            <a:pPr algn="ctr">
              <a:defRPr/>
            </a:pPr>
            <a:r>
              <a:rPr lang="en-GB" sz="12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PARTAGER</a:t>
            </a:r>
            <a:endParaRPr lang="en-GB" sz="1200" b="1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sp>
        <p:nvSpPr>
          <p:cNvPr id="121" name="Oval 120"/>
          <p:cNvSpPr/>
          <p:nvPr/>
        </p:nvSpPr>
        <p:spPr bwMode="auto">
          <a:xfrm>
            <a:off x="4644790" y="5011345"/>
            <a:ext cx="1325035" cy="1278569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lIns="0" rIns="0" anchor="ctr"/>
          <a:lstStyle/>
          <a:p>
            <a:pPr algn="ctr">
              <a:buSzPct val="25000"/>
              <a:defRPr/>
            </a:pPr>
            <a:r>
              <a:rPr lang="fr-FR" sz="1200" dirty="0">
                <a:solidFill>
                  <a:srgbClr val="205867"/>
                </a:solidFill>
                <a:latin typeface="Calisto MT" panose="02040603050505030304" pitchFamily="18" charset="0"/>
                <a:ea typeface="Arial Narrow"/>
                <a:cs typeface="Arial Narrow"/>
                <a:sym typeface="Arial Narrow"/>
              </a:rPr>
              <a:t>RÉSEAU VIRTUEL</a:t>
            </a:r>
            <a:endParaRPr lang="fr-FR" sz="1200" dirty="0">
              <a:solidFill>
                <a:srgbClr val="205867"/>
              </a:solidFill>
              <a:latin typeface="Calisto MT" panose="02040603050505030304" pitchFamily="18" charset="0"/>
              <a:ea typeface="Arial Narrow"/>
              <a:cs typeface="Arial Narrow"/>
              <a:sym typeface="Arial Narrow"/>
            </a:endParaRPr>
          </a:p>
        </p:txBody>
      </p:sp>
      <p:pic>
        <p:nvPicPr>
          <p:cNvPr id="122" name="Picture 3" descr="C:\technopolys\technopolys\techno\technoW1\technoW2\images\home_banner_pager 16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3503613"/>
            <a:ext cx="5588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88" y="6375400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196850"/>
            <a:ext cx="267811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5" y="24447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6" name="CaixaDeTexto 87"/>
          <p:cNvSpPr txBox="1"/>
          <p:nvPr/>
        </p:nvSpPr>
        <p:spPr>
          <a:xfrm>
            <a:off x="6265863" y="227013"/>
            <a:ext cx="1476375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100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AGOA</a:t>
            </a:r>
          </a:p>
        </p:txBody>
      </p:sp>
      <p:pic>
        <p:nvPicPr>
          <p:cNvPr id="127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0" y="1536700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" name="CaixaDeTexto 84"/>
          <p:cNvSpPr txBox="1"/>
          <p:nvPr/>
        </p:nvSpPr>
        <p:spPr>
          <a:xfrm>
            <a:off x="3892550" y="1531938"/>
            <a:ext cx="1438275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Calisto MT" panose="02040603050505030304" pitchFamily="18" charset="0"/>
              </a:rPr>
              <a:t>AfCFTA</a:t>
            </a:r>
            <a:endParaRPr lang="en-GB" sz="1100" dirty="0">
              <a:solidFill>
                <a:schemeClr val="accent5">
                  <a:lumMod val="75000"/>
                </a:schemeClr>
              </a:solidFill>
              <a:latin typeface="Calisto MT" panose="02040603050505030304" pitchFamily="18" charset="0"/>
            </a:endParaRPr>
          </a:p>
        </p:txBody>
      </p:sp>
      <p:cxnSp>
        <p:nvCxnSpPr>
          <p:cNvPr id="129" name="Conexão recta 123"/>
          <p:cNvCxnSpPr/>
          <p:nvPr/>
        </p:nvCxnSpPr>
        <p:spPr>
          <a:xfrm rot="3480000" flipV="1">
            <a:off x="5504657" y="1674018"/>
            <a:ext cx="177800" cy="1254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0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931863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1" name="Conexão recta 152"/>
          <p:cNvCxnSpPr/>
          <p:nvPr/>
        </p:nvCxnSpPr>
        <p:spPr>
          <a:xfrm>
            <a:off x="6224588" y="477838"/>
            <a:ext cx="0" cy="122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Freeform 80"/>
          <p:cNvSpPr>
            <a:spLocks/>
          </p:cNvSpPr>
          <p:nvPr/>
        </p:nvSpPr>
        <p:spPr bwMode="auto">
          <a:xfrm rot="16200000">
            <a:off x="4508341" y="4488895"/>
            <a:ext cx="123825" cy="125412"/>
          </a:xfrm>
          <a:custGeom>
            <a:avLst/>
            <a:gdLst>
              <a:gd name="T0" fmla="*/ 0 w 78"/>
              <a:gd name="T1" fmla="*/ 79 h 79"/>
              <a:gd name="T2" fmla="*/ 78 w 78"/>
              <a:gd name="T3" fmla="*/ 39 h 79"/>
              <a:gd name="T4" fmla="*/ 0 w 78"/>
              <a:gd name="T5" fmla="*/ 0 h 79"/>
              <a:gd name="T6" fmla="*/ 0 w 78"/>
              <a:gd name="T7" fmla="*/ 79 h 79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79"/>
              <a:gd name="T14" fmla="*/ 78 w 78"/>
              <a:gd name="T15" fmla="*/ 79 h 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79">
                <a:moveTo>
                  <a:pt x="0" y="79"/>
                </a:moveTo>
                <a:lnTo>
                  <a:pt x="78" y="39"/>
                </a:lnTo>
                <a:lnTo>
                  <a:pt x="0" y="0"/>
                </a:lnTo>
                <a:lnTo>
                  <a:pt x="0" y="79"/>
                </a:lnTo>
                <a:close/>
              </a:path>
            </a:pathLst>
          </a:custGeom>
          <a:solidFill>
            <a:srgbClr val="00B0F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>
              <a:defRPr/>
            </a:pPr>
            <a:endParaRPr lang="pt-PT">
              <a:solidFill>
                <a:srgbClr val="00B0F0"/>
              </a:solidFill>
              <a:cs typeface="Arial" charset="0"/>
            </a:endParaRPr>
          </a:p>
        </p:txBody>
      </p:sp>
      <p:pic>
        <p:nvPicPr>
          <p:cNvPr id="133" name="Picture 4" descr="C:\technopolys\technopolys\techno\technoW1\technoW2\images\home_banner_pag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6175375"/>
            <a:ext cx="25082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" name="Freeform 80"/>
          <p:cNvSpPr>
            <a:spLocks/>
          </p:cNvSpPr>
          <p:nvPr/>
        </p:nvSpPr>
        <p:spPr bwMode="auto">
          <a:xfrm>
            <a:off x="3826426" y="3856827"/>
            <a:ext cx="123825" cy="125412"/>
          </a:xfrm>
          <a:custGeom>
            <a:avLst/>
            <a:gdLst>
              <a:gd name="T0" fmla="*/ 0 w 78"/>
              <a:gd name="T1" fmla="*/ 79 h 79"/>
              <a:gd name="T2" fmla="*/ 78 w 78"/>
              <a:gd name="T3" fmla="*/ 39 h 79"/>
              <a:gd name="T4" fmla="*/ 0 w 78"/>
              <a:gd name="T5" fmla="*/ 0 h 79"/>
              <a:gd name="T6" fmla="*/ 0 w 78"/>
              <a:gd name="T7" fmla="*/ 79 h 79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79"/>
              <a:gd name="T14" fmla="*/ 78 w 78"/>
              <a:gd name="T15" fmla="*/ 79 h 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79">
                <a:moveTo>
                  <a:pt x="0" y="79"/>
                </a:moveTo>
                <a:lnTo>
                  <a:pt x="78" y="39"/>
                </a:lnTo>
                <a:lnTo>
                  <a:pt x="0" y="0"/>
                </a:lnTo>
                <a:lnTo>
                  <a:pt x="0" y="79"/>
                </a:lnTo>
                <a:close/>
              </a:path>
            </a:pathLst>
          </a:custGeom>
          <a:solidFill>
            <a:srgbClr val="00B0F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>
              <a:defRPr/>
            </a:pPr>
            <a:endParaRPr lang="pt-PT">
              <a:solidFill>
                <a:srgbClr val="00B0F0"/>
              </a:solidFill>
              <a:cs typeface="Arial" charset="0"/>
            </a:endParaRPr>
          </a:p>
        </p:txBody>
      </p:sp>
      <p:sp>
        <p:nvSpPr>
          <p:cNvPr id="135" name="Freeform 80"/>
          <p:cNvSpPr>
            <a:spLocks/>
          </p:cNvSpPr>
          <p:nvPr/>
        </p:nvSpPr>
        <p:spPr bwMode="auto">
          <a:xfrm flipH="1">
            <a:off x="5159876" y="3845744"/>
            <a:ext cx="123825" cy="125412"/>
          </a:xfrm>
          <a:custGeom>
            <a:avLst/>
            <a:gdLst>
              <a:gd name="T0" fmla="*/ 0 w 78"/>
              <a:gd name="T1" fmla="*/ 79 h 79"/>
              <a:gd name="T2" fmla="*/ 78 w 78"/>
              <a:gd name="T3" fmla="*/ 39 h 79"/>
              <a:gd name="T4" fmla="*/ 0 w 78"/>
              <a:gd name="T5" fmla="*/ 0 h 79"/>
              <a:gd name="T6" fmla="*/ 0 w 78"/>
              <a:gd name="T7" fmla="*/ 79 h 79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79"/>
              <a:gd name="T14" fmla="*/ 78 w 78"/>
              <a:gd name="T15" fmla="*/ 79 h 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79">
                <a:moveTo>
                  <a:pt x="0" y="79"/>
                </a:moveTo>
                <a:lnTo>
                  <a:pt x="78" y="39"/>
                </a:lnTo>
                <a:lnTo>
                  <a:pt x="0" y="0"/>
                </a:lnTo>
                <a:lnTo>
                  <a:pt x="0" y="79"/>
                </a:lnTo>
                <a:close/>
              </a:path>
            </a:pathLst>
          </a:custGeom>
          <a:solidFill>
            <a:srgbClr val="00B0F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>
              <a:defRPr/>
            </a:pPr>
            <a:endParaRPr lang="pt-PT">
              <a:solidFill>
                <a:srgbClr val="00B0F0"/>
              </a:solidFill>
              <a:cs typeface="Arial" charset="0"/>
            </a:endParaRPr>
          </a:p>
        </p:txBody>
      </p:sp>
      <p:sp>
        <p:nvSpPr>
          <p:cNvPr id="136" name="Freeform 80"/>
          <p:cNvSpPr>
            <a:spLocks/>
          </p:cNvSpPr>
          <p:nvPr/>
        </p:nvSpPr>
        <p:spPr bwMode="auto">
          <a:xfrm rot="5400000" flipV="1">
            <a:off x="4508406" y="3201135"/>
            <a:ext cx="123825" cy="125412"/>
          </a:xfrm>
          <a:custGeom>
            <a:avLst/>
            <a:gdLst>
              <a:gd name="T0" fmla="*/ 0 w 78"/>
              <a:gd name="T1" fmla="*/ 79 h 79"/>
              <a:gd name="T2" fmla="*/ 78 w 78"/>
              <a:gd name="T3" fmla="*/ 39 h 79"/>
              <a:gd name="T4" fmla="*/ 0 w 78"/>
              <a:gd name="T5" fmla="*/ 0 h 79"/>
              <a:gd name="T6" fmla="*/ 0 w 78"/>
              <a:gd name="T7" fmla="*/ 79 h 79"/>
              <a:gd name="T8" fmla="*/ 0 60000 65536"/>
              <a:gd name="T9" fmla="*/ 0 60000 65536"/>
              <a:gd name="T10" fmla="*/ 0 60000 65536"/>
              <a:gd name="T11" fmla="*/ 0 60000 65536"/>
              <a:gd name="T12" fmla="*/ 0 w 78"/>
              <a:gd name="T13" fmla="*/ 0 h 79"/>
              <a:gd name="T14" fmla="*/ 78 w 78"/>
              <a:gd name="T15" fmla="*/ 79 h 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8" h="79">
                <a:moveTo>
                  <a:pt x="0" y="79"/>
                </a:moveTo>
                <a:lnTo>
                  <a:pt x="78" y="39"/>
                </a:lnTo>
                <a:lnTo>
                  <a:pt x="0" y="0"/>
                </a:lnTo>
                <a:lnTo>
                  <a:pt x="0" y="79"/>
                </a:lnTo>
                <a:close/>
              </a:path>
            </a:pathLst>
          </a:custGeom>
          <a:solidFill>
            <a:srgbClr val="00B0F0"/>
          </a:solidFill>
          <a:ln w="9525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pPr>
              <a:defRPr/>
            </a:pPr>
            <a:endParaRPr lang="pt-PT">
              <a:solidFill>
                <a:srgbClr val="00B0F0"/>
              </a:solidFill>
              <a:cs typeface="Arial" charset="0"/>
            </a:endParaRPr>
          </a:p>
        </p:txBody>
      </p:sp>
      <p:sp>
        <p:nvSpPr>
          <p:cNvPr id="137" name="Slide Number Placeholder 6"/>
          <p:cNvSpPr txBox="1">
            <a:spLocks noChangeArrowheads="1"/>
          </p:cNvSpPr>
          <p:nvPr/>
        </p:nvSpPr>
        <p:spPr bwMode="auto">
          <a:xfrm>
            <a:off x="3995738" y="6659563"/>
            <a:ext cx="593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Page </a:t>
            </a:r>
            <a:fld id="{3617540C-E39B-4FF8-8750-2ACB2CB9FE3E}" type="slidenum">
              <a:rPr lang="fr-FR" altLang="pt-PT" sz="800" b="1" i="1" u="sng">
                <a:solidFill>
                  <a:schemeClr val="bg1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fr-FR" altLang="pt-PT" sz="800" b="1" i="1" u="sng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38" name="Imagem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5" y="6523038"/>
            <a:ext cx="433388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" name="TextBox 52"/>
          <p:cNvSpPr txBox="1">
            <a:spLocks noChangeArrowheads="1"/>
          </p:cNvSpPr>
          <p:nvPr/>
        </p:nvSpPr>
        <p:spPr bwMode="auto">
          <a:xfrm>
            <a:off x="-28575" y="6645275"/>
            <a:ext cx="150336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pt-PT" altLang="pt-PT" sz="800" i="1">
                <a:solidFill>
                  <a:schemeClr val="bg1"/>
                </a:solidFill>
                <a:latin typeface="Arial Narrow" pitchFamily="34" charset="0"/>
              </a:rPr>
              <a:t>Ref.E-LMBCEDAO/2021/ABC-E.01</a:t>
            </a: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pt-PT" altLang="pt-PT" sz="800" i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40" name="Picture 17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6475413"/>
            <a:ext cx="17192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Imagem 10" descr="LOGO-Paises ecowas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344" y="-3175"/>
            <a:ext cx="102610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2" name="CaixaDeTexto 2"/>
          <p:cNvSpPr txBox="1"/>
          <p:nvPr/>
        </p:nvSpPr>
        <p:spPr>
          <a:xfrm>
            <a:off x="185738" y="795184"/>
            <a:ext cx="3954462" cy="192616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ts val="1100"/>
              </a:lnSpc>
              <a:defRPr/>
            </a:pP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Solution capable d'établir et de maintenir des entreprises connectées en permanence aux marchés et au monde 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des affaires </a:t>
            </a: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à partir d'un seul Center 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 de Service.</a:t>
            </a:r>
          </a:p>
          <a:p>
            <a:pPr algn="just">
              <a:lnSpc>
                <a:spcPts val="1100"/>
              </a:lnSpc>
              <a:defRPr/>
            </a:pPr>
            <a:endParaRPr lang="fr-FR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  <a:defRPr/>
            </a:pP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Solution </a:t>
            </a: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capable d'accumuler de l'expérience, de gérer et de distribuer des produits, 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d'émuler </a:t>
            </a: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l'excellence commerciale dans la valorisation, de tirer parti des opportunités d'affaires et de partager les ressources et les tâches administratives, technologiques et logistiques</a:t>
            </a:r>
            <a:r>
              <a:rPr lang="fr-FR" sz="1100" dirty="0" smtClean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.</a:t>
            </a:r>
          </a:p>
          <a:p>
            <a:pPr algn="just">
              <a:lnSpc>
                <a:spcPts val="1100"/>
              </a:lnSpc>
              <a:defRPr/>
            </a:pPr>
            <a:endParaRPr lang="fr-FR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  <a:defRPr/>
            </a:pPr>
            <a:r>
              <a:rPr lang="fr-FR" sz="1100" i="1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ESPACE ENTREPRISES </a:t>
            </a:r>
            <a:r>
              <a:rPr lang="fr-FR" sz="11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</a:rPr>
              <a:t>est une unité organique qui intègre et gère tous les services nécessaires aux importateurs et exportateurs, de la collecte des volumes depuis l'origine et la livraison jusqu'à la destination finale, y compris l'expédition par voie maritime ou aérienne.</a:t>
            </a:r>
            <a:endParaRPr lang="en-US" sz="1100" dirty="0">
              <a:solidFill>
                <a:schemeClr val="accent5">
                  <a:lumMod val="50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7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4450"/>
            <a:ext cx="267811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10" descr="LOGO-Paises ecowa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-19050"/>
            <a:ext cx="1025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4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107"/>
            <a:ext cx="2213315" cy="46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Slide Number Placeholder 6"/>
          <p:cNvSpPr txBox="1">
            <a:spLocks noChangeArrowheads="1"/>
          </p:cNvSpPr>
          <p:nvPr/>
        </p:nvSpPr>
        <p:spPr bwMode="auto">
          <a:xfrm>
            <a:off x="3995738" y="6659563"/>
            <a:ext cx="593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Page </a:t>
            </a:r>
            <a:fld id="{3617540C-E39B-4FF8-8750-2ACB2CB9FE3E}" type="slidenum">
              <a:rPr lang="fr-FR" altLang="pt-PT" sz="800" b="1" i="1" u="sng">
                <a:solidFill>
                  <a:schemeClr val="bg1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fr-FR" altLang="pt-PT" sz="800" b="1" i="1" u="sng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38" name="Imagem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5" y="6523038"/>
            <a:ext cx="433388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" name="TextBox 52"/>
          <p:cNvSpPr txBox="1">
            <a:spLocks noChangeArrowheads="1"/>
          </p:cNvSpPr>
          <p:nvPr/>
        </p:nvSpPr>
        <p:spPr bwMode="auto">
          <a:xfrm>
            <a:off x="-28575" y="6645275"/>
            <a:ext cx="150336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pt-PT" altLang="pt-PT" sz="800" i="1">
                <a:solidFill>
                  <a:schemeClr val="bg1"/>
                </a:solidFill>
                <a:latin typeface="Arial Narrow" pitchFamily="34" charset="0"/>
              </a:rPr>
              <a:t>Ref.E-LMBCEDAO/2021/ABC-E.01</a:t>
            </a: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pt-PT" altLang="pt-PT" sz="800" i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40" name="Picture 17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6475413"/>
            <a:ext cx="17192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Imagem 10" descr="LOGO-Paises ecowa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344" y="-3175"/>
            <a:ext cx="102610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" name="Rectângulo 37"/>
          <p:cNvSpPr/>
          <p:nvPr/>
        </p:nvSpPr>
        <p:spPr>
          <a:xfrm>
            <a:off x="3138488" y="861797"/>
            <a:ext cx="1438275" cy="3238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Edit personal and business data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5" name="Rectângulo 38"/>
          <p:cNvSpPr/>
          <p:nvPr/>
        </p:nvSpPr>
        <p:spPr>
          <a:xfrm>
            <a:off x="3106738" y="1258672"/>
            <a:ext cx="1439862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Product management</a:t>
            </a:r>
          </a:p>
        </p:txBody>
      </p:sp>
      <p:sp>
        <p:nvSpPr>
          <p:cNvPr id="146" name="Rectângulo 39"/>
          <p:cNvSpPr/>
          <p:nvPr/>
        </p:nvSpPr>
        <p:spPr>
          <a:xfrm>
            <a:off x="3497263" y="2233397"/>
            <a:ext cx="944562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Orders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7" name="Rectângulo 40"/>
          <p:cNvSpPr/>
          <p:nvPr/>
        </p:nvSpPr>
        <p:spPr>
          <a:xfrm>
            <a:off x="3300413" y="2673134"/>
            <a:ext cx="1246187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Communications and messages</a:t>
            </a:r>
          </a:p>
        </p:txBody>
      </p:sp>
      <p:sp>
        <p:nvSpPr>
          <p:cNvPr id="148" name="Rectângulo 41"/>
          <p:cNvSpPr/>
          <p:nvPr/>
        </p:nvSpPr>
        <p:spPr>
          <a:xfrm>
            <a:off x="3281363" y="3382747"/>
            <a:ext cx="1222375" cy="53498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/>
              </a:rPr>
              <a:t>Personal area::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Pessonal data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 err="1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Billing info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Preferências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49" name="Rectângulo 42"/>
          <p:cNvSpPr/>
          <p:nvPr/>
        </p:nvSpPr>
        <p:spPr>
          <a:xfrm>
            <a:off x="3343275" y="4038384"/>
            <a:ext cx="1703388" cy="4873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orders made and its details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 err="1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Order tracking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0" name="Rectângulo 43"/>
          <p:cNvSpPr/>
          <p:nvPr/>
        </p:nvSpPr>
        <p:spPr>
          <a:xfrm>
            <a:off x="3357563" y="4597184"/>
            <a:ext cx="1724025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Active shopping cart</a:t>
            </a:r>
          </a:p>
        </p:txBody>
      </p:sp>
      <p:sp>
        <p:nvSpPr>
          <p:cNvPr id="151" name="Rectângulo 44"/>
          <p:cNvSpPr/>
          <p:nvPr/>
        </p:nvSpPr>
        <p:spPr>
          <a:xfrm>
            <a:off x="3362325" y="4963897"/>
            <a:ext cx="1724025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Comunicações e mensagem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2" name="Rectângulo 45"/>
          <p:cNvSpPr/>
          <p:nvPr/>
        </p:nvSpPr>
        <p:spPr>
          <a:xfrm>
            <a:off x="3365500" y="5311559"/>
            <a:ext cx="1738313" cy="457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/>
              </a:rPr>
              <a:t>Finanças: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Pagamentos realizados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Facturas e recibos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3" name="Rectângulo 46"/>
          <p:cNvSpPr/>
          <p:nvPr/>
        </p:nvSpPr>
        <p:spPr>
          <a:xfrm>
            <a:off x="3765550" y="26772"/>
            <a:ext cx="2987675" cy="5921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/>
                <a:sym typeface="+mn-ea"/>
              </a:rPr>
              <a:t>Personal and business data:</a:t>
            </a:r>
            <a:endParaRPr lang="pt-PT" sz="1000" dirty="0">
              <a:solidFill>
                <a:schemeClr val="accent5">
                  <a:lumMod val="50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  <a:sym typeface="+mn-ea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Business areas / offers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  <a:sym typeface="+mn-ea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Financial info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  <a:sym typeface="+mn-ea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Supplier type [distributor, wholesale selling, others]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4" name="Rectângulo 47"/>
          <p:cNvSpPr/>
          <p:nvPr/>
        </p:nvSpPr>
        <p:spPr>
          <a:xfrm>
            <a:off x="4852988" y="736384"/>
            <a:ext cx="2060575" cy="13319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Create / edit products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Title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Description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Photos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Value / price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Shipping c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ost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by geographical areas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Search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labels 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Category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Available / hidden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Product code</a:t>
            </a:r>
          </a:p>
        </p:txBody>
      </p:sp>
      <p:sp>
        <p:nvSpPr>
          <p:cNvPr id="155" name="Rectângulo 48"/>
          <p:cNvSpPr/>
          <p:nvPr/>
        </p:nvSpPr>
        <p:spPr>
          <a:xfrm>
            <a:off x="7110413" y="1104684"/>
            <a:ext cx="1722437" cy="7223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/>
              </a:rPr>
              <a:t>Create promotion / sales: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Define discount percentage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Define start and end date of the campaign</a:t>
            </a:r>
          </a:p>
        </p:txBody>
      </p:sp>
      <p:sp>
        <p:nvSpPr>
          <p:cNvPr id="156" name="Rectângulo 49"/>
          <p:cNvSpPr/>
          <p:nvPr/>
        </p:nvSpPr>
        <p:spPr>
          <a:xfrm>
            <a:off x="4860925" y="2152434"/>
            <a:ext cx="1919288" cy="5064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Select Product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units in stocks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Add stock manually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7" name="Rectângulo 50"/>
          <p:cNvSpPr/>
          <p:nvPr/>
        </p:nvSpPr>
        <p:spPr>
          <a:xfrm>
            <a:off x="4897438" y="2719172"/>
            <a:ext cx="1884362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requests received</a:t>
            </a:r>
          </a:p>
        </p:txBody>
      </p:sp>
      <p:sp>
        <p:nvSpPr>
          <p:cNvPr id="158" name="Rectângulo 51"/>
          <p:cNvSpPr/>
          <p:nvPr/>
        </p:nvSpPr>
        <p:spPr>
          <a:xfrm>
            <a:off x="4872038" y="3022384"/>
            <a:ext cx="1884362" cy="2746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orders shipped</a:t>
            </a:r>
          </a:p>
        </p:txBody>
      </p:sp>
      <p:sp>
        <p:nvSpPr>
          <p:cNvPr id="159" name="Rectângulo 52"/>
          <p:cNvSpPr/>
          <p:nvPr/>
        </p:nvSpPr>
        <p:spPr>
          <a:xfrm>
            <a:off x="4659313" y="3431959"/>
            <a:ext cx="1901825" cy="7159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Sales made history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amounts received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the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value of retained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commissions </a:t>
            </a:r>
          </a:p>
        </p:txBody>
      </p:sp>
      <p:sp>
        <p:nvSpPr>
          <p:cNvPr id="160" name="Rectângulo 53"/>
          <p:cNvSpPr/>
          <p:nvPr/>
        </p:nvSpPr>
        <p:spPr>
          <a:xfrm>
            <a:off x="6980238" y="2168309"/>
            <a:ext cx="1981200" cy="12207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Sending data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Billing data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Payment status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Change order status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Contact end customer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Add notes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Add </a:t>
            </a: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tracking </a:t>
            </a: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number of shipping + carrier selection</a:t>
            </a:r>
          </a:p>
        </p:txBody>
      </p:sp>
      <p:sp>
        <p:nvSpPr>
          <p:cNvPr id="161" name="Rectângulo 54"/>
          <p:cNvSpPr/>
          <p:nvPr/>
        </p:nvSpPr>
        <p:spPr>
          <a:xfrm>
            <a:off x="2244725" y="5883059"/>
            <a:ext cx="2044700" cy="5905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Listing results: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Filters by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supplier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rating, price, in stock or out of stock, location, others.</a:t>
            </a:r>
          </a:p>
        </p:txBody>
      </p:sp>
      <p:sp>
        <p:nvSpPr>
          <p:cNvPr id="162" name="Rectângulo 55"/>
          <p:cNvSpPr/>
          <p:nvPr/>
        </p:nvSpPr>
        <p:spPr>
          <a:xfrm>
            <a:off x="6924675" y="5759234"/>
            <a:ext cx="2039938" cy="5175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Summary of o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rder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made</a:t>
            </a: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Return to the main page or my orders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page </a:t>
            </a:r>
          </a:p>
        </p:txBody>
      </p:sp>
      <p:sp>
        <p:nvSpPr>
          <p:cNvPr id="163" name="Rectângulo 56"/>
          <p:cNvSpPr/>
          <p:nvPr/>
        </p:nvSpPr>
        <p:spPr>
          <a:xfrm>
            <a:off x="5337175" y="4609884"/>
            <a:ext cx="1520825" cy="7318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endParaRPr lang="pt-PT" sz="100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100"/>
              </a:lnSpc>
              <a:defRPr/>
            </a:pP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similar or cross </a:t>
            </a: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products </a:t>
            </a:r>
            <a:r>
              <a:rPr lang="pt-PT" sz="100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[e.g. who bought this also bought that]</a:t>
            </a:r>
          </a:p>
        </p:txBody>
      </p:sp>
      <p:sp>
        <p:nvSpPr>
          <p:cNvPr id="164" name="Rectângulo 57"/>
          <p:cNvSpPr/>
          <p:nvPr/>
        </p:nvSpPr>
        <p:spPr>
          <a:xfrm>
            <a:off x="454025" y="1960347"/>
            <a:ext cx="1000125" cy="333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Sectorial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subportals</a:t>
            </a:r>
          </a:p>
        </p:txBody>
      </p:sp>
      <p:cxnSp>
        <p:nvCxnSpPr>
          <p:cNvPr id="165" name="Conexão recta 58"/>
          <p:cNvCxnSpPr/>
          <p:nvPr/>
        </p:nvCxnSpPr>
        <p:spPr>
          <a:xfrm flipH="1">
            <a:off x="944563" y="2293722"/>
            <a:ext cx="0" cy="1176337"/>
          </a:xfrm>
          <a:prstGeom prst="line">
            <a:avLst/>
          </a:prstGeom>
          <a:ln w="12700">
            <a:solidFill>
              <a:schemeClr val="accent5">
                <a:lumMod val="20000"/>
                <a:lumOff val="80000"/>
              </a:schemeClr>
            </a:solidFill>
            <a:headEnd type="triangle" w="med" len="med"/>
            <a:tailEnd type="triangle" w="med" len="med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6" name="Curved Connector 16"/>
          <p:cNvCxnSpPr/>
          <p:nvPr/>
        </p:nvCxnSpPr>
        <p:spPr>
          <a:xfrm rot="5400000" flipH="1" flipV="1">
            <a:off x="534988" y="1511084"/>
            <a:ext cx="2879725" cy="1133475"/>
          </a:xfrm>
          <a:prstGeom prst="curvedConnector3">
            <a:avLst>
              <a:gd name="adj1" fmla="val 65543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Curved Connector 16"/>
          <p:cNvCxnSpPr>
            <a:endCxn id="202" idx="2"/>
          </p:cNvCxnSpPr>
          <p:nvPr/>
        </p:nvCxnSpPr>
        <p:spPr>
          <a:xfrm rot="5400000" flipH="1" flipV="1">
            <a:off x="1324769" y="2061153"/>
            <a:ext cx="1582738" cy="127000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urved Connector 16"/>
          <p:cNvCxnSpPr/>
          <p:nvPr/>
        </p:nvCxnSpPr>
        <p:spPr>
          <a:xfrm>
            <a:off x="1533525" y="3498634"/>
            <a:ext cx="1168400" cy="476250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Curved Connector 16"/>
          <p:cNvCxnSpPr/>
          <p:nvPr/>
        </p:nvCxnSpPr>
        <p:spPr>
          <a:xfrm>
            <a:off x="1495425" y="3739934"/>
            <a:ext cx="587375" cy="11207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xão recta 63"/>
          <p:cNvCxnSpPr/>
          <p:nvPr/>
        </p:nvCxnSpPr>
        <p:spPr>
          <a:xfrm>
            <a:off x="954088" y="4187609"/>
            <a:ext cx="0" cy="2043113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Conexão recta 64"/>
          <p:cNvCxnSpPr>
            <a:endCxn id="188" idx="1"/>
          </p:cNvCxnSpPr>
          <p:nvPr/>
        </p:nvCxnSpPr>
        <p:spPr>
          <a:xfrm>
            <a:off x="715963" y="6306922"/>
            <a:ext cx="120650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exão recta 65"/>
          <p:cNvCxnSpPr/>
          <p:nvPr/>
        </p:nvCxnSpPr>
        <p:spPr>
          <a:xfrm>
            <a:off x="957263" y="5867184"/>
            <a:ext cx="120650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xão recta 66"/>
          <p:cNvCxnSpPr/>
          <p:nvPr/>
        </p:nvCxnSpPr>
        <p:spPr>
          <a:xfrm>
            <a:off x="957263" y="5444909"/>
            <a:ext cx="120650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Conexão recta 67"/>
          <p:cNvCxnSpPr/>
          <p:nvPr/>
        </p:nvCxnSpPr>
        <p:spPr>
          <a:xfrm>
            <a:off x="957263" y="5075022"/>
            <a:ext cx="120650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Conexão recta unidireccional 68"/>
          <p:cNvCxnSpPr/>
          <p:nvPr/>
        </p:nvCxnSpPr>
        <p:spPr>
          <a:xfrm rot="1020000">
            <a:off x="1789113" y="5633822"/>
            <a:ext cx="555625" cy="298450"/>
          </a:xfrm>
          <a:prstGeom prst="straightConnector1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exão recta unidireccional 69"/>
          <p:cNvCxnSpPr/>
          <p:nvPr/>
        </p:nvCxnSpPr>
        <p:spPr>
          <a:xfrm rot="1020000">
            <a:off x="1801813" y="5862422"/>
            <a:ext cx="504825" cy="298450"/>
          </a:xfrm>
          <a:prstGeom prst="straightConnector1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Conexão recta unidireccional 70"/>
          <p:cNvCxnSpPr/>
          <p:nvPr/>
        </p:nvCxnSpPr>
        <p:spPr>
          <a:xfrm rot="18780000">
            <a:off x="1901032" y="6171190"/>
            <a:ext cx="285750" cy="296863"/>
          </a:xfrm>
          <a:prstGeom prst="straightConnector1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Seta para Cima 49"/>
          <p:cNvSpPr/>
          <p:nvPr/>
        </p:nvSpPr>
        <p:spPr>
          <a:xfrm rot="5400000">
            <a:off x="4199732" y="5988628"/>
            <a:ext cx="398462" cy="3556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cxnSp>
        <p:nvCxnSpPr>
          <p:cNvPr id="179" name="Conexão recta 72"/>
          <p:cNvCxnSpPr/>
          <p:nvPr/>
        </p:nvCxnSpPr>
        <p:spPr>
          <a:xfrm>
            <a:off x="5224463" y="4124109"/>
            <a:ext cx="0" cy="187325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Conexão recta 73"/>
          <p:cNvCxnSpPr/>
          <p:nvPr/>
        </p:nvCxnSpPr>
        <p:spPr>
          <a:xfrm>
            <a:off x="5230813" y="4139984"/>
            <a:ext cx="1443037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exão recta unidireccional 74"/>
          <p:cNvCxnSpPr/>
          <p:nvPr/>
        </p:nvCxnSpPr>
        <p:spPr>
          <a:xfrm rot="21000000">
            <a:off x="3136900" y="4065372"/>
            <a:ext cx="193675" cy="296862"/>
          </a:xfrm>
          <a:prstGeom prst="straightConnector1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Curved Connector 16"/>
          <p:cNvCxnSpPr/>
          <p:nvPr/>
        </p:nvCxnSpPr>
        <p:spPr>
          <a:xfrm>
            <a:off x="3087688" y="4265397"/>
            <a:ext cx="279400" cy="476250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Curved Connector 16"/>
          <p:cNvCxnSpPr/>
          <p:nvPr/>
        </p:nvCxnSpPr>
        <p:spPr>
          <a:xfrm rot="21420000">
            <a:off x="2974975" y="4281272"/>
            <a:ext cx="401638" cy="11207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urved Connector 16"/>
          <p:cNvCxnSpPr/>
          <p:nvPr/>
        </p:nvCxnSpPr>
        <p:spPr>
          <a:xfrm rot="180000">
            <a:off x="3000375" y="4249522"/>
            <a:ext cx="403225" cy="842962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ângulo 78"/>
          <p:cNvSpPr/>
          <p:nvPr/>
        </p:nvSpPr>
        <p:spPr>
          <a:xfrm>
            <a:off x="1071563" y="5270284"/>
            <a:ext cx="842962" cy="4413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Browsing the the offers by categiry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6" name="Rectângulo 79"/>
          <p:cNvSpPr/>
          <p:nvPr/>
        </p:nvSpPr>
        <p:spPr>
          <a:xfrm>
            <a:off x="1073150" y="4936909"/>
            <a:ext cx="852488" cy="2746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Research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87" name="Rectângulo 80"/>
          <p:cNvSpPr/>
          <p:nvPr/>
        </p:nvSpPr>
        <p:spPr>
          <a:xfrm>
            <a:off x="1069975" y="5776697"/>
            <a:ext cx="827088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Featured Offers</a:t>
            </a:r>
          </a:p>
        </p:txBody>
      </p:sp>
      <p:sp>
        <p:nvSpPr>
          <p:cNvPr id="188" name="Rectângulo 81"/>
          <p:cNvSpPr/>
          <p:nvPr/>
        </p:nvSpPr>
        <p:spPr>
          <a:xfrm>
            <a:off x="836613" y="6105309"/>
            <a:ext cx="1066800" cy="403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Top sellers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cxnSp>
        <p:nvCxnSpPr>
          <p:cNvPr id="189" name="Curved Connector 16"/>
          <p:cNvCxnSpPr/>
          <p:nvPr/>
        </p:nvCxnSpPr>
        <p:spPr>
          <a:xfrm rot="20940000" flipV="1">
            <a:off x="3046413" y="3551022"/>
            <a:ext cx="388937" cy="477837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Rectângulo 83"/>
          <p:cNvSpPr/>
          <p:nvPr/>
        </p:nvSpPr>
        <p:spPr>
          <a:xfrm>
            <a:off x="1985963" y="3806609"/>
            <a:ext cx="1144587" cy="4667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Login and end customer r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egistration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cxnSp>
        <p:nvCxnSpPr>
          <p:cNvPr id="191" name="Curved Connector 16"/>
          <p:cNvCxnSpPr/>
          <p:nvPr/>
        </p:nvCxnSpPr>
        <p:spPr>
          <a:xfrm rot="19860000">
            <a:off x="3346450" y="1826997"/>
            <a:ext cx="279400" cy="476250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Curved Connector 16"/>
          <p:cNvCxnSpPr/>
          <p:nvPr/>
        </p:nvCxnSpPr>
        <p:spPr>
          <a:xfrm rot="300000">
            <a:off x="3146425" y="1936534"/>
            <a:ext cx="401638" cy="8413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urved Connector 16"/>
          <p:cNvCxnSpPr/>
          <p:nvPr/>
        </p:nvCxnSpPr>
        <p:spPr>
          <a:xfrm rot="420000">
            <a:off x="2955925" y="1947647"/>
            <a:ext cx="647700" cy="1122362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Curved Connector 16"/>
          <p:cNvCxnSpPr/>
          <p:nvPr/>
        </p:nvCxnSpPr>
        <p:spPr>
          <a:xfrm rot="20640000">
            <a:off x="4533900" y="2457234"/>
            <a:ext cx="249238" cy="7651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6"/>
          <p:cNvCxnSpPr>
            <a:endCxn id="157" idx="1"/>
          </p:cNvCxnSpPr>
          <p:nvPr/>
        </p:nvCxnSpPr>
        <p:spPr>
          <a:xfrm>
            <a:off x="4432300" y="2409609"/>
            <a:ext cx="465138" cy="4476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urved Connector 16"/>
          <p:cNvCxnSpPr/>
          <p:nvPr/>
        </p:nvCxnSpPr>
        <p:spPr>
          <a:xfrm rot="20220000">
            <a:off x="4486275" y="1707934"/>
            <a:ext cx="249238" cy="766763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Seta para Cima 68"/>
          <p:cNvSpPr/>
          <p:nvPr/>
        </p:nvSpPr>
        <p:spPr>
          <a:xfrm rot="5400000">
            <a:off x="4468812" y="1225335"/>
            <a:ext cx="396875" cy="3556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198" name="Rectângulo 91"/>
          <p:cNvSpPr/>
          <p:nvPr/>
        </p:nvSpPr>
        <p:spPr>
          <a:xfrm>
            <a:off x="2344738" y="247434"/>
            <a:ext cx="1249362" cy="3032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Supplier Record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99" name="Seta para Cima 70"/>
          <p:cNvSpPr/>
          <p:nvPr/>
        </p:nvSpPr>
        <p:spPr>
          <a:xfrm rot="5400000">
            <a:off x="6791325" y="1355509"/>
            <a:ext cx="398463" cy="220663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cxnSp>
        <p:nvCxnSpPr>
          <p:cNvPr id="200" name="Curved Connector 16"/>
          <p:cNvCxnSpPr/>
          <p:nvPr/>
        </p:nvCxnSpPr>
        <p:spPr>
          <a:xfrm rot="2040000" flipV="1">
            <a:off x="2859088" y="1263434"/>
            <a:ext cx="136525" cy="477838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urved Connector 16"/>
          <p:cNvCxnSpPr/>
          <p:nvPr/>
        </p:nvCxnSpPr>
        <p:spPr>
          <a:xfrm rot="21540000" flipV="1">
            <a:off x="2770188" y="1090397"/>
            <a:ext cx="390525" cy="47942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Rectângulo 95"/>
          <p:cNvSpPr/>
          <p:nvPr/>
        </p:nvSpPr>
        <p:spPr>
          <a:xfrm>
            <a:off x="2200275" y="1571409"/>
            <a:ext cx="1101725" cy="333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Login fornecedor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03" name="Seta para Cima 74"/>
          <p:cNvSpPr/>
          <p:nvPr/>
        </p:nvSpPr>
        <p:spPr>
          <a:xfrm rot="5400000">
            <a:off x="3187701" y="1642846"/>
            <a:ext cx="398462" cy="220663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04" name="Seta para Cima 75"/>
          <p:cNvSpPr/>
          <p:nvPr/>
        </p:nvSpPr>
        <p:spPr>
          <a:xfrm rot="5400000">
            <a:off x="6648451" y="2681071"/>
            <a:ext cx="398462" cy="220663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cxnSp>
        <p:nvCxnSpPr>
          <p:cNvPr id="205" name="Curved Connector 16"/>
          <p:cNvCxnSpPr/>
          <p:nvPr/>
        </p:nvCxnSpPr>
        <p:spPr>
          <a:xfrm>
            <a:off x="4305300" y="3043022"/>
            <a:ext cx="349250" cy="446087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Rectângulo 99"/>
          <p:cNvSpPr/>
          <p:nvPr/>
        </p:nvSpPr>
        <p:spPr>
          <a:xfrm>
            <a:off x="3497263" y="2998572"/>
            <a:ext cx="944562" cy="2762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Finances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07" name="Seta para Cima 78"/>
          <p:cNvSpPr/>
          <p:nvPr/>
        </p:nvSpPr>
        <p:spPr>
          <a:xfrm rot="5400000">
            <a:off x="3430587" y="285535"/>
            <a:ext cx="398463" cy="220662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08" name="CaixaDeTexto 101"/>
          <p:cNvSpPr txBox="1"/>
          <p:nvPr/>
        </p:nvSpPr>
        <p:spPr>
          <a:xfrm>
            <a:off x="185738" y="1357097"/>
            <a:ext cx="1498600" cy="2936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PT" sz="1400" b="1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Flowchart 5</a:t>
            </a:r>
          </a:p>
        </p:txBody>
      </p:sp>
      <p:sp>
        <p:nvSpPr>
          <p:cNvPr id="209" name="Rectângulo 102"/>
          <p:cNvSpPr/>
          <p:nvPr/>
        </p:nvSpPr>
        <p:spPr>
          <a:xfrm>
            <a:off x="3498850" y="1577759"/>
            <a:ext cx="1000125" cy="3333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Stocks m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anagement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10" name="Rectangle 21"/>
          <p:cNvSpPr/>
          <p:nvPr/>
        </p:nvSpPr>
        <p:spPr>
          <a:xfrm>
            <a:off x="0" y="3714750"/>
            <a:ext cx="1579563" cy="6953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b-NO" sz="1200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PLATEFORME EN LIGNE ATLANTIC BUSINESS </a:t>
            </a:r>
            <a:r>
              <a:rPr lang="nb-NO" sz="1200" i="1" dirty="0">
                <a:solidFill>
                  <a:srgbClr val="C00000"/>
                </a:solidFill>
                <a:latin typeface="Arial Narrow" pitchFamily="34" charset="0"/>
              </a:rPr>
              <a:t>FORUM</a:t>
            </a:r>
            <a:endParaRPr lang="pt-PT" sz="12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11" name="Rectângulo 104"/>
          <p:cNvSpPr/>
          <p:nvPr/>
        </p:nvSpPr>
        <p:spPr>
          <a:xfrm>
            <a:off x="4573588" y="5832259"/>
            <a:ext cx="1857375" cy="6492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accent5">
                    <a:lumMod val="50000"/>
                  </a:schemeClr>
                </a:solidFill>
                <a:latin typeface="Arial Narrow" pitchFamily="34" charset="0"/>
                <a:cs typeface="Arial"/>
              </a:rPr>
              <a:t>View product details: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View stock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Price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Contact supplier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Order</a:t>
            </a:r>
          </a:p>
        </p:txBody>
      </p:sp>
      <p:sp>
        <p:nvSpPr>
          <p:cNvPr id="212" name="Seta para Cima 83"/>
          <p:cNvSpPr/>
          <p:nvPr/>
        </p:nvSpPr>
        <p:spPr>
          <a:xfrm rot="10800000">
            <a:off x="7716838" y="4584484"/>
            <a:ext cx="398462" cy="492125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13" name="Seta para Cima 84"/>
          <p:cNvSpPr/>
          <p:nvPr/>
        </p:nvSpPr>
        <p:spPr>
          <a:xfrm rot="10800000">
            <a:off x="7745413" y="5422684"/>
            <a:ext cx="398462" cy="3175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14" name="Rectângulo 107"/>
          <p:cNvSpPr/>
          <p:nvPr/>
        </p:nvSpPr>
        <p:spPr>
          <a:xfrm>
            <a:off x="6645275" y="3662147"/>
            <a:ext cx="2306638" cy="9556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Add shopping cart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Review order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Confirm delivery and billing address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Check price with shipping cost and delivery time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Apply gift card</a:t>
            </a:r>
          </a:p>
          <a:p>
            <a:pPr>
              <a:lnSpc>
                <a:spcPts val="10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Apply affiliate discount code</a:t>
            </a:r>
          </a:p>
        </p:txBody>
      </p:sp>
      <p:sp>
        <p:nvSpPr>
          <p:cNvPr id="215" name="Rectângulo 108"/>
          <p:cNvSpPr/>
          <p:nvPr/>
        </p:nvSpPr>
        <p:spPr>
          <a:xfrm>
            <a:off x="6905625" y="5092484"/>
            <a:ext cx="2039938" cy="3540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Perform payment</a:t>
            </a:r>
          </a:p>
          <a:p>
            <a:pPr algn="ctr">
              <a:lnSpc>
                <a:spcPts val="11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[Credit cared, </a:t>
            </a:r>
            <a:r>
              <a:rPr lang="pt-PT" sz="1000" dirty="0" err="1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Pay-pal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</a:rPr>
              <a:t>, others]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16" name="Seta para cima e para baixo 109"/>
          <p:cNvSpPr/>
          <p:nvPr/>
        </p:nvSpPr>
        <p:spPr>
          <a:xfrm>
            <a:off x="5943600" y="5335372"/>
            <a:ext cx="265113" cy="465137"/>
          </a:xfrm>
          <a:prstGeom prst="upDown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/>
          </a:p>
        </p:txBody>
      </p:sp>
      <p:sp>
        <p:nvSpPr>
          <p:cNvPr id="217" name="Seta para Cima 88"/>
          <p:cNvSpPr/>
          <p:nvPr/>
        </p:nvSpPr>
        <p:spPr>
          <a:xfrm rot="10800000">
            <a:off x="2487613" y="5343309"/>
            <a:ext cx="398462" cy="528638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18" name="Seta para Cima 89"/>
          <p:cNvSpPr/>
          <p:nvPr/>
        </p:nvSpPr>
        <p:spPr>
          <a:xfrm rot="5400000">
            <a:off x="1842294" y="4988503"/>
            <a:ext cx="273050" cy="192088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PT" sz="1000" dirty="0"/>
          </a:p>
        </p:txBody>
      </p:sp>
      <p:sp>
        <p:nvSpPr>
          <p:cNvPr id="219" name="Rectângulo 112"/>
          <p:cNvSpPr/>
          <p:nvPr/>
        </p:nvSpPr>
        <p:spPr>
          <a:xfrm>
            <a:off x="2090738" y="4828959"/>
            <a:ext cx="1046162" cy="4889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  <a:sym typeface="+mn-ea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Free searches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Arial"/>
            </a:endParaRPr>
          </a:p>
          <a:p>
            <a:pPr>
              <a:lnSpc>
                <a:spcPts val="1100"/>
              </a:lnSpc>
              <a:defRPr/>
            </a:pPr>
            <a:r>
              <a:rPr lang="pt-PT" sz="1000" dirty="0">
                <a:solidFill>
                  <a:schemeClr val="bg1"/>
                </a:solidFill>
                <a:latin typeface="Arial Narrow" pitchFamily="34" charset="0"/>
                <a:cs typeface="Arial"/>
                <a:sym typeface="+mn-ea"/>
              </a:rPr>
              <a:t>■ </a:t>
            </a: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Arial"/>
                <a:sym typeface="+mn-ea"/>
              </a:rPr>
              <a:t>PSearch by category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26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4450"/>
            <a:ext cx="2678112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10" descr="LOGO-Paises ecowa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-19050"/>
            <a:ext cx="10255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"/>
            <a:ext cx="9144000" cy="689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4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107"/>
            <a:ext cx="2213315" cy="46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Slide Number Placeholder 6"/>
          <p:cNvSpPr txBox="1">
            <a:spLocks noChangeArrowheads="1"/>
          </p:cNvSpPr>
          <p:nvPr/>
        </p:nvSpPr>
        <p:spPr bwMode="auto">
          <a:xfrm>
            <a:off x="3995738" y="6659563"/>
            <a:ext cx="593725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Page </a:t>
            </a:r>
            <a:fld id="{3617540C-E39B-4FF8-8750-2ACB2CB9FE3E}" type="slidenum">
              <a:rPr lang="fr-FR" altLang="pt-PT" sz="800" b="1" i="1" u="sng">
                <a:solidFill>
                  <a:schemeClr val="bg1"/>
                </a:solidFill>
                <a:latin typeface="Arial Narrow" pitchFamily="34" charset="0"/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fr-FR" altLang="pt-PT" sz="800" b="1" i="1" u="sng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38" name="Imagem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5" y="6523038"/>
            <a:ext cx="433388" cy="27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" name="TextBox 52"/>
          <p:cNvSpPr txBox="1">
            <a:spLocks noChangeArrowheads="1"/>
          </p:cNvSpPr>
          <p:nvPr/>
        </p:nvSpPr>
        <p:spPr bwMode="auto">
          <a:xfrm>
            <a:off x="-28575" y="6645275"/>
            <a:ext cx="1503363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pt-PT" altLang="pt-PT" sz="800" i="1">
                <a:solidFill>
                  <a:schemeClr val="bg1"/>
                </a:solidFill>
                <a:latin typeface="Arial Narrow" pitchFamily="34" charset="0"/>
              </a:rPr>
              <a:t>Ref.E-LMBCEDAO/2021/ABC-E.01</a:t>
            </a:r>
            <a:r>
              <a:rPr lang="fr-FR" altLang="pt-PT" sz="800" i="1">
                <a:solidFill>
                  <a:schemeClr val="bg1"/>
                </a:solidFill>
                <a:latin typeface="Arial Narrow" pitchFamily="34" charset="0"/>
              </a:rPr>
              <a:t> </a:t>
            </a:r>
            <a:endParaRPr lang="pt-PT" altLang="pt-PT" sz="800" i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140" name="Picture 17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6475413"/>
            <a:ext cx="17192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Imagem 10" descr="LOGO-Paises ecowas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9344" y="-3175"/>
            <a:ext cx="102610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" name="Rectângulo 24"/>
          <p:cNvSpPr/>
          <p:nvPr/>
        </p:nvSpPr>
        <p:spPr>
          <a:xfrm>
            <a:off x="1870075" y="3176638"/>
            <a:ext cx="1209675" cy="276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Entreprises</a:t>
            </a:r>
            <a:endParaRPr lang="pt-PT" sz="110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8" name="Seta para cima 25"/>
          <p:cNvSpPr/>
          <p:nvPr/>
        </p:nvSpPr>
        <p:spPr>
          <a:xfrm rot="5400000">
            <a:off x="2990056" y="3161557"/>
            <a:ext cx="328613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89" name="Rectângulo 26"/>
          <p:cNvSpPr/>
          <p:nvPr/>
        </p:nvSpPr>
        <p:spPr>
          <a:xfrm>
            <a:off x="1177925" y="4383138"/>
            <a:ext cx="909638" cy="5381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1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S</a:t>
            </a:r>
            <a:r>
              <a:rPr lang="fr-FR" sz="1100" dirty="0" err="1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ervice</a:t>
            </a:r>
            <a:r>
              <a:rPr lang="pt-PT" sz="11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s</a:t>
            </a:r>
            <a:endParaRPr lang="pt-PT" sz="110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0" name="Seta para cima 27"/>
          <p:cNvSpPr/>
          <p:nvPr/>
        </p:nvSpPr>
        <p:spPr>
          <a:xfrm rot="5400000">
            <a:off x="2020094" y="4498232"/>
            <a:ext cx="327025" cy="268287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91" name="Rectângulo 28"/>
          <p:cNvSpPr/>
          <p:nvPr/>
        </p:nvSpPr>
        <p:spPr>
          <a:xfrm>
            <a:off x="2360613" y="5881738"/>
            <a:ext cx="1211262" cy="276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Contacts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2" name="Seta para cima 29"/>
          <p:cNvSpPr/>
          <p:nvPr/>
        </p:nvSpPr>
        <p:spPr>
          <a:xfrm rot="5400000">
            <a:off x="3482181" y="5866657"/>
            <a:ext cx="328613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93" name="Rectângulo 1"/>
          <p:cNvSpPr/>
          <p:nvPr/>
        </p:nvSpPr>
        <p:spPr>
          <a:xfrm>
            <a:off x="3287713" y="2897238"/>
            <a:ext cx="1343025" cy="8397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Recherche de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: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■ Importateurs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■ Exportateurs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■ Partenariats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■ Opportunités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Investisseurs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4" name="Rectângulo 30"/>
          <p:cNvSpPr/>
          <p:nvPr/>
        </p:nvSpPr>
        <p:spPr>
          <a:xfrm>
            <a:off x="2355850" y="4057700"/>
            <a:ext cx="2070100" cy="1184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■Liste des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prestations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Liste par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entités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Bureau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virtuel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ECOBOX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Liste de la base de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données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Petit service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d'import/export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Liste par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thème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Recherche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5" name="Rectângulo 31"/>
          <p:cNvSpPr/>
          <p:nvPr/>
        </p:nvSpPr>
        <p:spPr>
          <a:xfrm>
            <a:off x="3829050" y="5837288"/>
            <a:ext cx="2106613" cy="358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vue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carte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Vue en liste avec toutes les stations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6" name="Rectângulo 32"/>
          <p:cNvSpPr/>
          <p:nvPr/>
        </p:nvSpPr>
        <p:spPr>
          <a:xfrm>
            <a:off x="6281738" y="5837288"/>
            <a:ext cx="2106612" cy="358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Voir les détails de chaque station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7" name="Seta para cima 33"/>
          <p:cNvSpPr/>
          <p:nvPr/>
        </p:nvSpPr>
        <p:spPr>
          <a:xfrm rot="5400000">
            <a:off x="5856287" y="5761088"/>
            <a:ext cx="396875" cy="520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98" name="Rectângulo 36"/>
          <p:cNvSpPr/>
          <p:nvPr/>
        </p:nvSpPr>
        <p:spPr>
          <a:xfrm>
            <a:off x="4533900" y="4286300"/>
            <a:ext cx="1343025" cy="7461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Passez une commande en remplissant le formulaire + login / compte enregistré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9" name="Rectângulo 37"/>
          <p:cNvSpPr/>
          <p:nvPr/>
        </p:nvSpPr>
        <p:spPr>
          <a:xfrm>
            <a:off x="6016625" y="4272013"/>
            <a:ext cx="1316038" cy="8397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Effectuer le paiement par carte de crédit, </a:t>
            </a:r>
            <a:r>
              <a:rPr lang="fr-FR" sz="1000" dirty="0" err="1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paypal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 ou carte de fidélité si le service a un </a:t>
            </a:r>
            <a:r>
              <a:rPr lang="fr-FR" sz="1000" dirty="0" err="1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coût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 associé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0" name="Rectângulo 38"/>
          <p:cNvSpPr/>
          <p:nvPr/>
        </p:nvSpPr>
        <p:spPr>
          <a:xfrm>
            <a:off x="7508874" y="4375200"/>
            <a:ext cx="1455613" cy="6111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Succès! </a:t>
            </a:r>
            <a:endParaRPr lang="fr-FR" sz="1000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Transférer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les commandes en attente vers l'espace personnel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1" name="Rectângulo 39"/>
          <p:cNvSpPr/>
          <p:nvPr/>
        </p:nvSpPr>
        <p:spPr>
          <a:xfrm>
            <a:off x="4767263" y="3008363"/>
            <a:ext cx="1963737" cy="5730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Les doutes des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entrepreneurs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Services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associés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Envoyer des questions/messages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2" name="Rectângulo 40"/>
          <p:cNvSpPr/>
          <p:nvPr/>
        </p:nvSpPr>
        <p:spPr>
          <a:xfrm>
            <a:off x="6962775" y="3148063"/>
            <a:ext cx="1779588" cy="2682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Consulter les documents associés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3" name="Seta para cima 41"/>
          <p:cNvSpPr/>
          <p:nvPr/>
        </p:nvSpPr>
        <p:spPr>
          <a:xfrm rot="5400000">
            <a:off x="4497387" y="3141713"/>
            <a:ext cx="328613" cy="268288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04" name="Seta para cima 42"/>
          <p:cNvSpPr/>
          <p:nvPr/>
        </p:nvSpPr>
        <p:spPr>
          <a:xfrm rot="5400000">
            <a:off x="6628606" y="3142507"/>
            <a:ext cx="328613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05" name="Rectângulo 43"/>
          <p:cNvSpPr/>
          <p:nvPr/>
        </p:nvSpPr>
        <p:spPr>
          <a:xfrm>
            <a:off x="5233987" y="1587550"/>
            <a:ext cx="2618581" cy="1184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Espace personnel 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: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Modifier les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données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Messages de la </a:t>
            </a:r>
            <a:r>
              <a:rPr lang="fr-FR" sz="1000" dirty="0" err="1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boîte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 de réception [ECO BOX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]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Afficher les commandes passées et leur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statut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Afficher les factures /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reçus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Visualiser des documents et/ou des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preuves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Téléchargement de </a:t>
            </a: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facture/reçu</a:t>
            </a:r>
          </a:p>
          <a:p>
            <a:pPr>
              <a:lnSpc>
                <a:spcPts val="1200"/>
              </a:lnSpc>
              <a:defRPr/>
            </a:pPr>
            <a:r>
              <a:rPr lang="fr-FR" sz="10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Gestion de bureau virtuel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6" name="Rectângulo 44"/>
          <p:cNvSpPr/>
          <p:nvPr/>
        </p:nvSpPr>
        <p:spPr>
          <a:xfrm>
            <a:off x="2493963" y="5507088"/>
            <a:ext cx="1778000" cy="2667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pt-PT" sz="1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Consulter les documents associés</a:t>
            </a:r>
            <a:endParaRPr lang="pt-PT" sz="10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7" name="Rectângulo 45"/>
          <p:cNvSpPr/>
          <p:nvPr/>
        </p:nvSpPr>
        <p:spPr>
          <a:xfrm>
            <a:off x="3851275" y="2025700"/>
            <a:ext cx="1211263" cy="276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Login</a:t>
            </a:r>
            <a:endParaRPr lang="pt-PT" sz="110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8" name="Seta para cima 46"/>
          <p:cNvSpPr/>
          <p:nvPr/>
        </p:nvSpPr>
        <p:spPr>
          <a:xfrm rot="5400000">
            <a:off x="4973637" y="2011413"/>
            <a:ext cx="327025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09" name="Rectângulo 47"/>
          <p:cNvSpPr/>
          <p:nvPr/>
        </p:nvSpPr>
        <p:spPr>
          <a:xfrm>
            <a:off x="3419873" y="955725"/>
            <a:ext cx="1642666" cy="276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Enregistrement du Compte</a:t>
            </a:r>
            <a:endParaRPr lang="pt-PT" sz="110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0" name="Seta para cima 48"/>
          <p:cNvSpPr/>
          <p:nvPr/>
        </p:nvSpPr>
        <p:spPr>
          <a:xfrm rot="5400000">
            <a:off x="4972844" y="940644"/>
            <a:ext cx="328612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11" name="Rectângulo 49"/>
          <p:cNvSpPr/>
          <p:nvPr/>
        </p:nvSpPr>
        <p:spPr>
          <a:xfrm>
            <a:off x="2411413" y="1457375"/>
            <a:ext cx="1211262" cy="276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r>
              <a:rPr lang="pt-PT" sz="11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/>
              </a:rPr>
              <a:t>Entrepreneurs</a:t>
            </a:r>
            <a:endParaRPr lang="pt-PT" sz="110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2" name="Rectângulo 51"/>
          <p:cNvSpPr/>
          <p:nvPr/>
        </p:nvSpPr>
        <p:spPr>
          <a:xfrm>
            <a:off x="5307013" y="900163"/>
            <a:ext cx="2433637" cy="3921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200"/>
              </a:lnSpc>
              <a:defRPr/>
            </a:pP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Remplir les données </a:t>
            </a: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personnelles</a:t>
            </a:r>
          </a:p>
          <a:p>
            <a:pPr>
              <a:lnSpc>
                <a:spcPts val="1200"/>
              </a:lnSpc>
              <a:defRPr/>
            </a:pPr>
            <a:r>
              <a:rPr lang="fr-FR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■ </a:t>
            </a:r>
            <a:r>
              <a:rPr lang="fr-FR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"/>
              </a:rPr>
              <a:t>Télécharger une copie BI et NIF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3" name="Seta para cima 52"/>
          <p:cNvSpPr/>
          <p:nvPr/>
        </p:nvSpPr>
        <p:spPr>
          <a:xfrm rot="5400000">
            <a:off x="4252912" y="4497438"/>
            <a:ext cx="327025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14" name="Seta para cima 53"/>
          <p:cNvSpPr/>
          <p:nvPr/>
        </p:nvSpPr>
        <p:spPr>
          <a:xfrm rot="5400000">
            <a:off x="5749926" y="4530775"/>
            <a:ext cx="328612" cy="268287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15" name="Seta para cima 55"/>
          <p:cNvSpPr/>
          <p:nvPr/>
        </p:nvSpPr>
        <p:spPr>
          <a:xfrm rot="5400000">
            <a:off x="7216776" y="4530775"/>
            <a:ext cx="328612" cy="268287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cxnSp>
        <p:nvCxnSpPr>
          <p:cNvPr id="116" name="Curved Connector 16"/>
          <p:cNvCxnSpPr/>
          <p:nvPr/>
        </p:nvCxnSpPr>
        <p:spPr>
          <a:xfrm rot="5400000" flipH="1" flipV="1">
            <a:off x="1064419" y="1785194"/>
            <a:ext cx="1758950" cy="1655762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6"/>
          <p:cNvCxnSpPr/>
          <p:nvPr/>
        </p:nvCxnSpPr>
        <p:spPr>
          <a:xfrm flipV="1">
            <a:off x="1373188" y="3484613"/>
            <a:ext cx="893762" cy="206375"/>
          </a:xfrm>
          <a:prstGeom prst="curvedConnector3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urved Connector 16"/>
          <p:cNvCxnSpPr/>
          <p:nvPr/>
        </p:nvCxnSpPr>
        <p:spPr>
          <a:xfrm rot="21000000">
            <a:off x="3657600" y="1576438"/>
            <a:ext cx="371475" cy="476250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urved Connector 16"/>
          <p:cNvCxnSpPr/>
          <p:nvPr/>
        </p:nvCxnSpPr>
        <p:spPr>
          <a:xfrm>
            <a:off x="1403350" y="4065638"/>
            <a:ext cx="417513" cy="269875"/>
          </a:xfrm>
          <a:prstGeom prst="curvedConnector3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urved Connector 16"/>
          <p:cNvCxnSpPr>
            <a:endCxn id="91" idx="1"/>
          </p:cNvCxnSpPr>
          <p:nvPr/>
        </p:nvCxnSpPr>
        <p:spPr>
          <a:xfrm rot="16200000" flipH="1">
            <a:off x="758031" y="4417269"/>
            <a:ext cx="1774825" cy="1430338"/>
          </a:xfrm>
          <a:prstGeom prst="curvedConnector2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urved Connector 16"/>
          <p:cNvCxnSpPr>
            <a:endCxn id="109" idx="2"/>
          </p:cNvCxnSpPr>
          <p:nvPr/>
        </p:nvCxnSpPr>
        <p:spPr>
          <a:xfrm flipV="1">
            <a:off x="3605213" y="1231950"/>
            <a:ext cx="635993" cy="306388"/>
          </a:xfrm>
          <a:prstGeom prst="curvedConnector2">
            <a:avLst/>
          </a:prstGeom>
          <a:ln w="28575">
            <a:solidFill>
              <a:schemeClr val="accent3">
                <a:lumMod val="20000"/>
                <a:lumOff val="8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Seta para cima 72"/>
          <p:cNvSpPr/>
          <p:nvPr/>
        </p:nvSpPr>
        <p:spPr>
          <a:xfrm rot="10800000">
            <a:off x="3225800" y="5218163"/>
            <a:ext cx="328613" cy="266700"/>
          </a:xfrm>
          <a:prstGeom prst="up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200"/>
              </a:lnSpc>
              <a:defRPr/>
            </a:pPr>
            <a:endParaRPr lang="pt-PT" sz="1100" dirty="0">
              <a:latin typeface="Arial Narrow" panose="020B0606020202030204" pitchFamily="34" charset="0"/>
            </a:endParaRPr>
          </a:p>
        </p:txBody>
      </p:sp>
      <p:sp>
        <p:nvSpPr>
          <p:cNvPr id="126" name="CaixaDeTexto 130"/>
          <p:cNvSpPr txBox="1"/>
          <p:nvPr/>
        </p:nvSpPr>
        <p:spPr>
          <a:xfrm>
            <a:off x="92075" y="843013"/>
            <a:ext cx="2247900" cy="4770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Organigramme 2 </a:t>
            </a:r>
            <a:r>
              <a:rPr lang="fr-FR" sz="1400" b="1" i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:</a:t>
            </a:r>
          </a:p>
          <a:p>
            <a:pPr fontAlgn="auto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900" i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La </a:t>
            </a:r>
            <a:r>
              <a:rPr lang="fr-FR" sz="900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plateforme qui aura des phases évolutives</a:t>
            </a:r>
            <a:r>
              <a:rPr lang="pt-PT" sz="900" i="1" dirty="0" smtClean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  <a:cs typeface="+mn-cs"/>
              </a:rPr>
              <a:t>. </a:t>
            </a:r>
            <a:endParaRPr lang="pt-PT" sz="900" i="1" dirty="0">
              <a:solidFill>
                <a:schemeClr val="accent5">
                  <a:lumMod val="75000"/>
                </a:schemeClr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127" name="Rectangle 21"/>
          <p:cNvSpPr/>
          <p:nvPr/>
        </p:nvSpPr>
        <p:spPr>
          <a:xfrm>
            <a:off x="60325" y="3473500"/>
            <a:ext cx="2063750" cy="8620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b-NO" sz="1100" i="1" dirty="0">
                <a:solidFill>
                  <a:schemeClr val="accent5">
                    <a:lumMod val="75000"/>
                  </a:schemeClr>
                </a:solidFill>
                <a:latin typeface="Arial Narrow" pitchFamily="34" charset="0"/>
              </a:rPr>
              <a:t>PLATEFORME EN LIGNE ATLANTIC BUSINESS </a:t>
            </a:r>
            <a:r>
              <a:rPr lang="nb-NO" sz="1100" i="1" dirty="0">
                <a:solidFill>
                  <a:srgbClr val="C00000"/>
                </a:solidFill>
                <a:latin typeface="Arial Narrow" pitchFamily="34" charset="0"/>
              </a:rPr>
              <a:t>FORUM</a:t>
            </a:r>
            <a:endParaRPr lang="pt-PT" sz="11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>
              <a:defRPr/>
            </a:pPr>
            <a:r>
              <a:rPr lang="pt-PT" sz="1100" dirty="0" smtClean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[</a:t>
            </a:r>
            <a:r>
              <a:rPr lang="pt-PT" sz="1100" dirty="0">
                <a:solidFill>
                  <a:schemeClr val="accent6">
                    <a:lumMod val="75000"/>
                  </a:schemeClr>
                </a:solidFill>
                <a:latin typeface="Arial Narrow" pitchFamily="34" charset="0"/>
              </a:rPr>
              <a:t>FRONTOFFICE]</a:t>
            </a:r>
          </a:p>
        </p:txBody>
      </p:sp>
    </p:spTree>
    <p:extLst>
      <p:ext uri="{BB962C8B-B14F-4D97-AF65-F5344CB8AC3E}">
        <p14:creationId xmlns:p14="http://schemas.microsoft.com/office/powerpoint/2010/main" val="365071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731</Words>
  <Application>Microsoft Office PowerPoint</Application>
  <PresentationFormat>On-screen Show (4:3)</PresentationFormat>
  <Paragraphs>178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Base</dc:creator>
  <cp:lastModifiedBy>Base</cp:lastModifiedBy>
  <cp:revision>4</cp:revision>
  <dcterms:created xsi:type="dcterms:W3CDTF">2021-09-24T17:24:40Z</dcterms:created>
  <dcterms:modified xsi:type="dcterms:W3CDTF">2021-09-24T18:28:03Z</dcterms:modified>
</cp:coreProperties>
</file>