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1" y="83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P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2BABAE79-45FB-437B-8850-C4661E58E233}" type="datetimeFigureOut">
              <a:rPr lang="pt-PT" smtClean="0"/>
              <a:t>24-09-2021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2093211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2BABAE79-45FB-437B-8850-C4661E58E233}" type="datetimeFigureOut">
              <a:rPr lang="pt-PT" smtClean="0"/>
              <a:t>24-09-2021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210309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2BABAE79-45FB-437B-8850-C4661E58E233}" type="datetimeFigureOut">
              <a:rPr lang="pt-PT" smtClean="0"/>
              <a:t>24-09-2021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4272455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2BABAE79-45FB-437B-8850-C4661E58E233}" type="datetimeFigureOut">
              <a:rPr lang="pt-PT" smtClean="0"/>
              <a:t>24-09-2021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757611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ABAE79-45FB-437B-8850-C4661E58E233}" type="datetimeFigureOut">
              <a:rPr lang="pt-PT" smtClean="0"/>
              <a:t>24-09-2021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808825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2BABAE79-45FB-437B-8850-C4661E58E233}" type="datetimeFigureOut">
              <a:rPr lang="pt-PT" smtClean="0"/>
              <a:t>24-09-2021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149078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2BABAE79-45FB-437B-8850-C4661E58E233}" type="datetimeFigureOut">
              <a:rPr lang="pt-PT" smtClean="0"/>
              <a:t>24-09-2021</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23212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2BABAE79-45FB-437B-8850-C4661E58E233}" type="datetimeFigureOut">
              <a:rPr lang="pt-PT" smtClean="0"/>
              <a:t>24-09-2021</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4735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ABAE79-45FB-437B-8850-C4661E58E233}" type="datetimeFigureOut">
              <a:rPr lang="pt-PT" smtClean="0"/>
              <a:t>24-09-2021</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2731240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ABAE79-45FB-437B-8850-C4661E58E233}" type="datetimeFigureOut">
              <a:rPr lang="pt-PT" smtClean="0"/>
              <a:t>24-09-2021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480200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ABAE79-45FB-437B-8850-C4661E58E233}" type="datetimeFigureOut">
              <a:rPr lang="pt-PT" smtClean="0"/>
              <a:t>24-09-2021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0AADACF7-7B4B-44E9-882F-E4CDC705AEF1}" type="slidenum">
              <a:rPr lang="pt-PT" smtClean="0"/>
              <a:t>‹#›</a:t>
            </a:fld>
            <a:endParaRPr lang="pt-PT"/>
          </a:p>
        </p:txBody>
      </p:sp>
    </p:spTree>
    <p:extLst>
      <p:ext uri="{BB962C8B-B14F-4D97-AF65-F5344CB8AC3E}">
        <p14:creationId xmlns:p14="http://schemas.microsoft.com/office/powerpoint/2010/main" val="304435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ABAE79-45FB-437B-8850-C4661E58E233}" type="datetimeFigureOut">
              <a:rPr lang="pt-PT" smtClean="0"/>
              <a:t>24-09-2021</a:t>
            </a:fld>
            <a:endParaRPr lang="pt-P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DACF7-7B4B-44E9-882F-E4CDC705AEF1}" type="slidenum">
              <a:rPr lang="pt-PT" smtClean="0"/>
              <a:t>‹#›</a:t>
            </a:fld>
            <a:endParaRPr lang="pt-PT"/>
          </a:p>
        </p:txBody>
      </p:sp>
    </p:spTree>
    <p:extLst>
      <p:ext uri="{BB962C8B-B14F-4D97-AF65-F5344CB8AC3E}">
        <p14:creationId xmlns:p14="http://schemas.microsoft.com/office/powerpoint/2010/main" val="3660849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988"/>
            <a:ext cx="9144000" cy="68929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ixaDeTexto 1"/>
          <p:cNvSpPr txBox="1"/>
          <p:nvPr/>
        </p:nvSpPr>
        <p:spPr>
          <a:xfrm>
            <a:off x="395288" y="549275"/>
            <a:ext cx="3097212" cy="434975"/>
          </a:xfrm>
          <a:prstGeom prst="rect">
            <a:avLst/>
          </a:prstGeom>
          <a:noFill/>
        </p:spPr>
        <p:txBody>
          <a:bodyPr>
            <a:spAutoFit/>
          </a:bodyPr>
          <a:lstStyle/>
          <a:p>
            <a:pPr eaLnBrk="1" fontAlgn="auto" hangingPunct="1">
              <a:lnSpc>
                <a:spcPts val="1300"/>
              </a:lnSpc>
              <a:spcBef>
                <a:spcPts val="0"/>
              </a:spcBef>
              <a:spcAft>
                <a:spcPts val="0"/>
              </a:spcAft>
              <a:defRPr/>
            </a:pPr>
            <a:r>
              <a:rPr lang="pt-PT" sz="1400" i="1" dirty="0">
                <a:solidFill>
                  <a:schemeClr val="accent5">
                    <a:lumMod val="75000"/>
                  </a:schemeClr>
                </a:solidFill>
                <a:latin typeface="Californian FB" panose="0207040306080B030204" pitchFamily="18" charset="0"/>
                <a:cs typeface="+mn-cs"/>
              </a:rPr>
              <a:t>SUMÁRIO</a:t>
            </a:r>
          </a:p>
          <a:p>
            <a:pPr eaLnBrk="1" fontAlgn="auto" hangingPunct="1">
              <a:lnSpc>
                <a:spcPts val="1300"/>
              </a:lnSpc>
              <a:spcBef>
                <a:spcPts val="0"/>
              </a:spcBef>
              <a:spcAft>
                <a:spcPts val="0"/>
              </a:spcAft>
              <a:defRPr/>
            </a:pPr>
            <a:r>
              <a:rPr lang="pt-PT" sz="1400" i="1" dirty="0">
                <a:solidFill>
                  <a:schemeClr val="accent5">
                    <a:lumMod val="75000"/>
                  </a:schemeClr>
                </a:solidFill>
                <a:latin typeface="Californian FB" panose="0207040306080B030204" pitchFamily="18" charset="0"/>
                <a:cs typeface="+mn-cs"/>
              </a:rPr>
              <a:t>EXECUTIVO</a:t>
            </a:r>
          </a:p>
        </p:txBody>
      </p:sp>
      <p:pic>
        <p:nvPicPr>
          <p:cNvPr id="6" name="Picture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44450"/>
            <a:ext cx="267811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m 10" descr="LOGO-Paises ecowa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15300"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97463" y="927100"/>
            <a:ext cx="252412" cy="25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6163" y="5311775"/>
            <a:ext cx="5603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67538" y="3392488"/>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94513" y="395287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1000" y="4211638"/>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2500" y="608012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2988" y="5773738"/>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2988" y="5449888"/>
            <a:ext cx="250825"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51550" y="515302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CaixaDeTexto 41"/>
          <p:cNvSpPr txBox="1"/>
          <p:nvPr/>
        </p:nvSpPr>
        <p:spPr>
          <a:xfrm>
            <a:off x="6224588" y="5138738"/>
            <a:ext cx="1952625" cy="261610"/>
          </a:xfrm>
          <a:prstGeom prst="rect">
            <a:avLst/>
          </a:prstGeom>
          <a:noFill/>
        </p:spPr>
        <p:txBody>
          <a:bodyPr>
            <a:spAutoFit/>
          </a:bodyPr>
          <a:lstStyle/>
          <a:p>
            <a:pPr>
              <a:defRPr/>
            </a:pPr>
            <a:r>
              <a:rPr lang="en-US" sz="1100" dirty="0">
                <a:solidFill>
                  <a:schemeClr val="accent5">
                    <a:lumMod val="75000"/>
                  </a:schemeClr>
                </a:solidFill>
                <a:latin typeface="Arial Narrow" panose="020B0606020202030204" pitchFamily="34" charset="0"/>
              </a:rPr>
              <a:t>Presence in the global market</a:t>
            </a:r>
            <a:endParaRPr lang="pt-PT" sz="1100" dirty="0">
              <a:solidFill>
                <a:schemeClr val="accent5">
                  <a:lumMod val="75000"/>
                </a:schemeClr>
              </a:solidFill>
              <a:latin typeface="Arial Narrow" pitchFamily="34" charset="0"/>
            </a:endParaRPr>
          </a:p>
        </p:txBody>
      </p:sp>
      <p:sp>
        <p:nvSpPr>
          <p:cNvPr id="19" name="CaixaDeTexto 42"/>
          <p:cNvSpPr txBox="1"/>
          <p:nvPr/>
        </p:nvSpPr>
        <p:spPr>
          <a:xfrm>
            <a:off x="6296025" y="5434013"/>
            <a:ext cx="2708275"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Customer satisfaction</a:t>
            </a:r>
            <a:endParaRPr lang="pt-PT" sz="1100" dirty="0">
              <a:solidFill>
                <a:schemeClr val="accent5">
                  <a:lumMod val="75000"/>
                </a:schemeClr>
              </a:solidFill>
              <a:latin typeface="Arial Narrow" panose="020B0606020202030204" pitchFamily="34" charset="0"/>
            </a:endParaRPr>
          </a:p>
        </p:txBody>
      </p:sp>
      <p:sp>
        <p:nvSpPr>
          <p:cNvPr id="20" name="CaixaDeTexto 43"/>
          <p:cNvSpPr txBox="1"/>
          <p:nvPr/>
        </p:nvSpPr>
        <p:spPr>
          <a:xfrm>
            <a:off x="6300788" y="5765800"/>
            <a:ext cx="1955800"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Resource sharing</a:t>
            </a:r>
            <a:endParaRPr lang="pt-PT" sz="1100" dirty="0">
              <a:solidFill>
                <a:schemeClr val="accent5">
                  <a:lumMod val="75000"/>
                </a:schemeClr>
              </a:solidFill>
              <a:latin typeface="Arial Narrow" panose="020B0606020202030204" pitchFamily="34" charset="0"/>
            </a:endParaRPr>
          </a:p>
        </p:txBody>
      </p:sp>
      <p:sp>
        <p:nvSpPr>
          <p:cNvPr id="21" name="CaixaDeTexto 44"/>
          <p:cNvSpPr txBox="1"/>
          <p:nvPr/>
        </p:nvSpPr>
        <p:spPr>
          <a:xfrm>
            <a:off x="6206490" y="6078538"/>
            <a:ext cx="1411288"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Cost reduction</a:t>
            </a:r>
            <a:endParaRPr lang="pt-PT" sz="1100" dirty="0">
              <a:solidFill>
                <a:schemeClr val="accent5">
                  <a:lumMod val="75000"/>
                </a:schemeClr>
              </a:solidFill>
              <a:latin typeface="Arial Narrow" panose="020B0606020202030204" pitchFamily="34" charset="0"/>
            </a:endParaRPr>
          </a:p>
        </p:txBody>
      </p:sp>
      <p:cxnSp>
        <p:nvCxnSpPr>
          <p:cNvPr id="22" name="Conexão recta 45"/>
          <p:cNvCxnSpPr/>
          <p:nvPr/>
        </p:nvCxnSpPr>
        <p:spPr>
          <a:xfrm rot="1080000" flipV="1">
            <a:off x="5856288" y="5278438"/>
            <a:ext cx="195262" cy="1254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exão recta 46"/>
          <p:cNvCxnSpPr/>
          <p:nvPr/>
        </p:nvCxnSpPr>
        <p:spPr>
          <a:xfrm rot="1080000" flipV="1">
            <a:off x="5921375" y="5576888"/>
            <a:ext cx="195263" cy="127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exão recta 47"/>
          <p:cNvCxnSpPr/>
          <p:nvPr/>
        </p:nvCxnSpPr>
        <p:spPr>
          <a:xfrm rot="3000000" flipV="1">
            <a:off x="5803107" y="6061869"/>
            <a:ext cx="258762" cy="127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Conexão recta 48"/>
          <p:cNvCxnSpPr/>
          <p:nvPr/>
        </p:nvCxnSpPr>
        <p:spPr>
          <a:xfrm rot="1560000" flipV="1">
            <a:off x="5870575" y="5830888"/>
            <a:ext cx="260350" cy="125412"/>
          </a:xfrm>
          <a:prstGeom prst="line">
            <a:avLst/>
          </a:prstGeom>
        </p:spPr>
        <p:style>
          <a:lnRef idx="1">
            <a:schemeClr val="accent1"/>
          </a:lnRef>
          <a:fillRef idx="0">
            <a:schemeClr val="accent1"/>
          </a:fillRef>
          <a:effectRef idx="0">
            <a:schemeClr val="accent1"/>
          </a:effectRef>
          <a:fontRef idx="minor">
            <a:schemeClr val="tx1"/>
          </a:fontRef>
        </p:style>
      </p:cxnSp>
      <p:pic>
        <p:nvPicPr>
          <p:cNvPr id="26"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85155" y="6310313"/>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CaixaDeTexto 50"/>
          <p:cNvSpPr txBox="1"/>
          <p:nvPr/>
        </p:nvSpPr>
        <p:spPr>
          <a:xfrm>
            <a:off x="5848668" y="6323013"/>
            <a:ext cx="1411287" cy="261610"/>
          </a:xfrm>
          <a:prstGeom prst="rect">
            <a:avLst/>
          </a:prstGeom>
          <a:noFill/>
        </p:spPr>
        <p:txBody>
          <a:bodyPr>
            <a:spAutoFit/>
          </a:bodyPr>
          <a:lstStyle/>
          <a:p>
            <a:pPr>
              <a:buSzPct val="25000"/>
              <a:defRPr/>
            </a:pPr>
            <a:r>
              <a:rPr lang="pt-PT" sz="1100" dirty="0">
                <a:solidFill>
                  <a:schemeClr val="accent5">
                    <a:lumMod val="75000"/>
                  </a:schemeClr>
                </a:solidFill>
                <a:latin typeface="Arial Narrow" panose="020B0606020202030204" pitchFamily="34" charset="0"/>
              </a:rPr>
              <a:t>Virtual office</a:t>
            </a:r>
            <a:endParaRPr lang="pt-PT" sz="1100" dirty="0">
              <a:solidFill>
                <a:schemeClr val="accent5">
                  <a:lumMod val="75000"/>
                </a:schemeClr>
              </a:solidFill>
              <a:latin typeface="Arial Narrow" panose="020B0606020202030204" pitchFamily="34" charset="0"/>
              <a:ea typeface="Arial Narrow"/>
              <a:cs typeface="Arial Narrow"/>
              <a:sym typeface="Arial Narrow"/>
            </a:endParaRPr>
          </a:p>
        </p:txBody>
      </p:sp>
      <p:sp>
        <p:nvSpPr>
          <p:cNvPr id="28" name="CaixaDeTexto 51"/>
          <p:cNvSpPr txBox="1"/>
          <p:nvPr/>
        </p:nvSpPr>
        <p:spPr>
          <a:xfrm>
            <a:off x="6076950" y="4841875"/>
            <a:ext cx="1801812" cy="261610"/>
          </a:xfrm>
          <a:prstGeom prst="rect">
            <a:avLst/>
          </a:prstGeom>
          <a:noFill/>
        </p:spPr>
        <p:txBody>
          <a:bodyPr wrap="square">
            <a:spAutoFit/>
          </a:bodyPr>
          <a:lstStyle/>
          <a:p>
            <a:pPr>
              <a:buSzPct val="25000"/>
              <a:defRPr/>
            </a:pPr>
            <a:r>
              <a:rPr lang="pt-PT" sz="1100" dirty="0">
                <a:solidFill>
                  <a:schemeClr val="accent5">
                    <a:lumMod val="75000"/>
                  </a:schemeClr>
                </a:solidFill>
                <a:latin typeface="Arial Narrow" panose="020B0606020202030204" pitchFamily="34" charset="0"/>
              </a:rPr>
              <a:t>Teleworking network</a:t>
            </a:r>
            <a:endParaRPr lang="pt-PT" sz="1100" dirty="0">
              <a:solidFill>
                <a:schemeClr val="accent5">
                  <a:lumMod val="75000"/>
                </a:schemeClr>
              </a:solidFill>
              <a:latin typeface="Arial Narrow" panose="020B0606020202030204" pitchFamily="34" charset="0"/>
              <a:ea typeface="Arial Narrow"/>
              <a:cs typeface="Arial Narrow"/>
              <a:sym typeface="Arial Narrow"/>
            </a:endParaRPr>
          </a:p>
        </p:txBody>
      </p:sp>
      <p:cxnSp>
        <p:nvCxnSpPr>
          <p:cNvPr id="29" name="Conexão recta 52"/>
          <p:cNvCxnSpPr/>
          <p:nvPr/>
        </p:nvCxnSpPr>
        <p:spPr>
          <a:xfrm rot="3180000" flipV="1">
            <a:off x="5345431" y="6199187"/>
            <a:ext cx="379412"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exão recta 53"/>
          <p:cNvCxnSpPr/>
          <p:nvPr/>
        </p:nvCxnSpPr>
        <p:spPr>
          <a:xfrm rot="20700000" flipV="1">
            <a:off x="5730875" y="5064125"/>
            <a:ext cx="346075" cy="125413"/>
          </a:xfrm>
          <a:prstGeom prst="line">
            <a:avLst/>
          </a:prstGeom>
        </p:spPr>
        <p:style>
          <a:lnRef idx="1">
            <a:schemeClr val="accent1"/>
          </a:lnRef>
          <a:fillRef idx="0">
            <a:schemeClr val="accent1"/>
          </a:fillRef>
          <a:effectRef idx="0">
            <a:schemeClr val="accent1"/>
          </a:effectRef>
          <a:fontRef idx="minor">
            <a:schemeClr val="tx1"/>
          </a:fontRef>
        </p:style>
      </p:cxnSp>
      <p:sp>
        <p:nvSpPr>
          <p:cNvPr id="31" name="CaixaDeTexto 54"/>
          <p:cNvSpPr txBox="1"/>
          <p:nvPr/>
        </p:nvSpPr>
        <p:spPr>
          <a:xfrm>
            <a:off x="74613" y="2751138"/>
            <a:ext cx="2500312" cy="261610"/>
          </a:xfrm>
          <a:prstGeom prst="rect">
            <a:avLst/>
          </a:prstGeom>
          <a:noFill/>
        </p:spPr>
        <p:txBody>
          <a:bodyPr>
            <a:spAutoFit/>
          </a:bodyPr>
          <a:lstStyle/>
          <a:p>
            <a:pPr algn="r">
              <a:defRPr/>
            </a:pPr>
            <a:r>
              <a:rPr lang="pt-PT" sz="1100" dirty="0">
                <a:solidFill>
                  <a:schemeClr val="accent5">
                    <a:lumMod val="75000"/>
                  </a:schemeClr>
                </a:solidFill>
                <a:latin typeface="Arial Narrow" panose="020B0606020202030204" pitchFamily="34" charset="0"/>
              </a:rPr>
              <a:t>Electronic order notifications</a:t>
            </a:r>
            <a:endParaRPr lang="en-GB" sz="1100" dirty="0">
              <a:solidFill>
                <a:schemeClr val="accent5">
                  <a:lumMod val="75000"/>
                </a:schemeClr>
              </a:solidFill>
              <a:latin typeface="Arial Narrow" pitchFamily="34" charset="0"/>
            </a:endParaRPr>
          </a:p>
        </p:txBody>
      </p:sp>
      <p:sp>
        <p:nvSpPr>
          <p:cNvPr id="32" name="CaixaDeTexto 55"/>
          <p:cNvSpPr txBox="1"/>
          <p:nvPr/>
        </p:nvSpPr>
        <p:spPr>
          <a:xfrm>
            <a:off x="74613" y="3292793"/>
            <a:ext cx="1854200" cy="261610"/>
          </a:xfrm>
          <a:prstGeom prst="rect">
            <a:avLst/>
          </a:prstGeom>
          <a:noFill/>
        </p:spPr>
        <p:txBody>
          <a:bodyPr>
            <a:spAutoFit/>
          </a:bodyPr>
          <a:lstStyle/>
          <a:p>
            <a:pPr algn="r">
              <a:defRPr/>
            </a:pPr>
            <a:r>
              <a:rPr lang="pt-PT" sz="1100" dirty="0" smtClean="0">
                <a:solidFill>
                  <a:schemeClr val="accent5">
                    <a:lumMod val="75000"/>
                  </a:schemeClr>
                </a:solidFill>
                <a:latin typeface="Arial Narrow" panose="020B0606020202030204" pitchFamily="34" charset="0"/>
              </a:rPr>
              <a:t>Online </a:t>
            </a:r>
            <a:r>
              <a:rPr lang="pt-PT" sz="1100" dirty="0">
                <a:solidFill>
                  <a:schemeClr val="accent5">
                    <a:lumMod val="75000"/>
                  </a:schemeClr>
                </a:solidFill>
                <a:latin typeface="Arial Narrow" panose="020B0606020202030204" pitchFamily="34" charset="0"/>
              </a:rPr>
              <a:t>services</a:t>
            </a:r>
            <a:endParaRPr lang="pt-PT" sz="1100" dirty="0">
              <a:solidFill>
                <a:schemeClr val="accent5">
                  <a:lumMod val="75000"/>
                </a:schemeClr>
              </a:solidFill>
              <a:latin typeface="Arial Narrow" pitchFamily="34" charset="0"/>
            </a:endParaRPr>
          </a:p>
        </p:txBody>
      </p:sp>
      <p:sp>
        <p:nvSpPr>
          <p:cNvPr id="33" name="CaixaDeTexto 56"/>
          <p:cNvSpPr txBox="1"/>
          <p:nvPr/>
        </p:nvSpPr>
        <p:spPr>
          <a:xfrm>
            <a:off x="74613" y="3590925"/>
            <a:ext cx="1730375" cy="261610"/>
          </a:xfrm>
          <a:prstGeom prst="rect">
            <a:avLst/>
          </a:prstGeom>
          <a:noFill/>
        </p:spPr>
        <p:txBody>
          <a:bodyPr>
            <a:spAutoFit/>
          </a:bodyPr>
          <a:lstStyle/>
          <a:p>
            <a:pPr algn="r">
              <a:defRPr/>
            </a:pPr>
            <a:r>
              <a:rPr lang="pt-PT" sz="1100" dirty="0">
                <a:solidFill>
                  <a:schemeClr val="accent5">
                    <a:lumMod val="75000"/>
                  </a:schemeClr>
                </a:solidFill>
                <a:latin typeface="Arial Narrow" panose="020B0606020202030204" pitchFamily="34" charset="0"/>
              </a:rPr>
              <a:t>Email and SMS alerts</a:t>
            </a:r>
            <a:endParaRPr lang="en-GB" sz="1100" i="1" dirty="0">
              <a:solidFill>
                <a:schemeClr val="accent5">
                  <a:lumMod val="75000"/>
                </a:schemeClr>
              </a:solidFill>
              <a:latin typeface="Arial Narrow" pitchFamily="34" charset="0"/>
            </a:endParaRPr>
          </a:p>
        </p:txBody>
      </p:sp>
      <p:sp>
        <p:nvSpPr>
          <p:cNvPr id="34" name="CaixaDeTexto 57"/>
          <p:cNvSpPr txBox="1"/>
          <p:nvPr/>
        </p:nvSpPr>
        <p:spPr>
          <a:xfrm>
            <a:off x="86360" y="4210368"/>
            <a:ext cx="1744663" cy="246221"/>
          </a:xfrm>
          <a:prstGeom prst="rect">
            <a:avLst/>
          </a:prstGeom>
          <a:noFill/>
        </p:spPr>
        <p:txBody>
          <a:bodyPr>
            <a:spAutoFit/>
          </a:bodyPr>
          <a:lstStyle/>
          <a:p>
            <a:pPr algn="r">
              <a:lnSpc>
                <a:spcPts val="1200"/>
              </a:lnSpc>
              <a:defRPr/>
            </a:pPr>
            <a:r>
              <a:rPr lang="pt-PT" sz="1100" dirty="0">
                <a:solidFill>
                  <a:schemeClr val="accent5">
                    <a:lumMod val="75000"/>
                  </a:schemeClr>
                </a:solidFill>
                <a:latin typeface="Arial Narrow" panose="020B0606020202030204" pitchFamily="34" charset="0"/>
              </a:rPr>
              <a:t>Online payment</a:t>
            </a:r>
            <a:endParaRPr lang="en-GB" sz="1100" dirty="0">
              <a:solidFill>
                <a:schemeClr val="accent5">
                  <a:lumMod val="75000"/>
                </a:schemeClr>
              </a:solidFill>
              <a:latin typeface="Arial Narrow" pitchFamily="34" charset="0"/>
            </a:endParaRPr>
          </a:p>
        </p:txBody>
      </p:sp>
      <p:sp>
        <p:nvSpPr>
          <p:cNvPr id="35" name="CaixaDeTexto 58"/>
          <p:cNvSpPr txBox="1"/>
          <p:nvPr/>
        </p:nvSpPr>
        <p:spPr>
          <a:xfrm>
            <a:off x="1965325" y="6165850"/>
            <a:ext cx="2767013" cy="261610"/>
          </a:xfrm>
          <a:prstGeom prst="rect">
            <a:avLst/>
          </a:prstGeom>
          <a:noFill/>
        </p:spPr>
        <p:txBody>
          <a:bodyPr>
            <a:spAutoFit/>
          </a:bodyPr>
          <a:lstStyle/>
          <a:p>
            <a:pPr algn="r">
              <a:defRPr/>
            </a:pPr>
            <a:r>
              <a:rPr lang="pt-PT" sz="1100" dirty="0">
                <a:solidFill>
                  <a:schemeClr val="accent5">
                    <a:lumMod val="75000"/>
                  </a:schemeClr>
                </a:solidFill>
                <a:latin typeface="Arial Narrow" panose="020B0606020202030204" pitchFamily="34" charset="0"/>
              </a:rPr>
              <a:t>Integrated business management system</a:t>
            </a:r>
            <a:endParaRPr lang="pt-PT" sz="1100" dirty="0">
              <a:solidFill>
                <a:schemeClr val="accent5">
                  <a:lumMod val="75000"/>
                </a:schemeClr>
              </a:solidFill>
              <a:latin typeface="Arial Narrow" panose="020B0606020202030204" pitchFamily="34" charset="0"/>
            </a:endParaRPr>
          </a:p>
        </p:txBody>
      </p:sp>
      <p:cxnSp>
        <p:nvCxnSpPr>
          <p:cNvPr id="36" name="Conexão recta 60"/>
          <p:cNvCxnSpPr/>
          <p:nvPr/>
        </p:nvCxnSpPr>
        <p:spPr>
          <a:xfrm rot="420000" flipV="1">
            <a:off x="4870450" y="6151563"/>
            <a:ext cx="100013" cy="93662"/>
          </a:xfrm>
          <a:prstGeom prst="line">
            <a:avLst/>
          </a:prstGeom>
        </p:spPr>
        <p:style>
          <a:lnRef idx="1">
            <a:schemeClr val="accent1"/>
          </a:lnRef>
          <a:fillRef idx="0">
            <a:schemeClr val="accent1"/>
          </a:fillRef>
          <a:effectRef idx="0">
            <a:schemeClr val="accent1"/>
          </a:effectRef>
          <a:fontRef idx="minor">
            <a:schemeClr val="tx1"/>
          </a:fontRef>
        </p:style>
      </p:cxnSp>
      <p:sp>
        <p:nvSpPr>
          <p:cNvPr id="37" name="CaixaDeTexto 61"/>
          <p:cNvSpPr txBox="1"/>
          <p:nvPr/>
        </p:nvSpPr>
        <p:spPr>
          <a:xfrm>
            <a:off x="684213" y="5962650"/>
            <a:ext cx="3816350" cy="246221"/>
          </a:xfrm>
          <a:prstGeom prst="rect">
            <a:avLst/>
          </a:prstGeom>
          <a:noFill/>
        </p:spPr>
        <p:txBody>
          <a:bodyPr>
            <a:spAutoFit/>
          </a:bodyPr>
          <a:lstStyle/>
          <a:p>
            <a:pPr algn="r">
              <a:lnSpc>
                <a:spcPts val="1200"/>
              </a:lnSpc>
              <a:defRPr/>
            </a:pPr>
            <a:r>
              <a:rPr lang="en-US" sz="1100" dirty="0">
                <a:solidFill>
                  <a:schemeClr val="accent5">
                    <a:lumMod val="75000"/>
                  </a:schemeClr>
                </a:solidFill>
                <a:latin typeface="Arial Narrow" panose="020B0606020202030204" pitchFamily="34" charset="0"/>
              </a:rPr>
              <a:t>Interactive and assisted dialogue with virtual assistant</a:t>
            </a:r>
            <a:endParaRPr lang="en-GB" sz="1100" dirty="0">
              <a:solidFill>
                <a:schemeClr val="accent5">
                  <a:lumMod val="75000"/>
                </a:schemeClr>
              </a:solidFill>
              <a:latin typeface="Arial Narrow" pitchFamily="34" charset="0"/>
            </a:endParaRPr>
          </a:p>
        </p:txBody>
      </p:sp>
      <p:pic>
        <p:nvPicPr>
          <p:cNvPr id="38"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9125" y="592455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9" name="Conexão recta 63"/>
          <p:cNvCxnSpPr/>
          <p:nvPr/>
        </p:nvCxnSpPr>
        <p:spPr>
          <a:xfrm rot="20700000" flipV="1">
            <a:off x="4608513" y="5837238"/>
            <a:ext cx="314325" cy="125412"/>
          </a:xfrm>
          <a:prstGeom prst="line">
            <a:avLst/>
          </a:prstGeom>
        </p:spPr>
        <p:style>
          <a:lnRef idx="1">
            <a:schemeClr val="accent1"/>
          </a:lnRef>
          <a:fillRef idx="0">
            <a:schemeClr val="accent1"/>
          </a:fillRef>
          <a:effectRef idx="0">
            <a:schemeClr val="accent1"/>
          </a:effectRef>
          <a:fontRef idx="minor">
            <a:schemeClr val="tx1"/>
          </a:fontRef>
        </p:style>
      </p:cxnSp>
      <p:sp>
        <p:nvSpPr>
          <p:cNvPr id="40" name="CaixaDeTexto 64"/>
          <p:cNvSpPr txBox="1"/>
          <p:nvPr/>
        </p:nvSpPr>
        <p:spPr>
          <a:xfrm>
            <a:off x="59373" y="4577080"/>
            <a:ext cx="1836737" cy="207749"/>
          </a:xfrm>
          <a:prstGeom prst="rect">
            <a:avLst/>
          </a:prstGeom>
          <a:noFill/>
        </p:spPr>
        <p:txBody>
          <a:bodyPr>
            <a:spAutoFit/>
          </a:bodyPr>
          <a:lstStyle/>
          <a:p>
            <a:pPr algn="r" fontAlgn="ctr">
              <a:lnSpc>
                <a:spcPts val="900"/>
              </a:lnSpc>
              <a:defRPr/>
            </a:pPr>
            <a:r>
              <a:rPr lang="pt-PT" sz="1100" dirty="0">
                <a:solidFill>
                  <a:schemeClr val="accent5">
                    <a:lumMod val="75000"/>
                  </a:schemeClr>
                </a:solidFill>
                <a:latin typeface="Arial Narrow" panose="020B0606020202030204" pitchFamily="34" charset="0"/>
              </a:rPr>
              <a:t>Online invoicing</a:t>
            </a:r>
            <a:endParaRPr lang="pt-PT" sz="1100" dirty="0">
              <a:solidFill>
                <a:schemeClr val="accent5">
                  <a:lumMod val="75000"/>
                </a:schemeClr>
              </a:solidFill>
              <a:latin typeface="Arial Narrow" pitchFamily="34" charset="0"/>
            </a:endParaRPr>
          </a:p>
        </p:txBody>
      </p:sp>
      <p:sp>
        <p:nvSpPr>
          <p:cNvPr id="41" name="CaixaDeTexto 66"/>
          <p:cNvSpPr txBox="1"/>
          <p:nvPr/>
        </p:nvSpPr>
        <p:spPr>
          <a:xfrm>
            <a:off x="-28575" y="5247323"/>
            <a:ext cx="2292350" cy="207749"/>
          </a:xfrm>
          <a:prstGeom prst="rect">
            <a:avLst/>
          </a:prstGeom>
          <a:noFill/>
        </p:spPr>
        <p:txBody>
          <a:bodyPr wrap="square">
            <a:spAutoFit/>
          </a:bodyPr>
          <a:lstStyle/>
          <a:p>
            <a:pPr algn="r" fontAlgn="ctr">
              <a:lnSpc>
                <a:spcPts val="900"/>
              </a:lnSpc>
              <a:defRPr/>
            </a:pPr>
            <a:r>
              <a:rPr lang="pt-PT" sz="1100" dirty="0">
                <a:solidFill>
                  <a:schemeClr val="accent5">
                    <a:lumMod val="75000"/>
                  </a:schemeClr>
                </a:solidFill>
                <a:latin typeface="Arial Narrow" panose="020B0606020202030204" pitchFamily="34" charset="0"/>
              </a:rPr>
              <a:t>Supplier and customer management</a:t>
            </a:r>
            <a:endParaRPr lang="pt-PT" sz="1100" dirty="0">
              <a:solidFill>
                <a:schemeClr val="accent5">
                  <a:lumMod val="75000"/>
                </a:schemeClr>
              </a:solidFill>
              <a:latin typeface="Arial Narrow" pitchFamily="34" charset="0"/>
            </a:endParaRPr>
          </a:p>
        </p:txBody>
      </p:sp>
      <p:sp>
        <p:nvSpPr>
          <p:cNvPr id="42" name="CaixaDeTexto 67"/>
          <p:cNvSpPr txBox="1"/>
          <p:nvPr/>
        </p:nvSpPr>
        <p:spPr>
          <a:xfrm>
            <a:off x="-4763" y="5503863"/>
            <a:ext cx="2540001" cy="240450"/>
          </a:xfrm>
          <a:prstGeom prst="rect">
            <a:avLst/>
          </a:prstGeom>
          <a:noFill/>
        </p:spPr>
        <p:txBody>
          <a:bodyPr>
            <a:spAutoFit/>
          </a:bodyPr>
          <a:lstStyle/>
          <a:p>
            <a:pPr algn="r" fontAlgn="ctr">
              <a:lnSpc>
                <a:spcPts val="1100"/>
              </a:lnSpc>
              <a:defRPr/>
            </a:pPr>
            <a:r>
              <a:rPr lang="pt-PT" sz="1100" dirty="0">
                <a:solidFill>
                  <a:schemeClr val="accent5">
                    <a:lumMod val="75000"/>
                  </a:schemeClr>
                </a:solidFill>
                <a:latin typeface="Arial Narrow" panose="020B0606020202030204" pitchFamily="34" charset="0"/>
              </a:rPr>
              <a:t>Communication and payment notification</a:t>
            </a:r>
            <a:endParaRPr lang="en-GB" sz="1100" dirty="0">
              <a:solidFill>
                <a:schemeClr val="accent5">
                  <a:lumMod val="75000"/>
                </a:schemeClr>
              </a:solidFill>
              <a:latin typeface="Arial Narrow" pitchFamily="34" charset="0"/>
            </a:endParaRPr>
          </a:p>
        </p:txBody>
      </p:sp>
      <p:sp>
        <p:nvSpPr>
          <p:cNvPr id="43" name="CaixaDeTexto 68"/>
          <p:cNvSpPr txBox="1"/>
          <p:nvPr/>
        </p:nvSpPr>
        <p:spPr>
          <a:xfrm>
            <a:off x="74613" y="3925888"/>
            <a:ext cx="1733550" cy="214931"/>
          </a:xfrm>
          <a:prstGeom prst="rect">
            <a:avLst/>
          </a:prstGeom>
          <a:noFill/>
        </p:spPr>
        <p:txBody>
          <a:bodyPr>
            <a:spAutoFit/>
          </a:bodyPr>
          <a:lstStyle/>
          <a:p>
            <a:pPr algn="r">
              <a:lnSpc>
                <a:spcPts val="900"/>
              </a:lnSpc>
              <a:defRPr/>
            </a:pPr>
            <a:r>
              <a:rPr lang="pt-PT" sz="1100" dirty="0">
                <a:solidFill>
                  <a:schemeClr val="accent5">
                    <a:lumMod val="75000"/>
                  </a:schemeClr>
                </a:solidFill>
                <a:latin typeface="Arial Narrow" panose="020B0606020202030204" pitchFamily="34" charset="0"/>
              </a:rPr>
              <a:t>Payment notification</a:t>
            </a:r>
            <a:endParaRPr lang="en-GB" sz="1100" dirty="0">
              <a:solidFill>
                <a:schemeClr val="accent5">
                  <a:lumMod val="75000"/>
                </a:schemeClr>
              </a:solidFill>
              <a:latin typeface="Arial Narrow" pitchFamily="34" charset="0"/>
            </a:endParaRPr>
          </a:p>
        </p:txBody>
      </p:sp>
      <p:sp>
        <p:nvSpPr>
          <p:cNvPr id="44" name="CaixaDeTexto 69"/>
          <p:cNvSpPr txBox="1"/>
          <p:nvPr/>
        </p:nvSpPr>
        <p:spPr>
          <a:xfrm>
            <a:off x="6245225" y="2751138"/>
            <a:ext cx="1827213"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Interoperability</a:t>
            </a:r>
            <a:endParaRPr lang="en-GB" sz="1100" dirty="0">
              <a:solidFill>
                <a:schemeClr val="accent5">
                  <a:lumMod val="75000"/>
                </a:schemeClr>
              </a:solidFill>
              <a:latin typeface="Arial Narrow" pitchFamily="34" charset="0"/>
            </a:endParaRPr>
          </a:p>
        </p:txBody>
      </p:sp>
      <p:sp>
        <p:nvSpPr>
          <p:cNvPr id="45" name="CaixaDeTexto 70"/>
          <p:cNvSpPr txBox="1"/>
          <p:nvPr/>
        </p:nvSpPr>
        <p:spPr>
          <a:xfrm>
            <a:off x="7150100" y="3386138"/>
            <a:ext cx="1958975"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Real time services</a:t>
            </a:r>
            <a:endParaRPr lang="en-GB" sz="1100" dirty="0">
              <a:solidFill>
                <a:schemeClr val="accent5">
                  <a:lumMod val="75000"/>
                </a:schemeClr>
              </a:solidFill>
              <a:latin typeface="Arial Narrow" pitchFamily="34" charset="0"/>
            </a:endParaRPr>
          </a:p>
        </p:txBody>
      </p:sp>
      <p:sp>
        <p:nvSpPr>
          <p:cNvPr id="46" name="CaixaDeTexto 71"/>
          <p:cNvSpPr txBox="1"/>
          <p:nvPr/>
        </p:nvSpPr>
        <p:spPr>
          <a:xfrm>
            <a:off x="7062788" y="3975100"/>
            <a:ext cx="1352550" cy="261610"/>
          </a:xfrm>
          <a:prstGeom prst="rect">
            <a:avLst/>
          </a:prstGeom>
          <a:noFill/>
        </p:spPr>
        <p:txBody>
          <a:bodyPr>
            <a:spAutoFit/>
          </a:bodyPr>
          <a:lstStyle/>
          <a:p>
            <a:pPr>
              <a:buSzPct val="25000"/>
              <a:defRPr/>
            </a:pPr>
            <a:r>
              <a:rPr lang="pt-PT" sz="1100" dirty="0">
                <a:solidFill>
                  <a:schemeClr val="accent5">
                    <a:lumMod val="75000"/>
                  </a:schemeClr>
                </a:solidFill>
                <a:latin typeface="Arial Narrow" panose="020B0606020202030204" pitchFamily="34" charset="0"/>
              </a:rPr>
              <a:t>Decentralization</a:t>
            </a:r>
            <a:endParaRPr lang="fr-FR" sz="1100" dirty="0">
              <a:solidFill>
                <a:schemeClr val="accent5">
                  <a:lumMod val="75000"/>
                </a:schemeClr>
              </a:solidFill>
              <a:latin typeface="Arial Narrow" panose="020B0606020202030204" pitchFamily="34" charset="0"/>
              <a:ea typeface="Arial Narrow"/>
              <a:cs typeface="Arial Narrow"/>
              <a:sym typeface="Arial Narrow"/>
            </a:endParaRPr>
          </a:p>
        </p:txBody>
      </p:sp>
      <p:sp>
        <p:nvSpPr>
          <p:cNvPr id="47" name="CaixaDeTexto 72"/>
          <p:cNvSpPr txBox="1"/>
          <p:nvPr/>
        </p:nvSpPr>
        <p:spPr>
          <a:xfrm>
            <a:off x="6904038" y="4202113"/>
            <a:ext cx="2092325" cy="261610"/>
          </a:xfrm>
          <a:prstGeom prst="rect">
            <a:avLst/>
          </a:prstGeom>
          <a:noFill/>
        </p:spPr>
        <p:txBody>
          <a:bodyPr>
            <a:spAutoFit/>
          </a:bodyPr>
          <a:lstStyle/>
          <a:p>
            <a:pPr>
              <a:buSzPct val="25000"/>
              <a:defRPr/>
            </a:pPr>
            <a:r>
              <a:rPr lang="pt-PT" sz="1100" dirty="0">
                <a:solidFill>
                  <a:schemeClr val="accent5">
                    <a:lumMod val="75000"/>
                  </a:schemeClr>
                </a:solidFill>
                <a:latin typeface="Arial Narrow" panose="020B0606020202030204" pitchFamily="34" charset="0"/>
              </a:rPr>
              <a:t>Real-time capabilities</a:t>
            </a:r>
            <a:endParaRPr lang="pt-PT" sz="1100" dirty="0">
              <a:solidFill>
                <a:schemeClr val="accent5">
                  <a:lumMod val="75000"/>
                </a:schemeClr>
              </a:solidFill>
              <a:latin typeface="Arial Narrow" panose="020B0606020202030204" pitchFamily="34" charset="0"/>
              <a:ea typeface="Arial Narrow"/>
              <a:cs typeface="Arial Narrow"/>
              <a:sym typeface="Arial Narrow"/>
            </a:endParaRPr>
          </a:p>
        </p:txBody>
      </p:sp>
      <p:cxnSp>
        <p:nvCxnSpPr>
          <p:cNvPr id="48" name="Conexão recta 73"/>
          <p:cNvCxnSpPr/>
          <p:nvPr/>
        </p:nvCxnSpPr>
        <p:spPr>
          <a:xfrm rot="4020000" flipV="1">
            <a:off x="6487319" y="4096544"/>
            <a:ext cx="288925"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exão recta 74"/>
          <p:cNvCxnSpPr/>
          <p:nvPr/>
        </p:nvCxnSpPr>
        <p:spPr>
          <a:xfrm rot="2880000" flipV="1">
            <a:off x="6661944" y="3920331"/>
            <a:ext cx="263525"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Conexão recta 75"/>
          <p:cNvCxnSpPr/>
          <p:nvPr/>
        </p:nvCxnSpPr>
        <p:spPr>
          <a:xfrm rot="21480000" flipV="1">
            <a:off x="6827838" y="3562350"/>
            <a:ext cx="173037" cy="114300"/>
          </a:xfrm>
          <a:prstGeom prst="line">
            <a:avLst/>
          </a:prstGeom>
        </p:spPr>
        <p:style>
          <a:lnRef idx="1">
            <a:schemeClr val="accent1"/>
          </a:lnRef>
          <a:fillRef idx="0">
            <a:schemeClr val="accent1"/>
          </a:fillRef>
          <a:effectRef idx="0">
            <a:schemeClr val="accent1"/>
          </a:effectRef>
          <a:fontRef idx="minor">
            <a:schemeClr val="tx1"/>
          </a:fontRef>
        </p:style>
      </p:cxnSp>
      <p:pic>
        <p:nvPicPr>
          <p:cNvPr id="51"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8950" y="3171825"/>
            <a:ext cx="252413"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96063" y="2970213"/>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CaixaDeTexto 78"/>
          <p:cNvSpPr txBox="1"/>
          <p:nvPr/>
        </p:nvSpPr>
        <p:spPr>
          <a:xfrm>
            <a:off x="7007225" y="3176588"/>
            <a:ext cx="1824038"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 </a:t>
            </a:r>
            <a:r>
              <a:rPr lang="pt-PT" sz="1100" dirty="0">
                <a:solidFill>
                  <a:schemeClr val="accent5">
                    <a:lumMod val="75000"/>
                  </a:schemeClr>
                </a:solidFill>
                <a:latin typeface="Arial Narrow" panose="020B0606020202030204" pitchFamily="34" charset="0"/>
              </a:rPr>
              <a:t>Sales management</a:t>
            </a:r>
            <a:endParaRPr lang="en-GB" sz="1100" dirty="0">
              <a:solidFill>
                <a:schemeClr val="accent5">
                  <a:lumMod val="75000"/>
                </a:schemeClr>
              </a:solidFill>
              <a:latin typeface="Arial Narrow" pitchFamily="34" charset="0"/>
            </a:endParaRPr>
          </a:p>
        </p:txBody>
      </p:sp>
      <p:sp>
        <p:nvSpPr>
          <p:cNvPr id="54" name="CaixaDeTexto 79"/>
          <p:cNvSpPr txBox="1"/>
          <p:nvPr/>
        </p:nvSpPr>
        <p:spPr>
          <a:xfrm>
            <a:off x="6781800" y="2946400"/>
            <a:ext cx="1558925"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Security and reliability</a:t>
            </a:r>
            <a:endParaRPr lang="pt-PT" sz="1100" dirty="0">
              <a:solidFill>
                <a:schemeClr val="accent5">
                  <a:lumMod val="75000"/>
                </a:schemeClr>
              </a:solidFill>
              <a:latin typeface="Arial Narrow" panose="020B0606020202030204" pitchFamily="34" charset="0"/>
            </a:endParaRPr>
          </a:p>
        </p:txBody>
      </p:sp>
      <p:sp>
        <p:nvSpPr>
          <p:cNvPr id="55" name="CaixaDeTexto 80"/>
          <p:cNvSpPr txBox="1"/>
          <p:nvPr/>
        </p:nvSpPr>
        <p:spPr>
          <a:xfrm>
            <a:off x="6613526" y="4445000"/>
            <a:ext cx="2501922" cy="220573"/>
          </a:xfrm>
          <a:prstGeom prst="rect">
            <a:avLst/>
          </a:prstGeom>
          <a:noFill/>
        </p:spPr>
        <p:txBody>
          <a:bodyPr wrap="square">
            <a:spAutoFit/>
          </a:bodyPr>
          <a:lstStyle/>
          <a:p>
            <a:pPr>
              <a:lnSpc>
                <a:spcPts val="1000"/>
              </a:lnSpc>
              <a:defRPr/>
            </a:pPr>
            <a:r>
              <a:rPr lang="en-US" sz="1100" dirty="0">
                <a:solidFill>
                  <a:schemeClr val="accent5">
                    <a:lumMod val="75000"/>
                  </a:schemeClr>
                </a:solidFill>
                <a:latin typeface="Arial Narrow" panose="020B0606020202030204" pitchFamily="34" charset="0"/>
              </a:rPr>
              <a:t>Online distribution of catalogs and products</a:t>
            </a:r>
            <a:endParaRPr lang="en-GB" sz="1100" dirty="0">
              <a:solidFill>
                <a:schemeClr val="accent5">
                  <a:lumMod val="75000"/>
                </a:schemeClr>
              </a:solidFill>
              <a:latin typeface="Arial Narrow" pitchFamily="34" charset="0"/>
            </a:endParaRPr>
          </a:p>
        </p:txBody>
      </p:sp>
      <p:pic>
        <p:nvPicPr>
          <p:cNvPr id="56"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72300" y="3684588"/>
            <a:ext cx="252413"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6950" y="27813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CaixaDeTexto 83"/>
          <p:cNvSpPr txBox="1"/>
          <p:nvPr/>
        </p:nvSpPr>
        <p:spPr>
          <a:xfrm>
            <a:off x="7148513" y="3690938"/>
            <a:ext cx="1944687" cy="261610"/>
          </a:xfrm>
          <a:prstGeom prst="rect">
            <a:avLst/>
          </a:prstGeom>
          <a:noFill/>
        </p:spPr>
        <p:txBody>
          <a:bodyPr>
            <a:spAutoFit/>
          </a:bodyPr>
          <a:lstStyle/>
          <a:p>
            <a:pPr>
              <a:defRPr/>
            </a:pPr>
            <a:r>
              <a:rPr lang="pt-PT" sz="1100" dirty="0">
                <a:solidFill>
                  <a:schemeClr val="accent5">
                    <a:lumMod val="75000"/>
                  </a:schemeClr>
                </a:solidFill>
                <a:latin typeface="Arial Narrow" panose="020B0606020202030204" pitchFamily="34" charset="0"/>
              </a:rPr>
              <a:t>Visual business processes</a:t>
            </a:r>
            <a:endParaRPr lang="pt-PT" sz="1100" dirty="0">
              <a:solidFill>
                <a:schemeClr val="accent5">
                  <a:lumMod val="75000"/>
                </a:schemeClr>
              </a:solidFill>
              <a:latin typeface="Arial Narrow" panose="020B0606020202030204" pitchFamily="34" charset="0"/>
            </a:endParaRPr>
          </a:p>
        </p:txBody>
      </p:sp>
      <p:sp>
        <p:nvSpPr>
          <p:cNvPr id="59" name="CaixaDeTexto 84"/>
          <p:cNvSpPr txBox="1"/>
          <p:nvPr/>
        </p:nvSpPr>
        <p:spPr>
          <a:xfrm>
            <a:off x="3719513" y="922338"/>
            <a:ext cx="1439862" cy="261610"/>
          </a:xfrm>
          <a:prstGeom prst="rect">
            <a:avLst/>
          </a:prstGeom>
          <a:noFill/>
        </p:spPr>
        <p:txBody>
          <a:bodyPr>
            <a:spAutoFit/>
          </a:bodyPr>
          <a:lstStyle/>
          <a:p>
            <a:pPr algn="r">
              <a:defRPr/>
            </a:pPr>
            <a:r>
              <a:rPr lang="pt-PT" sz="1100" dirty="0">
                <a:solidFill>
                  <a:schemeClr val="accent5">
                    <a:lumMod val="75000"/>
                  </a:schemeClr>
                </a:solidFill>
                <a:latin typeface="Calisto MT" panose="02040603050505030304" pitchFamily="18" charset="0"/>
              </a:rPr>
              <a:t>ECOWAS</a:t>
            </a:r>
            <a:endParaRPr lang="en-GB" sz="1100" dirty="0">
              <a:solidFill>
                <a:schemeClr val="accent5">
                  <a:lumMod val="75000"/>
                </a:schemeClr>
              </a:solidFill>
              <a:latin typeface="Calisto MT" panose="02040603050505030304" pitchFamily="18" charset="0"/>
            </a:endParaRPr>
          </a:p>
        </p:txBody>
      </p:sp>
      <p:pic>
        <p:nvPicPr>
          <p:cNvPr id="60"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11963" y="481013"/>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CaixaDeTexto 92"/>
          <p:cNvSpPr txBox="1"/>
          <p:nvPr/>
        </p:nvSpPr>
        <p:spPr>
          <a:xfrm>
            <a:off x="6983413" y="468313"/>
            <a:ext cx="1809750" cy="261937"/>
          </a:xfrm>
          <a:prstGeom prst="rect">
            <a:avLst/>
          </a:prstGeom>
          <a:noFill/>
        </p:spPr>
        <p:txBody>
          <a:bodyPr>
            <a:spAutoFit/>
          </a:bodyPr>
          <a:lstStyle/>
          <a:p>
            <a:pPr>
              <a:defRPr/>
            </a:pPr>
            <a:r>
              <a:rPr lang="en-GB" sz="1100" dirty="0">
                <a:solidFill>
                  <a:schemeClr val="accent5">
                    <a:lumMod val="75000"/>
                  </a:schemeClr>
                </a:solidFill>
                <a:latin typeface="Calisto MT" panose="02040603050505030304" pitchFamily="18" charset="0"/>
              </a:rPr>
              <a:t>CPLP</a:t>
            </a:r>
          </a:p>
        </p:txBody>
      </p:sp>
      <p:sp>
        <p:nvSpPr>
          <p:cNvPr id="62" name="CaixaDeTexto 94"/>
          <p:cNvSpPr txBox="1"/>
          <p:nvPr/>
        </p:nvSpPr>
        <p:spPr>
          <a:xfrm>
            <a:off x="7253288" y="922338"/>
            <a:ext cx="1393825" cy="261937"/>
          </a:xfrm>
          <a:prstGeom prst="rect">
            <a:avLst/>
          </a:prstGeom>
          <a:noFill/>
        </p:spPr>
        <p:txBody>
          <a:bodyPr>
            <a:spAutoFit/>
          </a:bodyPr>
          <a:lstStyle/>
          <a:p>
            <a:pPr>
              <a:defRPr/>
            </a:pPr>
            <a:r>
              <a:rPr lang="en-GB" sz="1100" dirty="0">
                <a:solidFill>
                  <a:schemeClr val="accent5">
                    <a:lumMod val="75000"/>
                  </a:schemeClr>
                </a:solidFill>
                <a:latin typeface="Calisto MT" panose="02040603050505030304" pitchFamily="18" charset="0"/>
              </a:rPr>
              <a:t>PALOP</a:t>
            </a:r>
          </a:p>
        </p:txBody>
      </p:sp>
      <p:cxnSp>
        <p:nvCxnSpPr>
          <p:cNvPr id="63" name="Conexão recta 102"/>
          <p:cNvCxnSpPr/>
          <p:nvPr/>
        </p:nvCxnSpPr>
        <p:spPr>
          <a:xfrm rot="19980000" flipV="1">
            <a:off x="2162175" y="4748213"/>
            <a:ext cx="314325" cy="125412"/>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Conexão recta 103"/>
          <p:cNvCxnSpPr/>
          <p:nvPr/>
        </p:nvCxnSpPr>
        <p:spPr>
          <a:xfrm rot="21000000" flipV="1">
            <a:off x="2030413" y="4448175"/>
            <a:ext cx="214312"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Conexão recta 104"/>
          <p:cNvCxnSpPr/>
          <p:nvPr/>
        </p:nvCxnSpPr>
        <p:spPr>
          <a:xfrm rot="20700000" flipV="1">
            <a:off x="1954213" y="4230688"/>
            <a:ext cx="214312" cy="269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Conexão recta 105"/>
          <p:cNvCxnSpPr/>
          <p:nvPr/>
        </p:nvCxnSpPr>
        <p:spPr>
          <a:xfrm flipV="1">
            <a:off x="1930400" y="3914775"/>
            <a:ext cx="309563" cy="6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Conexão recta 106"/>
          <p:cNvCxnSpPr/>
          <p:nvPr/>
        </p:nvCxnSpPr>
        <p:spPr>
          <a:xfrm>
            <a:off x="2003425" y="3773488"/>
            <a:ext cx="330200" cy="30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Conexão recta 107"/>
          <p:cNvCxnSpPr/>
          <p:nvPr/>
        </p:nvCxnSpPr>
        <p:spPr>
          <a:xfrm>
            <a:off x="2049463" y="3475038"/>
            <a:ext cx="309562" cy="255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Conexão recta 108"/>
          <p:cNvCxnSpPr/>
          <p:nvPr/>
        </p:nvCxnSpPr>
        <p:spPr>
          <a:xfrm rot="19200000">
            <a:off x="2473325" y="3228975"/>
            <a:ext cx="0" cy="3444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Conexão recta 109"/>
          <p:cNvCxnSpPr/>
          <p:nvPr/>
        </p:nvCxnSpPr>
        <p:spPr>
          <a:xfrm rot="11220000" flipV="1">
            <a:off x="2654300" y="4819650"/>
            <a:ext cx="214313" cy="631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Conexão recta 110"/>
          <p:cNvCxnSpPr/>
          <p:nvPr/>
        </p:nvCxnSpPr>
        <p:spPr>
          <a:xfrm rot="11220000" flipV="1">
            <a:off x="2409825" y="4776788"/>
            <a:ext cx="214313" cy="474662"/>
          </a:xfrm>
          <a:prstGeom prst="line">
            <a:avLst/>
          </a:prstGeom>
        </p:spPr>
        <p:style>
          <a:lnRef idx="1">
            <a:schemeClr val="accent1"/>
          </a:lnRef>
          <a:fillRef idx="0">
            <a:schemeClr val="accent1"/>
          </a:fillRef>
          <a:effectRef idx="0">
            <a:schemeClr val="accent1"/>
          </a:effectRef>
          <a:fontRef idx="minor">
            <a:schemeClr val="tx1"/>
          </a:fontRef>
        </p:style>
      </p:cxnSp>
      <p:pic>
        <p:nvPicPr>
          <p:cNvPr id="72"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2900" y="3781425"/>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4488" y="4056063"/>
            <a:ext cx="558800" cy="56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0688" y="4408488"/>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2138" y="4778375"/>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7875" y="5067300"/>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500" y="3209925"/>
            <a:ext cx="5588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8" name="Conexão recta 117"/>
          <p:cNvCxnSpPr/>
          <p:nvPr/>
        </p:nvCxnSpPr>
        <p:spPr>
          <a:xfrm rot="2040000" flipV="1">
            <a:off x="6767513" y="3725863"/>
            <a:ext cx="217487" cy="125412"/>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Conexão recta 118"/>
          <p:cNvCxnSpPr/>
          <p:nvPr/>
        </p:nvCxnSpPr>
        <p:spPr>
          <a:xfrm rot="300000" flipV="1">
            <a:off x="6731000" y="3327400"/>
            <a:ext cx="179388"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Conexão recta 119"/>
          <p:cNvCxnSpPr/>
          <p:nvPr/>
        </p:nvCxnSpPr>
        <p:spPr>
          <a:xfrm rot="300000" flipV="1">
            <a:off x="6502400" y="3111500"/>
            <a:ext cx="179388"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Conexão recta 120"/>
          <p:cNvCxnSpPr/>
          <p:nvPr/>
        </p:nvCxnSpPr>
        <p:spPr>
          <a:xfrm rot="16980000" flipV="1">
            <a:off x="6182519" y="2991644"/>
            <a:ext cx="179388" cy="127000"/>
          </a:xfrm>
          <a:prstGeom prst="line">
            <a:avLst/>
          </a:prstGeom>
        </p:spPr>
        <p:style>
          <a:lnRef idx="1">
            <a:schemeClr val="accent1"/>
          </a:lnRef>
          <a:fillRef idx="0">
            <a:schemeClr val="accent1"/>
          </a:fillRef>
          <a:effectRef idx="0">
            <a:schemeClr val="accent1"/>
          </a:effectRef>
          <a:fontRef idx="minor">
            <a:schemeClr val="tx1"/>
          </a:fontRef>
        </p:style>
      </p:cxnSp>
      <p:pic>
        <p:nvPicPr>
          <p:cNvPr id="82"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99150" y="4849813"/>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3" name="Conexão recta 123"/>
          <p:cNvCxnSpPr/>
          <p:nvPr/>
        </p:nvCxnSpPr>
        <p:spPr>
          <a:xfrm rot="3480000" flipV="1">
            <a:off x="5333207" y="1064418"/>
            <a:ext cx="177800" cy="125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Conexão recta 126"/>
          <p:cNvCxnSpPr/>
          <p:nvPr/>
        </p:nvCxnSpPr>
        <p:spPr>
          <a:xfrm rot="3600000" flipH="1" flipV="1">
            <a:off x="6755606" y="611982"/>
            <a:ext cx="1587" cy="2222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Conexão recta 128"/>
          <p:cNvCxnSpPr/>
          <p:nvPr/>
        </p:nvCxnSpPr>
        <p:spPr>
          <a:xfrm rot="3600000" flipH="1" flipV="1">
            <a:off x="7011194" y="1021557"/>
            <a:ext cx="0" cy="1825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Conexão recta 130"/>
          <p:cNvCxnSpPr/>
          <p:nvPr/>
        </p:nvCxnSpPr>
        <p:spPr>
          <a:xfrm rot="20580000" flipH="1">
            <a:off x="2713038" y="2928938"/>
            <a:ext cx="7937" cy="584200"/>
          </a:xfrm>
          <a:prstGeom prst="line">
            <a:avLst/>
          </a:prstGeom>
        </p:spPr>
        <p:style>
          <a:lnRef idx="1">
            <a:schemeClr val="accent1"/>
          </a:lnRef>
          <a:fillRef idx="0">
            <a:schemeClr val="accent1"/>
          </a:fillRef>
          <a:effectRef idx="0">
            <a:schemeClr val="accent1"/>
          </a:effectRef>
          <a:fontRef idx="minor">
            <a:schemeClr val="tx1"/>
          </a:fontRef>
        </p:style>
      </p:cxnSp>
      <p:pic>
        <p:nvPicPr>
          <p:cNvPr id="87"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1088" y="2655888"/>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 name="CaixaDeTexto 138"/>
          <p:cNvSpPr txBox="1"/>
          <p:nvPr/>
        </p:nvSpPr>
        <p:spPr>
          <a:xfrm>
            <a:off x="3579495" y="542608"/>
            <a:ext cx="1885950" cy="211137"/>
          </a:xfrm>
          <a:prstGeom prst="rect">
            <a:avLst/>
          </a:prstGeom>
          <a:noFill/>
        </p:spPr>
        <p:txBody>
          <a:bodyPr>
            <a:spAutoFit/>
          </a:bodyPr>
          <a:lstStyle/>
          <a:p>
            <a:pPr algn="r">
              <a:lnSpc>
                <a:spcPts val="900"/>
              </a:lnSpc>
              <a:defRPr/>
            </a:pPr>
            <a:r>
              <a:rPr lang="en-GB" sz="1100" dirty="0" smtClean="0">
                <a:solidFill>
                  <a:schemeClr val="accent5">
                    <a:lumMod val="75000"/>
                  </a:schemeClr>
                </a:solidFill>
                <a:latin typeface="Calisto MT" panose="02040603050505030304" pitchFamily="18" charset="0"/>
              </a:rPr>
              <a:t>EU / SPG+</a:t>
            </a:r>
            <a:endParaRPr lang="en-GB" sz="1100" dirty="0">
              <a:solidFill>
                <a:schemeClr val="accent5">
                  <a:lumMod val="75000"/>
                </a:schemeClr>
              </a:solidFill>
              <a:latin typeface="Calisto MT" panose="02040603050505030304" pitchFamily="18" charset="0"/>
            </a:endParaRPr>
          </a:p>
        </p:txBody>
      </p:sp>
      <p:pic>
        <p:nvPicPr>
          <p:cNvPr id="89"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9245" y="479108"/>
            <a:ext cx="2524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0" name="Conexão recta 141"/>
          <p:cNvCxnSpPr/>
          <p:nvPr/>
        </p:nvCxnSpPr>
        <p:spPr>
          <a:xfrm rot="20580000" flipH="1" flipV="1">
            <a:off x="5611495" y="626745"/>
            <a:ext cx="142875" cy="146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Conexão recta 142"/>
          <p:cNvCxnSpPr/>
          <p:nvPr/>
        </p:nvCxnSpPr>
        <p:spPr>
          <a:xfrm rot="11220000" flipV="1">
            <a:off x="3009900" y="4697413"/>
            <a:ext cx="214313" cy="1017587"/>
          </a:xfrm>
          <a:prstGeom prst="line">
            <a:avLst/>
          </a:prstGeom>
        </p:spPr>
        <p:style>
          <a:lnRef idx="1">
            <a:schemeClr val="accent1"/>
          </a:lnRef>
          <a:fillRef idx="0">
            <a:schemeClr val="accent1"/>
          </a:fillRef>
          <a:effectRef idx="0">
            <a:schemeClr val="accent1"/>
          </a:effectRef>
          <a:fontRef idx="minor">
            <a:schemeClr val="tx1"/>
          </a:fontRef>
        </p:style>
      </p:cxnSp>
      <p:pic>
        <p:nvPicPr>
          <p:cNvPr id="92"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38425" y="5538788"/>
            <a:ext cx="5603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 name="CaixaDeTexto 144"/>
          <p:cNvSpPr txBox="1"/>
          <p:nvPr/>
        </p:nvSpPr>
        <p:spPr>
          <a:xfrm>
            <a:off x="74613" y="5759450"/>
            <a:ext cx="2784475" cy="214931"/>
          </a:xfrm>
          <a:prstGeom prst="rect">
            <a:avLst/>
          </a:prstGeom>
          <a:noFill/>
        </p:spPr>
        <p:txBody>
          <a:bodyPr>
            <a:spAutoFit/>
          </a:bodyPr>
          <a:lstStyle/>
          <a:p>
            <a:pPr algn="r">
              <a:lnSpc>
                <a:spcPts val="900"/>
              </a:lnSpc>
              <a:defRPr/>
            </a:pPr>
            <a:r>
              <a:rPr lang="pt-PT" sz="1100" dirty="0">
                <a:solidFill>
                  <a:schemeClr val="accent5">
                    <a:lumMod val="75000"/>
                  </a:schemeClr>
                </a:solidFill>
                <a:latin typeface="Arial Narrow" panose="020B0606020202030204" pitchFamily="34" charset="0"/>
              </a:rPr>
              <a:t>Virtual order management assistant</a:t>
            </a:r>
            <a:endParaRPr lang="en-GB" sz="1100" dirty="0">
              <a:solidFill>
                <a:schemeClr val="accent5">
                  <a:lumMod val="75000"/>
                </a:schemeClr>
              </a:solidFill>
              <a:latin typeface="Arial Narrow" pitchFamily="34" charset="0"/>
            </a:endParaRPr>
          </a:p>
        </p:txBody>
      </p:sp>
      <p:sp>
        <p:nvSpPr>
          <p:cNvPr id="94" name="CaixaDeTexto 145"/>
          <p:cNvSpPr txBox="1"/>
          <p:nvPr/>
        </p:nvSpPr>
        <p:spPr>
          <a:xfrm>
            <a:off x="250825" y="3003550"/>
            <a:ext cx="1928813" cy="261610"/>
          </a:xfrm>
          <a:prstGeom prst="rect">
            <a:avLst/>
          </a:prstGeom>
          <a:noFill/>
        </p:spPr>
        <p:txBody>
          <a:bodyPr>
            <a:spAutoFit/>
          </a:bodyPr>
          <a:lstStyle/>
          <a:p>
            <a:pPr algn="r">
              <a:defRPr/>
            </a:pPr>
            <a:r>
              <a:rPr lang="pt-PT" sz="1100" dirty="0">
                <a:solidFill>
                  <a:schemeClr val="accent5">
                    <a:lumMod val="75000"/>
                  </a:schemeClr>
                </a:solidFill>
                <a:latin typeface="Arial Narrow" panose="020B0606020202030204" pitchFamily="34" charset="0"/>
              </a:rPr>
              <a:t>Space reserved for companies</a:t>
            </a:r>
            <a:endParaRPr lang="en-GB" sz="1100" dirty="0">
              <a:solidFill>
                <a:schemeClr val="accent5">
                  <a:lumMod val="75000"/>
                </a:schemeClr>
              </a:solidFill>
              <a:latin typeface="Arial Narrow" pitchFamily="34" charset="0"/>
            </a:endParaRPr>
          </a:p>
        </p:txBody>
      </p:sp>
      <p:cxnSp>
        <p:nvCxnSpPr>
          <p:cNvPr id="95" name="Conexão recta 146"/>
          <p:cNvCxnSpPr/>
          <p:nvPr/>
        </p:nvCxnSpPr>
        <p:spPr>
          <a:xfrm flipH="1" flipV="1">
            <a:off x="5543550" y="2787650"/>
            <a:ext cx="558800" cy="415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Conexão recta 175"/>
          <p:cNvCxnSpPr/>
          <p:nvPr/>
        </p:nvCxnSpPr>
        <p:spPr>
          <a:xfrm flipV="1">
            <a:off x="5162550" y="6205538"/>
            <a:ext cx="173038" cy="280987"/>
          </a:xfrm>
          <a:prstGeom prst="line">
            <a:avLst/>
          </a:prstGeom>
        </p:spPr>
        <p:style>
          <a:lnRef idx="1">
            <a:schemeClr val="accent1"/>
          </a:lnRef>
          <a:fillRef idx="0">
            <a:schemeClr val="accent1"/>
          </a:fillRef>
          <a:effectRef idx="0">
            <a:schemeClr val="accent1"/>
          </a:effectRef>
          <a:fontRef idx="minor">
            <a:schemeClr val="tx1"/>
          </a:fontRef>
        </p:style>
      </p:cxnSp>
      <p:pic>
        <p:nvPicPr>
          <p:cNvPr id="97"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0088" y="2924175"/>
            <a:ext cx="5588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2575" y="2579688"/>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9"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7313" y="4397375"/>
            <a:ext cx="250825" cy="25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 name="CaixaDeTexto 186"/>
          <p:cNvSpPr txBox="1"/>
          <p:nvPr/>
        </p:nvSpPr>
        <p:spPr>
          <a:xfrm>
            <a:off x="5535613" y="2562225"/>
            <a:ext cx="2960687" cy="246221"/>
          </a:xfrm>
          <a:prstGeom prst="rect">
            <a:avLst/>
          </a:prstGeom>
          <a:noFill/>
        </p:spPr>
        <p:txBody>
          <a:bodyPr>
            <a:spAutoFit/>
          </a:bodyPr>
          <a:lstStyle/>
          <a:p>
            <a:pPr>
              <a:lnSpc>
                <a:spcPts val="1186"/>
              </a:lnSpc>
              <a:buSzPct val="25000"/>
              <a:defRPr/>
            </a:pPr>
            <a:r>
              <a:rPr lang="en-US" sz="1100" dirty="0">
                <a:solidFill>
                  <a:schemeClr val="accent5">
                    <a:lumMod val="75000"/>
                  </a:schemeClr>
                </a:solidFill>
                <a:latin typeface="Arial Narrow" panose="020B0606020202030204" pitchFamily="34" charset="0"/>
              </a:rPr>
              <a:t>Take advantage of business competitiveness</a:t>
            </a:r>
            <a:endParaRPr lang="pt-PT" sz="1100" dirty="0">
              <a:solidFill>
                <a:schemeClr val="accent5">
                  <a:lumMod val="75000"/>
                </a:schemeClr>
              </a:solidFill>
              <a:latin typeface="Arial Narrow" panose="020B0606020202030204" pitchFamily="34" charset="0"/>
              <a:ea typeface="Arial Narrow"/>
              <a:cs typeface="Arial Narrow"/>
              <a:sym typeface="Arial Narrow"/>
            </a:endParaRPr>
          </a:p>
        </p:txBody>
      </p:sp>
      <p:cxnSp>
        <p:nvCxnSpPr>
          <p:cNvPr id="101" name="Conexão recta 187"/>
          <p:cNvCxnSpPr/>
          <p:nvPr/>
        </p:nvCxnSpPr>
        <p:spPr>
          <a:xfrm>
            <a:off x="6337300" y="4348163"/>
            <a:ext cx="109538" cy="1095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Conexão recta 150"/>
          <p:cNvCxnSpPr/>
          <p:nvPr/>
        </p:nvCxnSpPr>
        <p:spPr>
          <a:xfrm>
            <a:off x="3692525" y="3914775"/>
            <a:ext cx="3397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Conexão recta 13"/>
          <p:cNvCxnSpPr/>
          <p:nvPr/>
        </p:nvCxnSpPr>
        <p:spPr>
          <a:xfrm>
            <a:off x="4570413" y="2508250"/>
            <a:ext cx="0" cy="9128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Conexão recta 157"/>
          <p:cNvCxnSpPr/>
          <p:nvPr/>
        </p:nvCxnSpPr>
        <p:spPr>
          <a:xfrm>
            <a:off x="4567238" y="4391025"/>
            <a:ext cx="0" cy="468313"/>
          </a:xfrm>
          <a:prstGeom prst="line">
            <a:avLst/>
          </a:prstGeom>
        </p:spPr>
        <p:style>
          <a:lnRef idx="1">
            <a:schemeClr val="accent1"/>
          </a:lnRef>
          <a:fillRef idx="0">
            <a:schemeClr val="accent1"/>
          </a:fillRef>
          <a:effectRef idx="0">
            <a:schemeClr val="accent1"/>
          </a:effectRef>
          <a:fontRef idx="minor">
            <a:schemeClr val="tx1"/>
          </a:fontRef>
        </p:style>
      </p:cxnSp>
      <p:sp>
        <p:nvSpPr>
          <p:cNvPr id="105" name="Oval 104"/>
          <p:cNvSpPr/>
          <p:nvPr/>
        </p:nvSpPr>
        <p:spPr bwMode="auto">
          <a:xfrm>
            <a:off x="2119717" y="3447631"/>
            <a:ext cx="1457538" cy="1406425"/>
          </a:xfrm>
          <a:prstGeom prst="ellipse">
            <a:avLst/>
          </a:prstGeom>
          <a:solidFill>
            <a:schemeClr val="accent5">
              <a:lumMod val="20000"/>
              <a:lumOff val="80000"/>
            </a:schemeClr>
          </a:solidFill>
          <a:ln w="12700" cap="flat" cmpd="sng" algn="ctr">
            <a:noFill/>
            <a:prstDash val="solid"/>
            <a:round/>
            <a:headEnd type="none" w="sm" len="sm"/>
            <a:tailEnd type="none" w="sm" len="sm"/>
          </a:ln>
          <a:effectLst>
            <a:innerShdw blurRad="63500" dist="50800" dir="18900000">
              <a:prstClr val="black">
                <a:alpha val="50000"/>
              </a:prstClr>
            </a:innerShdw>
          </a:effectLst>
        </p:spPr>
        <p:txBody>
          <a:bodyPr lIns="0" rIns="0" anchor="ctr"/>
          <a:lstStyle/>
          <a:p>
            <a:pPr algn="ctr">
              <a:defRPr/>
            </a:pPr>
            <a:r>
              <a:rPr lang="en-GB" sz="1600" b="1" dirty="0" err="1">
                <a:solidFill>
                  <a:srgbClr val="FF0000"/>
                </a:solidFill>
                <a:latin typeface="Arial Narrow" pitchFamily="34" charset="0"/>
              </a:rPr>
              <a:t>i</a:t>
            </a:r>
            <a:r>
              <a:rPr lang="en-GB" sz="1050" dirty="0" err="1">
                <a:solidFill>
                  <a:schemeClr val="accent5">
                    <a:lumMod val="75000"/>
                  </a:schemeClr>
                </a:solidFill>
                <a:latin typeface="Calisto MT" panose="02040603050505030304" pitchFamily="18" charset="0"/>
              </a:rPr>
              <a:t>BUSINESS</a:t>
            </a:r>
            <a:endParaRPr lang="en-GB" sz="1050" dirty="0">
              <a:solidFill>
                <a:schemeClr val="accent5">
                  <a:lumMod val="75000"/>
                </a:schemeClr>
              </a:solidFill>
              <a:latin typeface="Calisto MT" panose="02040603050505030304" pitchFamily="18" charset="0"/>
            </a:endParaRPr>
          </a:p>
        </p:txBody>
      </p:sp>
      <p:pic>
        <p:nvPicPr>
          <p:cNvPr id="106"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9913" y="153352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CaixaDeTexto 147"/>
          <p:cNvSpPr txBox="1"/>
          <p:nvPr/>
        </p:nvSpPr>
        <p:spPr>
          <a:xfrm>
            <a:off x="7086600" y="1520825"/>
            <a:ext cx="855663" cy="261610"/>
          </a:xfrm>
          <a:prstGeom prst="rect">
            <a:avLst/>
          </a:prstGeom>
          <a:noFill/>
        </p:spPr>
        <p:txBody>
          <a:bodyPr>
            <a:spAutoFit/>
          </a:bodyPr>
          <a:lstStyle/>
          <a:p>
            <a:pPr>
              <a:defRPr/>
            </a:pPr>
            <a:r>
              <a:rPr lang="pt-PT" sz="1100" dirty="0">
                <a:solidFill>
                  <a:schemeClr val="accent5">
                    <a:lumMod val="75000"/>
                  </a:schemeClr>
                </a:solidFill>
                <a:latin typeface="Calisto MT" panose="02040603050505030304" pitchFamily="18" charset="0"/>
              </a:rPr>
              <a:t>BRAZIL</a:t>
            </a:r>
            <a:endParaRPr lang="en-GB" sz="1100" dirty="0">
              <a:solidFill>
                <a:schemeClr val="accent5">
                  <a:lumMod val="75000"/>
                </a:schemeClr>
              </a:solidFill>
              <a:latin typeface="Calisto MT" panose="02040603050505030304" pitchFamily="18" charset="0"/>
            </a:endParaRPr>
          </a:p>
        </p:txBody>
      </p:sp>
      <p:cxnSp>
        <p:nvCxnSpPr>
          <p:cNvPr id="108" name="Conexão recta 148"/>
          <p:cNvCxnSpPr/>
          <p:nvPr/>
        </p:nvCxnSpPr>
        <p:spPr>
          <a:xfrm rot="3960000" flipH="1" flipV="1">
            <a:off x="6824663" y="1631950"/>
            <a:ext cx="1587" cy="220663"/>
          </a:xfrm>
          <a:prstGeom prst="line">
            <a:avLst/>
          </a:prstGeom>
        </p:spPr>
        <p:style>
          <a:lnRef idx="1">
            <a:schemeClr val="accent1"/>
          </a:lnRef>
          <a:fillRef idx="0">
            <a:schemeClr val="accent1"/>
          </a:fillRef>
          <a:effectRef idx="0">
            <a:schemeClr val="accent1"/>
          </a:effectRef>
          <a:fontRef idx="minor">
            <a:schemeClr val="tx1"/>
          </a:fontRef>
        </p:style>
      </p:cxnSp>
      <p:sp>
        <p:nvSpPr>
          <p:cNvPr id="109" name="Oval 108"/>
          <p:cNvSpPr/>
          <p:nvPr/>
        </p:nvSpPr>
        <p:spPr bwMode="auto">
          <a:xfrm>
            <a:off x="5494810" y="591939"/>
            <a:ext cx="1457539" cy="1406426"/>
          </a:xfrm>
          <a:prstGeom prst="ellipse">
            <a:avLst/>
          </a:prstGeom>
          <a:solidFill>
            <a:schemeClr val="accent5">
              <a:lumMod val="20000"/>
              <a:lumOff val="80000"/>
            </a:schemeClr>
          </a:solidFill>
          <a:ln w="12700" cap="flat" cmpd="sng" algn="ctr">
            <a:noFill/>
            <a:prstDash val="solid"/>
            <a:round/>
            <a:headEnd type="none" w="sm" len="sm"/>
            <a:tailEnd type="none" w="sm" len="sm"/>
          </a:ln>
          <a:effectLst>
            <a:innerShdw blurRad="63500" dist="50800" dir="18900000">
              <a:prstClr val="black">
                <a:alpha val="50000"/>
              </a:prstClr>
            </a:innerShdw>
          </a:effectLst>
        </p:spPr>
        <p:txBody>
          <a:bodyPr lIns="0" rIns="0" anchor="ctr"/>
          <a:lstStyle/>
          <a:p>
            <a:pPr algn="ctr">
              <a:defRPr/>
            </a:pPr>
            <a:r>
              <a:rPr lang="pt-PT" sz="1100" dirty="0">
                <a:solidFill>
                  <a:schemeClr val="accent5">
                    <a:lumMod val="75000"/>
                  </a:schemeClr>
                </a:solidFill>
                <a:latin typeface="Calisto MT" panose="02040603050505030304" pitchFamily="18" charset="0"/>
              </a:rPr>
              <a:t>MARKETS</a:t>
            </a:r>
            <a:endParaRPr lang="en-GB" sz="1100" dirty="0">
              <a:solidFill>
                <a:schemeClr val="accent5">
                  <a:lumMod val="75000"/>
                </a:schemeClr>
              </a:solidFill>
              <a:latin typeface="Calisto MT" panose="02040603050505030304" pitchFamily="18" charset="0"/>
            </a:endParaRPr>
          </a:p>
        </p:txBody>
      </p:sp>
      <p:cxnSp>
        <p:nvCxnSpPr>
          <p:cNvPr id="110" name="Conexão recta 151"/>
          <p:cNvCxnSpPr/>
          <p:nvPr/>
        </p:nvCxnSpPr>
        <p:spPr>
          <a:xfrm>
            <a:off x="4576763" y="2501900"/>
            <a:ext cx="16367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xão recta 152"/>
          <p:cNvCxnSpPr/>
          <p:nvPr/>
        </p:nvCxnSpPr>
        <p:spPr>
          <a:xfrm>
            <a:off x="6219825" y="1992313"/>
            <a:ext cx="0" cy="514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Conexão recta 154"/>
          <p:cNvCxnSpPr/>
          <p:nvPr/>
        </p:nvCxnSpPr>
        <p:spPr>
          <a:xfrm>
            <a:off x="4556125" y="4868863"/>
            <a:ext cx="7286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Conexão recta 155"/>
          <p:cNvCxnSpPr/>
          <p:nvPr/>
        </p:nvCxnSpPr>
        <p:spPr>
          <a:xfrm>
            <a:off x="5292725" y="4870450"/>
            <a:ext cx="0" cy="2190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Conexão recta 156"/>
          <p:cNvCxnSpPr/>
          <p:nvPr/>
        </p:nvCxnSpPr>
        <p:spPr>
          <a:xfrm>
            <a:off x="3554413" y="4149725"/>
            <a:ext cx="1444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Conexão recta 158"/>
          <p:cNvCxnSpPr/>
          <p:nvPr/>
        </p:nvCxnSpPr>
        <p:spPr>
          <a:xfrm>
            <a:off x="3697288" y="3917950"/>
            <a:ext cx="0" cy="2301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Conexão recta 159"/>
          <p:cNvCxnSpPr/>
          <p:nvPr/>
        </p:nvCxnSpPr>
        <p:spPr>
          <a:xfrm>
            <a:off x="5400675" y="3735388"/>
            <a:ext cx="174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Conexão recta 160"/>
          <p:cNvCxnSpPr/>
          <p:nvPr/>
        </p:nvCxnSpPr>
        <p:spPr>
          <a:xfrm>
            <a:off x="5059363" y="3914775"/>
            <a:ext cx="3413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Conexão recta 162"/>
          <p:cNvCxnSpPr/>
          <p:nvPr/>
        </p:nvCxnSpPr>
        <p:spPr>
          <a:xfrm>
            <a:off x="5400675" y="3730625"/>
            <a:ext cx="0" cy="182563"/>
          </a:xfrm>
          <a:prstGeom prst="line">
            <a:avLst/>
          </a:prstGeom>
        </p:spPr>
        <p:style>
          <a:lnRef idx="1">
            <a:schemeClr val="accent1"/>
          </a:lnRef>
          <a:fillRef idx="0">
            <a:schemeClr val="accent1"/>
          </a:fillRef>
          <a:effectRef idx="0">
            <a:schemeClr val="accent1"/>
          </a:effectRef>
          <a:fontRef idx="minor">
            <a:schemeClr val="tx1"/>
          </a:fontRef>
        </p:style>
      </p:cxnSp>
      <p:sp>
        <p:nvSpPr>
          <p:cNvPr id="119" name="Oval 118"/>
          <p:cNvSpPr/>
          <p:nvPr/>
        </p:nvSpPr>
        <p:spPr bwMode="auto">
          <a:xfrm>
            <a:off x="3956831" y="3335021"/>
            <a:ext cx="1204577" cy="1162335"/>
          </a:xfrm>
          <a:prstGeom prst="ellipse">
            <a:avLst/>
          </a:prstGeom>
          <a:solidFill>
            <a:schemeClr val="accent5">
              <a:lumMod val="20000"/>
              <a:lumOff val="80000"/>
            </a:schemeClr>
          </a:solidFill>
          <a:ln w="12700" cap="flat" cmpd="sng" algn="ctr">
            <a:noFill/>
            <a:prstDash val="solid"/>
            <a:round/>
            <a:headEnd type="none" w="sm" len="sm"/>
            <a:tailEnd type="none" w="sm" len="sm"/>
          </a:ln>
          <a:effectLst>
            <a:innerShdw blurRad="63500" dist="50800" dir="18900000">
              <a:prstClr val="black">
                <a:alpha val="50000"/>
              </a:prstClr>
            </a:innerShdw>
          </a:effectLst>
        </p:spPr>
        <p:txBody>
          <a:bodyPr lIns="0" rIns="0" anchor="ctr"/>
          <a:lstStyle/>
          <a:p>
            <a:pPr algn="ctr" defTabSz="720000">
              <a:defRPr/>
            </a:pPr>
            <a:r>
              <a:rPr lang="pt-PT" sz="1050" kern="1100" dirty="0">
                <a:solidFill>
                  <a:schemeClr val="accent5">
                    <a:lumMod val="75000"/>
                  </a:schemeClr>
                </a:solidFill>
                <a:latin typeface="Calisto MT" panose="02040603050505030304" pitchFamily="18" charset="0"/>
              </a:rPr>
              <a:t>SPACE</a:t>
            </a:r>
            <a:br>
              <a:rPr lang="pt-PT" sz="1050" kern="1100" dirty="0">
                <a:solidFill>
                  <a:schemeClr val="accent5">
                    <a:lumMod val="75000"/>
                  </a:schemeClr>
                </a:solidFill>
                <a:latin typeface="Calisto MT" panose="02040603050505030304" pitchFamily="18" charset="0"/>
              </a:rPr>
            </a:br>
            <a:r>
              <a:rPr lang="pt-PT" sz="1050" kern="1100" dirty="0">
                <a:solidFill>
                  <a:schemeClr val="accent5">
                    <a:lumMod val="75000"/>
                  </a:schemeClr>
                </a:solidFill>
                <a:latin typeface="Calisto MT" panose="02040603050505030304" pitchFamily="18" charset="0"/>
              </a:rPr>
              <a:t>COMPANIES</a:t>
            </a:r>
            <a:endParaRPr lang="en-GB" sz="1050" b="1" kern="1100" dirty="0">
              <a:solidFill>
                <a:schemeClr val="accent5">
                  <a:lumMod val="75000"/>
                </a:schemeClr>
              </a:solidFill>
              <a:latin typeface="Calisto MT" panose="02040603050505030304" pitchFamily="18" charset="0"/>
            </a:endParaRPr>
          </a:p>
        </p:txBody>
      </p:sp>
      <p:sp>
        <p:nvSpPr>
          <p:cNvPr id="120" name="Oval 119"/>
          <p:cNvSpPr/>
          <p:nvPr/>
        </p:nvSpPr>
        <p:spPr bwMode="auto">
          <a:xfrm>
            <a:off x="5562274" y="3093343"/>
            <a:ext cx="1325035" cy="1278569"/>
          </a:xfrm>
          <a:prstGeom prst="ellipse">
            <a:avLst/>
          </a:prstGeom>
          <a:solidFill>
            <a:schemeClr val="accent5">
              <a:lumMod val="20000"/>
              <a:lumOff val="80000"/>
            </a:schemeClr>
          </a:solidFill>
          <a:ln w="12700" cap="flat" cmpd="sng" algn="ctr">
            <a:noFill/>
            <a:prstDash val="solid"/>
            <a:round/>
            <a:headEnd type="none" w="sm" len="sm"/>
            <a:tailEnd type="none" w="sm" len="sm"/>
          </a:ln>
          <a:effectLst>
            <a:innerShdw blurRad="63500" dist="50800" dir="18900000">
              <a:prstClr val="black">
                <a:alpha val="50000"/>
              </a:prstClr>
            </a:innerShdw>
          </a:effectLst>
        </p:spPr>
        <p:txBody>
          <a:bodyPr lIns="0" rIns="0" anchor="ctr"/>
          <a:lstStyle/>
          <a:p>
            <a:pPr algn="ctr">
              <a:defRPr/>
            </a:pPr>
            <a:r>
              <a:rPr lang="pt-PT" sz="1050" dirty="0">
                <a:solidFill>
                  <a:schemeClr val="accent5">
                    <a:lumMod val="75000"/>
                  </a:schemeClr>
                </a:solidFill>
                <a:latin typeface="Calisto MT" panose="02040603050505030304" pitchFamily="18" charset="0"/>
              </a:rPr>
              <a:t>TO SHARE</a:t>
            </a:r>
            <a:endParaRPr lang="en-GB" sz="1050" b="1" dirty="0">
              <a:solidFill>
                <a:schemeClr val="accent5">
                  <a:lumMod val="75000"/>
                </a:schemeClr>
              </a:solidFill>
              <a:latin typeface="Calisto MT" panose="02040603050505030304" pitchFamily="18" charset="0"/>
            </a:endParaRPr>
          </a:p>
        </p:txBody>
      </p:sp>
      <p:sp>
        <p:nvSpPr>
          <p:cNvPr id="121" name="Oval 120"/>
          <p:cNvSpPr/>
          <p:nvPr/>
        </p:nvSpPr>
        <p:spPr bwMode="auto">
          <a:xfrm>
            <a:off x="4644790" y="5011345"/>
            <a:ext cx="1325035" cy="1278569"/>
          </a:xfrm>
          <a:prstGeom prst="ellipse">
            <a:avLst/>
          </a:prstGeom>
          <a:solidFill>
            <a:schemeClr val="accent5">
              <a:lumMod val="20000"/>
              <a:lumOff val="80000"/>
            </a:schemeClr>
          </a:solidFill>
          <a:ln w="12700" cap="flat" cmpd="sng" algn="ctr">
            <a:noFill/>
            <a:prstDash val="solid"/>
            <a:round/>
            <a:headEnd type="none" w="sm" len="sm"/>
            <a:tailEnd type="none" w="sm" len="sm"/>
          </a:ln>
          <a:effectLst>
            <a:innerShdw blurRad="63500" dist="50800" dir="18900000">
              <a:prstClr val="black">
                <a:alpha val="50000"/>
              </a:prstClr>
            </a:innerShdw>
          </a:effectLst>
        </p:spPr>
        <p:txBody>
          <a:bodyPr lIns="0" rIns="0" anchor="ctr"/>
          <a:lstStyle/>
          <a:p>
            <a:pPr algn="ctr">
              <a:buSzPct val="25000"/>
              <a:defRPr/>
            </a:pPr>
            <a:r>
              <a:rPr lang="pt-PT" sz="1050" dirty="0">
                <a:solidFill>
                  <a:schemeClr val="accent5">
                    <a:lumMod val="75000"/>
                  </a:schemeClr>
                </a:solidFill>
                <a:latin typeface="Calisto MT" panose="02040603050505030304" pitchFamily="18" charset="0"/>
              </a:rPr>
              <a:t>NETWORK</a:t>
            </a:r>
            <a:br>
              <a:rPr lang="pt-PT" sz="1050" dirty="0">
                <a:solidFill>
                  <a:schemeClr val="accent5">
                    <a:lumMod val="75000"/>
                  </a:schemeClr>
                </a:solidFill>
                <a:latin typeface="Calisto MT" panose="02040603050505030304" pitchFamily="18" charset="0"/>
              </a:rPr>
            </a:br>
            <a:r>
              <a:rPr lang="pt-PT" sz="1050" dirty="0">
                <a:solidFill>
                  <a:schemeClr val="accent5">
                    <a:lumMod val="75000"/>
                  </a:schemeClr>
                </a:solidFill>
                <a:latin typeface="Calisto MT" panose="02040603050505030304" pitchFamily="18" charset="0"/>
              </a:rPr>
              <a:t>VIRTUAL</a:t>
            </a:r>
            <a:endParaRPr lang="fr-FR" sz="1050" dirty="0">
              <a:solidFill>
                <a:schemeClr val="accent5">
                  <a:lumMod val="75000"/>
                </a:schemeClr>
              </a:solidFill>
              <a:latin typeface="Calisto MT" panose="02040603050505030304" pitchFamily="18" charset="0"/>
              <a:ea typeface="Arial Narrow"/>
              <a:cs typeface="Arial Narrow"/>
              <a:sym typeface="Arial Narrow"/>
            </a:endParaRPr>
          </a:p>
        </p:txBody>
      </p:sp>
      <p:pic>
        <p:nvPicPr>
          <p:cNvPr id="122" name="Picture 3" descr="C:\technopolys\technopolys\techno\technoW1\technoW2\images\home_banner_pager 1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4963" y="3503613"/>
            <a:ext cx="558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43488" y="63754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 name="Picture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1788" y="196850"/>
            <a:ext cx="267811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9175" y="24447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 name="CaixaDeTexto 87"/>
          <p:cNvSpPr txBox="1"/>
          <p:nvPr/>
        </p:nvSpPr>
        <p:spPr>
          <a:xfrm>
            <a:off x="6265863" y="227013"/>
            <a:ext cx="1476375" cy="261937"/>
          </a:xfrm>
          <a:prstGeom prst="rect">
            <a:avLst/>
          </a:prstGeom>
          <a:noFill/>
        </p:spPr>
        <p:txBody>
          <a:bodyPr>
            <a:spAutoFit/>
          </a:bodyPr>
          <a:lstStyle/>
          <a:p>
            <a:pPr>
              <a:defRPr/>
            </a:pPr>
            <a:r>
              <a:rPr lang="en-GB" sz="1100" dirty="0">
                <a:solidFill>
                  <a:schemeClr val="accent5">
                    <a:lumMod val="75000"/>
                  </a:schemeClr>
                </a:solidFill>
                <a:latin typeface="Calisto MT" panose="02040603050505030304" pitchFamily="18" charset="0"/>
              </a:rPr>
              <a:t>AGOA</a:t>
            </a:r>
          </a:p>
        </p:txBody>
      </p:sp>
      <p:pic>
        <p:nvPicPr>
          <p:cNvPr id="127"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70500" y="15367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 name="CaixaDeTexto 84"/>
          <p:cNvSpPr txBox="1"/>
          <p:nvPr/>
        </p:nvSpPr>
        <p:spPr>
          <a:xfrm>
            <a:off x="3892550" y="1531938"/>
            <a:ext cx="1438275" cy="260350"/>
          </a:xfrm>
          <a:prstGeom prst="rect">
            <a:avLst/>
          </a:prstGeom>
          <a:noFill/>
        </p:spPr>
        <p:txBody>
          <a:bodyPr>
            <a:spAutoFit/>
          </a:bodyPr>
          <a:lstStyle/>
          <a:p>
            <a:pPr algn="r">
              <a:defRPr/>
            </a:pPr>
            <a:r>
              <a:rPr lang="pt-PT" sz="1100" i="1" dirty="0">
                <a:solidFill>
                  <a:schemeClr val="accent5">
                    <a:lumMod val="75000"/>
                  </a:schemeClr>
                </a:solidFill>
                <a:latin typeface="Calisto MT" panose="02040603050505030304" pitchFamily="18" charset="0"/>
              </a:rPr>
              <a:t>AfCFTA</a:t>
            </a:r>
            <a:endParaRPr lang="en-GB" sz="1100" dirty="0">
              <a:solidFill>
                <a:schemeClr val="accent5">
                  <a:lumMod val="75000"/>
                </a:schemeClr>
              </a:solidFill>
              <a:latin typeface="Calisto MT" panose="02040603050505030304" pitchFamily="18" charset="0"/>
            </a:endParaRPr>
          </a:p>
        </p:txBody>
      </p:sp>
      <p:cxnSp>
        <p:nvCxnSpPr>
          <p:cNvPr id="129" name="Conexão recta 123"/>
          <p:cNvCxnSpPr/>
          <p:nvPr/>
        </p:nvCxnSpPr>
        <p:spPr>
          <a:xfrm rot="3480000" flipV="1">
            <a:off x="5504657" y="1674018"/>
            <a:ext cx="177800" cy="125413"/>
          </a:xfrm>
          <a:prstGeom prst="line">
            <a:avLst/>
          </a:prstGeom>
        </p:spPr>
        <p:style>
          <a:lnRef idx="1">
            <a:schemeClr val="accent1"/>
          </a:lnRef>
          <a:fillRef idx="0">
            <a:schemeClr val="accent1"/>
          </a:fillRef>
          <a:effectRef idx="0">
            <a:schemeClr val="accent1"/>
          </a:effectRef>
          <a:fontRef idx="minor">
            <a:schemeClr val="tx1"/>
          </a:fontRef>
        </p:style>
      </p:cxnSp>
      <p:pic>
        <p:nvPicPr>
          <p:cNvPr id="130"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77075" y="931863"/>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1" name="Conexão recta 152"/>
          <p:cNvCxnSpPr/>
          <p:nvPr/>
        </p:nvCxnSpPr>
        <p:spPr>
          <a:xfrm>
            <a:off x="6224588" y="477838"/>
            <a:ext cx="0" cy="122237"/>
          </a:xfrm>
          <a:prstGeom prst="line">
            <a:avLst/>
          </a:prstGeom>
        </p:spPr>
        <p:style>
          <a:lnRef idx="1">
            <a:schemeClr val="accent1"/>
          </a:lnRef>
          <a:fillRef idx="0">
            <a:schemeClr val="accent1"/>
          </a:fillRef>
          <a:effectRef idx="0">
            <a:schemeClr val="accent1"/>
          </a:effectRef>
          <a:fontRef idx="minor">
            <a:schemeClr val="tx1"/>
          </a:fontRef>
        </p:style>
      </p:cxnSp>
      <p:sp>
        <p:nvSpPr>
          <p:cNvPr id="132" name="Freeform 80"/>
          <p:cNvSpPr>
            <a:spLocks/>
          </p:cNvSpPr>
          <p:nvPr/>
        </p:nvSpPr>
        <p:spPr bwMode="auto">
          <a:xfrm rot="16200000">
            <a:off x="4508341" y="4488895"/>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defRPr/>
            </a:pPr>
            <a:endParaRPr lang="pt-PT">
              <a:solidFill>
                <a:srgbClr val="00B0F0"/>
              </a:solidFill>
              <a:cs typeface="Arial" charset="0"/>
            </a:endParaRPr>
          </a:p>
        </p:txBody>
      </p:sp>
      <p:pic>
        <p:nvPicPr>
          <p:cNvPr id="133" name="Picture 4" descr="C:\technopolys\technopolys\techno\technoW1\technoW2\images\home_banner_page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7725" y="6175375"/>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 name="Freeform 80"/>
          <p:cNvSpPr>
            <a:spLocks/>
          </p:cNvSpPr>
          <p:nvPr/>
        </p:nvSpPr>
        <p:spPr bwMode="auto">
          <a:xfrm>
            <a:off x="3826426" y="3856827"/>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defRPr/>
            </a:pPr>
            <a:endParaRPr lang="pt-PT">
              <a:solidFill>
                <a:srgbClr val="00B0F0"/>
              </a:solidFill>
              <a:cs typeface="Arial" charset="0"/>
            </a:endParaRPr>
          </a:p>
        </p:txBody>
      </p:sp>
      <p:sp>
        <p:nvSpPr>
          <p:cNvPr id="135" name="Freeform 80"/>
          <p:cNvSpPr>
            <a:spLocks/>
          </p:cNvSpPr>
          <p:nvPr/>
        </p:nvSpPr>
        <p:spPr bwMode="auto">
          <a:xfrm flipH="1">
            <a:off x="5159876" y="3845744"/>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defRPr/>
            </a:pPr>
            <a:endParaRPr lang="pt-PT">
              <a:solidFill>
                <a:srgbClr val="00B0F0"/>
              </a:solidFill>
              <a:cs typeface="Arial" charset="0"/>
            </a:endParaRPr>
          </a:p>
        </p:txBody>
      </p:sp>
      <p:sp>
        <p:nvSpPr>
          <p:cNvPr id="136" name="Freeform 80"/>
          <p:cNvSpPr>
            <a:spLocks/>
          </p:cNvSpPr>
          <p:nvPr/>
        </p:nvSpPr>
        <p:spPr bwMode="auto">
          <a:xfrm rot="5400000" flipV="1">
            <a:off x="4508406" y="3201135"/>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defRPr/>
            </a:pPr>
            <a:endParaRPr lang="pt-PT">
              <a:solidFill>
                <a:srgbClr val="00B0F0"/>
              </a:solidFill>
              <a:cs typeface="Arial" charset="0"/>
            </a:endParaRPr>
          </a:p>
        </p:txBody>
      </p:sp>
      <p:sp>
        <p:nvSpPr>
          <p:cNvPr id="137"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3617540C-E39B-4FF8-8750-2ACB2CB9FE3E}" type="slidenum">
              <a:rPr lang="fr-FR" altLang="pt-PT" sz="800" b="1" i="1" u="sng">
                <a:solidFill>
                  <a:schemeClr val="bg1"/>
                </a:solidFill>
                <a:latin typeface="Arial Narrow" pitchFamily="34" charset="0"/>
              </a:rPr>
              <a:pPr algn="ctr" eaLnBrk="1" hangingPunct="1">
                <a:spcBef>
                  <a:spcPct val="0"/>
                </a:spcBef>
                <a:buFontTx/>
                <a:buNone/>
              </a:pPr>
              <a:t>1</a:t>
            </a:fld>
            <a:endParaRPr lang="fr-FR" altLang="pt-PT" sz="800" b="1" i="1" u="sng">
              <a:solidFill>
                <a:schemeClr val="bg1"/>
              </a:solidFill>
              <a:latin typeface="Arial Narrow" pitchFamily="34" charset="0"/>
            </a:endParaRPr>
          </a:p>
        </p:txBody>
      </p:sp>
      <p:pic>
        <p:nvPicPr>
          <p:cNvPr id="138" name="Imagem9"/>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140" name="Picture 178"/>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Imagem 10" descr="LOGO-Paises ecowas"/>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089344" y="-3175"/>
            <a:ext cx="102610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2" name="CaixaDeTexto 2"/>
          <p:cNvSpPr txBox="1"/>
          <p:nvPr/>
        </p:nvSpPr>
        <p:spPr>
          <a:xfrm>
            <a:off x="185738" y="840904"/>
            <a:ext cx="3954462" cy="1926168"/>
          </a:xfrm>
          <a:prstGeom prst="rect">
            <a:avLst/>
          </a:prstGeom>
          <a:noFill/>
        </p:spPr>
        <p:txBody>
          <a:bodyPr>
            <a:spAutoFit/>
          </a:bodyPr>
          <a:lstStyle/>
          <a:p>
            <a:pPr algn="just">
              <a:lnSpc>
                <a:spcPts val="1100"/>
              </a:lnSpc>
              <a:defRPr/>
            </a:pPr>
            <a:r>
              <a:rPr lang="en-US" sz="1100" dirty="0">
                <a:solidFill>
                  <a:schemeClr val="accent5">
                    <a:lumMod val="75000"/>
                  </a:schemeClr>
                </a:solidFill>
                <a:latin typeface="Arial Narrow" panose="020B0606020202030204" pitchFamily="34" charset="0"/>
              </a:rPr>
              <a:t>ESPACE </a:t>
            </a:r>
            <a:r>
              <a:rPr lang="pt-PT" sz="1100" dirty="0">
                <a:solidFill>
                  <a:schemeClr val="accent5">
                    <a:lumMod val="75000"/>
                  </a:schemeClr>
                </a:solidFill>
                <a:latin typeface="Arial Narrow" panose="020B0606020202030204" pitchFamily="34" charset="0"/>
              </a:rPr>
              <a:t>COMPANIES</a:t>
            </a:r>
            <a:r>
              <a:rPr lang="en-US" sz="1100" dirty="0" smtClean="0">
                <a:solidFill>
                  <a:schemeClr val="accent5">
                    <a:lumMod val="75000"/>
                  </a:schemeClr>
                </a:solidFill>
                <a:latin typeface="Arial Narrow" panose="020B0606020202030204" pitchFamily="34" charset="0"/>
              </a:rPr>
              <a:t> </a:t>
            </a:r>
            <a:r>
              <a:rPr lang="en-US" sz="1100" dirty="0">
                <a:solidFill>
                  <a:schemeClr val="accent5">
                    <a:lumMod val="75000"/>
                  </a:schemeClr>
                </a:solidFill>
                <a:latin typeface="Arial Narrow" panose="020B0606020202030204" pitchFamily="34" charset="0"/>
              </a:rPr>
              <a:t>presents a </a:t>
            </a:r>
            <a:r>
              <a:rPr lang="en-US" sz="1100" dirty="0" smtClean="0">
                <a:solidFill>
                  <a:schemeClr val="accent5">
                    <a:lumMod val="75000"/>
                  </a:schemeClr>
                </a:solidFill>
                <a:latin typeface="Arial Narrow" panose="020B0606020202030204" pitchFamily="34" charset="0"/>
              </a:rPr>
              <a:t>solution </a:t>
            </a:r>
            <a:r>
              <a:rPr lang="en-US" sz="1100" dirty="0">
                <a:solidFill>
                  <a:schemeClr val="accent5">
                    <a:lumMod val="75000"/>
                  </a:schemeClr>
                </a:solidFill>
                <a:latin typeface="Arial Narrow" panose="020B0606020202030204" pitchFamily="34" charset="0"/>
              </a:rPr>
              <a:t>capable of establishing and maintaining companies permanently connected to markets and the business world from a </a:t>
            </a:r>
            <a:r>
              <a:rPr lang="en-US" sz="1100" dirty="0" smtClean="0">
                <a:solidFill>
                  <a:schemeClr val="accent5">
                    <a:lumMod val="75000"/>
                  </a:schemeClr>
                </a:solidFill>
                <a:latin typeface="Arial Narrow" panose="020B0606020202030204" pitchFamily="34" charset="0"/>
              </a:rPr>
              <a:t>single Service </a:t>
            </a:r>
            <a:r>
              <a:rPr lang="en-US" sz="1100" dirty="0">
                <a:solidFill>
                  <a:schemeClr val="accent5">
                    <a:lumMod val="75000"/>
                  </a:schemeClr>
                </a:solidFill>
                <a:latin typeface="Arial Narrow" panose="020B0606020202030204" pitchFamily="34" charset="0"/>
              </a:rPr>
              <a:t>Center</a:t>
            </a:r>
            <a:r>
              <a:rPr lang="en-US" sz="1100" dirty="0" smtClean="0">
                <a:solidFill>
                  <a:schemeClr val="accent5">
                    <a:lumMod val="75000"/>
                  </a:schemeClr>
                </a:solidFill>
                <a:latin typeface="Arial Narrow" panose="020B0606020202030204" pitchFamily="34" charset="0"/>
              </a:rPr>
              <a:t>.</a:t>
            </a:r>
          </a:p>
          <a:p>
            <a:pPr algn="just">
              <a:lnSpc>
                <a:spcPts val="1100"/>
              </a:lnSpc>
              <a:defRPr/>
            </a:pPr>
            <a:r>
              <a:rPr lang="en-US" sz="1100" dirty="0">
                <a:solidFill>
                  <a:schemeClr val="accent5">
                    <a:lumMod val="75000"/>
                  </a:schemeClr>
                </a:solidFill>
                <a:latin typeface="Arial Narrow" panose="020B0606020202030204" pitchFamily="34" charset="0"/>
              </a:rPr>
              <a:t/>
            </a:r>
            <a:br>
              <a:rPr lang="en-US" sz="1100" dirty="0">
                <a:solidFill>
                  <a:schemeClr val="accent5">
                    <a:lumMod val="75000"/>
                  </a:schemeClr>
                </a:solidFill>
                <a:latin typeface="Arial Narrow" panose="020B0606020202030204" pitchFamily="34" charset="0"/>
              </a:rPr>
            </a:br>
            <a:r>
              <a:rPr lang="en-US" sz="1100" dirty="0">
                <a:solidFill>
                  <a:schemeClr val="accent5">
                    <a:lumMod val="75000"/>
                  </a:schemeClr>
                </a:solidFill>
                <a:latin typeface="Arial Narrow" panose="020B0606020202030204" pitchFamily="34" charset="0"/>
              </a:rPr>
              <a:t>Solution capable of accumulating experience, managing and distributing products, emulating commercial excellence in valuation,</a:t>
            </a:r>
            <a:br>
              <a:rPr lang="en-US" sz="1100" dirty="0">
                <a:solidFill>
                  <a:schemeClr val="accent5">
                    <a:lumMod val="75000"/>
                  </a:schemeClr>
                </a:solidFill>
                <a:latin typeface="Arial Narrow" panose="020B0606020202030204" pitchFamily="34" charset="0"/>
              </a:rPr>
            </a:br>
            <a:r>
              <a:rPr lang="en-US" sz="1100" dirty="0">
                <a:solidFill>
                  <a:schemeClr val="accent5">
                    <a:lumMod val="75000"/>
                  </a:schemeClr>
                </a:solidFill>
                <a:latin typeface="Arial Narrow" panose="020B0606020202030204" pitchFamily="34" charset="0"/>
              </a:rPr>
              <a:t>take advantage of business opportunities and share administrative, technological and logistical resources and </a:t>
            </a:r>
            <a:r>
              <a:rPr lang="en-US" sz="1100" dirty="0" smtClean="0">
                <a:solidFill>
                  <a:schemeClr val="accent5">
                    <a:lumMod val="75000"/>
                  </a:schemeClr>
                </a:solidFill>
                <a:latin typeface="Arial Narrow" panose="020B0606020202030204" pitchFamily="34" charset="0"/>
              </a:rPr>
              <a:t>tasks.</a:t>
            </a:r>
          </a:p>
          <a:p>
            <a:pPr algn="just">
              <a:lnSpc>
                <a:spcPts val="1100"/>
              </a:lnSpc>
              <a:defRPr/>
            </a:pPr>
            <a:endParaRPr lang="en-US" sz="1100" dirty="0">
              <a:solidFill>
                <a:schemeClr val="accent5">
                  <a:lumMod val="75000"/>
                </a:schemeClr>
              </a:solidFill>
              <a:latin typeface="Arial Narrow" panose="020B0606020202030204" pitchFamily="34" charset="0"/>
            </a:endParaRPr>
          </a:p>
          <a:p>
            <a:pPr algn="just">
              <a:lnSpc>
                <a:spcPts val="1100"/>
              </a:lnSpc>
              <a:defRPr/>
            </a:pPr>
            <a:r>
              <a:rPr lang="pt-PT" sz="1100" dirty="0" smtClean="0">
                <a:solidFill>
                  <a:schemeClr val="accent5">
                    <a:lumMod val="75000"/>
                  </a:schemeClr>
                </a:solidFill>
                <a:latin typeface="Arial Narrow" panose="020B0606020202030204" pitchFamily="34" charset="0"/>
              </a:rPr>
              <a:t>SPACE COMPANIES </a:t>
            </a:r>
            <a:r>
              <a:rPr lang="en-US" sz="1100" dirty="0" smtClean="0">
                <a:solidFill>
                  <a:schemeClr val="accent5">
                    <a:lumMod val="75000"/>
                  </a:schemeClr>
                </a:solidFill>
                <a:latin typeface="Arial Narrow" panose="020B0606020202030204" pitchFamily="34" charset="0"/>
              </a:rPr>
              <a:t>is </a:t>
            </a:r>
            <a:r>
              <a:rPr lang="en-US" sz="1100" dirty="0">
                <a:solidFill>
                  <a:schemeClr val="accent5">
                    <a:lumMod val="75000"/>
                  </a:schemeClr>
                </a:solidFill>
                <a:latin typeface="Arial Narrow" panose="020B0606020202030204" pitchFamily="34" charset="0"/>
              </a:rPr>
              <a:t>an organic unit that integrates and manages all the services necessary for importers and exporters, from collection</a:t>
            </a:r>
            <a:br>
              <a:rPr lang="en-US" sz="1100" dirty="0">
                <a:solidFill>
                  <a:schemeClr val="accent5">
                    <a:lumMod val="75000"/>
                  </a:schemeClr>
                </a:solidFill>
                <a:latin typeface="Arial Narrow" panose="020B0606020202030204" pitchFamily="34" charset="0"/>
              </a:rPr>
            </a:br>
            <a:r>
              <a:rPr lang="en-US" sz="1100" dirty="0">
                <a:solidFill>
                  <a:schemeClr val="accent5">
                    <a:lumMod val="75000"/>
                  </a:schemeClr>
                </a:solidFill>
                <a:latin typeface="Arial Narrow" panose="020B0606020202030204" pitchFamily="34" charset="0"/>
              </a:rPr>
              <a:t>volumes from origin and delivery to final destination, including shipping by sea or </a:t>
            </a:r>
            <a:r>
              <a:rPr lang="en-US" sz="1100" dirty="0" smtClean="0">
                <a:solidFill>
                  <a:schemeClr val="accent5">
                    <a:lumMod val="75000"/>
                  </a:schemeClr>
                </a:solidFill>
                <a:latin typeface="Arial Narrow" panose="020B0606020202030204" pitchFamily="34" charset="0"/>
              </a:rPr>
              <a:t>air.</a:t>
            </a:r>
            <a:endParaRPr lang="en-US" sz="1100" dirty="0">
              <a:solidFill>
                <a:schemeClr val="accent5">
                  <a:lumMod val="75000"/>
                </a:schemeClr>
              </a:solidFill>
              <a:latin typeface="Arial Narrow" pitchFamily="34" charset="0"/>
            </a:endParaRPr>
          </a:p>
        </p:txBody>
      </p:sp>
      <p:sp>
        <p:nvSpPr>
          <p:cNvPr id="143" name="CaixaDeTexto 173"/>
          <p:cNvSpPr txBox="1"/>
          <p:nvPr/>
        </p:nvSpPr>
        <p:spPr>
          <a:xfrm>
            <a:off x="-69850" y="6388100"/>
            <a:ext cx="5192713" cy="261938"/>
          </a:xfrm>
          <a:prstGeom prst="rect">
            <a:avLst/>
          </a:prstGeom>
          <a:noFill/>
        </p:spPr>
        <p:txBody>
          <a:bodyPr>
            <a:spAutoFit/>
          </a:bodyPr>
          <a:lstStyle/>
          <a:p>
            <a:pPr algn="r">
              <a:defRPr/>
            </a:pPr>
            <a:r>
              <a:rPr lang="en-US" sz="1100" dirty="0">
                <a:solidFill>
                  <a:schemeClr val="accent5">
                    <a:lumMod val="75000"/>
                  </a:schemeClr>
                </a:solidFill>
                <a:latin typeface="Arial Narrow" panose="020B0606020202030204" pitchFamily="34" charset="0"/>
              </a:rPr>
              <a:t>Equal </a:t>
            </a:r>
            <a:r>
              <a:rPr lang="en-US" sz="1100" dirty="0" smtClean="0">
                <a:solidFill>
                  <a:schemeClr val="accent5">
                    <a:lumMod val="75000"/>
                  </a:schemeClr>
                </a:solidFill>
                <a:latin typeface="Arial Narrow" panose="020B0606020202030204" pitchFamily="34" charset="0"/>
              </a:rPr>
              <a:t>market access </a:t>
            </a:r>
            <a:r>
              <a:rPr lang="en-US" sz="1100" dirty="0">
                <a:solidFill>
                  <a:schemeClr val="accent5">
                    <a:lumMod val="75000"/>
                  </a:schemeClr>
                </a:solidFill>
                <a:latin typeface="Arial Narrow" panose="020B0606020202030204" pitchFamily="34" charset="0"/>
              </a:rPr>
              <a:t>for </a:t>
            </a:r>
            <a:r>
              <a:rPr lang="en-US" sz="1100" dirty="0" smtClean="0">
                <a:solidFill>
                  <a:schemeClr val="accent5">
                    <a:lumMod val="75000"/>
                  </a:schemeClr>
                </a:solidFill>
                <a:latin typeface="Arial Narrow" panose="020B0606020202030204" pitchFamily="34" charset="0"/>
              </a:rPr>
              <a:t>small </a:t>
            </a:r>
            <a:r>
              <a:rPr lang="en-US" sz="1100" dirty="0">
                <a:solidFill>
                  <a:schemeClr val="accent5">
                    <a:lumMod val="75000"/>
                  </a:schemeClr>
                </a:solidFill>
                <a:latin typeface="Arial Narrow" panose="020B0606020202030204" pitchFamily="34" charset="0"/>
              </a:rPr>
              <a:t>and big companies</a:t>
            </a:r>
            <a:endParaRPr lang="pt-PT" sz="1100" dirty="0">
              <a:solidFill>
                <a:schemeClr val="accent5">
                  <a:lumMod val="75000"/>
                </a:schemeClr>
              </a:solidFill>
              <a:latin typeface="Arial Narrow" panose="020B0606020202030204" pitchFamily="34" charset="0"/>
            </a:endParaRPr>
          </a:p>
        </p:txBody>
      </p:sp>
      <p:sp>
        <p:nvSpPr>
          <p:cNvPr id="144" name="CaixaDeTexto 65"/>
          <p:cNvSpPr txBox="1"/>
          <p:nvPr/>
        </p:nvSpPr>
        <p:spPr>
          <a:xfrm>
            <a:off x="71120" y="4907280"/>
            <a:ext cx="2000250" cy="261938"/>
          </a:xfrm>
          <a:prstGeom prst="rect">
            <a:avLst/>
          </a:prstGeom>
          <a:noFill/>
        </p:spPr>
        <p:txBody>
          <a:bodyPr>
            <a:spAutoFit/>
          </a:bodyPr>
          <a:lstStyle/>
          <a:p>
            <a:pPr algn="r" fontAlgn="ctr">
              <a:defRPr/>
            </a:pPr>
            <a:r>
              <a:rPr lang="en-US" sz="1100" dirty="0">
                <a:solidFill>
                  <a:schemeClr val="accent5">
                    <a:lumMod val="75000"/>
                  </a:schemeClr>
                </a:solidFill>
                <a:latin typeface="Arial Narrow" pitchFamily="34" charset="0"/>
              </a:rPr>
              <a:t>Stock and order management</a:t>
            </a:r>
            <a:endParaRPr lang="pt-PT" sz="1100" dirty="0">
              <a:solidFill>
                <a:schemeClr val="accent5">
                  <a:lumMod val="75000"/>
                </a:schemeClr>
              </a:solidFill>
              <a:latin typeface="Arial Narrow" pitchFamily="34" charset="0"/>
            </a:endParaRPr>
          </a:p>
        </p:txBody>
      </p:sp>
    </p:spTree>
    <p:extLst>
      <p:ext uri="{BB962C8B-B14F-4D97-AF65-F5344CB8AC3E}">
        <p14:creationId xmlns:p14="http://schemas.microsoft.com/office/powerpoint/2010/main" val="3448277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9388" y="44450"/>
            <a:ext cx="267811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m 10" descr="LOGO-Paises ecowa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15300"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810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1107"/>
            <a:ext cx="2213315" cy="46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3617540C-E39B-4FF8-8750-2ACB2CB9FE3E}" type="slidenum">
              <a:rPr lang="fr-FR" altLang="pt-PT" sz="800" b="1" i="1" u="sng">
                <a:solidFill>
                  <a:schemeClr val="bg1"/>
                </a:solidFill>
                <a:latin typeface="Arial Narrow" pitchFamily="34" charset="0"/>
              </a:rPr>
              <a:pPr algn="ctr" eaLnBrk="1" hangingPunct="1">
                <a:spcBef>
                  <a:spcPct val="0"/>
                </a:spcBef>
                <a:buFontTx/>
                <a:buNone/>
              </a:pPr>
              <a:t>2</a:t>
            </a:fld>
            <a:endParaRPr lang="fr-FR" altLang="pt-PT" sz="800" b="1" i="1" u="sng">
              <a:solidFill>
                <a:schemeClr val="bg1"/>
              </a:solidFill>
              <a:latin typeface="Arial Narrow" pitchFamily="34" charset="0"/>
            </a:endParaRPr>
          </a:p>
        </p:txBody>
      </p:sp>
      <p:pic>
        <p:nvPicPr>
          <p:cNvPr id="138" name="Imagem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140" name="Picture 17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Imagem 10" descr="LOGO-Paises ecowa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89344" y="-3175"/>
            <a:ext cx="102610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 name="Rectângulo 37"/>
          <p:cNvSpPr/>
          <p:nvPr/>
        </p:nvSpPr>
        <p:spPr>
          <a:xfrm>
            <a:off x="3138488" y="861797"/>
            <a:ext cx="1438275" cy="323850"/>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sym typeface="+mn-ea"/>
              </a:rPr>
              <a:t>Edit personal and business data</a:t>
            </a:r>
            <a:endParaRPr lang="pt-PT" sz="1000" dirty="0">
              <a:solidFill>
                <a:schemeClr val="accent5">
                  <a:lumMod val="75000"/>
                </a:schemeClr>
              </a:solidFill>
              <a:latin typeface="Arial Narrow" pitchFamily="34" charset="0"/>
            </a:endParaRPr>
          </a:p>
        </p:txBody>
      </p:sp>
      <p:sp>
        <p:nvSpPr>
          <p:cNvPr id="145" name="Rectângulo 38"/>
          <p:cNvSpPr/>
          <p:nvPr/>
        </p:nvSpPr>
        <p:spPr>
          <a:xfrm>
            <a:off x="3106738" y="1258672"/>
            <a:ext cx="1439862"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Product management</a:t>
            </a:r>
          </a:p>
        </p:txBody>
      </p:sp>
      <p:sp>
        <p:nvSpPr>
          <p:cNvPr id="146" name="Rectângulo 39"/>
          <p:cNvSpPr/>
          <p:nvPr/>
        </p:nvSpPr>
        <p:spPr>
          <a:xfrm>
            <a:off x="3497263" y="2233397"/>
            <a:ext cx="944562"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Orders</a:t>
            </a:r>
            <a:endParaRPr lang="pt-PT" sz="1000" dirty="0">
              <a:solidFill>
                <a:schemeClr val="accent5">
                  <a:lumMod val="75000"/>
                </a:schemeClr>
              </a:solidFill>
              <a:latin typeface="Arial Narrow" pitchFamily="34" charset="0"/>
            </a:endParaRPr>
          </a:p>
        </p:txBody>
      </p:sp>
      <p:sp>
        <p:nvSpPr>
          <p:cNvPr id="147" name="Rectângulo 40"/>
          <p:cNvSpPr/>
          <p:nvPr/>
        </p:nvSpPr>
        <p:spPr>
          <a:xfrm>
            <a:off x="3300413" y="2673134"/>
            <a:ext cx="1246187"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Communications and messages</a:t>
            </a:r>
          </a:p>
        </p:txBody>
      </p:sp>
      <p:sp>
        <p:nvSpPr>
          <p:cNvPr id="148" name="Rectângulo 41"/>
          <p:cNvSpPr/>
          <p:nvPr/>
        </p:nvSpPr>
        <p:spPr>
          <a:xfrm>
            <a:off x="3281363" y="3382747"/>
            <a:ext cx="1222375" cy="534987"/>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accent5">
                    <a:lumMod val="50000"/>
                  </a:schemeClr>
                </a:solidFill>
                <a:latin typeface="Arial Narrow" pitchFamily="34" charset="0"/>
                <a:cs typeface="Arial"/>
              </a:rPr>
              <a:t>Personal area::</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Pessonal data</a:t>
            </a:r>
          </a:p>
          <a:p>
            <a:pPr>
              <a:lnSpc>
                <a:spcPts val="1000"/>
              </a:lnSpc>
              <a:defRPr/>
            </a:pPr>
            <a:r>
              <a:rPr lang="pt-PT" sz="1000" dirty="0">
                <a:solidFill>
                  <a:schemeClr val="bg1"/>
                </a:solidFill>
                <a:latin typeface="Arial Narrow" pitchFamily="34" charset="0"/>
                <a:cs typeface="Arial"/>
              </a:rPr>
              <a:t>■ </a:t>
            </a:r>
            <a:r>
              <a:rPr lang="pt-PT" sz="1000" dirty="0" err="1">
                <a:solidFill>
                  <a:schemeClr val="accent5">
                    <a:lumMod val="75000"/>
                  </a:schemeClr>
                </a:solidFill>
                <a:latin typeface="Arial Narrow" pitchFamily="34" charset="0"/>
                <a:cs typeface="Arial"/>
              </a:rPr>
              <a:t>Billing info</a:t>
            </a:r>
            <a:endParaRPr lang="pt-PT" sz="1000" dirty="0">
              <a:solidFill>
                <a:schemeClr val="accent5">
                  <a:lumMod val="75000"/>
                </a:schemeClr>
              </a:solidFill>
              <a:latin typeface="Arial Narrow" pitchFamily="34" charset="0"/>
              <a:cs typeface="Arial"/>
            </a:endParaRP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Preferências</a:t>
            </a:r>
            <a:endParaRPr lang="pt-PT" sz="1000" dirty="0">
              <a:solidFill>
                <a:schemeClr val="accent5">
                  <a:lumMod val="75000"/>
                </a:schemeClr>
              </a:solidFill>
              <a:latin typeface="Arial Narrow" pitchFamily="34" charset="0"/>
            </a:endParaRPr>
          </a:p>
        </p:txBody>
      </p:sp>
      <p:sp>
        <p:nvSpPr>
          <p:cNvPr id="149" name="Rectângulo 42"/>
          <p:cNvSpPr/>
          <p:nvPr/>
        </p:nvSpPr>
        <p:spPr>
          <a:xfrm>
            <a:off x="3343275" y="4038384"/>
            <a:ext cx="1703388" cy="48736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View orders made and its details</a:t>
            </a:r>
          </a:p>
          <a:p>
            <a:pPr>
              <a:lnSpc>
                <a:spcPts val="1100"/>
              </a:lnSpc>
              <a:defRPr/>
            </a:pPr>
            <a:r>
              <a:rPr lang="pt-PT" sz="1000" dirty="0">
                <a:solidFill>
                  <a:schemeClr val="bg1"/>
                </a:solidFill>
                <a:latin typeface="Arial Narrow" pitchFamily="34" charset="0"/>
                <a:cs typeface="Arial"/>
              </a:rPr>
              <a:t>■ </a:t>
            </a:r>
            <a:r>
              <a:rPr lang="pt-PT" sz="1000" dirty="0" err="1">
                <a:solidFill>
                  <a:schemeClr val="accent5">
                    <a:lumMod val="75000"/>
                  </a:schemeClr>
                </a:solidFill>
                <a:latin typeface="Arial Narrow" pitchFamily="34" charset="0"/>
                <a:cs typeface="Arial"/>
              </a:rPr>
              <a:t>Order tracking</a:t>
            </a:r>
            <a:endParaRPr lang="pt-PT" sz="1000" dirty="0">
              <a:solidFill>
                <a:schemeClr val="accent5">
                  <a:lumMod val="75000"/>
                </a:schemeClr>
              </a:solidFill>
              <a:latin typeface="Arial Narrow" pitchFamily="34" charset="0"/>
            </a:endParaRPr>
          </a:p>
        </p:txBody>
      </p:sp>
      <p:sp>
        <p:nvSpPr>
          <p:cNvPr id="150" name="Rectângulo 43"/>
          <p:cNvSpPr/>
          <p:nvPr/>
        </p:nvSpPr>
        <p:spPr>
          <a:xfrm>
            <a:off x="3357563" y="4597184"/>
            <a:ext cx="1724025"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Active shopping cart</a:t>
            </a:r>
          </a:p>
        </p:txBody>
      </p:sp>
      <p:sp>
        <p:nvSpPr>
          <p:cNvPr id="151" name="Rectângulo 44"/>
          <p:cNvSpPr/>
          <p:nvPr/>
        </p:nvSpPr>
        <p:spPr>
          <a:xfrm>
            <a:off x="3362325" y="4963897"/>
            <a:ext cx="1724025"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Comunicações e mensagem</a:t>
            </a:r>
            <a:endParaRPr lang="pt-PT" sz="1000" dirty="0">
              <a:solidFill>
                <a:schemeClr val="accent5">
                  <a:lumMod val="75000"/>
                </a:schemeClr>
              </a:solidFill>
              <a:latin typeface="Arial Narrow" pitchFamily="34" charset="0"/>
            </a:endParaRPr>
          </a:p>
        </p:txBody>
      </p:sp>
      <p:sp>
        <p:nvSpPr>
          <p:cNvPr id="152" name="Rectângulo 45"/>
          <p:cNvSpPr/>
          <p:nvPr/>
        </p:nvSpPr>
        <p:spPr>
          <a:xfrm>
            <a:off x="3365500" y="5311559"/>
            <a:ext cx="1738313" cy="457200"/>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50000"/>
                  </a:schemeClr>
                </a:solidFill>
                <a:latin typeface="Arial Narrow" pitchFamily="34" charset="0"/>
                <a:cs typeface="Arial"/>
              </a:rPr>
              <a:t>Finanças:</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Pagamentos realizados</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Facturas e recibos</a:t>
            </a:r>
            <a:endParaRPr lang="pt-PT" sz="1000" dirty="0">
              <a:solidFill>
                <a:schemeClr val="accent5">
                  <a:lumMod val="75000"/>
                </a:schemeClr>
              </a:solidFill>
              <a:latin typeface="Arial Narrow" pitchFamily="34" charset="0"/>
            </a:endParaRPr>
          </a:p>
        </p:txBody>
      </p:sp>
      <p:sp>
        <p:nvSpPr>
          <p:cNvPr id="153" name="Rectângulo 46"/>
          <p:cNvSpPr/>
          <p:nvPr/>
        </p:nvSpPr>
        <p:spPr>
          <a:xfrm>
            <a:off x="3765550" y="26772"/>
            <a:ext cx="2987675" cy="592137"/>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50000"/>
                  </a:schemeClr>
                </a:solidFill>
                <a:latin typeface="Arial Narrow" pitchFamily="34" charset="0"/>
                <a:cs typeface="Arial"/>
                <a:sym typeface="+mn-ea"/>
              </a:rPr>
              <a:t>Personal and business data:</a:t>
            </a:r>
            <a:endParaRPr lang="pt-PT" sz="1000" dirty="0">
              <a:solidFill>
                <a:schemeClr val="accent5">
                  <a:lumMod val="50000"/>
                </a:schemeClr>
              </a:solidFill>
              <a:latin typeface="Arial Narrow" pitchFamily="34" charset="0"/>
              <a:cs typeface="Arial"/>
            </a:endParaRPr>
          </a:p>
          <a:p>
            <a:pPr>
              <a:lnSpc>
                <a:spcPts val="1100"/>
              </a:lnSpc>
              <a:defRPr/>
            </a:pPr>
            <a:r>
              <a:rPr lang="pt-PT" sz="1000" dirty="0">
                <a:solidFill>
                  <a:schemeClr val="bg1"/>
                </a:solidFill>
                <a:latin typeface="Arial Narrow" pitchFamily="34" charset="0"/>
                <a:cs typeface="Arial"/>
                <a:sym typeface="+mn-ea"/>
              </a:rPr>
              <a:t>■ </a:t>
            </a:r>
            <a:r>
              <a:rPr lang="pt-PT" sz="1000" dirty="0">
                <a:solidFill>
                  <a:schemeClr val="accent5">
                    <a:lumMod val="75000"/>
                  </a:schemeClr>
                </a:solidFill>
                <a:latin typeface="Arial Narrow" pitchFamily="34" charset="0"/>
                <a:cs typeface="Arial"/>
                <a:sym typeface="+mn-ea"/>
              </a:rPr>
              <a:t>Business areas / offers</a:t>
            </a:r>
            <a:endParaRPr lang="pt-PT" sz="1000" dirty="0">
              <a:solidFill>
                <a:schemeClr val="accent5">
                  <a:lumMod val="75000"/>
                </a:schemeClr>
              </a:solidFill>
              <a:latin typeface="Arial Narrow" pitchFamily="34" charset="0"/>
              <a:cs typeface="Arial"/>
            </a:endParaRPr>
          </a:p>
          <a:p>
            <a:pPr>
              <a:lnSpc>
                <a:spcPts val="1100"/>
              </a:lnSpc>
              <a:defRPr/>
            </a:pPr>
            <a:r>
              <a:rPr lang="pt-PT" sz="1000" dirty="0">
                <a:solidFill>
                  <a:schemeClr val="bg1"/>
                </a:solidFill>
                <a:latin typeface="Arial Narrow" pitchFamily="34" charset="0"/>
                <a:cs typeface="Arial"/>
                <a:sym typeface="+mn-ea"/>
              </a:rPr>
              <a:t>■ </a:t>
            </a:r>
            <a:r>
              <a:rPr lang="pt-PT" sz="1000" dirty="0">
                <a:solidFill>
                  <a:schemeClr val="accent5">
                    <a:lumMod val="75000"/>
                  </a:schemeClr>
                </a:solidFill>
                <a:latin typeface="Arial Narrow" pitchFamily="34" charset="0"/>
                <a:cs typeface="Arial"/>
                <a:sym typeface="+mn-ea"/>
              </a:rPr>
              <a:t>Financial info</a:t>
            </a:r>
            <a:endParaRPr lang="pt-PT" sz="1000" dirty="0">
              <a:solidFill>
                <a:schemeClr val="accent5">
                  <a:lumMod val="75000"/>
                </a:schemeClr>
              </a:solidFill>
              <a:latin typeface="Arial Narrow" pitchFamily="34" charset="0"/>
              <a:cs typeface="Arial"/>
            </a:endParaRPr>
          </a:p>
          <a:p>
            <a:pPr>
              <a:lnSpc>
                <a:spcPts val="1100"/>
              </a:lnSpc>
              <a:defRPr/>
            </a:pPr>
            <a:r>
              <a:rPr lang="pt-PT" sz="1000" dirty="0">
                <a:solidFill>
                  <a:schemeClr val="bg1"/>
                </a:solidFill>
                <a:latin typeface="Arial Narrow" pitchFamily="34" charset="0"/>
                <a:cs typeface="Arial"/>
                <a:sym typeface="+mn-ea"/>
              </a:rPr>
              <a:t>■ </a:t>
            </a:r>
            <a:r>
              <a:rPr lang="pt-PT" sz="1000" dirty="0">
                <a:solidFill>
                  <a:schemeClr val="accent5">
                    <a:lumMod val="75000"/>
                  </a:schemeClr>
                </a:solidFill>
                <a:latin typeface="Arial Narrow" pitchFamily="34" charset="0"/>
                <a:cs typeface="Arial"/>
                <a:sym typeface="+mn-ea"/>
              </a:rPr>
              <a:t>Supplier type [distributor, wholesale selling, others]</a:t>
            </a:r>
            <a:endParaRPr lang="pt-PT" sz="1000" dirty="0">
              <a:solidFill>
                <a:schemeClr val="accent5">
                  <a:lumMod val="75000"/>
                </a:schemeClr>
              </a:solidFill>
              <a:latin typeface="Arial Narrow" pitchFamily="34" charset="0"/>
            </a:endParaRPr>
          </a:p>
        </p:txBody>
      </p:sp>
      <p:sp>
        <p:nvSpPr>
          <p:cNvPr id="154" name="Rectângulo 47"/>
          <p:cNvSpPr/>
          <p:nvPr/>
        </p:nvSpPr>
        <p:spPr>
          <a:xfrm>
            <a:off x="4852988" y="736384"/>
            <a:ext cx="2060575" cy="133191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Create / edit products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Title</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Description</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Photos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Value / price</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Shipping c</a:t>
            </a:r>
            <a:r>
              <a:rPr lang="pt-PT" sz="1000" dirty="0">
                <a:solidFill>
                  <a:schemeClr val="accent5">
                    <a:lumMod val="75000"/>
                  </a:schemeClr>
                </a:solidFill>
                <a:latin typeface="Arial Narrow" pitchFamily="34" charset="0"/>
                <a:cs typeface="Arial"/>
                <a:sym typeface="+mn-ea"/>
              </a:rPr>
              <a:t>ost </a:t>
            </a:r>
            <a:r>
              <a:rPr lang="pt-PT" sz="1000" dirty="0">
                <a:solidFill>
                  <a:schemeClr val="accent5">
                    <a:lumMod val="75000"/>
                  </a:schemeClr>
                </a:solidFill>
                <a:latin typeface="Arial Narrow" pitchFamily="34" charset="0"/>
                <a:cs typeface="Arial"/>
              </a:rPr>
              <a:t>by geographical areas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Search </a:t>
            </a:r>
            <a:r>
              <a:rPr lang="pt-PT" sz="1000" dirty="0">
                <a:solidFill>
                  <a:schemeClr val="accent5">
                    <a:lumMod val="75000"/>
                  </a:schemeClr>
                </a:solidFill>
                <a:latin typeface="Arial Narrow" pitchFamily="34" charset="0"/>
                <a:cs typeface="Arial"/>
                <a:sym typeface="+mn-ea"/>
              </a:rPr>
              <a:t>labels </a:t>
            </a:r>
            <a:endParaRPr lang="pt-PT" sz="1000" dirty="0">
              <a:solidFill>
                <a:schemeClr val="accent5">
                  <a:lumMod val="75000"/>
                </a:schemeClr>
              </a:solidFill>
              <a:latin typeface="Arial Narrow" pitchFamily="34" charset="0"/>
              <a:cs typeface="Arial"/>
            </a:endParaRP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Category</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Available / hidden</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Product code</a:t>
            </a:r>
          </a:p>
        </p:txBody>
      </p:sp>
      <p:sp>
        <p:nvSpPr>
          <p:cNvPr id="155" name="Rectângulo 48"/>
          <p:cNvSpPr/>
          <p:nvPr/>
        </p:nvSpPr>
        <p:spPr>
          <a:xfrm>
            <a:off x="7110413" y="1104684"/>
            <a:ext cx="1722437" cy="72231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accent5">
                    <a:lumMod val="50000"/>
                  </a:schemeClr>
                </a:solidFill>
                <a:latin typeface="Arial Narrow" pitchFamily="34" charset="0"/>
                <a:cs typeface="Arial"/>
              </a:rPr>
              <a:t>Create promotion / sales: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Define discount percentage</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Define start and end date of the campaign</a:t>
            </a:r>
          </a:p>
        </p:txBody>
      </p:sp>
      <p:sp>
        <p:nvSpPr>
          <p:cNvPr id="156" name="Rectângulo 49"/>
          <p:cNvSpPr/>
          <p:nvPr/>
        </p:nvSpPr>
        <p:spPr>
          <a:xfrm>
            <a:off x="4860925" y="2152434"/>
            <a:ext cx="1919288" cy="50641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Select Product</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View units in stocks</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Add stock manually</a:t>
            </a:r>
            <a:endParaRPr lang="pt-PT" sz="1000" dirty="0">
              <a:solidFill>
                <a:schemeClr val="accent5">
                  <a:lumMod val="75000"/>
                </a:schemeClr>
              </a:solidFill>
              <a:latin typeface="Arial Narrow" pitchFamily="34" charset="0"/>
            </a:endParaRPr>
          </a:p>
        </p:txBody>
      </p:sp>
      <p:sp>
        <p:nvSpPr>
          <p:cNvPr id="157" name="Rectângulo 50"/>
          <p:cNvSpPr/>
          <p:nvPr/>
        </p:nvSpPr>
        <p:spPr>
          <a:xfrm>
            <a:off x="4897438" y="2719172"/>
            <a:ext cx="1884362"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75000"/>
                  </a:schemeClr>
                </a:solidFill>
                <a:latin typeface="Arial Narrow" pitchFamily="34" charset="0"/>
                <a:cs typeface="Arial"/>
              </a:rPr>
              <a:t>View requests received</a:t>
            </a:r>
          </a:p>
        </p:txBody>
      </p:sp>
      <p:sp>
        <p:nvSpPr>
          <p:cNvPr id="158" name="Rectângulo 51"/>
          <p:cNvSpPr/>
          <p:nvPr/>
        </p:nvSpPr>
        <p:spPr>
          <a:xfrm>
            <a:off x="4872038" y="3022384"/>
            <a:ext cx="1884362" cy="274638"/>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75000"/>
                  </a:schemeClr>
                </a:solidFill>
                <a:latin typeface="Arial Narrow" pitchFamily="34" charset="0"/>
                <a:cs typeface="Arial"/>
              </a:rPr>
              <a:t>View orders shipped</a:t>
            </a:r>
          </a:p>
        </p:txBody>
      </p:sp>
      <p:sp>
        <p:nvSpPr>
          <p:cNvPr id="159" name="Rectângulo 52"/>
          <p:cNvSpPr/>
          <p:nvPr/>
        </p:nvSpPr>
        <p:spPr>
          <a:xfrm>
            <a:off x="4659313" y="3431959"/>
            <a:ext cx="1901825" cy="71596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Sales made history</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View amounts received</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View the </a:t>
            </a:r>
            <a:r>
              <a:rPr lang="pt-PT" sz="1000" dirty="0">
                <a:solidFill>
                  <a:schemeClr val="accent5">
                    <a:lumMod val="75000"/>
                  </a:schemeClr>
                </a:solidFill>
                <a:latin typeface="Arial Narrow" pitchFamily="34" charset="0"/>
                <a:cs typeface="Arial"/>
                <a:sym typeface="+mn-ea"/>
              </a:rPr>
              <a:t>value of retained </a:t>
            </a:r>
            <a:r>
              <a:rPr lang="pt-PT" sz="1000" dirty="0">
                <a:solidFill>
                  <a:schemeClr val="accent5">
                    <a:lumMod val="75000"/>
                  </a:schemeClr>
                </a:solidFill>
                <a:latin typeface="Arial Narrow" pitchFamily="34" charset="0"/>
                <a:cs typeface="Arial"/>
              </a:rPr>
              <a:t>commissions </a:t>
            </a:r>
          </a:p>
        </p:txBody>
      </p:sp>
      <p:sp>
        <p:nvSpPr>
          <p:cNvPr id="160" name="Rectângulo 53"/>
          <p:cNvSpPr/>
          <p:nvPr/>
        </p:nvSpPr>
        <p:spPr>
          <a:xfrm>
            <a:off x="6980238" y="2168309"/>
            <a:ext cx="1981200" cy="1220788"/>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Sending data</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Billing data</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Payment status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Change order status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Contact end customer</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Add notes</a:t>
            </a:r>
          </a:p>
          <a:p>
            <a:pPr>
              <a:lnSpc>
                <a:spcPts val="1000"/>
              </a:lnSpc>
              <a:defRPr/>
            </a:pPr>
            <a:r>
              <a:rPr lang="pt-PT" sz="1000" dirty="0">
                <a:solidFill>
                  <a:schemeClr val="bg1"/>
                </a:solidFill>
                <a:latin typeface="Arial Narrow" pitchFamily="34" charset="0"/>
                <a:cs typeface="Arial"/>
              </a:rPr>
              <a:t>■ </a:t>
            </a:r>
            <a:r>
              <a:rPr lang="pt-PT" sz="1000">
                <a:solidFill>
                  <a:schemeClr val="accent5">
                    <a:lumMod val="75000"/>
                  </a:schemeClr>
                </a:solidFill>
                <a:latin typeface="Arial Narrow" pitchFamily="34" charset="0"/>
                <a:cs typeface="Arial"/>
              </a:rPr>
              <a:t>Add </a:t>
            </a:r>
            <a:r>
              <a:rPr lang="pt-PT" sz="1000">
                <a:solidFill>
                  <a:schemeClr val="accent5">
                    <a:lumMod val="75000"/>
                  </a:schemeClr>
                </a:solidFill>
                <a:latin typeface="Arial Narrow" pitchFamily="34" charset="0"/>
                <a:cs typeface="Arial"/>
                <a:sym typeface="+mn-ea"/>
              </a:rPr>
              <a:t>tracking </a:t>
            </a:r>
            <a:r>
              <a:rPr lang="pt-PT" sz="1000">
                <a:solidFill>
                  <a:schemeClr val="accent5">
                    <a:lumMod val="75000"/>
                  </a:schemeClr>
                </a:solidFill>
                <a:latin typeface="Arial Narrow" pitchFamily="34" charset="0"/>
                <a:cs typeface="Arial"/>
              </a:rPr>
              <a:t>number of shipping + carrier selection</a:t>
            </a:r>
          </a:p>
        </p:txBody>
      </p:sp>
      <p:sp>
        <p:nvSpPr>
          <p:cNvPr id="161" name="Rectângulo 54"/>
          <p:cNvSpPr/>
          <p:nvPr/>
        </p:nvSpPr>
        <p:spPr>
          <a:xfrm>
            <a:off x="2244725" y="5883059"/>
            <a:ext cx="2044700" cy="590550"/>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75000"/>
                  </a:schemeClr>
                </a:solidFill>
                <a:latin typeface="Arial Narrow" pitchFamily="34" charset="0"/>
                <a:cs typeface="Arial"/>
              </a:rPr>
              <a:t>Listing results:</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Filters by </a:t>
            </a:r>
            <a:r>
              <a:rPr lang="pt-PT" sz="1000" dirty="0">
                <a:solidFill>
                  <a:schemeClr val="accent5">
                    <a:lumMod val="75000"/>
                  </a:schemeClr>
                </a:solidFill>
                <a:latin typeface="Arial Narrow" pitchFamily="34" charset="0"/>
                <a:cs typeface="Arial"/>
                <a:sym typeface="+mn-ea"/>
              </a:rPr>
              <a:t>supplier </a:t>
            </a:r>
            <a:r>
              <a:rPr lang="pt-PT" sz="1000" dirty="0">
                <a:solidFill>
                  <a:schemeClr val="accent5">
                    <a:lumMod val="75000"/>
                  </a:schemeClr>
                </a:solidFill>
                <a:latin typeface="Arial Narrow" pitchFamily="34" charset="0"/>
                <a:cs typeface="Arial"/>
              </a:rPr>
              <a:t>rating, price, in stock or out of stock, location, others.</a:t>
            </a:r>
          </a:p>
        </p:txBody>
      </p:sp>
      <p:sp>
        <p:nvSpPr>
          <p:cNvPr id="162" name="Rectângulo 55"/>
          <p:cNvSpPr/>
          <p:nvPr/>
        </p:nvSpPr>
        <p:spPr>
          <a:xfrm>
            <a:off x="6924675" y="5759234"/>
            <a:ext cx="2039938" cy="5175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Summary of o</a:t>
            </a:r>
            <a:r>
              <a:rPr lang="pt-PT" sz="1000" dirty="0">
                <a:solidFill>
                  <a:schemeClr val="accent5">
                    <a:lumMod val="75000"/>
                  </a:schemeClr>
                </a:solidFill>
                <a:latin typeface="Arial Narrow" pitchFamily="34" charset="0"/>
                <a:cs typeface="Arial"/>
                <a:sym typeface="+mn-ea"/>
              </a:rPr>
              <a:t>rder </a:t>
            </a:r>
            <a:r>
              <a:rPr lang="pt-PT" sz="1000" dirty="0">
                <a:solidFill>
                  <a:schemeClr val="accent5">
                    <a:lumMod val="75000"/>
                  </a:schemeClr>
                </a:solidFill>
                <a:latin typeface="Arial Narrow" pitchFamily="34" charset="0"/>
                <a:cs typeface="Arial"/>
              </a:rPr>
              <a:t>made</a:t>
            </a:r>
          </a:p>
          <a:p>
            <a:pPr>
              <a:lnSpc>
                <a:spcPts val="11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Return to the main page or my orders </a:t>
            </a:r>
            <a:r>
              <a:rPr lang="pt-PT" sz="1000" dirty="0">
                <a:solidFill>
                  <a:schemeClr val="accent5">
                    <a:lumMod val="75000"/>
                  </a:schemeClr>
                </a:solidFill>
                <a:latin typeface="Arial Narrow" pitchFamily="34" charset="0"/>
                <a:cs typeface="Arial"/>
                <a:sym typeface="+mn-ea"/>
              </a:rPr>
              <a:t>page </a:t>
            </a:r>
          </a:p>
        </p:txBody>
      </p:sp>
      <p:sp>
        <p:nvSpPr>
          <p:cNvPr id="163" name="Rectângulo 56"/>
          <p:cNvSpPr/>
          <p:nvPr/>
        </p:nvSpPr>
        <p:spPr>
          <a:xfrm>
            <a:off x="5337175" y="4609884"/>
            <a:ext cx="1520825" cy="731838"/>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endParaRPr lang="pt-PT" sz="1000">
              <a:solidFill>
                <a:schemeClr val="accent5">
                  <a:lumMod val="75000"/>
                </a:schemeClr>
              </a:solidFill>
              <a:latin typeface="Arial Narrow" pitchFamily="34" charset="0"/>
              <a:cs typeface="Arial"/>
            </a:endParaRPr>
          </a:p>
          <a:p>
            <a:pPr>
              <a:lnSpc>
                <a:spcPts val="1100"/>
              </a:lnSpc>
              <a:defRPr/>
            </a:pPr>
            <a:r>
              <a:rPr lang="pt-PT" sz="1000">
                <a:solidFill>
                  <a:schemeClr val="accent5">
                    <a:lumMod val="75000"/>
                  </a:schemeClr>
                </a:solidFill>
                <a:latin typeface="Arial Narrow" pitchFamily="34" charset="0"/>
                <a:cs typeface="Arial"/>
              </a:rPr>
              <a:t>View similar or cross </a:t>
            </a:r>
            <a:r>
              <a:rPr lang="pt-PT" sz="1000">
                <a:solidFill>
                  <a:schemeClr val="accent5">
                    <a:lumMod val="75000"/>
                  </a:schemeClr>
                </a:solidFill>
                <a:latin typeface="Arial Narrow" pitchFamily="34" charset="0"/>
                <a:cs typeface="Arial"/>
                <a:sym typeface="+mn-ea"/>
              </a:rPr>
              <a:t>products </a:t>
            </a:r>
            <a:r>
              <a:rPr lang="pt-PT" sz="1000">
                <a:solidFill>
                  <a:schemeClr val="accent5">
                    <a:lumMod val="75000"/>
                  </a:schemeClr>
                </a:solidFill>
                <a:latin typeface="Arial Narrow" pitchFamily="34" charset="0"/>
                <a:cs typeface="Arial"/>
              </a:rPr>
              <a:t>[e.g. who bought this also bought that]</a:t>
            </a:r>
          </a:p>
        </p:txBody>
      </p:sp>
      <p:sp>
        <p:nvSpPr>
          <p:cNvPr id="164" name="Rectângulo 57"/>
          <p:cNvSpPr/>
          <p:nvPr/>
        </p:nvSpPr>
        <p:spPr>
          <a:xfrm>
            <a:off x="454025" y="1960347"/>
            <a:ext cx="1000125" cy="33337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Sectorial </a:t>
            </a:r>
            <a:r>
              <a:rPr lang="pt-PT" sz="1000" dirty="0">
                <a:solidFill>
                  <a:schemeClr val="accent5">
                    <a:lumMod val="75000"/>
                  </a:schemeClr>
                </a:solidFill>
                <a:latin typeface="Arial Narrow" pitchFamily="34" charset="0"/>
              </a:rPr>
              <a:t>subportals</a:t>
            </a:r>
          </a:p>
        </p:txBody>
      </p:sp>
      <p:cxnSp>
        <p:nvCxnSpPr>
          <p:cNvPr id="165" name="Conexão recta 58"/>
          <p:cNvCxnSpPr/>
          <p:nvPr/>
        </p:nvCxnSpPr>
        <p:spPr>
          <a:xfrm flipH="1">
            <a:off x="944563" y="2293722"/>
            <a:ext cx="0" cy="1176337"/>
          </a:xfrm>
          <a:prstGeom prst="line">
            <a:avLst/>
          </a:prstGeom>
          <a:ln w="12700">
            <a:solidFill>
              <a:schemeClr val="accent5">
                <a:lumMod val="20000"/>
                <a:lumOff val="80000"/>
              </a:schemeClr>
            </a:solidFill>
            <a:headEnd type="triangl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166" name="Curved Connector 16"/>
          <p:cNvCxnSpPr/>
          <p:nvPr/>
        </p:nvCxnSpPr>
        <p:spPr>
          <a:xfrm rot="5400000" flipH="1" flipV="1">
            <a:off x="534988" y="1511084"/>
            <a:ext cx="2879725" cy="1133475"/>
          </a:xfrm>
          <a:prstGeom prst="curvedConnector3">
            <a:avLst>
              <a:gd name="adj1" fmla="val 6554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7" name="Curved Connector 16"/>
          <p:cNvCxnSpPr>
            <a:endCxn id="202" idx="2"/>
          </p:cNvCxnSpPr>
          <p:nvPr/>
        </p:nvCxnSpPr>
        <p:spPr>
          <a:xfrm rot="5400000" flipH="1" flipV="1">
            <a:off x="1324769" y="2061153"/>
            <a:ext cx="1582738" cy="1270000"/>
          </a:xfrm>
          <a:prstGeom prst="curvedConnector3">
            <a:avLst>
              <a:gd name="adj1" fmla="val 50000"/>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8" name="Curved Connector 16"/>
          <p:cNvCxnSpPr/>
          <p:nvPr/>
        </p:nvCxnSpPr>
        <p:spPr>
          <a:xfrm>
            <a:off x="1533525" y="3498634"/>
            <a:ext cx="1168400" cy="476250"/>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9" name="Curved Connector 16"/>
          <p:cNvCxnSpPr/>
          <p:nvPr/>
        </p:nvCxnSpPr>
        <p:spPr>
          <a:xfrm>
            <a:off x="1495425" y="3739934"/>
            <a:ext cx="587375" cy="11207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0" name="Conexão recta 63"/>
          <p:cNvCxnSpPr/>
          <p:nvPr/>
        </p:nvCxnSpPr>
        <p:spPr>
          <a:xfrm>
            <a:off x="954088" y="4187609"/>
            <a:ext cx="0" cy="2043113"/>
          </a:xfrm>
          <a:prstGeom prst="line">
            <a:avLst/>
          </a:prstGeom>
          <a:ln w="28575">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71" name="Conexão recta 64"/>
          <p:cNvCxnSpPr>
            <a:endCxn id="188" idx="1"/>
          </p:cNvCxnSpPr>
          <p:nvPr/>
        </p:nvCxnSpPr>
        <p:spPr>
          <a:xfrm>
            <a:off x="715963" y="6306922"/>
            <a:ext cx="120650" cy="0"/>
          </a:xfrm>
          <a:prstGeom prst="line">
            <a:avLst/>
          </a:prstGeom>
          <a:ln w="28575">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2" name="Conexão recta 65"/>
          <p:cNvCxnSpPr/>
          <p:nvPr/>
        </p:nvCxnSpPr>
        <p:spPr>
          <a:xfrm>
            <a:off x="957263" y="5867184"/>
            <a:ext cx="120650" cy="0"/>
          </a:xfrm>
          <a:prstGeom prst="line">
            <a:avLst/>
          </a:prstGeom>
          <a:ln w="28575">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3" name="Conexão recta 66"/>
          <p:cNvCxnSpPr/>
          <p:nvPr/>
        </p:nvCxnSpPr>
        <p:spPr>
          <a:xfrm>
            <a:off x="957263" y="5444909"/>
            <a:ext cx="120650" cy="0"/>
          </a:xfrm>
          <a:prstGeom prst="line">
            <a:avLst/>
          </a:prstGeom>
          <a:ln w="28575">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4" name="Conexão recta 67"/>
          <p:cNvCxnSpPr/>
          <p:nvPr/>
        </p:nvCxnSpPr>
        <p:spPr>
          <a:xfrm>
            <a:off x="957263" y="5075022"/>
            <a:ext cx="120650" cy="0"/>
          </a:xfrm>
          <a:prstGeom prst="line">
            <a:avLst/>
          </a:prstGeom>
          <a:ln w="28575">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5" name="Conexão recta unidireccional 68"/>
          <p:cNvCxnSpPr/>
          <p:nvPr/>
        </p:nvCxnSpPr>
        <p:spPr>
          <a:xfrm rot="1020000">
            <a:off x="1789113" y="5633822"/>
            <a:ext cx="555625" cy="298450"/>
          </a:xfrm>
          <a:prstGeom prst="straightConnector1">
            <a:avLst/>
          </a:prstGeom>
          <a:ln w="28575">
            <a:solidFill>
              <a:schemeClr val="accent5">
                <a:lumMod val="20000"/>
                <a:lumOff val="80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6" name="Conexão recta unidireccional 69"/>
          <p:cNvCxnSpPr/>
          <p:nvPr/>
        </p:nvCxnSpPr>
        <p:spPr>
          <a:xfrm rot="1020000">
            <a:off x="1801813" y="5862422"/>
            <a:ext cx="504825" cy="298450"/>
          </a:xfrm>
          <a:prstGeom prst="straightConnector1">
            <a:avLst/>
          </a:prstGeom>
          <a:ln w="28575">
            <a:solidFill>
              <a:schemeClr val="accent5">
                <a:lumMod val="20000"/>
                <a:lumOff val="80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7" name="Conexão recta unidireccional 70"/>
          <p:cNvCxnSpPr/>
          <p:nvPr/>
        </p:nvCxnSpPr>
        <p:spPr>
          <a:xfrm rot="18780000">
            <a:off x="1901032" y="6171190"/>
            <a:ext cx="285750" cy="296863"/>
          </a:xfrm>
          <a:prstGeom prst="straightConnector1">
            <a:avLst/>
          </a:prstGeom>
          <a:ln w="28575">
            <a:solidFill>
              <a:schemeClr val="accent5">
                <a:lumMod val="20000"/>
                <a:lumOff val="80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8" name="Seta para Cima 49"/>
          <p:cNvSpPr/>
          <p:nvPr/>
        </p:nvSpPr>
        <p:spPr>
          <a:xfrm rot="5400000">
            <a:off x="4199732" y="5988628"/>
            <a:ext cx="398462" cy="3556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cxnSp>
        <p:nvCxnSpPr>
          <p:cNvPr id="179" name="Conexão recta 72"/>
          <p:cNvCxnSpPr/>
          <p:nvPr/>
        </p:nvCxnSpPr>
        <p:spPr>
          <a:xfrm>
            <a:off x="5224463" y="4124109"/>
            <a:ext cx="0" cy="1873250"/>
          </a:xfrm>
          <a:prstGeom prst="line">
            <a:avLst/>
          </a:prstGeom>
          <a:ln w="28575">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80" name="Conexão recta 73"/>
          <p:cNvCxnSpPr/>
          <p:nvPr/>
        </p:nvCxnSpPr>
        <p:spPr>
          <a:xfrm>
            <a:off x="5230813" y="4139984"/>
            <a:ext cx="1443037" cy="0"/>
          </a:xfrm>
          <a:prstGeom prst="line">
            <a:avLst/>
          </a:prstGeom>
          <a:ln w="28575">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1" name="Conexão recta unidireccional 74"/>
          <p:cNvCxnSpPr/>
          <p:nvPr/>
        </p:nvCxnSpPr>
        <p:spPr>
          <a:xfrm rot="21000000">
            <a:off x="3136900" y="4065372"/>
            <a:ext cx="193675" cy="296862"/>
          </a:xfrm>
          <a:prstGeom prst="straightConnector1">
            <a:avLst/>
          </a:prstGeom>
          <a:ln w="28575">
            <a:solidFill>
              <a:schemeClr val="accent5">
                <a:lumMod val="20000"/>
                <a:lumOff val="80000"/>
              </a:schemeClr>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2" name="Curved Connector 16"/>
          <p:cNvCxnSpPr/>
          <p:nvPr/>
        </p:nvCxnSpPr>
        <p:spPr>
          <a:xfrm>
            <a:off x="3087688" y="4265397"/>
            <a:ext cx="279400" cy="476250"/>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3" name="Curved Connector 16"/>
          <p:cNvCxnSpPr/>
          <p:nvPr/>
        </p:nvCxnSpPr>
        <p:spPr>
          <a:xfrm rot="21420000">
            <a:off x="2974975" y="4281272"/>
            <a:ext cx="401638" cy="11207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4" name="Curved Connector 16"/>
          <p:cNvCxnSpPr/>
          <p:nvPr/>
        </p:nvCxnSpPr>
        <p:spPr>
          <a:xfrm rot="180000">
            <a:off x="3000375" y="4249522"/>
            <a:ext cx="403225" cy="842962"/>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5" name="Rectângulo 78"/>
          <p:cNvSpPr/>
          <p:nvPr/>
        </p:nvSpPr>
        <p:spPr>
          <a:xfrm>
            <a:off x="1071563" y="5270284"/>
            <a:ext cx="842962" cy="4413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Browsing the the offers by categiry</a:t>
            </a:r>
            <a:endParaRPr lang="pt-PT" sz="1000" dirty="0">
              <a:solidFill>
                <a:schemeClr val="accent5">
                  <a:lumMod val="75000"/>
                </a:schemeClr>
              </a:solidFill>
              <a:latin typeface="Arial Narrow" pitchFamily="34" charset="0"/>
            </a:endParaRPr>
          </a:p>
        </p:txBody>
      </p:sp>
      <p:sp>
        <p:nvSpPr>
          <p:cNvPr id="186" name="Rectângulo 79"/>
          <p:cNvSpPr/>
          <p:nvPr/>
        </p:nvSpPr>
        <p:spPr>
          <a:xfrm>
            <a:off x="1073150" y="4936909"/>
            <a:ext cx="852488" cy="274638"/>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Research</a:t>
            </a:r>
            <a:endParaRPr lang="pt-PT" sz="1000" dirty="0">
              <a:solidFill>
                <a:schemeClr val="accent5">
                  <a:lumMod val="75000"/>
                </a:schemeClr>
              </a:solidFill>
              <a:latin typeface="Arial Narrow" pitchFamily="34" charset="0"/>
            </a:endParaRPr>
          </a:p>
        </p:txBody>
      </p:sp>
      <p:sp>
        <p:nvSpPr>
          <p:cNvPr id="187" name="Rectângulo 80"/>
          <p:cNvSpPr/>
          <p:nvPr/>
        </p:nvSpPr>
        <p:spPr>
          <a:xfrm>
            <a:off x="1069975" y="5776697"/>
            <a:ext cx="827088"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Featured Offers</a:t>
            </a:r>
          </a:p>
        </p:txBody>
      </p:sp>
      <p:sp>
        <p:nvSpPr>
          <p:cNvPr id="188" name="Rectângulo 81"/>
          <p:cNvSpPr/>
          <p:nvPr/>
        </p:nvSpPr>
        <p:spPr>
          <a:xfrm>
            <a:off x="836613" y="6105309"/>
            <a:ext cx="1066800" cy="403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Top sellers</a:t>
            </a:r>
            <a:endParaRPr lang="pt-PT" sz="1000" dirty="0">
              <a:solidFill>
                <a:schemeClr val="accent5">
                  <a:lumMod val="75000"/>
                </a:schemeClr>
              </a:solidFill>
              <a:latin typeface="Arial Narrow" pitchFamily="34" charset="0"/>
            </a:endParaRPr>
          </a:p>
        </p:txBody>
      </p:sp>
      <p:cxnSp>
        <p:nvCxnSpPr>
          <p:cNvPr id="189" name="Curved Connector 16"/>
          <p:cNvCxnSpPr/>
          <p:nvPr/>
        </p:nvCxnSpPr>
        <p:spPr>
          <a:xfrm rot="20940000" flipV="1">
            <a:off x="3046413" y="3551022"/>
            <a:ext cx="388937" cy="477837"/>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0" name="Rectângulo 83"/>
          <p:cNvSpPr/>
          <p:nvPr/>
        </p:nvSpPr>
        <p:spPr>
          <a:xfrm>
            <a:off x="1985963" y="3806609"/>
            <a:ext cx="1144587" cy="4667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Login and end customer r</a:t>
            </a:r>
            <a:r>
              <a:rPr lang="pt-PT" sz="1000" dirty="0">
                <a:solidFill>
                  <a:schemeClr val="accent5">
                    <a:lumMod val="75000"/>
                  </a:schemeClr>
                </a:solidFill>
                <a:latin typeface="Arial Narrow" pitchFamily="34" charset="0"/>
                <a:cs typeface="Arial"/>
                <a:sym typeface="+mn-ea"/>
              </a:rPr>
              <a:t>egistration</a:t>
            </a:r>
            <a:endParaRPr lang="pt-PT" sz="1000" dirty="0">
              <a:solidFill>
                <a:schemeClr val="accent5">
                  <a:lumMod val="75000"/>
                </a:schemeClr>
              </a:solidFill>
              <a:latin typeface="Arial Narrow" pitchFamily="34" charset="0"/>
            </a:endParaRPr>
          </a:p>
        </p:txBody>
      </p:sp>
      <p:cxnSp>
        <p:nvCxnSpPr>
          <p:cNvPr id="191" name="Curved Connector 16"/>
          <p:cNvCxnSpPr/>
          <p:nvPr/>
        </p:nvCxnSpPr>
        <p:spPr>
          <a:xfrm rot="19860000">
            <a:off x="3346450" y="1826997"/>
            <a:ext cx="279400" cy="476250"/>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2" name="Curved Connector 16"/>
          <p:cNvCxnSpPr/>
          <p:nvPr/>
        </p:nvCxnSpPr>
        <p:spPr>
          <a:xfrm rot="300000">
            <a:off x="3146425" y="1936534"/>
            <a:ext cx="401638" cy="8413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3" name="Curved Connector 16"/>
          <p:cNvCxnSpPr/>
          <p:nvPr/>
        </p:nvCxnSpPr>
        <p:spPr>
          <a:xfrm rot="420000">
            <a:off x="2955925" y="1947647"/>
            <a:ext cx="647700" cy="1122362"/>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4" name="Curved Connector 16"/>
          <p:cNvCxnSpPr/>
          <p:nvPr/>
        </p:nvCxnSpPr>
        <p:spPr>
          <a:xfrm rot="20640000">
            <a:off x="4533900" y="2457234"/>
            <a:ext cx="249238" cy="7651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5" name="Curved Connector 16"/>
          <p:cNvCxnSpPr>
            <a:endCxn id="157" idx="1"/>
          </p:cNvCxnSpPr>
          <p:nvPr/>
        </p:nvCxnSpPr>
        <p:spPr>
          <a:xfrm>
            <a:off x="4432300" y="2409609"/>
            <a:ext cx="465138" cy="4476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6" name="Curved Connector 16"/>
          <p:cNvCxnSpPr/>
          <p:nvPr/>
        </p:nvCxnSpPr>
        <p:spPr>
          <a:xfrm rot="20220000">
            <a:off x="4486275" y="1707934"/>
            <a:ext cx="249238" cy="766763"/>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7" name="Seta para Cima 68"/>
          <p:cNvSpPr/>
          <p:nvPr/>
        </p:nvSpPr>
        <p:spPr>
          <a:xfrm rot="5400000">
            <a:off x="4468812" y="1225335"/>
            <a:ext cx="396875" cy="3556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198" name="Rectângulo 91"/>
          <p:cNvSpPr/>
          <p:nvPr/>
        </p:nvSpPr>
        <p:spPr>
          <a:xfrm>
            <a:off x="2344738" y="247434"/>
            <a:ext cx="1249362" cy="30321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75000"/>
                  </a:schemeClr>
                </a:solidFill>
                <a:latin typeface="Arial Narrow" pitchFamily="34" charset="0"/>
                <a:cs typeface="Arial"/>
                <a:sym typeface="+mn-ea"/>
              </a:rPr>
              <a:t>Supplier Record</a:t>
            </a:r>
            <a:endParaRPr lang="pt-PT" sz="1000" dirty="0">
              <a:solidFill>
                <a:schemeClr val="accent5">
                  <a:lumMod val="75000"/>
                </a:schemeClr>
              </a:solidFill>
              <a:latin typeface="Arial Narrow" pitchFamily="34" charset="0"/>
            </a:endParaRPr>
          </a:p>
        </p:txBody>
      </p:sp>
      <p:sp>
        <p:nvSpPr>
          <p:cNvPr id="199" name="Seta para Cima 70"/>
          <p:cNvSpPr/>
          <p:nvPr/>
        </p:nvSpPr>
        <p:spPr>
          <a:xfrm rot="5400000">
            <a:off x="6791325" y="1355509"/>
            <a:ext cx="398463" cy="220663"/>
          </a:xfrm>
          <a:prstGeom prst="upArrow">
            <a:avLst/>
          </a:prstGeom>
          <a:solidFill>
            <a:schemeClr val="accent5">
              <a:lumMod val="20000"/>
              <a:lumOff val="8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cxnSp>
        <p:nvCxnSpPr>
          <p:cNvPr id="200" name="Curved Connector 16"/>
          <p:cNvCxnSpPr/>
          <p:nvPr/>
        </p:nvCxnSpPr>
        <p:spPr>
          <a:xfrm rot="2040000" flipV="1">
            <a:off x="2859088" y="1263434"/>
            <a:ext cx="136525" cy="477838"/>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1" name="Curved Connector 16"/>
          <p:cNvCxnSpPr/>
          <p:nvPr/>
        </p:nvCxnSpPr>
        <p:spPr>
          <a:xfrm rot="21540000" flipV="1">
            <a:off x="2770188" y="1090397"/>
            <a:ext cx="390525" cy="47942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2" name="Rectângulo 95"/>
          <p:cNvSpPr/>
          <p:nvPr/>
        </p:nvSpPr>
        <p:spPr>
          <a:xfrm>
            <a:off x="2200275" y="1571409"/>
            <a:ext cx="1101725" cy="33337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accent5">
                    <a:lumMod val="75000"/>
                  </a:schemeClr>
                </a:solidFill>
                <a:latin typeface="Arial Narrow" pitchFamily="34" charset="0"/>
                <a:cs typeface="Arial"/>
              </a:rPr>
              <a:t>Login fornecedor</a:t>
            </a:r>
            <a:endParaRPr lang="pt-PT" sz="1000" dirty="0">
              <a:solidFill>
                <a:schemeClr val="accent5">
                  <a:lumMod val="75000"/>
                </a:schemeClr>
              </a:solidFill>
              <a:latin typeface="Arial Narrow" pitchFamily="34" charset="0"/>
            </a:endParaRPr>
          </a:p>
        </p:txBody>
      </p:sp>
      <p:sp>
        <p:nvSpPr>
          <p:cNvPr id="203" name="Seta para Cima 74"/>
          <p:cNvSpPr/>
          <p:nvPr/>
        </p:nvSpPr>
        <p:spPr>
          <a:xfrm rot="5400000">
            <a:off x="3187701" y="1642846"/>
            <a:ext cx="398462" cy="220663"/>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04" name="Seta para Cima 75"/>
          <p:cNvSpPr/>
          <p:nvPr/>
        </p:nvSpPr>
        <p:spPr>
          <a:xfrm rot="5400000">
            <a:off x="6648451" y="2681071"/>
            <a:ext cx="398462" cy="220663"/>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cxnSp>
        <p:nvCxnSpPr>
          <p:cNvPr id="205" name="Curved Connector 16"/>
          <p:cNvCxnSpPr/>
          <p:nvPr/>
        </p:nvCxnSpPr>
        <p:spPr>
          <a:xfrm>
            <a:off x="4305300" y="3043022"/>
            <a:ext cx="349250" cy="446087"/>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6" name="Rectângulo 99"/>
          <p:cNvSpPr/>
          <p:nvPr/>
        </p:nvSpPr>
        <p:spPr>
          <a:xfrm>
            <a:off x="3497263" y="2998572"/>
            <a:ext cx="944562" cy="27622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Finances</a:t>
            </a:r>
            <a:endParaRPr lang="pt-PT" sz="1000" dirty="0">
              <a:solidFill>
                <a:schemeClr val="accent5">
                  <a:lumMod val="75000"/>
                </a:schemeClr>
              </a:solidFill>
              <a:latin typeface="Arial Narrow" pitchFamily="34" charset="0"/>
            </a:endParaRPr>
          </a:p>
        </p:txBody>
      </p:sp>
      <p:sp>
        <p:nvSpPr>
          <p:cNvPr id="207" name="Seta para Cima 78"/>
          <p:cNvSpPr/>
          <p:nvPr/>
        </p:nvSpPr>
        <p:spPr>
          <a:xfrm rot="5400000">
            <a:off x="3430587" y="285535"/>
            <a:ext cx="398463" cy="220662"/>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08" name="CaixaDeTexto 101"/>
          <p:cNvSpPr txBox="1"/>
          <p:nvPr/>
        </p:nvSpPr>
        <p:spPr>
          <a:xfrm>
            <a:off x="185738" y="1357097"/>
            <a:ext cx="1498600" cy="293687"/>
          </a:xfrm>
          <a:prstGeom prst="rect">
            <a:avLst/>
          </a:prstGeom>
          <a:noFill/>
        </p:spPr>
        <p:txBody>
          <a:bodyPr>
            <a:spAutoFit/>
          </a:bodyPr>
          <a:lstStyle/>
          <a:p>
            <a:pPr fontAlgn="auto">
              <a:lnSpc>
                <a:spcPts val="1500"/>
              </a:lnSpc>
              <a:spcBef>
                <a:spcPts val="0"/>
              </a:spcBef>
              <a:spcAft>
                <a:spcPts val="0"/>
              </a:spcAft>
              <a:defRPr/>
            </a:pPr>
            <a:r>
              <a:rPr lang="pt-PT" sz="1400" b="1" i="1" dirty="0">
                <a:solidFill>
                  <a:schemeClr val="accent5">
                    <a:lumMod val="75000"/>
                  </a:schemeClr>
                </a:solidFill>
                <a:latin typeface="Arial Narrow" pitchFamily="34" charset="0"/>
                <a:cs typeface="+mn-cs"/>
              </a:rPr>
              <a:t>Flowchart 5</a:t>
            </a:r>
          </a:p>
        </p:txBody>
      </p:sp>
      <p:sp>
        <p:nvSpPr>
          <p:cNvPr id="209" name="Rectângulo 102"/>
          <p:cNvSpPr/>
          <p:nvPr/>
        </p:nvSpPr>
        <p:spPr>
          <a:xfrm>
            <a:off x="3498850" y="1577759"/>
            <a:ext cx="1000125" cy="33337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Stocks m</a:t>
            </a:r>
            <a:r>
              <a:rPr lang="pt-PT" sz="1000" dirty="0">
                <a:solidFill>
                  <a:schemeClr val="accent5">
                    <a:lumMod val="75000"/>
                  </a:schemeClr>
                </a:solidFill>
                <a:latin typeface="Arial Narrow" pitchFamily="34" charset="0"/>
                <a:cs typeface="Arial"/>
                <a:sym typeface="+mn-ea"/>
              </a:rPr>
              <a:t>anagement</a:t>
            </a:r>
            <a:endParaRPr lang="pt-PT" sz="1000" dirty="0">
              <a:solidFill>
                <a:schemeClr val="accent5">
                  <a:lumMod val="75000"/>
                </a:schemeClr>
              </a:solidFill>
              <a:latin typeface="Arial Narrow" pitchFamily="34" charset="0"/>
            </a:endParaRPr>
          </a:p>
        </p:txBody>
      </p:sp>
      <p:sp>
        <p:nvSpPr>
          <p:cNvPr id="210" name="Rectangle 21"/>
          <p:cNvSpPr/>
          <p:nvPr/>
        </p:nvSpPr>
        <p:spPr>
          <a:xfrm>
            <a:off x="0" y="3714750"/>
            <a:ext cx="1579563" cy="695325"/>
          </a:xfrm>
          <a:prstGeom prst="rect">
            <a:avLst/>
          </a:prstGeom>
          <a:solidFill>
            <a:schemeClr val="accent5">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nb-NO" sz="1200" i="1" dirty="0">
                <a:solidFill>
                  <a:schemeClr val="accent5">
                    <a:lumMod val="75000"/>
                  </a:schemeClr>
                </a:solidFill>
                <a:latin typeface="Arial Narrow" pitchFamily="34" charset="0"/>
              </a:rPr>
              <a:t>PLATEFORME EN LIGNE ATLANTIC BUSINESS </a:t>
            </a:r>
            <a:r>
              <a:rPr lang="nb-NO" sz="1200" i="1" dirty="0">
                <a:solidFill>
                  <a:srgbClr val="C00000"/>
                </a:solidFill>
                <a:latin typeface="Arial Narrow" pitchFamily="34" charset="0"/>
              </a:rPr>
              <a:t>FORUM</a:t>
            </a:r>
            <a:endParaRPr lang="pt-PT" sz="1200" dirty="0">
              <a:solidFill>
                <a:schemeClr val="tx1"/>
              </a:solidFill>
              <a:latin typeface="Arial Narrow" pitchFamily="34" charset="0"/>
            </a:endParaRPr>
          </a:p>
        </p:txBody>
      </p:sp>
      <p:sp>
        <p:nvSpPr>
          <p:cNvPr id="211" name="Rectângulo 104"/>
          <p:cNvSpPr/>
          <p:nvPr/>
        </p:nvSpPr>
        <p:spPr>
          <a:xfrm>
            <a:off x="4573588" y="5832259"/>
            <a:ext cx="1857375" cy="649288"/>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accent5">
                    <a:lumMod val="50000"/>
                  </a:schemeClr>
                </a:solidFill>
                <a:latin typeface="Arial Narrow" pitchFamily="34" charset="0"/>
                <a:cs typeface="Arial"/>
              </a:rPr>
              <a:t>View product details: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View stock</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Price</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Contact supplier</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Order</a:t>
            </a:r>
          </a:p>
        </p:txBody>
      </p:sp>
      <p:sp>
        <p:nvSpPr>
          <p:cNvPr id="212" name="Seta para Cima 83"/>
          <p:cNvSpPr/>
          <p:nvPr/>
        </p:nvSpPr>
        <p:spPr>
          <a:xfrm rot="10800000">
            <a:off x="7716838" y="4584484"/>
            <a:ext cx="398462" cy="492125"/>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13" name="Seta para Cima 84"/>
          <p:cNvSpPr/>
          <p:nvPr/>
        </p:nvSpPr>
        <p:spPr>
          <a:xfrm rot="10800000">
            <a:off x="7745413" y="5422684"/>
            <a:ext cx="398462" cy="3175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14" name="Rectângulo 107"/>
          <p:cNvSpPr/>
          <p:nvPr/>
        </p:nvSpPr>
        <p:spPr>
          <a:xfrm>
            <a:off x="6645275" y="3662147"/>
            <a:ext cx="2306638" cy="95567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Add shopping cart</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Review order</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Confirm delivery and billing address</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Check price with shipping cost and delivery time</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Apply gift card</a:t>
            </a:r>
          </a:p>
          <a:p>
            <a:pPr>
              <a:lnSpc>
                <a:spcPts val="1000"/>
              </a:lnSpc>
              <a:defRPr/>
            </a:pPr>
            <a:r>
              <a:rPr lang="pt-PT" sz="1000" dirty="0">
                <a:solidFill>
                  <a:schemeClr val="bg1"/>
                </a:solidFill>
                <a:latin typeface="Arial Narrow" pitchFamily="34" charset="0"/>
                <a:cs typeface="Arial"/>
              </a:rPr>
              <a:t>■ </a:t>
            </a:r>
            <a:r>
              <a:rPr lang="pt-PT" sz="1000" dirty="0">
                <a:solidFill>
                  <a:schemeClr val="accent5">
                    <a:lumMod val="75000"/>
                  </a:schemeClr>
                </a:solidFill>
                <a:latin typeface="Arial Narrow" pitchFamily="34" charset="0"/>
                <a:cs typeface="Arial"/>
              </a:rPr>
              <a:t>Apply affiliate discount code</a:t>
            </a:r>
          </a:p>
        </p:txBody>
      </p:sp>
      <p:sp>
        <p:nvSpPr>
          <p:cNvPr id="215" name="Rectângulo 108"/>
          <p:cNvSpPr/>
          <p:nvPr/>
        </p:nvSpPr>
        <p:spPr>
          <a:xfrm>
            <a:off x="6905625" y="5092484"/>
            <a:ext cx="2039938" cy="35401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pt-PT" sz="1000" dirty="0">
                <a:solidFill>
                  <a:schemeClr val="accent5">
                    <a:lumMod val="75000"/>
                  </a:schemeClr>
                </a:solidFill>
                <a:latin typeface="Arial Narrow" pitchFamily="34" charset="0"/>
                <a:cs typeface="Arial"/>
              </a:rPr>
              <a:t>Perform payment</a:t>
            </a:r>
          </a:p>
          <a:p>
            <a:pPr algn="ctr">
              <a:lnSpc>
                <a:spcPts val="1100"/>
              </a:lnSpc>
              <a:defRPr/>
            </a:pPr>
            <a:r>
              <a:rPr lang="pt-PT" sz="1000" dirty="0">
                <a:solidFill>
                  <a:schemeClr val="accent5">
                    <a:lumMod val="75000"/>
                  </a:schemeClr>
                </a:solidFill>
                <a:latin typeface="Arial Narrow" pitchFamily="34" charset="0"/>
                <a:cs typeface="Arial"/>
              </a:rPr>
              <a:t>[Credit cared, </a:t>
            </a:r>
            <a:r>
              <a:rPr lang="pt-PT" sz="1000" dirty="0" err="1">
                <a:solidFill>
                  <a:schemeClr val="accent5">
                    <a:lumMod val="75000"/>
                  </a:schemeClr>
                </a:solidFill>
                <a:latin typeface="Arial Narrow" pitchFamily="34" charset="0"/>
                <a:cs typeface="Arial"/>
              </a:rPr>
              <a:t>Pay-pal</a:t>
            </a:r>
            <a:r>
              <a:rPr lang="pt-PT" sz="1000" dirty="0">
                <a:solidFill>
                  <a:schemeClr val="accent5">
                    <a:lumMod val="75000"/>
                  </a:schemeClr>
                </a:solidFill>
                <a:latin typeface="Arial Narrow" pitchFamily="34" charset="0"/>
                <a:cs typeface="Arial"/>
              </a:rPr>
              <a:t>, others]</a:t>
            </a:r>
            <a:endParaRPr lang="pt-PT" sz="1000" dirty="0">
              <a:solidFill>
                <a:schemeClr val="accent5">
                  <a:lumMod val="75000"/>
                </a:schemeClr>
              </a:solidFill>
              <a:latin typeface="Arial Narrow" pitchFamily="34" charset="0"/>
            </a:endParaRPr>
          </a:p>
        </p:txBody>
      </p:sp>
      <p:sp>
        <p:nvSpPr>
          <p:cNvPr id="216" name="Seta para cima e para baixo 109"/>
          <p:cNvSpPr/>
          <p:nvPr/>
        </p:nvSpPr>
        <p:spPr>
          <a:xfrm>
            <a:off x="5943600" y="5335372"/>
            <a:ext cx="265113" cy="465137"/>
          </a:xfrm>
          <a:prstGeom prst="upDownArrow">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a:p>
        </p:txBody>
      </p:sp>
      <p:sp>
        <p:nvSpPr>
          <p:cNvPr id="217" name="Seta para Cima 88"/>
          <p:cNvSpPr/>
          <p:nvPr/>
        </p:nvSpPr>
        <p:spPr>
          <a:xfrm rot="10800000">
            <a:off x="2487613" y="5343309"/>
            <a:ext cx="398462" cy="528638"/>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18" name="Seta para Cima 89"/>
          <p:cNvSpPr/>
          <p:nvPr/>
        </p:nvSpPr>
        <p:spPr>
          <a:xfrm rot="5400000">
            <a:off x="1842294" y="4988503"/>
            <a:ext cx="273050" cy="192088"/>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sz="1000" dirty="0"/>
          </a:p>
        </p:txBody>
      </p:sp>
      <p:sp>
        <p:nvSpPr>
          <p:cNvPr id="219" name="Rectângulo 112"/>
          <p:cNvSpPr/>
          <p:nvPr/>
        </p:nvSpPr>
        <p:spPr>
          <a:xfrm>
            <a:off x="2090738" y="4828959"/>
            <a:ext cx="1046162" cy="488950"/>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100"/>
              </a:lnSpc>
              <a:defRPr/>
            </a:pPr>
            <a:r>
              <a:rPr lang="pt-PT" sz="1000" dirty="0">
                <a:solidFill>
                  <a:schemeClr val="bg1"/>
                </a:solidFill>
                <a:latin typeface="Arial Narrow" pitchFamily="34" charset="0"/>
                <a:cs typeface="Arial"/>
                <a:sym typeface="+mn-ea"/>
              </a:rPr>
              <a:t>■ </a:t>
            </a:r>
            <a:r>
              <a:rPr lang="pt-PT" sz="1000" dirty="0">
                <a:solidFill>
                  <a:schemeClr val="accent5">
                    <a:lumMod val="75000"/>
                  </a:schemeClr>
                </a:solidFill>
                <a:latin typeface="Arial Narrow" pitchFamily="34" charset="0"/>
                <a:cs typeface="Arial"/>
                <a:sym typeface="+mn-ea"/>
              </a:rPr>
              <a:t>Free searches</a:t>
            </a:r>
            <a:endParaRPr lang="pt-PT" sz="1000" dirty="0">
              <a:solidFill>
                <a:schemeClr val="accent5">
                  <a:lumMod val="75000"/>
                </a:schemeClr>
              </a:solidFill>
              <a:latin typeface="Arial Narrow" pitchFamily="34" charset="0"/>
              <a:cs typeface="Arial"/>
            </a:endParaRPr>
          </a:p>
          <a:p>
            <a:pPr>
              <a:lnSpc>
                <a:spcPts val="1100"/>
              </a:lnSpc>
              <a:defRPr/>
            </a:pPr>
            <a:r>
              <a:rPr lang="pt-PT" sz="1000" dirty="0">
                <a:solidFill>
                  <a:schemeClr val="bg1"/>
                </a:solidFill>
                <a:latin typeface="Arial Narrow" pitchFamily="34" charset="0"/>
                <a:cs typeface="Arial"/>
                <a:sym typeface="+mn-ea"/>
              </a:rPr>
              <a:t>■ </a:t>
            </a:r>
            <a:r>
              <a:rPr lang="pt-PT" sz="1000" dirty="0">
                <a:solidFill>
                  <a:schemeClr val="accent5">
                    <a:lumMod val="75000"/>
                  </a:schemeClr>
                </a:solidFill>
                <a:latin typeface="Arial Narrow" pitchFamily="34" charset="0"/>
                <a:cs typeface="Arial"/>
                <a:sym typeface="+mn-ea"/>
              </a:rPr>
              <a:t>PSearch by category</a:t>
            </a:r>
            <a:endParaRPr lang="pt-PT" sz="1000" dirty="0">
              <a:solidFill>
                <a:schemeClr val="accent5">
                  <a:lumMod val="75000"/>
                </a:schemeClr>
              </a:solidFill>
              <a:latin typeface="Arial Narrow" pitchFamily="34" charset="0"/>
            </a:endParaRPr>
          </a:p>
        </p:txBody>
      </p:sp>
    </p:spTree>
    <p:extLst>
      <p:ext uri="{BB962C8B-B14F-4D97-AF65-F5344CB8AC3E}">
        <p14:creationId xmlns:p14="http://schemas.microsoft.com/office/powerpoint/2010/main" val="2439264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9388" y="44450"/>
            <a:ext cx="267811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m 10" descr="LOGO-Paises ecowa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15300"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810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1107"/>
            <a:ext cx="2213315" cy="46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3617540C-E39B-4FF8-8750-2ACB2CB9FE3E}" type="slidenum">
              <a:rPr lang="fr-FR" altLang="pt-PT" sz="800" b="1" i="1" u="sng">
                <a:solidFill>
                  <a:schemeClr val="bg1"/>
                </a:solidFill>
                <a:latin typeface="Arial Narrow" pitchFamily="34" charset="0"/>
              </a:rPr>
              <a:pPr algn="ctr" eaLnBrk="1" hangingPunct="1">
                <a:spcBef>
                  <a:spcPct val="0"/>
                </a:spcBef>
                <a:buFontTx/>
                <a:buNone/>
              </a:pPr>
              <a:t>3</a:t>
            </a:fld>
            <a:endParaRPr lang="fr-FR" altLang="pt-PT" sz="800" b="1" i="1" u="sng">
              <a:solidFill>
                <a:schemeClr val="bg1"/>
              </a:solidFill>
              <a:latin typeface="Arial Narrow" pitchFamily="34" charset="0"/>
            </a:endParaRPr>
          </a:p>
        </p:txBody>
      </p:sp>
      <p:pic>
        <p:nvPicPr>
          <p:cNvPr id="138" name="Imagem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140" name="Picture 17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Imagem 10" descr="LOGO-Paises ecowa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89344" y="-3175"/>
            <a:ext cx="102610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 name="Rectângulo 24"/>
          <p:cNvSpPr/>
          <p:nvPr/>
        </p:nvSpPr>
        <p:spPr>
          <a:xfrm>
            <a:off x="1870075" y="3176638"/>
            <a:ext cx="1209675" cy="276225"/>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100" dirty="0">
                <a:solidFill>
                  <a:schemeClr val="bg1">
                    <a:lumMod val="50000"/>
                  </a:schemeClr>
                </a:solidFill>
                <a:latin typeface="Arial Narrow" panose="020B0606020202030204" pitchFamily="34" charset="0"/>
                <a:cs typeface="Arial"/>
              </a:rPr>
              <a:t>Entreprises</a:t>
            </a:r>
            <a:endParaRPr lang="pt-PT" sz="1100" dirty="0">
              <a:solidFill>
                <a:schemeClr val="bg1">
                  <a:lumMod val="50000"/>
                </a:schemeClr>
              </a:solidFill>
              <a:latin typeface="Arial Narrow" pitchFamily="34" charset="0"/>
            </a:endParaRPr>
          </a:p>
        </p:txBody>
      </p:sp>
      <p:sp>
        <p:nvSpPr>
          <p:cNvPr id="88" name="Seta para cima 25"/>
          <p:cNvSpPr/>
          <p:nvPr/>
        </p:nvSpPr>
        <p:spPr>
          <a:xfrm rot="5400000">
            <a:off x="2990056" y="3161557"/>
            <a:ext cx="328613"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89" name="Rectângulo 26"/>
          <p:cNvSpPr/>
          <p:nvPr/>
        </p:nvSpPr>
        <p:spPr>
          <a:xfrm>
            <a:off x="1177925" y="4383138"/>
            <a:ext cx="909638" cy="538162"/>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100" dirty="0" smtClean="0">
                <a:solidFill>
                  <a:schemeClr val="bg1">
                    <a:lumMod val="50000"/>
                  </a:schemeClr>
                </a:solidFill>
                <a:latin typeface="Arial Narrow" panose="020B0606020202030204" pitchFamily="34" charset="0"/>
                <a:cs typeface="Arial"/>
              </a:rPr>
              <a:t>S</a:t>
            </a:r>
            <a:r>
              <a:rPr lang="fr-FR" sz="1100" dirty="0" err="1" smtClean="0">
                <a:solidFill>
                  <a:schemeClr val="accent5">
                    <a:lumMod val="75000"/>
                  </a:schemeClr>
                </a:solidFill>
                <a:latin typeface="Arial Narrow" panose="020B0606020202030204" pitchFamily="34" charset="0"/>
                <a:cs typeface="Arial"/>
              </a:rPr>
              <a:t>ervice</a:t>
            </a:r>
            <a:r>
              <a:rPr lang="pt-PT" sz="1100" dirty="0" smtClean="0">
                <a:solidFill>
                  <a:schemeClr val="bg1">
                    <a:lumMod val="50000"/>
                  </a:schemeClr>
                </a:solidFill>
                <a:latin typeface="Arial Narrow" panose="020B0606020202030204" pitchFamily="34" charset="0"/>
                <a:cs typeface="Arial"/>
              </a:rPr>
              <a:t>s</a:t>
            </a:r>
            <a:endParaRPr lang="pt-PT" sz="1100" dirty="0">
              <a:solidFill>
                <a:schemeClr val="bg1">
                  <a:lumMod val="50000"/>
                </a:schemeClr>
              </a:solidFill>
              <a:latin typeface="Arial Narrow" pitchFamily="34" charset="0"/>
            </a:endParaRPr>
          </a:p>
        </p:txBody>
      </p:sp>
      <p:sp>
        <p:nvSpPr>
          <p:cNvPr id="90" name="Seta para cima 27"/>
          <p:cNvSpPr/>
          <p:nvPr/>
        </p:nvSpPr>
        <p:spPr>
          <a:xfrm rot="5400000">
            <a:off x="2020094" y="4498232"/>
            <a:ext cx="327025" cy="268287"/>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91" name="Rectângulo 28"/>
          <p:cNvSpPr/>
          <p:nvPr/>
        </p:nvSpPr>
        <p:spPr>
          <a:xfrm>
            <a:off x="2360613" y="5881738"/>
            <a:ext cx="1211262" cy="276225"/>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000" dirty="0">
                <a:solidFill>
                  <a:schemeClr val="accent5">
                    <a:lumMod val="75000"/>
                  </a:schemeClr>
                </a:solidFill>
                <a:latin typeface="Arial Narrow" panose="020B0606020202030204" pitchFamily="34" charset="0"/>
                <a:cs typeface="Arial"/>
              </a:rPr>
              <a:t>Contacts</a:t>
            </a:r>
            <a:endParaRPr lang="pt-PT" sz="1000" dirty="0">
              <a:solidFill>
                <a:schemeClr val="accent5">
                  <a:lumMod val="75000"/>
                </a:schemeClr>
              </a:solidFill>
              <a:latin typeface="Arial Narrow" pitchFamily="34" charset="0"/>
            </a:endParaRPr>
          </a:p>
        </p:txBody>
      </p:sp>
      <p:sp>
        <p:nvSpPr>
          <p:cNvPr id="92" name="Seta para cima 29"/>
          <p:cNvSpPr/>
          <p:nvPr/>
        </p:nvSpPr>
        <p:spPr>
          <a:xfrm rot="5400000">
            <a:off x="3482181" y="5866657"/>
            <a:ext cx="328613"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93" name="Rectângulo 1"/>
          <p:cNvSpPr/>
          <p:nvPr/>
        </p:nvSpPr>
        <p:spPr>
          <a:xfrm>
            <a:off x="3287713" y="2897238"/>
            <a:ext cx="1343025" cy="839787"/>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100" dirty="0">
                <a:solidFill>
                  <a:schemeClr val="accent5">
                    <a:lumMod val="75000"/>
                  </a:schemeClr>
                </a:solidFill>
                <a:latin typeface="Arial Narrow" pitchFamily="34" charset="0"/>
              </a:rPr>
              <a:t>Recherche de</a:t>
            </a:r>
            <a:r>
              <a:rPr lang="fr-FR" sz="1100" dirty="0" smtClean="0">
                <a:solidFill>
                  <a:schemeClr val="accent5">
                    <a:lumMod val="75000"/>
                  </a:schemeClr>
                </a:solidFill>
                <a:latin typeface="Arial Narrow" pitchFamily="34" charset="0"/>
              </a:rPr>
              <a:t>:</a:t>
            </a:r>
          </a:p>
          <a:p>
            <a:pPr>
              <a:lnSpc>
                <a:spcPts val="1200"/>
              </a:lnSpc>
              <a:defRPr/>
            </a:pPr>
            <a:r>
              <a:rPr lang="fr-FR" sz="1100" dirty="0" smtClean="0">
                <a:solidFill>
                  <a:schemeClr val="accent5">
                    <a:lumMod val="75000"/>
                  </a:schemeClr>
                </a:solidFill>
                <a:latin typeface="Arial Narrow" pitchFamily="34" charset="0"/>
              </a:rPr>
              <a:t>■ Importateurs</a:t>
            </a:r>
          </a:p>
          <a:p>
            <a:pPr>
              <a:lnSpc>
                <a:spcPts val="1200"/>
              </a:lnSpc>
              <a:defRPr/>
            </a:pPr>
            <a:r>
              <a:rPr lang="fr-FR" sz="1100" dirty="0" smtClean="0">
                <a:solidFill>
                  <a:schemeClr val="accent5">
                    <a:lumMod val="75000"/>
                  </a:schemeClr>
                </a:solidFill>
                <a:latin typeface="Arial Narrow" pitchFamily="34" charset="0"/>
              </a:rPr>
              <a:t>■ Exportateurs</a:t>
            </a:r>
          </a:p>
          <a:p>
            <a:pPr>
              <a:lnSpc>
                <a:spcPts val="1200"/>
              </a:lnSpc>
              <a:defRPr/>
            </a:pPr>
            <a:r>
              <a:rPr lang="fr-FR" sz="1100" dirty="0" smtClean="0">
                <a:solidFill>
                  <a:schemeClr val="accent5">
                    <a:lumMod val="75000"/>
                  </a:schemeClr>
                </a:solidFill>
                <a:latin typeface="Arial Narrow" pitchFamily="34" charset="0"/>
              </a:rPr>
              <a:t>■ Partenariats</a:t>
            </a:r>
          </a:p>
          <a:p>
            <a:pPr>
              <a:lnSpc>
                <a:spcPts val="1200"/>
              </a:lnSpc>
              <a:defRPr/>
            </a:pPr>
            <a:r>
              <a:rPr lang="fr-FR" sz="1100" dirty="0" smtClean="0">
                <a:solidFill>
                  <a:schemeClr val="accent5">
                    <a:lumMod val="75000"/>
                  </a:schemeClr>
                </a:solidFill>
                <a:latin typeface="Arial Narrow" pitchFamily="34" charset="0"/>
              </a:rPr>
              <a:t>■ Opportunités</a:t>
            </a:r>
          </a:p>
          <a:p>
            <a:pPr>
              <a:lnSpc>
                <a:spcPts val="1200"/>
              </a:lnSpc>
              <a:defRPr/>
            </a:pPr>
            <a:r>
              <a:rPr lang="fr-FR" sz="1100" dirty="0" smtClean="0">
                <a:solidFill>
                  <a:schemeClr val="accent5">
                    <a:lumMod val="75000"/>
                  </a:schemeClr>
                </a:solidFill>
                <a:latin typeface="Arial Narrow" pitchFamily="34" charset="0"/>
              </a:rPr>
              <a:t>■ </a:t>
            </a:r>
            <a:r>
              <a:rPr lang="fr-FR" sz="1100" dirty="0">
                <a:solidFill>
                  <a:schemeClr val="accent5">
                    <a:lumMod val="75000"/>
                  </a:schemeClr>
                </a:solidFill>
                <a:latin typeface="Arial Narrow" pitchFamily="34" charset="0"/>
              </a:rPr>
              <a:t>Investisseurs</a:t>
            </a:r>
            <a:endParaRPr lang="pt-PT" sz="1100" dirty="0">
              <a:solidFill>
                <a:schemeClr val="accent5">
                  <a:lumMod val="75000"/>
                </a:schemeClr>
              </a:solidFill>
              <a:latin typeface="Arial Narrow" pitchFamily="34" charset="0"/>
            </a:endParaRPr>
          </a:p>
        </p:txBody>
      </p:sp>
      <p:sp>
        <p:nvSpPr>
          <p:cNvPr id="94" name="Rectângulo 30"/>
          <p:cNvSpPr/>
          <p:nvPr/>
        </p:nvSpPr>
        <p:spPr>
          <a:xfrm>
            <a:off x="2355850" y="4057700"/>
            <a:ext cx="2070100" cy="1184275"/>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100" dirty="0">
                <a:solidFill>
                  <a:schemeClr val="accent5">
                    <a:lumMod val="75000"/>
                  </a:schemeClr>
                </a:solidFill>
                <a:latin typeface="Arial Narrow" panose="020B0606020202030204" pitchFamily="34" charset="0"/>
                <a:cs typeface="Arial"/>
              </a:rPr>
              <a:t>■Liste des </a:t>
            </a:r>
            <a:r>
              <a:rPr lang="fr-FR" sz="1100" dirty="0" smtClean="0">
                <a:solidFill>
                  <a:schemeClr val="accent5">
                    <a:lumMod val="75000"/>
                  </a:schemeClr>
                </a:solidFill>
                <a:latin typeface="Arial Narrow" panose="020B0606020202030204" pitchFamily="34" charset="0"/>
                <a:cs typeface="Arial"/>
              </a:rPr>
              <a:t>prestations</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Liste par </a:t>
            </a:r>
            <a:r>
              <a:rPr lang="fr-FR" sz="1100" dirty="0" smtClean="0">
                <a:solidFill>
                  <a:schemeClr val="accent5">
                    <a:lumMod val="75000"/>
                  </a:schemeClr>
                </a:solidFill>
                <a:latin typeface="Arial Narrow" panose="020B0606020202030204" pitchFamily="34" charset="0"/>
                <a:cs typeface="Arial"/>
              </a:rPr>
              <a:t>entités</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Bureau </a:t>
            </a:r>
            <a:r>
              <a:rPr lang="fr-FR" sz="1100" dirty="0" smtClean="0">
                <a:solidFill>
                  <a:schemeClr val="accent5">
                    <a:lumMod val="75000"/>
                  </a:schemeClr>
                </a:solidFill>
                <a:latin typeface="Arial Narrow" panose="020B0606020202030204" pitchFamily="34" charset="0"/>
                <a:cs typeface="Arial"/>
              </a:rPr>
              <a:t>virtuel</a:t>
            </a:r>
          </a:p>
          <a:p>
            <a:pPr>
              <a:lnSpc>
                <a:spcPts val="1200"/>
              </a:lnSpc>
              <a:defRPr/>
            </a:pPr>
            <a:r>
              <a:rPr lang="fr-FR" sz="1100" dirty="0" smtClean="0">
                <a:solidFill>
                  <a:schemeClr val="accent5">
                    <a:lumMod val="75000"/>
                  </a:schemeClr>
                </a:solidFill>
                <a:latin typeface="Arial Narrow" panose="020B0606020202030204" pitchFamily="34" charset="0"/>
                <a:cs typeface="Arial"/>
              </a:rPr>
              <a:t>■ ECOBOX</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Liste de la base de </a:t>
            </a:r>
            <a:r>
              <a:rPr lang="fr-FR" sz="1100" dirty="0" smtClean="0">
                <a:solidFill>
                  <a:schemeClr val="accent5">
                    <a:lumMod val="75000"/>
                  </a:schemeClr>
                </a:solidFill>
                <a:latin typeface="Arial Narrow" panose="020B0606020202030204" pitchFamily="34" charset="0"/>
                <a:cs typeface="Arial"/>
              </a:rPr>
              <a:t>données</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Petit service </a:t>
            </a:r>
            <a:r>
              <a:rPr lang="fr-FR" sz="1100" dirty="0" smtClean="0">
                <a:solidFill>
                  <a:schemeClr val="accent5">
                    <a:lumMod val="75000"/>
                  </a:schemeClr>
                </a:solidFill>
                <a:latin typeface="Arial Narrow" panose="020B0606020202030204" pitchFamily="34" charset="0"/>
                <a:cs typeface="Arial"/>
              </a:rPr>
              <a:t>d'import/export</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Liste par </a:t>
            </a:r>
            <a:r>
              <a:rPr lang="fr-FR" sz="1100" dirty="0" smtClean="0">
                <a:solidFill>
                  <a:schemeClr val="accent5">
                    <a:lumMod val="75000"/>
                  </a:schemeClr>
                </a:solidFill>
                <a:latin typeface="Arial Narrow" panose="020B0606020202030204" pitchFamily="34" charset="0"/>
                <a:cs typeface="Arial"/>
              </a:rPr>
              <a:t>thème</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Recherche</a:t>
            </a:r>
            <a:endParaRPr lang="pt-PT" sz="1100" dirty="0">
              <a:solidFill>
                <a:schemeClr val="accent5">
                  <a:lumMod val="75000"/>
                </a:schemeClr>
              </a:solidFill>
              <a:latin typeface="Arial Narrow" pitchFamily="34" charset="0"/>
            </a:endParaRPr>
          </a:p>
        </p:txBody>
      </p:sp>
      <p:sp>
        <p:nvSpPr>
          <p:cNvPr id="95" name="Rectângulo 31"/>
          <p:cNvSpPr/>
          <p:nvPr/>
        </p:nvSpPr>
        <p:spPr>
          <a:xfrm>
            <a:off x="3829050" y="5837288"/>
            <a:ext cx="2106613" cy="358775"/>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cs typeface="Arial"/>
              </a:rPr>
              <a:t>■ vue </a:t>
            </a:r>
            <a:r>
              <a:rPr lang="fr-FR" sz="1000" dirty="0" smtClean="0">
                <a:solidFill>
                  <a:schemeClr val="accent5">
                    <a:lumMod val="75000"/>
                  </a:schemeClr>
                </a:solidFill>
                <a:latin typeface="Arial Narrow" panose="020B0606020202030204" pitchFamily="34" charset="0"/>
                <a:cs typeface="Arial"/>
              </a:rPr>
              <a:t>carte</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Vue en liste avec toutes les stations</a:t>
            </a:r>
            <a:endParaRPr lang="pt-PT" sz="1000" dirty="0">
              <a:solidFill>
                <a:schemeClr val="accent5">
                  <a:lumMod val="75000"/>
                </a:schemeClr>
              </a:solidFill>
              <a:latin typeface="Arial Narrow" pitchFamily="34" charset="0"/>
            </a:endParaRPr>
          </a:p>
        </p:txBody>
      </p:sp>
      <p:sp>
        <p:nvSpPr>
          <p:cNvPr id="96" name="Rectângulo 32"/>
          <p:cNvSpPr/>
          <p:nvPr/>
        </p:nvSpPr>
        <p:spPr>
          <a:xfrm>
            <a:off x="6281738" y="5837288"/>
            <a:ext cx="2106612" cy="358775"/>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cs typeface="Arial"/>
              </a:rPr>
              <a:t>Voir les détails de chaque station</a:t>
            </a:r>
            <a:endParaRPr lang="pt-PT" sz="1000" dirty="0">
              <a:solidFill>
                <a:schemeClr val="accent5">
                  <a:lumMod val="75000"/>
                </a:schemeClr>
              </a:solidFill>
              <a:latin typeface="Arial Narrow" pitchFamily="34" charset="0"/>
            </a:endParaRPr>
          </a:p>
        </p:txBody>
      </p:sp>
      <p:sp>
        <p:nvSpPr>
          <p:cNvPr id="97" name="Seta para cima 33"/>
          <p:cNvSpPr/>
          <p:nvPr/>
        </p:nvSpPr>
        <p:spPr>
          <a:xfrm rot="5400000">
            <a:off x="5856287" y="5761088"/>
            <a:ext cx="396875" cy="520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98" name="Rectângulo 36"/>
          <p:cNvSpPr/>
          <p:nvPr/>
        </p:nvSpPr>
        <p:spPr>
          <a:xfrm>
            <a:off x="4533900" y="4286300"/>
            <a:ext cx="1343025" cy="746125"/>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rPr>
              <a:t>Passez une commande en remplissant le formulaire + login / compte enregistré</a:t>
            </a:r>
            <a:endParaRPr lang="pt-PT" sz="1000" dirty="0">
              <a:solidFill>
                <a:schemeClr val="accent5">
                  <a:lumMod val="75000"/>
                </a:schemeClr>
              </a:solidFill>
              <a:latin typeface="Arial Narrow" panose="020B0606020202030204" pitchFamily="34" charset="0"/>
            </a:endParaRPr>
          </a:p>
        </p:txBody>
      </p:sp>
      <p:sp>
        <p:nvSpPr>
          <p:cNvPr id="99" name="Rectângulo 37"/>
          <p:cNvSpPr/>
          <p:nvPr/>
        </p:nvSpPr>
        <p:spPr>
          <a:xfrm>
            <a:off x="6016625" y="4272013"/>
            <a:ext cx="1316038" cy="839787"/>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itchFamily="34" charset="0"/>
              </a:rPr>
              <a:t>Effectuer le paiement par carte de crédit, </a:t>
            </a:r>
            <a:r>
              <a:rPr lang="fr-FR" sz="1000" dirty="0" err="1">
                <a:solidFill>
                  <a:schemeClr val="accent5">
                    <a:lumMod val="75000"/>
                  </a:schemeClr>
                </a:solidFill>
                <a:latin typeface="Arial Narrow" pitchFamily="34" charset="0"/>
              </a:rPr>
              <a:t>paypal</a:t>
            </a:r>
            <a:r>
              <a:rPr lang="fr-FR" sz="1000" dirty="0">
                <a:solidFill>
                  <a:schemeClr val="accent5">
                    <a:lumMod val="75000"/>
                  </a:schemeClr>
                </a:solidFill>
                <a:latin typeface="Arial Narrow" pitchFamily="34" charset="0"/>
              </a:rPr>
              <a:t> ou carte de fidélité si le service a un </a:t>
            </a:r>
            <a:r>
              <a:rPr lang="fr-FR" sz="1000" dirty="0" err="1">
                <a:solidFill>
                  <a:schemeClr val="accent5">
                    <a:lumMod val="75000"/>
                  </a:schemeClr>
                </a:solidFill>
                <a:latin typeface="Arial Narrow" pitchFamily="34" charset="0"/>
              </a:rPr>
              <a:t>coût</a:t>
            </a:r>
            <a:r>
              <a:rPr lang="fr-FR" sz="1000" dirty="0">
                <a:solidFill>
                  <a:schemeClr val="accent5">
                    <a:lumMod val="75000"/>
                  </a:schemeClr>
                </a:solidFill>
                <a:latin typeface="Arial Narrow" pitchFamily="34" charset="0"/>
              </a:rPr>
              <a:t> associé</a:t>
            </a:r>
            <a:endParaRPr lang="pt-PT" sz="1000" dirty="0">
              <a:solidFill>
                <a:schemeClr val="accent5">
                  <a:lumMod val="75000"/>
                </a:schemeClr>
              </a:solidFill>
              <a:latin typeface="Arial Narrow" pitchFamily="34" charset="0"/>
            </a:endParaRPr>
          </a:p>
        </p:txBody>
      </p:sp>
      <p:sp>
        <p:nvSpPr>
          <p:cNvPr id="100" name="Rectângulo 38"/>
          <p:cNvSpPr/>
          <p:nvPr/>
        </p:nvSpPr>
        <p:spPr>
          <a:xfrm>
            <a:off x="7508874" y="4375200"/>
            <a:ext cx="1455613" cy="611188"/>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rPr>
              <a:t>Succès! </a:t>
            </a:r>
            <a:endParaRPr lang="fr-FR" sz="1000" dirty="0" smtClean="0">
              <a:solidFill>
                <a:schemeClr val="accent5">
                  <a:lumMod val="75000"/>
                </a:schemeClr>
              </a:solidFill>
              <a:latin typeface="Arial Narrow" panose="020B0606020202030204" pitchFamily="34" charset="0"/>
            </a:endParaRPr>
          </a:p>
          <a:p>
            <a:pPr>
              <a:lnSpc>
                <a:spcPts val="1200"/>
              </a:lnSpc>
              <a:defRPr/>
            </a:pPr>
            <a:r>
              <a:rPr lang="fr-FR" sz="1000" dirty="0" smtClean="0">
                <a:solidFill>
                  <a:schemeClr val="accent5">
                    <a:lumMod val="75000"/>
                  </a:schemeClr>
                </a:solidFill>
                <a:latin typeface="Arial Narrow" panose="020B0606020202030204" pitchFamily="34" charset="0"/>
              </a:rPr>
              <a:t>Transférer </a:t>
            </a:r>
            <a:r>
              <a:rPr lang="fr-FR" sz="1000" dirty="0">
                <a:solidFill>
                  <a:schemeClr val="accent5">
                    <a:lumMod val="75000"/>
                  </a:schemeClr>
                </a:solidFill>
                <a:latin typeface="Arial Narrow" panose="020B0606020202030204" pitchFamily="34" charset="0"/>
              </a:rPr>
              <a:t>les commandes en attente vers l'espace personnel</a:t>
            </a:r>
            <a:endParaRPr lang="pt-PT" sz="1000" dirty="0">
              <a:solidFill>
                <a:schemeClr val="accent5">
                  <a:lumMod val="75000"/>
                </a:schemeClr>
              </a:solidFill>
              <a:latin typeface="Arial Narrow" panose="020B0606020202030204" pitchFamily="34" charset="0"/>
            </a:endParaRPr>
          </a:p>
        </p:txBody>
      </p:sp>
      <p:sp>
        <p:nvSpPr>
          <p:cNvPr id="101" name="Rectângulo 39"/>
          <p:cNvSpPr/>
          <p:nvPr/>
        </p:nvSpPr>
        <p:spPr>
          <a:xfrm>
            <a:off x="4767263" y="3008363"/>
            <a:ext cx="1963737" cy="573087"/>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cs typeface="Arial"/>
              </a:rPr>
              <a:t>■ Les doutes des </a:t>
            </a:r>
            <a:r>
              <a:rPr lang="fr-FR" sz="1000" dirty="0" smtClean="0">
                <a:solidFill>
                  <a:schemeClr val="accent5">
                    <a:lumMod val="75000"/>
                  </a:schemeClr>
                </a:solidFill>
                <a:latin typeface="Arial Narrow" panose="020B0606020202030204" pitchFamily="34" charset="0"/>
                <a:cs typeface="Arial"/>
              </a:rPr>
              <a:t>entrepreneurs</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Services </a:t>
            </a:r>
            <a:r>
              <a:rPr lang="fr-FR" sz="1000" dirty="0" smtClean="0">
                <a:solidFill>
                  <a:schemeClr val="accent5">
                    <a:lumMod val="75000"/>
                  </a:schemeClr>
                </a:solidFill>
                <a:latin typeface="Arial Narrow" panose="020B0606020202030204" pitchFamily="34" charset="0"/>
                <a:cs typeface="Arial"/>
              </a:rPr>
              <a:t>associés</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Envoyer des questions/messages</a:t>
            </a:r>
            <a:endParaRPr lang="pt-PT" sz="1000" dirty="0">
              <a:solidFill>
                <a:schemeClr val="accent5">
                  <a:lumMod val="75000"/>
                </a:schemeClr>
              </a:solidFill>
              <a:latin typeface="Arial Narrow" pitchFamily="34" charset="0"/>
            </a:endParaRPr>
          </a:p>
        </p:txBody>
      </p:sp>
      <p:sp>
        <p:nvSpPr>
          <p:cNvPr id="102" name="Rectângulo 40"/>
          <p:cNvSpPr/>
          <p:nvPr/>
        </p:nvSpPr>
        <p:spPr>
          <a:xfrm>
            <a:off x="6962775" y="3148063"/>
            <a:ext cx="1779588" cy="268287"/>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pt-PT" sz="1000" dirty="0">
                <a:solidFill>
                  <a:schemeClr val="accent5">
                    <a:lumMod val="75000"/>
                  </a:schemeClr>
                </a:solidFill>
                <a:latin typeface="Arial Narrow" panose="020B0606020202030204" pitchFamily="34" charset="0"/>
                <a:cs typeface="Arial"/>
              </a:rPr>
              <a:t>Consulter les documents associés</a:t>
            </a:r>
            <a:endParaRPr lang="pt-PT" sz="1000" dirty="0">
              <a:solidFill>
                <a:schemeClr val="accent5">
                  <a:lumMod val="75000"/>
                </a:schemeClr>
              </a:solidFill>
              <a:latin typeface="Arial Narrow" pitchFamily="34" charset="0"/>
            </a:endParaRPr>
          </a:p>
        </p:txBody>
      </p:sp>
      <p:sp>
        <p:nvSpPr>
          <p:cNvPr id="103" name="Seta para cima 41"/>
          <p:cNvSpPr/>
          <p:nvPr/>
        </p:nvSpPr>
        <p:spPr>
          <a:xfrm rot="5400000">
            <a:off x="4497387" y="3141713"/>
            <a:ext cx="328613" cy="268288"/>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04" name="Seta para cima 42"/>
          <p:cNvSpPr/>
          <p:nvPr/>
        </p:nvSpPr>
        <p:spPr>
          <a:xfrm rot="5400000">
            <a:off x="6628606" y="3142507"/>
            <a:ext cx="328613"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05" name="Rectângulo 43"/>
          <p:cNvSpPr/>
          <p:nvPr/>
        </p:nvSpPr>
        <p:spPr>
          <a:xfrm>
            <a:off x="5233987" y="1587550"/>
            <a:ext cx="2618581" cy="1184275"/>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000" dirty="0">
                <a:solidFill>
                  <a:schemeClr val="accent5">
                    <a:lumMod val="75000"/>
                  </a:schemeClr>
                </a:solidFill>
                <a:latin typeface="Arial Narrow" panose="020B0606020202030204" pitchFamily="34" charset="0"/>
                <a:cs typeface="Arial"/>
              </a:rPr>
              <a:t>Espace personnel </a:t>
            </a:r>
            <a:r>
              <a:rPr lang="fr-FR" sz="1000" dirty="0" smtClean="0">
                <a:solidFill>
                  <a:schemeClr val="accent5">
                    <a:lumMod val="75000"/>
                  </a:schemeClr>
                </a:solidFill>
                <a:latin typeface="Arial Narrow" panose="020B0606020202030204" pitchFamily="34" charset="0"/>
                <a:cs typeface="Arial"/>
              </a:rPr>
              <a:t>:</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Modifier les </a:t>
            </a:r>
            <a:r>
              <a:rPr lang="fr-FR" sz="1000" dirty="0" smtClean="0">
                <a:solidFill>
                  <a:schemeClr val="accent5">
                    <a:lumMod val="75000"/>
                  </a:schemeClr>
                </a:solidFill>
                <a:latin typeface="Arial Narrow" panose="020B0606020202030204" pitchFamily="34" charset="0"/>
                <a:cs typeface="Arial"/>
              </a:rPr>
              <a:t>données</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Messages de la </a:t>
            </a:r>
            <a:r>
              <a:rPr lang="fr-FR" sz="1000" dirty="0" err="1">
                <a:solidFill>
                  <a:schemeClr val="accent5">
                    <a:lumMod val="75000"/>
                  </a:schemeClr>
                </a:solidFill>
                <a:latin typeface="Arial Narrow" panose="020B0606020202030204" pitchFamily="34" charset="0"/>
                <a:cs typeface="Arial"/>
              </a:rPr>
              <a:t>boîte</a:t>
            </a:r>
            <a:r>
              <a:rPr lang="fr-FR" sz="1000" dirty="0">
                <a:solidFill>
                  <a:schemeClr val="accent5">
                    <a:lumMod val="75000"/>
                  </a:schemeClr>
                </a:solidFill>
                <a:latin typeface="Arial Narrow" panose="020B0606020202030204" pitchFamily="34" charset="0"/>
                <a:cs typeface="Arial"/>
              </a:rPr>
              <a:t> de réception [ECO BOX</a:t>
            </a:r>
            <a:r>
              <a:rPr lang="fr-FR" sz="1000" dirty="0" smtClean="0">
                <a:solidFill>
                  <a:schemeClr val="accent5">
                    <a:lumMod val="75000"/>
                  </a:schemeClr>
                </a:solidFill>
                <a:latin typeface="Arial Narrow" panose="020B0606020202030204" pitchFamily="34" charset="0"/>
                <a:cs typeface="Arial"/>
              </a:rPr>
              <a:t>]</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Afficher les commandes passées et leur </a:t>
            </a:r>
            <a:r>
              <a:rPr lang="fr-FR" sz="1000" dirty="0" smtClean="0">
                <a:solidFill>
                  <a:schemeClr val="accent5">
                    <a:lumMod val="75000"/>
                  </a:schemeClr>
                </a:solidFill>
                <a:latin typeface="Arial Narrow" panose="020B0606020202030204" pitchFamily="34" charset="0"/>
                <a:cs typeface="Arial"/>
              </a:rPr>
              <a:t>statut</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Afficher les factures / </a:t>
            </a:r>
            <a:r>
              <a:rPr lang="fr-FR" sz="1000" dirty="0" smtClean="0">
                <a:solidFill>
                  <a:schemeClr val="accent5">
                    <a:lumMod val="75000"/>
                  </a:schemeClr>
                </a:solidFill>
                <a:latin typeface="Arial Narrow" panose="020B0606020202030204" pitchFamily="34" charset="0"/>
                <a:cs typeface="Arial"/>
              </a:rPr>
              <a:t>reçus</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Visualiser des documents et/ou des </a:t>
            </a:r>
            <a:r>
              <a:rPr lang="fr-FR" sz="1000" dirty="0" smtClean="0">
                <a:solidFill>
                  <a:schemeClr val="accent5">
                    <a:lumMod val="75000"/>
                  </a:schemeClr>
                </a:solidFill>
                <a:latin typeface="Arial Narrow" panose="020B0606020202030204" pitchFamily="34" charset="0"/>
                <a:cs typeface="Arial"/>
              </a:rPr>
              <a:t>preuves</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Téléchargement de </a:t>
            </a:r>
            <a:r>
              <a:rPr lang="fr-FR" sz="1000" dirty="0" smtClean="0">
                <a:solidFill>
                  <a:schemeClr val="accent5">
                    <a:lumMod val="75000"/>
                  </a:schemeClr>
                </a:solidFill>
                <a:latin typeface="Arial Narrow" panose="020B0606020202030204" pitchFamily="34" charset="0"/>
                <a:cs typeface="Arial"/>
              </a:rPr>
              <a:t>facture/reçu</a:t>
            </a:r>
          </a:p>
          <a:p>
            <a:pPr>
              <a:lnSpc>
                <a:spcPts val="1200"/>
              </a:lnSpc>
              <a:defRPr/>
            </a:pPr>
            <a:r>
              <a:rPr lang="fr-FR" sz="1000" dirty="0" smtClean="0">
                <a:solidFill>
                  <a:schemeClr val="accent5">
                    <a:lumMod val="75000"/>
                  </a:schemeClr>
                </a:solidFill>
                <a:latin typeface="Arial Narrow" panose="020B0606020202030204" pitchFamily="34" charset="0"/>
                <a:cs typeface="Arial"/>
              </a:rPr>
              <a:t>■ </a:t>
            </a:r>
            <a:r>
              <a:rPr lang="fr-FR" sz="1000" dirty="0">
                <a:solidFill>
                  <a:schemeClr val="accent5">
                    <a:lumMod val="75000"/>
                  </a:schemeClr>
                </a:solidFill>
                <a:latin typeface="Arial Narrow" panose="020B0606020202030204" pitchFamily="34" charset="0"/>
                <a:cs typeface="Arial"/>
              </a:rPr>
              <a:t>Gestion de bureau virtuel</a:t>
            </a:r>
            <a:endParaRPr lang="pt-PT" sz="1000" dirty="0">
              <a:solidFill>
                <a:schemeClr val="accent5">
                  <a:lumMod val="75000"/>
                </a:schemeClr>
              </a:solidFill>
              <a:latin typeface="Arial Narrow" pitchFamily="34" charset="0"/>
            </a:endParaRPr>
          </a:p>
        </p:txBody>
      </p:sp>
      <p:sp>
        <p:nvSpPr>
          <p:cNvPr id="106" name="Rectângulo 44"/>
          <p:cNvSpPr/>
          <p:nvPr/>
        </p:nvSpPr>
        <p:spPr>
          <a:xfrm>
            <a:off x="2493963" y="5507088"/>
            <a:ext cx="1778000" cy="26670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pt-PT" sz="1000" dirty="0">
                <a:solidFill>
                  <a:schemeClr val="accent5">
                    <a:lumMod val="75000"/>
                  </a:schemeClr>
                </a:solidFill>
                <a:latin typeface="Arial Narrow" panose="020B0606020202030204" pitchFamily="34" charset="0"/>
                <a:cs typeface="Arial"/>
              </a:rPr>
              <a:t>Consulter les documents associés</a:t>
            </a:r>
            <a:endParaRPr lang="pt-PT" sz="1000" dirty="0">
              <a:solidFill>
                <a:schemeClr val="accent5">
                  <a:lumMod val="75000"/>
                </a:schemeClr>
              </a:solidFill>
              <a:latin typeface="Arial Narrow" pitchFamily="34" charset="0"/>
            </a:endParaRPr>
          </a:p>
        </p:txBody>
      </p:sp>
      <p:sp>
        <p:nvSpPr>
          <p:cNvPr id="107" name="Rectângulo 45"/>
          <p:cNvSpPr/>
          <p:nvPr/>
        </p:nvSpPr>
        <p:spPr>
          <a:xfrm>
            <a:off x="3851275" y="2025700"/>
            <a:ext cx="1211263" cy="276225"/>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100" dirty="0">
                <a:solidFill>
                  <a:schemeClr val="bg1">
                    <a:lumMod val="50000"/>
                  </a:schemeClr>
                </a:solidFill>
                <a:latin typeface="Arial Narrow" panose="020B0606020202030204" pitchFamily="34" charset="0"/>
                <a:cs typeface="Arial"/>
              </a:rPr>
              <a:t>Login</a:t>
            </a:r>
            <a:endParaRPr lang="pt-PT" sz="1100" dirty="0">
              <a:solidFill>
                <a:schemeClr val="bg1">
                  <a:lumMod val="50000"/>
                </a:schemeClr>
              </a:solidFill>
              <a:latin typeface="Arial Narrow" pitchFamily="34" charset="0"/>
            </a:endParaRPr>
          </a:p>
        </p:txBody>
      </p:sp>
      <p:sp>
        <p:nvSpPr>
          <p:cNvPr id="108" name="Seta para cima 46"/>
          <p:cNvSpPr/>
          <p:nvPr/>
        </p:nvSpPr>
        <p:spPr>
          <a:xfrm rot="5400000">
            <a:off x="4973637" y="2011413"/>
            <a:ext cx="327025"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09" name="Rectângulo 47"/>
          <p:cNvSpPr/>
          <p:nvPr/>
        </p:nvSpPr>
        <p:spPr>
          <a:xfrm>
            <a:off x="3419873" y="955725"/>
            <a:ext cx="1642666" cy="276225"/>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100" dirty="0">
                <a:solidFill>
                  <a:schemeClr val="bg1">
                    <a:lumMod val="50000"/>
                  </a:schemeClr>
                </a:solidFill>
                <a:latin typeface="Arial Narrow" panose="020B0606020202030204" pitchFamily="34" charset="0"/>
                <a:cs typeface="Arial"/>
              </a:rPr>
              <a:t>Enregistrement du Compte</a:t>
            </a:r>
            <a:endParaRPr lang="pt-PT" sz="1100" dirty="0">
              <a:solidFill>
                <a:schemeClr val="bg1">
                  <a:lumMod val="50000"/>
                </a:schemeClr>
              </a:solidFill>
              <a:latin typeface="Arial Narrow" pitchFamily="34" charset="0"/>
            </a:endParaRPr>
          </a:p>
        </p:txBody>
      </p:sp>
      <p:sp>
        <p:nvSpPr>
          <p:cNvPr id="110" name="Seta para cima 48"/>
          <p:cNvSpPr/>
          <p:nvPr/>
        </p:nvSpPr>
        <p:spPr>
          <a:xfrm rot="5400000">
            <a:off x="4972844" y="940644"/>
            <a:ext cx="328612"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11" name="Rectângulo 49"/>
          <p:cNvSpPr/>
          <p:nvPr/>
        </p:nvSpPr>
        <p:spPr>
          <a:xfrm>
            <a:off x="2411413" y="1457375"/>
            <a:ext cx="1211262" cy="276225"/>
          </a:xfrm>
          <a:prstGeom prst="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pt-PT" sz="1100" dirty="0">
                <a:solidFill>
                  <a:schemeClr val="bg1">
                    <a:lumMod val="50000"/>
                  </a:schemeClr>
                </a:solidFill>
                <a:latin typeface="Arial Narrow" panose="020B0606020202030204" pitchFamily="34" charset="0"/>
                <a:cs typeface="Arial"/>
              </a:rPr>
              <a:t>Entrepreneurs</a:t>
            </a:r>
            <a:endParaRPr lang="pt-PT" sz="1100" dirty="0">
              <a:solidFill>
                <a:schemeClr val="bg1">
                  <a:lumMod val="50000"/>
                </a:schemeClr>
              </a:solidFill>
              <a:latin typeface="Arial Narrow" pitchFamily="34" charset="0"/>
            </a:endParaRPr>
          </a:p>
        </p:txBody>
      </p:sp>
      <p:sp>
        <p:nvSpPr>
          <p:cNvPr id="112" name="Rectângulo 51"/>
          <p:cNvSpPr/>
          <p:nvPr/>
        </p:nvSpPr>
        <p:spPr>
          <a:xfrm>
            <a:off x="5307013" y="900163"/>
            <a:ext cx="2433637" cy="392112"/>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200"/>
              </a:lnSpc>
              <a:defRPr/>
            </a:pPr>
            <a:r>
              <a:rPr lang="fr-FR" sz="1100" dirty="0">
                <a:solidFill>
                  <a:schemeClr val="accent5">
                    <a:lumMod val="75000"/>
                  </a:schemeClr>
                </a:solidFill>
                <a:latin typeface="Arial Narrow" panose="020B0606020202030204" pitchFamily="34" charset="0"/>
                <a:cs typeface="Arial"/>
              </a:rPr>
              <a:t>■ Remplir les données </a:t>
            </a:r>
            <a:r>
              <a:rPr lang="fr-FR" sz="1100" dirty="0" smtClean="0">
                <a:solidFill>
                  <a:schemeClr val="accent5">
                    <a:lumMod val="75000"/>
                  </a:schemeClr>
                </a:solidFill>
                <a:latin typeface="Arial Narrow" panose="020B0606020202030204" pitchFamily="34" charset="0"/>
                <a:cs typeface="Arial"/>
              </a:rPr>
              <a:t>personnelles</a:t>
            </a:r>
          </a:p>
          <a:p>
            <a:pPr>
              <a:lnSpc>
                <a:spcPts val="1200"/>
              </a:lnSpc>
              <a:defRPr/>
            </a:pPr>
            <a:r>
              <a:rPr lang="fr-FR" sz="1100" dirty="0" smtClean="0">
                <a:solidFill>
                  <a:schemeClr val="accent5">
                    <a:lumMod val="75000"/>
                  </a:schemeClr>
                </a:solidFill>
                <a:latin typeface="Arial Narrow" panose="020B0606020202030204" pitchFamily="34" charset="0"/>
                <a:cs typeface="Arial"/>
              </a:rPr>
              <a:t>■ </a:t>
            </a:r>
            <a:r>
              <a:rPr lang="fr-FR" sz="1100" dirty="0">
                <a:solidFill>
                  <a:schemeClr val="accent5">
                    <a:lumMod val="75000"/>
                  </a:schemeClr>
                </a:solidFill>
                <a:latin typeface="Arial Narrow" panose="020B0606020202030204" pitchFamily="34" charset="0"/>
                <a:cs typeface="Arial"/>
              </a:rPr>
              <a:t>Télécharger une copie BI et NIF</a:t>
            </a:r>
            <a:endParaRPr lang="pt-PT" sz="1100" dirty="0">
              <a:solidFill>
                <a:schemeClr val="accent5">
                  <a:lumMod val="75000"/>
                </a:schemeClr>
              </a:solidFill>
              <a:latin typeface="Arial Narrow" pitchFamily="34" charset="0"/>
            </a:endParaRPr>
          </a:p>
        </p:txBody>
      </p:sp>
      <p:sp>
        <p:nvSpPr>
          <p:cNvPr id="113" name="Seta para cima 52"/>
          <p:cNvSpPr/>
          <p:nvPr/>
        </p:nvSpPr>
        <p:spPr>
          <a:xfrm rot="5400000">
            <a:off x="4252912" y="4497438"/>
            <a:ext cx="327025"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14" name="Seta para cima 53"/>
          <p:cNvSpPr/>
          <p:nvPr/>
        </p:nvSpPr>
        <p:spPr>
          <a:xfrm rot="5400000">
            <a:off x="5749926" y="4530775"/>
            <a:ext cx="328612" cy="268287"/>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15" name="Seta para cima 55"/>
          <p:cNvSpPr/>
          <p:nvPr/>
        </p:nvSpPr>
        <p:spPr>
          <a:xfrm rot="5400000">
            <a:off x="7216776" y="4530775"/>
            <a:ext cx="328612" cy="268287"/>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cxnSp>
        <p:nvCxnSpPr>
          <p:cNvPr id="116" name="Curved Connector 16"/>
          <p:cNvCxnSpPr/>
          <p:nvPr/>
        </p:nvCxnSpPr>
        <p:spPr>
          <a:xfrm rot="5400000" flipH="1" flipV="1">
            <a:off x="1064419" y="1785194"/>
            <a:ext cx="1758950" cy="1655762"/>
          </a:xfrm>
          <a:prstGeom prst="curvedConnector3">
            <a:avLst>
              <a:gd name="adj1" fmla="val 50000"/>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7" name="Curved Connector 16"/>
          <p:cNvCxnSpPr/>
          <p:nvPr/>
        </p:nvCxnSpPr>
        <p:spPr>
          <a:xfrm flipV="1">
            <a:off x="1373188" y="3484613"/>
            <a:ext cx="893762" cy="206375"/>
          </a:xfrm>
          <a:prstGeom prst="curvedConnector3">
            <a:avLst/>
          </a:prstGeom>
          <a:ln w="28575">
            <a:solidFill>
              <a:schemeClr val="accent3">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8" name="Curved Connector 16"/>
          <p:cNvCxnSpPr/>
          <p:nvPr/>
        </p:nvCxnSpPr>
        <p:spPr>
          <a:xfrm rot="21000000">
            <a:off x="3657600" y="1576438"/>
            <a:ext cx="371475" cy="476250"/>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9" name="Curved Connector 16"/>
          <p:cNvCxnSpPr/>
          <p:nvPr/>
        </p:nvCxnSpPr>
        <p:spPr>
          <a:xfrm>
            <a:off x="1403350" y="4065638"/>
            <a:ext cx="417513" cy="269875"/>
          </a:xfrm>
          <a:prstGeom prst="curvedConnector3">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0" name="Curved Connector 16"/>
          <p:cNvCxnSpPr>
            <a:endCxn id="91" idx="1"/>
          </p:cNvCxnSpPr>
          <p:nvPr/>
        </p:nvCxnSpPr>
        <p:spPr>
          <a:xfrm rot="16200000" flipH="1">
            <a:off x="758031" y="4417269"/>
            <a:ext cx="1774825" cy="1430338"/>
          </a:xfrm>
          <a:prstGeom prst="curvedConnector2">
            <a:avLst/>
          </a:prstGeom>
          <a:ln w="19050">
            <a:solidFill>
              <a:schemeClr val="accent5">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1" name="Curved Connector 16"/>
          <p:cNvCxnSpPr>
            <a:endCxn id="109" idx="2"/>
          </p:cNvCxnSpPr>
          <p:nvPr/>
        </p:nvCxnSpPr>
        <p:spPr>
          <a:xfrm flipV="1">
            <a:off x="3605213" y="1231950"/>
            <a:ext cx="635993" cy="306388"/>
          </a:xfrm>
          <a:prstGeom prst="curvedConnector2">
            <a:avLst/>
          </a:prstGeom>
          <a:ln w="28575">
            <a:solidFill>
              <a:schemeClr val="accent3">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2" name="Seta para cima 72"/>
          <p:cNvSpPr/>
          <p:nvPr/>
        </p:nvSpPr>
        <p:spPr>
          <a:xfrm rot="10800000">
            <a:off x="3225800" y="5218163"/>
            <a:ext cx="328613" cy="266700"/>
          </a:xfrm>
          <a:prstGeom prst="upArrow">
            <a:avLst/>
          </a:prstGeom>
          <a:solidFill>
            <a:schemeClr val="accent5">
              <a:lumMod val="20000"/>
              <a:lumOff val="80000"/>
            </a:schemeClr>
          </a:solidFill>
          <a:ln>
            <a:solidFill>
              <a:schemeClr val="accent5">
                <a:lumMod val="20000"/>
                <a:lumOff val="8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endParaRPr lang="pt-PT" sz="1100" dirty="0">
              <a:latin typeface="Arial Narrow" panose="020B0606020202030204" pitchFamily="34" charset="0"/>
            </a:endParaRPr>
          </a:p>
        </p:txBody>
      </p:sp>
      <p:sp>
        <p:nvSpPr>
          <p:cNvPr id="126" name="CaixaDeTexto 130"/>
          <p:cNvSpPr txBox="1"/>
          <p:nvPr/>
        </p:nvSpPr>
        <p:spPr>
          <a:xfrm>
            <a:off x="92075" y="843013"/>
            <a:ext cx="2247900" cy="477054"/>
          </a:xfrm>
          <a:prstGeom prst="rect">
            <a:avLst/>
          </a:prstGeom>
          <a:noFill/>
        </p:spPr>
        <p:txBody>
          <a:bodyPr>
            <a:spAutoFit/>
          </a:bodyPr>
          <a:lstStyle/>
          <a:p>
            <a:pPr fontAlgn="auto">
              <a:lnSpc>
                <a:spcPts val="1500"/>
              </a:lnSpc>
              <a:spcBef>
                <a:spcPts val="0"/>
              </a:spcBef>
              <a:spcAft>
                <a:spcPts val="0"/>
              </a:spcAft>
              <a:defRPr/>
            </a:pPr>
            <a:r>
              <a:rPr lang="fr-FR" sz="1400" b="1" i="1" dirty="0">
                <a:solidFill>
                  <a:schemeClr val="accent5">
                    <a:lumMod val="75000"/>
                  </a:schemeClr>
                </a:solidFill>
                <a:latin typeface="Arial Narrow" pitchFamily="34" charset="0"/>
                <a:cs typeface="+mn-cs"/>
              </a:rPr>
              <a:t>Organigramme 2 </a:t>
            </a:r>
            <a:r>
              <a:rPr lang="fr-FR" sz="1400" b="1" i="1" dirty="0" smtClean="0">
                <a:solidFill>
                  <a:schemeClr val="accent5">
                    <a:lumMod val="75000"/>
                  </a:schemeClr>
                </a:solidFill>
                <a:latin typeface="Arial Narrow" pitchFamily="34" charset="0"/>
                <a:cs typeface="+mn-cs"/>
              </a:rPr>
              <a:t>:</a:t>
            </a:r>
          </a:p>
          <a:p>
            <a:pPr fontAlgn="auto">
              <a:lnSpc>
                <a:spcPts val="1500"/>
              </a:lnSpc>
              <a:spcBef>
                <a:spcPts val="0"/>
              </a:spcBef>
              <a:spcAft>
                <a:spcPts val="0"/>
              </a:spcAft>
              <a:defRPr/>
            </a:pPr>
            <a:r>
              <a:rPr lang="fr-FR" sz="900" i="1" dirty="0" smtClean="0">
                <a:solidFill>
                  <a:schemeClr val="accent5">
                    <a:lumMod val="75000"/>
                  </a:schemeClr>
                </a:solidFill>
                <a:latin typeface="Arial Narrow" pitchFamily="34" charset="0"/>
                <a:cs typeface="+mn-cs"/>
              </a:rPr>
              <a:t>La </a:t>
            </a:r>
            <a:r>
              <a:rPr lang="fr-FR" sz="900" i="1" dirty="0">
                <a:solidFill>
                  <a:schemeClr val="accent5">
                    <a:lumMod val="75000"/>
                  </a:schemeClr>
                </a:solidFill>
                <a:latin typeface="Arial Narrow" pitchFamily="34" charset="0"/>
                <a:cs typeface="+mn-cs"/>
              </a:rPr>
              <a:t>plateforme qui aura des phases évolutives</a:t>
            </a:r>
            <a:r>
              <a:rPr lang="pt-PT" sz="900" i="1" dirty="0" smtClean="0">
                <a:solidFill>
                  <a:schemeClr val="accent5">
                    <a:lumMod val="75000"/>
                  </a:schemeClr>
                </a:solidFill>
                <a:latin typeface="Arial Narrow" pitchFamily="34" charset="0"/>
                <a:cs typeface="+mn-cs"/>
              </a:rPr>
              <a:t>. </a:t>
            </a:r>
            <a:endParaRPr lang="pt-PT" sz="900" i="1" dirty="0">
              <a:solidFill>
                <a:schemeClr val="accent5">
                  <a:lumMod val="75000"/>
                </a:schemeClr>
              </a:solidFill>
              <a:latin typeface="Arial Narrow" pitchFamily="34" charset="0"/>
              <a:cs typeface="+mn-cs"/>
            </a:endParaRPr>
          </a:p>
        </p:txBody>
      </p:sp>
      <p:sp>
        <p:nvSpPr>
          <p:cNvPr id="127" name="Rectangle 21"/>
          <p:cNvSpPr/>
          <p:nvPr/>
        </p:nvSpPr>
        <p:spPr>
          <a:xfrm>
            <a:off x="60325" y="3473500"/>
            <a:ext cx="2063750" cy="862013"/>
          </a:xfrm>
          <a:prstGeom prst="rect">
            <a:avLst/>
          </a:prstGeom>
          <a:solidFill>
            <a:schemeClr val="accent5">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nb-NO" sz="1100" i="1" dirty="0">
                <a:solidFill>
                  <a:schemeClr val="accent5">
                    <a:lumMod val="75000"/>
                  </a:schemeClr>
                </a:solidFill>
                <a:latin typeface="Arial Narrow" pitchFamily="34" charset="0"/>
              </a:rPr>
              <a:t>PLATEFORME EN LIGNE ATLANTIC BUSINESS </a:t>
            </a:r>
            <a:r>
              <a:rPr lang="nb-NO" sz="1100" i="1" dirty="0">
                <a:solidFill>
                  <a:srgbClr val="C00000"/>
                </a:solidFill>
                <a:latin typeface="Arial Narrow" pitchFamily="34" charset="0"/>
              </a:rPr>
              <a:t>FORUM</a:t>
            </a:r>
            <a:endParaRPr lang="pt-PT" sz="1100" dirty="0">
              <a:solidFill>
                <a:schemeClr val="tx1"/>
              </a:solidFill>
              <a:latin typeface="Arial Narrow" pitchFamily="34" charset="0"/>
            </a:endParaRPr>
          </a:p>
          <a:p>
            <a:pPr algn="ctr">
              <a:defRPr/>
            </a:pPr>
            <a:r>
              <a:rPr lang="pt-PT" sz="1100" dirty="0" smtClean="0">
                <a:solidFill>
                  <a:schemeClr val="accent6">
                    <a:lumMod val="75000"/>
                  </a:schemeClr>
                </a:solidFill>
                <a:latin typeface="Arial Narrow" pitchFamily="34" charset="0"/>
              </a:rPr>
              <a:t>[</a:t>
            </a:r>
            <a:r>
              <a:rPr lang="pt-PT" sz="1100" dirty="0">
                <a:solidFill>
                  <a:schemeClr val="accent6">
                    <a:lumMod val="75000"/>
                  </a:schemeClr>
                </a:solidFill>
                <a:latin typeface="Arial Narrow" pitchFamily="34" charset="0"/>
              </a:rPr>
              <a:t>FRONTOFFICE]</a:t>
            </a:r>
          </a:p>
        </p:txBody>
      </p:sp>
    </p:spTree>
    <p:extLst>
      <p:ext uri="{BB962C8B-B14F-4D97-AF65-F5344CB8AC3E}">
        <p14:creationId xmlns:p14="http://schemas.microsoft.com/office/powerpoint/2010/main" val="3650712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8C5D7FDC-3E86-454D-8351-5804C78CC581}" type="slidenum">
              <a:rPr lang="fr-FR" altLang="pt-PT" sz="800" b="1" i="1" u="sng">
                <a:solidFill>
                  <a:schemeClr val="bg1"/>
                </a:solidFill>
                <a:latin typeface="Arial Narrow" pitchFamily="34" charset="0"/>
              </a:rPr>
              <a:pPr algn="ctr" eaLnBrk="1" hangingPunct="1">
                <a:spcBef>
                  <a:spcPct val="0"/>
                </a:spcBef>
                <a:buFontTx/>
                <a:buNone/>
              </a:pPr>
              <a:t>4</a:t>
            </a:fld>
            <a:endParaRPr lang="fr-FR" altLang="pt-PT" sz="800" b="1" i="1" u="sng">
              <a:solidFill>
                <a:schemeClr val="bg1"/>
              </a:solidFill>
              <a:latin typeface="Arial Narrow" pitchFamily="34" charset="0"/>
            </a:endParaRPr>
          </a:p>
        </p:txBody>
      </p:sp>
      <p:pic>
        <p:nvPicPr>
          <p:cNvPr id="51" name="Imagem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53" name="Picture 3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 name="Picture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2075" y="212725"/>
            <a:ext cx="2214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 name="Imagem 10" descr="LOGO-Paises ecowa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37013"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CaixaDeTexto 1"/>
          <p:cNvSpPr txBox="1"/>
          <p:nvPr/>
        </p:nvSpPr>
        <p:spPr>
          <a:xfrm>
            <a:off x="236279" y="738188"/>
            <a:ext cx="3151567" cy="425758"/>
          </a:xfrm>
          <a:prstGeom prst="rect">
            <a:avLst/>
          </a:prstGeom>
          <a:noFill/>
        </p:spPr>
        <p:txBody>
          <a:bodyPr wrap="square">
            <a:spAutoFit/>
          </a:bodyPr>
          <a:lstStyle/>
          <a:p>
            <a:pPr eaLnBrk="1" fontAlgn="auto" hangingPunct="1">
              <a:lnSpc>
                <a:spcPts val="1300"/>
              </a:lnSpc>
              <a:spcBef>
                <a:spcPts val="0"/>
              </a:spcBef>
              <a:spcAft>
                <a:spcPts val="0"/>
              </a:spcAft>
              <a:defRPr/>
            </a:pPr>
            <a:r>
              <a:rPr lang="pt-PT" sz="1400" dirty="0">
                <a:solidFill>
                  <a:schemeClr val="accent5">
                    <a:lumMod val="75000"/>
                  </a:schemeClr>
                </a:solidFill>
                <a:latin typeface="Calisto MT" panose="02040603050505030304" pitchFamily="18" charset="0"/>
              </a:rPr>
              <a:t>ATLANTIC BUSINESS </a:t>
            </a:r>
            <a:r>
              <a:rPr lang="pt-PT" sz="1400" dirty="0" smtClean="0">
                <a:solidFill>
                  <a:schemeClr val="accent5">
                    <a:lumMod val="75000"/>
                  </a:schemeClr>
                </a:solidFill>
                <a:latin typeface="Calisto MT" panose="02040603050505030304" pitchFamily="18" charset="0"/>
              </a:rPr>
              <a:t>FORUM</a:t>
            </a:r>
            <a:endParaRPr lang="pt-PT" sz="1400" dirty="0" smtClean="0">
              <a:solidFill>
                <a:schemeClr val="accent5">
                  <a:lumMod val="75000"/>
                </a:schemeClr>
              </a:solidFill>
              <a:latin typeface="Calisto MT" panose="02040603050505030304" pitchFamily="18" charset="0"/>
              <a:cs typeface="+mn-cs"/>
            </a:endParaRPr>
          </a:p>
          <a:p>
            <a:pPr>
              <a:lnSpc>
                <a:spcPts val="1300"/>
              </a:lnSpc>
              <a:defRPr/>
            </a:pPr>
            <a:r>
              <a:rPr lang="pt-PT" sz="1400" dirty="0">
                <a:solidFill>
                  <a:schemeClr val="accent5">
                    <a:lumMod val="75000"/>
                  </a:schemeClr>
                </a:solidFill>
                <a:latin typeface="Calisto MT" panose="02040603050505030304" pitchFamily="18" charset="0"/>
              </a:rPr>
              <a:t>VALUE CHAIN</a:t>
            </a:r>
            <a:endParaRPr lang="pt-PT" sz="1400" dirty="0" smtClean="0">
              <a:solidFill>
                <a:schemeClr val="accent5">
                  <a:lumMod val="75000"/>
                </a:schemeClr>
              </a:solidFill>
              <a:latin typeface="Calisto MT" panose="02040603050505030304" pitchFamily="18" charset="0"/>
              <a:cs typeface="+mn-cs"/>
            </a:endParaRPr>
          </a:p>
        </p:txBody>
      </p:sp>
      <p:cxnSp>
        <p:nvCxnSpPr>
          <p:cNvPr id="57" name="Conexão recta 11"/>
          <p:cNvCxnSpPr/>
          <p:nvPr/>
        </p:nvCxnSpPr>
        <p:spPr>
          <a:xfrm>
            <a:off x="5746750" y="3553371"/>
            <a:ext cx="30956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Conexão recta 14"/>
          <p:cNvCxnSpPr/>
          <p:nvPr/>
        </p:nvCxnSpPr>
        <p:spPr>
          <a:xfrm>
            <a:off x="3937000" y="2454821"/>
            <a:ext cx="14446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Conexão recta 15"/>
          <p:cNvCxnSpPr/>
          <p:nvPr/>
        </p:nvCxnSpPr>
        <p:spPr>
          <a:xfrm>
            <a:off x="3922713" y="3283496"/>
            <a:ext cx="17303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Conexão recta unidireccional 16"/>
          <p:cNvCxnSpPr/>
          <p:nvPr/>
        </p:nvCxnSpPr>
        <p:spPr>
          <a:xfrm>
            <a:off x="3922713" y="2651671"/>
            <a:ext cx="4794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1" name="Conexão recta unidireccional 17"/>
          <p:cNvCxnSpPr/>
          <p:nvPr/>
        </p:nvCxnSpPr>
        <p:spPr>
          <a:xfrm>
            <a:off x="3908425" y="3067596"/>
            <a:ext cx="4794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2" name="Conexão recta 18"/>
          <p:cNvCxnSpPr/>
          <p:nvPr/>
        </p:nvCxnSpPr>
        <p:spPr>
          <a:xfrm>
            <a:off x="3783013" y="3475584"/>
            <a:ext cx="0" cy="1414462"/>
          </a:xfrm>
          <a:prstGeom prst="line">
            <a:avLst/>
          </a:prstGeom>
          <a:ln>
            <a:solidFill>
              <a:schemeClr val="accent6">
                <a:lumMod val="60000"/>
                <a:lumOff val="40000"/>
              </a:schemeClr>
            </a:solidFill>
            <a:prstDash val="dash"/>
          </a:ln>
        </p:spPr>
        <p:style>
          <a:lnRef idx="2">
            <a:schemeClr val="accent1"/>
          </a:lnRef>
          <a:fillRef idx="0">
            <a:schemeClr val="accent1"/>
          </a:fillRef>
          <a:effectRef idx="1">
            <a:schemeClr val="accent1"/>
          </a:effectRef>
          <a:fontRef idx="minor">
            <a:schemeClr val="tx1"/>
          </a:fontRef>
        </p:style>
      </p:cxnSp>
      <p:sp>
        <p:nvSpPr>
          <p:cNvPr id="63" name="Cubo 20"/>
          <p:cNvSpPr/>
          <p:nvPr/>
        </p:nvSpPr>
        <p:spPr>
          <a:xfrm>
            <a:off x="2578100" y="2246859"/>
            <a:ext cx="1368425" cy="1463675"/>
          </a:xfrm>
          <a:prstGeom prst="cube">
            <a:avLst/>
          </a:prstGeom>
          <a:solidFill>
            <a:schemeClr val="accent5">
              <a:lumMod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smtClean="0">
                <a:solidFill>
                  <a:schemeClr val="bg1"/>
                </a:solidFill>
                <a:effectLst>
                  <a:outerShdw blurRad="38100" dist="38100" dir="2700000" algn="tl">
                    <a:srgbClr val="000000">
                      <a:alpha val="43137"/>
                    </a:srgbClr>
                  </a:outerShdw>
                </a:effectLst>
                <a:latin typeface="Calisto MT" panose="02040603050505030304" pitchFamily="18" charset="0"/>
              </a:rPr>
              <a:t>ESPAÇO</a:t>
            </a:r>
            <a:r>
              <a:rPr lang="pt-PT" sz="1200" dirty="0" smtClean="0">
                <a:solidFill>
                  <a:schemeClr val="bg1"/>
                </a:solidFill>
                <a:latin typeface="Calisto MT" panose="02040603050505030304" pitchFamily="18" charset="0"/>
              </a:rPr>
              <a:t> </a:t>
            </a:r>
            <a:r>
              <a:rPr lang="pt-PT" sz="1200" dirty="0" smtClean="0">
                <a:solidFill>
                  <a:schemeClr val="bg1"/>
                </a:solidFill>
                <a:effectLst>
                  <a:outerShdw blurRad="38100" dist="38100" dir="2700000" algn="tl">
                    <a:srgbClr val="000000">
                      <a:alpha val="43137"/>
                    </a:srgbClr>
                  </a:outerShdw>
                </a:effectLst>
                <a:latin typeface="Calisto MT" panose="02040603050505030304" pitchFamily="18" charset="0"/>
              </a:rPr>
              <a:t>EMPRESAS</a:t>
            </a:r>
            <a:endParaRPr lang="pt-PT" sz="1200" dirty="0">
              <a:solidFill>
                <a:schemeClr val="bg1"/>
              </a:solidFill>
              <a:effectLst>
                <a:outerShdw blurRad="38100" dist="38100" dir="2700000" algn="tl">
                  <a:srgbClr val="000000">
                    <a:alpha val="43137"/>
                  </a:srgbClr>
                </a:outerShdw>
              </a:effectLst>
              <a:latin typeface="Calisto MT" panose="02040603050505030304" pitchFamily="18" charset="0"/>
            </a:endParaRPr>
          </a:p>
        </p:txBody>
      </p:sp>
      <p:cxnSp>
        <p:nvCxnSpPr>
          <p:cNvPr id="64" name="Conexão recta 21"/>
          <p:cNvCxnSpPr/>
          <p:nvPr/>
        </p:nvCxnSpPr>
        <p:spPr>
          <a:xfrm>
            <a:off x="4071938" y="2113509"/>
            <a:ext cx="0" cy="341312"/>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Conexão recta unidireccional 22"/>
          <p:cNvCxnSpPr/>
          <p:nvPr/>
        </p:nvCxnSpPr>
        <p:spPr>
          <a:xfrm>
            <a:off x="4081463" y="2123034"/>
            <a:ext cx="29686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6" name="Rectângulo 23"/>
          <p:cNvSpPr/>
          <p:nvPr/>
        </p:nvSpPr>
        <p:spPr>
          <a:xfrm>
            <a:off x="4378814" y="1940496"/>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Distributor</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67" name="Rectângulo 24"/>
          <p:cNvSpPr/>
          <p:nvPr/>
        </p:nvSpPr>
        <p:spPr>
          <a:xfrm>
            <a:off x="4378814" y="2444552"/>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Wholesale</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selling</a:t>
            </a:r>
            <a:r>
              <a:rPr lang="pt-PT" sz="1200" dirty="0">
                <a:solidFill>
                  <a:schemeClr val="tx1"/>
                </a:solidFill>
                <a:latin typeface="Times New Roman" panose="02020603050405020304" pitchFamily="18" charset="0"/>
                <a:cs typeface="Times New Roman" panose="02020603050405020304" pitchFamily="18" charset="0"/>
              </a:rPr>
              <a:t>/</a:t>
            </a:r>
          </a:p>
          <a:p>
            <a:pPr algn="ctr">
              <a:defRPr/>
            </a:pPr>
            <a:r>
              <a:rPr lang="pt-PT" sz="1200" dirty="0" err="1">
                <a:solidFill>
                  <a:schemeClr val="tx1"/>
                </a:solidFill>
                <a:latin typeface="Times New Roman" panose="02020603050405020304" pitchFamily="18" charset="0"/>
                <a:cs typeface="Times New Roman" panose="02020603050405020304" pitchFamily="18" charset="0"/>
              </a:rPr>
              <a:t>Distributor</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68" name="Rectângulo 25"/>
          <p:cNvSpPr/>
          <p:nvPr/>
        </p:nvSpPr>
        <p:spPr>
          <a:xfrm>
            <a:off x="4378814" y="2886125"/>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Wholesale</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selling</a:t>
            </a:r>
            <a:endParaRPr lang="pt-PT" sz="1200" dirty="0">
              <a:solidFill>
                <a:schemeClr val="tx1"/>
              </a:solidFill>
              <a:latin typeface="Times New Roman" panose="02020603050405020304" pitchFamily="18" charset="0"/>
              <a:cs typeface="Times New Roman" panose="02020603050405020304" pitchFamily="18" charset="0"/>
            </a:endParaRPr>
          </a:p>
        </p:txBody>
      </p:sp>
      <p:cxnSp>
        <p:nvCxnSpPr>
          <p:cNvPr id="69" name="Conexão recta unidireccional 27"/>
          <p:cNvCxnSpPr/>
          <p:nvPr/>
        </p:nvCxnSpPr>
        <p:spPr>
          <a:xfrm>
            <a:off x="4090988" y="3515271"/>
            <a:ext cx="29686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0" name="Conexão recta 28"/>
          <p:cNvCxnSpPr/>
          <p:nvPr/>
        </p:nvCxnSpPr>
        <p:spPr>
          <a:xfrm>
            <a:off x="4090988" y="3285084"/>
            <a:ext cx="0" cy="233362"/>
          </a:xfrm>
          <a:prstGeom prst="line">
            <a:avLst/>
          </a:prstGeom>
        </p:spPr>
        <p:style>
          <a:lnRef idx="2">
            <a:schemeClr val="accent1"/>
          </a:lnRef>
          <a:fillRef idx="0">
            <a:schemeClr val="accent1"/>
          </a:fillRef>
          <a:effectRef idx="1">
            <a:schemeClr val="accent1"/>
          </a:effectRef>
          <a:fontRef idx="minor">
            <a:schemeClr val="tx1"/>
          </a:fontRef>
        </p:style>
      </p:cxnSp>
      <p:cxnSp>
        <p:nvCxnSpPr>
          <p:cNvPr id="71" name="Conexão recta 29"/>
          <p:cNvCxnSpPr/>
          <p:nvPr/>
        </p:nvCxnSpPr>
        <p:spPr>
          <a:xfrm>
            <a:off x="6062663" y="2140496"/>
            <a:ext cx="0" cy="14239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2" name="Conexão recta 30"/>
          <p:cNvCxnSpPr/>
          <p:nvPr/>
        </p:nvCxnSpPr>
        <p:spPr>
          <a:xfrm>
            <a:off x="5745163" y="2645321"/>
            <a:ext cx="30797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Conexão recta 31"/>
          <p:cNvCxnSpPr/>
          <p:nvPr/>
        </p:nvCxnSpPr>
        <p:spPr>
          <a:xfrm>
            <a:off x="5764213" y="2151609"/>
            <a:ext cx="30797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4" name="Conexão recta 32"/>
          <p:cNvCxnSpPr/>
          <p:nvPr/>
        </p:nvCxnSpPr>
        <p:spPr>
          <a:xfrm>
            <a:off x="5761038" y="3102521"/>
            <a:ext cx="30956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Conexão recta unidireccional 33"/>
          <p:cNvCxnSpPr/>
          <p:nvPr/>
        </p:nvCxnSpPr>
        <p:spPr>
          <a:xfrm>
            <a:off x="6057900" y="2407196"/>
            <a:ext cx="39528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6" name="Conexão recta unidireccional 34"/>
          <p:cNvCxnSpPr/>
          <p:nvPr/>
        </p:nvCxnSpPr>
        <p:spPr>
          <a:xfrm>
            <a:off x="6072188" y="2867571"/>
            <a:ext cx="39687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7" name="Conexão recta unidireccional 35"/>
          <p:cNvCxnSpPr/>
          <p:nvPr/>
        </p:nvCxnSpPr>
        <p:spPr>
          <a:xfrm>
            <a:off x="6053138" y="3267621"/>
            <a:ext cx="39687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8" name="Conexão recta unidireccional 36"/>
          <p:cNvCxnSpPr/>
          <p:nvPr/>
        </p:nvCxnSpPr>
        <p:spPr>
          <a:xfrm>
            <a:off x="8159750" y="2391321"/>
            <a:ext cx="39528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9" name="Conexão recta unidireccional 37"/>
          <p:cNvCxnSpPr/>
          <p:nvPr/>
        </p:nvCxnSpPr>
        <p:spPr>
          <a:xfrm>
            <a:off x="8161338" y="2861221"/>
            <a:ext cx="39528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0" name="Conexão recta unidireccional 38"/>
          <p:cNvCxnSpPr/>
          <p:nvPr/>
        </p:nvCxnSpPr>
        <p:spPr>
          <a:xfrm>
            <a:off x="8175625" y="3254921"/>
            <a:ext cx="39687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1" name="Rectângulo 39"/>
          <p:cNvSpPr/>
          <p:nvPr/>
        </p:nvSpPr>
        <p:spPr>
          <a:xfrm>
            <a:off x="8553610" y="1445965"/>
            <a:ext cx="348519" cy="2952328"/>
          </a:xfrm>
          <a:prstGeom prst="rect">
            <a:avLst/>
          </a:prstGeom>
          <a:solidFill>
            <a:schemeClr val="accent6">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anchor="ctr"/>
          <a:lstStyle/>
          <a:p>
            <a:pPr algn="ctr">
              <a:defRPr/>
            </a:pPr>
            <a:r>
              <a:rPr lang="pt-PT" sz="1000" dirty="0">
                <a:solidFill>
                  <a:schemeClr val="tx1"/>
                </a:solidFill>
                <a:latin typeface="Times New Roman" panose="02020603050405020304" pitchFamily="18" charset="0"/>
                <a:cs typeface="Times New Roman" panose="02020603050405020304" pitchFamily="18" charset="0"/>
              </a:rPr>
              <a:t>FINAL COSTUMER</a:t>
            </a:r>
          </a:p>
        </p:txBody>
      </p:sp>
      <p:sp>
        <p:nvSpPr>
          <p:cNvPr id="82" name="Rectângulo 40"/>
          <p:cNvSpPr/>
          <p:nvPr/>
        </p:nvSpPr>
        <p:spPr>
          <a:xfrm>
            <a:off x="6578295" y="1484065"/>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Large</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intermediaries</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83" name="Rectângulo 41"/>
          <p:cNvSpPr/>
          <p:nvPr/>
        </p:nvSpPr>
        <p:spPr>
          <a:xfrm>
            <a:off x="6592012" y="2210655"/>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Medium</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intermediate</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84" name="Rectângulo 42"/>
          <p:cNvSpPr/>
          <p:nvPr/>
        </p:nvSpPr>
        <p:spPr>
          <a:xfrm>
            <a:off x="6582487" y="2656420"/>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Small</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intermediaries</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85" name="Rectângulo 43"/>
          <p:cNvSpPr/>
          <p:nvPr/>
        </p:nvSpPr>
        <p:spPr>
          <a:xfrm>
            <a:off x="6601537" y="3096816"/>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a:solidFill>
                  <a:schemeClr val="tx1"/>
                </a:solidFill>
                <a:latin typeface="Times New Roman" panose="02020603050405020304" pitchFamily="18" charset="0"/>
                <a:cs typeface="Times New Roman" panose="02020603050405020304" pitchFamily="18" charset="0"/>
              </a:rPr>
              <a:t>Informal </a:t>
            </a:r>
            <a:r>
              <a:rPr lang="pt-PT" sz="1200" dirty="0" err="1">
                <a:solidFill>
                  <a:schemeClr val="tx1"/>
                </a:solidFill>
                <a:latin typeface="Times New Roman" panose="02020603050405020304" pitchFamily="18" charset="0"/>
                <a:cs typeface="Times New Roman" panose="02020603050405020304" pitchFamily="18" charset="0"/>
              </a:rPr>
              <a:t>intermediaries</a:t>
            </a:r>
            <a:endParaRPr lang="pt-PT" sz="1200" dirty="0">
              <a:solidFill>
                <a:schemeClr val="tx1"/>
              </a:solidFill>
              <a:latin typeface="Times New Roman" panose="02020603050405020304" pitchFamily="18" charset="0"/>
              <a:cs typeface="Times New Roman" panose="02020603050405020304" pitchFamily="18" charset="0"/>
            </a:endParaRPr>
          </a:p>
        </p:txBody>
      </p:sp>
      <p:cxnSp>
        <p:nvCxnSpPr>
          <p:cNvPr id="86" name="Conexão recta 44"/>
          <p:cNvCxnSpPr/>
          <p:nvPr/>
        </p:nvCxnSpPr>
        <p:spPr>
          <a:xfrm>
            <a:off x="4800600" y="3680371"/>
            <a:ext cx="0" cy="4127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3" name="Conexão recta unidireccional 45"/>
          <p:cNvCxnSpPr/>
          <p:nvPr/>
        </p:nvCxnSpPr>
        <p:spPr>
          <a:xfrm>
            <a:off x="4791075" y="4091534"/>
            <a:ext cx="374967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5" name="Lata 46"/>
          <p:cNvSpPr/>
          <p:nvPr/>
        </p:nvSpPr>
        <p:spPr>
          <a:xfrm>
            <a:off x="3559175" y="4942434"/>
            <a:ext cx="1228725" cy="1227137"/>
          </a:xfrm>
          <a:prstGeom prst="can">
            <a:avLst/>
          </a:prstGeom>
          <a:noFill/>
          <a:ln w="3175">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a:solidFill>
                  <a:schemeClr val="accent5">
                    <a:lumMod val="75000"/>
                  </a:schemeClr>
                </a:solidFill>
                <a:latin typeface="Arial Narrow"/>
              </a:rPr>
              <a:t>■ </a:t>
            </a:r>
            <a:r>
              <a:rPr lang="pt-PT" sz="1200" dirty="0" err="1">
                <a:solidFill>
                  <a:schemeClr val="accent5">
                    <a:lumMod val="75000"/>
                  </a:schemeClr>
                </a:solidFill>
              </a:rPr>
              <a:t>Exporters</a:t>
            </a:r>
            <a:endParaRPr lang="pt-PT" sz="1200" dirty="0">
              <a:solidFill>
                <a:schemeClr val="accent5">
                  <a:lumMod val="75000"/>
                </a:schemeClr>
              </a:solidFill>
            </a:endParaRPr>
          </a:p>
          <a:p>
            <a:pPr algn="ctr">
              <a:defRPr/>
            </a:pPr>
            <a:endParaRPr lang="pt-PT" sz="1200" dirty="0">
              <a:solidFill>
                <a:schemeClr val="accent5">
                  <a:lumMod val="75000"/>
                </a:schemeClr>
              </a:solidFill>
            </a:endParaRPr>
          </a:p>
          <a:p>
            <a:pPr algn="ctr">
              <a:defRPr/>
            </a:pPr>
            <a:r>
              <a:rPr lang="pt-PT" sz="1200" dirty="0">
                <a:solidFill>
                  <a:schemeClr val="accent5">
                    <a:lumMod val="75000"/>
                  </a:schemeClr>
                </a:solidFill>
                <a:latin typeface="Arial Narrow"/>
              </a:rPr>
              <a:t>■ </a:t>
            </a:r>
            <a:r>
              <a:rPr lang="pt-PT" sz="1200" dirty="0" err="1">
                <a:solidFill>
                  <a:schemeClr val="accent5">
                    <a:lumMod val="75000"/>
                  </a:schemeClr>
                </a:solidFill>
              </a:rPr>
              <a:t>Importers</a:t>
            </a:r>
            <a:endParaRPr lang="pt-PT" sz="1200" dirty="0">
              <a:solidFill>
                <a:schemeClr val="accent5">
                  <a:lumMod val="75000"/>
                </a:schemeClr>
              </a:solidFill>
            </a:endParaRPr>
          </a:p>
        </p:txBody>
      </p:sp>
      <p:cxnSp>
        <p:nvCxnSpPr>
          <p:cNvPr id="128" name="Conexão recta 47"/>
          <p:cNvCxnSpPr/>
          <p:nvPr/>
        </p:nvCxnSpPr>
        <p:spPr>
          <a:xfrm flipV="1">
            <a:off x="1557338" y="3242221"/>
            <a:ext cx="0" cy="1381125"/>
          </a:xfrm>
          <a:prstGeom prst="line">
            <a:avLst/>
          </a:prstGeom>
          <a:ln>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129" name="Rectângulo 48"/>
          <p:cNvSpPr/>
          <p:nvPr/>
        </p:nvSpPr>
        <p:spPr>
          <a:xfrm>
            <a:off x="950913" y="2699296"/>
            <a:ext cx="1223962" cy="5842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dirty="0">
                <a:solidFill>
                  <a:schemeClr val="tx1"/>
                </a:solidFill>
              </a:rPr>
              <a:t>EXPORTERS AND IMPORTERS EXTERNAL TO ECOWAS</a:t>
            </a:r>
            <a:endParaRPr lang="pt-PT" sz="900" dirty="0">
              <a:solidFill>
                <a:schemeClr val="tx1"/>
              </a:solidFill>
            </a:endParaRPr>
          </a:p>
        </p:txBody>
      </p:sp>
      <p:sp>
        <p:nvSpPr>
          <p:cNvPr id="130" name="Flowchart: Merge 76"/>
          <p:cNvSpPr/>
          <p:nvPr/>
        </p:nvSpPr>
        <p:spPr>
          <a:xfrm>
            <a:off x="850422" y="4602338"/>
            <a:ext cx="1428383" cy="491824"/>
          </a:xfrm>
          <a:prstGeom prst="flowChartMerge">
            <a:avLst/>
          </a:prstGeom>
          <a:solidFill>
            <a:schemeClr val="accent5">
              <a:lumMod val="50000"/>
            </a:schemeClr>
          </a:solidFill>
          <a:ln>
            <a:noFill/>
          </a:ln>
          <a:effectLst>
            <a:outerShdw blurRad="76200" dist="12700" dir="2700000" sy="-23000" kx="-800400" algn="bl" rotWithShape="0">
              <a:prstClr val="black">
                <a:alpha val="20000"/>
              </a:prst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endParaRPr lang="pt-PT" sz="800" dirty="0"/>
          </a:p>
          <a:p>
            <a:pPr algn="ctr">
              <a:defRPr/>
            </a:pPr>
            <a:endParaRPr lang="pt-PT" sz="800" dirty="0"/>
          </a:p>
          <a:p>
            <a:pPr algn="ctr">
              <a:defRPr/>
            </a:pPr>
            <a:r>
              <a:rPr lang="pt-PT" sz="800" dirty="0"/>
              <a:t>DATA BASES</a:t>
            </a:r>
          </a:p>
          <a:p>
            <a:pPr algn="ctr">
              <a:defRPr/>
            </a:pPr>
            <a:r>
              <a:rPr lang="pt-PT" sz="800" dirty="0"/>
              <a:t>COMPANIES</a:t>
            </a:r>
          </a:p>
          <a:p>
            <a:pPr algn="ctr">
              <a:defRPr/>
            </a:pPr>
            <a:endParaRPr lang="pt-PT" sz="800" dirty="0"/>
          </a:p>
        </p:txBody>
      </p:sp>
      <p:sp>
        <p:nvSpPr>
          <p:cNvPr id="131" name="Triângulo isósceles 51"/>
          <p:cNvSpPr/>
          <p:nvPr/>
        </p:nvSpPr>
        <p:spPr>
          <a:xfrm>
            <a:off x="2679700" y="3708946"/>
            <a:ext cx="720725" cy="206375"/>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132" name="Triângulo isósceles 52"/>
          <p:cNvSpPr/>
          <p:nvPr/>
        </p:nvSpPr>
        <p:spPr>
          <a:xfrm rot="5400000">
            <a:off x="2165350" y="2796134"/>
            <a:ext cx="492125" cy="403225"/>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cxnSp>
        <p:nvCxnSpPr>
          <p:cNvPr id="133" name="Conexão recta 53"/>
          <p:cNvCxnSpPr/>
          <p:nvPr/>
        </p:nvCxnSpPr>
        <p:spPr>
          <a:xfrm>
            <a:off x="3000375" y="4162971"/>
            <a:ext cx="0" cy="454025"/>
          </a:xfrm>
          <a:prstGeom prst="line">
            <a:avLst/>
          </a:prstGeom>
          <a:ln>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134" name="Rectângulo 54"/>
          <p:cNvSpPr/>
          <p:nvPr/>
        </p:nvSpPr>
        <p:spPr>
          <a:xfrm>
            <a:off x="2339975" y="3950246"/>
            <a:ext cx="1322388" cy="50006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dirty="0">
                <a:solidFill>
                  <a:schemeClr val="tx1"/>
                </a:solidFill>
              </a:rPr>
              <a:t>EXPORTERS AND IMPORTERS INTERNAL TO ECOWAS</a:t>
            </a:r>
            <a:endParaRPr lang="pt-PT" sz="900" dirty="0">
              <a:solidFill>
                <a:schemeClr val="tx1"/>
              </a:solidFill>
            </a:endParaRPr>
          </a:p>
        </p:txBody>
      </p:sp>
      <p:sp>
        <p:nvSpPr>
          <p:cNvPr id="135" name="Flowchart: Merge 76"/>
          <p:cNvSpPr/>
          <p:nvPr/>
        </p:nvSpPr>
        <p:spPr>
          <a:xfrm>
            <a:off x="2290582" y="4592813"/>
            <a:ext cx="1428383" cy="491824"/>
          </a:xfrm>
          <a:prstGeom prst="flowChartMerge">
            <a:avLst/>
          </a:prstGeom>
          <a:solidFill>
            <a:schemeClr val="accent5">
              <a:lumMod val="50000"/>
            </a:schemeClr>
          </a:solidFill>
          <a:ln>
            <a:noFill/>
          </a:ln>
          <a:effectLst>
            <a:outerShdw blurRad="76200" dist="12700" dir="2700000" sy="-23000" kx="-800400" algn="bl" rotWithShape="0">
              <a:prstClr val="black">
                <a:alpha val="20000"/>
              </a:prst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endParaRPr lang="pt-PT" sz="800" dirty="0"/>
          </a:p>
          <a:p>
            <a:pPr algn="ctr">
              <a:defRPr/>
            </a:pPr>
            <a:r>
              <a:rPr lang="pt-PT" sz="800" dirty="0"/>
              <a:t>DATA BASES</a:t>
            </a:r>
          </a:p>
          <a:p>
            <a:pPr algn="ctr">
              <a:defRPr/>
            </a:pPr>
            <a:r>
              <a:rPr lang="pt-PT" sz="800" dirty="0"/>
              <a:t>COMPANIES</a:t>
            </a:r>
          </a:p>
        </p:txBody>
      </p:sp>
      <p:cxnSp>
        <p:nvCxnSpPr>
          <p:cNvPr id="136" name="Conexão recta 56"/>
          <p:cNvCxnSpPr/>
          <p:nvPr/>
        </p:nvCxnSpPr>
        <p:spPr>
          <a:xfrm>
            <a:off x="3308350" y="1683296"/>
            <a:ext cx="0" cy="6032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2" name="Conexão recta unidireccional 57"/>
          <p:cNvCxnSpPr/>
          <p:nvPr/>
        </p:nvCxnSpPr>
        <p:spPr>
          <a:xfrm flipV="1">
            <a:off x="3298825" y="1681709"/>
            <a:ext cx="3284538" cy="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3" name="Rectângulo 58"/>
          <p:cNvSpPr/>
          <p:nvPr/>
        </p:nvSpPr>
        <p:spPr>
          <a:xfrm>
            <a:off x="6450013" y="2123034"/>
            <a:ext cx="1709737" cy="1450975"/>
          </a:xfrm>
          <a:prstGeom prst="rect">
            <a:avLst/>
          </a:prstGeom>
          <a:noFill/>
          <a:ln>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cxnSp>
        <p:nvCxnSpPr>
          <p:cNvPr id="144" name="Conexão recta unidireccional 59"/>
          <p:cNvCxnSpPr/>
          <p:nvPr/>
        </p:nvCxnSpPr>
        <p:spPr>
          <a:xfrm flipV="1">
            <a:off x="7285038" y="3600996"/>
            <a:ext cx="19050" cy="1076325"/>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145" name="Conexão recta 60"/>
          <p:cNvCxnSpPr/>
          <p:nvPr/>
        </p:nvCxnSpPr>
        <p:spPr>
          <a:xfrm>
            <a:off x="3783013" y="4877346"/>
            <a:ext cx="4945062" cy="0"/>
          </a:xfrm>
          <a:prstGeom prst="line">
            <a:avLst/>
          </a:prstGeom>
          <a:ln w="22225">
            <a:solidFill>
              <a:schemeClr val="accent6">
                <a:lumMod val="60000"/>
                <a:lumOff val="40000"/>
              </a:schemeClr>
            </a:solidFill>
            <a:prstDash val="lgDash"/>
          </a:ln>
        </p:spPr>
        <p:style>
          <a:lnRef idx="2">
            <a:schemeClr val="accent1"/>
          </a:lnRef>
          <a:fillRef idx="0">
            <a:schemeClr val="accent1"/>
          </a:fillRef>
          <a:effectRef idx="1">
            <a:schemeClr val="accent1"/>
          </a:effectRef>
          <a:fontRef idx="minor">
            <a:schemeClr val="tx1"/>
          </a:fontRef>
        </p:style>
      </p:cxnSp>
      <p:cxnSp>
        <p:nvCxnSpPr>
          <p:cNvPr id="146" name="Conexão recta unidireccional 61"/>
          <p:cNvCxnSpPr/>
          <p:nvPr/>
        </p:nvCxnSpPr>
        <p:spPr>
          <a:xfrm flipV="1">
            <a:off x="8713788" y="4399509"/>
            <a:ext cx="19050" cy="501650"/>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sp>
        <p:nvSpPr>
          <p:cNvPr id="147" name="Cubo 62"/>
          <p:cNvSpPr/>
          <p:nvPr/>
        </p:nvSpPr>
        <p:spPr>
          <a:xfrm>
            <a:off x="6610350" y="5056734"/>
            <a:ext cx="1441450" cy="1000125"/>
          </a:xfrm>
          <a:prstGeom prst="cube">
            <a:avLst/>
          </a:prstGeom>
          <a:solidFill>
            <a:schemeClr val="accent5">
              <a:lumMod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b="1" dirty="0" smtClean="0">
                <a:solidFill>
                  <a:schemeClr val="accent6">
                    <a:lumMod val="60000"/>
                    <a:lumOff val="40000"/>
                  </a:schemeClr>
                </a:solidFill>
                <a:latin typeface="Arial Narrow" pitchFamily="34" charset="0"/>
              </a:rPr>
              <a:t>TECHNOLOGY</a:t>
            </a:r>
            <a:endParaRPr lang="pt-PT" sz="1200" dirty="0">
              <a:latin typeface="Arial Narrow" pitchFamily="34" charset="0"/>
            </a:endParaRPr>
          </a:p>
          <a:p>
            <a:pPr algn="ctr">
              <a:defRPr/>
            </a:pPr>
            <a:r>
              <a:rPr lang="pt-PT" sz="1200" dirty="0" err="1">
                <a:latin typeface="Arial Narrow" pitchFamily="34" charset="0"/>
              </a:rPr>
              <a:t>System</a:t>
            </a:r>
            <a:endParaRPr lang="pt-PT" sz="1200" dirty="0">
              <a:latin typeface="Arial Narrow" pitchFamily="34" charset="0"/>
            </a:endParaRPr>
          </a:p>
        </p:txBody>
      </p:sp>
      <p:cxnSp>
        <p:nvCxnSpPr>
          <p:cNvPr id="148" name="Conexão recta unidireccional 63"/>
          <p:cNvCxnSpPr/>
          <p:nvPr/>
        </p:nvCxnSpPr>
        <p:spPr>
          <a:xfrm>
            <a:off x="7283450" y="4675734"/>
            <a:ext cx="19050" cy="455612"/>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pic>
        <p:nvPicPr>
          <p:cNvPr id="149" name="Picture 14" descr="Resultado de imagem para data bas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0438" y="5094834"/>
            <a:ext cx="15335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 name="Picture 14" descr="Resultado de imagem para data bas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8513" y="5118646"/>
            <a:ext cx="153511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1" name="Lata 46"/>
          <p:cNvSpPr/>
          <p:nvPr/>
        </p:nvSpPr>
        <p:spPr>
          <a:xfrm>
            <a:off x="323850" y="3366046"/>
            <a:ext cx="1228725" cy="1152525"/>
          </a:xfrm>
          <a:prstGeom prst="can">
            <a:avLst/>
          </a:prstGeom>
          <a:noFill/>
          <a:ln w="3175">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a:solidFill>
                  <a:schemeClr val="accent5">
                    <a:lumMod val="75000"/>
                  </a:schemeClr>
                </a:solidFill>
                <a:latin typeface="Arial Narrow"/>
              </a:rPr>
              <a:t>■ </a:t>
            </a:r>
            <a:r>
              <a:rPr lang="pt-PT" sz="1200" dirty="0" err="1">
                <a:solidFill>
                  <a:schemeClr val="accent5">
                    <a:lumMod val="75000"/>
                  </a:schemeClr>
                </a:solidFill>
              </a:rPr>
              <a:t>Exporters</a:t>
            </a:r>
            <a:endParaRPr lang="pt-PT" sz="1200" dirty="0">
              <a:solidFill>
                <a:schemeClr val="accent5">
                  <a:lumMod val="75000"/>
                </a:schemeClr>
              </a:solidFill>
            </a:endParaRPr>
          </a:p>
          <a:p>
            <a:pPr algn="ctr">
              <a:defRPr/>
            </a:pPr>
            <a:endParaRPr lang="pt-PT" sz="1200" dirty="0">
              <a:solidFill>
                <a:schemeClr val="accent5">
                  <a:lumMod val="75000"/>
                </a:schemeClr>
              </a:solidFill>
            </a:endParaRPr>
          </a:p>
          <a:p>
            <a:pPr algn="ctr">
              <a:defRPr/>
            </a:pPr>
            <a:r>
              <a:rPr lang="pt-PT" sz="1200" dirty="0">
                <a:solidFill>
                  <a:schemeClr val="accent5">
                    <a:lumMod val="75000"/>
                  </a:schemeClr>
                </a:solidFill>
                <a:latin typeface="Arial Narrow"/>
              </a:rPr>
              <a:t>■ </a:t>
            </a:r>
            <a:r>
              <a:rPr lang="pt-PT" sz="1200" dirty="0" err="1">
                <a:solidFill>
                  <a:schemeClr val="accent5">
                    <a:lumMod val="75000"/>
                  </a:schemeClr>
                </a:solidFill>
              </a:rPr>
              <a:t>Importers</a:t>
            </a:r>
            <a:endParaRPr lang="pt-PT" sz="1200" dirty="0">
              <a:solidFill>
                <a:schemeClr val="accent5">
                  <a:lumMod val="75000"/>
                </a:schemeClr>
              </a:solidFill>
            </a:endParaRPr>
          </a:p>
        </p:txBody>
      </p:sp>
      <p:sp>
        <p:nvSpPr>
          <p:cNvPr id="152" name="Rectângulo 26"/>
          <p:cNvSpPr/>
          <p:nvPr/>
        </p:nvSpPr>
        <p:spPr>
          <a:xfrm>
            <a:off x="4393672" y="3318173"/>
            <a:ext cx="1368152" cy="392771"/>
          </a:xfrm>
          <a:prstGeom prst="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err="1">
                <a:solidFill>
                  <a:schemeClr val="tx1"/>
                </a:solidFill>
                <a:latin typeface="Times New Roman" panose="02020603050405020304" pitchFamily="18" charset="0"/>
                <a:cs typeface="Times New Roman" panose="02020603050405020304" pitchFamily="18" charset="0"/>
              </a:rPr>
              <a:t>Wholesale</a:t>
            </a:r>
            <a:r>
              <a:rPr lang="pt-PT" sz="1200" dirty="0">
                <a:solidFill>
                  <a:schemeClr val="tx1"/>
                </a:solidFill>
                <a:latin typeface="Times New Roman" panose="02020603050405020304" pitchFamily="18" charset="0"/>
                <a:cs typeface="Times New Roman" panose="02020603050405020304" pitchFamily="18" charset="0"/>
              </a:rPr>
              <a:t> </a:t>
            </a:r>
            <a:r>
              <a:rPr lang="pt-PT" sz="1200" dirty="0" err="1">
                <a:solidFill>
                  <a:schemeClr val="tx1"/>
                </a:solidFill>
                <a:latin typeface="Times New Roman" panose="02020603050405020304" pitchFamily="18" charset="0"/>
                <a:cs typeface="Times New Roman" panose="02020603050405020304" pitchFamily="18" charset="0"/>
              </a:rPr>
              <a:t>selling</a:t>
            </a:r>
            <a:r>
              <a:rPr lang="pt-PT" sz="1200" dirty="0">
                <a:solidFill>
                  <a:schemeClr val="tx1"/>
                </a:solidFill>
                <a:latin typeface="Times New Roman" panose="02020603050405020304" pitchFamily="18" charset="0"/>
                <a:cs typeface="Times New Roman" panose="02020603050405020304" pitchFamily="18" charset="0"/>
              </a:rPr>
              <a:t>/</a:t>
            </a:r>
          </a:p>
          <a:p>
            <a:pPr algn="ctr">
              <a:defRPr/>
            </a:pPr>
            <a:r>
              <a:rPr lang="pt-PT" sz="1200" dirty="0">
                <a:solidFill>
                  <a:schemeClr val="tx1"/>
                </a:solidFill>
                <a:latin typeface="Times New Roman" panose="02020603050405020304" pitchFamily="18" charset="0"/>
                <a:cs typeface="Times New Roman" panose="02020603050405020304" pitchFamily="18" charset="0"/>
              </a:rPr>
              <a:t>Self </a:t>
            </a:r>
            <a:r>
              <a:rPr lang="pt-PT" sz="1200" dirty="0" err="1">
                <a:solidFill>
                  <a:schemeClr val="tx1"/>
                </a:solidFill>
                <a:latin typeface="Times New Roman" panose="02020603050405020304" pitchFamily="18" charset="0"/>
                <a:cs typeface="Times New Roman" panose="02020603050405020304" pitchFamily="18" charset="0"/>
              </a:rPr>
              <a:t>service</a:t>
            </a:r>
            <a:endParaRPr lang="pt-PT" sz="1200" dirty="0">
              <a:solidFill>
                <a:schemeClr val="tx1"/>
              </a:solidFill>
              <a:latin typeface="Times New Roman" panose="02020603050405020304" pitchFamily="18" charset="0"/>
              <a:cs typeface="Times New Roman" panose="02020603050405020304" pitchFamily="18" charset="0"/>
            </a:endParaRPr>
          </a:p>
        </p:txBody>
      </p:sp>
      <p:sp>
        <p:nvSpPr>
          <p:cNvPr id="153" name="Rectângulo 58"/>
          <p:cNvSpPr/>
          <p:nvPr/>
        </p:nvSpPr>
        <p:spPr>
          <a:xfrm>
            <a:off x="4189413" y="1876971"/>
            <a:ext cx="1709737" cy="1920875"/>
          </a:xfrm>
          <a:prstGeom prst="rect">
            <a:avLst/>
          </a:prstGeom>
          <a:noFill/>
          <a:ln>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cxnSp>
        <p:nvCxnSpPr>
          <p:cNvPr id="154" name="Conexão recta unidireccional 59"/>
          <p:cNvCxnSpPr/>
          <p:nvPr/>
        </p:nvCxnSpPr>
        <p:spPr>
          <a:xfrm flipV="1">
            <a:off x="4984750" y="3807371"/>
            <a:ext cx="19050" cy="1906588"/>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155" name="Conexão recta unidireccional 63"/>
          <p:cNvCxnSpPr/>
          <p:nvPr/>
        </p:nvCxnSpPr>
        <p:spPr>
          <a:xfrm rot="16200000">
            <a:off x="5758657" y="4900364"/>
            <a:ext cx="25400" cy="1598613"/>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156" name="Conexão recta unidireccional 59"/>
          <p:cNvCxnSpPr/>
          <p:nvPr/>
        </p:nvCxnSpPr>
        <p:spPr>
          <a:xfrm rot="21120000" flipV="1">
            <a:off x="7299325" y="1864271"/>
            <a:ext cx="19050" cy="160338"/>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157" name="Conexão recta unidireccional 59"/>
          <p:cNvCxnSpPr/>
          <p:nvPr/>
        </p:nvCxnSpPr>
        <p:spPr>
          <a:xfrm rot="540000">
            <a:off x="7299325" y="1988096"/>
            <a:ext cx="19050" cy="160338"/>
          </a:xfrm>
          <a:prstGeom prst="straightConnector1">
            <a:avLst/>
          </a:prstGeom>
          <a:ln>
            <a:solidFill>
              <a:schemeClr val="accent6">
                <a:lumMod val="60000"/>
                <a:lumOff val="40000"/>
              </a:schemeClr>
            </a:solidFill>
            <a:prstDash val="dash"/>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5537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2075" y="212725"/>
            <a:ext cx="2214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Imagem 10" descr="LOGO-Paises ecowa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7013"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8C5D7FDC-3E86-454D-8351-5804C78CC581}" type="slidenum">
              <a:rPr lang="fr-FR" altLang="pt-PT" sz="800" b="1" i="1" u="sng">
                <a:solidFill>
                  <a:schemeClr val="bg1"/>
                </a:solidFill>
                <a:latin typeface="Arial Narrow" pitchFamily="34" charset="0"/>
              </a:rPr>
              <a:pPr algn="ctr" eaLnBrk="1" hangingPunct="1">
                <a:spcBef>
                  <a:spcPct val="0"/>
                </a:spcBef>
                <a:buFontTx/>
                <a:buNone/>
              </a:pPr>
              <a:t>5</a:t>
            </a:fld>
            <a:endParaRPr lang="fr-FR" altLang="pt-PT" sz="800" b="1" i="1" u="sng">
              <a:solidFill>
                <a:schemeClr val="bg1"/>
              </a:solidFill>
              <a:latin typeface="Arial Narrow" pitchFamily="34" charset="0"/>
            </a:endParaRPr>
          </a:p>
        </p:txBody>
      </p:sp>
      <p:pic>
        <p:nvPicPr>
          <p:cNvPr id="6" name="Imagem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8" name="Picture 3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Lata 11"/>
          <p:cNvSpPr/>
          <p:nvPr/>
        </p:nvSpPr>
        <p:spPr>
          <a:xfrm>
            <a:off x="1776413" y="2062163"/>
            <a:ext cx="1230312" cy="1093787"/>
          </a:xfrm>
          <a:prstGeom prst="can">
            <a:avLst/>
          </a:prstGeom>
          <a:solidFill>
            <a:schemeClr val="accent6">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Arial Narrow"/>
              </a:rPr>
              <a:t>Data Base of products and services sold</a:t>
            </a:r>
            <a:endParaRPr lang="pt-PT" sz="1100" dirty="0">
              <a:solidFill>
                <a:schemeClr val="tx1"/>
              </a:solidFill>
            </a:endParaRPr>
          </a:p>
        </p:txBody>
      </p:sp>
      <p:sp>
        <p:nvSpPr>
          <p:cNvPr id="10" name="Lata 14"/>
          <p:cNvSpPr/>
          <p:nvPr/>
        </p:nvSpPr>
        <p:spPr>
          <a:xfrm>
            <a:off x="5243513" y="2081213"/>
            <a:ext cx="1230312" cy="1093787"/>
          </a:xfrm>
          <a:prstGeom prst="can">
            <a:avLst/>
          </a:prstGeom>
          <a:solidFill>
            <a:schemeClr val="accent6">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Arial Narrow"/>
              </a:rPr>
              <a:t>Data Base of products and services </a:t>
            </a:r>
            <a:r>
              <a:rPr lang="pt-PT" sz="1100" dirty="0" err="1">
                <a:solidFill>
                  <a:schemeClr val="tx1"/>
                </a:solidFill>
                <a:latin typeface="Arial Narrow"/>
              </a:rPr>
              <a:t>purchased</a:t>
            </a:r>
            <a:endParaRPr lang="pt-PT" sz="1100" dirty="0">
              <a:solidFill>
                <a:schemeClr val="tx1"/>
              </a:solidFill>
            </a:endParaRPr>
          </a:p>
        </p:txBody>
      </p:sp>
      <p:sp>
        <p:nvSpPr>
          <p:cNvPr id="11" name="CaixaDeTexto 15"/>
          <p:cNvSpPr txBox="1"/>
          <p:nvPr/>
        </p:nvSpPr>
        <p:spPr>
          <a:xfrm>
            <a:off x="1042988" y="1560513"/>
            <a:ext cx="2813050" cy="461962"/>
          </a:xfrm>
          <a:prstGeom prst="rect">
            <a:avLst/>
          </a:prstGeom>
          <a:noFill/>
        </p:spPr>
        <p:txBody>
          <a:bodyPr>
            <a:spAutoFit/>
          </a:bodyPr>
          <a:lstStyle/>
          <a:p>
            <a:pPr algn="ctr">
              <a:defRPr/>
            </a:pPr>
            <a:r>
              <a:rPr lang="pt-PT" sz="1200" i="1" dirty="0">
                <a:effectLst>
                  <a:outerShdw blurRad="38100" dist="38100" dir="2700000" algn="tl">
                    <a:srgbClr val="000000">
                      <a:alpha val="43137"/>
                    </a:srgbClr>
                  </a:outerShdw>
                </a:effectLst>
                <a:cs typeface="Arial" charset="0"/>
              </a:rPr>
              <a:t>ONLINE SERVICE PROCESS</a:t>
            </a:r>
          </a:p>
          <a:p>
            <a:pPr algn="ctr">
              <a:defRPr/>
            </a:pPr>
            <a:r>
              <a:rPr lang="pt-PT" sz="1200" dirty="0">
                <a:cs typeface="Arial" charset="0"/>
              </a:rPr>
              <a:t>[</a:t>
            </a:r>
            <a:r>
              <a:rPr lang="pt-PT" sz="1200" b="1" i="1" dirty="0">
                <a:solidFill>
                  <a:schemeClr val="accent5">
                    <a:lumMod val="50000"/>
                  </a:schemeClr>
                </a:solidFill>
                <a:cs typeface="Arial" charset="0"/>
              </a:rPr>
              <a:t>e-</a:t>
            </a:r>
            <a:r>
              <a:rPr lang="pt-PT" sz="1200" b="1" i="1" dirty="0" err="1">
                <a:solidFill>
                  <a:schemeClr val="accent5">
                    <a:lumMod val="50000"/>
                  </a:schemeClr>
                </a:solidFill>
                <a:cs typeface="Arial" charset="0"/>
              </a:rPr>
              <a:t>Fulfillment</a:t>
            </a:r>
            <a:r>
              <a:rPr lang="pt-PT" sz="1200" dirty="0">
                <a:cs typeface="Arial" charset="0"/>
              </a:rPr>
              <a:t>]</a:t>
            </a:r>
          </a:p>
        </p:txBody>
      </p:sp>
      <p:sp>
        <p:nvSpPr>
          <p:cNvPr id="12" name="CaixaDeTexto 16"/>
          <p:cNvSpPr txBox="1"/>
          <p:nvPr/>
        </p:nvSpPr>
        <p:spPr>
          <a:xfrm>
            <a:off x="4638675" y="1562100"/>
            <a:ext cx="2813050" cy="461963"/>
          </a:xfrm>
          <a:prstGeom prst="rect">
            <a:avLst/>
          </a:prstGeom>
          <a:noFill/>
        </p:spPr>
        <p:txBody>
          <a:bodyPr>
            <a:spAutoFit/>
          </a:bodyPr>
          <a:lstStyle/>
          <a:p>
            <a:pPr algn="ctr">
              <a:defRPr/>
            </a:pPr>
            <a:r>
              <a:rPr lang="pt-PT" sz="1200" i="1" dirty="0">
                <a:effectLst>
                  <a:outerShdw blurRad="38100" dist="38100" dir="2700000" algn="tl">
                    <a:srgbClr val="000000">
                      <a:alpha val="43137"/>
                    </a:srgbClr>
                  </a:outerShdw>
                </a:effectLst>
                <a:cs typeface="Arial" charset="0"/>
              </a:rPr>
              <a:t>ONLINE SHOPPING PROCESS </a:t>
            </a:r>
          </a:p>
          <a:p>
            <a:pPr algn="ctr">
              <a:defRPr/>
            </a:pPr>
            <a:r>
              <a:rPr lang="pt-PT" sz="1200" dirty="0">
                <a:cs typeface="Arial" charset="0"/>
              </a:rPr>
              <a:t>[</a:t>
            </a:r>
            <a:r>
              <a:rPr lang="pt-PT" sz="1200" b="1" i="1" dirty="0">
                <a:solidFill>
                  <a:schemeClr val="accent5">
                    <a:lumMod val="50000"/>
                  </a:schemeClr>
                </a:solidFill>
                <a:cs typeface="Arial" charset="0"/>
              </a:rPr>
              <a:t>e-</a:t>
            </a:r>
            <a:r>
              <a:rPr lang="pt-PT" sz="1200" b="1" i="1" dirty="0" err="1">
                <a:solidFill>
                  <a:schemeClr val="accent5">
                    <a:lumMod val="50000"/>
                  </a:schemeClr>
                </a:solidFill>
                <a:cs typeface="Arial" charset="0"/>
              </a:rPr>
              <a:t>Procurement</a:t>
            </a:r>
            <a:r>
              <a:rPr lang="pt-PT" sz="1200" dirty="0">
                <a:cs typeface="Arial" charset="0"/>
              </a:rPr>
              <a:t>]</a:t>
            </a:r>
          </a:p>
        </p:txBody>
      </p:sp>
      <p:sp>
        <p:nvSpPr>
          <p:cNvPr id="13" name="Rectângulo arredondado 17"/>
          <p:cNvSpPr/>
          <p:nvPr/>
        </p:nvSpPr>
        <p:spPr>
          <a:xfrm>
            <a:off x="3175000" y="1941513"/>
            <a:ext cx="1831975" cy="574675"/>
          </a:xfrm>
          <a:prstGeom prst="roundRect">
            <a:avLst/>
          </a:prstGeom>
          <a:solidFill>
            <a:schemeClr val="accent1">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dirty="0">
                <a:solidFill>
                  <a:schemeClr val="tx1"/>
                </a:solidFill>
              </a:rPr>
              <a:t>Data </a:t>
            </a:r>
            <a:r>
              <a:rPr lang="pt-PT" sz="1200" dirty="0" err="1">
                <a:solidFill>
                  <a:schemeClr val="tx1"/>
                </a:solidFill>
              </a:rPr>
              <a:t>synchronization</a:t>
            </a:r>
            <a:endParaRPr lang="pt-PT" sz="1200" dirty="0">
              <a:solidFill>
                <a:schemeClr val="tx1"/>
              </a:solidFill>
            </a:endParaRPr>
          </a:p>
        </p:txBody>
      </p:sp>
      <p:cxnSp>
        <p:nvCxnSpPr>
          <p:cNvPr id="14" name="Conexão recta unidireccional 18"/>
          <p:cNvCxnSpPr/>
          <p:nvPr/>
        </p:nvCxnSpPr>
        <p:spPr>
          <a:xfrm>
            <a:off x="3028950" y="2632075"/>
            <a:ext cx="218757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CaixaDeTexto 19"/>
          <p:cNvSpPr txBox="1">
            <a:spLocks noChangeArrowheads="1"/>
          </p:cNvSpPr>
          <p:nvPr/>
        </p:nvSpPr>
        <p:spPr bwMode="auto">
          <a:xfrm>
            <a:off x="6492875" y="2022475"/>
            <a:ext cx="8112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altLang="pt-PT" sz="900"/>
              <a:t>Information management of purchased products</a:t>
            </a:r>
            <a:endParaRPr lang="pt-PT" altLang="pt-PT" sz="900"/>
          </a:p>
        </p:txBody>
      </p:sp>
      <p:cxnSp>
        <p:nvCxnSpPr>
          <p:cNvPr id="16" name="Conexão recta unidireccional 20"/>
          <p:cNvCxnSpPr/>
          <p:nvPr/>
        </p:nvCxnSpPr>
        <p:spPr>
          <a:xfrm flipH="1">
            <a:off x="6473825" y="2627313"/>
            <a:ext cx="8334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CaixaDeTexto 21"/>
          <p:cNvSpPr txBox="1">
            <a:spLocks noChangeArrowheads="1"/>
          </p:cNvSpPr>
          <p:nvPr/>
        </p:nvSpPr>
        <p:spPr bwMode="auto">
          <a:xfrm>
            <a:off x="1022350" y="2022475"/>
            <a:ext cx="8128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pt-PT" altLang="pt-PT" sz="900"/>
              <a:t>Information management of sales</a:t>
            </a:r>
          </a:p>
        </p:txBody>
      </p:sp>
      <p:cxnSp>
        <p:nvCxnSpPr>
          <p:cNvPr id="18" name="Conexão recta unidireccional 22"/>
          <p:cNvCxnSpPr/>
          <p:nvPr/>
        </p:nvCxnSpPr>
        <p:spPr>
          <a:xfrm>
            <a:off x="1001713" y="2627313"/>
            <a:ext cx="75723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ângulo arredondado 23"/>
          <p:cNvSpPr/>
          <p:nvPr/>
        </p:nvSpPr>
        <p:spPr>
          <a:xfrm>
            <a:off x="1778000" y="3265488"/>
            <a:ext cx="4694238" cy="81121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pt-PT" sz="1100" dirty="0">
              <a:solidFill>
                <a:schemeClr val="tx1"/>
              </a:solidFill>
            </a:endParaRPr>
          </a:p>
          <a:p>
            <a:pPr>
              <a:defRPr/>
            </a:pPr>
            <a:r>
              <a:rPr lang="en-US" sz="1100" dirty="0">
                <a:solidFill>
                  <a:schemeClr val="tx1"/>
                </a:solidFill>
              </a:rPr>
              <a:t>Consultations, quotes and reverse auctions</a:t>
            </a:r>
            <a:endParaRPr lang="pt-PT" sz="1100" dirty="0">
              <a:solidFill>
                <a:schemeClr val="tx1"/>
              </a:solidFill>
            </a:endParaRPr>
          </a:p>
          <a:p>
            <a:pPr>
              <a:defRPr/>
            </a:pPr>
            <a:endParaRPr lang="pt-PT" sz="800" dirty="0">
              <a:solidFill>
                <a:schemeClr val="tx1"/>
              </a:solidFill>
            </a:endParaRPr>
          </a:p>
          <a:p>
            <a:pPr>
              <a:defRPr/>
            </a:pPr>
            <a:r>
              <a:rPr lang="pt-PT" sz="1100" dirty="0" err="1">
                <a:solidFill>
                  <a:schemeClr val="tx1"/>
                </a:solidFill>
              </a:rPr>
              <a:t>Answers</a:t>
            </a:r>
            <a:r>
              <a:rPr lang="pt-PT" sz="1100" dirty="0">
                <a:solidFill>
                  <a:schemeClr val="tx1"/>
                </a:solidFill>
              </a:rPr>
              <a:t> to </a:t>
            </a:r>
            <a:r>
              <a:rPr lang="pt-PT" sz="1100" dirty="0" err="1">
                <a:solidFill>
                  <a:schemeClr val="tx1"/>
                </a:solidFill>
              </a:rPr>
              <a:t>quotes</a:t>
            </a:r>
            <a:endParaRPr lang="pt-PT" sz="1100" dirty="0">
              <a:solidFill>
                <a:schemeClr val="tx1"/>
              </a:solidFill>
            </a:endParaRPr>
          </a:p>
        </p:txBody>
      </p:sp>
      <p:sp>
        <p:nvSpPr>
          <p:cNvPr id="20" name="CaixaDeTexto 24"/>
          <p:cNvSpPr txBox="1"/>
          <p:nvPr/>
        </p:nvSpPr>
        <p:spPr>
          <a:xfrm>
            <a:off x="1825625" y="3246438"/>
            <a:ext cx="1008063" cy="306387"/>
          </a:xfrm>
          <a:prstGeom prst="rect">
            <a:avLst/>
          </a:prstGeom>
          <a:noFill/>
        </p:spPr>
        <p:txBody>
          <a:bodyPr>
            <a:spAutoFit/>
          </a:bodyPr>
          <a:lstStyle/>
          <a:p>
            <a:pPr>
              <a:defRPr/>
            </a:pPr>
            <a:r>
              <a:rPr lang="pt-PT" sz="1400" b="1" dirty="0">
                <a:solidFill>
                  <a:schemeClr val="accent5">
                    <a:lumMod val="50000"/>
                  </a:schemeClr>
                </a:solidFill>
                <a:cs typeface="Arial" charset="0"/>
              </a:rPr>
              <a:t>QUOTES</a:t>
            </a:r>
          </a:p>
        </p:txBody>
      </p:sp>
      <p:cxnSp>
        <p:nvCxnSpPr>
          <p:cNvPr id="21" name="Conexão recta unidireccional 25"/>
          <p:cNvCxnSpPr/>
          <p:nvPr/>
        </p:nvCxnSpPr>
        <p:spPr>
          <a:xfrm flipH="1">
            <a:off x="1050925" y="3686175"/>
            <a:ext cx="6224588" cy="11113"/>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Conexão recta unidireccional 26"/>
          <p:cNvCxnSpPr/>
          <p:nvPr/>
        </p:nvCxnSpPr>
        <p:spPr>
          <a:xfrm>
            <a:off x="1052513" y="3995738"/>
            <a:ext cx="6224587" cy="9525"/>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Rectângulo arredondado 27"/>
          <p:cNvSpPr/>
          <p:nvPr/>
        </p:nvSpPr>
        <p:spPr>
          <a:xfrm>
            <a:off x="1781175" y="4105275"/>
            <a:ext cx="4692650" cy="69215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100" dirty="0" err="1">
                <a:solidFill>
                  <a:schemeClr val="tx1"/>
                </a:solidFill>
              </a:rPr>
              <a:t>Purchase</a:t>
            </a:r>
            <a:r>
              <a:rPr lang="pt-PT" sz="1100" dirty="0">
                <a:solidFill>
                  <a:schemeClr val="tx1"/>
                </a:solidFill>
              </a:rPr>
              <a:t> </a:t>
            </a:r>
            <a:r>
              <a:rPr lang="pt-PT" sz="1100" dirty="0" err="1">
                <a:solidFill>
                  <a:schemeClr val="tx1"/>
                </a:solidFill>
              </a:rPr>
              <a:t>Order</a:t>
            </a:r>
            <a:endParaRPr lang="pt-PT" sz="800" dirty="0">
              <a:solidFill>
                <a:schemeClr val="tx1"/>
              </a:solidFill>
            </a:endParaRPr>
          </a:p>
          <a:p>
            <a:pPr algn="ctr">
              <a:defRPr/>
            </a:pPr>
            <a:r>
              <a:rPr lang="pt-PT" sz="1100" dirty="0">
                <a:solidFill>
                  <a:schemeClr val="tx1"/>
                </a:solidFill>
              </a:rPr>
              <a:t>Sale </a:t>
            </a:r>
            <a:r>
              <a:rPr lang="pt-PT" sz="1100" dirty="0" err="1">
                <a:solidFill>
                  <a:schemeClr val="tx1"/>
                </a:solidFill>
              </a:rPr>
              <a:t>order</a:t>
            </a:r>
            <a:endParaRPr lang="pt-PT" sz="1100" dirty="0">
              <a:solidFill>
                <a:schemeClr val="tx1"/>
              </a:solidFill>
            </a:endParaRPr>
          </a:p>
        </p:txBody>
      </p:sp>
      <p:sp>
        <p:nvSpPr>
          <p:cNvPr id="24" name="CaixaDeTexto 28"/>
          <p:cNvSpPr txBox="1"/>
          <p:nvPr/>
        </p:nvSpPr>
        <p:spPr>
          <a:xfrm>
            <a:off x="1817688" y="4129088"/>
            <a:ext cx="1008062" cy="307975"/>
          </a:xfrm>
          <a:prstGeom prst="rect">
            <a:avLst/>
          </a:prstGeom>
          <a:noFill/>
        </p:spPr>
        <p:txBody>
          <a:bodyPr>
            <a:spAutoFit/>
          </a:bodyPr>
          <a:lstStyle/>
          <a:p>
            <a:pPr>
              <a:defRPr/>
            </a:pPr>
            <a:r>
              <a:rPr lang="pt-PT" sz="1400" b="1" dirty="0">
                <a:solidFill>
                  <a:schemeClr val="accent5">
                    <a:lumMod val="50000"/>
                  </a:schemeClr>
                </a:solidFill>
                <a:cs typeface="Arial" charset="0"/>
              </a:rPr>
              <a:t>ORDERS</a:t>
            </a:r>
          </a:p>
        </p:txBody>
      </p:sp>
      <p:cxnSp>
        <p:nvCxnSpPr>
          <p:cNvPr id="25" name="Conexão recta unidireccional 29"/>
          <p:cNvCxnSpPr/>
          <p:nvPr/>
        </p:nvCxnSpPr>
        <p:spPr>
          <a:xfrm flipH="1">
            <a:off x="1042988" y="4449763"/>
            <a:ext cx="6224587" cy="11112"/>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Conexão recta unidireccional 30"/>
          <p:cNvCxnSpPr/>
          <p:nvPr/>
        </p:nvCxnSpPr>
        <p:spPr>
          <a:xfrm>
            <a:off x="1044575" y="4759325"/>
            <a:ext cx="6224588" cy="9525"/>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 name="Rectângulo arredondado 31"/>
          <p:cNvSpPr/>
          <p:nvPr/>
        </p:nvSpPr>
        <p:spPr>
          <a:xfrm>
            <a:off x="1781175" y="4868863"/>
            <a:ext cx="4692650" cy="733425"/>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Delivery of products and services</a:t>
            </a:r>
            <a:endParaRPr lang="pt-PT" sz="800" dirty="0">
              <a:solidFill>
                <a:schemeClr val="tx1"/>
              </a:solidFill>
            </a:endParaRPr>
          </a:p>
          <a:p>
            <a:pPr algn="ctr">
              <a:defRPr/>
            </a:pPr>
            <a:r>
              <a:rPr lang="pt-PT" sz="1100" dirty="0" err="1">
                <a:solidFill>
                  <a:schemeClr val="tx1"/>
                </a:solidFill>
              </a:rPr>
              <a:t>Confirmation</a:t>
            </a:r>
            <a:r>
              <a:rPr lang="pt-PT" sz="1100" dirty="0">
                <a:solidFill>
                  <a:schemeClr val="tx1"/>
                </a:solidFill>
              </a:rPr>
              <a:t> </a:t>
            </a:r>
            <a:r>
              <a:rPr lang="pt-PT" sz="1100" dirty="0" err="1">
                <a:solidFill>
                  <a:schemeClr val="tx1"/>
                </a:solidFill>
              </a:rPr>
              <a:t>of</a:t>
            </a:r>
            <a:r>
              <a:rPr lang="pt-PT" sz="1100" dirty="0">
                <a:solidFill>
                  <a:schemeClr val="tx1"/>
                </a:solidFill>
              </a:rPr>
              <a:t> </a:t>
            </a:r>
            <a:r>
              <a:rPr lang="pt-PT" sz="1100" dirty="0" err="1">
                <a:solidFill>
                  <a:schemeClr val="tx1"/>
                </a:solidFill>
              </a:rPr>
              <a:t>receipt</a:t>
            </a:r>
            <a:endParaRPr lang="pt-PT" sz="1100" dirty="0">
              <a:solidFill>
                <a:schemeClr val="tx1"/>
              </a:solidFill>
            </a:endParaRPr>
          </a:p>
        </p:txBody>
      </p:sp>
      <p:sp>
        <p:nvSpPr>
          <p:cNvPr id="28" name="CaixaDeTexto 32"/>
          <p:cNvSpPr txBox="1"/>
          <p:nvPr/>
        </p:nvSpPr>
        <p:spPr>
          <a:xfrm>
            <a:off x="1817688" y="4899025"/>
            <a:ext cx="1098550" cy="307975"/>
          </a:xfrm>
          <a:prstGeom prst="rect">
            <a:avLst/>
          </a:prstGeom>
          <a:noFill/>
        </p:spPr>
        <p:txBody>
          <a:bodyPr>
            <a:spAutoFit/>
          </a:bodyPr>
          <a:lstStyle/>
          <a:p>
            <a:pPr>
              <a:defRPr/>
            </a:pPr>
            <a:r>
              <a:rPr lang="pt-PT" sz="1400" b="1" dirty="0">
                <a:solidFill>
                  <a:schemeClr val="accent5">
                    <a:lumMod val="50000"/>
                  </a:schemeClr>
                </a:solidFill>
                <a:cs typeface="Arial" charset="0"/>
              </a:rPr>
              <a:t>DELIVERIES</a:t>
            </a:r>
          </a:p>
        </p:txBody>
      </p:sp>
      <p:cxnSp>
        <p:nvCxnSpPr>
          <p:cNvPr id="29" name="Conexão recta unidireccional 33"/>
          <p:cNvCxnSpPr/>
          <p:nvPr/>
        </p:nvCxnSpPr>
        <p:spPr>
          <a:xfrm>
            <a:off x="1042988" y="5253038"/>
            <a:ext cx="6224587" cy="11112"/>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Conexão recta unidireccional 34"/>
          <p:cNvCxnSpPr/>
          <p:nvPr/>
        </p:nvCxnSpPr>
        <p:spPr>
          <a:xfrm flipH="1">
            <a:off x="1044575" y="5546725"/>
            <a:ext cx="6224588" cy="11113"/>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1" name="Rectângulo arredondado 35"/>
          <p:cNvSpPr/>
          <p:nvPr/>
        </p:nvSpPr>
        <p:spPr>
          <a:xfrm>
            <a:off x="1781175" y="5735638"/>
            <a:ext cx="4692650" cy="731837"/>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Issue of the invoice / tax invoice</a:t>
            </a:r>
          </a:p>
          <a:p>
            <a:pPr algn="ctr">
              <a:defRPr/>
            </a:pPr>
            <a:r>
              <a:rPr lang="pt-PT" sz="1100" dirty="0" err="1">
                <a:solidFill>
                  <a:schemeClr val="tx1"/>
                </a:solidFill>
              </a:rPr>
              <a:t>Payment</a:t>
            </a:r>
            <a:r>
              <a:rPr lang="pt-PT" sz="1100" dirty="0">
                <a:solidFill>
                  <a:schemeClr val="tx1"/>
                </a:solidFill>
              </a:rPr>
              <a:t> to </a:t>
            </a:r>
            <a:r>
              <a:rPr lang="pt-PT" sz="1100" dirty="0" err="1">
                <a:solidFill>
                  <a:schemeClr val="tx1"/>
                </a:solidFill>
              </a:rPr>
              <a:t>the</a:t>
            </a:r>
            <a:r>
              <a:rPr lang="pt-PT" sz="1100" dirty="0">
                <a:solidFill>
                  <a:schemeClr val="tx1"/>
                </a:solidFill>
              </a:rPr>
              <a:t> </a:t>
            </a:r>
            <a:r>
              <a:rPr lang="pt-PT" sz="1100" dirty="0" err="1">
                <a:solidFill>
                  <a:schemeClr val="tx1"/>
                </a:solidFill>
              </a:rPr>
              <a:t>supplier</a:t>
            </a:r>
            <a:endParaRPr lang="pt-PT" sz="1100" dirty="0">
              <a:solidFill>
                <a:schemeClr val="tx1"/>
              </a:solidFill>
            </a:endParaRPr>
          </a:p>
        </p:txBody>
      </p:sp>
      <p:sp>
        <p:nvSpPr>
          <p:cNvPr id="32" name="CaixaDeTexto 36"/>
          <p:cNvSpPr txBox="1"/>
          <p:nvPr/>
        </p:nvSpPr>
        <p:spPr>
          <a:xfrm>
            <a:off x="1817688" y="5751513"/>
            <a:ext cx="1304925" cy="307975"/>
          </a:xfrm>
          <a:prstGeom prst="rect">
            <a:avLst/>
          </a:prstGeom>
          <a:noFill/>
        </p:spPr>
        <p:txBody>
          <a:bodyPr>
            <a:spAutoFit/>
          </a:bodyPr>
          <a:lstStyle/>
          <a:p>
            <a:pPr>
              <a:defRPr/>
            </a:pPr>
            <a:r>
              <a:rPr lang="pt-PT" sz="1400" b="1" dirty="0">
                <a:solidFill>
                  <a:schemeClr val="accent5">
                    <a:lumMod val="50000"/>
                  </a:schemeClr>
                </a:solidFill>
                <a:cs typeface="Arial" charset="0"/>
              </a:rPr>
              <a:t>BILLING</a:t>
            </a:r>
          </a:p>
        </p:txBody>
      </p:sp>
      <p:cxnSp>
        <p:nvCxnSpPr>
          <p:cNvPr id="33" name="Conexão recta unidireccional 37"/>
          <p:cNvCxnSpPr/>
          <p:nvPr/>
        </p:nvCxnSpPr>
        <p:spPr>
          <a:xfrm>
            <a:off x="1042988" y="6103938"/>
            <a:ext cx="6224587" cy="9525"/>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Seta curvada para baixo 39"/>
          <p:cNvSpPr/>
          <p:nvPr/>
        </p:nvSpPr>
        <p:spPr>
          <a:xfrm rot="5460000">
            <a:off x="6361907" y="2932906"/>
            <a:ext cx="801688" cy="498475"/>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35" name="Seta curvada para baixo 40"/>
          <p:cNvSpPr/>
          <p:nvPr/>
        </p:nvSpPr>
        <p:spPr>
          <a:xfrm rot="16140000" flipH="1">
            <a:off x="1092200" y="2989263"/>
            <a:ext cx="801688" cy="500062"/>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36" name="Seta curvada para baixo 41"/>
          <p:cNvSpPr/>
          <p:nvPr/>
        </p:nvSpPr>
        <p:spPr>
          <a:xfrm rot="5460000">
            <a:off x="6348413" y="3854450"/>
            <a:ext cx="801687" cy="500063"/>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37" name="Seta curvada para baixo 42"/>
          <p:cNvSpPr/>
          <p:nvPr/>
        </p:nvSpPr>
        <p:spPr>
          <a:xfrm rot="5460000">
            <a:off x="6352382" y="4690269"/>
            <a:ext cx="801687" cy="498475"/>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38" name="Seta curvada para baixo 43"/>
          <p:cNvSpPr/>
          <p:nvPr/>
        </p:nvSpPr>
        <p:spPr>
          <a:xfrm rot="5460000">
            <a:off x="6385719" y="5547519"/>
            <a:ext cx="803275" cy="500063"/>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39" name="Seta curvada para baixo 44"/>
          <p:cNvSpPr/>
          <p:nvPr/>
        </p:nvSpPr>
        <p:spPr>
          <a:xfrm rot="16140000" flipH="1">
            <a:off x="1063625" y="3863976"/>
            <a:ext cx="801687" cy="500062"/>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40" name="Seta curvada para baixo 45"/>
          <p:cNvSpPr/>
          <p:nvPr/>
        </p:nvSpPr>
        <p:spPr>
          <a:xfrm rot="16140000" flipH="1">
            <a:off x="1072356" y="4688682"/>
            <a:ext cx="803275" cy="500062"/>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41" name="Seta curvada para baixo 46"/>
          <p:cNvSpPr/>
          <p:nvPr/>
        </p:nvSpPr>
        <p:spPr>
          <a:xfrm rot="16140000" flipH="1">
            <a:off x="1080294" y="5509419"/>
            <a:ext cx="803275" cy="500063"/>
          </a:xfrm>
          <a:prstGeom prst="curvedDownArrow">
            <a:avLst/>
          </a:prstGeom>
          <a:solidFill>
            <a:schemeClr val="accent1">
              <a:lumMod val="40000"/>
              <a:lumOff val="6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solidFill>
                <a:schemeClr val="tx1"/>
              </a:solidFill>
            </a:endParaRPr>
          </a:p>
        </p:txBody>
      </p:sp>
      <p:sp>
        <p:nvSpPr>
          <p:cNvPr id="42" name="Chaveta à direita 47"/>
          <p:cNvSpPr/>
          <p:nvPr/>
        </p:nvSpPr>
        <p:spPr>
          <a:xfrm>
            <a:off x="7883525" y="2081213"/>
            <a:ext cx="215900" cy="1074737"/>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pt-PT"/>
          </a:p>
        </p:txBody>
      </p:sp>
      <p:sp>
        <p:nvSpPr>
          <p:cNvPr id="43" name="CaixaDeTexto 48"/>
          <p:cNvSpPr txBox="1">
            <a:spLocks noChangeArrowheads="1"/>
          </p:cNvSpPr>
          <p:nvPr/>
        </p:nvSpPr>
        <p:spPr bwMode="auto">
          <a:xfrm>
            <a:off x="8080375" y="2224088"/>
            <a:ext cx="8112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altLang="pt-PT" sz="900"/>
              <a:t>Flow of information on products and services</a:t>
            </a:r>
            <a:endParaRPr lang="pt-PT" altLang="pt-PT" sz="900"/>
          </a:p>
        </p:txBody>
      </p:sp>
      <p:sp>
        <p:nvSpPr>
          <p:cNvPr id="44" name="Chaveta à direita 49"/>
          <p:cNvSpPr/>
          <p:nvPr/>
        </p:nvSpPr>
        <p:spPr>
          <a:xfrm>
            <a:off x="7883525" y="3241675"/>
            <a:ext cx="215900" cy="1731963"/>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pt-PT"/>
          </a:p>
        </p:txBody>
      </p:sp>
      <p:sp>
        <p:nvSpPr>
          <p:cNvPr id="45" name="CaixaDeTexto 50"/>
          <p:cNvSpPr txBox="1">
            <a:spLocks noChangeArrowheads="1"/>
          </p:cNvSpPr>
          <p:nvPr/>
        </p:nvSpPr>
        <p:spPr bwMode="auto">
          <a:xfrm>
            <a:off x="8108950" y="3724275"/>
            <a:ext cx="812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altLang="pt-PT" sz="900"/>
              <a:t>Flow information on ordering and supplies</a:t>
            </a:r>
            <a:endParaRPr lang="pt-PT" altLang="pt-PT" sz="900"/>
          </a:p>
        </p:txBody>
      </p:sp>
      <p:sp>
        <p:nvSpPr>
          <p:cNvPr id="46" name="Chaveta à direita 51"/>
          <p:cNvSpPr/>
          <p:nvPr/>
        </p:nvSpPr>
        <p:spPr>
          <a:xfrm>
            <a:off x="7883525" y="5084763"/>
            <a:ext cx="215900" cy="66675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pt-PT"/>
          </a:p>
        </p:txBody>
      </p:sp>
      <p:sp>
        <p:nvSpPr>
          <p:cNvPr id="47" name="Chaveta à direita 52"/>
          <p:cNvSpPr/>
          <p:nvPr/>
        </p:nvSpPr>
        <p:spPr>
          <a:xfrm>
            <a:off x="7883525" y="5838825"/>
            <a:ext cx="215900" cy="66675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pt-PT"/>
          </a:p>
        </p:txBody>
      </p:sp>
      <p:sp>
        <p:nvSpPr>
          <p:cNvPr id="48" name="CaixaDeTexto 53"/>
          <p:cNvSpPr txBox="1">
            <a:spLocks noChangeArrowheads="1"/>
          </p:cNvSpPr>
          <p:nvPr/>
        </p:nvSpPr>
        <p:spPr bwMode="auto">
          <a:xfrm>
            <a:off x="8085138" y="5157788"/>
            <a:ext cx="8128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altLang="pt-PT" sz="900"/>
              <a:t>Flow of products and services</a:t>
            </a:r>
            <a:endParaRPr lang="pt-PT" altLang="pt-PT" sz="900"/>
          </a:p>
        </p:txBody>
      </p:sp>
      <p:sp>
        <p:nvSpPr>
          <p:cNvPr id="49" name="CaixaDeTexto 54"/>
          <p:cNvSpPr txBox="1">
            <a:spLocks noChangeArrowheads="1"/>
          </p:cNvSpPr>
          <p:nvPr/>
        </p:nvSpPr>
        <p:spPr bwMode="auto">
          <a:xfrm>
            <a:off x="8094663" y="5973763"/>
            <a:ext cx="8128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pt-PT" altLang="pt-PT" sz="900"/>
              <a:t>Cash flow</a:t>
            </a:r>
          </a:p>
        </p:txBody>
      </p:sp>
      <p:sp>
        <p:nvSpPr>
          <p:cNvPr id="50" name="Rectângulo 55"/>
          <p:cNvSpPr/>
          <p:nvPr/>
        </p:nvSpPr>
        <p:spPr>
          <a:xfrm>
            <a:off x="539427" y="2166243"/>
            <a:ext cx="504056" cy="4339530"/>
          </a:xfrm>
          <a:prstGeom prst="rect">
            <a:avLst/>
          </a:prstGeom>
          <a:solidFill>
            <a:schemeClr val="bg2">
              <a:lumMod val="9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vert="wordArtVert" anchor="ctr"/>
          <a:lstStyle/>
          <a:p>
            <a:pPr algn="ctr">
              <a:defRPr/>
            </a:pPr>
            <a:r>
              <a:rPr lang="pt-PT" sz="1400" dirty="0">
                <a:solidFill>
                  <a:schemeClr val="accent5">
                    <a:lumMod val="50000"/>
                  </a:schemeClr>
                </a:solidFill>
              </a:rPr>
              <a:t>SUPPLIERS</a:t>
            </a:r>
          </a:p>
        </p:txBody>
      </p:sp>
      <p:sp>
        <p:nvSpPr>
          <p:cNvPr id="51" name="Rectângulo 56"/>
          <p:cNvSpPr/>
          <p:nvPr/>
        </p:nvSpPr>
        <p:spPr>
          <a:xfrm>
            <a:off x="7284937" y="2314972"/>
            <a:ext cx="504056" cy="3945027"/>
          </a:xfrm>
          <a:prstGeom prst="rect">
            <a:avLst/>
          </a:prstGeom>
          <a:solidFill>
            <a:schemeClr val="bg2">
              <a:lumMod val="9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vert="wordArtVert" anchor="ctr"/>
          <a:lstStyle/>
          <a:p>
            <a:pPr algn="ctr">
              <a:defRPr/>
            </a:pPr>
            <a:r>
              <a:rPr lang="pt-PT" sz="1400" dirty="0">
                <a:solidFill>
                  <a:schemeClr val="accent5">
                    <a:lumMod val="50000"/>
                  </a:schemeClr>
                </a:solidFill>
              </a:rPr>
              <a:t>CUSTOMERS</a:t>
            </a:r>
          </a:p>
        </p:txBody>
      </p:sp>
      <p:sp>
        <p:nvSpPr>
          <p:cNvPr id="52" name="CaixaDeTexto 1"/>
          <p:cNvSpPr txBox="1"/>
          <p:nvPr/>
        </p:nvSpPr>
        <p:spPr>
          <a:xfrm>
            <a:off x="236279" y="738188"/>
            <a:ext cx="3151567" cy="425758"/>
          </a:xfrm>
          <a:prstGeom prst="rect">
            <a:avLst/>
          </a:prstGeom>
          <a:noFill/>
        </p:spPr>
        <p:txBody>
          <a:bodyPr wrap="square">
            <a:spAutoFit/>
          </a:bodyPr>
          <a:lstStyle/>
          <a:p>
            <a:pPr eaLnBrk="1" fontAlgn="auto" hangingPunct="1">
              <a:lnSpc>
                <a:spcPts val="1300"/>
              </a:lnSpc>
              <a:spcBef>
                <a:spcPts val="0"/>
              </a:spcBef>
              <a:spcAft>
                <a:spcPts val="0"/>
              </a:spcAft>
              <a:defRPr/>
            </a:pPr>
            <a:r>
              <a:rPr lang="pt-PT" sz="1400" dirty="0">
                <a:solidFill>
                  <a:schemeClr val="accent5">
                    <a:lumMod val="75000"/>
                  </a:schemeClr>
                </a:solidFill>
                <a:latin typeface="Calisto MT" panose="02040603050505030304" pitchFamily="18" charset="0"/>
              </a:rPr>
              <a:t>ATLANTIC BUSINESS </a:t>
            </a:r>
            <a:r>
              <a:rPr lang="pt-PT" sz="1400" dirty="0" smtClean="0">
                <a:solidFill>
                  <a:schemeClr val="accent5">
                    <a:lumMod val="75000"/>
                  </a:schemeClr>
                </a:solidFill>
                <a:latin typeface="Calisto MT" panose="02040603050505030304" pitchFamily="18" charset="0"/>
              </a:rPr>
              <a:t>FORUM</a:t>
            </a:r>
            <a:endParaRPr lang="pt-PT" sz="1400" dirty="0" smtClean="0">
              <a:solidFill>
                <a:schemeClr val="accent5">
                  <a:lumMod val="75000"/>
                </a:schemeClr>
              </a:solidFill>
              <a:latin typeface="Calisto MT" panose="02040603050505030304" pitchFamily="18" charset="0"/>
              <a:cs typeface="+mn-cs"/>
            </a:endParaRPr>
          </a:p>
          <a:p>
            <a:pPr eaLnBrk="1" fontAlgn="auto" hangingPunct="1">
              <a:lnSpc>
                <a:spcPts val="1300"/>
              </a:lnSpc>
              <a:spcBef>
                <a:spcPts val="0"/>
              </a:spcBef>
              <a:spcAft>
                <a:spcPts val="0"/>
              </a:spcAft>
              <a:defRPr/>
            </a:pPr>
            <a:r>
              <a:rPr lang="pt-PT" sz="1400" dirty="0" smtClean="0">
                <a:solidFill>
                  <a:schemeClr val="accent5">
                    <a:lumMod val="75000"/>
                  </a:schemeClr>
                </a:solidFill>
                <a:latin typeface="Calisto MT" panose="02040603050505030304" pitchFamily="18" charset="0"/>
                <a:cs typeface="+mn-cs"/>
              </a:rPr>
              <a:t>CADEIA </a:t>
            </a:r>
            <a:r>
              <a:rPr lang="pt-PT" sz="1400" dirty="0">
                <a:solidFill>
                  <a:schemeClr val="accent5">
                    <a:lumMod val="75000"/>
                  </a:schemeClr>
                </a:solidFill>
                <a:latin typeface="Calisto MT" panose="02040603050505030304" pitchFamily="18" charset="0"/>
                <a:cs typeface="+mn-cs"/>
              </a:rPr>
              <a:t>DE </a:t>
            </a:r>
            <a:r>
              <a:rPr lang="pt-PT" sz="1400" dirty="0" smtClean="0">
                <a:solidFill>
                  <a:schemeClr val="accent5">
                    <a:lumMod val="75000"/>
                  </a:schemeClr>
                </a:solidFill>
                <a:latin typeface="Calisto MT" panose="02040603050505030304" pitchFamily="18" charset="0"/>
                <a:cs typeface="+mn-cs"/>
              </a:rPr>
              <a:t>VALOR</a:t>
            </a:r>
          </a:p>
        </p:txBody>
      </p:sp>
    </p:spTree>
    <p:extLst>
      <p:ext uri="{BB962C8B-B14F-4D97-AF65-F5344CB8AC3E}">
        <p14:creationId xmlns:p14="http://schemas.microsoft.com/office/powerpoint/2010/main" val="725429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2075" y="212725"/>
            <a:ext cx="2214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 name="Imagem 10" descr="LOGO-Paises ecowa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7013"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8C5D7FDC-3E86-454D-8351-5804C78CC581}" type="slidenum">
              <a:rPr lang="fr-FR" altLang="pt-PT" sz="800" b="1" i="1" u="sng">
                <a:solidFill>
                  <a:schemeClr val="bg1"/>
                </a:solidFill>
                <a:latin typeface="Arial Narrow" pitchFamily="34" charset="0"/>
              </a:rPr>
              <a:pPr algn="ctr" eaLnBrk="1" hangingPunct="1">
                <a:spcBef>
                  <a:spcPct val="0"/>
                </a:spcBef>
                <a:buFontTx/>
                <a:buNone/>
              </a:pPr>
              <a:t>6</a:t>
            </a:fld>
            <a:endParaRPr lang="fr-FR" altLang="pt-PT" sz="800" b="1" i="1" u="sng">
              <a:solidFill>
                <a:schemeClr val="bg1"/>
              </a:solidFill>
              <a:latin typeface="Arial Narrow" pitchFamily="34" charset="0"/>
            </a:endParaRPr>
          </a:p>
        </p:txBody>
      </p:sp>
      <p:pic>
        <p:nvPicPr>
          <p:cNvPr id="57" name="Imagem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59" name="Picture 3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 name="CaixaDeTexto 1"/>
          <p:cNvSpPr txBox="1"/>
          <p:nvPr/>
        </p:nvSpPr>
        <p:spPr>
          <a:xfrm>
            <a:off x="236279" y="738188"/>
            <a:ext cx="3944106" cy="677108"/>
          </a:xfrm>
          <a:prstGeom prst="rect">
            <a:avLst/>
          </a:prstGeom>
          <a:noFill/>
        </p:spPr>
        <p:txBody>
          <a:bodyPr wrap="square">
            <a:spAutoFit/>
          </a:bodyPr>
          <a:lstStyle/>
          <a:p>
            <a:pPr eaLnBrk="1" hangingPunct="1"/>
            <a:r>
              <a:rPr lang="pt-BR" sz="1400" b="1" i="1" dirty="0" smtClean="0">
                <a:solidFill>
                  <a:schemeClr val="accent5">
                    <a:lumMod val="75000"/>
                  </a:schemeClr>
                </a:solidFill>
                <a:latin typeface="Calisto MT" panose="02040603050505030304" pitchFamily="18" charset="0"/>
              </a:rPr>
              <a:t>LOYALTY  PROGRAM</a:t>
            </a:r>
          </a:p>
          <a:p>
            <a:pPr>
              <a:defRPr/>
            </a:pPr>
            <a:r>
              <a:rPr lang="en-US" sz="1200" i="1" dirty="0">
                <a:solidFill>
                  <a:schemeClr val="accent5">
                    <a:lumMod val="75000"/>
                  </a:schemeClr>
                </a:solidFill>
                <a:latin typeface="Calisto MT" panose="02040603050505030304" pitchFamily="18" charset="0"/>
              </a:rPr>
              <a:t>EVALUATING AND REACTING TO THE PRICE VARIATIONS OF COMPETITORS</a:t>
            </a:r>
            <a:endParaRPr lang="pt-BR" sz="1200" i="1" dirty="0">
              <a:solidFill>
                <a:schemeClr val="accent5">
                  <a:lumMod val="75000"/>
                </a:schemeClr>
              </a:solidFill>
              <a:latin typeface="Calisto MT" panose="02040603050505030304" pitchFamily="18" charset="0"/>
            </a:endParaRPr>
          </a:p>
        </p:txBody>
      </p:sp>
      <p:grpSp>
        <p:nvGrpSpPr>
          <p:cNvPr id="61" name="Grupo 1"/>
          <p:cNvGrpSpPr/>
          <p:nvPr/>
        </p:nvGrpSpPr>
        <p:grpSpPr>
          <a:xfrm>
            <a:off x="246108" y="1412776"/>
            <a:ext cx="8502356" cy="4954809"/>
            <a:chOff x="246108" y="1350397"/>
            <a:chExt cx="8502356" cy="4954809"/>
          </a:xfrm>
        </p:grpSpPr>
        <p:sp>
          <p:nvSpPr>
            <p:cNvPr id="62" name="Seta para a esquerda e para cima 88"/>
            <p:cNvSpPr/>
            <p:nvPr/>
          </p:nvSpPr>
          <p:spPr>
            <a:xfrm rot="5400000">
              <a:off x="318473" y="5584770"/>
              <a:ext cx="725491" cy="715381"/>
            </a:xfrm>
            <a:prstGeom prst="lef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Seta para a esquerda e para cima 89"/>
            <p:cNvSpPr/>
            <p:nvPr/>
          </p:nvSpPr>
          <p:spPr>
            <a:xfrm rot="10800000">
              <a:off x="246108" y="1350799"/>
              <a:ext cx="725491" cy="715381"/>
            </a:xfrm>
            <a:prstGeom prst="lef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Seta para a esquerda e para cima 90"/>
            <p:cNvSpPr/>
            <p:nvPr/>
          </p:nvSpPr>
          <p:spPr>
            <a:xfrm rot="16200000">
              <a:off x="7956020" y="1355452"/>
              <a:ext cx="725491" cy="715381"/>
            </a:xfrm>
            <a:prstGeom prst="lef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Seta para a esquerda e para cima 91"/>
            <p:cNvSpPr/>
            <p:nvPr/>
          </p:nvSpPr>
          <p:spPr>
            <a:xfrm>
              <a:off x="7950424" y="5517232"/>
              <a:ext cx="798040" cy="786919"/>
            </a:xfrm>
            <a:prstGeom prst="lef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4"/>
            <p:cNvSpPr>
              <a:spLocks noChangeArrowheads="1"/>
            </p:cNvSpPr>
            <p:nvPr/>
          </p:nvSpPr>
          <p:spPr bwMode="auto">
            <a:xfrm>
              <a:off x="827584" y="2341910"/>
              <a:ext cx="2286001" cy="8382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Has the </a:t>
              </a:r>
              <a:r>
                <a:rPr lang="en-US" sz="1400" dirty="0" smtClean="0">
                  <a:solidFill>
                    <a:schemeClr val="accent5">
                      <a:lumMod val="75000"/>
                    </a:schemeClr>
                  </a:solidFill>
                  <a:latin typeface="Arial Narrow" pitchFamily="34" charset="0"/>
                </a:rPr>
                <a:t>competitor</a:t>
              </a:r>
            </a:p>
            <a:p>
              <a:pPr algn="ctr" eaLnBrk="0" hangingPunct="0"/>
              <a:r>
                <a:rPr lang="en-US" sz="1400" dirty="0" smtClean="0">
                  <a:solidFill>
                    <a:schemeClr val="accent5">
                      <a:lumMod val="75000"/>
                    </a:schemeClr>
                  </a:solidFill>
                  <a:latin typeface="Arial Narrow" pitchFamily="34" charset="0"/>
                </a:rPr>
                <a:t>reduced </a:t>
              </a:r>
              <a:r>
                <a:rPr lang="en-US" sz="1400" dirty="0">
                  <a:solidFill>
                    <a:schemeClr val="accent5">
                      <a:lumMod val="75000"/>
                    </a:schemeClr>
                  </a:solidFill>
                  <a:latin typeface="Arial Narrow" pitchFamily="34" charset="0"/>
                </a:rPr>
                <a:t>its </a:t>
              </a:r>
              <a:r>
                <a:rPr lang="en-US" sz="1400" dirty="0" smtClean="0">
                  <a:solidFill>
                    <a:schemeClr val="accent5">
                      <a:lumMod val="75000"/>
                    </a:schemeClr>
                  </a:solidFill>
                  <a:latin typeface="Arial Narrow" pitchFamily="34" charset="0"/>
                </a:rPr>
                <a:t>price</a:t>
              </a:r>
              <a:r>
                <a:rPr lang="pt-BR" sz="1400" dirty="0" smtClean="0">
                  <a:solidFill>
                    <a:schemeClr val="accent5">
                      <a:lumMod val="75000"/>
                    </a:schemeClr>
                  </a:solidFill>
                  <a:latin typeface="Arial Narrow" pitchFamily="34" charset="0"/>
                </a:rPr>
                <a:t>?</a:t>
              </a:r>
              <a:endParaRPr lang="pt-BR" sz="1400" dirty="0">
                <a:solidFill>
                  <a:schemeClr val="accent5">
                    <a:lumMod val="75000"/>
                  </a:schemeClr>
                </a:solidFill>
                <a:latin typeface="Arial Narrow" pitchFamily="34" charset="0"/>
              </a:endParaRPr>
            </a:p>
          </p:txBody>
        </p:sp>
        <p:sp>
          <p:nvSpPr>
            <p:cNvPr id="67" name="Rectangle 5"/>
            <p:cNvSpPr>
              <a:spLocks noChangeArrowheads="1"/>
            </p:cNvSpPr>
            <p:nvPr/>
          </p:nvSpPr>
          <p:spPr bwMode="auto">
            <a:xfrm>
              <a:off x="827584" y="3561110"/>
              <a:ext cx="2286001" cy="8382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Will price reduction </a:t>
              </a:r>
              <a:endParaRPr lang="en-US" sz="1400" dirty="0" smtClean="0">
                <a:solidFill>
                  <a:schemeClr val="accent5">
                    <a:lumMod val="75000"/>
                  </a:schemeClr>
                </a:solidFill>
                <a:latin typeface="Arial Narrow" pitchFamily="34" charset="0"/>
              </a:endParaRPr>
            </a:p>
            <a:p>
              <a:pPr algn="ctr" eaLnBrk="0" hangingPunct="0"/>
              <a:r>
                <a:rPr lang="en-US" sz="1400" dirty="0" smtClean="0">
                  <a:solidFill>
                    <a:schemeClr val="accent5">
                      <a:lumMod val="75000"/>
                    </a:schemeClr>
                  </a:solidFill>
                  <a:latin typeface="Arial Narrow" pitchFamily="34" charset="0"/>
                </a:rPr>
                <a:t>negatively </a:t>
              </a:r>
              <a:r>
                <a:rPr lang="en-US" sz="1400" dirty="0">
                  <a:solidFill>
                    <a:schemeClr val="accent5">
                      <a:lumMod val="75000"/>
                    </a:schemeClr>
                  </a:solidFill>
                  <a:latin typeface="Arial Narrow" pitchFamily="34" charset="0"/>
                </a:rPr>
                <a:t>affect ECO AGILITYS?</a:t>
              </a:r>
              <a:endParaRPr lang="pt-BR" sz="1400" dirty="0">
                <a:solidFill>
                  <a:schemeClr val="accent5">
                    <a:lumMod val="75000"/>
                  </a:schemeClr>
                </a:solidFill>
                <a:latin typeface="Arial Narrow" pitchFamily="34" charset="0"/>
              </a:endParaRPr>
            </a:p>
          </p:txBody>
        </p:sp>
        <p:sp>
          <p:nvSpPr>
            <p:cNvPr id="68" name="Rectangle 6"/>
            <p:cNvSpPr>
              <a:spLocks noChangeArrowheads="1"/>
            </p:cNvSpPr>
            <p:nvPr/>
          </p:nvSpPr>
          <p:spPr bwMode="auto">
            <a:xfrm>
              <a:off x="827584" y="4780310"/>
              <a:ext cx="2286001" cy="8382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Can or should </a:t>
              </a:r>
              <a:r>
                <a:rPr lang="en-US" sz="1400" dirty="0" smtClean="0">
                  <a:solidFill>
                    <a:schemeClr val="accent5">
                      <a:lumMod val="75000"/>
                    </a:schemeClr>
                  </a:solidFill>
                  <a:latin typeface="Arial Narrow" pitchFamily="34" charset="0"/>
                </a:rPr>
                <a:t>an</a:t>
              </a:r>
            </a:p>
            <a:p>
              <a:pPr algn="ctr" eaLnBrk="0" hangingPunct="0"/>
              <a:r>
                <a:rPr lang="en-US" sz="1400" dirty="0" smtClean="0">
                  <a:solidFill>
                    <a:schemeClr val="accent5">
                      <a:lumMod val="75000"/>
                    </a:schemeClr>
                  </a:solidFill>
                  <a:latin typeface="Arial Narrow" pitchFamily="34" charset="0"/>
                </a:rPr>
                <a:t>effective </a:t>
              </a:r>
              <a:r>
                <a:rPr lang="en-US" sz="1400" dirty="0">
                  <a:solidFill>
                    <a:schemeClr val="accent5">
                      <a:lumMod val="75000"/>
                    </a:schemeClr>
                  </a:solidFill>
                  <a:latin typeface="Arial Narrow" pitchFamily="34" charset="0"/>
                </a:rPr>
                <a:t>measure be taken?</a:t>
              </a:r>
              <a:endParaRPr lang="pt-BR" sz="1400" dirty="0">
                <a:solidFill>
                  <a:schemeClr val="accent5">
                    <a:lumMod val="75000"/>
                  </a:schemeClr>
                </a:solidFill>
                <a:latin typeface="Arial Narrow" pitchFamily="34" charset="0"/>
              </a:endParaRPr>
            </a:p>
          </p:txBody>
        </p:sp>
        <p:sp>
          <p:nvSpPr>
            <p:cNvPr id="69" name="Rectangle 7"/>
            <p:cNvSpPr>
              <a:spLocks noChangeArrowheads="1"/>
            </p:cNvSpPr>
            <p:nvPr/>
          </p:nvSpPr>
          <p:spPr bwMode="auto">
            <a:xfrm>
              <a:off x="5247185" y="2341910"/>
              <a:ext cx="2650530" cy="8382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Maintenance of the current </a:t>
              </a:r>
              <a:endParaRPr lang="en-US" sz="1400" dirty="0" smtClean="0">
                <a:solidFill>
                  <a:schemeClr val="accent5">
                    <a:lumMod val="75000"/>
                  </a:schemeClr>
                </a:solidFill>
                <a:latin typeface="Arial Narrow" pitchFamily="34" charset="0"/>
              </a:endParaRPr>
            </a:p>
            <a:p>
              <a:pPr algn="ctr" eaLnBrk="0" hangingPunct="0"/>
              <a:r>
                <a:rPr lang="en-US" sz="1400" dirty="0" smtClean="0">
                  <a:solidFill>
                    <a:schemeClr val="accent5">
                      <a:lumMod val="75000"/>
                    </a:schemeClr>
                  </a:solidFill>
                  <a:latin typeface="Arial Narrow" pitchFamily="34" charset="0"/>
                </a:rPr>
                <a:t>price </a:t>
              </a:r>
              <a:r>
                <a:rPr lang="en-US" sz="1400" dirty="0">
                  <a:solidFill>
                    <a:schemeClr val="accent5">
                      <a:lumMod val="75000"/>
                    </a:schemeClr>
                  </a:solidFill>
                  <a:latin typeface="Arial Narrow" pitchFamily="34" charset="0"/>
                </a:rPr>
                <a:t>and continuation </a:t>
              </a:r>
              <a:r>
                <a:rPr lang="en-US" sz="1400" dirty="0" smtClean="0">
                  <a:solidFill>
                    <a:schemeClr val="accent5">
                      <a:lumMod val="75000"/>
                    </a:schemeClr>
                  </a:solidFill>
                  <a:latin typeface="Arial Narrow" pitchFamily="34" charset="0"/>
                </a:rPr>
                <a:t>of</a:t>
              </a:r>
            </a:p>
            <a:p>
              <a:pPr algn="ctr" eaLnBrk="0" hangingPunct="0"/>
              <a:r>
                <a:rPr lang="en-US" sz="1400" dirty="0" smtClean="0">
                  <a:solidFill>
                    <a:schemeClr val="accent5">
                      <a:lumMod val="75000"/>
                    </a:schemeClr>
                  </a:solidFill>
                  <a:latin typeface="Arial Narrow" pitchFamily="34" charset="0"/>
                </a:rPr>
                <a:t>competitive </a:t>
              </a:r>
              <a:r>
                <a:rPr lang="en-US" sz="1400" dirty="0">
                  <a:solidFill>
                    <a:schemeClr val="accent5">
                      <a:lumMod val="75000"/>
                    </a:schemeClr>
                  </a:solidFill>
                  <a:latin typeface="Arial Narrow" pitchFamily="34" charset="0"/>
                </a:rPr>
                <a:t>price monitoring</a:t>
              </a:r>
              <a:endParaRPr lang="pt-BR" sz="1400" dirty="0">
                <a:solidFill>
                  <a:schemeClr val="accent5">
                    <a:lumMod val="75000"/>
                  </a:schemeClr>
                </a:solidFill>
                <a:latin typeface="Arial Narrow" pitchFamily="34" charset="0"/>
              </a:endParaRPr>
            </a:p>
          </p:txBody>
        </p:sp>
        <p:sp>
          <p:nvSpPr>
            <p:cNvPr id="70" name="Rectangle 8"/>
            <p:cNvSpPr>
              <a:spLocks noChangeArrowheads="1"/>
            </p:cNvSpPr>
            <p:nvPr/>
          </p:nvSpPr>
          <p:spPr bwMode="auto">
            <a:xfrm>
              <a:off x="5154514" y="4104085"/>
              <a:ext cx="2743201" cy="6096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pt-BR" sz="1400" dirty="0">
                  <a:solidFill>
                    <a:schemeClr val="accent5">
                      <a:lumMod val="75000"/>
                    </a:schemeClr>
                  </a:solidFill>
                  <a:latin typeface="Arial Narrow" pitchFamily="34" charset="0"/>
                </a:rPr>
                <a:t>Increase perceived quality</a:t>
              </a:r>
            </a:p>
          </p:txBody>
        </p:sp>
        <p:sp>
          <p:nvSpPr>
            <p:cNvPr id="71" name="Rectangle 9"/>
            <p:cNvSpPr>
              <a:spLocks noChangeArrowheads="1"/>
            </p:cNvSpPr>
            <p:nvPr/>
          </p:nvSpPr>
          <p:spPr bwMode="auto">
            <a:xfrm>
              <a:off x="5154514" y="3342085"/>
              <a:ext cx="2743201" cy="6096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pt-BR" sz="1400" dirty="0">
                  <a:solidFill>
                    <a:schemeClr val="accent5">
                      <a:lumMod val="75000"/>
                    </a:schemeClr>
                  </a:solidFill>
                  <a:latin typeface="Arial Narrow" pitchFamily="34" charset="0"/>
                </a:rPr>
                <a:t>Reduce prices</a:t>
              </a:r>
            </a:p>
          </p:txBody>
        </p:sp>
        <p:sp>
          <p:nvSpPr>
            <p:cNvPr id="72" name="Rectangle 10"/>
            <p:cNvSpPr>
              <a:spLocks noChangeArrowheads="1"/>
            </p:cNvSpPr>
            <p:nvPr/>
          </p:nvSpPr>
          <p:spPr bwMode="auto">
            <a:xfrm>
              <a:off x="5154514" y="4866085"/>
              <a:ext cx="2743201" cy="6096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Improve quality and raise prices</a:t>
              </a:r>
              <a:endParaRPr lang="pt-BR" sz="1400" dirty="0">
                <a:solidFill>
                  <a:schemeClr val="accent5">
                    <a:lumMod val="75000"/>
                  </a:schemeClr>
                </a:solidFill>
                <a:latin typeface="Arial Narrow" pitchFamily="34" charset="0"/>
              </a:endParaRPr>
            </a:p>
          </p:txBody>
        </p:sp>
        <p:sp>
          <p:nvSpPr>
            <p:cNvPr id="73" name="Rectangle 11"/>
            <p:cNvSpPr>
              <a:spLocks noChangeArrowheads="1"/>
            </p:cNvSpPr>
            <p:nvPr/>
          </p:nvSpPr>
          <p:spPr bwMode="auto">
            <a:xfrm>
              <a:off x="5154514" y="5628085"/>
              <a:ext cx="2743201" cy="609600"/>
            </a:xfrm>
            <a:prstGeom prst="rect">
              <a:avLst/>
            </a:prstGeom>
            <a:solidFill>
              <a:schemeClr val="accent6">
                <a:lumMod val="20000"/>
                <a:lumOff val="80000"/>
              </a:schemeClr>
            </a:solidFill>
            <a:ln w="9525">
              <a:noFill/>
              <a:miter lim="800000"/>
              <a:headEnd/>
              <a:tailEnd/>
            </a:ln>
            <a:effectLst>
              <a:outerShdw blurRad="50800" dist="38100" dir="18900000" algn="bl" rotWithShape="0">
                <a:prstClr val="black">
                  <a:alpha val="40000"/>
                </a:prstClr>
              </a:outerShdw>
            </a:effectLst>
            <a:extLst/>
          </p:spPr>
          <p:txBody>
            <a:bodyPr wrap="none" anchor="ctr"/>
            <a:lstStyle/>
            <a:p>
              <a:pPr algn="ctr" eaLnBrk="0" hangingPunct="0"/>
              <a:r>
                <a:rPr lang="en-US" sz="1400" dirty="0">
                  <a:solidFill>
                    <a:schemeClr val="accent5">
                      <a:lumMod val="75000"/>
                    </a:schemeClr>
                  </a:solidFill>
                  <a:latin typeface="Arial Narrow" pitchFamily="34" charset="0"/>
                </a:rPr>
                <a:t>Launch a brand </a:t>
              </a:r>
              <a:r>
                <a:rPr lang="en-US" sz="1400" dirty="0" smtClean="0">
                  <a:solidFill>
                    <a:schemeClr val="accent5">
                      <a:lumMod val="75000"/>
                    </a:schemeClr>
                  </a:solidFill>
                  <a:latin typeface="Arial Narrow" pitchFamily="34" charset="0"/>
                </a:rPr>
                <a:t>of</a:t>
              </a:r>
            </a:p>
            <a:p>
              <a:pPr algn="ctr" eaLnBrk="0" hangingPunct="0"/>
              <a:r>
                <a:rPr lang="en-US" sz="1400" dirty="0" smtClean="0">
                  <a:solidFill>
                    <a:schemeClr val="accent5">
                      <a:lumMod val="75000"/>
                    </a:schemeClr>
                  </a:solidFill>
                  <a:latin typeface="Arial Narrow" pitchFamily="34" charset="0"/>
                </a:rPr>
                <a:t>fight </a:t>
              </a:r>
              <a:r>
                <a:rPr lang="en-US" sz="1400" dirty="0">
                  <a:solidFill>
                    <a:schemeClr val="accent5">
                      <a:lumMod val="75000"/>
                    </a:schemeClr>
                  </a:solidFill>
                  <a:latin typeface="Arial Narrow" pitchFamily="34" charset="0"/>
                </a:rPr>
                <a:t>with low prices</a:t>
              </a:r>
              <a:endParaRPr lang="pt-BR" sz="1400" dirty="0">
                <a:solidFill>
                  <a:schemeClr val="accent5">
                    <a:lumMod val="75000"/>
                  </a:schemeClr>
                </a:solidFill>
                <a:latin typeface="Arial Narrow" pitchFamily="34" charset="0"/>
              </a:endParaRPr>
            </a:p>
          </p:txBody>
        </p:sp>
        <p:sp>
          <p:nvSpPr>
            <p:cNvPr id="74" name="Line 12"/>
            <p:cNvSpPr>
              <a:spLocks noChangeShapeType="1"/>
            </p:cNvSpPr>
            <p:nvPr/>
          </p:nvSpPr>
          <p:spPr bwMode="auto">
            <a:xfrm>
              <a:off x="1894384" y="3180110"/>
              <a:ext cx="0" cy="38100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 name="Line 13"/>
            <p:cNvSpPr>
              <a:spLocks noChangeShapeType="1"/>
            </p:cNvSpPr>
            <p:nvPr/>
          </p:nvSpPr>
          <p:spPr bwMode="auto">
            <a:xfrm>
              <a:off x="1894384" y="4399310"/>
              <a:ext cx="0" cy="38100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 name="Line 14"/>
            <p:cNvSpPr>
              <a:spLocks noChangeShapeType="1"/>
            </p:cNvSpPr>
            <p:nvPr/>
          </p:nvSpPr>
          <p:spPr bwMode="auto">
            <a:xfrm>
              <a:off x="3113585" y="2722910"/>
              <a:ext cx="2133601"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 name="Line 15"/>
            <p:cNvSpPr>
              <a:spLocks noChangeShapeType="1"/>
            </p:cNvSpPr>
            <p:nvPr/>
          </p:nvSpPr>
          <p:spPr bwMode="auto">
            <a:xfrm>
              <a:off x="4316314" y="3646885"/>
              <a:ext cx="0" cy="228600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8" name="Line 16"/>
            <p:cNvSpPr>
              <a:spLocks noChangeShapeType="1"/>
            </p:cNvSpPr>
            <p:nvPr/>
          </p:nvSpPr>
          <p:spPr bwMode="auto">
            <a:xfrm>
              <a:off x="4316314" y="3646885"/>
              <a:ext cx="838200"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 name="Line 17"/>
            <p:cNvSpPr>
              <a:spLocks noChangeShapeType="1"/>
            </p:cNvSpPr>
            <p:nvPr/>
          </p:nvSpPr>
          <p:spPr bwMode="auto">
            <a:xfrm>
              <a:off x="4316314" y="4408885"/>
              <a:ext cx="838200"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 name="Line 18"/>
            <p:cNvSpPr>
              <a:spLocks noChangeShapeType="1"/>
            </p:cNvSpPr>
            <p:nvPr/>
          </p:nvSpPr>
          <p:spPr bwMode="auto">
            <a:xfrm>
              <a:off x="4316314" y="5170885"/>
              <a:ext cx="838200"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 name="Line 19"/>
            <p:cNvSpPr>
              <a:spLocks noChangeShapeType="1"/>
            </p:cNvSpPr>
            <p:nvPr/>
          </p:nvSpPr>
          <p:spPr bwMode="auto">
            <a:xfrm>
              <a:off x="4316314" y="5932885"/>
              <a:ext cx="838200"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 name="Line 20"/>
            <p:cNvSpPr>
              <a:spLocks noChangeShapeType="1"/>
            </p:cNvSpPr>
            <p:nvPr/>
          </p:nvSpPr>
          <p:spPr bwMode="auto">
            <a:xfrm>
              <a:off x="3102861" y="5313710"/>
              <a:ext cx="1195965" cy="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3" name="Line 21"/>
            <p:cNvSpPr>
              <a:spLocks noChangeShapeType="1"/>
            </p:cNvSpPr>
            <p:nvPr/>
          </p:nvSpPr>
          <p:spPr bwMode="auto">
            <a:xfrm>
              <a:off x="3113585" y="4018310"/>
              <a:ext cx="457200" cy="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4" name="Line 22"/>
            <p:cNvSpPr>
              <a:spLocks noChangeShapeType="1"/>
            </p:cNvSpPr>
            <p:nvPr/>
          </p:nvSpPr>
          <p:spPr bwMode="auto">
            <a:xfrm>
              <a:off x="3113585" y="5161310"/>
              <a:ext cx="990600" cy="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5" name="Line 23"/>
            <p:cNvSpPr>
              <a:spLocks noChangeShapeType="1"/>
            </p:cNvSpPr>
            <p:nvPr/>
          </p:nvSpPr>
          <p:spPr bwMode="auto">
            <a:xfrm flipV="1">
              <a:off x="4104185" y="2722910"/>
              <a:ext cx="0" cy="243840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6" name="Line 24"/>
            <p:cNvSpPr>
              <a:spLocks noChangeShapeType="1"/>
            </p:cNvSpPr>
            <p:nvPr/>
          </p:nvSpPr>
          <p:spPr bwMode="auto">
            <a:xfrm flipV="1">
              <a:off x="3570785" y="2722910"/>
              <a:ext cx="0" cy="1295400"/>
            </a:xfrm>
            <a:prstGeom prst="line">
              <a:avLst/>
            </a:prstGeom>
            <a:noFill/>
            <a:ln w="190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7" name="Text Box 25"/>
            <p:cNvSpPr txBox="1">
              <a:spLocks noChangeArrowheads="1"/>
            </p:cNvSpPr>
            <p:nvPr/>
          </p:nvSpPr>
          <p:spPr bwMode="auto">
            <a:xfrm>
              <a:off x="3511508" y="2473151"/>
              <a:ext cx="40427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No</a:t>
              </a:r>
              <a:endParaRPr lang="pt-BR" sz="1400" dirty="0">
                <a:solidFill>
                  <a:schemeClr val="accent5">
                    <a:lumMod val="75000"/>
                  </a:schemeClr>
                </a:solidFill>
              </a:endParaRPr>
            </a:p>
          </p:txBody>
        </p:sp>
        <p:sp>
          <p:nvSpPr>
            <p:cNvPr id="88" name="Text Box 26"/>
            <p:cNvSpPr txBox="1">
              <a:spLocks noChangeArrowheads="1"/>
            </p:cNvSpPr>
            <p:nvPr/>
          </p:nvSpPr>
          <p:spPr bwMode="auto">
            <a:xfrm>
              <a:off x="3094535" y="3763962"/>
              <a:ext cx="40427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No</a:t>
              </a:r>
              <a:endParaRPr lang="pt-BR" sz="1400" dirty="0">
                <a:solidFill>
                  <a:schemeClr val="accent5">
                    <a:lumMod val="75000"/>
                  </a:schemeClr>
                </a:solidFill>
              </a:endParaRPr>
            </a:p>
          </p:txBody>
        </p:sp>
        <p:sp>
          <p:nvSpPr>
            <p:cNvPr id="89" name="Text Box 27"/>
            <p:cNvSpPr txBox="1">
              <a:spLocks noChangeArrowheads="1"/>
            </p:cNvSpPr>
            <p:nvPr/>
          </p:nvSpPr>
          <p:spPr bwMode="auto">
            <a:xfrm>
              <a:off x="3439500" y="4902373"/>
              <a:ext cx="40427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No</a:t>
              </a:r>
              <a:endParaRPr lang="pt-BR" sz="1400" dirty="0">
                <a:solidFill>
                  <a:schemeClr val="accent5">
                    <a:lumMod val="75000"/>
                  </a:schemeClr>
                </a:solidFill>
              </a:endParaRPr>
            </a:p>
          </p:txBody>
        </p:sp>
        <p:sp>
          <p:nvSpPr>
            <p:cNvPr id="90" name="Text Box 28"/>
            <p:cNvSpPr txBox="1">
              <a:spLocks noChangeArrowheads="1"/>
            </p:cNvSpPr>
            <p:nvPr/>
          </p:nvSpPr>
          <p:spPr bwMode="auto">
            <a:xfrm>
              <a:off x="3326310" y="5264373"/>
              <a:ext cx="4472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Yes</a:t>
              </a:r>
              <a:endParaRPr lang="pt-BR" sz="1400" dirty="0">
                <a:solidFill>
                  <a:schemeClr val="accent5">
                    <a:lumMod val="75000"/>
                  </a:schemeClr>
                </a:solidFill>
              </a:endParaRPr>
            </a:p>
          </p:txBody>
        </p:sp>
        <p:sp>
          <p:nvSpPr>
            <p:cNvPr id="91" name="Text Box 29"/>
            <p:cNvSpPr txBox="1">
              <a:spLocks noChangeArrowheads="1"/>
            </p:cNvSpPr>
            <p:nvPr/>
          </p:nvSpPr>
          <p:spPr bwMode="auto">
            <a:xfrm>
              <a:off x="1854746" y="4399310"/>
              <a:ext cx="4472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Yes</a:t>
              </a:r>
              <a:endParaRPr lang="pt-BR" sz="1400" dirty="0">
                <a:solidFill>
                  <a:schemeClr val="accent5">
                    <a:lumMod val="75000"/>
                  </a:schemeClr>
                </a:solidFill>
              </a:endParaRPr>
            </a:p>
          </p:txBody>
        </p:sp>
        <p:sp>
          <p:nvSpPr>
            <p:cNvPr id="92" name="Text Box 30"/>
            <p:cNvSpPr txBox="1">
              <a:spLocks noChangeArrowheads="1"/>
            </p:cNvSpPr>
            <p:nvPr/>
          </p:nvSpPr>
          <p:spPr bwMode="auto">
            <a:xfrm>
              <a:off x="1845221" y="3189635"/>
              <a:ext cx="4472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sz="1400" dirty="0" smtClean="0">
                  <a:solidFill>
                    <a:schemeClr val="accent5">
                      <a:lumMod val="75000"/>
                    </a:schemeClr>
                  </a:solidFill>
                </a:rPr>
                <a:t>Yes</a:t>
              </a:r>
              <a:endParaRPr lang="pt-BR" sz="1400" dirty="0">
                <a:solidFill>
                  <a:schemeClr val="accent5">
                    <a:lumMod val="75000"/>
                  </a:schemeClr>
                </a:solidFill>
              </a:endParaRPr>
            </a:p>
          </p:txBody>
        </p:sp>
      </p:grpSp>
    </p:spTree>
    <p:extLst>
      <p:ext uri="{BB962C8B-B14F-4D97-AF65-F5344CB8AC3E}">
        <p14:creationId xmlns:p14="http://schemas.microsoft.com/office/powerpoint/2010/main" val="1403392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689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2075" y="212725"/>
            <a:ext cx="2214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 name="Imagem 10" descr="LOGO-Paises ecowa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7013" y="-19050"/>
            <a:ext cx="1025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Slide Number Placeholder 6"/>
          <p:cNvSpPr txBox="1">
            <a:spLocks noChangeArrowheads="1"/>
          </p:cNvSpPr>
          <p:nvPr/>
        </p:nvSpPr>
        <p:spPr bwMode="auto">
          <a:xfrm>
            <a:off x="3995738" y="6659563"/>
            <a:ext cx="593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800" i="1">
                <a:solidFill>
                  <a:schemeClr val="bg1"/>
                </a:solidFill>
                <a:latin typeface="Arial Narrow" pitchFamily="34" charset="0"/>
              </a:rPr>
              <a:t>Page </a:t>
            </a:r>
            <a:fld id="{8C5D7FDC-3E86-454D-8351-5804C78CC581}" type="slidenum">
              <a:rPr lang="fr-FR" altLang="pt-PT" sz="800" b="1" i="1" u="sng">
                <a:solidFill>
                  <a:schemeClr val="bg1"/>
                </a:solidFill>
                <a:latin typeface="Arial Narrow" pitchFamily="34" charset="0"/>
              </a:rPr>
              <a:pPr algn="ctr" eaLnBrk="1" hangingPunct="1">
                <a:spcBef>
                  <a:spcPct val="0"/>
                </a:spcBef>
                <a:buFontTx/>
                <a:buNone/>
              </a:pPr>
              <a:t>7</a:t>
            </a:fld>
            <a:endParaRPr lang="fr-FR" altLang="pt-PT" sz="800" b="1" i="1" u="sng">
              <a:solidFill>
                <a:schemeClr val="bg1"/>
              </a:solidFill>
              <a:latin typeface="Arial Narrow" pitchFamily="34" charset="0"/>
            </a:endParaRPr>
          </a:p>
        </p:txBody>
      </p:sp>
      <p:pic>
        <p:nvPicPr>
          <p:cNvPr id="57" name="Imagem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77275" y="6523038"/>
            <a:ext cx="4333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TextBox 52"/>
          <p:cNvSpPr txBox="1">
            <a:spLocks noChangeArrowheads="1"/>
          </p:cNvSpPr>
          <p:nvPr/>
        </p:nvSpPr>
        <p:spPr bwMode="auto">
          <a:xfrm>
            <a:off x="-28575" y="6645275"/>
            <a:ext cx="1503363"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r">
              <a:spcBef>
                <a:spcPct val="0"/>
              </a:spcBef>
              <a:buFontTx/>
              <a:buNone/>
            </a:pPr>
            <a:r>
              <a:rPr lang="pt-PT" altLang="pt-PT" sz="800" i="1">
                <a:solidFill>
                  <a:schemeClr val="bg1"/>
                </a:solidFill>
                <a:latin typeface="Arial Narrow" pitchFamily="34" charset="0"/>
              </a:rPr>
              <a:t>Ref.E-LMBCEDAO/2021/ABC-E.01</a:t>
            </a:r>
            <a:r>
              <a:rPr lang="fr-FR" altLang="pt-PT" sz="800" i="1">
                <a:solidFill>
                  <a:schemeClr val="bg1"/>
                </a:solidFill>
                <a:latin typeface="Arial Narrow" pitchFamily="34" charset="0"/>
              </a:rPr>
              <a:t> </a:t>
            </a:r>
            <a:endParaRPr lang="pt-PT" altLang="pt-PT" sz="800" i="1">
              <a:solidFill>
                <a:schemeClr val="bg1"/>
              </a:solidFill>
              <a:latin typeface="Arial Narrow" pitchFamily="34" charset="0"/>
            </a:endParaRPr>
          </a:p>
        </p:txBody>
      </p:sp>
      <p:pic>
        <p:nvPicPr>
          <p:cNvPr id="59" name="Picture 3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84988" y="6475413"/>
            <a:ext cx="17192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 name="CaixaDeTexto 1"/>
          <p:cNvSpPr txBox="1"/>
          <p:nvPr/>
        </p:nvSpPr>
        <p:spPr>
          <a:xfrm>
            <a:off x="236279" y="738188"/>
            <a:ext cx="3944106" cy="677108"/>
          </a:xfrm>
          <a:prstGeom prst="rect">
            <a:avLst/>
          </a:prstGeom>
          <a:noFill/>
        </p:spPr>
        <p:txBody>
          <a:bodyPr wrap="square">
            <a:spAutoFit/>
          </a:bodyPr>
          <a:lstStyle/>
          <a:p>
            <a:pPr eaLnBrk="1" hangingPunct="1"/>
            <a:r>
              <a:rPr lang="pt-BR" sz="1400" b="1" i="1" dirty="0" smtClean="0">
                <a:solidFill>
                  <a:schemeClr val="accent5">
                    <a:lumMod val="75000"/>
                  </a:schemeClr>
                </a:solidFill>
                <a:latin typeface="Calisto MT" panose="02040603050505030304" pitchFamily="18" charset="0"/>
              </a:rPr>
              <a:t>LOYALTY  PROGRAM</a:t>
            </a:r>
          </a:p>
          <a:p>
            <a:pPr>
              <a:defRPr/>
            </a:pPr>
            <a:r>
              <a:rPr lang="en-US" sz="1200" i="1" dirty="0">
                <a:solidFill>
                  <a:schemeClr val="accent5">
                    <a:lumMod val="75000"/>
                  </a:schemeClr>
                </a:solidFill>
                <a:latin typeface="Calisto MT" panose="02040603050505030304" pitchFamily="18" charset="0"/>
              </a:rPr>
              <a:t>EVALUATING AND REACTING TO THE PRICE VARIATIONS OF COMPETITORS</a:t>
            </a:r>
            <a:endParaRPr lang="pt-BR" sz="1200" i="1" dirty="0">
              <a:solidFill>
                <a:schemeClr val="accent5">
                  <a:lumMod val="75000"/>
                </a:schemeClr>
              </a:solidFill>
              <a:latin typeface="Calisto MT" panose="02040603050505030304" pitchFamily="18" charset="0"/>
            </a:endParaRPr>
          </a:p>
        </p:txBody>
      </p:sp>
      <p:sp>
        <p:nvSpPr>
          <p:cNvPr id="2" name="TextBox 1"/>
          <p:cNvSpPr txBox="1"/>
          <p:nvPr/>
        </p:nvSpPr>
        <p:spPr>
          <a:xfrm>
            <a:off x="1515194" y="1945863"/>
            <a:ext cx="6657206" cy="3139321"/>
          </a:xfrm>
          <a:prstGeom prst="rect">
            <a:avLst/>
          </a:prstGeom>
          <a:noFill/>
        </p:spPr>
        <p:txBody>
          <a:bodyPr wrap="square" rtlCol="0">
            <a:spAutoFit/>
          </a:bodyPr>
          <a:lstStyle/>
          <a:p>
            <a:r>
              <a:rPr lang="en-US" dirty="0" smtClean="0"/>
              <a:t>categories: Baby Products, Beauty, Books, Consumer Electronics (including Cameras and Video Games - Consoles), Digital Accessories (including Mobile Accessories, Electronics Accessories and PC Accessories), Home, </a:t>
            </a:r>
            <a:r>
              <a:rPr lang="en-US" dirty="0" err="1" smtClean="0"/>
              <a:t>Jewellery</a:t>
            </a:r>
            <a:r>
              <a:rPr lang="en-US" dirty="0" smtClean="0"/>
              <a:t>, Kitchen, Luggage, Mobile Phones, Movies, Music, Personal Care Appliances, Personal Computers, Tablets, Toys, Video games (consoles and games), Watches, Furniture and Home Furnishings, Stationaries, Men and Women Clothing, Men and Women Accessories (Footwear, Bags, Sunglasses, Perfumes), Health and Sport Accessories (</a:t>
            </a:r>
            <a:r>
              <a:rPr lang="en-US" dirty="0" err="1" smtClean="0"/>
              <a:t>Nutritions</a:t>
            </a:r>
            <a:r>
              <a:rPr lang="en-US" dirty="0" smtClean="0"/>
              <a:t>, Exerciser, Treadmills, Cricket Bat </a:t>
            </a:r>
            <a:r>
              <a:rPr lang="en-US" dirty="0" err="1" smtClean="0"/>
              <a:t>etc</a:t>
            </a:r>
            <a:r>
              <a:rPr lang="en-US" dirty="0" smtClean="0"/>
              <a:t>), Automotive. Further detailed categories can be seen on our home page. More categories are coming soon.</a:t>
            </a:r>
            <a:endParaRPr lang="pt-PT" dirty="0"/>
          </a:p>
        </p:txBody>
      </p:sp>
    </p:spTree>
    <p:extLst>
      <p:ext uri="{BB962C8B-B14F-4D97-AF65-F5344CB8AC3E}">
        <p14:creationId xmlns:p14="http://schemas.microsoft.com/office/powerpoint/2010/main" val="36859470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2250</TotalTime>
  <Words>1013</Words>
  <Application>Microsoft Office PowerPoint</Application>
  <PresentationFormat>On-screen Show (4:3)</PresentationFormat>
  <Paragraphs>274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Base</dc:creator>
  <cp:lastModifiedBy>Base</cp:lastModifiedBy>
  <cp:revision>22</cp:revision>
  <dcterms:created xsi:type="dcterms:W3CDTF">2021-09-24T17:24:40Z</dcterms:created>
  <dcterms:modified xsi:type="dcterms:W3CDTF">2021-09-26T06:55:32Z</dcterms:modified>
</cp:coreProperties>
</file>