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8" r:id="rId23"/>
    <p:sldId id="305" r:id="rId24"/>
    <p:sldId id="272" r:id="rId25"/>
    <p:sldId id="260" r:id="rId26"/>
    <p:sldId id="270" r:id="rId27"/>
    <p:sldId id="273" r:id="rId28"/>
    <p:sldId id="274" r:id="rId29"/>
    <p:sldId id="276" r:id="rId30"/>
    <p:sldId id="306" r:id="rId31"/>
    <p:sldId id="307" r:id="rId32"/>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1958"/>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fr-FR" sz="1400" b="1" i="1" u="none" strike="noStrike" baseline="0" dirty="0" smtClean="0">
                <a:effectLst/>
              </a:rPr>
              <a:t>AGRICULTURAL </a:t>
            </a:r>
            <a:r>
              <a:rPr lang="fr-FR" sz="1400" b="1" i="1" u="none" strike="noStrike" baseline="0" dirty="0">
                <a:effectLst/>
              </a:rPr>
              <a:t>TRADE IN SUB-SAHARAN AFRICA</a:t>
            </a:r>
            <a:endParaRPr lang="pt-PT" sz="1400" dirty="0">
              <a:effectLst/>
              <a:latin typeface="Arial Narrow" panose="020B0606020202030204"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EN'!$A$20</c:f>
              <c:strCache>
                <c:ptCount val="1"/>
                <c:pt idx="0">
                  <c:v>Export</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EN'!$B$16:$D$16</c:f>
              <c:strCache>
                <c:ptCount val="3"/>
                <c:pt idx="0">
                  <c:v>2009 - 2009</c:v>
                </c:pt>
                <c:pt idx="1">
                  <c:v>2017 - 2019 </c:v>
                </c:pt>
                <c:pt idx="2">
                  <c:v>2029</c:v>
                </c:pt>
              </c:strCache>
            </c:strRef>
          </c:cat>
          <c:val>
            <c:numRef>
              <c:f>'Graficos EN'!$B$20:$D$20</c:f>
              <c:numCache>
                <c:formatCode>#,##0</c:formatCode>
                <c:ptCount val="3"/>
                <c:pt idx="0">
                  <c:v>7300000000</c:v>
                </c:pt>
                <c:pt idx="1">
                  <c:v>9700000000</c:v>
                </c:pt>
                <c:pt idx="2">
                  <c:v>9400000000</c:v>
                </c:pt>
              </c:numCache>
            </c:numRef>
          </c:val>
        </c:ser>
        <c:ser>
          <c:idx val="1"/>
          <c:order val="1"/>
          <c:tx>
            <c:strRef>
              <c:f>'Graficos EN'!$A$21</c:f>
              <c:strCache>
                <c:ptCount val="1"/>
                <c:pt idx="0">
                  <c:v>Import</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EN'!$B$16:$D$16</c:f>
              <c:strCache>
                <c:ptCount val="3"/>
                <c:pt idx="0">
                  <c:v>2009 - 2009</c:v>
                </c:pt>
                <c:pt idx="1">
                  <c:v>2017 - 2019 </c:v>
                </c:pt>
                <c:pt idx="2">
                  <c:v>2029</c:v>
                </c:pt>
              </c:strCache>
            </c:strRef>
          </c:cat>
          <c:val>
            <c:numRef>
              <c:f>'Graficos EN'!$B$21:$D$21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259365888"/>
        <c:axId val="50840128"/>
        <c:axId val="0"/>
      </c:bar3DChart>
      <c:catAx>
        <c:axId val="259365888"/>
        <c:scaling>
          <c:orientation val="minMax"/>
        </c:scaling>
        <c:delete val="0"/>
        <c:axPos val="b"/>
        <c:majorTickMark val="out"/>
        <c:minorTickMark val="none"/>
        <c:tickLblPos val="nextTo"/>
        <c:crossAx val="50840128"/>
        <c:crosses val="autoZero"/>
        <c:auto val="1"/>
        <c:lblAlgn val="ctr"/>
        <c:lblOffset val="100"/>
        <c:noMultiLvlLbl val="0"/>
      </c:catAx>
      <c:valAx>
        <c:axId val="50840128"/>
        <c:scaling>
          <c:orientation val="minMax"/>
        </c:scaling>
        <c:delete val="0"/>
        <c:axPos val="l"/>
        <c:majorGridlines/>
        <c:numFmt formatCode="#,##0" sourceLinked="1"/>
        <c:majorTickMark val="out"/>
        <c:minorTickMark val="none"/>
        <c:tickLblPos val="nextTo"/>
        <c:crossAx val="259365888"/>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pt-PT" sz="1100" b="0" i="0" u="none" strike="noStrike" baseline="0">
                <a:effectLst/>
              </a:rPr>
              <a:t>Decrease in certain nutrients in the composition of foods </a:t>
            </a:r>
          </a:p>
          <a:p>
            <a:pPr>
              <a:defRPr sz="1100" b="0">
                <a:solidFill>
                  <a:schemeClr val="accent5">
                    <a:lumMod val="75000"/>
                  </a:schemeClr>
                </a:solidFill>
                <a:latin typeface="Arial Narrow" panose="020B0606020202030204" pitchFamily="34" charset="0"/>
              </a:defRPr>
            </a:pPr>
            <a:r>
              <a:rPr lang="pt-PT" sz="1100" b="0" i="0" u="none" strike="noStrike" baseline="0">
                <a:effectLst/>
              </a:rPr>
              <a:t>1940 to 2002</a:t>
            </a:r>
            <a:endParaRPr lang="pt-PT" sz="1100" b="0" dirty="0">
              <a:solidFill>
                <a:schemeClr val="accent5">
                  <a:lumMod val="75000"/>
                </a:schemeClr>
              </a:solidFill>
              <a:latin typeface="Arial Narrow" panose="020B0606020202030204" pitchFamily="34" charset="0"/>
            </a:endParaRP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 EN'!$A$49:$A$52</c:f>
              <c:strCache>
                <c:ptCount val="4"/>
                <c:pt idx="0">
                  <c:v>Decreased calcium</c:v>
                </c:pt>
                <c:pt idx="1">
                  <c:v>Decrease in magnesium</c:v>
                </c:pt>
                <c:pt idx="2">
                  <c:v>Decreased potassium</c:v>
                </c:pt>
                <c:pt idx="3">
                  <c:v>Decreased minerals in 10 types of meat</c:v>
                </c:pt>
              </c:strCache>
            </c:strRef>
          </c:cat>
          <c:val>
            <c:numRef>
              <c:f>'Graficos EN'!$B$49:$B$52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09-01-2022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09-01-2022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09-01-2022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09-01-2022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09-01-2022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09-01-2022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09-01-2022</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CaPe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MARch</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SANTIAGO ISLAND</a:t>
            </a:r>
            <a:endPar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CAPE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international CONFERENCE</a:t>
            </a: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lumMod val="95000"/>
                  </a:schemeClr>
                </a:solidFill>
                <a:effectLst>
                  <a:outerShdw blurRad="38100" dist="38100" dir="2700000" algn="tl">
                    <a:srgbClr val="000000"/>
                  </a:outerShdw>
                </a:effectLst>
                <a:latin typeface="Calisto MT" panose="02040603050505030304" pitchFamily="18" charset="0"/>
              </a:rPr>
              <a:t>Terms of reference</a:t>
            </a:r>
            <a:endPar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17" y="109836"/>
            <a:ext cx="2491103" cy="636539"/>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en-US" altLang="pt-PT" sz="1200" b="1" dirty="0" smtClean="0">
                <a:solidFill>
                  <a:schemeClr val="bg1"/>
                </a:solidFill>
                <a:effectLst>
                  <a:outerShdw blurRad="38100" dist="38100" dir="2700000" algn="tl">
                    <a:srgbClr val="000000"/>
                  </a:outerShdw>
                </a:effectLst>
                <a:latin typeface="Calisto MT" panose="02040603050505030304" pitchFamily="18" charset="0"/>
              </a:rPr>
              <a:t>BASALT </a:t>
            </a:r>
            <a:r>
              <a:rPr lang="en-US" altLang="pt-PT" sz="1200" b="1" dirty="0">
                <a:solidFill>
                  <a:schemeClr val="bg1"/>
                </a:solidFill>
                <a:effectLst>
                  <a:outerShdw blurRad="38100" dist="38100" dir="2700000" algn="tl">
                    <a:srgbClr val="000000"/>
                  </a:outerShdw>
                </a:effectLst>
                <a:latin typeface="Calisto MT" panose="02040603050505030304" pitchFamily="18" charset="0"/>
              </a:rPr>
              <a:t>THE WEALTH OF NATIONS</a:t>
            </a:r>
            <a:endParaRPr lang="pt-PT" altLang="pt-PT" sz="12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TextBox 107"/>
          <p:cNvSpPr txBox="1"/>
          <p:nvPr/>
        </p:nvSpPr>
        <p:spPr>
          <a:xfrm>
            <a:off x="181676" y="714001"/>
            <a:ext cx="6651036" cy="7260962"/>
          </a:xfrm>
          <a:prstGeom prst="rect">
            <a:avLst/>
          </a:prstGeom>
          <a:noFill/>
        </p:spPr>
        <p:txBody>
          <a:bodyPr wrap="square" rtlCol="0">
            <a:spAutoFit/>
          </a:bodyPr>
          <a:lstStyle/>
          <a:p>
            <a:pPr>
              <a:lnSpc>
                <a:spcPts val="1300"/>
              </a:lnSpc>
            </a:pPr>
            <a:r>
              <a:rPr lang="pt-PT" sz="1200" b="1" i="1" dirty="0">
                <a:solidFill>
                  <a:schemeClr val="accent5">
                    <a:lumMod val="60000"/>
                    <a:lumOff val="40000"/>
                  </a:schemeClr>
                </a:solidFill>
                <a:latin typeface="Arial Narrow" panose="020B0606020202030204" pitchFamily="34" charset="0"/>
              </a:rPr>
              <a:t>TERMS OF REFERENCE OF THE INTERNATIONAL CONFERENCE</a:t>
            </a:r>
          </a:p>
          <a:p>
            <a:pPr>
              <a:lnSpc>
                <a:spcPts val="1300"/>
              </a:lnSpc>
              <a:defRPr/>
            </a:pPr>
            <a:r>
              <a:rPr lang="fr-FR" sz="1100" b="1" i="1" dirty="0" smtClean="0">
                <a:solidFill>
                  <a:srgbClr val="92D050"/>
                </a:solidFill>
                <a:latin typeface="Arial Narrow" panose="020B0606020202030204" pitchFamily="34" charset="0"/>
                <a:sym typeface="+mn-ea"/>
              </a:rPr>
              <a:t>5. </a:t>
            </a:r>
            <a:r>
              <a:rPr lang="pt-PT" sz="1100" b="1" i="1" dirty="0">
                <a:solidFill>
                  <a:srgbClr val="92D050"/>
                </a:solidFill>
                <a:latin typeface="Arial Narrow" panose="020B0606020202030204" pitchFamily="34" charset="0"/>
                <a:sym typeface="+mn-ea"/>
              </a:rPr>
              <a:t>THE MAIN CONSTITUENT ELEMENTS OF </a:t>
            </a:r>
            <a:r>
              <a:rPr lang="pt-PT" sz="1100" b="1" i="1" dirty="0" smtClean="0">
                <a:solidFill>
                  <a:srgbClr val="92D050"/>
                </a:solidFill>
                <a:latin typeface="Arial Narrow" panose="020B0606020202030204" pitchFamily="34" charset="0"/>
                <a:sym typeface="+mn-ea"/>
              </a:rPr>
              <a:t>BASALT</a:t>
            </a:r>
            <a:endParaRPr lang="fr-FR" altLang="en-US" sz="1100" b="1" i="1" dirty="0" smtClean="0">
              <a:gradFill>
                <a:gsLst>
                  <a:gs pos="0">
                    <a:srgbClr val="9EE256"/>
                  </a:gs>
                  <a:gs pos="100000">
                    <a:srgbClr val="52762D"/>
                  </a:gs>
                </a:gsLst>
                <a:lin scaled="0"/>
              </a:gradFill>
              <a:latin typeface="Arial Narrow" panose="020B0606020202030204" pitchFamily="34" charset="0"/>
              <a:sym typeface="+mn-ea"/>
            </a:endParaRPr>
          </a:p>
          <a:p>
            <a:pPr>
              <a:lnSpc>
                <a:spcPts val="1300"/>
              </a:lnSpc>
              <a:defRPr/>
            </a:pPr>
            <a:endParaRPr lang="fr-FR" altLang="en-US" sz="1100" b="1" dirty="0">
              <a:solidFill>
                <a:srgbClr val="0070C0"/>
              </a:solidFill>
              <a:latin typeface="Arial Narrow" panose="020B0606020202030204" pitchFamily="34" charset="0"/>
              <a:sym typeface="+mn-ea"/>
            </a:endParaRPr>
          </a:p>
          <a:p>
            <a:pPr>
              <a:lnSpc>
                <a:spcPts val="1300"/>
              </a:lnSpc>
              <a:defRPr/>
            </a:pPr>
            <a:r>
              <a:rPr lang="pt-PT" sz="1100" b="1" dirty="0">
                <a:solidFill>
                  <a:srgbClr val="33B6D5"/>
                </a:solidFill>
                <a:latin typeface="Arial Narrow" panose="020B0606020202030204" pitchFamily="34" charset="0"/>
                <a:sym typeface="+mn-ea"/>
              </a:rPr>
              <a:t>■ </a:t>
            </a:r>
            <a:r>
              <a:rPr lang="pt-PT" sz="1100" b="1" dirty="0" smtClean="0">
                <a:solidFill>
                  <a:srgbClr val="33B6D5"/>
                </a:solidFill>
                <a:latin typeface="Arial Narrow" panose="020B0606020202030204" pitchFamily="34" charset="0"/>
                <a:sym typeface="+mn-ea"/>
              </a:rPr>
              <a:t> </a:t>
            </a:r>
            <a:r>
              <a:rPr lang="en-US" sz="1100" b="1" i="1" dirty="0">
                <a:solidFill>
                  <a:schemeClr val="accent3">
                    <a:lumMod val="75000"/>
                  </a:schemeClr>
                </a:solidFill>
                <a:latin typeface="Arial Narrow" panose="020B0606020202030204" pitchFamily="34" charset="0"/>
                <a:sym typeface="+mn-ea"/>
              </a:rPr>
              <a:t>Silicates:</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Silicates are necessary in building plant protein and in the synthesis of certain vitamins in plants. Silicates function as a vital element in protecting plants against insects and fungi attack, strengthening qualities and have been found to influence other minerals useful in plant metabolism</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Calcium</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Plants need calcium for normal cell division, as a component of cell walls, as a component of the salts inside the cells and as a part of the genetic coding materials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Magnesium</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Magnesium is a key component of the chlorophylls, the green </a:t>
            </a:r>
            <a:r>
              <a:rPr lang="en-US" altLang="pt-PT" sz="1100" dirty="0" err="1">
                <a:latin typeface="Arial Narrow" panose="020B0606020202030204" pitchFamily="34" charset="0"/>
                <a:sym typeface="+mn-ea"/>
              </a:rPr>
              <a:t>coloured</a:t>
            </a:r>
            <a:r>
              <a:rPr lang="en-US" altLang="pt-PT" sz="1100" dirty="0">
                <a:latin typeface="Arial Narrow" panose="020B0606020202030204" pitchFamily="34" charset="0"/>
                <a:sym typeface="+mn-ea"/>
              </a:rPr>
              <a:t> cells in the plant. It is therefore vital as chlorophylls are the cells which perform photosynthesis. Also, plants need magnesium before </a:t>
            </a:r>
            <a:r>
              <a:rPr lang="en-US" altLang="pt-PT" sz="1100" dirty="0" err="1">
                <a:latin typeface="Arial Narrow" panose="020B0606020202030204" pitchFamily="34" charset="0"/>
                <a:sym typeface="+mn-ea"/>
              </a:rPr>
              <a:t>thay</a:t>
            </a:r>
            <a:r>
              <a:rPr lang="en-US" altLang="pt-PT" sz="1100" dirty="0">
                <a:latin typeface="Arial Narrow" panose="020B0606020202030204" pitchFamily="34" charset="0"/>
                <a:sym typeface="+mn-ea"/>
              </a:rPr>
              <a:t> can make use of phosphorous and magnesium also activates several different enzyme systems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Iron</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Iron is a </a:t>
            </a:r>
            <a:r>
              <a:rPr lang="en-US" altLang="pt-PT" sz="1100" dirty="0" err="1">
                <a:latin typeface="Arial Narrow" panose="020B0606020202030204" pitchFamily="34" charset="0"/>
                <a:sym typeface="+mn-ea"/>
              </a:rPr>
              <a:t>constitutent</a:t>
            </a:r>
            <a:r>
              <a:rPr lang="en-US" altLang="pt-PT" sz="1100" dirty="0">
                <a:latin typeface="Arial Narrow" panose="020B0606020202030204" pitchFamily="34" charset="0"/>
                <a:sym typeface="+mn-ea"/>
              </a:rPr>
              <a:t> of many compounds in plants that regulates and promotes growth. It is especially important to the function of chloroplasts, the plant cells that contain chlorophyll, which are the particles that perform photosynthesis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Potassium</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Potassium strengthens plant stalks and helps undo the stress induced by excess nitrogen</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Phosphorus</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Phosphorus is the </a:t>
            </a:r>
            <a:r>
              <a:rPr lang="en-US" altLang="en-US" sz="1100" dirty="0">
                <a:latin typeface="Arial Narrow" panose="020B0606020202030204" pitchFamily="34" charset="0"/>
                <a:sym typeface="+mn-ea"/>
              </a:rPr>
              <a:t>«</a:t>
            </a:r>
            <a:r>
              <a:rPr lang="en-US" altLang="pt-PT" sz="1100" dirty="0">
                <a:latin typeface="Arial Narrow" panose="020B0606020202030204" pitchFamily="34" charset="0"/>
                <a:sym typeface="+mn-ea"/>
              </a:rPr>
              <a:t>Go</a:t>
            </a:r>
            <a:r>
              <a:rPr lang="en-US" altLang="en-US" sz="1100" dirty="0">
                <a:latin typeface="Arial Narrow" panose="020B0606020202030204" pitchFamily="34" charset="0"/>
                <a:sym typeface="+mn-ea"/>
              </a:rPr>
              <a:t>»</a:t>
            </a:r>
            <a:r>
              <a:rPr lang="en-US" altLang="pt-PT" sz="1100" dirty="0">
                <a:latin typeface="Arial Narrow" panose="020B0606020202030204" pitchFamily="34" charset="0"/>
                <a:sym typeface="+mn-ea"/>
              </a:rPr>
              <a:t> food for plants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Trace </a:t>
            </a:r>
            <a:r>
              <a:rPr lang="en-US" sz="1100" b="1" i="1" dirty="0">
                <a:solidFill>
                  <a:schemeClr val="accent3">
                    <a:lumMod val="75000"/>
                  </a:schemeClr>
                </a:solidFill>
                <a:latin typeface="Arial Narrow" panose="020B0606020202030204" pitchFamily="34" charset="0"/>
                <a:sym typeface="+mn-ea"/>
              </a:rPr>
              <a:t>Minerals:</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sz="1100" dirty="0" smtClean="0">
                <a:latin typeface="Arial Narrow" panose="020B0606020202030204" pitchFamily="34" charset="0"/>
                <a:sym typeface="+mn-ea"/>
              </a:rPr>
              <a:t>Basalt </a:t>
            </a:r>
            <a:r>
              <a:rPr lang="en-US" sz="1100" dirty="0">
                <a:latin typeface="Arial Narrow" panose="020B0606020202030204" pitchFamily="34" charset="0"/>
                <a:sym typeface="+mn-ea"/>
              </a:rPr>
              <a:t>is a source of iron, manganese, and some types of basalts are sources of copper, zinc and vanadium</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sym typeface="+mn-ea"/>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As </a:t>
            </a:r>
            <a:r>
              <a:rPr lang="en-US" sz="1100" b="1" i="1" dirty="0">
                <a:solidFill>
                  <a:schemeClr val="accent3">
                    <a:lumMod val="75000"/>
                  </a:schemeClr>
                </a:solidFill>
                <a:latin typeface="Arial Narrow" panose="020B0606020202030204" pitchFamily="34" charset="0"/>
                <a:sym typeface="+mn-ea"/>
              </a:rPr>
              <a:t>a soil </a:t>
            </a:r>
            <a:r>
              <a:rPr lang="en-US" sz="1100" b="1" i="1" dirty="0" err="1">
                <a:solidFill>
                  <a:schemeClr val="accent3">
                    <a:lumMod val="75000"/>
                  </a:schemeClr>
                </a:solidFill>
                <a:latin typeface="Arial Narrow" panose="020B0606020202030204" pitchFamily="34" charset="0"/>
                <a:sym typeface="+mn-ea"/>
              </a:rPr>
              <a:t>remineralisation</a:t>
            </a:r>
            <a:r>
              <a:rPr lang="en-US" sz="1100" b="1" i="1" dirty="0">
                <a:solidFill>
                  <a:schemeClr val="accent3">
                    <a:lumMod val="75000"/>
                  </a:schemeClr>
                </a:solidFill>
                <a:latin typeface="Arial Narrow" panose="020B0606020202030204" pitchFamily="34" charset="0"/>
                <a:sym typeface="+mn-ea"/>
              </a:rPr>
              <a:t> product, Basalt Powder:</a:t>
            </a:r>
            <a:endParaRPr lang="en-US" sz="1100" b="1" i="1" dirty="0">
              <a:solidFill>
                <a:schemeClr val="accent3">
                  <a:lumMod val="75000"/>
                </a:schemeClr>
              </a:solidFill>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sz="1100" dirty="0" smtClean="0">
                <a:latin typeface="Arial Narrow" panose="020B0606020202030204" pitchFamily="34" charset="0"/>
                <a:sym typeface="+mn-ea"/>
              </a:rPr>
              <a:t>It </a:t>
            </a:r>
            <a:r>
              <a:rPr lang="en-US" sz="1100" dirty="0">
                <a:latin typeface="Arial Narrow" panose="020B0606020202030204" pitchFamily="34" charset="0"/>
                <a:sym typeface="+mn-ea"/>
              </a:rPr>
              <a:t>causes an impressive growth of beneficial microorganisms in the soil and induces the development of plant roots.</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altLang="pt-PT" sz="1100" dirty="0" smtClean="0">
                <a:latin typeface="Arial Narrow" panose="020B0606020202030204" pitchFamily="34" charset="0"/>
                <a:sym typeface="+mn-ea"/>
              </a:rPr>
              <a:t>Raises </a:t>
            </a:r>
            <a:r>
              <a:rPr lang="en-US" altLang="pt-PT" sz="1100" dirty="0">
                <a:latin typeface="Arial Narrow" panose="020B0606020202030204" pitchFamily="34" charset="0"/>
                <a:sym typeface="+mn-ea"/>
              </a:rPr>
              <a:t>the moisture and nutrient storage capacity of the soil</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altLang="pt-PT" sz="1100" dirty="0" smtClean="0">
                <a:latin typeface="Arial Narrow" panose="020B0606020202030204" pitchFamily="34" charset="0"/>
                <a:sym typeface="+mn-ea"/>
              </a:rPr>
              <a:t>Makes </a:t>
            </a:r>
            <a:r>
              <a:rPr lang="en-US" altLang="pt-PT" sz="1100" dirty="0">
                <a:latin typeface="Arial Narrow" panose="020B0606020202030204" pitchFamily="34" charset="0"/>
                <a:sym typeface="+mn-ea"/>
              </a:rPr>
              <a:t>mineral nutrients readily available, increasing their intake by plants</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sz="1100" dirty="0" smtClean="0">
                <a:latin typeface="Arial Narrow" panose="020B0606020202030204" pitchFamily="34" charset="0"/>
                <a:sym typeface="+mn-ea"/>
              </a:rPr>
              <a:t>Makes </a:t>
            </a:r>
            <a:r>
              <a:rPr lang="en-US" sz="1100" dirty="0">
                <a:latin typeface="Arial Narrow" panose="020B0606020202030204" pitchFamily="34" charset="0"/>
                <a:sym typeface="+mn-ea"/>
              </a:rPr>
              <a:t>mineral nutrients available at all stages of plant growth.</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altLang="pt-PT" sz="1100" dirty="0">
                <a:latin typeface="Arial Narrow" panose="020B0606020202030204" pitchFamily="34" charset="0"/>
                <a:sym typeface="+mn-ea"/>
              </a:rPr>
              <a:t>Provides sustained-release properties</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sz="1100" dirty="0">
                <a:latin typeface="Arial Narrow" panose="020B0606020202030204" pitchFamily="34" charset="0"/>
                <a:sym typeface="+mn-ea"/>
              </a:rPr>
              <a:t>Contracts the effects of soil acidity [pH].</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sz="1100" dirty="0">
                <a:latin typeface="Arial Narrow" panose="020B0606020202030204" pitchFamily="34" charset="0"/>
                <a:sym typeface="+mn-ea"/>
              </a:rPr>
              <a:t>Decreases toxic interchangeable aluminum.</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altLang="pt-PT" sz="1100" dirty="0">
                <a:latin typeface="Arial Narrow" panose="020B0606020202030204" pitchFamily="34" charset="0"/>
                <a:sym typeface="+mn-ea"/>
              </a:rPr>
              <a:t>Reduces soil erosion</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sz="1100" dirty="0">
                <a:latin typeface="Arial Narrow" panose="020B0606020202030204" pitchFamily="34" charset="0"/>
                <a:sym typeface="+mn-ea"/>
              </a:rPr>
              <a:t>Contributes to the </a:t>
            </a:r>
            <a:r>
              <a:rPr lang="en-US" altLang="pt-PT" sz="1100" dirty="0">
                <a:latin typeface="Arial Narrow" panose="020B0606020202030204" pitchFamily="34" charset="0"/>
                <a:sym typeface="+mn-ea"/>
              </a:rPr>
              <a:t>building</a:t>
            </a:r>
            <a:r>
              <a:rPr lang="en-US" sz="1100" dirty="0">
                <a:latin typeface="Arial Narrow" panose="020B0606020202030204" pitchFamily="34" charset="0"/>
                <a:sym typeface="+mn-ea"/>
              </a:rPr>
              <a:t> of stable humus complexes.</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altLang="en-US" sz="1100" dirty="0">
                <a:latin typeface="Arial Narrow" panose="020B0606020202030204" pitchFamily="34" charset="0"/>
                <a:sym typeface="+mn-ea"/>
              </a:rPr>
              <a:t>Im</a:t>
            </a:r>
            <a:r>
              <a:rPr lang="en-US" altLang="pt-PT" sz="1100" dirty="0">
                <a:latin typeface="Arial Narrow" panose="020B0606020202030204" pitchFamily="34" charset="0"/>
                <a:sym typeface="+mn-ea"/>
              </a:rPr>
              <a:t>proves resistance to insects, disease, fungus, frost and drought</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a:lnSpc>
                <a:spcPts val="1300"/>
              </a:lnSpc>
              <a:defRPr/>
            </a:pPr>
            <a:endParaRPr lang="en-US" sz="1100" dirty="0">
              <a:latin typeface="Arial Narrow" panose="020B0606020202030204" pitchFamily="34" charset="0"/>
            </a:endParaRPr>
          </a:p>
          <a:p>
            <a:pPr>
              <a:lnSpc>
                <a:spcPts val="1300"/>
              </a:lnSpc>
              <a:defRPr/>
            </a:pPr>
            <a:r>
              <a:rPr lang="en-US" sz="1100" dirty="0">
                <a:latin typeface="Arial Narrow" panose="020B0606020202030204" pitchFamily="34" charset="0"/>
                <a:sym typeface="+mn-ea"/>
              </a:rPr>
              <a:t>Basalt powder can be supplied in small quantities for gardening or in large quantities for intensive and extensive farming.</a:t>
            </a:r>
            <a:endParaRPr lang="pt-PT" sz="1100" dirty="0">
              <a:latin typeface="Arial Narrow" panose="020B0606020202030204" pitchFamily="34" charset="0"/>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865634"/>
            <a:ext cx="6120680" cy="1492716"/>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6. </a:t>
            </a:r>
            <a:r>
              <a:rPr lang="pt-PT" sz="1200" b="1" dirty="0">
                <a:solidFill>
                  <a:schemeClr val="accent5">
                    <a:lumMod val="60000"/>
                    <a:lumOff val="40000"/>
                  </a:schemeClr>
                </a:solidFill>
                <a:latin typeface="Arial Narrow" panose="020B0606020202030204" pitchFamily="34" charset="0"/>
              </a:rPr>
              <a:t>STATUS OF IMPLEMENTATION OF THE ABUJA DECLARATION ON </a:t>
            </a:r>
            <a:r>
              <a:rPr lang="pt-PT" sz="1200" b="1" dirty="0" smtClean="0">
                <a:solidFill>
                  <a:schemeClr val="accent5">
                    <a:lumMod val="60000"/>
                    <a:lumOff val="40000"/>
                  </a:schemeClr>
                </a:solidFill>
                <a:latin typeface="Arial Narrow" panose="020B0606020202030204" pitchFamily="34" charset="0"/>
              </a:rPr>
              <a:t>FERTILIZER</a:t>
            </a:r>
          </a:p>
          <a:p>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According to the </a:t>
            </a:r>
            <a:r>
              <a:rPr lang="pt-PT" sz="1100" i="1" dirty="0">
                <a:latin typeface="Arial Narrow" panose="020B0606020202030204" pitchFamily="34" charset="0"/>
              </a:rPr>
              <a:t>FAO</a:t>
            </a:r>
            <a:r>
              <a:rPr lang="pt-PT" sz="1100" dirty="0">
                <a:latin typeface="Arial Narrow" panose="020B0606020202030204" pitchFamily="34" charset="0"/>
              </a:rPr>
              <a:t>, recent data indicate that despite the progress made, the average fertilizer use in Africa was 11 kg / ha in 2014, well below the Abuja Declaration target of 50 kg / ha. ha, and ten times less than the world average. This figure was expected to reach 12 kg / ha by the end of 2015. While the trend remains positive, there is clearly some way to go to reach the target of 50 kg / ha, set by the Abuja Declaration. Today, the goal should not be to decisively increase the amount of fertilizer, but to increase good quality arable land as the main strategy on the agenda for many African countries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866046313"/>
              </p:ext>
            </p:extLst>
          </p:nvPr>
        </p:nvGraphicFramePr>
        <p:xfrm>
          <a:off x="306239" y="2989809"/>
          <a:ext cx="6120680" cy="5238600"/>
        </p:xfrm>
        <a:graphic>
          <a:graphicData uri="http://schemas.openxmlformats.org/drawingml/2006/table">
            <a:tbl>
              <a:tblPr firstRow="1" bandRow="1">
                <a:tableStyleId>{5C22544A-7EE6-4342-B048-85BDC9FD1C3A}</a:tableStyleId>
              </a:tblPr>
              <a:tblGrid>
                <a:gridCol w="4549062"/>
                <a:gridCol w="1571618"/>
              </a:tblGrid>
              <a:tr h="400990">
                <a:tc>
                  <a:txBody>
                    <a:bodyPr/>
                    <a:lstStyle/>
                    <a:p>
                      <a:pPr algn="ctr"/>
                      <a:r>
                        <a:rPr lang="pt-PT" sz="1200" b="0" kern="1200" dirty="0" smtClean="0">
                          <a:solidFill>
                            <a:schemeClr val="tx1"/>
                          </a:solidFill>
                          <a:effectLst/>
                          <a:latin typeface="Arial Narrow" panose="020B0606020202030204" pitchFamily="34" charset="0"/>
                          <a:ea typeface="+mn-ea"/>
                          <a:cs typeface="+mn-cs"/>
                        </a:rPr>
                        <a:t>Indicator </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ctr"/>
                      <a:r>
                        <a:rPr lang="pt-PT" sz="1200" b="0" kern="1200" dirty="0" smtClean="0">
                          <a:solidFill>
                            <a:schemeClr val="tx1"/>
                          </a:solidFill>
                          <a:effectLst/>
                          <a:latin typeface="Arial Narrow" panose="020B0606020202030204" pitchFamily="34" charset="0"/>
                          <a:ea typeface="+mn-ea"/>
                          <a:cs typeface="+mn-cs"/>
                        </a:rPr>
                        <a:t>Status </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r>
                        <a:rPr lang="pt-PT" sz="1100" kern="1200" dirty="0" smtClean="0">
                          <a:solidFill>
                            <a:schemeClr val="dk1"/>
                          </a:solidFill>
                          <a:effectLst/>
                          <a:latin typeface="Arial Narrow" panose="020B0606020202030204" pitchFamily="34" charset="0"/>
                          <a:ea typeface="+mn-ea"/>
                          <a:cs typeface="+mn-cs"/>
                        </a:rPr>
                        <a:t>Establishment of policy and regulatory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Unsatisfactory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Capacity for quality control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r>
                        <a:rPr lang="pt-PT" sz="1100" dirty="0" smtClean="0">
                          <a:latin typeface="Arial Narrow" panose="020B0606020202030204" pitchFamily="34" charset="0"/>
                        </a:rPr>
                        <a:t> </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Elimination of taxes and tariffs</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Not 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Creation of networks of distributors of agricultural inputs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Distance traveled to buy fertilizers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Good</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Increase in the number of farmers using chemical fertilizers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Good</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Increase in market size</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Partially 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Introduction of targeted subsidies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Introduction of national financial means in favor of importers and distributors of agricultural inputs</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Good</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Introduction of regional purchasing initiatives</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Improved access to additional inputs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Creation of the African Fertilizer Development Finance Mechanism (AFFM)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Not satisfactory</a:t>
                      </a:r>
                      <a:endParaRPr lang="pt-PT" sz="1100" dirty="0">
                        <a:latin typeface="Arial Narrow" panose="020B0606020202030204" pitchFamily="34" charset="0"/>
                      </a:endParaRPr>
                    </a:p>
                  </a:txBody>
                  <a:tcPr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913478771"/>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i="1" kern="1200" dirty="0" smtClean="0">
                          <a:solidFill>
                            <a:schemeClr val="tx1"/>
                          </a:solidFill>
                          <a:effectLst/>
                          <a:latin typeface="Arial Narrow" panose="020B0606020202030204" pitchFamily="34" charset="0"/>
                          <a:ea typeface="+mn-ea"/>
                          <a:cs typeface="+mn-cs"/>
                        </a:rPr>
                        <a:t>Status of implementation of the Abuja Declaration on Fertilizers for an African Green Revolution</a:t>
                      </a:r>
                      <a:endParaRPr lang="pt-PT" sz="1200" b="0" i="1" dirty="0" smtClean="0">
                        <a:solidFill>
                          <a:schemeClr val="tx1"/>
                        </a:solidFill>
                        <a:latin typeface="Arial Narrow" panose="020B0606020202030204" pitchFamily="34" charset="0"/>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5" descr="C:\Users\Teresa\Documents\Downloads\bcim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875" y="8289813"/>
            <a:ext cx="433481" cy="1245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934" y="8091569"/>
            <a:ext cx="576963" cy="1658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6239" y="797647"/>
            <a:ext cx="6120680" cy="164660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6</a:t>
            </a:r>
            <a:r>
              <a:rPr lang="pt-PT" sz="1200" b="1" i="1" dirty="0" smtClean="0">
                <a:solidFill>
                  <a:schemeClr val="accent5">
                    <a:lumMod val="60000"/>
                    <a:lumOff val="40000"/>
                  </a:schemeClr>
                </a:solidFill>
                <a:latin typeface="Arial Narrow" panose="020B0606020202030204" pitchFamily="34" charset="0"/>
              </a:rPr>
              <a:t>. </a:t>
            </a:r>
            <a:r>
              <a:rPr lang="pt-PT" sz="1200" b="1" dirty="0">
                <a:solidFill>
                  <a:schemeClr val="accent5">
                    <a:lumMod val="60000"/>
                    <a:lumOff val="40000"/>
                  </a:schemeClr>
                </a:solidFill>
                <a:latin typeface="Arial Narrow" panose="020B0606020202030204" pitchFamily="34" charset="0"/>
              </a:rPr>
              <a:t>STATUS OF IMPLEMENTATION OF THE ABUJA DECLARATION ON </a:t>
            </a:r>
            <a:r>
              <a:rPr lang="pt-PT" sz="1200" b="1" dirty="0" smtClean="0">
                <a:solidFill>
                  <a:schemeClr val="accent5">
                    <a:lumMod val="60000"/>
                    <a:lumOff val="40000"/>
                  </a:schemeClr>
                </a:solidFill>
                <a:latin typeface="Arial Narrow" panose="020B0606020202030204" pitchFamily="34" charset="0"/>
              </a:rPr>
              <a:t>FERTILIZER</a:t>
            </a:r>
            <a:endParaRPr lang="pt-PT" sz="1200" dirty="0" smtClean="0">
              <a:latin typeface="Arial Narrow" panose="020B0606020202030204" pitchFamily="34" charset="0"/>
            </a:endParaRPr>
          </a:p>
          <a:p>
            <a:pPr algn="just"/>
            <a:r>
              <a:rPr lang="pt-PT" sz="1100" dirty="0">
                <a:latin typeface="Arial Narrow" panose="020B0606020202030204" pitchFamily="34" charset="0"/>
              </a:rPr>
              <a:t>According to the </a:t>
            </a:r>
            <a:r>
              <a:rPr lang="pt-PT" sz="1100" i="1" dirty="0">
                <a:latin typeface="Arial Narrow" panose="020B0606020202030204" pitchFamily="34" charset="0"/>
              </a:rPr>
              <a:t>FAO</a:t>
            </a:r>
            <a:r>
              <a:rPr lang="pt-PT" sz="1100" dirty="0">
                <a:latin typeface="Arial Narrow" panose="020B0606020202030204" pitchFamily="34" charset="0"/>
              </a:rPr>
              <a:t>, in order to implement the Abuja Declaration, an action plan was put in place which included the creation of networks of distributors of agricultural inputs across rural Africa, the establishment of mechanisms national agricultural input credit guarantees, the use of </a:t>
            </a:r>
            <a:r>
              <a:rPr lang="pt-PT" sz="1100" dirty="0" smtClean="0">
                <a:latin typeface="Arial Narrow" panose="020B0606020202030204" pitchFamily="34" charset="0"/>
              </a:rPr>
              <a:t>«smart</a:t>
            </a:r>
            <a:r>
              <a:rPr lang="pt-PT" sz="1100" dirty="0">
                <a:latin typeface="Arial Narrow" panose="020B0606020202030204" pitchFamily="34" charset="0"/>
              </a:rPr>
              <a:t>»</a:t>
            </a:r>
            <a:r>
              <a:rPr lang="pt-PT" sz="1100" dirty="0" smtClean="0">
                <a:latin typeface="Arial Narrow" panose="020B0606020202030204" pitchFamily="34" charset="0"/>
              </a:rPr>
              <a:t> </a:t>
            </a:r>
            <a:r>
              <a:rPr lang="pt-PT" sz="1100" dirty="0">
                <a:latin typeface="Arial Narrow" panose="020B0606020202030204" pitchFamily="34" charset="0"/>
              </a:rPr>
              <a:t>subsidies to ensure that small farmers can access fertilizers, the establishment of regional fertilizer purchase and distribution centers, the elimination of trade barriers and the promotion of local fertilizer production as well as the establishment of an African Fertilizer Development Funding Mechanism by the African Development </a:t>
            </a:r>
            <a:r>
              <a:rPr lang="pt-PT" sz="1100" dirty="0" smtClean="0">
                <a:latin typeface="Arial Narrow" panose="020B0606020202030204" pitchFamily="34" charset="0"/>
              </a:rPr>
              <a:t>Bank. The </a:t>
            </a:r>
            <a:r>
              <a:rPr lang="pt-PT" sz="1100" dirty="0">
                <a:latin typeface="Arial Narrow" panose="020B0606020202030204" pitchFamily="34" charset="0"/>
              </a:rPr>
              <a:t>table below shows the series of resolutions and the progress and achievements made for each of them so far</a:t>
            </a:r>
            <a:r>
              <a:rPr lang="pt-PT" sz="1100" dirty="0" smtClean="0">
                <a:latin typeface="Arial Narrow" panose="020B0606020202030204" pitchFamily="34" charset="0"/>
              </a:rPr>
              <a:t>.</a:t>
            </a:r>
            <a:endParaRPr lang="pt-PT" sz="1100" dirty="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131360945"/>
              </p:ext>
            </p:extLst>
          </p:nvPr>
        </p:nvGraphicFramePr>
        <p:xfrm>
          <a:off x="306239" y="2798631"/>
          <a:ext cx="6120680" cy="514063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ctr"/>
                      <a:r>
                        <a:rPr lang="pt-PT" sz="1100" b="0" kern="1200" dirty="0" smtClean="0">
                          <a:solidFill>
                            <a:schemeClr val="tx1"/>
                          </a:solidFill>
                          <a:effectLst/>
                          <a:latin typeface="Arial Narrow" panose="020B0606020202030204" pitchFamily="34" charset="0"/>
                          <a:ea typeface="+mn-ea"/>
                          <a:cs typeface="+mn-cs"/>
                        </a:rPr>
                        <a:t> Resolution </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ctr"/>
                      <a:r>
                        <a:rPr lang="pt-PT" sz="1100" b="0" kern="1200" dirty="0" smtClean="0">
                          <a:solidFill>
                            <a:schemeClr val="tx1"/>
                          </a:solidFill>
                          <a:effectLst/>
                          <a:latin typeface="Arial Narrow" panose="020B0606020202030204" pitchFamily="34" charset="0"/>
                          <a:ea typeface="+mn-ea"/>
                          <a:cs typeface="+mn-cs"/>
                        </a:rPr>
                        <a:t>Progress/ Results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1. </a:t>
                      </a:r>
                      <a:r>
                        <a:rPr lang="pt-PT" sz="1100" kern="1200" dirty="0" smtClean="0">
                          <a:solidFill>
                            <a:schemeClr val="dk1"/>
                          </a:solidFill>
                          <a:effectLst/>
                          <a:latin typeface="Arial Narrow" panose="020B0606020202030204" pitchFamily="34" charset="0"/>
                          <a:ea typeface="+mn-ea"/>
                          <a:cs typeface="+mn-cs"/>
                        </a:rPr>
                        <a:t>Increase the rate of fertilizer use from an average of 8 kg / ha to an average of at least 50 kg / ha in 2015. </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Nutrient consumption per ha still remains quite low with most countries falling well below the target of 50 kg / ha and therefore the progress made is insufficient</a:t>
                      </a:r>
                      <a:r>
                        <a:rPr lang="fr-FR" sz="1100" dirty="0" smtClean="0">
                          <a:latin typeface="Arial Narrow" panose="020B0606020202030204" pitchFamily="34" charset="0"/>
                        </a:rPr>
                        <a: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a:t>
                      </a:r>
                      <a:r>
                        <a:rPr lang="pt-PT" sz="1100" kern="1200" dirty="0" smtClean="0">
                          <a:solidFill>
                            <a:schemeClr val="dk1"/>
                          </a:solidFill>
                          <a:effectLst/>
                          <a:latin typeface="Arial Narrow" panose="020B0606020202030204" pitchFamily="34" charset="0"/>
                          <a:ea typeface="+mn-ea"/>
                          <a:cs typeface="+mn-cs"/>
                        </a:rPr>
                        <a:t>Reduce the cost of supplying fertilizer at national and regional levels particularly through the harmonization of policies and regulations to ensure free circulation without taxes and customs duties across regions, and capacity building in quality control.</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cost of fertilizers has not fallen to affordable levels for small farmers. With regard to the introduction of quality control measures and the elimination of taxes and tariffs on fertilizers, they are progressing in the right direction, although the adoption and implementation of the laws on fertilizers and the supportive regulatory framework continue to be lacking</a:t>
                      </a:r>
                      <a:r>
                        <a:rPr lang="fr-FR" sz="1100" dirty="0" smtClean="0">
                          <a:latin typeface="Arial Narrow" panose="020B0606020202030204" pitchFamily="34" charset="0"/>
                        </a:rPr>
                        <a: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a:t>
                      </a:r>
                      <a:r>
                        <a:rPr lang="pt-PT" sz="1100" kern="1200" dirty="0" smtClean="0">
                          <a:solidFill>
                            <a:schemeClr val="dk1"/>
                          </a:solidFill>
                          <a:effectLst/>
                          <a:latin typeface="Arial Narrow" panose="020B0606020202030204" pitchFamily="34" charset="0"/>
                          <a:ea typeface="+mn-ea"/>
                          <a:cs typeface="+mn-cs"/>
                        </a:rPr>
                        <a:t>Develop and strengthen networks of agricultural input distributors as well as community networks.</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There is a marked improvement in the development and strengthening of agricultural input distributor networks.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a:t>
                      </a:r>
                      <a:r>
                        <a:rPr lang="pt-PT" sz="1100" kern="1200" dirty="0" smtClean="0">
                          <a:solidFill>
                            <a:schemeClr val="dk1"/>
                          </a:solidFill>
                          <a:effectLst/>
                          <a:latin typeface="Arial Narrow" panose="020B0606020202030204" pitchFamily="34" charset="0"/>
                          <a:ea typeface="+mn-ea"/>
                          <a:cs typeface="+mn-cs"/>
                        </a:rPr>
                        <a:t>Meet the fertilizer needs of farmers, especially women. Build the capacity of young people, farmers' associations, civil society organizations and the private sector.</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«Women Accessing Realigned Markets» </a:t>
                      </a:r>
                      <a:r>
                        <a:rPr lang="pt-PT" sz="1100" i="1" kern="1200" dirty="0" smtClean="0">
                          <a:solidFill>
                            <a:schemeClr val="dk1"/>
                          </a:solidFill>
                          <a:effectLst/>
                          <a:latin typeface="Arial Narrow" panose="020B0606020202030204" pitchFamily="34" charset="0"/>
                          <a:ea typeface="+mn-ea"/>
                          <a:cs typeface="+mn-cs"/>
                        </a:rPr>
                        <a:t>(WARM) </a:t>
                      </a:r>
                      <a:r>
                        <a:rPr lang="pt-PT" sz="1100" kern="1200" dirty="0" smtClean="0">
                          <a:solidFill>
                            <a:schemeClr val="dk1"/>
                          </a:solidFill>
                          <a:effectLst/>
                          <a:latin typeface="Arial Narrow" panose="020B0606020202030204" pitchFamily="34" charset="0"/>
                          <a:ea typeface="+mn-ea"/>
                          <a:cs typeface="+mn-cs"/>
                        </a:rPr>
                        <a:t>program has helped meet the needs of women in the agricultural sector. The private sector takes part in training courses and workshops.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a:t>
                      </a:r>
                      <a:r>
                        <a:rPr lang="pt-PT" sz="1800" kern="1200" dirty="0" smtClean="0">
                          <a:solidFill>
                            <a:schemeClr val="dk1"/>
                          </a:solidFill>
                          <a:effectLst/>
                          <a:latin typeface="+mn-lt"/>
                          <a:ea typeface="+mn-ea"/>
                          <a:cs typeface="+mn-cs"/>
                        </a:rPr>
                        <a:t> </a:t>
                      </a:r>
                      <a:r>
                        <a:rPr lang="pt-PT" sz="1100" kern="1200" dirty="0" smtClean="0">
                          <a:solidFill>
                            <a:schemeClr val="dk1"/>
                          </a:solidFill>
                          <a:effectLst/>
                          <a:latin typeface="Arial Narrow" panose="020B0606020202030204" pitchFamily="34" charset="0"/>
                          <a:ea typeface="+mn-ea"/>
                          <a:cs typeface="+mn-cs"/>
                        </a:rPr>
                        <a:t>Targeted subsidies in favor of the fertilizer sector, with particular attention to less advantaged farmers.</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system of targeted price support for inputs has been adopted in different countries with some degree of success.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t>
                      </a:r>
                      <a:r>
                        <a:rPr lang="pt-PT" sz="1100" kern="1200" dirty="0" smtClean="0">
                          <a:solidFill>
                            <a:schemeClr val="dk1"/>
                          </a:solidFill>
                          <a:effectLst/>
                          <a:latin typeface="Arial Narrow" panose="020B0606020202030204" pitchFamily="34" charset="0"/>
                          <a:ea typeface="+mn-ea"/>
                          <a:cs typeface="+mn-cs"/>
                        </a:rPr>
                        <a:t>Accelerate investment in infrastructure, especially in transport, tax incentives, strengthening of farmers' organizations, and other measures to improve incentives for product marketing.</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Africa Infrastructure Development Program </a:t>
                      </a:r>
                      <a:r>
                        <a:rPr lang="pt-PT" sz="1100" i="1" kern="1200" dirty="0" smtClean="0">
                          <a:solidFill>
                            <a:schemeClr val="dk1"/>
                          </a:solidFill>
                          <a:effectLst/>
                          <a:latin typeface="Arial Narrow" panose="020B0606020202030204" pitchFamily="34" charset="0"/>
                          <a:ea typeface="+mn-ea"/>
                          <a:cs typeface="+mn-cs"/>
                        </a:rPr>
                        <a:t>(PIDA) </a:t>
                      </a:r>
                      <a:r>
                        <a:rPr lang="pt-PT" sz="1100" kern="1200" dirty="0" smtClean="0">
                          <a:solidFill>
                            <a:schemeClr val="dk1"/>
                          </a:solidFill>
                          <a:effectLst/>
                          <a:latin typeface="Arial Narrow" panose="020B0606020202030204" pitchFamily="34" charset="0"/>
                          <a:ea typeface="+mn-ea"/>
                          <a:cs typeface="+mn-cs"/>
                        </a:rPr>
                        <a:t>and the Africa50 Fund are important initiatives to promote regional and continental infrastructure development. </a:t>
                      </a:r>
                      <a:r>
                        <a:rPr lang="pt-PT" sz="1100" i="1" kern="1200" dirty="0" smtClean="0">
                          <a:solidFill>
                            <a:schemeClr val="dk1"/>
                          </a:solidFill>
                          <a:effectLst/>
                          <a:latin typeface="Arial Narrow" panose="020B0606020202030204" pitchFamily="34" charset="0"/>
                          <a:ea typeface="+mn-ea"/>
                          <a:cs typeface="+mn-cs"/>
                        </a:rPr>
                        <a:t>COMESA, SADC </a:t>
                      </a:r>
                      <a:r>
                        <a:rPr lang="pt-PT" sz="1100" kern="1200" dirty="0" smtClean="0">
                          <a:solidFill>
                            <a:schemeClr val="dk1"/>
                          </a:solidFill>
                          <a:effectLst/>
                          <a:latin typeface="Arial Narrow" panose="020B0606020202030204" pitchFamily="34" charset="0"/>
                          <a:ea typeface="+mn-ea"/>
                          <a:cs typeface="+mn-cs"/>
                        </a:rPr>
                        <a:t>and the Community of East African States have master plans for improving infrastructure along trade corridors.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037256022"/>
              </p:ext>
            </p:extLst>
          </p:nvPr>
        </p:nvGraphicFramePr>
        <p:xfrm>
          <a:off x="306239" y="23988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algn="ctr"/>
                      <a:r>
                        <a:rPr lang="pt-PT" sz="1100" b="0" kern="1200" dirty="0" smtClean="0">
                          <a:solidFill>
                            <a:schemeClr val="tx1"/>
                          </a:solidFill>
                          <a:effectLst/>
                          <a:latin typeface="Arial Narrow" panose="020B0606020202030204" pitchFamily="34" charset="0"/>
                          <a:ea typeface="+mn-ea"/>
                          <a:cs typeface="+mn-cs"/>
                        </a:rPr>
                        <a:t>Abuja Declaration on Fertilizers: Achievements up to now.</a:t>
                      </a:r>
                      <a:endParaRPr lang="pt-PT" sz="1100" b="0" kern="1200" dirty="0">
                        <a:solidFill>
                          <a:schemeClr val="tx1"/>
                        </a:solidFill>
                        <a:effectLst/>
                        <a:latin typeface="Arial Narrow" panose="020B0606020202030204" pitchFamily="34" charset="0"/>
                        <a:ea typeface="+mn-ea"/>
                        <a:cs typeface="+mn-cs"/>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20" name="TextBox 1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22" name="TextBox 2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3409" y="8039085"/>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6239" y="719793"/>
            <a:ext cx="6120680" cy="538609"/>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a:t>
            </a:r>
          </a:p>
          <a:p>
            <a:r>
              <a:rPr lang="pt-PT" sz="1200" i="1" dirty="0" smtClean="0">
                <a:solidFill>
                  <a:schemeClr val="accent5">
                    <a:lumMod val="75000"/>
                  </a:schemeClr>
                </a:solidFill>
                <a:latin typeface="Arial Narrow" panose="020B0606020202030204" pitchFamily="34" charset="0"/>
              </a:rPr>
              <a:t>6. </a:t>
            </a:r>
            <a:r>
              <a:rPr lang="pt-PT" sz="1200" b="1" i="1" dirty="0">
                <a:solidFill>
                  <a:schemeClr val="accent5">
                    <a:lumMod val="60000"/>
                    <a:lumOff val="40000"/>
                  </a:schemeClr>
                </a:solidFill>
                <a:latin typeface="Arial Narrow" panose="020B0606020202030204" pitchFamily="34" charset="0"/>
              </a:rPr>
              <a:t>STATUS OF IMPLEMENTATION OF THE ABUJA DECLARATION ON FERTILIZER</a:t>
            </a:r>
            <a:endParaRPr lang="pt-PT" sz="1200" i="1" dirty="0">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476052208"/>
              </p:ext>
            </p:extLst>
          </p:nvPr>
        </p:nvGraphicFramePr>
        <p:xfrm>
          <a:off x="306239" y="1721919"/>
          <a:ext cx="6120680" cy="54759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200" b="0" kern="1200" dirty="0" smtClean="0">
                          <a:solidFill>
                            <a:schemeClr val="tx1"/>
                          </a:solidFill>
                          <a:effectLst/>
                          <a:latin typeface="Arial Narrow" panose="020B0606020202030204" pitchFamily="34" charset="0"/>
                          <a:ea typeface="+mn-ea"/>
                          <a:cs typeface="+mn-cs"/>
                        </a:rPr>
                        <a:t>Resolution </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200" b="0" kern="1200" dirty="0" smtClean="0">
                          <a:solidFill>
                            <a:schemeClr val="tx1"/>
                          </a:solidFill>
                          <a:effectLst/>
                          <a:latin typeface="Arial Narrow" panose="020B0606020202030204" pitchFamily="34" charset="0"/>
                          <a:ea typeface="+mn-ea"/>
                          <a:cs typeface="+mn-cs"/>
                        </a:rPr>
                        <a:t>Progress / Results</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7. </a:t>
                      </a:r>
                      <a:r>
                        <a:rPr lang="pt-PT" sz="1100" kern="1200" dirty="0" smtClean="0">
                          <a:solidFill>
                            <a:schemeClr val="dk1"/>
                          </a:solidFill>
                          <a:effectLst/>
                          <a:latin typeface="Arial Narrow" panose="020B0606020202030204" pitchFamily="34" charset="0"/>
                          <a:ea typeface="+mn-ea"/>
                          <a:cs typeface="+mn-cs"/>
                        </a:rPr>
                        <a:t>Establish national financing mechanisms in favor of input suppliers in order to accelerate access to credit at local and national levels, with particular attention to women.</a:t>
                      </a:r>
                      <a:endParaRPr lang="pt-PT" sz="1100" kern="1200" dirty="0">
                        <a:solidFill>
                          <a:schemeClr val="dk1"/>
                        </a:solidFill>
                        <a:effectLst/>
                        <a:latin typeface="Arial Narrow" panose="020B0606020202030204" pitchFamily="34" charset="0"/>
                        <a:ea typeface="+mn-ea"/>
                        <a:cs typeface="+mn-cs"/>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Agricultural credit guarantee systems have been put in place with credit guarantee schemes available in 77 percent of the member states which were studied by </a:t>
                      </a:r>
                      <a:r>
                        <a:rPr lang="pt-PT" sz="1100" i="1" kern="1200" dirty="0" smtClean="0">
                          <a:solidFill>
                            <a:schemeClr val="dk1"/>
                          </a:solidFill>
                          <a:effectLst/>
                          <a:latin typeface="Arial Narrow" panose="020B0606020202030204" pitchFamily="34" charset="0"/>
                          <a:ea typeface="+mn-ea"/>
                          <a:cs typeface="+mn-cs"/>
                        </a:rPr>
                        <a:t>NEPAD</a:t>
                      </a:r>
                      <a:r>
                        <a:rPr lang="pt-PT" sz="1100" kern="1200" dirty="0" smtClean="0">
                          <a:solidFill>
                            <a:schemeClr val="dk1"/>
                          </a:solidFill>
                          <a:effectLst/>
                          <a:latin typeface="Arial Narrow" panose="020B0606020202030204" pitchFamily="34" charset="0"/>
                          <a:ea typeface="+mn-ea"/>
                          <a:cs typeface="+mn-cs"/>
                        </a:rPr>
                        <a:t> in 2012. Mechanisms linked to transfer and diversification risks have been introduced in favor of importers and distributors of agricultural inputs.</a:t>
                      </a:r>
                      <a:endParaRPr lang="pt-PT" sz="1100" kern="1200" dirty="0">
                        <a:solidFill>
                          <a:schemeClr val="dk1"/>
                        </a:solidFill>
                        <a:effectLst/>
                        <a:latin typeface="Arial Narrow" panose="020B0606020202030204" pitchFamily="34" charset="0"/>
                        <a:ea typeface="+mn-ea"/>
                        <a:cs typeface="+mn-cs"/>
                      </a:endParaRPr>
                    </a:p>
                  </a:txBody>
                  <a:tcPr/>
                </a:tc>
              </a:tr>
              <a:tr h="400990">
                <a:tc>
                  <a:txBody>
                    <a:bodyPr/>
                    <a:lstStyle/>
                    <a:p>
                      <a:pPr algn="just"/>
                      <a:r>
                        <a:rPr lang="fr-FR" sz="1100" dirty="0" smtClean="0">
                          <a:latin typeface="Arial Narrow" panose="020B0606020202030204" pitchFamily="34" charset="0"/>
                        </a:rPr>
                        <a:t>8. </a:t>
                      </a:r>
                      <a:r>
                        <a:rPr lang="pt-PT" sz="1100" kern="1200" dirty="0" smtClean="0">
                          <a:solidFill>
                            <a:schemeClr val="dk1"/>
                          </a:solidFill>
                          <a:effectLst/>
                          <a:latin typeface="Arial Narrow" panose="020B0606020202030204" pitchFamily="34" charset="0"/>
                          <a:ea typeface="+mn-ea"/>
                          <a:cs typeface="+mn-cs"/>
                        </a:rPr>
                        <a:t>Establish regional mechanisms for the supply and distribution of fertilizers. </a:t>
                      </a:r>
                      <a:endParaRPr lang="pt-PT" sz="1100" kern="1200" dirty="0">
                        <a:solidFill>
                          <a:schemeClr val="dk1"/>
                        </a:solidFill>
                        <a:effectLst/>
                        <a:latin typeface="Arial Narrow" panose="020B0606020202030204" pitchFamily="34" charset="0"/>
                        <a:ea typeface="+mn-ea"/>
                        <a:cs typeface="+mn-cs"/>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There has been an increase in the number of fertilizer production and mixing plants while the old ones have been modernized.</a:t>
                      </a:r>
                      <a:endParaRPr lang="pt-PT" sz="1100" kern="1200" dirty="0">
                        <a:solidFill>
                          <a:schemeClr val="dk1"/>
                        </a:solidFill>
                        <a:effectLst/>
                        <a:latin typeface="Arial Narrow" panose="020B0606020202030204" pitchFamily="34" charset="0"/>
                        <a:ea typeface="+mn-ea"/>
                        <a:cs typeface="+mn-cs"/>
                      </a:endParaRPr>
                    </a:p>
                  </a:txBody>
                  <a:tcPr/>
                </a:tc>
              </a:tr>
              <a:tr h="400990">
                <a:tc>
                  <a:txBody>
                    <a:bodyPr/>
                    <a:lstStyle/>
                    <a:p>
                      <a:pPr algn="just"/>
                      <a:r>
                        <a:rPr lang="fr-FR" sz="1100" dirty="0" smtClean="0">
                          <a:latin typeface="Arial Narrow" panose="020B0606020202030204" pitchFamily="34" charset="0"/>
                        </a:rPr>
                        <a:t>9. </a:t>
                      </a:r>
                      <a:r>
                        <a:rPr lang="pt-PT" sz="1100" kern="1200" dirty="0" smtClean="0">
                          <a:solidFill>
                            <a:schemeClr val="dk1"/>
                          </a:solidFill>
                          <a:effectLst/>
                          <a:latin typeface="Arial Narrow" panose="020B0606020202030204" pitchFamily="34" charset="0"/>
                          <a:ea typeface="+mn-ea"/>
                          <a:cs typeface="+mn-cs"/>
                        </a:rPr>
                        <a:t>Promote national / regional fertilizer production and intra-regional fertilizer trade. </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Bulk mixing plants have been installed. The level of trade in fertilizers between member states has increased considerably.</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t>
                      </a:r>
                      <a:r>
                        <a:rPr lang="pt-PT" sz="1100" kern="1200" dirty="0" smtClean="0">
                          <a:solidFill>
                            <a:schemeClr val="dk1"/>
                          </a:solidFill>
                          <a:effectLst/>
                          <a:latin typeface="Arial Narrow" panose="020B0606020202030204" pitchFamily="34" charset="0"/>
                          <a:ea typeface="+mn-ea"/>
                          <a:cs typeface="+mn-cs"/>
                        </a:rPr>
                        <a:t>Improve farmers' access to quality seeds, irrigation facilities, extension services, market information, soil nutrient mapping and analysis to facilitate effective and efficient fertilizer use of minerals and biologicals, while caring for the environment.</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There are a relatively high number of farmers with access to quality seeds, although those who use products to protect their crops have declined. Farmers can now access information through various means and irrigated land has been extended.</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a:t>
                      </a:r>
                      <a:r>
                        <a:rPr lang="pt-PT" sz="1100" kern="1200" dirty="0" smtClean="0">
                          <a:solidFill>
                            <a:schemeClr val="dk1"/>
                          </a:solidFill>
                          <a:effectLst/>
                          <a:latin typeface="Arial Narrow" panose="020B0606020202030204" pitchFamily="34" charset="0"/>
                          <a:ea typeface="+mn-ea"/>
                          <a:cs typeface="+mn-cs"/>
                        </a:rPr>
                        <a:t>Establish by 2007 an African mechanism for the development of fertilizers which will have to meet the financing conditions of the various measures agreed by the Summit.</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African fertilizer development finance mechanism managed by the African Development Bank </a:t>
                      </a:r>
                      <a:r>
                        <a:rPr lang="pt-PT" sz="1100" i="1" kern="1200" dirty="0" smtClean="0">
                          <a:solidFill>
                            <a:schemeClr val="dk1"/>
                          </a:solidFill>
                          <a:effectLst/>
                          <a:latin typeface="Arial Narrow" panose="020B0606020202030204" pitchFamily="34" charset="0"/>
                          <a:ea typeface="+mn-ea"/>
                          <a:cs typeface="+mn-cs"/>
                        </a:rPr>
                        <a:t>(AfDB) </a:t>
                      </a:r>
                      <a:r>
                        <a:rPr lang="pt-PT" sz="1100" kern="1200" dirty="0" smtClean="0">
                          <a:solidFill>
                            <a:schemeClr val="dk1"/>
                          </a:solidFill>
                          <a:effectLst/>
                          <a:latin typeface="Arial Narrow" panose="020B0606020202030204" pitchFamily="34" charset="0"/>
                          <a:ea typeface="+mn-ea"/>
                          <a:cs typeface="+mn-cs"/>
                        </a:rPr>
                        <a:t>was set up in March 2007. However, it is not yet legally operational since Member States have not yet complied with their financial commitments.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a:t>
                      </a:r>
                      <a:r>
                        <a:rPr lang="pt-PT" sz="1100" kern="1200" dirty="0" smtClean="0">
                          <a:solidFill>
                            <a:schemeClr val="dk1"/>
                          </a:solidFill>
                          <a:effectLst/>
                          <a:latin typeface="Arial Narrow" panose="020B0606020202030204" pitchFamily="34" charset="0"/>
                          <a:ea typeface="+mn-ea"/>
                          <a:cs typeface="+mn-cs"/>
                        </a:rPr>
                        <a:t>Establish a mechanism for monitoring and evaluating the implementation of the Declaration.</a:t>
                      </a:r>
                      <a:endParaRPr lang="pt-PT" sz="1100" kern="1200" dirty="0">
                        <a:solidFill>
                          <a:schemeClr val="dk1"/>
                        </a:solidFill>
                        <a:effectLst/>
                        <a:latin typeface="Arial Narrow" panose="020B0606020202030204" pitchFamily="34" charset="0"/>
                        <a:ea typeface="+mn-ea"/>
                        <a:cs typeface="+mn-cs"/>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A mechanism for monitoring and evaluating the application of the Declaration has been set up by the Commission of the African Union </a:t>
                      </a:r>
                      <a:r>
                        <a:rPr lang="pt-PT" sz="1100" i="1" kern="1200" dirty="0" smtClean="0">
                          <a:solidFill>
                            <a:schemeClr val="dk1"/>
                          </a:solidFill>
                          <a:effectLst/>
                          <a:latin typeface="Arial Narrow" panose="020B0606020202030204" pitchFamily="34" charset="0"/>
                          <a:ea typeface="+mn-ea"/>
                          <a:cs typeface="+mn-cs"/>
                        </a:rPr>
                        <a:t>(AUC) </a:t>
                      </a:r>
                      <a:r>
                        <a:rPr lang="pt-PT" sz="1100" kern="1200" dirty="0" smtClean="0">
                          <a:solidFill>
                            <a:schemeClr val="dk1"/>
                          </a:solidFill>
                          <a:effectLst/>
                          <a:latin typeface="Arial Narrow" panose="020B0606020202030204" pitchFamily="34" charset="0"/>
                          <a:ea typeface="+mn-ea"/>
                          <a:cs typeface="+mn-cs"/>
                        </a:rPr>
                        <a:t>which since 2007 reports on the progress of the application to the Heads of African State.</a:t>
                      </a:r>
                      <a:endParaRPr lang="pt-PT" sz="1100" kern="1200" dirty="0">
                        <a:solidFill>
                          <a:schemeClr val="dk1"/>
                        </a:solidFill>
                        <a:effectLst/>
                        <a:latin typeface="Arial Narrow" panose="020B0606020202030204" pitchFamily="34" charset="0"/>
                        <a:ea typeface="+mn-ea"/>
                        <a:cs typeface="+mn-cs"/>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93169733"/>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algn="ctr"/>
                      <a:r>
                        <a:rPr lang="pt-PT" sz="1200" b="0" kern="1200" dirty="0" smtClean="0">
                          <a:solidFill>
                            <a:schemeClr val="tx1"/>
                          </a:solidFill>
                          <a:effectLst/>
                          <a:latin typeface="Arial Narrow" panose="020B0606020202030204" pitchFamily="34" charset="0"/>
                          <a:ea typeface="+mn-ea"/>
                          <a:cs typeface="+mn-cs"/>
                        </a:rPr>
                        <a:t>Abuja Declaration on Fertilizers: Achievements up to now</a:t>
                      </a:r>
                      <a:endParaRPr lang="pt-PT" sz="1200" b="0" kern="1200" dirty="0">
                        <a:solidFill>
                          <a:schemeClr val="tx1"/>
                        </a:solidFill>
                        <a:effectLst/>
                        <a:latin typeface="Arial Narrow" panose="020B0606020202030204" pitchFamily="34" charset="0"/>
                        <a:ea typeface="+mn-ea"/>
                        <a:cs typeface="+mn-cs"/>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20" name="TextBox 1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22" name="TextBox 2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100"/>
              </a:lnSpc>
            </a:pPr>
            <a:r>
              <a:rPr lang="pt-PT" sz="1100" dirty="0">
                <a:latin typeface="Arial Narrow" panose="020B0606020202030204" pitchFamily="34" charset="0"/>
              </a:rPr>
              <a:t>According to the FAO, by assessing the state of implementation of the action plan, several obstacles that have contributed to the slowing of progress at the national and regional levels have been identified. These include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smtClean="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Financial </a:t>
            </a:r>
            <a:r>
              <a:rPr lang="pt-PT" sz="1100" dirty="0">
                <a:latin typeface="Arial Narrow" panose="020B0606020202030204" pitchFamily="34" charset="0"/>
              </a:rPr>
              <a:t>constraints that hamper the functioning of the African fertilizer development finance </a:t>
            </a:r>
            <a:r>
              <a:rPr lang="pt-PT" sz="1100" dirty="0" smtClean="0">
                <a:latin typeface="Arial Narrow" panose="020B0606020202030204" pitchFamily="34" charset="0"/>
              </a:rPr>
              <a:t>mechanism</a:t>
            </a:r>
            <a:r>
              <a:rPr lang="pt-PT" sz="1100" dirty="0">
                <a:latin typeface="Arial Narrow" panose="020B0606020202030204" pitchFamily="34" charset="0"/>
              </a:rPr>
              <a:t>;</a:t>
            </a:r>
            <a:endParaRPr lang="pt-PT" sz="1100" dirty="0" smtClean="0">
              <a:latin typeface="Arial Narrow" panose="020B0606020202030204" pitchFamily="34" charset="0"/>
            </a:endParaRPr>
          </a:p>
          <a:p>
            <a:pPr marL="182563" lvl="1" algn="just">
              <a:lnSpc>
                <a:spcPts val="1100"/>
              </a:lnSpc>
              <a:tabLst>
                <a:tab pos="182563" algn="l"/>
              </a:tabLst>
            </a:pPr>
            <a:endParaRPr lang="pt-PT" sz="1100" dirty="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Insufficient </a:t>
            </a:r>
            <a:r>
              <a:rPr lang="pt-PT" sz="1100" dirty="0">
                <a:latin typeface="Arial Narrow" panose="020B0606020202030204" pitchFamily="34" charset="0"/>
              </a:rPr>
              <a:t>number of agricultural input distributors, </a:t>
            </a:r>
            <a:endParaRPr lang="pt-PT" sz="1100" dirty="0" smtClean="0">
              <a:latin typeface="Arial Narrow" panose="020B0606020202030204" pitchFamily="34" charset="0"/>
            </a:endParaRPr>
          </a:p>
          <a:p>
            <a:pPr marL="182563" lvl="1" algn="just">
              <a:lnSpc>
                <a:spcPts val="1100"/>
              </a:lnSpc>
              <a:tabLst>
                <a:tab pos="182563" algn="l"/>
              </a:tabLst>
            </a:pPr>
            <a:endParaRPr lang="pt-PT" sz="1100" dirty="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Ineffective </a:t>
            </a:r>
            <a:r>
              <a:rPr lang="pt-PT" sz="1100" dirty="0">
                <a:latin typeface="Arial Narrow" panose="020B0606020202030204" pitchFamily="34" charset="0"/>
              </a:rPr>
              <a:t>fertilizer </a:t>
            </a:r>
            <a:r>
              <a:rPr lang="pt-PT" sz="1100" dirty="0" smtClean="0">
                <a:latin typeface="Arial Narrow" panose="020B0606020202030204" pitchFamily="34" charset="0"/>
              </a:rPr>
              <a:t>laws;</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Undeveloped </a:t>
            </a:r>
            <a:r>
              <a:rPr lang="pt-PT" sz="1100" dirty="0">
                <a:latin typeface="Arial Narrow" panose="020B0606020202030204" pitchFamily="34" charset="0"/>
              </a:rPr>
              <a:t>commercial </a:t>
            </a:r>
            <a:r>
              <a:rPr lang="pt-PT" sz="1100" dirty="0" smtClean="0">
                <a:latin typeface="Arial Narrow" panose="020B0606020202030204" pitchFamily="34" charset="0"/>
              </a:rPr>
              <a:t>infrastructure; </a:t>
            </a:r>
          </a:p>
          <a:p>
            <a:pPr marL="182563" lvl="1" algn="just">
              <a:lnSpc>
                <a:spcPts val="1100"/>
              </a:lnSpc>
              <a:tabLst>
                <a:tab pos="182563" algn="l"/>
              </a:tabLst>
            </a:pPr>
            <a:endParaRPr lang="pt-PT" sz="1100" dirty="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Imposition </a:t>
            </a:r>
            <a:r>
              <a:rPr lang="pt-PT" sz="1100" dirty="0">
                <a:latin typeface="Arial Narrow" panose="020B0606020202030204" pitchFamily="34" charset="0"/>
              </a:rPr>
              <a:t>of taxes and </a:t>
            </a:r>
            <a:r>
              <a:rPr lang="pt-PT" sz="1100" dirty="0" smtClean="0">
                <a:latin typeface="Arial Narrow" panose="020B0606020202030204" pitchFamily="34" charset="0"/>
              </a:rPr>
              <a:t>tariffs;</a:t>
            </a:r>
          </a:p>
          <a:p>
            <a:pPr marL="182563" lvl="1" algn="just">
              <a:lnSpc>
                <a:spcPts val="1100"/>
              </a:lnSpc>
              <a:tabLst>
                <a:tab pos="182563" algn="l"/>
              </a:tabLst>
            </a:pPr>
            <a:r>
              <a:rPr lang="pt-PT" sz="1100" dirty="0" smtClean="0">
                <a:latin typeface="Arial Narrow" panose="020B0606020202030204" pitchFamily="34" charset="0"/>
              </a:rPr>
              <a:t> </a:t>
            </a: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limited </a:t>
            </a:r>
            <a:r>
              <a:rPr lang="pt-PT" sz="1100" dirty="0">
                <a:latin typeface="Arial Narrow" panose="020B0606020202030204" pitchFamily="34" charset="0"/>
              </a:rPr>
              <a:t>access to finance and </a:t>
            </a:r>
            <a:r>
              <a:rPr lang="pt-PT" sz="1100" dirty="0" smtClean="0">
                <a:latin typeface="Arial Narrow" panose="020B0606020202030204" pitchFamily="34" charset="0"/>
              </a:rPr>
              <a:t>subsidies;</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 </a:t>
            </a:r>
            <a:r>
              <a:rPr lang="pt-PT" sz="1100" dirty="0">
                <a:latin typeface="Arial Narrow" panose="020B0606020202030204" pitchFamily="34" charset="0"/>
              </a:rPr>
              <a:t>I</a:t>
            </a:r>
            <a:r>
              <a:rPr lang="pt-PT" sz="1100" dirty="0" smtClean="0">
                <a:latin typeface="Arial Narrow" panose="020B0606020202030204" pitchFamily="34" charset="0"/>
              </a:rPr>
              <a:t>nsufficient </a:t>
            </a:r>
            <a:r>
              <a:rPr lang="pt-PT" sz="1100" dirty="0">
                <a:latin typeface="Arial Narrow" panose="020B0606020202030204" pitchFamily="34" charset="0"/>
              </a:rPr>
              <a:t>agricultural research and </a:t>
            </a:r>
            <a:r>
              <a:rPr lang="pt-PT" sz="1100" dirty="0" smtClean="0">
                <a:latin typeface="Arial Narrow" panose="020B0606020202030204" pitchFamily="34" charset="0"/>
              </a:rPr>
              <a:t>development;</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Inadequate </a:t>
            </a:r>
            <a:r>
              <a:rPr lang="pt-PT" sz="1100" dirty="0">
                <a:latin typeface="Arial Narrow" panose="020B0606020202030204" pitchFamily="34" charset="0"/>
              </a:rPr>
              <a:t>extension </a:t>
            </a:r>
            <a:r>
              <a:rPr lang="pt-PT" sz="1100" dirty="0" smtClean="0">
                <a:latin typeface="Arial Narrow" panose="020B0606020202030204" pitchFamily="34" charset="0"/>
              </a:rPr>
              <a:t>services;</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Generally </a:t>
            </a:r>
            <a:r>
              <a:rPr lang="pt-PT" sz="1100" dirty="0">
                <a:latin typeface="Arial Narrow" panose="020B0606020202030204" pitchFamily="34" charset="0"/>
              </a:rPr>
              <a:t>low investment in sustainable soil management practices</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According to FAO, these obstacles clearly need to be overcome through: </a:t>
            </a: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Stimulating </a:t>
            </a:r>
            <a:r>
              <a:rPr lang="pt-PT" sz="1100" dirty="0">
                <a:latin typeface="Arial Narrow" panose="020B0606020202030204" pitchFamily="34" charset="0"/>
              </a:rPr>
              <a:t>demand and supply for sustained restoration of soil nutrients as part of a good sustainable soil management approach; </a:t>
            </a:r>
            <a:endParaRPr lang="pt-PT" sz="1100" dirty="0" smtClean="0">
              <a:latin typeface="Arial Narrow" panose="020B0606020202030204" pitchFamily="34" charset="0"/>
            </a:endParaRPr>
          </a:p>
          <a:p>
            <a:pPr marL="182563" lvl="1" algn="just">
              <a:lnSpc>
                <a:spcPts val="1100"/>
              </a:lnSpc>
            </a:pPr>
            <a:endParaRPr lang="pt-PT" sz="1100" dirty="0" smtClean="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Capacity </a:t>
            </a:r>
            <a:r>
              <a:rPr lang="pt-PT" sz="1100" dirty="0">
                <a:latin typeface="Arial Narrow" panose="020B0606020202030204" pitchFamily="34" charset="0"/>
              </a:rPr>
              <a:t>building to improve farmers 'skills in crop management and reorientation of agricultural extension messages to match farmers' needs, taking into account various agro-ecological systems and socio-economic conditions communities; </a:t>
            </a:r>
            <a:endParaRPr lang="pt-PT" sz="1100" dirty="0" smtClean="0">
              <a:latin typeface="Arial Narrow" panose="020B0606020202030204" pitchFamily="34" charset="0"/>
            </a:endParaRPr>
          </a:p>
          <a:p>
            <a:pPr marL="182563" lvl="1" algn="just">
              <a:lnSpc>
                <a:spcPts val="1100"/>
              </a:lnSpc>
            </a:pPr>
            <a:endParaRPr lang="pt-PT" sz="1100" dirty="0" smtClean="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Improving </a:t>
            </a:r>
            <a:r>
              <a:rPr lang="pt-PT" sz="1100" dirty="0">
                <a:latin typeface="Arial Narrow" panose="020B0606020202030204" pitchFamily="34" charset="0"/>
              </a:rPr>
              <a:t>the links between products and marketing;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The </a:t>
            </a:r>
            <a:r>
              <a:rPr lang="pt-PT" sz="1100" dirty="0">
                <a:latin typeface="Arial Narrow" panose="020B0606020202030204" pitchFamily="34" charset="0"/>
              </a:rPr>
              <a:t>combination of organic and inorganic inputs;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The </a:t>
            </a:r>
            <a:r>
              <a:rPr lang="pt-PT" sz="1100" dirty="0">
                <a:latin typeface="Arial Narrow" panose="020B0606020202030204" pitchFamily="34" charset="0"/>
              </a:rPr>
              <a:t>formulation of recommendations for efficient use that correspond to the types of soil and their current nutrient content as well as the requirements of the crops envisaged and which take into account local knowledge and practices;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Investing </a:t>
            </a:r>
            <a:r>
              <a:rPr lang="pt-PT" sz="1100" dirty="0">
                <a:latin typeface="Arial Narrow" panose="020B0606020202030204" pitchFamily="34" charset="0"/>
              </a:rPr>
              <a:t>in agricultural research so that fertilizers and fertilizer application methods can best match soil characteristics, plant physiology, environmental conditions and social contexts and that improvements in fertilizers and their application are carried out on the basis of all this information;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Collection </a:t>
            </a:r>
            <a:r>
              <a:rPr lang="pt-PT" sz="1100" dirty="0">
                <a:latin typeface="Arial Narrow" panose="020B0606020202030204" pitchFamily="34" charset="0"/>
              </a:rPr>
              <a:t>of recent data, reliable data and information on levels of soil degradation and fertilizer requirements.</a:t>
            </a:r>
          </a:p>
          <a:p>
            <a:pPr marL="182563" algn="just">
              <a:lnSpc>
                <a:spcPts val="11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 name="TextBox 17"/>
          <p:cNvSpPr txBox="1"/>
          <p:nvPr/>
        </p:nvSpPr>
        <p:spPr>
          <a:xfrm>
            <a:off x="306239" y="719793"/>
            <a:ext cx="6120680" cy="538609"/>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6. </a:t>
            </a:r>
            <a:r>
              <a:rPr lang="pt-PT" sz="1200" b="1" i="1" dirty="0">
                <a:solidFill>
                  <a:schemeClr val="accent5">
                    <a:lumMod val="60000"/>
                    <a:lumOff val="40000"/>
                  </a:schemeClr>
                </a:solidFill>
                <a:latin typeface="Arial Narrow" panose="020B0606020202030204" pitchFamily="34" charset="0"/>
              </a:rPr>
              <a:t>STATUS OF IMPLEMENTATION OF THE ABUJA DECLARATION ON </a:t>
            </a:r>
            <a:r>
              <a:rPr lang="pt-PT" sz="1200" b="1" i="1" dirty="0" smtClean="0">
                <a:solidFill>
                  <a:schemeClr val="accent5">
                    <a:lumMod val="60000"/>
                    <a:lumOff val="40000"/>
                  </a:schemeClr>
                </a:solidFill>
                <a:latin typeface="Arial Narrow" panose="020B0606020202030204" pitchFamily="34" charset="0"/>
              </a:rPr>
              <a:t>FERTILIZER</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419568" y="1308571"/>
            <a:ext cx="6145869" cy="7350770"/>
          </a:xfrm>
          <a:prstGeom prst="rect">
            <a:avLst/>
          </a:prstGeom>
          <a:noFill/>
          <a:ln>
            <a:noFill/>
          </a:ln>
          <a:effectLst/>
        </p:spPr>
        <p:txBody>
          <a:bodyPr vert="horz" wrap="square" lIns="91440" tIns="45720" rIns="91440" bIns="45720" numCol="1" spcCol="215900" anchor="t"/>
          <a:lstStyle/>
          <a:p>
            <a:pPr algn="just">
              <a:lnSpc>
                <a:spcPts val="1200"/>
              </a:lnSpc>
            </a:pPr>
            <a:r>
              <a:rPr lang="pt-PT" sz="1100" dirty="0">
                <a:latin typeface="Arial Narrow" panose="020B0606020202030204" pitchFamily="34" charset="0"/>
              </a:rPr>
              <a:t>The main objectives of the International Conference are:</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smtClean="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Present </a:t>
            </a:r>
            <a:r>
              <a:rPr lang="pt-PT" sz="1100" dirty="0">
                <a:latin typeface="Arial Narrow" panose="020B0606020202030204" pitchFamily="34" charset="0"/>
              </a:rPr>
              <a:t>the state of the art of basalt powder research and application in agriculture;</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Present </a:t>
            </a:r>
            <a:r>
              <a:rPr lang="pt-PT" sz="1100" dirty="0">
                <a:latin typeface="Arial Narrow" panose="020B0606020202030204" pitchFamily="34" charset="0"/>
              </a:rPr>
              <a:t>scientific, technical and technological solutions allowing the sustained restoration of nutrients in agricultural soils and making sustainable soil management possible</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Present </a:t>
            </a:r>
            <a:r>
              <a:rPr lang="pt-PT" sz="1100" dirty="0">
                <a:latin typeface="Arial Narrow" panose="020B0606020202030204" pitchFamily="34" charset="0"/>
              </a:rPr>
              <a:t>solutions for the fertilization of agricultural soils at an affordable cost for all small and medium farmers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To </a:t>
            </a:r>
            <a:r>
              <a:rPr lang="pt-PT" sz="1100" dirty="0">
                <a:latin typeface="Arial Narrow" panose="020B0606020202030204" pitchFamily="34" charset="0"/>
              </a:rPr>
              <a:t>present agricultural soil fertilization solutions that protect the environment and the health of farmers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To </a:t>
            </a:r>
            <a:r>
              <a:rPr lang="pt-PT" sz="1100" dirty="0">
                <a:latin typeface="Arial Narrow" panose="020B0606020202030204" pitchFamily="34" charset="0"/>
              </a:rPr>
              <a:t>present practical experiences and results of using rock powders in the fertilization of agricultural soils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To </a:t>
            </a:r>
            <a:r>
              <a:rPr lang="pt-PT" sz="1100" dirty="0">
                <a:latin typeface="Arial Narrow" panose="020B0606020202030204" pitchFamily="34" charset="0"/>
              </a:rPr>
              <a:t>present solutions allowing the capacity building of farmers in order to improve the management of soils and crops as well as the socio-economic conditions of the communities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Disseminate </a:t>
            </a:r>
            <a:r>
              <a:rPr lang="pt-PT" sz="1100" dirty="0">
                <a:latin typeface="Arial Narrow" panose="020B0606020202030204" pitchFamily="34" charset="0"/>
              </a:rPr>
              <a:t>the latest findings on scientific and technological progress in the application of basalt powder in agriculture as well as future prospects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Consolidate </a:t>
            </a:r>
            <a:r>
              <a:rPr lang="pt-PT" sz="1100" dirty="0">
                <a:latin typeface="Arial Narrow" panose="020B0606020202030204" pitchFamily="34" charset="0"/>
              </a:rPr>
              <a:t>the results of research carried out by African and international scientists on the application of basalt powder in agriculture as an alternative source of nutrients for the soils of tropical Africa, in addition to fostering and encouraging partnerships with their external counterparts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Introduce </a:t>
            </a:r>
            <a:r>
              <a:rPr lang="pt-PT" sz="1100" dirty="0">
                <a:latin typeface="Arial Narrow" panose="020B0606020202030204" pitchFamily="34" charset="0"/>
              </a:rPr>
              <a:t>the application of basalt powder in agriculture as a viable and appropriate technology for the orientation of public policies aimed at diversifying the types of inputs used in agriculture for soil fertilization in Africa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Analyze </a:t>
            </a:r>
            <a:r>
              <a:rPr lang="pt-PT" sz="1100" dirty="0">
                <a:latin typeface="Arial Narrow" panose="020B0606020202030204" pitchFamily="34" charset="0"/>
              </a:rPr>
              <a:t>and conclude the mechanisms and procedures to be adopted in the legislation and regulation of the marketing practices of basalt powder as a fertilizer and nutrient for plants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Define </a:t>
            </a:r>
            <a:r>
              <a:rPr lang="pt-PT" sz="1100" dirty="0">
                <a:latin typeface="Arial Narrow" panose="020B0606020202030204" pitchFamily="34" charset="0"/>
              </a:rPr>
              <a:t>and adopt strategies to promote the technology of application of basalt powder in agriculture so that it is considered as an appropriate medium for environmental sustainability and agricultural production, to meet the needs of the domestic and regional market, in particular to meet the needs of family farming in the </a:t>
            </a:r>
            <a:r>
              <a:rPr lang="pt-PT" sz="1100" i="1" dirty="0">
                <a:latin typeface="Arial Narrow" panose="020B0606020202030204" pitchFamily="34" charset="0"/>
              </a:rPr>
              <a:t>ECOWAS</a:t>
            </a:r>
            <a:r>
              <a:rPr lang="pt-PT" sz="1100" dirty="0">
                <a:latin typeface="Arial Narrow" panose="020B0606020202030204" pitchFamily="34" charset="0"/>
              </a:rPr>
              <a:t> region and in Africa in general;</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Position </a:t>
            </a:r>
            <a:r>
              <a:rPr lang="pt-PT" sz="1100" dirty="0">
                <a:latin typeface="Arial Narrow" panose="020B0606020202030204" pitchFamily="34" charset="0"/>
              </a:rPr>
              <a:t>the potential of basalt powder application in agriculture as an appropriate mechanism to rejuvenate semi-degraded soils in </a:t>
            </a:r>
            <a:r>
              <a:rPr lang="pt-PT" sz="1100" i="1" dirty="0">
                <a:latin typeface="Arial Narrow" panose="020B0606020202030204" pitchFamily="34" charset="0"/>
              </a:rPr>
              <a:t>ECOWAS</a:t>
            </a:r>
            <a:r>
              <a:rPr lang="pt-PT" sz="1100" dirty="0">
                <a:latin typeface="Arial Narrow" panose="020B0606020202030204" pitchFamily="34" charset="0"/>
              </a:rPr>
              <a:t> and Africa in general;</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Promote </a:t>
            </a:r>
            <a:r>
              <a:rPr lang="pt-PT" sz="1100" dirty="0">
                <a:latin typeface="Arial Narrow" panose="020B0606020202030204" pitchFamily="34" charset="0"/>
              </a:rPr>
              <a:t>the creation of a network of researchers involving universities, research and development centers, business associations and companies, either in research projects and programs, or in the commercialization of basalt powder for 'Agriculture;</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Promote </a:t>
            </a:r>
            <a:r>
              <a:rPr lang="pt-PT" sz="1100" dirty="0">
                <a:latin typeface="Arial Narrow" panose="020B0606020202030204" pitchFamily="34" charset="0"/>
              </a:rPr>
              <a:t>and consolidate university-industry cooperation and partnerships;</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Prepare </a:t>
            </a:r>
            <a:r>
              <a:rPr lang="pt-PT" sz="1100" dirty="0">
                <a:latin typeface="Arial Narrow" panose="020B0606020202030204" pitchFamily="34" charset="0"/>
              </a:rPr>
              <a:t>a publication in which will be inserted the most relevant works and papers presented at the event and which will serve as a guide for future work.</a:t>
            </a:r>
          </a:p>
          <a:p>
            <a:pPr algn="just">
              <a:lnSpc>
                <a:spcPts val="1200"/>
              </a:lnSpc>
            </a:pPr>
            <a:endParaRPr lang="pt-PT" sz="1100" dirty="0">
              <a:latin typeface="Arial Narrow" panose="020B0606020202030204" pitchFamily="34" charset="0"/>
            </a:endParaRP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 name="TextBox 13"/>
          <p:cNvSpPr txBox="1"/>
          <p:nvPr/>
        </p:nvSpPr>
        <p:spPr>
          <a:xfrm>
            <a:off x="306239" y="719793"/>
            <a:ext cx="6120680" cy="4616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7. </a:t>
            </a:r>
            <a:r>
              <a:rPr lang="pt-PT" sz="1200" b="1" i="1" dirty="0">
                <a:solidFill>
                  <a:schemeClr val="accent5">
                    <a:lumMod val="60000"/>
                    <a:lumOff val="40000"/>
                  </a:schemeClr>
                </a:solidFill>
                <a:latin typeface="Arial Narrow" panose="020B0606020202030204" pitchFamily="34" charset="0"/>
              </a:rPr>
              <a:t>MAIN OBJECTIVES OF THE </a:t>
            </a:r>
            <a:r>
              <a:rPr lang="pt-PT" sz="1200" b="1" i="1" dirty="0" smtClean="0">
                <a:solidFill>
                  <a:schemeClr val="accent5">
                    <a:lumMod val="60000"/>
                    <a:lumOff val="40000"/>
                  </a:schemeClr>
                </a:solidFill>
                <a:latin typeface="Arial Narrow" panose="020B0606020202030204" pitchFamily="34" charset="0"/>
              </a:rPr>
              <a:t>EVENT</a:t>
            </a:r>
            <a:endParaRPr lang="pt-PT" sz="1200" b="1" i="1" dirty="0">
              <a:solidFill>
                <a:schemeClr val="accent5">
                  <a:lumMod val="60000"/>
                  <a:lumOff val="40000"/>
                </a:schemeClr>
              </a:solidFill>
              <a:latin typeface="Arial Narrow" panose="020B0606020202030204" pitchFamily="34" charset="0"/>
            </a:endParaRPr>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8"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9" name="TextBox 18"/>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extBox 13"/>
          <p:cNvSpPr txBox="1"/>
          <p:nvPr/>
        </p:nvSpPr>
        <p:spPr>
          <a:xfrm>
            <a:off x="306239" y="719793"/>
            <a:ext cx="6120680" cy="4616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8. </a:t>
            </a:r>
            <a:r>
              <a:rPr lang="pt-PT" sz="1200" b="1" dirty="0">
                <a:solidFill>
                  <a:schemeClr val="accent5">
                    <a:lumMod val="60000"/>
                    <a:lumOff val="40000"/>
                  </a:schemeClr>
                </a:solidFill>
                <a:latin typeface="Arial Narrow" panose="020B0606020202030204" pitchFamily="34" charset="0"/>
              </a:rPr>
              <a:t>PROGRAM OPERATION</a:t>
            </a:r>
            <a:endParaRPr lang="pt-PT" sz="1200" b="1" dirty="0" smtClean="0">
              <a:solidFill>
                <a:schemeClr val="accent5">
                  <a:lumMod val="60000"/>
                  <a:lumOff val="40000"/>
                </a:schemeClr>
              </a:solidFill>
              <a:latin typeface="Arial Narrow" panose="020B0606020202030204" pitchFamily="34" charset="0"/>
            </a:endParaRPr>
          </a:p>
        </p:txBody>
      </p:sp>
      <p:sp>
        <p:nvSpPr>
          <p:cNvPr id="10" name="Right Triangle 9"/>
          <p:cNvSpPr/>
          <p:nvPr/>
        </p:nvSpPr>
        <p:spPr>
          <a:xfrm flipH="1">
            <a:off x="-30480" y="4554885"/>
            <a:ext cx="6840331" cy="4266853"/>
          </a:xfrm>
          <a:prstGeom prst="rtTriangl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357" y="6541327"/>
            <a:ext cx="1242111" cy="135221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832" y="6199644"/>
            <a:ext cx="1238669" cy="1352214"/>
          </a:xfrm>
          <a:prstGeom prst="rect">
            <a:avLst/>
          </a:prstGeom>
        </p:spPr>
      </p:pic>
      <p:pic>
        <p:nvPicPr>
          <p:cNvPr id="17"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638" y="8212053"/>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r>
              <a:rPr lang="pt-PT" sz="1100" dirty="0">
                <a:latin typeface="Arial Narrow" panose="020B0606020202030204" pitchFamily="34" charset="0"/>
              </a:rPr>
              <a:t>The International Conference on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APPLICATION OF BASALT POWDER IN AGRICULTURE </a:t>
            </a:r>
            <a:r>
              <a:rPr lang="pt-PT" sz="1100" dirty="0">
                <a:latin typeface="Arial Narrow" panose="020B0606020202030204" pitchFamily="34" charset="0"/>
              </a:rPr>
              <a:t>- Its advantages as a </a:t>
            </a:r>
            <a:r>
              <a:rPr lang="pt-PT" sz="1100" dirty="0" smtClean="0">
                <a:latin typeface="Arial Narrow" panose="020B0606020202030204" pitchFamily="34" charset="0"/>
              </a:rPr>
              <a:t>fertilizer» </a:t>
            </a:r>
            <a:r>
              <a:rPr lang="pt-PT" sz="1100" dirty="0">
                <a:latin typeface="Arial Narrow" panose="020B0606020202030204" pitchFamily="34" charset="0"/>
              </a:rPr>
              <a:t>is organized in 7 (seven) thematic conferences; in 1 (one) thematic panel and a Round Table, lasting three days</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The moderator of each thematic conference / panel has the first 10 minutes to present the topic. After the intervention of the guest speakers and the speakers for each of the panels and thematic conferences, there will be a period of debate during which the participants will generally have the opportunity to express themselves actively</a:t>
            </a:r>
            <a:r>
              <a:rPr lang="pt-PT" sz="1100" dirty="0" smtClean="0">
                <a:latin typeface="Arial Narrow" panose="020B0606020202030204" pitchFamily="34" charset="0"/>
              </a:rPr>
              <a:t>.</a:t>
            </a:r>
          </a:p>
          <a:p>
            <a:pPr algn="just"/>
            <a:endParaRPr lang="pt-PT" sz="1100" dirty="0" smtClean="0">
              <a:latin typeface="Arial Narrow" panose="020B0606020202030204" pitchFamily="34" charset="0"/>
            </a:endParaRPr>
          </a:p>
          <a:p>
            <a:pPr algn="just"/>
            <a:r>
              <a:rPr lang="pt-PT" sz="1100" dirty="0" smtClean="0">
                <a:latin typeface="Arial Narrow" panose="020B0606020202030204" pitchFamily="34" charset="0"/>
              </a:rPr>
              <a:t>Each </a:t>
            </a:r>
            <a:r>
              <a:rPr lang="pt-PT" sz="1100" dirty="0">
                <a:latin typeface="Arial Narrow" panose="020B0606020202030204" pitchFamily="34" charset="0"/>
              </a:rPr>
              <a:t>speaker, who will be a leading expert on each topic, will have one hour and 45 minutes to present his topic, including the discussion </a:t>
            </a:r>
            <a:r>
              <a:rPr lang="pt-PT" sz="1100" dirty="0" smtClean="0">
                <a:latin typeface="Arial Narrow" panose="020B0606020202030204" pitchFamily="34" charset="0"/>
              </a:rPr>
              <a:t>period</a:t>
            </a:r>
            <a:r>
              <a:rPr lang="pt-PT" sz="1100" dirty="0">
                <a:latin typeface="Arial Narrow" panose="020B0606020202030204" pitchFamily="34" charset="0"/>
              </a:rPr>
              <a:t>.</a:t>
            </a:r>
            <a:endParaRPr lang="pt-PT" sz="1100" dirty="0" smtClean="0">
              <a:latin typeface="Arial Narrow" panose="020B0606020202030204" pitchFamily="34" charset="0"/>
            </a:endParaRP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Registration, article submission, as well as full information are available on the web platform www.basaltconference.com. Additional information can be obtained at the e-mail address events@basaltconference.com or at other contact details on these sites, namely the technical secretariat of the event and the Focal Points</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Also part of the event is a social program where participants in general and guests in particular can enjoy a pleasant stay in Cape Verde before, during and after the five days of the event</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Various packages and programs for guided tours to the main points of tourist attraction, both Praia (the capital of Cape Verde) and other islands are also available. Guided tours will also be organized to some basalt exploration sites in Cape Verde</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In the evening, two periods of social programs are reserved. On the third and last day of the event, a welcome reception is organized for the delegations participating in the event</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Three working languages ​​with simultaneous translation will be available: Portuguese, English and French</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The Technical Secretariat of the event will be permanently accessible and available to meet the special and particular needs of the participants in the event in question.</a:t>
            </a:r>
          </a:p>
        </p:txBody>
      </p:sp>
      <p:pic>
        <p:nvPicPr>
          <p:cNvPr id="18"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8849" y="6818453"/>
            <a:ext cx="1506242" cy="16372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480" y="7479088"/>
            <a:ext cx="1968845" cy="1005757"/>
          </a:xfrm>
          <a:prstGeom prst="rect">
            <a:avLst/>
          </a:prstGeom>
        </p:spPr>
      </p:pic>
      <p:sp>
        <p:nvSpPr>
          <p:cNvPr id="21" name="TextBox 2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6" name="TextBox 2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25404"/>
            <a:ext cx="6285513" cy="6901889"/>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9.1</a:t>
            </a:r>
            <a:r>
              <a:rPr lang="pt-PT" sz="1100" b="1" i="1"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Participants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Municipalities, businesses and entities related to agriculture; agribusiness; environmental protection; livestock; Business; industry; tourism; logistics; manufacturing industry; agro-food; TIC; national and local authorities; Embassies; investment agencies; National, regional and international financial institutions, insurance companies; Chambers of Agriculture; farmers and agricultural producers; Chambers of Commerce and Local and External Industry, Universities, Scientific and Technological Institutions; Cooperation and Development Agencies; economic operators, in general, in all sectors of economic and commercial activity</a:t>
            </a:r>
            <a:r>
              <a:rPr lang="pt-PT" sz="1100" dirty="0" smtClean="0">
                <a:latin typeface="Arial Narrow" panose="020B0606020202030204" pitchFamily="34" charset="0"/>
              </a:rPr>
              <a:t>.</a:t>
            </a:r>
            <a:endParaRPr lang="fr-FR" sz="1100" dirty="0" smtClean="0">
              <a:latin typeface="Arial Narrow" panose="020B0606020202030204" pitchFamily="34" charset="0"/>
            </a:endParaRP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dirty="0">
                <a:solidFill>
                  <a:schemeClr val="accent5">
                    <a:lumMod val="75000"/>
                  </a:schemeClr>
                </a:solidFill>
                <a:latin typeface="Arial Narrow" panose="020B0606020202030204" pitchFamily="34" charset="0"/>
              </a:rPr>
              <a:t>Development of the work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smtClean="0">
                <a:latin typeface="Arial Narrow" panose="020B0606020202030204" pitchFamily="34" charset="0"/>
              </a:rPr>
              <a:t>The </a:t>
            </a:r>
            <a:r>
              <a:rPr lang="pt-PT" sz="1100" dirty="0">
                <a:latin typeface="Arial Narrow" panose="020B0606020202030204" pitchFamily="34" charset="0"/>
              </a:rPr>
              <a:t>Event will take place in plenary sessions on March 14 and 16, 2022 and on March 16 a Round Table on Integration and Debates will be held on March 16, 2022 which will close the International Conference, according to 12 main sequences, made up of Opening and Closing Sessions, one (1) Panel and these (7) Thematic Conferences, detailed in the event program (attached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a:t>
            </a:r>
            <a:r>
              <a:rPr lang="pt-PT" sz="1100" b="1" dirty="0">
                <a:latin typeface="Arial Narrow" panose="020B0606020202030204" pitchFamily="34" charset="0"/>
              </a:rPr>
              <a:t>Sequence 1: </a:t>
            </a:r>
            <a:r>
              <a:rPr lang="pt-PT" sz="1100" b="1" dirty="0">
                <a:solidFill>
                  <a:schemeClr val="accent5">
                    <a:lumMod val="75000"/>
                  </a:schemeClr>
                </a:solidFill>
                <a:latin typeface="Arial Narrow" panose="020B0606020202030204" pitchFamily="34" charset="0"/>
              </a:rPr>
              <a:t>Opening </a:t>
            </a:r>
            <a:r>
              <a:rPr lang="pt-PT" sz="1100" b="1" dirty="0" smtClean="0">
                <a:solidFill>
                  <a:schemeClr val="accent5">
                    <a:lumMod val="75000"/>
                  </a:schemeClr>
                </a:solidFill>
                <a:latin typeface="Arial Narrow" panose="020B0606020202030204" pitchFamily="34" charset="0"/>
              </a:rPr>
              <a:t>Ceremony </a:t>
            </a:r>
          </a:p>
          <a:p>
            <a:pPr algn="just">
              <a:lnSpc>
                <a:spcPts val="1100"/>
              </a:lnSpc>
            </a:pPr>
            <a:r>
              <a:rPr lang="pt-PT" sz="1100" dirty="0">
                <a:latin typeface="Arial Narrow" panose="020B0606020202030204" pitchFamily="34" charset="0"/>
              </a:rPr>
              <a:t>The March 16 session will begin with the Opening Ceremony, which will be chaired by a personality of national significance, who will deliver the opening speech of the International Conference.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a:t>
            </a:r>
            <a:r>
              <a:rPr lang="pt-PT" sz="1100" b="1" dirty="0">
                <a:latin typeface="Arial Narrow" panose="020B0606020202030204" pitchFamily="34" charset="0"/>
              </a:rPr>
              <a:t>Sequence 2: </a:t>
            </a:r>
            <a:r>
              <a:rPr lang="pt-PT" sz="1100" b="1" dirty="0">
                <a:solidFill>
                  <a:schemeClr val="accent5">
                    <a:lumMod val="75000"/>
                  </a:schemeClr>
                </a:solidFill>
                <a:latin typeface="Arial Narrow" panose="020B0606020202030204" pitchFamily="34" charset="0"/>
              </a:rPr>
              <a:t>Conference I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Over the past decades, applied research centers, universities and governments concerned have devoted themselves to the search for alternatives to traditional chemical fertilizers, either with a view to increasing agricultural profitability or to quality of food products and environmental protection. The application of rock powder in agriculture has proven to be a proven solution for agriculture that is up to the challenges facing contemporary society, both in the present and in the future.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The </a:t>
            </a:r>
            <a:r>
              <a:rPr lang="pt-PT" sz="1100" dirty="0">
                <a:latin typeface="Arial Narrow" panose="020B0606020202030204" pitchFamily="34" charset="0"/>
              </a:rPr>
              <a:t>opening session will be followed by </a:t>
            </a:r>
            <a:r>
              <a:rPr lang="pt-PT" sz="1100" b="1" dirty="0">
                <a:solidFill>
                  <a:schemeClr val="accent5">
                    <a:lumMod val="75000"/>
                  </a:schemeClr>
                </a:solidFill>
                <a:latin typeface="Arial Narrow" panose="020B0606020202030204" pitchFamily="34" charset="0"/>
              </a:rPr>
              <a:t>Conference I </a:t>
            </a:r>
            <a:r>
              <a:rPr lang="pt-PT" sz="1100" dirty="0">
                <a:latin typeface="Arial Narrow" panose="020B0606020202030204" pitchFamily="34" charset="0"/>
              </a:rPr>
              <a:t>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CURRENT </a:t>
            </a:r>
            <a:r>
              <a:rPr lang="pt-PT" sz="1100" i="1" dirty="0">
                <a:latin typeface="Arial Narrow" panose="020B0606020202030204" pitchFamily="34" charset="0"/>
              </a:rPr>
              <a:t>STATE OF RESEARCH ON THE USE OF BASALT POWDER AND CONSOLIDATION OF ITS APPLICATION IN </a:t>
            </a:r>
            <a:r>
              <a:rPr lang="pt-PT" sz="1100" i="1" dirty="0" smtClean="0">
                <a:latin typeface="Arial Narrow" panose="020B0606020202030204" pitchFamily="34" charset="0"/>
              </a:rPr>
              <a:t>AGRICULTURE</a:t>
            </a:r>
            <a:r>
              <a:rPr lang="pt-PT" sz="1100" dirty="0" smtClean="0">
                <a:latin typeface="Arial Narrow" panose="020B0606020202030204" pitchFamily="34" charset="0"/>
              </a:rPr>
              <a:t>» </a:t>
            </a:r>
            <a:r>
              <a:rPr lang="pt-PT" sz="1100" dirty="0">
                <a:latin typeface="Arial Narrow" panose="020B0606020202030204" pitchFamily="34" charset="0"/>
              </a:rPr>
              <a:t>through which a retrospective of: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historical evolution of process of adoption of rock powders in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Scientific and technological advances;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The current state of scientific and technological development of the sector</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The advantages of this technology;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The outlook and future trends in the development of rock powder application technology in agricultural soil fertilization, including normative and legislative experiences on rock powder application in agriculture.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This </a:t>
            </a:r>
            <a:r>
              <a:rPr lang="pt-PT" sz="1100" b="1" dirty="0">
                <a:solidFill>
                  <a:schemeClr val="accent5">
                    <a:lumMod val="75000"/>
                  </a:schemeClr>
                </a:solidFill>
                <a:latin typeface="Arial Narrow" panose="020B0606020202030204" pitchFamily="34" charset="0"/>
              </a:rPr>
              <a:t>Conference I </a:t>
            </a:r>
            <a:r>
              <a:rPr lang="pt-PT" sz="1100" dirty="0">
                <a:latin typeface="Arial Narrow" panose="020B0606020202030204" pitchFamily="34" charset="0"/>
              </a:rPr>
              <a:t>will take place on March 14, 2022 and will last 1h45, including debate period. The speaker, Mr. Eder Martins, Professor and researcher at </a:t>
            </a:r>
            <a:r>
              <a:rPr lang="pt-PT" sz="1100" i="1" dirty="0">
                <a:latin typeface="Arial Narrow" panose="020B0606020202030204" pitchFamily="34" charset="0"/>
              </a:rPr>
              <a:t>EMBRAPA</a:t>
            </a:r>
            <a:r>
              <a:rPr lang="pt-PT" sz="1100" dirty="0">
                <a:latin typeface="Arial Narrow" panose="020B0606020202030204" pitchFamily="34" charset="0"/>
              </a:rPr>
              <a:t> - Brazilian Agricultural Research Society, is one of the most respected and prestigious researchers currently in the field of the application of rock powder in agriculture and having been co-author of the Standards for the application of rock powder in agriculture, adopted in the form of a Law in his country: Brazil</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endParaRPr lang="pt-PT" sz="1200" b="1"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47083"/>
            <a:ext cx="6285513" cy="6581289"/>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9.2.3</a:t>
            </a:r>
            <a:r>
              <a:rPr lang="pt-PT" sz="1100" b="1" i="1" dirty="0">
                <a:latin typeface="Arial Narrow" panose="020B0606020202030204" pitchFamily="34" charset="0"/>
              </a:rPr>
              <a:t>. </a:t>
            </a:r>
            <a:r>
              <a:rPr lang="pt-PT" sz="1100" b="1" dirty="0">
                <a:latin typeface="Arial Narrow" panose="020B0606020202030204" pitchFamily="34" charset="0"/>
              </a:rPr>
              <a:t>Sequence 3: </a:t>
            </a:r>
            <a:r>
              <a:rPr lang="pt-PT" sz="1100" b="1" dirty="0">
                <a:solidFill>
                  <a:schemeClr val="accent5">
                    <a:lumMod val="75000"/>
                  </a:schemeClr>
                </a:solidFill>
                <a:latin typeface="Arial Narrow" panose="020B0606020202030204" pitchFamily="34" charset="0"/>
              </a:rPr>
              <a:t>Conference II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Using rock powder to fertilize soils is an ancient technique (Inca and Egyptian civilizations already used rock byproducts for soil fertilization), which was left out, due to the expansion the use and supply of soluble fertilizers. However, the rise in the prices of these products has left a growing number of farmers with no option to fertilize the soil and thus guarantee production compatible with their efforts and the investments made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Brazil is one of the countries most dependent on fertilizer imports for the sustainability of agricultural activities and it is estimated that around 80% of the fertilizers consumed in Brazil are imported. This reality has led Brazil to adopt a set of laws and standards that frame remineralizers (rock powders) as a material of mineral origin that has only undergone a reduction in size and classification by mechanical processes and which modifies the soil fertility indices by adding macro and micronutrients to plants, thus promoting the improvement of the physical or physicochemical properties or of the biological activity of the soil (Law n ° 12 890/2013</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All the laws and standards in force in Brazil have provided legal certainty and increased the interest of Brazilian farmers, including large producers, in the use of this technology, in particular due to the fact that productivity presented results compatible with the average production obtained with the use of soluble fertilizers. Other facts that have reinforced the use of this technology relate to the costs, which are considerably lower for remineralizers, as well as the ease of access and application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en-US" sz="1100" b="1" dirty="0">
                <a:solidFill>
                  <a:schemeClr val="accent5">
                    <a:lumMod val="75000"/>
                  </a:schemeClr>
                </a:solidFill>
                <a:latin typeface="Arial Narrow" panose="020B0606020202030204" pitchFamily="34" charset="0"/>
              </a:rPr>
              <a:t>Conference II</a:t>
            </a:r>
            <a:r>
              <a:rPr lang="en-US" sz="1100" dirty="0">
                <a:latin typeface="Arial Narrow" panose="020B0606020202030204" pitchFamily="34" charset="0"/>
              </a:rPr>
              <a:t>, entitled «FROM RESEARCH TO LEGISLATION AND REGULATION OF THE APPLICATION OF ROCK POWDER IN AGRICULTURE»: the Brazil's case" presents the Brazilian experience in the use of the technology </a:t>
            </a:r>
            <a:r>
              <a:rPr lang="en-US" sz="1100" dirty="0" err="1">
                <a:latin typeface="Arial Narrow" panose="020B0606020202030204" pitchFamily="34" charset="0"/>
              </a:rPr>
              <a:t>stonemeal</a:t>
            </a:r>
            <a:r>
              <a:rPr lang="en-US" sz="1100" dirty="0">
                <a:latin typeface="Arial Narrow" panose="020B0606020202030204" pitchFamily="34" charset="0"/>
              </a:rPr>
              <a:t>, as well as experience in the production and enforcement of related Laws with the use of rock powder as an input for tropical agriculture in Brazil</a:t>
            </a:r>
            <a:r>
              <a:rPr lang="en-US"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en-US" sz="1100" dirty="0">
                <a:latin typeface="Arial Narrow" panose="020B0606020202030204" pitchFamily="34" charset="0"/>
              </a:rPr>
              <a:t>The II Conference will take place on March 14, 2022, with a duration of 1h45, including a period for debates. The conference will be attended by Dr. Suzi Huff </a:t>
            </a:r>
            <a:r>
              <a:rPr lang="en-US" sz="1100" dirty="0" err="1">
                <a:latin typeface="Arial Narrow" panose="020B0606020202030204" pitchFamily="34" charset="0"/>
              </a:rPr>
              <a:t>Theodoro</a:t>
            </a:r>
            <a:r>
              <a:rPr lang="en-US" sz="1100" dirty="0">
                <a:latin typeface="Arial Narrow" panose="020B0606020202030204" pitchFamily="34" charset="0"/>
              </a:rPr>
              <a:t>, professor and researcher at the Postgraduate Program in Environment and Rural Development at the University of </a:t>
            </a:r>
            <a:r>
              <a:rPr lang="en-US" sz="1100" dirty="0" err="1">
                <a:latin typeface="Arial Narrow" panose="020B0606020202030204" pitchFamily="34" charset="0"/>
              </a:rPr>
              <a:t>Brasilia.She</a:t>
            </a:r>
            <a:r>
              <a:rPr lang="en-US" sz="1100" dirty="0">
                <a:latin typeface="Arial Narrow" panose="020B0606020202030204" pitchFamily="34" charset="0"/>
              </a:rPr>
              <a:t> has been one of the most respected researchers on the subject of rock dust application for agricultural use. In addition, she has contributed actively to the regulation of the use of rock powder for fertilization and restoration soils in </a:t>
            </a:r>
            <a:r>
              <a:rPr lang="en-US" sz="1100" dirty="0" smtClean="0">
                <a:latin typeface="Arial Narrow" panose="020B0606020202030204" pitchFamily="34" charset="0"/>
              </a:rPr>
              <a:t>Brazil</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9.2.4</a:t>
            </a:r>
            <a:r>
              <a:rPr lang="pt-PT" sz="1100" b="1" i="1" dirty="0">
                <a:latin typeface="Arial Narrow" panose="020B0606020202030204" pitchFamily="34" charset="0"/>
              </a:rPr>
              <a:t>. </a:t>
            </a:r>
            <a:r>
              <a:rPr lang="pt-PT" sz="1100" b="1" dirty="0">
                <a:latin typeface="Arial Narrow" panose="020B0606020202030204" pitchFamily="34" charset="0"/>
              </a:rPr>
              <a:t>Sequence 4: </a:t>
            </a:r>
            <a:r>
              <a:rPr lang="pt-PT" sz="1100" b="1" dirty="0">
                <a:solidFill>
                  <a:schemeClr val="accent5">
                    <a:lumMod val="75000"/>
                  </a:schemeClr>
                </a:solidFill>
                <a:latin typeface="Arial Narrow" panose="020B0606020202030204" pitchFamily="34" charset="0"/>
              </a:rPr>
              <a:t>Conference</a:t>
            </a:r>
            <a:r>
              <a:rPr lang="pt-PT" sz="1100" b="1" dirty="0" smtClean="0">
                <a:solidFill>
                  <a:schemeClr val="accent5">
                    <a:lumMod val="75000"/>
                  </a:schemeClr>
                </a:solidFill>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III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It is estimated that around 60% of the African workforce is employed in agriculture, and women are estimated to be responsible for 60 to 80% of the food produced and marketed in Africa. According to data from NEPAD - New Partnership for Africa's Development, dated July 2016, the African continent is home to 65% of the planet's fertile uncultivated land and 10% of renewable freshwater resources. One of the most important current and future challenges for humanity is associated with the quality and quantity of food produced for human consumption.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The </a:t>
            </a:r>
            <a:r>
              <a:rPr lang="pt-PT" sz="1100" b="1" dirty="0">
                <a:solidFill>
                  <a:schemeClr val="accent5">
                    <a:lumMod val="75000"/>
                  </a:schemeClr>
                </a:solidFill>
                <a:latin typeface="Arial Narrow" panose="020B0606020202030204" pitchFamily="34" charset="0"/>
              </a:rPr>
              <a:t>Conference </a:t>
            </a:r>
            <a:r>
              <a:rPr lang="pt-PT" sz="1100" b="1" dirty="0" smtClean="0">
                <a:solidFill>
                  <a:schemeClr val="accent5">
                    <a:lumMod val="75000"/>
                  </a:schemeClr>
                </a:solidFill>
                <a:latin typeface="Arial Narrow" panose="020B0606020202030204" pitchFamily="34" charset="0"/>
              </a:rPr>
              <a:t>III</a:t>
            </a:r>
            <a:r>
              <a:rPr lang="pt-PT" sz="1100" dirty="0" smtClean="0">
                <a:latin typeface="Arial Narrow" panose="020B0606020202030204" pitchFamily="34" charset="0"/>
              </a:rPr>
              <a:t>, </a:t>
            </a:r>
            <a:r>
              <a:rPr lang="pt-PT" sz="1100" dirty="0">
                <a:latin typeface="Arial Narrow" panose="020B0606020202030204" pitchFamily="34" charset="0"/>
              </a:rPr>
              <a:t>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RECONSTRUCTION </a:t>
            </a:r>
            <a:r>
              <a:rPr lang="pt-PT" sz="1100" i="1" dirty="0">
                <a:latin typeface="Arial Narrow" panose="020B0606020202030204" pitchFamily="34" charset="0"/>
              </a:rPr>
              <a:t>OF THE SOIL AND THE ENVIRONMENT WITH THE APPLICATION OF BASALT POWDER FOR INCREASED FOOD PRODUCTIVITY AND </a:t>
            </a:r>
            <a:r>
              <a:rPr lang="pt-PT" sz="1100" i="1" dirty="0" smtClean="0">
                <a:latin typeface="Arial Narrow" panose="020B0606020202030204" pitchFamily="34" charset="0"/>
              </a:rPr>
              <a:t>QUALITY</a:t>
            </a:r>
            <a:r>
              <a:rPr lang="pt-PT" sz="1100" dirty="0" smtClean="0">
                <a:latin typeface="Arial Narrow" panose="020B0606020202030204" pitchFamily="34" charset="0"/>
              </a:rPr>
              <a:t>» </a:t>
            </a:r>
            <a:r>
              <a:rPr lang="pt-PT" sz="1100" dirty="0">
                <a:latin typeface="Arial Narrow" panose="020B0606020202030204" pitchFamily="34" charset="0"/>
              </a:rPr>
              <a:t>will be given by Professor Bernardo Knapik, biologist and researcher at the University of 'State of Paraná. Professor Bernardo Knapik has devoted his activity and scientific prestige to what constitutes one of the greatest and most exciting challenges of contemporary society: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the </a:t>
            </a:r>
            <a:r>
              <a:rPr lang="pt-PT" sz="1100" dirty="0">
                <a:latin typeface="Arial Narrow" panose="020B0606020202030204" pitchFamily="34" charset="0"/>
              </a:rPr>
              <a:t>quality of the food produced, based on the fertilization of agricultural soils with rock powder. This theme will take place on March 14, 2022 and will last 1h45, including the debate period. The speaker will present a cause and effect relationship between the use of rock powder in food production and its beneficial impact on human health.</a:t>
            </a: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01972"/>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a:t>
            </a:r>
            <a:r>
              <a:rPr lang="pt-PT" sz="1100" b="1" dirty="0">
                <a:latin typeface="Arial Narrow" panose="020B0606020202030204" pitchFamily="34" charset="0"/>
              </a:rPr>
              <a:t>Sequence</a:t>
            </a:r>
            <a:r>
              <a:rPr lang="pt-PT" sz="1100" b="1" i="1" dirty="0" smtClean="0">
                <a:latin typeface="Arial Narrow" panose="020B0606020202030204" pitchFamily="34" charset="0"/>
              </a:rPr>
              <a:t> </a:t>
            </a:r>
            <a:r>
              <a:rPr lang="pt-PT" sz="1100" b="1" i="1" dirty="0">
                <a:latin typeface="Arial Narrow" panose="020B0606020202030204" pitchFamily="34" charset="0"/>
              </a:rPr>
              <a:t>5 : </a:t>
            </a:r>
            <a:r>
              <a:rPr lang="pt-PT" sz="1100" b="1" i="1" dirty="0" smtClean="0">
                <a:solidFill>
                  <a:schemeClr val="accent5">
                    <a:lumMod val="75000"/>
                  </a:schemeClr>
                </a:solidFill>
                <a:latin typeface="Arial Narrow" panose="020B0606020202030204" pitchFamily="34" charset="0"/>
              </a:rPr>
              <a:t>Conference IV</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In sub-Saharan Africa, the population has more than doubled since 1960, and per capita food production has declined dramatically over the same period, despite all the development efforts undertaken during this period. One of the main causes of the decline in this food production is due to factors related to the fertility of agricultural soils, growing problems related to soil erosion, excessive irrigation, deficiencies in nutrients necessary for agricultural crops, among others.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The </a:t>
            </a:r>
            <a:r>
              <a:rPr lang="pt-PT" sz="1100" b="1" i="1" dirty="0">
                <a:solidFill>
                  <a:schemeClr val="accent5">
                    <a:lumMod val="75000"/>
                  </a:schemeClr>
                </a:solidFill>
                <a:latin typeface="Arial Narrow" panose="020B0606020202030204" pitchFamily="34" charset="0"/>
              </a:rPr>
              <a:t>Conference </a:t>
            </a:r>
            <a:r>
              <a:rPr lang="pt-PT" sz="1100" b="1" i="1" dirty="0" smtClean="0">
                <a:solidFill>
                  <a:schemeClr val="accent5">
                    <a:lumMod val="75000"/>
                  </a:schemeClr>
                </a:solidFill>
                <a:latin typeface="Arial Narrow" panose="020B0606020202030204" pitchFamily="34" charset="0"/>
              </a:rPr>
              <a:t>IV </a:t>
            </a:r>
            <a:r>
              <a:rPr lang="pt-PT" sz="1100" dirty="0" smtClean="0">
                <a:latin typeface="Arial Narrow" panose="020B0606020202030204" pitchFamily="34" charset="0"/>
              </a:rPr>
              <a:t>on </a:t>
            </a:r>
            <a:r>
              <a:rPr lang="pt-PT" sz="1100" dirty="0">
                <a:latin typeface="Arial Narrow" panose="020B0606020202030204" pitchFamily="34" charset="0"/>
              </a:rPr>
              <a:t>the theme </a:t>
            </a:r>
            <a:r>
              <a:rPr lang="pt-PT" sz="1100" dirty="0" smtClean="0">
                <a:latin typeface="Arial Narrow" panose="020B0606020202030204" pitchFamily="34" charset="0"/>
              </a:rPr>
              <a:t>«</a:t>
            </a:r>
            <a:r>
              <a:rPr lang="pt-PT" sz="1100" i="1" dirty="0" smtClean="0">
                <a:latin typeface="Arial Narrow" panose="020B0606020202030204" pitchFamily="34" charset="0"/>
              </a:rPr>
              <a:t>USE </a:t>
            </a:r>
            <a:r>
              <a:rPr lang="pt-PT" sz="1100" i="1" dirty="0">
                <a:latin typeface="Arial Narrow" panose="020B0606020202030204" pitchFamily="34" charset="0"/>
              </a:rPr>
              <a:t>OF BASALT POWDER IN AGRICULTURE </a:t>
            </a:r>
            <a:r>
              <a:rPr lang="pt-PT" sz="1100" dirty="0">
                <a:latin typeface="Arial Narrow" panose="020B0606020202030204" pitchFamily="34" charset="0"/>
              </a:rPr>
              <a:t>- Case S</a:t>
            </a:r>
            <a:r>
              <a:rPr lang="pt-PT" sz="1100" dirty="0" smtClean="0">
                <a:latin typeface="Arial Narrow" panose="020B0606020202030204" pitchFamily="34" charset="0"/>
              </a:rPr>
              <a:t>tudies» </a:t>
            </a:r>
            <a:r>
              <a:rPr lang="pt-PT" sz="1100" dirty="0">
                <a:latin typeface="Arial Narrow" panose="020B0606020202030204" pitchFamily="34" charset="0"/>
              </a:rPr>
              <a:t>will be given by one of the most prestigious and internationally recognized researchers: Professor Emeritus Peter van Straaten, University of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Peter van Straaten is the author of several studies and publications which are unique sources of information on the rock and mineral resources available in sub-Saharan Africa for use in agriculture. The geological studies and data provided by Professor van Straaten cover some 48 countries in sub-Saharan Africa, including valuable studies and information related to agriculture, minerals and rocks available locally in sub-Saharan Africa with high potential for development of agricultural application.</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van Straaten can analyze and conclude on the success of phosphate rock applications in key agricultural areas of the East African region and how this has helped to increase crop yields. He also concluded how the use of basalt powder in agriculture can contribute to the capture of carbon dioxide </a:t>
            </a:r>
            <a:r>
              <a:rPr lang="pt-PT" sz="1100" i="1" dirty="0">
                <a:latin typeface="Arial Narrow" panose="020B0606020202030204" pitchFamily="34" charset="0"/>
              </a:rPr>
              <a:t>(CO2), </a:t>
            </a:r>
            <a:r>
              <a:rPr lang="pt-PT" sz="1100" dirty="0">
                <a:latin typeface="Arial Narrow" panose="020B0606020202030204" pitchFamily="34" charset="0"/>
              </a:rPr>
              <a:t>being one of the discoveries that will have a great impact on the environment.</a:t>
            </a:r>
          </a:p>
          <a:p>
            <a:pPr algn="just"/>
            <a:r>
              <a:rPr lang="pt-PT" sz="1100" dirty="0">
                <a:latin typeface="Arial Narrow" panose="020B0606020202030204" pitchFamily="34" charset="0"/>
              </a:rPr>
              <a:t> </a:t>
            </a:r>
          </a:p>
          <a:p>
            <a:pPr algn="just"/>
            <a:r>
              <a:rPr lang="pt-PT" sz="1100" dirty="0">
                <a:latin typeface="Arial Narrow" panose="020B0606020202030204" pitchFamily="34" charset="0"/>
              </a:rPr>
              <a:t>The theme of </a:t>
            </a:r>
            <a:r>
              <a:rPr lang="pt-PT" sz="1100" b="1" i="1" dirty="0">
                <a:solidFill>
                  <a:schemeClr val="accent5">
                    <a:lumMod val="75000"/>
                  </a:schemeClr>
                </a:solidFill>
                <a:latin typeface="Arial Narrow" panose="020B0606020202030204" pitchFamily="34" charset="0"/>
              </a:rPr>
              <a:t>Conference</a:t>
            </a:r>
            <a:r>
              <a:rPr lang="pt-PT" sz="1100" b="1" i="1" dirty="0" smtClean="0">
                <a:solidFill>
                  <a:schemeClr val="accent5">
                    <a:lumMod val="75000"/>
                  </a:schemeClr>
                </a:solidFill>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IV </a:t>
            </a:r>
            <a:r>
              <a:rPr lang="pt-PT" sz="1100" dirty="0">
                <a:latin typeface="Arial Narrow" panose="020B0606020202030204" pitchFamily="34" charset="0"/>
              </a:rPr>
              <a:t>will take place on March 14, 2022, lasting 1h45, including the period of debates.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dirty="0">
                <a:latin typeface="Arial Narrow" panose="020B0606020202030204" pitchFamily="34" charset="0"/>
              </a:rPr>
              <a:t>Sequence</a:t>
            </a:r>
            <a:r>
              <a:rPr lang="pt-PT" sz="1100" b="1" i="1" dirty="0" smtClean="0">
                <a:latin typeface="Arial Narrow" panose="020B0606020202030204" pitchFamily="34" charset="0"/>
              </a:rPr>
              <a:t> 6</a:t>
            </a:r>
            <a:r>
              <a:rPr lang="pt-PT" sz="1100" b="1" i="1" dirty="0">
                <a:latin typeface="Arial Narrow" panose="020B0606020202030204" pitchFamily="34" charset="0"/>
              </a:rPr>
              <a:t> : </a:t>
            </a:r>
            <a:r>
              <a:rPr lang="pt-PT" sz="1100" b="1" i="1" dirty="0">
                <a:solidFill>
                  <a:schemeClr val="accent5">
                    <a:lumMod val="75000"/>
                  </a:schemeClr>
                </a:solidFill>
                <a:latin typeface="Arial Narrow" panose="020B0606020202030204" pitchFamily="34" charset="0"/>
              </a:rPr>
              <a:t>Conference</a:t>
            </a:r>
            <a:r>
              <a:rPr lang="pt-PT" sz="1100" b="1" i="1" dirty="0" smtClean="0">
                <a:solidFill>
                  <a:schemeClr val="accent5">
                    <a:lumMod val="75000"/>
                  </a:schemeClr>
                </a:solidFill>
                <a:latin typeface="Arial Narrow" panose="020B0606020202030204" pitchFamily="34" charset="0"/>
              </a:rPr>
              <a:t> V</a:t>
            </a:r>
            <a:endParaRPr lang="pt-PT" sz="1100" b="1" i="1" dirty="0">
              <a:solidFill>
                <a:schemeClr val="accent5">
                  <a:lumMod val="75000"/>
                </a:schemeClr>
              </a:solidFill>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Food and Agriculture Organization of the United Nations - </a:t>
            </a:r>
            <a:r>
              <a:rPr lang="pt-PT" sz="1100" i="1" dirty="0">
                <a:latin typeface="Arial Narrow" panose="020B0606020202030204" pitchFamily="34" charset="0"/>
              </a:rPr>
              <a:t>FAO</a:t>
            </a:r>
            <a:r>
              <a:rPr lang="pt-PT" sz="1100" dirty="0">
                <a:latin typeface="Arial Narrow" panose="020B0606020202030204" pitchFamily="34" charset="0"/>
              </a:rPr>
              <a:t> is one of the United Nations agencies, a global symbol in the direction of global efforts for food self-sufficiency for the benefit of all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Composed of nearly two hundred member countries and present in nearly one hundred and thirty countries, </a:t>
            </a:r>
            <a:r>
              <a:rPr lang="pt-PT" sz="1100" i="1" dirty="0">
                <a:latin typeface="Arial Narrow" panose="020B0606020202030204" pitchFamily="34" charset="0"/>
              </a:rPr>
              <a:t>FAO </a:t>
            </a:r>
            <a:r>
              <a:rPr lang="pt-PT" sz="1100" dirty="0">
                <a:latin typeface="Arial Narrow" panose="020B0606020202030204" pitchFamily="34" charset="0"/>
              </a:rPr>
              <a:t>unites nations around a global strategy for the development of agriculture and food, and nurtures the hope of a food availability for billions of people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i="1" dirty="0">
                <a:solidFill>
                  <a:schemeClr val="accent5">
                    <a:lumMod val="75000"/>
                  </a:schemeClr>
                </a:solidFill>
                <a:latin typeface="Arial Narrow" panose="020B0606020202030204" pitchFamily="34" charset="0"/>
              </a:rPr>
              <a:t>Conference</a:t>
            </a:r>
            <a:r>
              <a:rPr lang="pt-PT" sz="1100" dirty="0" smtClean="0">
                <a:solidFill>
                  <a:schemeClr val="accent5">
                    <a:lumMod val="75000"/>
                  </a:schemeClr>
                </a:solidFill>
                <a:latin typeface="Arial Narrow" panose="020B0606020202030204" pitchFamily="34" charset="0"/>
              </a:rPr>
              <a:t> </a:t>
            </a:r>
            <a:r>
              <a:rPr lang="pt-PT" sz="1100" dirty="0">
                <a:solidFill>
                  <a:schemeClr val="accent5">
                    <a:lumMod val="75000"/>
                  </a:schemeClr>
                </a:solidFill>
                <a:latin typeface="Arial Narrow" panose="020B0606020202030204" pitchFamily="34" charset="0"/>
              </a:rPr>
              <a:t>V</a:t>
            </a:r>
            <a:r>
              <a:rPr lang="pt-PT" sz="1100" dirty="0">
                <a:latin typeface="Arial Narrow" panose="020B0606020202030204" pitchFamily="34" charset="0"/>
              </a:rPr>
              <a:t>, 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CHALLENGES OF SUSTAINABLE DEVELOPMENT</a:t>
            </a:r>
            <a:r>
              <a:rPr lang="pt-PT" sz="1100" dirty="0">
                <a:latin typeface="Arial Narrow" panose="020B0606020202030204" pitchFamily="34" charset="0"/>
              </a:rPr>
              <a:t>: - The need for strategic management of nutrients in </a:t>
            </a:r>
            <a:r>
              <a:rPr lang="pt-PT" sz="1100" dirty="0" smtClean="0">
                <a:latin typeface="Arial Narrow" panose="020B0606020202030204" pitchFamily="34" charset="0"/>
              </a:rPr>
              <a:t>agriculture», </a:t>
            </a:r>
            <a:r>
              <a:rPr lang="pt-PT" sz="1100" dirty="0">
                <a:latin typeface="Arial Narrow" panose="020B0606020202030204" pitchFamily="34" charset="0"/>
              </a:rPr>
              <a:t>will be given by the Food and Agriculture Organization of the United Nations. The contribution expected from </a:t>
            </a:r>
            <a:r>
              <a:rPr lang="pt-PT" sz="1100" i="1" dirty="0">
                <a:latin typeface="Arial Narrow" panose="020B0606020202030204" pitchFamily="34" charset="0"/>
              </a:rPr>
              <a:t>FAO's</a:t>
            </a:r>
            <a:r>
              <a:rPr lang="pt-PT" sz="1100" dirty="0">
                <a:latin typeface="Arial Narrow" panose="020B0606020202030204" pitchFamily="34" charset="0"/>
              </a:rPr>
              <a:t> intervention will contribute to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»Provide an overview of the nutrient situation for agriculture in Africa and future prospects</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»Provide an overview of research and technological development activities applied to fertilizers for agricultural sustainability on the African continent</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»Provide a guiding and strategic vision for the positioning of sustainable agricultural research and development activities in Africa</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»Make a contribution to the orientation of synergies to position the research and development activities of fertilizers oriented towards family farming and small farmers of the African continent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An update during the event of the various themes included in the </a:t>
            </a:r>
            <a:r>
              <a:rPr lang="pt-PT" sz="1100" i="1" dirty="0">
                <a:latin typeface="Arial Narrow" panose="020B0606020202030204" pitchFamily="34" charset="0"/>
              </a:rPr>
              <a:t>FAO</a:t>
            </a:r>
            <a:r>
              <a:rPr lang="pt-PT" sz="1100" dirty="0">
                <a:latin typeface="Arial Narrow" panose="020B0606020202030204" pitchFamily="34" charset="0"/>
              </a:rPr>
              <a:t> document entitled </a:t>
            </a:r>
            <a:r>
              <a:rPr lang="pt-PT" sz="1100" dirty="0" smtClean="0">
                <a:latin typeface="Arial Narrow" panose="020B0606020202030204" pitchFamily="34" charset="0"/>
              </a:rPr>
              <a:t>«Stimulating </a:t>
            </a:r>
            <a:r>
              <a:rPr lang="pt-PT" sz="1100" dirty="0">
                <a:latin typeface="Arial Narrow" panose="020B0606020202030204" pitchFamily="34" charset="0"/>
              </a:rPr>
              <a:t>African </a:t>
            </a:r>
            <a:r>
              <a:rPr lang="pt-PT" sz="1100" dirty="0" smtClean="0">
                <a:latin typeface="Arial Narrow" panose="020B0606020202030204" pitchFamily="34" charset="0"/>
              </a:rPr>
              <a:t>Soils» </a:t>
            </a:r>
            <a:r>
              <a:rPr lang="pt-PT" sz="1100" dirty="0">
                <a:latin typeface="Arial Narrow" panose="020B0606020202030204" pitchFamily="34" charset="0"/>
              </a:rPr>
              <a:t>will certainly be an important contribution for researchers dedicated to agricultural development and food security.</a:t>
            </a:r>
          </a:p>
          <a:p>
            <a:pPr algn="just">
              <a:lnSpc>
                <a:spcPts val="1100"/>
              </a:lnSpc>
            </a:pPr>
            <a:endParaRPr lang="pt-PT" sz="1100" dirty="0">
              <a:latin typeface="Arial Narrow" panose="020B0606020202030204" pitchFamily="34" charset="0"/>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Table 4"/>
          <p:cNvGraphicFramePr>
            <a:graphicFrameLocks noGrp="1"/>
          </p:cNvGraphicFramePr>
          <p:nvPr>
            <p:extLst>
              <p:ext uri="{D42A27DB-BD31-4B8C-83A1-F6EECF244321}">
                <p14:modId xmlns:p14="http://schemas.microsoft.com/office/powerpoint/2010/main" val="2899711411"/>
              </p:ext>
            </p:extLst>
          </p:nvPr>
        </p:nvGraphicFramePr>
        <p:xfrm>
          <a:off x="58384" y="751371"/>
          <a:ext cx="6547230" cy="2246390"/>
        </p:xfrm>
        <a:graphic>
          <a:graphicData uri="http://schemas.openxmlformats.org/drawingml/2006/table">
            <a:tbl>
              <a:tblPr firstRow="1" bandRow="1">
                <a:tableStyleId>{5C22544A-7EE6-4342-B048-85BDC9FD1C3A}</a:tableStyleId>
              </a:tblPr>
              <a:tblGrid>
                <a:gridCol w="3433893">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070546">
                  <a:extLst>
                    <a:ext uri="{9D8B030D-6E8A-4147-A177-3AD203B41FA5}">
                      <a16:colId xmlns="" xmlns:a16="http://schemas.microsoft.com/office/drawing/2014/main" val="20002"/>
                    </a:ext>
                  </a:extLst>
                </a:gridCol>
                <a:gridCol w="538735">
                  <a:extLst>
                    <a:ext uri="{9D8B030D-6E8A-4147-A177-3AD203B41FA5}">
                      <a16:colId xmlns="" xmlns:a16="http://schemas.microsoft.com/office/drawing/2014/main"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pt-PT" sz="1100" kern="1200" dirty="0" smtClean="0">
                          <a:solidFill>
                            <a:schemeClr val="dk1"/>
                          </a:solidFill>
                          <a:effectLst/>
                          <a:latin typeface="Arial Narrow" panose="020B0606020202030204" pitchFamily="34" charset="0"/>
                          <a:ea typeface="+mn-ea"/>
                          <a:cs typeface="+mn-cs"/>
                        </a:rPr>
                        <a:t>Preamble</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Registration</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1745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kern="1200" dirty="0" smtClean="0">
                          <a:solidFill>
                            <a:schemeClr val="dk1"/>
                          </a:solidFill>
                          <a:effectLst/>
                          <a:latin typeface="Arial Narrow" panose="020B0606020202030204" pitchFamily="34" charset="0"/>
                          <a:ea typeface="+mn-ea"/>
                          <a:cs typeface="+mn-cs"/>
                        </a:rPr>
                        <a:t>Agricultural indicators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Registration transfer </a:t>
                      </a:r>
                      <a:endParaRPr lang="pt-PT" altLang="pt-PT" sz="1100" b="0" dirty="0" smtClean="0">
                        <a:solidFill>
                          <a:schemeClr val="tx1"/>
                        </a:solidFill>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Agricultural trade in sub-Saharan Africa </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Official groups and delegations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172719">
                <a:tc>
                  <a:txBody>
                    <a:bodyPr/>
                    <a:lstStyle/>
                    <a:p>
                      <a:pPr algn="just"/>
                      <a:r>
                        <a:rPr lang="pt-PT" sz="1100" kern="1200" dirty="0" smtClean="0">
                          <a:solidFill>
                            <a:schemeClr val="dk1"/>
                          </a:solidFill>
                          <a:effectLst/>
                          <a:latin typeface="Arial Narrow" panose="020B0606020202030204" pitchFamily="34" charset="0"/>
                          <a:ea typeface="+mn-ea"/>
                          <a:cs typeface="+mn-cs"/>
                        </a:rPr>
                        <a:t>Context and rationale </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Visa</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7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The quality of the food produced </a:t>
                      </a:r>
                      <a:endParaRPr lang="pt-PT" sz="1100" i="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kern="1200" dirty="0" smtClean="0">
                          <a:solidFill>
                            <a:schemeClr val="dk1"/>
                          </a:solidFill>
                          <a:effectLst/>
                          <a:latin typeface="Arial Narrow" panose="020B0606020202030204" pitchFamily="34" charset="0"/>
                          <a:ea typeface="+mn-ea"/>
                          <a:cs typeface="+mn-cs"/>
                        </a:rPr>
                        <a:t>Protocol Services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History of the use of rock powder in agriculture </a:t>
                      </a:r>
                      <a:endParaRPr lang="pt-PT" sz="110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Transfers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2176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The main advantages of basalt powder in agriculture </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 Accommodation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8" name="Table 4"/>
          <p:cNvGraphicFramePr>
            <a:graphicFrameLocks noGrp="1"/>
          </p:cNvGraphicFramePr>
          <p:nvPr>
            <p:extLst>
              <p:ext uri="{D42A27DB-BD31-4B8C-83A1-F6EECF244321}">
                <p14:modId xmlns:p14="http://schemas.microsoft.com/office/powerpoint/2010/main" val="2068233886"/>
              </p:ext>
            </p:extLst>
          </p:nvPr>
        </p:nvGraphicFramePr>
        <p:xfrm>
          <a:off x="58383" y="3020314"/>
          <a:ext cx="6547230" cy="2181739"/>
        </p:xfrm>
        <a:graphic>
          <a:graphicData uri="http://schemas.openxmlformats.org/drawingml/2006/table">
            <a:tbl>
              <a:tblPr firstRow="1" bandRow="1">
                <a:tableStyleId>{5C22544A-7EE6-4342-B048-85BDC9FD1C3A}</a:tableStyleId>
              </a:tblPr>
              <a:tblGrid>
                <a:gridCol w="343389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070546">
                  <a:extLst>
                    <a:ext uri="{9D8B030D-6E8A-4147-A177-3AD203B41FA5}">
                      <a16:colId xmlns="" xmlns:a16="http://schemas.microsoft.com/office/drawing/2014/main" val="20002"/>
                    </a:ext>
                  </a:extLst>
                </a:gridCol>
                <a:gridCol w="538734">
                  <a:extLst>
                    <a:ext uri="{9D8B030D-6E8A-4147-A177-3AD203B41FA5}">
                      <a16:colId xmlns="" xmlns:a16="http://schemas.microsoft.com/office/drawing/2014/main" val="20003"/>
                    </a:ext>
                  </a:extLst>
                </a:gridCol>
              </a:tblGrid>
              <a:tr h="252344">
                <a:tc>
                  <a:txBody>
                    <a:bodyPr/>
                    <a:lstStyle/>
                    <a:p>
                      <a:pPr>
                        <a:lnSpc>
                          <a:spcPct val="90000"/>
                        </a:lnSpc>
                        <a:spcBef>
                          <a:spcPts val="0"/>
                        </a:spcBef>
                        <a:spcAft>
                          <a:spcPts val="0"/>
                        </a:spcAft>
                        <a:defRPr/>
                      </a:pPr>
                      <a:r>
                        <a:rPr lang="pt-PT" sz="1100" b="0" dirty="0" smtClean="0">
                          <a:solidFill>
                            <a:schemeClr val="tx1"/>
                          </a:solidFill>
                          <a:latin typeface="Arial Narrow" panose="020B0606020202030204" pitchFamily="34" charset="0"/>
                          <a:sym typeface="+mn-ea"/>
                        </a:rPr>
                        <a:t>The main constituent elements of basalt</a:t>
                      </a:r>
                      <a:endParaRPr lang="pt-PT" altLang="en-US" sz="11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kern="1200" dirty="0" smtClean="0">
                          <a:solidFill>
                            <a:schemeClr val="tx1"/>
                          </a:solidFill>
                          <a:effectLst/>
                          <a:latin typeface="Arial Narrow" panose="020B0606020202030204" pitchFamily="34" charset="0"/>
                          <a:ea typeface="+mn-ea"/>
                          <a:cs typeface="+mn-cs"/>
                        </a:rPr>
                        <a:t>Air travel </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Status of implementation of the Abuja Declaration on Fertilizers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Currency and exchange</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The main objectives of the International Conference </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 Internet services </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Program operation </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Institutional meetings </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1 : </a:t>
                      </a:r>
                      <a:r>
                        <a:rPr lang="pt-PT" sz="1100" kern="1200" dirty="0" smtClean="0">
                          <a:solidFill>
                            <a:schemeClr val="dk1"/>
                          </a:solidFill>
                          <a:effectLst/>
                          <a:latin typeface="Arial Narrow" panose="020B0606020202030204" pitchFamily="34" charset="0"/>
                          <a:ea typeface="+mn-ea"/>
                          <a:cs typeface="+mn-cs"/>
                        </a:rPr>
                        <a:t>Opening ceremony </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kern="1200" dirty="0" smtClean="0">
                          <a:solidFill>
                            <a:schemeClr val="dk1"/>
                          </a:solidFill>
                          <a:effectLst/>
                          <a:latin typeface="Arial Narrow" panose="020B0606020202030204" pitchFamily="34" charset="0"/>
                          <a:ea typeface="+mn-ea"/>
                          <a:cs typeface="+mn-cs"/>
                        </a:rPr>
                        <a:t>Disclosure of products and services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2 : </a:t>
                      </a:r>
                      <a:r>
                        <a:rPr lang="fr-FR" sz="1100" kern="1200" dirty="0" err="1" smtClean="0">
                          <a:solidFill>
                            <a:schemeClr val="dk1"/>
                          </a:solidFill>
                          <a:effectLst/>
                          <a:latin typeface="Arial Narrow" panose="020B0606020202030204" pitchFamily="34" charset="0"/>
                          <a:ea typeface="+mn-ea"/>
                          <a:cs typeface="+mn-cs"/>
                        </a:rPr>
                        <a:t>Conference</a:t>
                      </a:r>
                      <a:r>
                        <a:rPr lang="fr-FR" sz="1100" kern="1200" dirty="0" smtClean="0">
                          <a:solidFill>
                            <a:schemeClr val="dk1"/>
                          </a:solidFill>
                          <a:effectLst/>
                          <a:latin typeface="Arial Narrow" panose="020B0606020202030204" pitchFamily="34" charset="0"/>
                          <a:ea typeface="+mn-ea"/>
                          <a:cs typeface="+mn-cs"/>
                        </a:rPr>
                        <a:t> </a:t>
                      </a:r>
                      <a:r>
                        <a:rPr lang="pt-BR" sz="1100" kern="1200" dirty="0" smtClean="0">
                          <a:solidFill>
                            <a:schemeClr val="dk1"/>
                          </a:solidFill>
                          <a:effectLst/>
                          <a:latin typeface="Arial Narrow" panose="020B0606020202030204" pitchFamily="34" charset="0"/>
                          <a:ea typeface="+mn-ea"/>
                          <a:cs typeface="+mn-cs"/>
                        </a:rPr>
                        <a:t>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sz="1100" kern="1200" dirty="0" err="1" smtClean="0">
                          <a:solidFill>
                            <a:schemeClr val="dk1"/>
                          </a:solidFill>
                          <a:effectLst/>
                          <a:latin typeface="Arial Narrow" panose="020B0606020202030204" pitchFamily="34" charset="0"/>
                          <a:ea typeface="+mn-ea"/>
                          <a:cs typeface="+mn-cs"/>
                        </a:rPr>
                        <a:t>Event</a:t>
                      </a:r>
                      <a:r>
                        <a:rPr lang="fr-FR" sz="1100" kern="1200" dirty="0" smtClean="0">
                          <a:solidFill>
                            <a:schemeClr val="dk1"/>
                          </a:solidFill>
                          <a:effectLst/>
                          <a:latin typeface="Arial Narrow" panose="020B0606020202030204" pitchFamily="34" charset="0"/>
                          <a:ea typeface="+mn-ea"/>
                          <a:cs typeface="+mn-cs"/>
                        </a:rPr>
                        <a:t> documentation </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3 : </a:t>
                      </a:r>
                      <a:r>
                        <a:rPr lang="fr-FR" sz="1100" kern="1200" dirty="0" err="1" smtClean="0">
                          <a:solidFill>
                            <a:schemeClr val="dk1"/>
                          </a:solidFill>
                          <a:effectLst/>
                          <a:latin typeface="Arial Narrow" panose="020B0606020202030204" pitchFamily="34" charset="0"/>
                          <a:ea typeface="+mn-ea"/>
                          <a:cs typeface="+mn-cs"/>
                        </a:rPr>
                        <a:t>Conference</a:t>
                      </a:r>
                      <a:r>
                        <a:rPr lang="pt-BR" sz="1100" kern="1200" dirty="0" smtClean="0">
                          <a:solidFill>
                            <a:schemeClr val="dk1"/>
                          </a:solidFill>
                          <a:effectLst/>
                          <a:latin typeface="Arial Narrow" panose="020B0606020202030204" pitchFamily="34" charset="0"/>
                          <a:ea typeface="+mn-ea"/>
                          <a:cs typeface="+mn-cs"/>
                        </a:rPr>
                        <a:t>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fr-FR" sz="1100" kern="1200" dirty="0" smtClean="0">
                          <a:solidFill>
                            <a:schemeClr val="dk1"/>
                          </a:solidFill>
                          <a:effectLst/>
                          <a:latin typeface="Arial Narrow" panose="020B0606020202030204" pitchFamily="34" charset="0"/>
                          <a:ea typeface="+mn-ea"/>
                          <a:cs typeface="+mn-cs"/>
                        </a:rPr>
                        <a:t>Social </a:t>
                      </a:r>
                      <a:r>
                        <a:rPr lang="fr-FR" sz="1100" kern="1200" dirty="0" err="1" smtClean="0">
                          <a:solidFill>
                            <a:schemeClr val="dk1"/>
                          </a:solidFill>
                          <a:effectLst/>
                          <a:latin typeface="Arial Narrow" panose="020B0606020202030204" pitchFamily="34" charset="0"/>
                          <a:ea typeface="+mn-ea"/>
                          <a:cs typeface="+mn-cs"/>
                        </a:rPr>
                        <a:t>events</a:t>
                      </a:r>
                      <a:r>
                        <a:rPr lang="fr-FR" sz="1100" kern="1200" dirty="0" smtClean="0">
                          <a:solidFill>
                            <a:schemeClr val="dk1"/>
                          </a:solidFill>
                          <a:effectLst/>
                          <a:latin typeface="Arial Narrow" panose="020B0606020202030204" pitchFamily="34" charset="0"/>
                          <a:ea typeface="+mn-ea"/>
                          <a:cs typeface="+mn-cs"/>
                        </a:rPr>
                        <a:t>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b="0" kern="1200" dirty="0" smtClean="0">
                          <a:solidFill>
                            <a:schemeClr val="tx1"/>
                          </a:solidFill>
                          <a:effectLst/>
                          <a:latin typeface="Arial Narrow" panose="020B0606020202030204" pitchFamily="34" charset="0"/>
                          <a:ea typeface="+mn-ea"/>
                          <a:cs typeface="+mn-cs"/>
                        </a:rPr>
                        <a:t> 4 : </a:t>
                      </a:r>
                      <a:r>
                        <a:rPr lang="fr-FR" sz="1100" kern="1200" dirty="0" err="1" smtClean="0">
                          <a:solidFill>
                            <a:schemeClr val="dk1"/>
                          </a:solidFill>
                          <a:effectLst/>
                          <a:latin typeface="Arial Narrow" panose="020B0606020202030204" pitchFamily="34" charset="0"/>
                          <a:ea typeface="+mn-ea"/>
                          <a:cs typeface="+mn-cs"/>
                        </a:rPr>
                        <a:t>Conference</a:t>
                      </a:r>
                      <a:r>
                        <a:rPr lang="pt-BR" sz="1100" b="0" kern="1200" dirty="0" smtClean="0">
                          <a:solidFill>
                            <a:schemeClr val="tx1"/>
                          </a:solidFill>
                          <a:effectLst/>
                          <a:latin typeface="Arial Narrow" panose="020B0606020202030204" pitchFamily="34" charset="0"/>
                          <a:ea typeface="+mn-ea"/>
                          <a:cs typeface="+mn-cs"/>
                        </a:rPr>
                        <a:t> III</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Hostesses</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9" name="Table 4"/>
          <p:cNvGraphicFramePr>
            <a:graphicFrameLocks noGrp="1"/>
          </p:cNvGraphicFramePr>
          <p:nvPr>
            <p:extLst>
              <p:ext uri="{D42A27DB-BD31-4B8C-83A1-F6EECF244321}">
                <p14:modId xmlns:p14="http://schemas.microsoft.com/office/powerpoint/2010/main" val="1262060754"/>
              </p:ext>
            </p:extLst>
          </p:nvPr>
        </p:nvGraphicFramePr>
        <p:xfrm>
          <a:off x="57659" y="5274965"/>
          <a:ext cx="6530638" cy="1858693"/>
        </p:xfrm>
        <a:graphic>
          <a:graphicData uri="http://schemas.openxmlformats.org/drawingml/2006/table">
            <a:tbl>
              <a:tblPr firstRow="1" bandRow="1">
                <a:tableStyleId>{5C22544A-7EE6-4342-B048-85BDC9FD1C3A}</a:tableStyleId>
              </a:tblPr>
              <a:tblGrid>
                <a:gridCol w="3434618">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070546">
                  <a:extLst>
                    <a:ext uri="{9D8B030D-6E8A-4147-A177-3AD203B41FA5}">
                      <a16:colId xmlns="" xmlns:a16="http://schemas.microsoft.com/office/drawing/2014/main" val="20002"/>
                    </a:ext>
                  </a:extLst>
                </a:gridCol>
                <a:gridCol w="521418">
                  <a:extLst>
                    <a:ext uri="{9D8B030D-6E8A-4147-A177-3AD203B41FA5}">
                      <a16:colId xmlns="" xmlns:a16="http://schemas.microsoft.com/office/drawing/2014/main" val="20003"/>
                    </a:ext>
                  </a:extLst>
                </a:gridCol>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kern="1200" dirty="0" smtClean="0">
                          <a:solidFill>
                            <a:schemeClr val="dk1"/>
                          </a:solidFill>
                          <a:effectLst/>
                          <a:latin typeface="Arial Narrow" panose="020B0606020202030204" pitchFamily="34" charset="0"/>
                          <a:ea typeface="+mn-ea"/>
                          <a:cs typeface="+mn-cs"/>
                        </a:rPr>
                        <a:t>Sequence</a:t>
                      </a:r>
                      <a:r>
                        <a:rPr lang="pt-BR" sz="1100" b="0" kern="1200" dirty="0" smtClean="0">
                          <a:solidFill>
                            <a:schemeClr val="dk1"/>
                          </a:solidFill>
                          <a:effectLst/>
                          <a:latin typeface="Arial Narrow" panose="020B0606020202030204" pitchFamily="34" charset="0"/>
                          <a:ea typeface="+mn-ea"/>
                          <a:cs typeface="+mn-cs"/>
                        </a:rPr>
                        <a:t> 5 : </a:t>
                      </a:r>
                      <a:r>
                        <a:rPr lang="fr-FR" sz="1100" b="0" kern="1200" dirty="0" err="1" smtClean="0">
                          <a:solidFill>
                            <a:schemeClr val="dk1"/>
                          </a:solidFill>
                          <a:effectLst/>
                          <a:latin typeface="Arial Narrow" panose="020B0606020202030204" pitchFamily="34" charset="0"/>
                          <a:ea typeface="+mn-ea"/>
                          <a:cs typeface="+mn-cs"/>
                        </a:rPr>
                        <a:t>Conference</a:t>
                      </a:r>
                      <a:r>
                        <a:rPr lang="fr-FR" sz="1100" b="0" kern="1200" dirty="0" smtClean="0">
                          <a:solidFill>
                            <a:schemeClr val="dk1"/>
                          </a:solidFill>
                          <a:effectLst/>
                          <a:latin typeface="Arial Narrow" panose="020B0606020202030204" pitchFamily="34" charset="0"/>
                          <a:ea typeface="+mn-ea"/>
                          <a:cs typeface="+mn-cs"/>
                        </a:rPr>
                        <a:t> </a:t>
                      </a:r>
                      <a:r>
                        <a:rPr lang="pt-BR" sz="1100" b="0" kern="1200" dirty="0" smtClean="0">
                          <a:solidFill>
                            <a:schemeClr val="dk1"/>
                          </a:solidFill>
                          <a:effectLst/>
                          <a:latin typeface="Arial Narrow" panose="020B0606020202030204" pitchFamily="34" charset="0"/>
                          <a:ea typeface="+mn-ea"/>
                          <a:cs typeface="+mn-cs"/>
                        </a:rPr>
                        <a:t>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just" eaLnBrk="1" hangingPunct="1">
                        <a:spcBef>
                          <a:spcPct val="0"/>
                        </a:spcBef>
                        <a:buClrTx/>
                        <a:buSzTx/>
                        <a:buFontTx/>
                        <a:buNone/>
                      </a:pPr>
                      <a:r>
                        <a:rPr lang="pt-PT" sz="1100" b="0" kern="1200" dirty="0" smtClean="0">
                          <a:solidFill>
                            <a:schemeClr val="tx1"/>
                          </a:solidFill>
                          <a:effectLst/>
                          <a:latin typeface="Arial Narrow" panose="020B0606020202030204" pitchFamily="34" charset="0"/>
                          <a:ea typeface="+mn-ea"/>
                          <a:cs typeface="+mn-cs"/>
                        </a:rPr>
                        <a:t>Leisure packages </a:t>
                      </a:r>
                      <a:endParaRPr lang="pt-PT"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 xmlns:a16="http://schemas.microsoft.com/office/drawing/2014/main" val="10001"/>
                  </a:ext>
                </a:extLst>
              </a:tr>
              <a:tr h="243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6 : </a:t>
                      </a:r>
                      <a:r>
                        <a:rPr lang="fr-FR" sz="1100" kern="1200" dirty="0" err="1" smtClean="0">
                          <a:solidFill>
                            <a:schemeClr val="dk1"/>
                          </a:solidFill>
                          <a:effectLst/>
                          <a:latin typeface="Arial Narrow" panose="020B0606020202030204" pitchFamily="34" charset="0"/>
                          <a:ea typeface="+mn-ea"/>
                          <a:cs typeface="+mn-cs"/>
                        </a:rPr>
                        <a:t>Conference</a:t>
                      </a:r>
                      <a:r>
                        <a:rPr lang="fr-FR" sz="1100" kern="1200" dirty="0" smtClean="0">
                          <a:solidFill>
                            <a:schemeClr val="dk1"/>
                          </a:solidFill>
                          <a:effectLst/>
                          <a:latin typeface="Arial Narrow" panose="020B0606020202030204" pitchFamily="34" charset="0"/>
                          <a:ea typeface="+mn-ea"/>
                          <a:cs typeface="+mn-cs"/>
                        </a:rPr>
                        <a:t> </a:t>
                      </a:r>
                      <a:r>
                        <a:rPr lang="pt-BR" sz="1100" kern="1200" dirty="0" smtClean="0">
                          <a:solidFill>
                            <a:schemeClr val="dk1"/>
                          </a:solidFill>
                          <a:effectLst/>
                          <a:latin typeface="Arial Narrow" panose="020B0606020202030204" pitchFamily="34" charset="0"/>
                          <a:ea typeface="+mn-ea"/>
                          <a:cs typeface="+mn-cs"/>
                        </a:rPr>
                        <a:t>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Changes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239494">
                <a:tc>
                  <a:txBody>
                    <a:bodyPr/>
                    <a:lstStyle/>
                    <a:p>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7 : </a:t>
                      </a:r>
                      <a:r>
                        <a:rPr lang="fr-FR" sz="1100" kern="1200" dirty="0" err="1" smtClean="0">
                          <a:solidFill>
                            <a:schemeClr val="dk1"/>
                          </a:solidFill>
                          <a:effectLst/>
                          <a:latin typeface="Arial Narrow" panose="020B0606020202030204" pitchFamily="34" charset="0"/>
                          <a:ea typeface="+mn-ea"/>
                          <a:cs typeface="+mn-cs"/>
                        </a:rPr>
                        <a:t>Conference</a:t>
                      </a:r>
                      <a:r>
                        <a:rPr lang="pt-BR" sz="1100" kern="1200" dirty="0" smtClean="0">
                          <a:solidFill>
                            <a:schemeClr val="dk1"/>
                          </a:solidFill>
                          <a:effectLst/>
                          <a:latin typeface="Arial Narrow" panose="020B0606020202030204" pitchFamily="34" charset="0"/>
                          <a:ea typeface="+mn-ea"/>
                          <a:cs typeface="+mn-cs"/>
                        </a:rPr>
                        <a:t>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kern="1200" dirty="0" smtClean="0">
                          <a:solidFill>
                            <a:schemeClr val="dk1"/>
                          </a:solidFill>
                          <a:effectLst/>
                          <a:latin typeface="Arial Narrow" panose="020B0606020202030204" pitchFamily="34" charset="0"/>
                          <a:ea typeface="+mn-ea"/>
                          <a:cs typeface="+mn-cs"/>
                        </a:rPr>
                        <a:t>Insurance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04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8 : Panel 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Personal accident insurance </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9 : </a:t>
                      </a:r>
                      <a:r>
                        <a:rPr lang="fr-FR" sz="1100" kern="1200" dirty="0" err="1" smtClean="0">
                          <a:solidFill>
                            <a:schemeClr val="dk1"/>
                          </a:solidFill>
                          <a:effectLst/>
                          <a:latin typeface="Arial Narrow" panose="020B0606020202030204" pitchFamily="34" charset="0"/>
                          <a:ea typeface="+mn-ea"/>
                          <a:cs typeface="+mn-cs"/>
                        </a:rPr>
                        <a:t>Conference</a:t>
                      </a:r>
                      <a:r>
                        <a:rPr lang="pt-BR" sz="1100" kern="1200" dirty="0" smtClean="0">
                          <a:solidFill>
                            <a:schemeClr val="dk1"/>
                          </a:solidFill>
                          <a:effectLst/>
                          <a:latin typeface="Arial Narrow" panose="020B0606020202030204" pitchFamily="34" charset="0"/>
                          <a:ea typeface="+mn-ea"/>
                          <a:cs typeface="+mn-cs"/>
                        </a:rPr>
                        <a:t>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kern="1200" dirty="0" smtClean="0">
                          <a:solidFill>
                            <a:schemeClr val="dk1"/>
                          </a:solidFill>
                          <a:effectLst/>
                          <a:latin typeface="Arial Narrow" panose="020B0606020202030204" pitchFamily="34" charset="0"/>
                          <a:ea typeface="+mn-ea"/>
                          <a:cs typeface="+mn-cs"/>
                        </a:rPr>
                        <a:t>Travel insurance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5358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fr-FR" sz="1100" kern="1200" dirty="0" smtClean="0">
                          <a:solidFill>
                            <a:schemeClr val="dk1"/>
                          </a:solidFill>
                          <a:effectLst/>
                          <a:latin typeface="Arial Narrow" panose="020B0606020202030204" pitchFamily="34" charset="0"/>
                          <a:ea typeface="+mn-ea"/>
                          <a:cs typeface="+mn-cs"/>
                        </a:rPr>
                        <a:t> 10 : </a:t>
                      </a:r>
                      <a:r>
                        <a:rPr lang="pt-PT" sz="1100" kern="1200" dirty="0" smtClean="0">
                          <a:solidFill>
                            <a:schemeClr val="dk1"/>
                          </a:solidFill>
                          <a:effectLst/>
                          <a:latin typeface="Arial Narrow" panose="020B0606020202030204" pitchFamily="34" charset="0"/>
                          <a:ea typeface="+mn-ea"/>
                          <a:cs typeface="+mn-cs"/>
                        </a:rPr>
                        <a:t>Integration Roundtable and Debates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kern="1200" dirty="0" smtClean="0">
                          <a:solidFill>
                            <a:schemeClr val="dk1"/>
                          </a:solidFill>
                          <a:effectLst/>
                          <a:latin typeface="Arial Narrow" panose="020B0606020202030204" pitchFamily="34" charset="0"/>
                          <a:ea typeface="+mn-ea"/>
                          <a:cs typeface="+mn-cs"/>
                        </a:rPr>
                        <a:t>Multi-trip to Cape Verde Insurance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fr-FR" sz="1100" kern="1200" dirty="0" smtClean="0">
                          <a:solidFill>
                            <a:schemeClr val="dk1"/>
                          </a:solidFill>
                          <a:effectLst/>
                          <a:latin typeface="Arial Narrow" panose="020B0606020202030204" pitchFamily="34" charset="0"/>
                          <a:ea typeface="+mn-ea"/>
                          <a:cs typeface="+mn-cs"/>
                        </a:rPr>
                        <a:t> 11 : </a:t>
                      </a:r>
                      <a:r>
                        <a:rPr lang="pt-PT" sz="1100" kern="1200" dirty="0" smtClean="0">
                          <a:solidFill>
                            <a:schemeClr val="dk1"/>
                          </a:solidFill>
                          <a:effectLst/>
                          <a:latin typeface="Arial Narrow" panose="020B0606020202030204" pitchFamily="34" charset="0"/>
                          <a:ea typeface="+mn-ea"/>
                          <a:cs typeface="+mn-cs"/>
                        </a:rPr>
                        <a:t>Closing session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Multiple trips abroad Insurance </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380061054"/>
              </p:ext>
            </p:extLst>
          </p:nvPr>
        </p:nvGraphicFramePr>
        <p:xfrm>
          <a:off x="59735" y="7147173"/>
          <a:ext cx="6511200" cy="1340497"/>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kern="1200" dirty="0" smtClean="0">
                          <a:solidFill>
                            <a:schemeClr val="dk1"/>
                          </a:solidFill>
                          <a:effectLst/>
                          <a:latin typeface="Arial Narrow" panose="020B0606020202030204" pitchFamily="34" charset="0"/>
                          <a:ea typeface="+mn-ea"/>
                          <a:cs typeface="+mn-cs"/>
                        </a:rPr>
                        <a:t>Sequence</a:t>
                      </a:r>
                      <a:r>
                        <a:rPr lang="fr-FR" sz="1100" b="0" kern="1200" dirty="0" smtClean="0">
                          <a:solidFill>
                            <a:schemeClr val="dk1"/>
                          </a:solidFill>
                          <a:effectLst/>
                          <a:latin typeface="Arial Narrow" panose="020B0606020202030204" pitchFamily="34" charset="0"/>
                          <a:ea typeface="+mn-ea"/>
                          <a:cs typeface="+mn-cs"/>
                        </a:rPr>
                        <a:t> 12 : </a:t>
                      </a:r>
                      <a:r>
                        <a:rPr lang="pt-PT" sz="1100" b="0" kern="1200" dirty="0" smtClean="0">
                          <a:solidFill>
                            <a:schemeClr val="tx1"/>
                          </a:solidFill>
                          <a:effectLst/>
                          <a:latin typeface="Arial Narrow" panose="020B0606020202030204" pitchFamily="34" charset="0"/>
                          <a:ea typeface="+mn-ea"/>
                          <a:cs typeface="+mn-cs"/>
                        </a:rPr>
                        <a:t>Welcome dinner </a:t>
                      </a:r>
                      <a:endParaRPr lang="pt-PT" sz="1100" b="0" dirty="0" smtClean="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algn="just" eaLnBrk="1" hangingPunct="1">
                        <a:spcBef>
                          <a:spcPct val="0"/>
                        </a:spcBef>
                        <a:buClrTx/>
                        <a:buSzTx/>
                        <a:buFontTx/>
                        <a:buNone/>
                      </a:pPr>
                      <a:r>
                        <a:rPr lang="pt-PT" sz="1100" b="0" kern="1200" dirty="0" smtClean="0">
                          <a:solidFill>
                            <a:schemeClr val="tx1"/>
                          </a:solidFill>
                          <a:effectLst/>
                          <a:latin typeface="Arial Narrow" panose="020B0606020202030204" pitchFamily="34" charset="0"/>
                          <a:ea typeface="+mn-ea"/>
                          <a:cs typeface="+mn-cs"/>
                        </a:rPr>
                        <a:t>Foreign multi-trip + PVFM Insurance </a:t>
                      </a:r>
                      <a:endParaRPr lang="en-US"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304105">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Integration Roundtable and Debates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Payment options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Place and dates </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r>
                        <a:rPr lang="pt-PT" sz="1100" b="0" i="0" dirty="0" smtClean="0">
                          <a:solidFill>
                            <a:schemeClr val="tx1"/>
                          </a:solidFill>
                          <a:latin typeface="Arial Narrow" panose="020B0606020202030204" pitchFamily="34" charset="0"/>
                        </a:rPr>
                        <a:t>Glossary</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a:t>
                      </a:r>
                      <a:endParaRPr lang="pt-PT" sz="1100" b="0" i="0" dirty="0">
                        <a:solidFill>
                          <a:schemeClr val="tx1"/>
                        </a:solidFill>
                        <a:latin typeface="Arial Narrow" panose="020B0606020202030204" pitchFamily="34" charset="0"/>
                      </a:endParaRPr>
                    </a:p>
                  </a:txBody>
                  <a:tcPr marL="93909" marR="93909" marT="45729" marB="45729"/>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Working languages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r>
                        <a:rPr lang="pt-PT" sz="1100" b="0" kern="1200" dirty="0" smtClean="0">
                          <a:solidFill>
                            <a:schemeClr val="dk1"/>
                          </a:solidFill>
                          <a:effectLst/>
                          <a:latin typeface="Arial Narrow" panose="020B0606020202030204" pitchFamily="34" charset="0"/>
                          <a:ea typeface="+mn-ea"/>
                          <a:cs typeface="+mn-cs"/>
                        </a:rPr>
                        <a:t>Focal Points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31</a:t>
                      </a: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Communication</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386638"/>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dirty="0">
                <a:latin typeface="Arial Narrow" panose="020B0606020202030204" pitchFamily="34" charset="0"/>
              </a:rPr>
              <a:t>Sequence</a:t>
            </a:r>
            <a:r>
              <a:rPr lang="pt-PT" sz="1100" b="1" i="1" dirty="0" smtClean="0">
                <a:latin typeface="Arial Narrow" panose="020B0606020202030204" pitchFamily="34" charset="0"/>
              </a:rPr>
              <a:t> 7 </a:t>
            </a:r>
            <a:r>
              <a:rPr lang="pt-PT" sz="1100" b="1" i="1" dirty="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Conference</a:t>
            </a:r>
            <a:r>
              <a:rPr lang="pt-PT" sz="1100" b="1" i="1" dirty="0" smtClean="0">
                <a:solidFill>
                  <a:schemeClr val="accent5">
                    <a:lumMod val="75000"/>
                  </a:schemeClr>
                </a:solidFill>
                <a:latin typeface="Arial Narrow" panose="020B0606020202030204" pitchFamily="34" charset="0"/>
              </a:rPr>
              <a:t> VI</a:t>
            </a:r>
            <a:endParaRPr lang="pt-PT" sz="1100" dirty="0" smtClean="0">
              <a:solidFill>
                <a:schemeClr val="accent5">
                  <a:lumMod val="75000"/>
                </a:schemeClr>
              </a:solidFill>
              <a:latin typeface="Arial Narrow" panose="020B0606020202030204" pitchFamily="34" charset="0"/>
            </a:endParaRPr>
          </a:p>
          <a:p>
            <a:pPr algn="just">
              <a:lnSpc>
                <a:spcPts val="1100"/>
              </a:lnSpc>
            </a:pPr>
            <a:r>
              <a:rPr lang="pt-PT" sz="1100" b="1" i="1" dirty="0">
                <a:solidFill>
                  <a:schemeClr val="accent5">
                    <a:lumMod val="75000"/>
                  </a:schemeClr>
                </a:solidFill>
                <a:latin typeface="Arial Narrow" panose="020B0606020202030204" pitchFamily="34" charset="0"/>
              </a:rPr>
              <a:t>Conference</a:t>
            </a:r>
            <a:r>
              <a:rPr lang="pt-PT" sz="1100" b="1" dirty="0" smtClean="0">
                <a:solidFill>
                  <a:schemeClr val="accent5">
                    <a:lumMod val="75000"/>
                  </a:schemeClr>
                </a:solidFill>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VI</a:t>
            </a:r>
            <a:r>
              <a:rPr lang="pt-PT" sz="1100" dirty="0">
                <a:latin typeface="Arial Narrow" panose="020B0606020202030204" pitchFamily="34" charset="0"/>
              </a:rPr>
              <a:t>, 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ROCHAGEM</a:t>
            </a:r>
            <a:r>
              <a:rPr lang="pt-PT" sz="1100" i="1" dirty="0">
                <a:latin typeface="Arial Narrow" panose="020B0606020202030204" pitchFamily="34" charset="0"/>
              </a:rPr>
              <a:t>: HISTORY, FUTURE PROSPECTS AND NEW </a:t>
            </a:r>
            <a:r>
              <a:rPr lang="pt-PT" sz="1100" i="1" dirty="0" smtClean="0">
                <a:latin typeface="Arial Narrow" panose="020B0606020202030204" pitchFamily="34" charset="0"/>
              </a:rPr>
              <a:t>CHALLENGES</a:t>
            </a:r>
            <a:r>
              <a:rPr lang="pt-PT" sz="1100" dirty="0" smtClean="0">
                <a:latin typeface="Arial Narrow" panose="020B0606020202030204" pitchFamily="34" charset="0"/>
              </a:rPr>
              <a:t>», </a:t>
            </a:r>
            <a:r>
              <a:rPr lang="pt-PT" sz="1100" dirty="0">
                <a:latin typeface="Arial Narrow" panose="020B0606020202030204" pitchFamily="34" charset="0"/>
              </a:rPr>
              <a:t>will be given by Professor Emeritus of the University of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 Leonardos began his academic and scientific life at the University of Brasilia in the early 1970s, as Head of the Department of Geosciences. Professor Othon Leonardos is a post-doctoral fellow at the University of Western Ontario, Canada; PhD from the University of Manchester, England; Masters from the University of California, United States of America; geologist from the Federal University of Rio de Janeiro, Brazil; full member of the Brazilian Academy of Sciences, Earth Sciences.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 is the author of two hundred publications, with fundamental works in geochemistry, metamorphism, genesis of mineral deposits, kimberlites and rochagem (fertilization of agricultural soils with rock powder for sustainable agriculture, having guided dozens of theses, dissertations and monographs, including actions oriented towards the environment.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Othon's research avenues: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Metamorphic </a:t>
            </a:r>
            <a:r>
              <a:rPr lang="pt-PT" sz="1100" dirty="0">
                <a:latin typeface="Arial Narrow" panose="020B0606020202030204" pitchFamily="34" charset="0"/>
              </a:rPr>
              <a:t>petrology;</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Alkaline </a:t>
            </a:r>
            <a:r>
              <a:rPr lang="pt-PT" sz="1100" dirty="0">
                <a:latin typeface="Arial Narrow" panose="020B0606020202030204" pitchFamily="34" charset="0"/>
              </a:rPr>
              <a:t>rocks, carbonatites and kimberlites;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Geochemistry</a:t>
            </a:r>
            <a:r>
              <a:rPr lang="pt-PT" sz="1100" dirty="0">
                <a:latin typeface="Arial Narrow" panose="020B0606020202030204" pitchFamily="34" charset="0"/>
              </a:rPr>
              <a:t>;</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a:t>
            </a:r>
            <a:r>
              <a:rPr lang="pt-PT" sz="1100"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Metalogenesis</a:t>
            </a:r>
            <a:r>
              <a:rPr lang="pt-PT" sz="1100" dirty="0">
                <a:latin typeface="Arial Narrow" panose="020B0606020202030204" pitchFamily="34" charset="0"/>
              </a:rPr>
              <a:t>, hydrothermalism;</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Granitogenesis</a:t>
            </a:r>
            <a:r>
              <a:rPr lang="pt-PT" sz="1100" dirty="0">
                <a:latin typeface="Arial Narrow" panose="020B0606020202030204" pitchFamily="34" charset="0"/>
              </a:rPr>
              <a:t>;</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Pedology</a:t>
            </a:r>
            <a:r>
              <a:rPr lang="pt-PT" sz="1100" dirty="0">
                <a:latin typeface="Arial Narrow" panose="020B0606020202030204" pitchFamily="34" charset="0"/>
              </a:rPr>
              <a:t>;</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a:t>R</a:t>
            </a:r>
            <a:r>
              <a:rPr lang="pt-PT" sz="1100" dirty="0" smtClean="0"/>
              <a:t>ock </a:t>
            </a:r>
            <a:r>
              <a:rPr lang="pt-PT" sz="1100" dirty="0"/>
              <a:t>dust</a:t>
            </a:r>
            <a:r>
              <a:rPr lang="pt-PT" sz="1100" dirty="0" smtClean="0">
                <a:latin typeface="Arial Narrow" panose="020B0606020202030204" pitchFamily="34" charset="0"/>
              </a:rPr>
              <a:t> </a:t>
            </a:r>
            <a:r>
              <a:rPr lang="pt-PT" sz="1100" dirty="0">
                <a:latin typeface="Arial Narrow" panose="020B0606020202030204" pitchFamily="34" charset="0"/>
              </a:rPr>
              <a:t>(fertilization of agricultural soils with rock dust).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Among others, the theme of Professor Othon's Conference will address:</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historical evolution of agrominerals in the fertilization of agricultural soils;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fundamentals of the application of agrominerals in the fertilization of agricultural soils;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geological resources available for fertilizing agricultural soils;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importance of Rochagem in the sustainability of family farming and small farmers;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importance and impact of Rochagem in responding to the food challenges of the growing world population;</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importance of Rochagem in the production of sustainable agriculture and in responding to environmental challenges now and in the future.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 is one of the pioneers in the introduction and development of rock powder technology in Brazilian agriculture.</a:t>
            </a:r>
          </a:p>
          <a:p>
            <a:pPr algn="just">
              <a:lnSpc>
                <a:spcPts val="11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dirty="0">
                <a:latin typeface="Arial Narrow" panose="020B0606020202030204" pitchFamily="34" charset="0"/>
              </a:rPr>
              <a:t>Sequence</a:t>
            </a:r>
            <a:r>
              <a:rPr lang="pt-PT" sz="1100" b="1" i="1" dirty="0" smtClean="0">
                <a:latin typeface="Arial Narrow" panose="020B0606020202030204" pitchFamily="34" charset="0"/>
              </a:rPr>
              <a:t> 8: </a:t>
            </a:r>
            <a:r>
              <a:rPr lang="pt-PT" sz="1100" b="1" i="1" dirty="0" smtClean="0">
                <a:solidFill>
                  <a:schemeClr val="accent5">
                    <a:lumMod val="60000"/>
                    <a:lumOff val="40000"/>
                  </a:schemeClr>
                </a:solidFill>
                <a:latin typeface="Arial Narrow" panose="020B0606020202030204" pitchFamily="34" charset="0"/>
              </a:rPr>
              <a:t>Panel I</a:t>
            </a:r>
            <a:endParaRPr lang="pt-PT" sz="1100" b="1" i="1" dirty="0">
              <a:solidFill>
                <a:schemeClr val="accent5">
                  <a:lumMod val="60000"/>
                  <a:lumOff val="40000"/>
                </a:schemeClr>
              </a:solidFill>
              <a:latin typeface="Arial Narrow" panose="020B0606020202030204" pitchFamily="34" charset="0"/>
            </a:endParaRPr>
          </a:p>
          <a:p>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BASALTES</a:t>
            </a:r>
            <a:r>
              <a:rPr lang="pt-PT" sz="1100" i="1" dirty="0">
                <a:latin typeface="Arial Narrow" panose="020B0606020202030204" pitchFamily="34" charset="0"/>
              </a:rPr>
              <a:t>: AGROMINERAL POTENTIAL AND OPPORTUNITIES OF THE PRODUCTION </a:t>
            </a:r>
            <a:r>
              <a:rPr lang="pt-PT" sz="1100" i="1" dirty="0" smtClean="0">
                <a:latin typeface="Arial Narrow" panose="020B0606020202030204" pitchFamily="34" charset="0"/>
              </a:rPr>
              <a:t>CHAIN</a:t>
            </a:r>
            <a:r>
              <a:rPr lang="pt-PT" sz="1100" dirty="0" smtClean="0">
                <a:latin typeface="Arial Narrow" panose="020B0606020202030204" pitchFamily="34" charset="0"/>
              </a:rPr>
              <a:t>» </a:t>
            </a:r>
            <a:r>
              <a:rPr lang="pt-PT" sz="1100" dirty="0">
                <a:latin typeface="Arial Narrow" panose="020B0606020202030204" pitchFamily="34" charset="0"/>
              </a:rPr>
              <a:t>has the privilege of the intervention of the </a:t>
            </a:r>
            <a:r>
              <a:rPr lang="pt-PT" sz="1100" dirty="0" smtClean="0">
                <a:latin typeface="Arial Narrow" panose="020B0606020202030204" pitchFamily="34" charset="0"/>
              </a:rPr>
              <a:t>notables researchers </a:t>
            </a:r>
            <a:r>
              <a:rPr lang="pt-PT" sz="1100" dirty="0">
                <a:latin typeface="Arial Narrow" panose="020B0606020202030204" pitchFamily="34" charset="0"/>
              </a:rPr>
              <a:t>of the Geological Survey of Brazil: </a:t>
            </a:r>
            <a:r>
              <a:rPr lang="pt-PT" sz="1100" b="1" i="1" dirty="0">
                <a:latin typeface="Arial Narrow" panose="020B0606020202030204" pitchFamily="34" charset="0"/>
              </a:rPr>
              <a:t>MSc. Magda </a:t>
            </a:r>
            <a:r>
              <a:rPr lang="pt-PT" sz="1100" b="1" i="1" dirty="0" smtClean="0">
                <a:latin typeface="Arial Narrow" panose="020B0606020202030204" pitchFamily="34" charset="0"/>
              </a:rPr>
              <a:t>Bergmann</a:t>
            </a:r>
            <a:r>
              <a:rPr lang="pt-PT" sz="1100" b="1" i="1" dirty="0">
                <a:latin typeface="Arial Narrow" panose="020B0606020202030204" pitchFamily="34" charset="0"/>
              </a:rPr>
              <a:t> </a:t>
            </a:r>
            <a:r>
              <a:rPr lang="pt-PT" sz="1100" dirty="0" smtClean="0">
                <a:latin typeface="Arial Narrow" panose="020B0606020202030204" pitchFamily="34" charset="0"/>
              </a:rPr>
              <a:t>and </a:t>
            </a:r>
            <a:r>
              <a:rPr lang="en-US" sz="1100" dirty="0">
                <a:latin typeface="Arial Narrow" panose="020B0606020202030204" pitchFamily="34" charset="0"/>
              </a:rPr>
              <a:t> </a:t>
            </a:r>
            <a:r>
              <a:rPr lang="en-US" sz="1100" dirty="0">
                <a:solidFill>
                  <a:schemeClr val="accent5">
                    <a:lumMod val="75000"/>
                  </a:schemeClr>
                </a:solidFill>
                <a:latin typeface="Arial Narrow" panose="020B0606020202030204" pitchFamily="34" charset="0"/>
              </a:rPr>
              <a:t>MSc. Andrea Sander</a:t>
            </a:r>
            <a:r>
              <a:rPr lang="en-US" sz="1100" dirty="0">
                <a:latin typeface="Arial Narrow" panose="020B0606020202030204" pitchFamily="34" charset="0"/>
              </a:rPr>
              <a:t>.</a:t>
            </a:r>
            <a:endParaRPr lang="pt-PT" sz="1100" dirty="0" smtClean="0">
              <a:latin typeface="Arial Narrow" panose="020B0606020202030204" pitchFamily="34" charset="0"/>
            </a:endParaRPr>
          </a:p>
          <a:p>
            <a:endParaRPr lang="pt-PT" sz="1100" dirty="0">
              <a:latin typeface="Arial Narrow" panose="020B0606020202030204" pitchFamily="34" charset="0"/>
            </a:endParaRPr>
          </a:p>
          <a:p>
            <a:r>
              <a:rPr lang="pt-PT" sz="1100" b="1" i="1" dirty="0">
                <a:latin typeface="Arial Narrow" panose="020B0606020202030204" pitchFamily="34" charset="0"/>
              </a:rPr>
              <a:t>Dr Magda </a:t>
            </a:r>
            <a:r>
              <a:rPr lang="pt-PT" sz="1100" dirty="0">
                <a:latin typeface="Arial Narrow" panose="020B0606020202030204" pitchFamily="34" charset="0"/>
              </a:rPr>
              <a:t>holds a master's degree in geosciences and is a geological researcher at the Geological Survey of Brazil </a:t>
            </a:r>
            <a:r>
              <a:rPr lang="pt-PT" sz="1100" i="1" dirty="0">
                <a:latin typeface="Arial Narrow" panose="020B0606020202030204" pitchFamily="34" charset="0"/>
              </a:rPr>
              <a:t>(CPRM).</a:t>
            </a: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432932"/>
            <a:ext cx="6285513" cy="6722353"/>
          </a:xfrm>
          <a:prstGeom prst="rect">
            <a:avLst/>
          </a:prstGeom>
          <a:noFill/>
        </p:spPr>
        <p:txBody>
          <a:bodyPr wrap="square" rtlCol="0">
            <a:spAutoFit/>
          </a:bodyPr>
          <a:lstStyle/>
          <a:p>
            <a:pPr algn="just">
              <a:lnSpc>
                <a:spcPts val="1100"/>
              </a:lnSpc>
            </a:pPr>
            <a:r>
              <a:rPr lang="pt-PT" sz="1100" b="1" i="1" dirty="0">
                <a:latin typeface="Arial Narrow" panose="020B0606020202030204" pitchFamily="34" charset="0"/>
              </a:rPr>
              <a:t>MSc Magda Bergmann </a:t>
            </a:r>
            <a:r>
              <a:rPr lang="pt-PT" sz="1100" dirty="0">
                <a:latin typeface="Arial Narrow" panose="020B0606020202030204" pitchFamily="34" charset="0"/>
              </a:rPr>
              <a:t>develops relevant activities in the scientific and technological context, in particular studies and research in the strategic field of mineral and rock sources for the remineralization of agricultural soils (soil fertilization with the use of rock powder), researching the availability of accessible agricultural inputs that promote the sustainability of the mining sector, through the use of minerals and rocks as mining co-products and by-products, provided they are suitable for use as agricultural inputs. The process contributes to the production of healthy food and also has the potential to mitigate impacts on the environment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fields of scientific activity of </a:t>
            </a:r>
            <a:r>
              <a:rPr lang="pt-PT" sz="1100" b="1" i="1" dirty="0">
                <a:latin typeface="Arial Narrow" panose="020B0606020202030204" pitchFamily="34" charset="0"/>
              </a:rPr>
              <a:t>MSc Magda </a:t>
            </a:r>
            <a:r>
              <a:rPr lang="pt-PT" sz="1100" dirty="0">
                <a:latin typeface="Arial Narrow" panose="020B0606020202030204" pitchFamily="34" charset="0"/>
              </a:rPr>
              <a:t>include, among others: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Geological </a:t>
            </a:r>
            <a:r>
              <a:rPr lang="pt-PT" sz="1100" dirty="0">
                <a:latin typeface="Arial Narrow" panose="020B0606020202030204" pitchFamily="34" charset="0"/>
              </a:rPr>
              <a:t>map;</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Research </a:t>
            </a:r>
            <a:r>
              <a:rPr lang="pt-PT" sz="1100" dirty="0">
                <a:latin typeface="Arial Narrow" panose="020B0606020202030204" pitchFamily="34" charset="0"/>
              </a:rPr>
              <a:t>of siliceous agrominerals;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Geological </a:t>
            </a:r>
            <a:r>
              <a:rPr lang="pt-PT" sz="1100" dirty="0">
                <a:latin typeface="Arial Narrow" panose="020B0606020202030204" pitchFamily="34" charset="0"/>
              </a:rPr>
              <a:t>mapping;</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Look </a:t>
            </a:r>
            <a:r>
              <a:rPr lang="pt-PT" sz="1100" dirty="0">
                <a:latin typeface="Arial Narrow" panose="020B0606020202030204" pitchFamily="34" charset="0"/>
              </a:rPr>
              <a:t>for gems in geodes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intervention of the </a:t>
            </a:r>
            <a:r>
              <a:rPr lang="pt-PT" sz="1100" b="1" i="1" dirty="0">
                <a:latin typeface="Arial Narrow" panose="020B0606020202030204" pitchFamily="34" charset="0"/>
              </a:rPr>
              <a:t>MSc Magda </a:t>
            </a:r>
            <a:r>
              <a:rPr lang="pt-PT" sz="1100" dirty="0">
                <a:latin typeface="Arial Narrow" panose="020B0606020202030204" pitchFamily="34" charset="0"/>
              </a:rPr>
              <a:t>in Panel I will address, among others, the following topics: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Basalt </a:t>
            </a:r>
            <a:r>
              <a:rPr lang="pt-PT" sz="1100" dirty="0">
                <a:latin typeface="Arial Narrow" panose="020B0606020202030204" pitchFamily="34" charset="0"/>
              </a:rPr>
              <a:t>rock as alternative inputs for agricultural production;</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specific characteristics of basalt in the development of Agrominerals;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Micronutrients </a:t>
            </a:r>
            <a:r>
              <a:rPr lang="pt-PT" sz="1100" dirty="0">
                <a:latin typeface="Arial Narrow" panose="020B0606020202030204" pitchFamily="34" charset="0"/>
              </a:rPr>
              <a:t>provided by the basalt rock matrix;</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Industrial </a:t>
            </a:r>
            <a:r>
              <a:rPr lang="pt-PT" sz="1100" dirty="0">
                <a:latin typeface="Arial Narrow" panose="020B0606020202030204" pitchFamily="34" charset="0"/>
              </a:rPr>
              <a:t>chain and industrial and agromineral potential of basaltic rocks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fields of Geosciences; Earth and exact sciences, Rocking as a sustainable alternative to fertilizers and soil mineralization are part of the broad field of activity of the </a:t>
            </a:r>
            <a:r>
              <a:rPr lang="pt-PT" sz="1100" b="1" i="1" dirty="0">
                <a:latin typeface="Arial Narrow" panose="020B0606020202030204" pitchFamily="34" charset="0"/>
              </a:rPr>
              <a:t>MSc Magda Bergmann</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r>
              <a:rPr lang="pt-PT" sz="1100" dirty="0">
                <a:solidFill>
                  <a:schemeClr val="accent5">
                    <a:lumMod val="75000"/>
                  </a:schemeClr>
                </a:solidFill>
                <a:latin typeface="Arial Narrow" panose="020B0606020202030204" pitchFamily="34" charset="0"/>
              </a:rPr>
              <a:t>MSc </a:t>
            </a:r>
            <a:r>
              <a:rPr lang="pt-PT" sz="1100" dirty="0" smtClean="0">
                <a:solidFill>
                  <a:schemeClr val="accent5">
                    <a:lumMod val="75000"/>
                  </a:schemeClr>
                </a:solidFill>
                <a:latin typeface="Arial Narrow" panose="020B0606020202030204" pitchFamily="34" charset="0"/>
              </a:rPr>
              <a:t> </a:t>
            </a:r>
            <a:r>
              <a:rPr lang="en-US" sz="1100" dirty="0" smtClean="0">
                <a:solidFill>
                  <a:schemeClr val="accent5">
                    <a:lumMod val="75000"/>
                  </a:schemeClr>
                </a:solidFill>
                <a:latin typeface="Arial Narrow" panose="020B0606020202030204" pitchFamily="34" charset="0"/>
              </a:rPr>
              <a:t>Andrea </a:t>
            </a:r>
            <a:r>
              <a:rPr lang="en-US" sz="1100" dirty="0">
                <a:solidFill>
                  <a:schemeClr val="accent5">
                    <a:lumMod val="75000"/>
                  </a:schemeClr>
                </a:solidFill>
                <a:latin typeface="Arial Narrow" panose="020B0606020202030204" pitchFamily="34" charset="0"/>
              </a:rPr>
              <a:t>Sander </a:t>
            </a:r>
            <a:r>
              <a:rPr lang="en-US" sz="1100" dirty="0">
                <a:latin typeface="Arial Narrow" panose="020B0606020202030204" pitchFamily="34" charset="0"/>
              </a:rPr>
              <a:t>a master's degree in geosciences and is a geological researcher at the Geological Survey of Brazil </a:t>
            </a:r>
            <a:r>
              <a:rPr lang="en-US" sz="1100" i="1" dirty="0">
                <a:latin typeface="Arial Narrow" panose="020B0606020202030204" pitchFamily="34" charset="0"/>
              </a:rPr>
              <a:t>(CPRM)</a:t>
            </a:r>
            <a:r>
              <a:rPr lang="en-US" sz="1100" dirty="0">
                <a:latin typeface="Arial Narrow" panose="020B0606020202030204" pitchFamily="34" charset="0"/>
              </a:rPr>
              <a:t> and </a:t>
            </a:r>
            <a:r>
              <a:rPr lang="en-US" sz="1100" i="1" dirty="0">
                <a:latin typeface="Arial Narrow" panose="020B0606020202030204" pitchFamily="34" charset="0"/>
              </a:rPr>
              <a:t>UNISINOS</a:t>
            </a:r>
            <a:r>
              <a:rPr lang="en-US" sz="1100" dirty="0">
                <a:latin typeface="Arial Narrow" panose="020B0606020202030204" pitchFamily="34" charset="0"/>
              </a:rPr>
              <a:t> – </a:t>
            </a:r>
            <a:r>
              <a:rPr lang="en-US" sz="1100" dirty="0" err="1">
                <a:latin typeface="Arial Narrow" panose="020B0606020202030204" pitchFamily="34" charset="0"/>
              </a:rPr>
              <a:t>Universidade</a:t>
            </a:r>
            <a:r>
              <a:rPr lang="en-US" sz="1100" dirty="0">
                <a:latin typeface="Arial Narrow" panose="020B0606020202030204" pitchFamily="34" charset="0"/>
              </a:rPr>
              <a:t> do Vale do Rio dos </a:t>
            </a:r>
            <a:r>
              <a:rPr lang="en-US" sz="1100" dirty="0" err="1">
                <a:latin typeface="Arial Narrow" panose="020B0606020202030204" pitchFamily="34" charset="0"/>
              </a:rPr>
              <a:t>Sinos</a:t>
            </a:r>
            <a:r>
              <a:rPr lang="en-US"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en-US" sz="1100" dirty="0">
                <a:solidFill>
                  <a:schemeClr val="accent5">
                    <a:lumMod val="75000"/>
                  </a:schemeClr>
                </a:solidFill>
                <a:latin typeface="Arial Narrow" panose="020B0606020202030204" pitchFamily="34" charset="0"/>
              </a:rPr>
              <a:t>MSc Andrea Sander </a:t>
            </a:r>
            <a:r>
              <a:rPr lang="en-US" sz="1100" dirty="0">
                <a:latin typeface="Arial Narrow" panose="020B0606020202030204" pitchFamily="34" charset="0"/>
              </a:rPr>
              <a:t>focuses its research on mineralogy and petrology, on basic volcanic rocks. She also participates in a research group at </a:t>
            </a:r>
            <a:r>
              <a:rPr lang="en-US" sz="1100" dirty="0" err="1">
                <a:latin typeface="Arial Narrow" panose="020B0606020202030204" pitchFamily="34" charset="0"/>
              </a:rPr>
              <a:t>Unisinos</a:t>
            </a:r>
            <a:r>
              <a:rPr lang="en-US" sz="1100" dirty="0">
                <a:latin typeface="Arial Narrow" panose="020B0606020202030204" pitchFamily="34" charset="0"/>
              </a:rPr>
              <a:t>, together with the postgraduate course in Civil Engineering at </a:t>
            </a:r>
            <a:r>
              <a:rPr lang="en-US" sz="1100" dirty="0" err="1">
                <a:latin typeface="Arial Narrow" panose="020B0606020202030204" pitchFamily="34" charset="0"/>
              </a:rPr>
              <a:t>Unisinos</a:t>
            </a:r>
            <a:r>
              <a:rPr lang="en-US" sz="1100" dirty="0">
                <a:latin typeface="Arial Narrow" panose="020B0606020202030204" pitchFamily="34" charset="0"/>
              </a:rPr>
              <a:t> Polytechnic School, in the Waste Management concentration area, in research on sustainable </a:t>
            </a:r>
            <a:r>
              <a:rPr lang="en-US" sz="1100" dirty="0" err="1">
                <a:latin typeface="Arial Narrow" panose="020B0606020202030204" pitchFamily="34" charset="0"/>
              </a:rPr>
              <a:t>geopolymers</a:t>
            </a:r>
            <a:r>
              <a:rPr lang="en-US"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en-US" sz="1100" dirty="0">
                <a:solidFill>
                  <a:schemeClr val="accent5">
                    <a:lumMod val="75000"/>
                  </a:schemeClr>
                </a:solidFill>
                <a:latin typeface="Arial Narrow" panose="020B0606020202030204" pitchFamily="34" charset="0"/>
              </a:rPr>
              <a:t>MSc Andrea Sander's</a:t>
            </a:r>
            <a:r>
              <a:rPr lang="en-US" sz="1100" dirty="0">
                <a:latin typeface="Arial Narrow" panose="020B0606020202030204" pitchFamily="34" charset="0"/>
              </a:rPr>
              <a:t> fields of scientific activity include, among others:</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Geological </a:t>
            </a:r>
            <a:r>
              <a:rPr lang="en-US" sz="1100" dirty="0">
                <a:latin typeface="Arial Narrow" panose="020B0606020202030204" pitchFamily="34" charset="0"/>
              </a:rPr>
              <a:t>mapping;</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Mineralogy</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Petrography </a:t>
            </a:r>
            <a:r>
              <a:rPr lang="en-US" sz="1100" dirty="0">
                <a:latin typeface="Arial Narrow" panose="020B0606020202030204" pitchFamily="34" charset="0"/>
              </a:rPr>
              <a:t>and petrology with a focus on volcanic rocks;</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Search </a:t>
            </a:r>
            <a:r>
              <a:rPr lang="en-US" sz="1100" dirty="0">
                <a:latin typeface="Arial Narrow" panose="020B0606020202030204" pitchFamily="34" charset="0"/>
              </a:rPr>
              <a:t>for silicate </a:t>
            </a:r>
            <a:r>
              <a:rPr lang="en-US" sz="1100" dirty="0" err="1" smtClean="0">
                <a:latin typeface="Arial Narrow" panose="020B0606020202030204" pitchFamily="34" charset="0"/>
              </a:rPr>
              <a:t>agrominerals</a:t>
            </a:r>
            <a:r>
              <a:rPr lang="en-US" sz="1100" dirty="0" smtClean="0">
                <a:latin typeface="Arial Narrow" panose="020B0606020202030204" pitchFamily="34" charset="0"/>
              </a:rPr>
              <a:t>.</a:t>
            </a:r>
          </a:p>
          <a:p>
            <a:pPr marL="182563" algn="just"/>
            <a:endParaRPr lang="pt-PT" sz="1100" dirty="0">
              <a:latin typeface="Arial Narrow" panose="020B0606020202030204" pitchFamily="34" charset="0"/>
            </a:endParaRPr>
          </a:p>
          <a:p>
            <a:pPr algn="just"/>
            <a:r>
              <a:rPr lang="en-US" sz="1100" dirty="0">
                <a:solidFill>
                  <a:schemeClr val="accent5">
                    <a:lumMod val="75000"/>
                  </a:schemeClr>
                </a:solidFill>
                <a:latin typeface="Arial Narrow" panose="020B0606020202030204" pitchFamily="34" charset="0"/>
              </a:rPr>
              <a:t>MSc Andrea's </a:t>
            </a:r>
            <a:r>
              <a:rPr lang="en-US" sz="1100" dirty="0">
                <a:latin typeface="Arial Narrow" panose="020B0606020202030204" pitchFamily="34" charset="0"/>
              </a:rPr>
              <a:t>intervention in </a:t>
            </a:r>
            <a:r>
              <a:rPr lang="en-US" sz="1100" dirty="0">
                <a:solidFill>
                  <a:schemeClr val="accent5">
                    <a:lumMod val="75000"/>
                  </a:schemeClr>
                </a:solidFill>
                <a:latin typeface="Arial Narrow" panose="020B0606020202030204" pitchFamily="34" charset="0"/>
              </a:rPr>
              <a:t>Panel I </a:t>
            </a:r>
            <a:r>
              <a:rPr lang="en-US" sz="1100" dirty="0">
                <a:latin typeface="Arial Narrow" panose="020B0606020202030204" pitchFamily="34" charset="0"/>
              </a:rPr>
              <a:t>will address, among others, the following themes:</a:t>
            </a:r>
            <a:endParaRPr lang="pt-PT" sz="1100" dirty="0">
              <a:latin typeface="Arial Narrow" panose="020B0606020202030204" pitchFamily="34" charset="0"/>
            </a:endParaRPr>
          </a:p>
          <a:p>
            <a:pPr marL="182563" algn="just"/>
            <a:r>
              <a:rPr lang="pt-PT" sz="1100" b="1" dirty="0" smtClean="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Textural </a:t>
            </a:r>
            <a:r>
              <a:rPr lang="en-US" sz="1100" dirty="0">
                <a:latin typeface="Arial Narrow" panose="020B0606020202030204" pitchFamily="34" charset="0"/>
              </a:rPr>
              <a:t>and mineralogical characteristics that favor the alternative use of basalts as </a:t>
            </a:r>
            <a:r>
              <a:rPr lang="en-US" sz="1100" dirty="0" err="1">
                <a:latin typeface="Arial Narrow" panose="020B0606020202030204" pitchFamily="34" charset="0"/>
              </a:rPr>
              <a:t>remineralizers</a:t>
            </a:r>
            <a:r>
              <a:rPr lang="en-US" sz="1100" dirty="0">
                <a:latin typeface="Arial Narrow" panose="020B0606020202030204" pitchFamily="34" charset="0"/>
              </a:rPr>
              <a:t> and </a:t>
            </a:r>
            <a:r>
              <a:rPr lang="en-US" sz="1100" dirty="0" err="1">
                <a:latin typeface="Arial Narrow" panose="020B0606020202030204" pitchFamily="34" charset="0"/>
              </a:rPr>
              <a:t>geopolymers</a:t>
            </a:r>
            <a:r>
              <a:rPr lang="en-US" sz="1100" dirty="0">
                <a:latin typeface="Arial Narrow" panose="020B0606020202030204" pitchFamily="34" charset="0"/>
              </a:rPr>
              <a:t>;</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Case </a:t>
            </a:r>
            <a:r>
              <a:rPr lang="en-US" sz="1100" dirty="0">
                <a:latin typeface="Arial Narrow" panose="020B0606020202030204" pitchFamily="34" charset="0"/>
              </a:rPr>
              <a:t>studies of basalts used as rock </a:t>
            </a:r>
            <a:r>
              <a:rPr lang="en-US" sz="1100" dirty="0" err="1" smtClean="0">
                <a:latin typeface="Arial Narrow" panose="020B0606020202030204" pitchFamily="34" charset="0"/>
              </a:rPr>
              <a:t>remineralizers</a:t>
            </a:r>
            <a:r>
              <a:rPr lang="en-US" sz="1100" dirty="0" smtClean="0">
                <a:latin typeface="Arial Narrow" panose="020B0606020202030204" pitchFamily="34" charset="0"/>
              </a:rPr>
              <a:t>.</a:t>
            </a:r>
          </a:p>
          <a:p>
            <a:pPr marL="182563" algn="just"/>
            <a:endParaRPr lang="pt-PT" sz="1100" dirty="0">
              <a:latin typeface="Arial Narrow" panose="020B0606020202030204" pitchFamily="34" charset="0"/>
            </a:endParaRPr>
          </a:p>
          <a:p>
            <a:pPr algn="just"/>
            <a:r>
              <a:rPr lang="en-US" sz="1100" dirty="0">
                <a:latin typeface="Arial Narrow" panose="020B0606020202030204" pitchFamily="34" charset="0"/>
              </a:rPr>
              <a:t>The fields of Geosciences; Earth and exact sciences, Rocking as a sustainable alternative to fertilizers and soil mineralization are part of </a:t>
            </a:r>
            <a:r>
              <a:rPr lang="en-US" sz="1100" dirty="0">
                <a:solidFill>
                  <a:schemeClr val="accent5">
                    <a:lumMod val="75000"/>
                  </a:schemeClr>
                </a:solidFill>
                <a:latin typeface="Arial Narrow" panose="020B0606020202030204" pitchFamily="34" charset="0"/>
              </a:rPr>
              <a:t>MSc Andrea Sander's </a:t>
            </a:r>
            <a:r>
              <a:rPr lang="en-US" sz="1100" dirty="0">
                <a:latin typeface="Arial Narrow" panose="020B0606020202030204" pitchFamily="34" charset="0"/>
              </a:rPr>
              <a:t>broad field of action</a:t>
            </a:r>
            <a:r>
              <a:rPr lang="en-US" sz="1100" dirty="0" smtClean="0">
                <a:latin typeface="Arial Narrow" panose="020B0606020202030204" pitchFamily="34" charset="0"/>
              </a:rPr>
              <a:t>.</a:t>
            </a:r>
            <a:endParaRPr lang="pt-PT" sz="1100" dirty="0">
              <a:latin typeface="Arial Narrow" panose="020B0606020202030204" pitchFamily="34" charset="0"/>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026493"/>
            <a:ext cx="6285513" cy="7594387"/>
          </a:xfrm>
          <a:prstGeom prst="rect">
            <a:avLst/>
          </a:prstGeom>
          <a:noFill/>
        </p:spPr>
        <p:txBody>
          <a:bodyPr wrap="square" rtlCol="0">
            <a:spAutoFit/>
          </a:bodyPr>
          <a:lstStyle/>
          <a:p>
            <a:pPr algn="just">
              <a:lnSpc>
                <a:spcPts val="1320"/>
              </a:lnSpc>
            </a:pPr>
            <a:r>
              <a:rPr lang="pt-PT" sz="1100" b="1" i="1" dirty="0" smtClean="0">
                <a:latin typeface="Arial Narrow" panose="020B0606020202030204" pitchFamily="34" charset="0"/>
              </a:rPr>
              <a:t>9.2.9. </a:t>
            </a:r>
            <a:r>
              <a:rPr lang="pt-PT" sz="1100" b="1" dirty="0">
                <a:latin typeface="Arial Narrow" panose="020B0606020202030204" pitchFamily="34" charset="0"/>
              </a:rPr>
              <a:t>Sequence</a:t>
            </a:r>
            <a:r>
              <a:rPr lang="pt-PT" sz="1100" b="1" i="1" dirty="0" smtClean="0">
                <a:latin typeface="Arial Narrow" panose="020B0606020202030204" pitchFamily="34" charset="0"/>
              </a:rPr>
              <a:t> 9 </a:t>
            </a:r>
            <a:r>
              <a:rPr lang="pt-PT" sz="1100" b="1" i="1" dirty="0">
                <a:latin typeface="Arial Narrow" panose="020B0606020202030204" pitchFamily="34" charset="0"/>
              </a:rPr>
              <a:t>: </a:t>
            </a:r>
            <a:r>
              <a:rPr lang="pt-PT" sz="1100" b="1" i="1" dirty="0" smtClean="0">
                <a:solidFill>
                  <a:schemeClr val="accent5">
                    <a:lumMod val="75000"/>
                  </a:schemeClr>
                </a:solidFill>
                <a:latin typeface="Arial Narrow" panose="020B0606020202030204" pitchFamily="34" charset="0"/>
              </a:rPr>
              <a:t>Conference VII</a:t>
            </a:r>
            <a:endParaRPr lang="pt-PT" sz="1100" b="1" i="1" dirty="0">
              <a:solidFill>
                <a:schemeClr val="accent5">
                  <a:lumMod val="75000"/>
                </a:schemeClr>
              </a:solidFill>
              <a:latin typeface="Arial Narrow" panose="020B0606020202030204" pitchFamily="34" charset="0"/>
            </a:endParaRPr>
          </a:p>
          <a:p>
            <a:pPr algn="just">
              <a:lnSpc>
                <a:spcPts val="1320"/>
              </a:lnSpc>
            </a:pPr>
            <a:r>
              <a:rPr lang="pt-PT" sz="1100" dirty="0">
                <a:latin typeface="Arial Narrow" panose="020B0606020202030204" pitchFamily="34" charset="0"/>
              </a:rPr>
              <a:t>Agriculture is the backbone of the African economy and the most recent data from the Food and Agriculture Organization of the United Nations </a:t>
            </a:r>
            <a:r>
              <a:rPr lang="pt-PT" sz="1100" i="1" dirty="0">
                <a:latin typeface="Arial Narrow" panose="020B0606020202030204" pitchFamily="34" charset="0"/>
              </a:rPr>
              <a:t>(FAO) </a:t>
            </a:r>
            <a:r>
              <a:rPr lang="pt-PT" sz="1100" dirty="0">
                <a:latin typeface="Arial Narrow" panose="020B0606020202030204" pitchFamily="34" charset="0"/>
              </a:rPr>
              <a:t>describes that agriculture accounts for around 20% of the continent's </a:t>
            </a:r>
            <a:r>
              <a:rPr lang="pt-PT" sz="1100" i="1" dirty="0">
                <a:latin typeface="Arial Narrow" panose="020B0606020202030204" pitchFamily="34" charset="0"/>
              </a:rPr>
              <a:t>GDP</a:t>
            </a:r>
            <a:r>
              <a:rPr lang="pt-PT" sz="1100" dirty="0">
                <a:latin typeface="Arial Narrow" panose="020B0606020202030204" pitchFamily="34" charset="0"/>
              </a:rPr>
              <a:t>. , 60% of its workforce and 20% of all exports and is the main source of income for rural populations on the continent. Recognizing the critical role agriculture plays in the food sustainability of Africa's growing population, African leaders have adopted a robust Africa Agricultural Development Program </a:t>
            </a:r>
            <a:r>
              <a:rPr lang="pt-PT" sz="1100" i="1" dirty="0">
                <a:latin typeface="Arial Narrow" panose="020B0606020202030204" pitchFamily="34" charset="0"/>
              </a:rPr>
              <a:t>(CAADP) </a:t>
            </a:r>
            <a:r>
              <a:rPr lang="pt-PT" sz="1100" dirty="0">
                <a:latin typeface="Arial Narrow" panose="020B0606020202030204" pitchFamily="34" charset="0"/>
              </a:rPr>
              <a:t>targeting an average annual agricultural growth rate of 6%.</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African Development Bank </a:t>
            </a:r>
            <a:r>
              <a:rPr lang="pt-PT" sz="1100" i="1" dirty="0">
                <a:latin typeface="Arial Narrow" panose="020B0606020202030204" pitchFamily="34" charset="0"/>
              </a:rPr>
              <a:t>(AfDB) </a:t>
            </a:r>
            <a:r>
              <a:rPr lang="pt-PT" sz="1100" dirty="0">
                <a:latin typeface="Arial Narrow" panose="020B0606020202030204" pitchFamily="34" charset="0"/>
              </a:rPr>
              <a:t>is a Multinational Development Bank, created in 1964, of which 54 African countries are members. It also has as shareholders a group of European, American and Asian countries. The main mission of the ADB is to promote economic development and social progress on the African continent, by supporting and financing the development of infrastructure, structuring projects for member countries and private initiatives.</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a:t>
            </a:r>
            <a:r>
              <a:rPr lang="pt-PT" sz="1100" i="1" dirty="0">
                <a:latin typeface="Arial Narrow" panose="020B0606020202030204" pitchFamily="34" charset="0"/>
              </a:rPr>
              <a:t>AfDB</a:t>
            </a:r>
            <a:r>
              <a:rPr lang="pt-PT" sz="1100" dirty="0">
                <a:latin typeface="Arial Narrow" panose="020B0606020202030204" pitchFamily="34" charset="0"/>
              </a:rPr>
              <a:t> is headquartered in Abidjan, Côte d'Ivoire. The African Development Bank Group comprises the African Development Fund </a:t>
            </a:r>
            <a:r>
              <a:rPr lang="pt-PT" sz="1100" i="1" dirty="0">
                <a:latin typeface="Arial Narrow" panose="020B0606020202030204" pitchFamily="34" charset="0"/>
              </a:rPr>
              <a:t>(ADF), </a:t>
            </a:r>
            <a:r>
              <a:rPr lang="pt-PT" sz="1100" dirty="0">
                <a:latin typeface="Arial Narrow" panose="020B0606020202030204" pitchFamily="34" charset="0"/>
              </a:rPr>
              <a:t>created in 1972, and the Nigeria Special Fund, created by the Nigerian state in 1976.</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participants in the International Conference of Cape Verde include specialists who, since the beginning of the 1970s, have had as fundamental activities scientific and technological research focused on the search for solutions for the fertilization of agricultural soils, aimed at increasing the profitability of the agriculture, improving the quality of food produced and the protection of the environment.</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theme of </a:t>
            </a:r>
            <a:r>
              <a:rPr lang="pt-PT" sz="1100" b="1" dirty="0">
                <a:solidFill>
                  <a:schemeClr val="accent5">
                    <a:lumMod val="75000"/>
                  </a:schemeClr>
                </a:solidFill>
                <a:latin typeface="Arial Narrow" panose="020B0606020202030204" pitchFamily="34" charset="0"/>
              </a:rPr>
              <a:t>Conference VII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AGRICULTURAL DEVELOPMENT CHAIN ​​OF THE AFRICAN CONTINENT </a:t>
            </a:r>
            <a:r>
              <a:rPr lang="pt-PT" sz="1100" dirty="0">
                <a:latin typeface="Arial Narrow" panose="020B0606020202030204" pitchFamily="34" charset="0"/>
              </a:rPr>
              <a:t>- From production to </a:t>
            </a:r>
            <a:r>
              <a:rPr lang="pt-PT" sz="1100" dirty="0" smtClean="0">
                <a:latin typeface="Arial Narrow" panose="020B0606020202030204" pitchFamily="34" charset="0"/>
              </a:rPr>
              <a:t>industrialization», </a:t>
            </a:r>
            <a:r>
              <a:rPr lang="pt-PT" sz="1100" dirty="0">
                <a:latin typeface="Arial Narrow" panose="020B0606020202030204" pitchFamily="34" charset="0"/>
              </a:rPr>
              <a:t>will be presented by the African Development Bank, and will be a unique opportunity to bring together this important development institution and international experts who develop scientific and technological solutions, which can contribute to:</a:t>
            </a:r>
          </a:p>
          <a:p>
            <a:pPr algn="just">
              <a:lnSpc>
                <a:spcPts val="1320"/>
              </a:lnSpc>
            </a:pPr>
            <a:r>
              <a:rPr lang="pt-PT" sz="1100" dirty="0">
                <a:latin typeface="Arial Narrow" panose="020B0606020202030204" pitchFamily="34" charset="0"/>
              </a:rPr>
              <a:t> </a:t>
            </a:r>
          </a:p>
          <a:p>
            <a:pPr lvl="1" algn="just">
              <a:lnSpc>
                <a:spcPts val="1320"/>
              </a:lnSpc>
            </a:pPr>
            <a:r>
              <a:rPr lang="pt-PT" sz="1100" dirty="0">
                <a:latin typeface="Arial Narrow" panose="020B0606020202030204" pitchFamily="34" charset="0"/>
              </a:rPr>
              <a:t>»A transfer of scientific and technological experience from the“ Rochagem ”region to the African continent and its application in agriculture;</a:t>
            </a:r>
          </a:p>
          <a:p>
            <a:pPr lvl="1" algn="just">
              <a:lnSpc>
                <a:spcPts val="1320"/>
              </a:lnSpc>
            </a:pPr>
            <a:r>
              <a:rPr lang="pt-PT" sz="1100" dirty="0">
                <a:latin typeface="Arial Narrow" panose="020B0606020202030204" pitchFamily="34" charset="0"/>
              </a:rPr>
              <a:t> </a:t>
            </a:r>
          </a:p>
          <a:p>
            <a:pPr lvl="1" algn="just">
              <a:lnSpc>
                <a:spcPts val="1320"/>
              </a:lnSpc>
            </a:pPr>
            <a:r>
              <a:rPr lang="pt-PT" sz="1100" dirty="0">
                <a:latin typeface="Arial Narrow" panose="020B0606020202030204" pitchFamily="34" charset="0"/>
              </a:rPr>
              <a:t>»Modernize and transform the African agricultural sector</a:t>
            </a:r>
            <a:r>
              <a:rPr lang="pt-PT" sz="1100" dirty="0" smtClean="0">
                <a:latin typeface="Arial Narrow" panose="020B0606020202030204" pitchFamily="34" charset="0"/>
              </a:rPr>
              <a:t>;</a:t>
            </a:r>
          </a:p>
          <a:p>
            <a:pPr lvl="1" algn="just">
              <a:lnSpc>
                <a:spcPts val="1320"/>
              </a:lnSpc>
            </a:pPr>
            <a:endParaRPr lang="pt-PT" sz="1100" dirty="0">
              <a:latin typeface="Arial Narrow" panose="020B0606020202030204" pitchFamily="34" charset="0"/>
            </a:endParaRP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Guide scientific and technological research efforts focused on the solution of fertilization of agricultural soils on the African continent;</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Share the experience of using rock powder in agriculture for the benefit of farmers in Africa;</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A transfer to the African continent of agricultural experiences and practices which contribute to the protection of the environment and increase the profitability of agricultural production and the quality of the food produced;</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Insert African agricultural producers into the international network of scientific and technological innovation;</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ncrease the income of African agricultural production and reduce the external food dependency of the African population.</a:t>
            </a:r>
          </a:p>
          <a:p>
            <a:pPr algn="just">
              <a:lnSpc>
                <a:spcPts val="132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320"/>
              </a:lnSpc>
            </a:pPr>
            <a:endParaRPr lang="pt-PT" sz="1100" dirty="0">
              <a:latin typeface="Arial Narrow" panose="020B0606020202030204" pitchFamily="34" charset="0"/>
            </a:endParaRPr>
          </a:p>
          <a:p>
            <a:pPr algn="just">
              <a:lnSpc>
                <a:spcPts val="1320"/>
              </a:lnSpc>
            </a:pPr>
            <a:r>
              <a:rPr lang="pt-PT" sz="1100" dirty="0">
                <a:latin typeface="Arial Narrow" panose="020B0606020202030204" pitchFamily="34" charset="0"/>
              </a:rPr>
              <a:t>The theme of Lecture VII will take place on March 15, 2022 and will last 1h45, including debate period</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4" name="TextBox 13"/>
          <p:cNvSpPr txBox="1"/>
          <p:nvPr/>
        </p:nvSpPr>
        <p:spPr>
          <a:xfrm>
            <a:off x="313859" y="5944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841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17875"/>
            <a:ext cx="6285513" cy="7081426"/>
          </a:xfrm>
          <a:prstGeom prst="rect">
            <a:avLst/>
          </a:prstGeom>
          <a:noFill/>
        </p:spPr>
        <p:txBody>
          <a:bodyPr wrap="square" rtlCol="0">
            <a:spAutoFit/>
          </a:bodyPr>
          <a:lstStyle/>
          <a:p>
            <a:pPr algn="just">
              <a:lnSpc>
                <a:spcPts val="1320"/>
              </a:lnSpc>
            </a:pPr>
            <a:r>
              <a:rPr lang="pt-PT" sz="1100" b="1" i="1" dirty="0" smtClean="0">
                <a:latin typeface="Arial Narrow" panose="020B0606020202030204" pitchFamily="34" charset="0"/>
              </a:rPr>
              <a:t>9.2.10. Squence 10 </a:t>
            </a:r>
            <a:r>
              <a:rPr lang="pt-PT" sz="1100" b="1" i="1" dirty="0">
                <a:latin typeface="Arial Narrow" panose="020B0606020202030204" pitchFamily="34" charset="0"/>
              </a:rPr>
              <a:t>: </a:t>
            </a:r>
            <a:r>
              <a:rPr lang="pt-PT" sz="1100" b="1" i="1" dirty="0">
                <a:solidFill>
                  <a:schemeClr val="accent5">
                    <a:lumMod val="60000"/>
                    <a:lumOff val="40000"/>
                  </a:schemeClr>
                </a:solidFill>
                <a:latin typeface="Arial Narrow" panose="020B0606020202030204" pitchFamily="34" charset="0"/>
              </a:rPr>
              <a:t>Round Table of Integration and Debates </a:t>
            </a:r>
            <a:endParaRPr lang="pt-PT" sz="1100" b="1" i="1" dirty="0" smtClean="0">
              <a:solidFill>
                <a:schemeClr val="accent5">
                  <a:lumMod val="60000"/>
                  <a:lumOff val="40000"/>
                </a:schemeClr>
              </a:solidFill>
              <a:latin typeface="Arial Narrow" panose="020B0606020202030204" pitchFamily="34" charset="0"/>
            </a:endParaRPr>
          </a:p>
          <a:p>
            <a:pPr algn="just">
              <a:lnSpc>
                <a:spcPts val="1320"/>
              </a:lnSpc>
            </a:pPr>
            <a:r>
              <a:rPr lang="pt-PT" sz="1100" dirty="0" smtClean="0">
                <a:latin typeface="Arial Narrow" panose="020B0606020202030204" pitchFamily="34" charset="0"/>
              </a:rPr>
              <a:t>Interventions </a:t>
            </a:r>
            <a:r>
              <a:rPr lang="pt-PT" sz="1100" dirty="0">
                <a:latin typeface="Arial Narrow" panose="020B0606020202030204" pitchFamily="34" charset="0"/>
              </a:rPr>
              <a:t>at the «Round Table of Integration and Debates» should focus on the use of rock dust in agriculture and its scientific and technological specificity. Among these scientific and technological specificities, the speakers will be able to focus their attention on the following points:</a:t>
            </a:r>
          </a:p>
          <a:p>
            <a:pPr lvl="1" algn="just">
              <a:lnSpc>
                <a:spcPts val="1320"/>
              </a:lnSpc>
              <a:defRPr lang="en-US"/>
            </a:pPr>
            <a:endParaRPr lang="fr-FR" sz="1100" dirty="0">
              <a:latin typeface="Arial Narrow" panose="020B0606020202030204" pitchFamily="34" charset="0"/>
            </a:endParaRPr>
          </a:p>
          <a:p>
            <a:pPr marL="685800" lvl="1" indent="-228600" algn="just">
              <a:lnSpc>
                <a:spcPts val="1320"/>
              </a:lnSpc>
              <a:buAutoNum type="alphaLcParenR"/>
              <a:defRPr lang="en-US"/>
            </a:pPr>
            <a:r>
              <a:rPr lang="pt-PT" sz="1100" dirty="0">
                <a:latin typeface="Arial Narrow" panose="020B0606020202030204" pitchFamily="34" charset="0"/>
              </a:rPr>
              <a:t>Current and historical realities of the use of rock dust in the fertilization of agricultural land</a:t>
            </a:r>
            <a:r>
              <a:rPr lang="fr-FR" sz="1100" dirty="0" smtClean="0">
                <a:latin typeface="Arial Narrow" panose="020B0606020202030204" pitchFamily="34" charset="0"/>
              </a:rPr>
              <a:t>; </a:t>
            </a:r>
            <a:r>
              <a:rPr lang="pt-PT" sz="1100" dirty="0">
                <a:latin typeface="Arial Narrow" panose="020B0606020202030204" pitchFamily="34" charset="0"/>
              </a:rPr>
              <a:t>The general orientations and trends of public policies, scientific, technological and environmental factors which support the fundamental principles of the use of rock powder in the fertilization of agricultural </a:t>
            </a:r>
            <a:r>
              <a:rPr lang="pt-PT" sz="1100" dirty="0" smtClean="0">
                <a:latin typeface="Arial Narrow" panose="020B0606020202030204" pitchFamily="34" charset="0"/>
              </a:rPr>
              <a:t>soils</a:t>
            </a:r>
            <a:r>
              <a:rPr lang="fr-FR" sz="1100" dirty="0">
                <a:latin typeface="Arial Narrow" panose="020B0606020202030204" pitchFamily="34" charset="0"/>
              </a:rPr>
              <a:t> </a:t>
            </a:r>
            <a:r>
              <a:rPr lang="fr-FR" sz="1100" dirty="0" smtClean="0">
                <a:latin typeface="Arial Narrow" panose="020B0606020202030204" pitchFamily="34" charset="0"/>
              </a:rPr>
              <a:t>;</a:t>
            </a: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a:latin typeface="Arial Narrow" panose="020B0606020202030204" pitchFamily="34" charset="0"/>
              </a:rPr>
              <a:t>b</a:t>
            </a:r>
            <a:r>
              <a:rPr lang="fr-FR" sz="1100" dirty="0" smtClean="0">
                <a:latin typeface="Arial Narrow" panose="020B0606020202030204" pitchFamily="34" charset="0"/>
              </a:rPr>
              <a:t>) </a:t>
            </a:r>
            <a:r>
              <a:rPr lang="pt-PT" sz="1100" dirty="0">
                <a:latin typeface="Arial Narrow" panose="020B0606020202030204" pitchFamily="34" charset="0"/>
              </a:rPr>
              <a:t>The different categories and types of nutrients that incorporate the chemical composition of basalt giving it the natural conditions of </a:t>
            </a:r>
            <a:r>
              <a:rPr lang="pt-PT" sz="1100" dirty="0" smtClean="0">
                <a:latin typeface="Arial Narrow" panose="020B0606020202030204" pitchFamily="34" charset="0"/>
              </a:rPr>
              <a:t>fertilizers</a:t>
            </a:r>
            <a:r>
              <a:rPr lang="fr-FR" sz="1100" dirty="0" smtClean="0">
                <a:latin typeface="Arial Narrow" panose="020B0606020202030204" pitchFamily="34" charset="0"/>
              </a:rPr>
              <a:t>; </a:t>
            </a:r>
            <a:r>
              <a:rPr lang="pt-PT" sz="1100" dirty="0">
                <a:latin typeface="Arial Narrow" panose="020B0606020202030204" pitchFamily="34" charset="0"/>
              </a:rPr>
              <a:t>Public policies for scientific and technological research, legislative process, regulation and control of the use of basalt powder in </a:t>
            </a:r>
            <a:r>
              <a:rPr lang="pt-PT" sz="1100" dirty="0" smtClean="0">
                <a:latin typeface="Arial Narrow" panose="020B0606020202030204" pitchFamily="34" charset="0"/>
              </a:rPr>
              <a:t>agriculture</a:t>
            </a:r>
            <a:r>
              <a:rPr lang="fr-FR" sz="1100" dirty="0" smtClean="0">
                <a:latin typeface="Arial Narrow" panose="020B0606020202030204" pitchFamily="34" charset="0"/>
              </a:rPr>
              <a:t>;</a:t>
            </a:r>
            <a:endParaRPr lang="fr-FR" sz="1100" dirty="0">
              <a:latin typeface="Arial Narrow" panose="020B0606020202030204" pitchFamily="34" charset="0"/>
            </a:endParaRP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a:latin typeface="Arial Narrow" panose="020B0606020202030204" pitchFamily="34" charset="0"/>
              </a:rPr>
              <a:t>c</a:t>
            </a:r>
            <a:r>
              <a:rPr lang="fr-FR" sz="1100" dirty="0" smtClean="0">
                <a:latin typeface="Arial Narrow" panose="020B0606020202030204" pitchFamily="34" charset="0"/>
              </a:rPr>
              <a:t>) </a:t>
            </a:r>
            <a:r>
              <a:rPr lang="pt-PT" sz="1100" dirty="0">
                <a:latin typeface="Arial Narrow" panose="020B0606020202030204" pitchFamily="34" charset="0"/>
              </a:rPr>
              <a:t>The mechanisms and their respective roles and functions in the formulation, implementation, control and monitoring of the quality of foods produced based on the use of rock powder in the fertilization of agricultural soils</a:t>
            </a:r>
            <a:r>
              <a:rPr lang="fr-FR" sz="1100" dirty="0" smtClean="0">
                <a:latin typeface="Arial Narrow" panose="020B0606020202030204" pitchFamily="34" charset="0"/>
              </a:rPr>
              <a:t>; </a:t>
            </a:r>
            <a:r>
              <a:rPr lang="pt-PT" sz="1100" dirty="0">
                <a:latin typeface="Arial Narrow" panose="020B0606020202030204" pitchFamily="34" charset="0"/>
              </a:rPr>
              <a:t>The relationship between the use of rock powder in the fertilization of agricultural soils and the agricultural profitability and quality of the food produced</a:t>
            </a:r>
            <a:r>
              <a:rPr lang="fr-FR" sz="1100" dirty="0" smtClean="0">
                <a:latin typeface="Arial Narrow" panose="020B0606020202030204" pitchFamily="34" charset="0"/>
              </a:rPr>
              <a:t>;</a:t>
            </a:r>
            <a:endParaRPr lang="fr-FR" sz="1100" dirty="0">
              <a:latin typeface="Arial Narrow" panose="020B0606020202030204" pitchFamily="34" charset="0"/>
            </a:endParaRP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smtClean="0">
                <a:latin typeface="Arial Narrow" panose="020B0606020202030204" pitchFamily="34" charset="0"/>
              </a:rPr>
              <a:t>d</a:t>
            </a:r>
            <a:r>
              <a:rPr lang="pt-PT" sz="1100" dirty="0">
                <a:latin typeface="Arial Narrow" panose="020B0606020202030204" pitchFamily="34" charset="0"/>
              </a:rPr>
              <a:t> The types and qualities of agricultural soils likely to benefit and the potential for using the rock powder from the respective </a:t>
            </a:r>
            <a:r>
              <a:rPr lang="pt-PT" sz="1100" dirty="0" smtClean="0">
                <a:latin typeface="Arial Narrow" panose="020B0606020202030204" pitchFamily="34" charset="0"/>
              </a:rPr>
              <a:t>fertilization</a:t>
            </a:r>
            <a:r>
              <a:rPr lang="fr-FR" sz="1100" dirty="0" smtClean="0">
                <a:latin typeface="Arial Narrow" panose="020B0606020202030204" pitchFamily="34" charset="0"/>
              </a:rPr>
              <a:t>; </a:t>
            </a:r>
            <a:r>
              <a:rPr lang="pt-PT" sz="1100" dirty="0">
                <a:latin typeface="Arial Narrow" panose="020B0606020202030204" pitchFamily="34" charset="0"/>
              </a:rPr>
              <a:t>Trends in present and future development of the use of rock powder in agriculture</a:t>
            </a:r>
            <a:r>
              <a:rPr lang="fr-FR" sz="1100" dirty="0" smtClean="0">
                <a:latin typeface="Arial Narrow" panose="020B0606020202030204" pitchFamily="34" charset="0"/>
              </a:rPr>
              <a:t>;</a:t>
            </a:r>
            <a:endParaRPr lang="fr-FR" sz="1100" dirty="0">
              <a:latin typeface="Arial Narrow" panose="020B0606020202030204" pitchFamily="34" charset="0"/>
            </a:endParaRP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smtClean="0">
                <a:latin typeface="Arial Narrow" panose="020B0606020202030204" pitchFamily="34" charset="0"/>
              </a:rPr>
              <a:t>e) </a:t>
            </a:r>
            <a:r>
              <a:rPr lang="pt-PT" sz="1100" dirty="0">
                <a:latin typeface="Arial Narrow" panose="020B0606020202030204" pitchFamily="34" charset="0"/>
              </a:rPr>
              <a:t>The cause and effect relationship between the use of rock powder in the fertilization of agricultural soils and its effects on the preservation of the environment</a:t>
            </a:r>
            <a:r>
              <a:rPr lang="fr-FR" sz="1100" dirty="0" smtClean="0">
                <a:latin typeface="Arial Narrow" panose="020B0606020202030204" pitchFamily="34" charset="0"/>
              </a:rPr>
              <a:t>.</a:t>
            </a:r>
          </a:p>
          <a:p>
            <a:pPr lvl="1" algn="just">
              <a:lnSpc>
                <a:spcPts val="1320"/>
              </a:lnSpc>
              <a:defRPr lang="en-US"/>
            </a:pPr>
            <a:endParaRPr lang="fr-FR" sz="1100" dirty="0">
              <a:latin typeface="Arial Narrow" panose="020B0606020202030204" pitchFamily="34" charset="0"/>
            </a:endParaRPr>
          </a:p>
          <a:p>
            <a:pPr algn="just">
              <a:lnSpc>
                <a:spcPts val="1320"/>
              </a:lnSpc>
              <a:defRPr lang="en-US"/>
            </a:pPr>
            <a:r>
              <a:rPr lang="pt-PT" sz="1100" dirty="0">
                <a:latin typeface="Arial Narrow" panose="020B0606020202030204" pitchFamily="34" charset="0"/>
              </a:rPr>
              <a:t>After the interventions of the specialists in each theme forming part of the program of the «</a:t>
            </a:r>
            <a:r>
              <a:rPr lang="pt-PT" sz="1100" i="1" dirty="0">
                <a:solidFill>
                  <a:schemeClr val="accent5">
                    <a:lumMod val="60000"/>
                    <a:lumOff val="40000"/>
                  </a:schemeClr>
                </a:solidFill>
                <a:latin typeface="Arial Narrow" panose="020B0606020202030204" pitchFamily="34" charset="0"/>
              </a:rPr>
              <a:t>Round Table of Integration</a:t>
            </a:r>
            <a:r>
              <a:rPr lang="pt-PT" sz="1100" dirty="0">
                <a:latin typeface="Arial Narrow" panose="020B0606020202030204" pitchFamily="34" charset="0"/>
              </a:rPr>
              <a:t>», a period of debate will open during which all present will be able to intervene to present their points of view, as well as to confront the specialists to issues strictly related to the topics under </a:t>
            </a:r>
            <a:r>
              <a:rPr lang="pt-PT" sz="1100" dirty="0" smtClean="0">
                <a:latin typeface="Arial Narrow" panose="020B0606020202030204" pitchFamily="34" charset="0"/>
              </a:rPr>
              <a:t>discussion</a:t>
            </a:r>
            <a:r>
              <a:rPr lang="fr-FR" sz="1100" dirty="0" smtClean="0">
                <a:latin typeface="Arial Narrow" panose="020B0606020202030204" pitchFamily="34" charset="0"/>
              </a:rPr>
              <a:t>.</a:t>
            </a:r>
          </a:p>
          <a:p>
            <a:pPr algn="just">
              <a:lnSpc>
                <a:spcPts val="1320"/>
              </a:lnSpc>
              <a:defRPr lang="en-US"/>
            </a:pPr>
            <a:endParaRPr lang="fr-FR" sz="1100" dirty="0">
              <a:latin typeface="Arial Narrow" panose="020B0606020202030204" pitchFamily="34" charset="0"/>
            </a:endParaRPr>
          </a:p>
          <a:p>
            <a:pPr>
              <a:lnSpc>
                <a:spcPts val="1320"/>
              </a:lnSpc>
            </a:pPr>
            <a:r>
              <a:rPr lang="pt-PT" sz="1100" b="1" i="1" dirty="0">
                <a:latin typeface="Arial Narrow" panose="020B0606020202030204" pitchFamily="34" charset="0"/>
              </a:rPr>
              <a:t>9.2.11. </a:t>
            </a:r>
            <a:r>
              <a:rPr lang="pt-PT" sz="1100" b="1" dirty="0">
                <a:latin typeface="Arial Narrow" panose="020B0606020202030204" pitchFamily="34" charset="0"/>
              </a:rPr>
              <a:t>Sequence 11: </a:t>
            </a:r>
            <a:r>
              <a:rPr lang="pt-PT" sz="1100" b="1" dirty="0">
                <a:solidFill>
                  <a:schemeClr val="accent5">
                    <a:lumMod val="75000"/>
                  </a:schemeClr>
                </a:solidFill>
                <a:latin typeface="Arial Narrow" panose="020B0606020202030204" pitchFamily="34" charset="0"/>
              </a:rPr>
              <a:t>Closing session and communication </a:t>
            </a:r>
          </a:p>
          <a:p>
            <a:pPr algn="just">
              <a:lnSpc>
                <a:spcPts val="1320"/>
              </a:lnSpc>
            </a:pPr>
            <a:r>
              <a:rPr lang="pt-PT" sz="1100" dirty="0">
                <a:latin typeface="Arial Narrow" panose="020B0606020202030204" pitchFamily="34" charset="0"/>
              </a:rPr>
              <a:t>During this closing session, a brief summary of the conclusions of the International Conference will be presented with comments and a closing address.</a:t>
            </a:r>
          </a:p>
          <a:p>
            <a:pPr algn="just">
              <a:lnSpc>
                <a:spcPts val="1320"/>
              </a:lnSpc>
            </a:pPr>
            <a:endParaRPr lang="pt-PT" sz="1100" dirty="0">
              <a:latin typeface="Arial Narrow" panose="020B0606020202030204" pitchFamily="34" charset="0"/>
            </a:endParaRPr>
          </a:p>
          <a:p>
            <a:pPr algn="just">
              <a:lnSpc>
                <a:spcPts val="1320"/>
              </a:lnSpc>
            </a:pPr>
            <a:r>
              <a:rPr lang="pt-PT" sz="1100" dirty="0">
                <a:latin typeface="Arial Narrow" panose="020B0606020202030204" pitchFamily="34" charset="0"/>
              </a:rPr>
              <a:t> At the end of the Session, a press conference will take place during which a representative of the external delegations and some participants will intervene.</a:t>
            </a:r>
          </a:p>
          <a:p>
            <a:pPr>
              <a:lnSpc>
                <a:spcPts val="1320"/>
              </a:lnSpc>
            </a:pPr>
            <a:r>
              <a:rPr lang="pt-PT" sz="1100" dirty="0">
                <a:latin typeface="Arial Narrow" panose="020B0606020202030204" pitchFamily="34" charset="0"/>
              </a:rPr>
              <a:t> </a:t>
            </a:r>
          </a:p>
          <a:p>
            <a:pPr>
              <a:lnSpc>
                <a:spcPts val="1320"/>
              </a:lnSpc>
              <a:defRPr lang="en-US"/>
            </a:pPr>
            <a:r>
              <a:rPr lang="pt-PT" sz="1100" b="1" i="1" dirty="0">
                <a:latin typeface="Arial Narrow" panose="020B0606020202030204" pitchFamily="34" charset="0"/>
              </a:rPr>
              <a:t>9.2.12. </a:t>
            </a:r>
            <a:r>
              <a:rPr lang="pt-PT" sz="1100" b="1" dirty="0">
                <a:latin typeface="Arial Narrow" panose="020B0606020202030204" pitchFamily="34" charset="0"/>
              </a:rPr>
              <a:t>Sequence</a:t>
            </a:r>
            <a:r>
              <a:rPr lang="pt-PT" sz="1100" b="1" i="1" dirty="0">
                <a:latin typeface="Arial Narrow" panose="020B0606020202030204" pitchFamily="34" charset="0"/>
              </a:rPr>
              <a:t> 12 : </a:t>
            </a:r>
            <a:r>
              <a:rPr lang="pt-PT" sz="1100" b="1" i="1" dirty="0">
                <a:solidFill>
                  <a:schemeClr val="accent5">
                    <a:lumMod val="75000"/>
                  </a:schemeClr>
                </a:solidFill>
                <a:latin typeface="Arial Narrow" panose="020B0606020202030204" pitchFamily="34" charset="0"/>
              </a:rPr>
              <a:t>Welcome dinner «THE FLAVORS OF ECOWAS»</a:t>
            </a:r>
          </a:p>
          <a:p>
            <a:pPr algn="just">
              <a:lnSpc>
                <a:spcPts val="1320"/>
              </a:lnSpc>
            </a:pPr>
            <a:r>
              <a:rPr lang="pt-PT" sz="1100" dirty="0">
                <a:latin typeface="Arial Narrow" panose="020B0606020202030204" pitchFamily="34" charset="0"/>
              </a:rPr>
              <a:t>On March 16, there will be a welcome dinner with the participation of all participants in the event and guests from national and international institutions present in Cape Verde as well as individual. </a:t>
            </a:r>
          </a:p>
          <a:p>
            <a:pPr algn="just">
              <a:lnSpc>
                <a:spcPts val="1320"/>
              </a:lnSpc>
            </a:pPr>
            <a:endParaRPr lang="pt-PT" sz="1100" dirty="0">
              <a:latin typeface="Arial Narrow" panose="020B0606020202030204" pitchFamily="34" charset="0"/>
            </a:endParaRPr>
          </a:p>
          <a:p>
            <a:pPr algn="just">
              <a:lnSpc>
                <a:spcPts val="1320"/>
              </a:lnSpc>
            </a:pPr>
            <a:r>
              <a:rPr lang="pt-PT" sz="1100" dirty="0">
                <a:latin typeface="Arial Narrow" panose="020B0606020202030204" pitchFamily="34" charset="0"/>
              </a:rPr>
              <a:t>This sequence will allow socialization between all those present because it will allow the establishment of networks networks between researchers and participants which will take effect after the event.</a:t>
            </a:r>
          </a:p>
          <a:p>
            <a:pPr algn="just">
              <a:lnSpc>
                <a:spcPts val="1320"/>
              </a:lnSpc>
              <a:defRPr lang="en-US"/>
            </a:pPr>
            <a:endParaRPr lang="pt-PT" sz="1100" dirty="0">
              <a:latin typeface="Arial Narrow" panose="020B0606020202030204" pitchFamily="34" charset="0"/>
            </a:endParaRPr>
          </a:p>
        </p:txBody>
      </p:sp>
      <p:sp>
        <p:nvSpPr>
          <p:cNvPr id="14" name="TextBox 13"/>
          <p:cNvSpPr txBox="1"/>
          <p:nvPr/>
        </p:nvSpPr>
        <p:spPr>
          <a:xfrm>
            <a:off x="313859" y="5944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836587"/>
            <a:ext cx="6285513" cy="7976543"/>
          </a:xfrm>
          <a:prstGeom prst="rect">
            <a:avLst/>
          </a:prstGeom>
          <a:noFill/>
        </p:spPr>
        <p:txBody>
          <a:bodyPr wrap="square" rtlCol="0">
            <a:spAutoFit/>
          </a:bodyPr>
          <a:lstStyle/>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10. </a:t>
            </a:r>
            <a:r>
              <a:rPr lang="pt-PT" sz="1100" b="1" dirty="0">
                <a:solidFill>
                  <a:schemeClr val="accent5">
                    <a:lumMod val="75000"/>
                  </a:schemeClr>
                </a:solidFill>
                <a:latin typeface="Arial Narrow" panose="020B0606020202030204" pitchFamily="34" charset="0"/>
              </a:rPr>
              <a:t>Roundtable on integration and </a:t>
            </a:r>
            <a:r>
              <a:rPr lang="pt-PT" sz="1100" b="1" dirty="0" smtClean="0">
                <a:solidFill>
                  <a:schemeClr val="accent5">
                    <a:lumMod val="75000"/>
                  </a:schemeClr>
                </a:solidFill>
                <a:latin typeface="Arial Narrow" panose="020B0606020202030204" pitchFamily="34" charset="0"/>
              </a:rPr>
              <a:t>debates</a:t>
            </a:r>
          </a:p>
          <a:p>
            <a:pPr algn="just"/>
            <a:r>
              <a:rPr lang="pt-PT" sz="1100" dirty="0">
                <a:latin typeface="Arial Narrow" panose="020B0606020202030204" pitchFamily="34" charset="0"/>
              </a:rPr>
              <a:t>Basaltic rocks have a composition rich in chemical elements which are nutrients for plants, making them suitable for use in agriculture, improving soil fertility, protecting the environment, increasing agricultural profitability and dramatically improving quality. of food produced. </a:t>
            </a:r>
            <a:endParaRPr lang="pt-PT" sz="1100" dirty="0" smtClean="0">
              <a:latin typeface="Arial Narrow" panose="020B0606020202030204" pitchFamily="34" charset="0"/>
            </a:endParaRPr>
          </a:p>
          <a:p>
            <a:pPr algn="just"/>
            <a:endParaRPr lang="pt-PT" sz="1100" dirty="0">
              <a:latin typeface="Arial Narrow" panose="020B0606020202030204" pitchFamily="34" charset="0"/>
            </a:endParaRPr>
          </a:p>
          <a:p>
            <a:pPr algn="just"/>
            <a:r>
              <a:rPr lang="pt-PT" sz="1100" dirty="0" smtClean="0">
                <a:latin typeface="Arial Narrow" panose="020B0606020202030204" pitchFamily="34" charset="0"/>
              </a:rPr>
              <a:t>The </a:t>
            </a:r>
            <a:r>
              <a:rPr lang="pt-PT" sz="1100" dirty="0">
                <a:latin typeface="Arial Narrow" panose="020B0606020202030204" pitchFamily="34" charset="0"/>
              </a:rPr>
              <a:t>use of rock powders to fertilize the soil is an age-old technique (the Inca and Egyptian civilizations already relied on the use of rock byproducts for soil fertilization), which has been left out, by expanding the use and supply of soluble fertilizers. However, the rise in the prices of these products has left a growing number of farmers without the possibility of fertilizing the soil and thus guaranteeing a production compatible with their efforts and the investments made. Technological developments in recent decades have made it possible to produce rock powders for agriculture at a cost compatible with the purchasing power of the entire population.</a:t>
            </a:r>
          </a:p>
          <a:p>
            <a:pPr algn="just">
              <a:lnSpc>
                <a:spcPts val="1200"/>
              </a:lnSpc>
            </a:pPr>
            <a:endParaRPr lang="pt-PT" sz="1100" dirty="0">
              <a:latin typeface="Arial Narrow" panose="020B0606020202030204" pitchFamily="34" charset="0"/>
            </a:endParaRPr>
          </a:p>
          <a:p>
            <a:pPr algn="just"/>
            <a:r>
              <a:rPr lang="pt-PT" sz="1100" dirty="0">
                <a:latin typeface="Arial Narrow" panose="020B0606020202030204" pitchFamily="34" charset="0"/>
              </a:rPr>
              <a:t>It is in this context that a </a:t>
            </a:r>
            <a:r>
              <a:rPr lang="pt-PT" sz="1100" dirty="0" smtClean="0">
                <a:latin typeface="Arial Narrow" panose="020B0606020202030204" pitchFamily="34" charset="0"/>
              </a:rPr>
              <a:t>«Round </a:t>
            </a:r>
            <a:r>
              <a:rPr lang="pt-PT" sz="1100" dirty="0">
                <a:latin typeface="Arial Narrow" panose="020B0606020202030204" pitchFamily="34" charset="0"/>
              </a:rPr>
              <a:t>Table of Integration and </a:t>
            </a:r>
            <a:r>
              <a:rPr lang="pt-PT" sz="1100" dirty="0" smtClean="0">
                <a:latin typeface="Arial Narrow" panose="020B0606020202030204" pitchFamily="34" charset="0"/>
              </a:rPr>
              <a:t>Debates» </a:t>
            </a:r>
            <a:r>
              <a:rPr lang="pt-PT" sz="1100" dirty="0">
                <a:latin typeface="Arial Narrow" panose="020B0606020202030204" pitchFamily="34" charset="0"/>
              </a:rPr>
              <a:t>will take place on March 16, 2022, bringing together some of the most eminent international researchers in the field of the use of rock powder for the fertilization of agricultural soils. The following will also participate in this round table: professionals from the agricultural sector; environmental protection professionals; nutrition professionals; academics; researchers; municipal managers and national and international development decision-makers.</a:t>
            </a:r>
          </a:p>
          <a:p>
            <a:pPr algn="just">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11. </a:t>
            </a:r>
            <a:r>
              <a:rPr lang="pt-PT" sz="1100" b="1" dirty="0">
                <a:solidFill>
                  <a:schemeClr val="accent5">
                    <a:lumMod val="75000"/>
                  </a:schemeClr>
                </a:solidFill>
                <a:latin typeface="Arial Narrow" panose="020B0606020202030204" pitchFamily="34" charset="0"/>
              </a:rPr>
              <a:t>Place and dates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The International Conference will take place in Cape Verde, Praia, in the Noble Hall of the National Assembly, from March 14 to 16, 2022. The program for March 16 consists of a </a:t>
            </a:r>
            <a:r>
              <a:rPr lang="pt-PT" sz="1100" dirty="0">
                <a:solidFill>
                  <a:schemeClr val="accent5">
                    <a:lumMod val="75000"/>
                  </a:schemeClr>
                </a:solidFill>
                <a:latin typeface="Arial Narrow" panose="020B0606020202030204" pitchFamily="34" charset="0"/>
              </a:rPr>
              <a:t>Round Table of integration and debates</a:t>
            </a:r>
            <a:r>
              <a:rPr lang="pt-PT"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12. </a:t>
            </a:r>
            <a:r>
              <a:rPr lang="pt-PT" sz="1100" b="1" dirty="0">
                <a:solidFill>
                  <a:schemeClr val="accent5">
                    <a:lumMod val="75000"/>
                  </a:schemeClr>
                </a:solidFill>
                <a:latin typeface="Arial Narrow" panose="020B0606020202030204" pitchFamily="34" charset="0"/>
              </a:rPr>
              <a:t>Working </a:t>
            </a:r>
            <a:r>
              <a:rPr lang="pt-PT" sz="1100" b="1" dirty="0" smtClean="0">
                <a:solidFill>
                  <a:schemeClr val="accent5">
                    <a:lumMod val="75000"/>
                  </a:schemeClr>
                </a:solidFill>
                <a:latin typeface="Arial Narrow" panose="020B0606020202030204" pitchFamily="34" charset="0"/>
              </a:rPr>
              <a:t>languages</a:t>
            </a:r>
          </a:p>
          <a:p>
            <a:r>
              <a:rPr lang="pt-PT" sz="1100" dirty="0">
                <a:latin typeface="Arial Narrow" panose="020B0606020202030204" pitchFamily="34" charset="0"/>
              </a:rPr>
              <a:t>Three working languages ​​will be used: French, English and Portuguese.</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13. </a:t>
            </a:r>
            <a:r>
              <a:rPr lang="pt-PT" sz="1100" b="1" dirty="0" smtClean="0">
                <a:solidFill>
                  <a:schemeClr val="accent5">
                    <a:lumMod val="75000"/>
                  </a:schemeClr>
                </a:solidFill>
                <a:latin typeface="Arial Narrow" panose="020B0606020202030204" pitchFamily="34" charset="0"/>
              </a:rPr>
              <a:t>Communication</a:t>
            </a:r>
          </a:p>
          <a:p>
            <a:r>
              <a:rPr lang="pt-PT" sz="1100" dirty="0">
                <a:latin typeface="Arial Narrow" panose="020B0606020202030204" pitchFamily="34" charset="0"/>
              </a:rPr>
              <a:t>Communications will be made by national, regional and international experts, individually or on behalf of the institution they represent.</a:t>
            </a:r>
          </a:p>
          <a:p>
            <a:pPr algn="just">
              <a:lnSpc>
                <a:spcPts val="1200"/>
              </a:lnSpc>
            </a:pPr>
            <a:endParaRPr lang="pt-PT" sz="1100" dirty="0" smtClean="0">
              <a:latin typeface="Arial Narrow" panose="020B0606020202030204" pitchFamily="34" charset="0"/>
            </a:endParaRPr>
          </a:p>
          <a:p>
            <a:pPr algn="just">
              <a:lnSpc>
                <a:spcPts val="1100"/>
              </a:lnSpc>
            </a:pPr>
            <a:r>
              <a:rPr lang="pt-PT" sz="1100" b="1" i="1" dirty="0">
                <a:latin typeface="Arial Narrow" panose="020B0606020202030204" pitchFamily="34" charset="0"/>
              </a:rPr>
              <a:t>14. </a:t>
            </a:r>
            <a:r>
              <a:rPr lang="pt-PT" sz="1100" b="1" dirty="0">
                <a:solidFill>
                  <a:schemeClr val="accent5">
                    <a:lumMod val="75000"/>
                  </a:schemeClr>
                </a:solidFill>
                <a:latin typeface="Arial Narrow" panose="020B0606020202030204" pitchFamily="34" charset="0"/>
              </a:rPr>
              <a:t>Registration</a:t>
            </a:r>
            <a:r>
              <a:rPr lang="pt-PT" sz="1100" b="1" dirty="0">
                <a:latin typeface="Arial Narrow" panose="020B0606020202030204" pitchFamily="34" charset="0"/>
              </a:rPr>
              <a:t> </a:t>
            </a:r>
          </a:p>
          <a:p>
            <a:pPr algn="just">
              <a:lnSpc>
                <a:spcPts val="1100"/>
              </a:lnSpc>
            </a:pPr>
            <a:r>
              <a:rPr lang="pt-PT" sz="1100" b="1" dirty="0">
                <a:solidFill>
                  <a:schemeClr val="accent5">
                    <a:lumMod val="75000"/>
                  </a:schemeClr>
                </a:solidFill>
                <a:latin typeface="Arial Narrow" panose="020B0606020202030204" pitchFamily="34" charset="0"/>
              </a:rPr>
              <a:t>14.1 A registration form is available.</a:t>
            </a:r>
          </a:p>
          <a:p>
            <a:pPr algn="just">
              <a:lnSpc>
                <a:spcPts val="1100"/>
              </a:lnSpc>
            </a:pPr>
            <a:r>
              <a:rPr lang="pt-PT" sz="1100" dirty="0">
                <a:latin typeface="Arial Narrow" panose="020B0606020202030204" pitchFamily="34" charset="0"/>
              </a:rPr>
              <a:t>It should be completed by any person or invited participant and sent by e-mail: </a:t>
            </a:r>
            <a:r>
              <a:rPr lang="pt-PT" sz="1100" dirty="0">
                <a:latin typeface="Arial Narrow" panose="020B0606020202030204" pitchFamily="34" charset="0"/>
              </a:rPr>
              <a:t>events@basaltconference.com </a:t>
            </a:r>
            <a:r>
              <a:rPr lang="pt-PT" sz="1100" dirty="0">
                <a:latin typeface="Arial Narrow" panose="020B0606020202030204" pitchFamily="34" charset="0"/>
              </a:rPr>
              <a:t>/ </a:t>
            </a:r>
            <a:r>
              <a:rPr lang="pt-PT" sz="1100" dirty="0">
                <a:latin typeface="Arial Narrow" panose="020B0606020202030204" pitchFamily="34" charset="0"/>
              </a:rPr>
              <a:t>helpdesk@basaltconference.com</a:t>
            </a:r>
            <a:r>
              <a:rPr lang="pt-PT" sz="1100" dirty="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14.2 Application forms can be downloaded from the following website: https://www.basaltconference.com/e/form/.</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14.3 Entries can also be submitted online on the website: https://www.basaltconference.com/register/form/.</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14.4 The conditions of participation are specified on this site. </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14.5 For each group of 10 participants in the event, the organization assumes the participation costs for the eleventh element.</a:t>
            </a:r>
          </a:p>
          <a:p>
            <a:pPr algn="just">
              <a:lnSpc>
                <a:spcPts val="1100"/>
              </a:lnSpc>
            </a:pPr>
            <a:r>
              <a:rPr lang="pt-PT" sz="1100" dirty="0">
                <a:latin typeface="Arial Narrow" panose="020B0606020202030204" pitchFamily="34" charset="0"/>
              </a:rPr>
              <a:t> </a:t>
            </a:r>
          </a:p>
          <a:p>
            <a:pPr algn="just"/>
            <a:r>
              <a:rPr lang="pt-PT" sz="1100" dirty="0">
                <a:latin typeface="Arial Narrow" panose="020B0606020202030204" pitchFamily="34" charset="0"/>
              </a:rPr>
              <a:t>14.6 For each group of 25 participants the organization assumes the participation costs for two (2) additional elements.</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14.7 </a:t>
            </a:r>
            <a:r>
              <a:rPr lang="pt-PT" sz="1100" b="1" dirty="0">
                <a:solidFill>
                  <a:schemeClr val="accent5">
                    <a:lumMod val="75000"/>
                  </a:schemeClr>
                </a:solidFill>
                <a:latin typeface="Arial Narrow" panose="020B0606020202030204" pitchFamily="34" charset="0"/>
              </a:rPr>
              <a:t>Transfer of Registration </a:t>
            </a:r>
          </a:p>
          <a:p>
            <a:pPr algn="just">
              <a:lnSpc>
                <a:spcPts val="1100"/>
              </a:lnSpc>
            </a:pPr>
            <a:r>
              <a:rPr lang="pt-PT" sz="1100" dirty="0">
                <a:latin typeface="Arial Narrow" panose="020B0606020202030204" pitchFamily="34" charset="0"/>
              </a:rPr>
              <a:t>A duly registered participant, if he is confronted with the impossibility of participating in the event, may transfer his registration to a third party. To this end, the replacement participant must be perfectly identified and accept the same conditions as the substituted participant</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1" name="TextBox 10"/>
          <p:cNvSpPr txBox="1"/>
          <p:nvPr/>
        </p:nvSpPr>
        <p:spPr>
          <a:xfrm>
            <a:off x="313859" y="5944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925" y="939245"/>
            <a:ext cx="6063671" cy="6863417"/>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15</a:t>
            </a:r>
            <a:r>
              <a:rPr lang="pt-PT" sz="1100" b="1" i="1"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Official groups and delegations</a:t>
            </a: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For groups (minimum 10 Pax), official delegations or government entities, the Organization must be contacted for specific treatment.</a:t>
            </a:r>
          </a:p>
          <a:p>
            <a:pPr algn="just">
              <a:lnSpc>
                <a:spcPts val="1200"/>
              </a:lnSpc>
            </a:pPr>
            <a:endParaRPr lang="pt-PT" sz="1100" dirty="0">
              <a:latin typeface="Arial Narrow" panose="020B0606020202030204" pitchFamily="34" charset="0"/>
            </a:endParaRPr>
          </a:p>
          <a:p>
            <a:pPr algn="just">
              <a:lnSpc>
                <a:spcPts val="1200"/>
              </a:lnSpc>
            </a:pPr>
            <a:r>
              <a:rPr lang="pt-PT" sz="1100" b="1" i="1" dirty="0">
                <a:latin typeface="Arial Narrow" panose="020B0606020202030204" pitchFamily="34" charset="0"/>
              </a:rPr>
              <a:t>16. </a:t>
            </a:r>
            <a:r>
              <a:rPr lang="pt-PT" sz="1100" b="1" i="1" dirty="0">
                <a:solidFill>
                  <a:schemeClr val="accent5">
                    <a:lumMod val="75000"/>
                  </a:schemeClr>
                </a:solidFill>
                <a:latin typeface="Arial Narrow" panose="020B0606020202030204" pitchFamily="34" charset="0"/>
              </a:rPr>
              <a:t>Visa</a:t>
            </a:r>
          </a:p>
          <a:p>
            <a:pPr algn="just">
              <a:lnSpc>
                <a:spcPts val="1200"/>
              </a:lnSpc>
            </a:pPr>
            <a:r>
              <a:rPr lang="pt-PT" sz="1100" dirty="0">
                <a:latin typeface="Arial Narrow" panose="020B0606020202030204" pitchFamily="34" charset="0"/>
              </a:rPr>
              <a:t>The visa application, for participants who need it, is made via a platform available on the internet (www.ease.gov.cv). Exceptionally, it can be requested in embassies, consular posts or on arrival in the national territory, Cape Verde, upon payment of a surcharge. The cost of the Visa is paid directly to the competent authorities: approximately € 30.00. If necessary, the Organization can assist participants in the process of obtaining visas.</a:t>
            </a:r>
          </a:p>
          <a:p>
            <a:pPr algn="just">
              <a:lnSpc>
                <a:spcPts val="1200"/>
              </a:lnSpc>
            </a:pPr>
            <a:endParaRPr lang="pt-PT" sz="1100" b="1" i="1"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17. </a:t>
            </a:r>
            <a:r>
              <a:rPr lang="pt-PT" sz="1100" b="1" dirty="0">
                <a:solidFill>
                  <a:schemeClr val="accent5">
                    <a:lumMod val="75000"/>
                  </a:schemeClr>
                </a:solidFill>
                <a:latin typeface="Arial Narrow" panose="020B0606020202030204" pitchFamily="34" charset="0"/>
              </a:rPr>
              <a:t>Protocol Services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smtClean="0">
                <a:latin typeface="Arial Narrow" panose="020B0606020202030204" pitchFamily="34" charset="0"/>
              </a:rPr>
              <a:t>For </a:t>
            </a:r>
            <a:r>
              <a:rPr lang="pt-PT" sz="1100" dirty="0">
                <a:latin typeface="Arial Narrow" panose="020B0606020202030204" pitchFamily="34" charset="0"/>
              </a:rPr>
              <a:t>official delegations, the Organization will communicate the procedures on a case-by-case basis in due course. Upon arrival at Cape Verde airport, participants will find a qualified team ready to help with all the necessary formalities and able to develop communication in three languages: Portuguese; French and English, namely</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marL="182563" algn="just">
              <a:lnSpc>
                <a:spcPts val="1200"/>
              </a:lnSpc>
            </a:pPr>
            <a:r>
              <a:rPr lang="pt-PT" sz="1100" b="1" dirty="0" smtClean="0">
                <a:latin typeface="Arial Narrow" panose="020B0606020202030204" pitchFamily="34" charset="0"/>
              </a:rPr>
              <a:t>17.1</a:t>
            </a:r>
            <a:r>
              <a:rPr lang="pt-PT" sz="1100" dirty="0" smtClean="0">
                <a:latin typeface="Arial Narrow" panose="020B0606020202030204" pitchFamily="34" charset="0"/>
              </a:rPr>
              <a:t> </a:t>
            </a:r>
            <a:r>
              <a:rPr lang="pt-PT" sz="1100" dirty="0">
                <a:latin typeface="Arial Narrow" panose="020B0606020202030204" pitchFamily="34" charset="0"/>
              </a:rPr>
              <a:t>Protocol at the airport for the reception of delegations at the airport and transfer to the hotel; </a:t>
            </a:r>
            <a:endParaRPr lang="pt-PT" sz="1100" dirty="0" smtClean="0">
              <a:latin typeface="Arial Narrow" panose="020B0606020202030204" pitchFamily="34" charset="0"/>
            </a:endParaRPr>
          </a:p>
          <a:p>
            <a:pPr marL="182563" algn="just">
              <a:lnSpc>
                <a:spcPts val="1200"/>
              </a:lnSpc>
            </a:pPr>
            <a:r>
              <a:rPr lang="pt-PT" sz="1100" b="1" dirty="0" smtClean="0">
                <a:latin typeface="Arial Narrow" panose="020B0606020202030204" pitchFamily="34" charset="0"/>
              </a:rPr>
              <a:t>17.2</a:t>
            </a:r>
            <a:r>
              <a:rPr lang="pt-PT" sz="1100" dirty="0" smtClean="0">
                <a:latin typeface="Arial Narrow" panose="020B0606020202030204" pitchFamily="34" charset="0"/>
              </a:rPr>
              <a:t> </a:t>
            </a:r>
            <a:r>
              <a:rPr lang="pt-PT" sz="1100" dirty="0">
                <a:latin typeface="Arial Narrow" panose="020B0606020202030204" pitchFamily="34" charset="0"/>
              </a:rPr>
              <a:t>Protocol during each day of the event to register participants and support the event.</a:t>
            </a:r>
          </a:p>
          <a:p>
            <a:pPr lvl="1"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18. </a:t>
            </a:r>
            <a:r>
              <a:rPr lang="pt-PT" sz="1100" b="1" dirty="0" smtClean="0">
                <a:solidFill>
                  <a:schemeClr val="accent5">
                    <a:lumMod val="75000"/>
                  </a:schemeClr>
                </a:solidFill>
                <a:latin typeface="Arial Narrow" panose="020B0606020202030204" pitchFamily="34" charset="0"/>
              </a:rPr>
              <a:t>Transfers</a:t>
            </a:r>
          </a:p>
          <a:p>
            <a:pPr>
              <a:lnSpc>
                <a:spcPts val="1200"/>
              </a:lnSpc>
            </a:pPr>
            <a:r>
              <a:rPr lang="pt-PT" sz="1100" b="1" dirty="0" smtClean="0">
                <a:latin typeface="Arial Narrow" panose="020B0606020202030204" pitchFamily="34" charset="0"/>
              </a:rPr>
              <a:t>18.1</a:t>
            </a:r>
            <a:r>
              <a:rPr lang="pt-PT" sz="1100" dirty="0" smtClean="0">
                <a:latin typeface="Arial Narrow" panose="020B0606020202030204" pitchFamily="34" charset="0"/>
              </a:rPr>
              <a:t> </a:t>
            </a:r>
            <a:r>
              <a:rPr lang="pt-PT" sz="1100" dirty="0">
                <a:latin typeface="Arial Narrow" panose="020B0606020202030204" pitchFamily="34" charset="0"/>
              </a:rPr>
              <a:t>When participants arrive in Cape Verde, they are provided with means of transport on the Airport / place of accommodation / Airport routes. </a:t>
            </a:r>
            <a:endParaRPr lang="pt-PT" sz="1100" dirty="0" smtClean="0">
              <a:latin typeface="Arial Narrow" panose="020B0606020202030204" pitchFamily="34" charset="0"/>
            </a:endParaRP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18.2</a:t>
            </a:r>
            <a:r>
              <a:rPr lang="pt-PT" sz="1100" dirty="0" smtClean="0">
                <a:latin typeface="Arial Narrow" panose="020B0606020202030204" pitchFamily="34" charset="0"/>
              </a:rPr>
              <a:t> </a:t>
            </a:r>
            <a:r>
              <a:rPr lang="pt-PT" sz="1100" dirty="0">
                <a:latin typeface="Arial Narrow" panose="020B0606020202030204" pitchFamily="34" charset="0"/>
              </a:rPr>
              <a:t>Participants are provided with means of transport on the trips to the place of accommodation / place of the event / place of accommodation</a:t>
            </a:r>
            <a:r>
              <a:rPr lang="pt-PT" sz="1100" dirty="0" smtClean="0">
                <a:latin typeface="Arial Narrow" panose="020B0606020202030204" pitchFamily="34" charset="0"/>
              </a:rPr>
              <a:t>.</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18.3</a:t>
            </a:r>
            <a:r>
              <a:rPr lang="pt-PT" sz="1100" dirty="0" smtClean="0">
                <a:latin typeface="Arial Narrow" panose="020B0606020202030204" pitchFamily="34" charset="0"/>
              </a:rPr>
              <a:t> </a:t>
            </a:r>
            <a:r>
              <a:rPr lang="en-US" sz="1100" dirty="0" smtClean="0">
                <a:latin typeface="Arial Narrow" panose="020B0606020202030204" pitchFamily="34" charset="0"/>
              </a:rPr>
              <a:t>For </a:t>
            </a:r>
            <a:r>
              <a:rPr lang="en-US" sz="1100" dirty="0">
                <a:latin typeface="Arial Narrow" panose="020B0606020202030204" pitchFamily="34" charset="0"/>
              </a:rPr>
              <a:t>midday meals, lunches, during the days of the event, transport will be available on the routes depending on the </a:t>
            </a:r>
            <a:r>
              <a:rPr lang="en-US" sz="1100" dirty="0" smtClean="0">
                <a:latin typeface="Arial Narrow" panose="020B0606020202030204" pitchFamily="34" charset="0"/>
              </a:rPr>
              <a:t>location of </a:t>
            </a:r>
            <a:r>
              <a:rPr lang="en-US" sz="1100" dirty="0">
                <a:latin typeface="Arial Narrow" panose="020B0606020202030204" pitchFamily="34" charset="0"/>
              </a:rPr>
              <a:t>the event / catering location / event location.</a:t>
            </a:r>
            <a:endParaRPr lang="pt-PT" sz="1100" dirty="0" smtClean="0">
              <a:latin typeface="Arial Narrow" panose="020B0606020202030204" pitchFamily="34" charset="0"/>
            </a:endParaRPr>
          </a:p>
          <a:p>
            <a:pPr>
              <a:lnSpc>
                <a:spcPts val="1200"/>
              </a:lnSpc>
            </a:pPr>
            <a:endParaRPr lang="pt-PT" sz="1100" dirty="0">
              <a:latin typeface="Arial Narrow" panose="020B0606020202030204" pitchFamily="34" charset="0"/>
            </a:endParaRPr>
          </a:p>
          <a:p>
            <a:pPr algn="just">
              <a:lnSpc>
                <a:spcPts val="1200"/>
              </a:lnSpc>
            </a:pPr>
            <a:r>
              <a:rPr lang="pt-PT" sz="1100" b="1" dirty="0">
                <a:latin typeface="Arial Narrow" panose="020B0606020202030204" pitchFamily="34" charset="0"/>
              </a:rPr>
              <a:t>19. </a:t>
            </a:r>
            <a:r>
              <a:rPr lang="pt-PT" sz="1100" b="1" dirty="0">
                <a:solidFill>
                  <a:schemeClr val="accent5">
                    <a:lumMod val="75000"/>
                  </a:schemeClr>
                </a:solidFill>
                <a:latin typeface="Arial Narrow" panose="020B0606020202030204" pitchFamily="34" charset="0"/>
              </a:rPr>
              <a:t>Accommodation</a:t>
            </a:r>
          </a:p>
          <a:p>
            <a:pPr algn="just">
              <a:lnSpc>
                <a:spcPts val="1200"/>
              </a:lnSpc>
            </a:pPr>
            <a:r>
              <a:rPr lang="pt-PT" sz="1100" dirty="0">
                <a:latin typeface="Arial Narrow" panose="020B0606020202030204" pitchFamily="34" charset="0"/>
              </a:rPr>
              <a:t>The diversity and quality of the accommodation units available as well as the reception and hospitality conditions ensure that participants have a pleasant stay at the event. Accommodation is provided, in hotels and private apartments, for participants who so wish, both in Cape Verde and in transit countries for a one-way trip to Cape Verde and return from Cape Verde.</a:t>
            </a:r>
          </a:p>
          <a:p>
            <a:pPr algn="just">
              <a:lnSpc>
                <a:spcPts val="1200"/>
              </a:lnSpc>
            </a:pPr>
            <a:r>
              <a:rPr lang="pt-PT" sz="1100" dirty="0">
                <a:latin typeface="Arial Narrow" panose="020B0606020202030204" pitchFamily="34" charset="0"/>
              </a:rPr>
              <a:t> </a:t>
            </a:r>
          </a:p>
          <a:p>
            <a:pPr algn="just">
              <a:lnSpc>
                <a:spcPts val="1200"/>
              </a:lnSpc>
            </a:pPr>
            <a:r>
              <a:rPr lang="pt-PT" sz="1100" b="1" dirty="0">
                <a:latin typeface="Arial Narrow" panose="020B0606020202030204" pitchFamily="34" charset="0"/>
              </a:rPr>
              <a:t>19.1</a:t>
            </a:r>
            <a:r>
              <a:rPr lang="pt-PT" sz="1100" dirty="0">
                <a:latin typeface="Arial Narrow" panose="020B0606020202030204" pitchFamily="34" charset="0"/>
              </a:rPr>
              <a:t> A form is available and must be completed if the participant is interested.</a:t>
            </a:r>
          </a:p>
          <a:p>
            <a:pPr algn="just">
              <a:lnSpc>
                <a:spcPts val="1200"/>
              </a:lnSpc>
            </a:pPr>
            <a:r>
              <a:rPr lang="pt-PT" sz="1100" dirty="0">
                <a:latin typeface="Arial Narrow" panose="020B0606020202030204" pitchFamily="34" charset="0"/>
              </a:rPr>
              <a:t> </a:t>
            </a:r>
          </a:p>
          <a:p>
            <a:pPr>
              <a:lnSpc>
                <a:spcPts val="1200"/>
              </a:lnSpc>
            </a:pPr>
            <a:r>
              <a:rPr lang="pt-PT" sz="1100" b="1" dirty="0">
                <a:latin typeface="Arial Narrow" panose="020B0606020202030204" pitchFamily="34" charset="0"/>
              </a:rPr>
              <a:t>19.2</a:t>
            </a:r>
            <a:r>
              <a:rPr lang="pt-PT" sz="1100" dirty="0">
                <a:latin typeface="Arial Narrow" panose="020B0606020202030204" pitchFamily="34" charset="0"/>
              </a:rPr>
              <a:t> The reservation forms can be downloaded from the following website: https://www.basaltconference.com/register/hotels/form/</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 </a:t>
            </a:r>
          </a:p>
          <a:p>
            <a:pPr>
              <a:lnSpc>
                <a:spcPts val="1200"/>
              </a:lnSpc>
            </a:pPr>
            <a:r>
              <a:rPr lang="pt-PT" sz="1100" b="1" dirty="0">
                <a:latin typeface="Arial Narrow" panose="020B0606020202030204" pitchFamily="34" charset="0"/>
              </a:rPr>
              <a:t>19.3</a:t>
            </a:r>
            <a:r>
              <a:rPr lang="pt-PT" sz="1100" dirty="0">
                <a:latin typeface="Arial Narrow" panose="020B0606020202030204" pitchFamily="34" charset="0"/>
              </a:rPr>
              <a:t> Reservations can also be made online on the website:https://www.basaltconference.com/register/hotels/online/.</a:t>
            </a:r>
          </a:p>
          <a:p>
            <a:pPr algn="just">
              <a:lnSpc>
                <a:spcPts val="1200"/>
              </a:lnSpc>
            </a:pPr>
            <a:r>
              <a:rPr lang="pt-PT" sz="1100" dirty="0">
                <a:latin typeface="Arial Narrow" panose="020B0606020202030204" pitchFamily="34" charset="0"/>
              </a:rPr>
              <a:t> </a:t>
            </a:r>
          </a:p>
          <a:p>
            <a:pPr algn="just">
              <a:lnSpc>
                <a:spcPts val="1200"/>
              </a:lnSpc>
            </a:pPr>
            <a:r>
              <a:rPr lang="pt-PT" sz="1100" b="1" dirty="0">
                <a:latin typeface="Arial Narrow" panose="020B0606020202030204" pitchFamily="34" charset="0"/>
              </a:rPr>
              <a:t>19.4</a:t>
            </a:r>
            <a:r>
              <a:rPr lang="pt-PT" sz="1100" dirty="0">
                <a:latin typeface="Arial Narrow" panose="020B0606020202030204" pitchFamily="34" charset="0"/>
              </a:rPr>
              <a:t> The reservation conditions are specified on this website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2" name="TextBox 11"/>
          <p:cNvSpPr txBox="1"/>
          <p:nvPr/>
        </p:nvSpPr>
        <p:spPr>
          <a:xfrm>
            <a:off x="313859" y="5563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60" y="882477"/>
            <a:ext cx="6284168" cy="8020144"/>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r>
              <a:rPr lang="pt-PT" sz="1100" b="1" dirty="0" smtClean="0">
                <a:latin typeface="Arial Narrow" panose="020B0606020202030204" pitchFamily="34" charset="0"/>
              </a:rPr>
              <a:t>20. </a:t>
            </a:r>
            <a:r>
              <a:rPr lang="pt-PT" sz="1100" b="1" dirty="0">
                <a:solidFill>
                  <a:schemeClr val="accent5">
                    <a:lumMod val="75000"/>
                  </a:schemeClr>
                </a:solidFill>
                <a:latin typeface="Arial Narrow" panose="020B0606020202030204" pitchFamily="34" charset="0"/>
              </a:rPr>
              <a:t>Air travel </a:t>
            </a:r>
            <a:endParaRPr lang="pt-PT" sz="1100" b="1" dirty="0" smtClean="0">
              <a:solidFill>
                <a:schemeClr val="accent5">
                  <a:lumMod val="75000"/>
                </a:schemeClr>
              </a:solidFill>
              <a:latin typeface="Arial Narrow" panose="020B0606020202030204" pitchFamily="34" charset="0"/>
            </a:endParaRPr>
          </a:p>
          <a:p>
            <a:r>
              <a:rPr lang="pt-PT" sz="1100" dirty="0">
                <a:latin typeface="Arial Narrow" panose="020B0606020202030204" pitchFamily="34" charset="0"/>
              </a:rPr>
              <a:t>Support is provided for air travel reservations, with airlines, for participants who so wish.</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20.1 </a:t>
            </a:r>
            <a:r>
              <a:rPr lang="pt-PT" sz="1100" dirty="0">
                <a:latin typeface="Arial Narrow" panose="020B0606020202030204" pitchFamily="34" charset="0"/>
              </a:rPr>
              <a:t>A reservation form is available to be completed by interested </a:t>
            </a:r>
            <a:r>
              <a:rPr lang="pt-PT" sz="1100" dirty="0" smtClean="0">
                <a:latin typeface="Arial Narrow" panose="020B0606020202030204" pitchFamily="34" charset="0"/>
              </a:rPr>
              <a:t>participants.</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20.2 </a:t>
            </a:r>
            <a:r>
              <a:rPr lang="pt-PT" sz="1100" dirty="0">
                <a:latin typeface="Arial Narrow" panose="020B0606020202030204" pitchFamily="34" charset="0"/>
              </a:rPr>
              <a:t>Booking forms can be downloaded from the following </a:t>
            </a:r>
            <a:r>
              <a:rPr lang="pt-PT" sz="1100" dirty="0" smtClean="0">
                <a:latin typeface="Arial Narrow" panose="020B0606020202030204" pitchFamily="34" charset="0"/>
              </a:rPr>
              <a:t>website:</a:t>
            </a:r>
          </a:p>
          <a:p>
            <a:pPr algn="just">
              <a:lnSpc>
                <a:spcPts val="1100"/>
              </a:lnSpc>
            </a:pPr>
            <a:r>
              <a:rPr lang="pt-PT" sz="1100" dirty="0" smtClean="0">
                <a:latin typeface="Arial Narrow" panose="020B0606020202030204" pitchFamily="34" charset="0"/>
              </a:rPr>
              <a:t> 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r>
              <a:rPr lang="pt-PT" sz="1100" dirty="0" smtClean="0">
                <a:latin typeface="Arial Narrow" panose="020B0606020202030204" pitchFamily="34" charset="0"/>
              </a:rPr>
              <a:t>20.3 </a:t>
            </a:r>
            <a:r>
              <a:rPr lang="pt-PT" sz="1100" dirty="0">
                <a:latin typeface="Arial Narrow" panose="020B0606020202030204" pitchFamily="34" charset="0"/>
              </a:rPr>
              <a:t>Reservations can also be made online on the </a:t>
            </a:r>
            <a:r>
              <a:rPr lang="pt-PT" sz="1100" dirty="0" smtClean="0">
                <a:latin typeface="Arial Narrow" panose="020B0606020202030204" pitchFamily="34" charset="0"/>
              </a:rPr>
              <a:t>website:https</a:t>
            </a:r>
            <a:r>
              <a:rPr lang="pt-PT" sz="1100" dirty="0">
                <a:latin typeface="Arial Narrow" panose="020B0606020202030204" pitchFamily="34" charset="0"/>
              </a:rPr>
              <a:t>://www.basaltconference.com/register/flights/online/.</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20.4 </a:t>
            </a:r>
            <a:r>
              <a:rPr lang="pt-PT" sz="1100" dirty="0">
                <a:latin typeface="Arial Narrow" panose="020B0606020202030204" pitchFamily="34" charset="0"/>
              </a:rPr>
              <a:t>The reservation conditions are specified on this site</a:t>
            </a:r>
            <a:r>
              <a:rPr lang="pt-PT" sz="1100" dirty="0" smtClean="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21. </a:t>
            </a:r>
            <a:r>
              <a:rPr lang="pt-PT" sz="1100" b="1" dirty="0">
                <a:solidFill>
                  <a:schemeClr val="accent5">
                    <a:lumMod val="75000"/>
                  </a:schemeClr>
                </a:solidFill>
                <a:latin typeface="Arial Narrow" panose="020B0606020202030204" pitchFamily="34" charset="0"/>
              </a:rPr>
              <a:t>Catering </a:t>
            </a:r>
            <a:r>
              <a:rPr lang="pt-PT" sz="1100" b="1" dirty="0" smtClean="0">
                <a:solidFill>
                  <a:schemeClr val="accent5">
                    <a:lumMod val="75000"/>
                  </a:schemeClr>
                </a:solidFill>
                <a:latin typeface="Arial Narrow" panose="020B0606020202030204" pitchFamily="34" charset="0"/>
              </a:rPr>
              <a:t>services</a:t>
            </a:r>
          </a:p>
          <a:p>
            <a:pPr algn="just"/>
            <a:r>
              <a:rPr lang="fr-FR" altLang="pt-PT" sz="1100" b="1" dirty="0" smtClean="0">
                <a:latin typeface="Arial Narrow" pitchFamily="34" charset="0"/>
              </a:rPr>
              <a:t>21.1</a:t>
            </a:r>
            <a:r>
              <a:rPr lang="fr-FR" altLang="pt-PT" sz="1100" dirty="0" smtClean="0">
                <a:latin typeface="Arial Narrow" pitchFamily="34" charset="0"/>
              </a:rPr>
              <a:t> </a:t>
            </a:r>
            <a:r>
              <a:rPr lang="pt-PT" sz="1100" dirty="0">
                <a:latin typeface="Arial Narrow" panose="020B0606020202030204" pitchFamily="34" charset="0"/>
              </a:rPr>
              <a:t>The lunch services during the days of the event, as well as the welcome reception, on March 14, and the </a:t>
            </a:r>
            <a:r>
              <a:rPr lang="pt-PT" sz="1100" dirty="0" smtClean="0">
                <a:latin typeface="Arial Narrow" panose="020B0606020202030204" pitchFamily="34" charset="0"/>
              </a:rPr>
              <a:t>«THE </a:t>
            </a:r>
            <a:r>
              <a:rPr lang="pt-PT" sz="1100" dirty="0">
                <a:latin typeface="Arial Narrow" panose="020B0606020202030204" pitchFamily="34" charset="0"/>
              </a:rPr>
              <a:t>FLAVORS OF </a:t>
            </a:r>
            <a:r>
              <a:rPr lang="pt-PT" sz="1100" dirty="0" smtClean="0">
                <a:latin typeface="Arial Narrow" panose="020B0606020202030204" pitchFamily="34" charset="0"/>
              </a:rPr>
              <a:t>ECOWAS» </a:t>
            </a:r>
            <a:r>
              <a:rPr lang="pt-PT" sz="1100" dirty="0">
                <a:latin typeface="Arial Narrow" panose="020B0606020202030204" pitchFamily="34" charset="0"/>
              </a:rPr>
              <a:t>welcome dinner, on March 16, will be provided by the Hotel and Tourism School of Cape Verde (https://www.ehtcv.edu.cv/).</a:t>
            </a:r>
          </a:p>
          <a:p>
            <a:pPr algn="just">
              <a:lnSpc>
                <a:spcPts val="1100"/>
              </a:lnSpc>
            </a:pPr>
            <a:endParaRPr lang="fr-FR" sz="1100" dirty="0" smtClean="0">
              <a:latin typeface="Arial Narrow" panose="020B0606020202030204" pitchFamily="34" charset="0"/>
            </a:endParaRPr>
          </a:p>
          <a:p>
            <a:r>
              <a:rPr lang="fr-FR" sz="1100" b="1" dirty="0" smtClean="0">
                <a:latin typeface="Arial Narrow" panose="020B0606020202030204" pitchFamily="34" charset="0"/>
              </a:rPr>
              <a:t>21.2 </a:t>
            </a:r>
            <a:r>
              <a:rPr lang="pt-PT" sz="1100" dirty="0">
                <a:latin typeface="Arial Narrow" panose="020B0606020202030204" pitchFamily="34" charset="0"/>
              </a:rPr>
              <a:t>During the activities of the event, water and coffee break services will be available, provided by specialized services assigned to the National Assembly of Cape Verde.</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21.3</a:t>
            </a:r>
            <a:r>
              <a:rPr lang="fr-FR" sz="1100" dirty="0" smtClean="0">
                <a:latin typeface="Arial Narrow" panose="020B0606020202030204" pitchFamily="34" charset="0"/>
              </a:rPr>
              <a:t> </a:t>
            </a:r>
            <a:r>
              <a:rPr lang="pt-PT" sz="1100" dirty="0">
                <a:latin typeface="Arial Narrow" panose="020B0606020202030204" pitchFamily="34" charset="0"/>
              </a:rPr>
              <a:t>The days of the event will be available at lunch time, transportation on the routes to the event location / restaurant location / event location</a:t>
            </a:r>
            <a:r>
              <a:rPr lang="pt-PT"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21.4 </a:t>
            </a:r>
            <a:r>
              <a:rPr lang="pt-PT" sz="1100" dirty="0">
                <a:latin typeface="Arial Narrow" panose="020B0606020202030204" pitchFamily="34" charset="0"/>
              </a:rPr>
              <a:t>The meal reservation form can be downloaded from the following </a:t>
            </a:r>
            <a:r>
              <a:rPr lang="pt-PT" sz="1100" dirty="0" smtClean="0">
                <a:latin typeface="Arial Narrow" panose="020B0606020202030204" pitchFamily="34" charset="0"/>
              </a:rPr>
              <a:t>website:</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https://www.basaltconference.com/register/catering/form</a:t>
            </a:r>
            <a:r>
              <a:rPr lang="pt-PT" sz="1100" dirty="0" smtClean="0">
                <a:latin typeface="Arial Narrow" panose="020B0606020202030204" pitchFamily="34" charset="0"/>
              </a:rPr>
              <a:t>/</a:t>
            </a:r>
            <a:endParaRPr lang="fr-FR" sz="1100" dirty="0" smtClean="0">
              <a:latin typeface="Arial Narrow" panose="020B0606020202030204" pitchFamily="34" charset="0"/>
            </a:endParaRPr>
          </a:p>
          <a:p>
            <a:pPr algn="just">
              <a:lnSpc>
                <a:spcPts val="1100"/>
              </a:lnSpc>
            </a:pPr>
            <a:endParaRPr lang="fr-FR" sz="1100" dirty="0">
              <a:latin typeface="Arial Narrow" panose="020B0606020202030204" pitchFamily="34" charset="0"/>
            </a:endParaRPr>
          </a:p>
          <a:p>
            <a:r>
              <a:rPr lang="fr-FR" sz="1100" b="1" dirty="0" smtClean="0">
                <a:latin typeface="Arial Narrow" panose="020B0606020202030204" pitchFamily="34" charset="0"/>
              </a:rPr>
              <a:t>21.5 </a:t>
            </a:r>
            <a:r>
              <a:rPr lang="pt-PT" sz="1100" dirty="0">
                <a:latin typeface="Arial Narrow" panose="020B0606020202030204" pitchFamily="34" charset="0"/>
              </a:rPr>
              <a:t>Meal reservations can also be made online at: https://www.basaltconference.com/register/catering/online</a:t>
            </a:r>
            <a:r>
              <a:rPr lang="pt-PT" sz="1100" dirty="0" smtClean="0">
                <a:latin typeface="Arial Narrow" panose="020B0606020202030204" pitchFamily="34" charset="0"/>
              </a:rPr>
              <a:t>/</a:t>
            </a:r>
          </a:p>
          <a:p>
            <a:endParaRPr lang="pt-PT" sz="1100" dirty="0">
              <a:latin typeface="Arial Narrow" panose="020B0606020202030204" pitchFamily="34" charset="0"/>
            </a:endParaRPr>
          </a:p>
          <a:p>
            <a:pPr algn="just">
              <a:lnSpc>
                <a:spcPts val="1100"/>
              </a:lnSpc>
            </a:pPr>
            <a:r>
              <a:rPr lang="pt-PT" sz="1100" b="1" dirty="0">
                <a:latin typeface="Arial Narrow" panose="020B0606020202030204" pitchFamily="34" charset="0"/>
              </a:rPr>
              <a:t>21.6</a:t>
            </a:r>
            <a:r>
              <a:rPr lang="pt-PT" sz="1100" dirty="0">
                <a:latin typeface="Arial Narrow" panose="020B0606020202030204" pitchFamily="34" charset="0"/>
              </a:rPr>
              <a:t> For midday meals, lunches, during the days of the event, transport will be available on the routes depending on the location of the event / location of the catering / location of the event.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22. </a:t>
            </a:r>
            <a:r>
              <a:rPr lang="pt-PT" sz="1100" b="1" dirty="0">
                <a:solidFill>
                  <a:schemeClr val="accent5">
                    <a:lumMod val="75000"/>
                  </a:schemeClr>
                </a:solidFill>
                <a:latin typeface="Arial Narrow" panose="020B0606020202030204" pitchFamily="34" charset="0"/>
              </a:rPr>
              <a:t>Currency and exchanges</a:t>
            </a:r>
          </a:p>
          <a:p>
            <a:pPr algn="just"/>
            <a:r>
              <a:rPr lang="pt-PT" sz="1100" dirty="0">
                <a:latin typeface="Arial Narrow" panose="020B0606020202030204" pitchFamily="34" charset="0"/>
              </a:rPr>
              <a:t>The currency in common use in Cape Verde is the Cape Verdean escudu. All international currencies are accepted. The Euro is accepted in current transactions in Cape Verde and has a fixed parity with the Escudu (1 € = 110 265 Escudus). For any additional information on currencies and exchange rates, it is recommended that you consult the official website of the Central Bank of Cape Verde:</a:t>
            </a:r>
          </a:p>
          <a:p>
            <a:pPr algn="just"/>
            <a:r>
              <a:rPr lang="pt-PT" sz="1100" dirty="0">
                <a:latin typeface="Arial Narrow" panose="020B0606020202030204" pitchFamily="34" charset="0"/>
              </a:rPr>
              <a:t> https://www.bcv.cv/pt/Paginas/Homepage.aspx.</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23. </a:t>
            </a:r>
            <a:r>
              <a:rPr lang="pt-PT" sz="1100" b="1" dirty="0">
                <a:solidFill>
                  <a:schemeClr val="accent5">
                    <a:lumMod val="75000"/>
                  </a:schemeClr>
                </a:solidFill>
                <a:latin typeface="Arial Narrow" panose="020B0606020202030204" pitchFamily="34" charset="0"/>
              </a:rPr>
              <a:t>Internet services </a:t>
            </a:r>
          </a:p>
          <a:p>
            <a:pPr algn="just">
              <a:lnSpc>
                <a:spcPts val="1100"/>
              </a:lnSpc>
            </a:pPr>
            <a:r>
              <a:rPr lang="pt-PT" sz="1100" dirty="0">
                <a:latin typeface="Arial Narrow" panose="020B0606020202030204" pitchFamily="34" charset="0"/>
              </a:rPr>
              <a:t>Internet services will be available at accommodation and event venues.</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24. </a:t>
            </a:r>
            <a:r>
              <a:rPr lang="pt-PT" sz="1100" b="1" dirty="0">
                <a:solidFill>
                  <a:schemeClr val="accent5">
                    <a:lumMod val="75000"/>
                  </a:schemeClr>
                </a:solidFill>
                <a:latin typeface="Arial Narrow" panose="020B0606020202030204" pitchFamily="34" charset="0"/>
              </a:rPr>
              <a:t>Institutional meetings </a:t>
            </a:r>
          </a:p>
          <a:p>
            <a:pPr algn="just">
              <a:lnSpc>
                <a:spcPts val="1100"/>
              </a:lnSpc>
            </a:pPr>
            <a:r>
              <a:rPr lang="pt-PT" sz="1100" dirty="0">
                <a:latin typeface="Arial Narrow" panose="020B0606020202030204" pitchFamily="34" charset="0"/>
              </a:rPr>
              <a:t>Where applicable, the Organization will be responsible for requesting the programming of institutional meetings / meetings with the competent entities, exclusively for the host country, Cape Verde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25. </a:t>
            </a:r>
            <a:r>
              <a:rPr lang="pt-PT" sz="1100" b="1" dirty="0">
                <a:solidFill>
                  <a:schemeClr val="accent5">
                    <a:lumMod val="75000"/>
                  </a:schemeClr>
                </a:solidFill>
                <a:latin typeface="Arial Narrow" panose="020B0606020202030204" pitchFamily="34" charset="0"/>
              </a:rPr>
              <a:t>Disclosure of products and services of participating companies </a:t>
            </a:r>
          </a:p>
          <a:p>
            <a:pPr algn="just">
              <a:lnSpc>
                <a:spcPts val="1100"/>
              </a:lnSpc>
            </a:pPr>
            <a:r>
              <a:rPr lang="pt-PT" sz="1100" dirty="0">
                <a:latin typeface="Arial Narrow" panose="020B0606020202030204" pitchFamily="34" charset="0"/>
              </a:rPr>
              <a:t>In order to publicize their products and services, companies participating in the event have a specific web platform through which their products and services can be disclosed on all markets covered by the objectives of the event.</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25.1</a:t>
            </a:r>
            <a:r>
              <a:rPr lang="pt-PT" sz="1100" dirty="0">
                <a:latin typeface="Arial Narrow" panose="020B0606020202030204" pitchFamily="34" charset="0"/>
              </a:rPr>
              <a:t> For each company participating in the event, in addition to the placement of the respective logo, there will be a brief description of the characteristics of the products and services, in three languages: Portuguese; English and French </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TextBox 8"/>
          <p:cNvSpPr txBox="1"/>
          <p:nvPr/>
        </p:nvSpPr>
        <p:spPr>
          <a:xfrm>
            <a:off x="313859" y="54110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461" y="954485"/>
            <a:ext cx="6321567" cy="7032694"/>
          </a:xfrm>
          <a:prstGeom prst="rect">
            <a:avLst/>
          </a:prstGeom>
        </p:spPr>
        <p:txBody>
          <a:bodyPr wrap="square">
            <a:spAutoFit/>
          </a:bodyPr>
          <a:lstStyle/>
          <a:p>
            <a:pPr algn="just">
              <a:lnSpc>
                <a:spcPts val="1100"/>
              </a:lnSpc>
            </a:pPr>
            <a:r>
              <a:rPr lang="pt-PT" sz="1100" b="1" dirty="0" smtClean="0">
                <a:latin typeface="Arial Narrow" panose="020B0606020202030204" pitchFamily="34" charset="0"/>
              </a:rPr>
              <a:t>25.2</a:t>
            </a:r>
            <a:r>
              <a:rPr lang="pt-PT" sz="1100" dirty="0" smtClean="0">
                <a:latin typeface="Arial Narrow" panose="020B0606020202030204" pitchFamily="34" charset="0"/>
              </a:rPr>
              <a:t> </a:t>
            </a:r>
            <a:r>
              <a:rPr lang="pt-PT" sz="1100" dirty="0">
                <a:latin typeface="Arial Narrow" panose="020B0606020202030204" pitchFamily="34" charset="0"/>
              </a:rPr>
              <a:t>The information disseminated on said website will be kept up to 120 days before the date of the next edition of the event, in the event that the company decides not to participate in the next edition;</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 </a:t>
            </a:r>
            <a:r>
              <a:rPr lang="pt-PT" sz="1100" b="1" dirty="0" smtClean="0">
                <a:latin typeface="Arial Narrow" panose="020B0606020202030204" pitchFamily="34" charset="0"/>
              </a:rPr>
              <a:t>25.3 </a:t>
            </a:r>
            <a:r>
              <a:rPr lang="pt-PT" sz="1100" dirty="0">
                <a:latin typeface="Arial Narrow" panose="020B0606020202030204" pitchFamily="34" charset="0"/>
              </a:rPr>
              <a:t>Companies not participating in the event and wishing to disclose their products and services on the aforementioned site may do so by paying a monthly, quarterly, semi-annual or annual fee;</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 </a:t>
            </a:r>
            <a:r>
              <a:rPr lang="pt-PT" sz="1100" b="1" dirty="0" smtClean="0">
                <a:latin typeface="Arial Narrow" panose="020B0606020202030204" pitchFamily="34" charset="0"/>
              </a:rPr>
              <a:t>25.4 </a:t>
            </a:r>
            <a:r>
              <a:rPr lang="pt-PT" sz="1100" dirty="0">
                <a:latin typeface="Arial Narrow" panose="020B0606020202030204" pitchFamily="34" charset="0"/>
              </a:rPr>
              <a:t>A specialized team will permanently keep the information entered on the web platform and companies may request at any time and free of charge modifications / corrections / updates of the information;</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 </a:t>
            </a:r>
            <a:r>
              <a:rPr lang="pt-PT" sz="1100" b="1" dirty="0" smtClean="0">
                <a:latin typeface="Arial Narrow" panose="020B0606020202030204" pitchFamily="34" charset="0"/>
              </a:rPr>
              <a:t>25.5 </a:t>
            </a:r>
            <a:r>
              <a:rPr lang="pt-PT" sz="1100" dirty="0">
                <a:latin typeface="Arial Narrow" panose="020B0606020202030204" pitchFamily="34" charset="0"/>
              </a:rPr>
              <a:t>The companies participating in the event may also, during the period of validity of the respective information, in the space reserved on the web platform, publish quarterly newsletters through which information relating to the respective products and services is disclosed in three languages: Portuguese; English and French. The aforementioned specialist team will periodically and selectively distribute the aforementioned newsletter to potential importers and exporters;</a:t>
            </a:r>
          </a:p>
          <a:p>
            <a:pPr algn="just">
              <a:lnSpc>
                <a:spcPts val="1100"/>
              </a:lnSpc>
            </a:pPr>
            <a:r>
              <a:rPr lang="pt-PT" sz="1100" dirty="0">
                <a:latin typeface="Arial Narrow" panose="020B0606020202030204" pitchFamily="34" charset="0"/>
              </a:rPr>
              <a:t> </a:t>
            </a:r>
          </a:p>
          <a:p>
            <a:r>
              <a:rPr lang="pt-PT" sz="1100" b="1" dirty="0" smtClean="0">
                <a:latin typeface="Arial Narrow" panose="020B0606020202030204" pitchFamily="34" charset="0"/>
              </a:rPr>
              <a:t>25.6</a:t>
            </a:r>
            <a:r>
              <a:rPr lang="pt-PT" sz="1100" dirty="0" smtClean="0">
                <a:latin typeface="Arial Narrow" panose="020B0606020202030204" pitchFamily="34" charset="0"/>
              </a:rPr>
              <a:t> </a:t>
            </a:r>
            <a:r>
              <a:rPr lang="pt-PT" sz="1100" dirty="0">
                <a:latin typeface="Arial Narrow" panose="020B0606020202030204" pitchFamily="34" charset="0"/>
              </a:rPr>
              <a:t>Any request for information on products or services by potential interested parties, including any order, will be promptly communicated to the target company</a:t>
            </a:r>
            <a:r>
              <a:rPr lang="pt-PT" sz="1100" dirty="0" smtClean="0">
                <a:latin typeface="Arial Narrow" panose="020B0606020202030204" pitchFamily="34" charset="0"/>
              </a:rPr>
              <a:t>.</a:t>
            </a:r>
          </a:p>
          <a:p>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26. </a:t>
            </a:r>
            <a:r>
              <a:rPr lang="pt-PT" sz="1100" b="1" dirty="0">
                <a:solidFill>
                  <a:schemeClr val="accent5">
                    <a:lumMod val="75000"/>
                  </a:schemeClr>
                </a:solidFill>
                <a:latin typeface="Arial Narrow" panose="020B0606020202030204" pitchFamily="34" charset="0"/>
              </a:rPr>
              <a:t>Event documentation </a:t>
            </a:r>
            <a:endParaRPr lang="pt-PT" sz="1100" b="1" dirty="0" smtClean="0">
              <a:solidFill>
                <a:schemeClr val="accent5">
                  <a:lumMod val="75000"/>
                </a:schemeClr>
              </a:solidFill>
              <a:latin typeface="Arial Narrow" panose="020B0606020202030204" pitchFamily="34" charset="0"/>
            </a:endParaRPr>
          </a:p>
          <a:p>
            <a:r>
              <a:rPr lang="pt-PT" sz="1100" dirty="0">
                <a:latin typeface="Arial Narrow" panose="020B0606020202030204" pitchFamily="34" charset="0"/>
              </a:rPr>
              <a:t>All event documentation can be downloaded directly from the event platform: https://www.basaltconference.com/e/eventsdocs</a:t>
            </a:r>
            <a:r>
              <a:rPr lang="pt-PT" sz="1100" dirty="0" smtClean="0">
                <a:latin typeface="Arial Narrow" panose="020B0606020202030204" pitchFamily="34" charset="0"/>
              </a:rPr>
              <a:t>/</a:t>
            </a:r>
          </a:p>
          <a:p>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27. </a:t>
            </a:r>
            <a:r>
              <a:rPr lang="pt-PT" sz="1100" b="1" dirty="0">
                <a:solidFill>
                  <a:schemeClr val="accent5">
                    <a:lumMod val="75000"/>
                  </a:schemeClr>
                </a:solidFill>
                <a:latin typeface="Arial Narrow" panose="020B0606020202030204" pitchFamily="34" charset="0"/>
              </a:rPr>
              <a:t>Social events </a:t>
            </a:r>
          </a:p>
          <a:p>
            <a:pPr>
              <a:lnSpc>
                <a:spcPts val="1100"/>
              </a:lnSpc>
            </a:pPr>
            <a:r>
              <a:rPr lang="pt-PT" sz="1100" dirty="0">
                <a:latin typeface="Arial Narrow" panose="020B0606020202030204" pitchFamily="34" charset="0"/>
              </a:rPr>
              <a:t>An integral part of the event is a social program where guests in general and participants in particular can enjoy a pleasant stay in Cape Verde before, during and after the three-day event. In the evening, two periods of social programs are reserved. </a:t>
            </a:r>
          </a:p>
          <a:p>
            <a:pPr>
              <a:lnSpc>
                <a:spcPts val="1100"/>
              </a:lnSpc>
            </a:pPr>
            <a:endParaRPr lang="pt-PT" sz="1100" dirty="0">
              <a:latin typeface="Arial Narrow" panose="020B0606020202030204" pitchFamily="34" charset="0"/>
            </a:endParaRPr>
          </a:p>
          <a:p>
            <a:pPr>
              <a:lnSpc>
                <a:spcPts val="1100"/>
              </a:lnSpc>
            </a:pPr>
            <a:r>
              <a:rPr lang="pt-PT" sz="1100" dirty="0">
                <a:latin typeface="Arial Narrow" panose="020B0606020202030204" pitchFamily="34" charset="0"/>
              </a:rPr>
              <a:t>On the first day of the event, March 14, a welcome reception will be organized for the delegations participating in the event and on March 16, there will be a dinner entitled: Welcome dinner «</a:t>
            </a:r>
            <a:r>
              <a:rPr lang="pt-PT" sz="1100" i="1" dirty="0">
                <a:latin typeface="Arial Narrow" panose="020B0606020202030204" pitchFamily="34" charset="0"/>
              </a:rPr>
              <a:t>THE FLAVORS OF ECOWAS</a:t>
            </a:r>
            <a:r>
              <a:rPr lang="pt-PT" sz="1100" dirty="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28. </a:t>
            </a:r>
            <a:r>
              <a:rPr lang="pt-PT" sz="1100" b="1" dirty="0">
                <a:solidFill>
                  <a:schemeClr val="accent5">
                    <a:lumMod val="75000"/>
                  </a:schemeClr>
                </a:solidFill>
                <a:latin typeface="Arial Narrow" panose="020B0606020202030204" pitchFamily="34" charset="0"/>
              </a:rPr>
              <a:t>Hostesses </a:t>
            </a:r>
          </a:p>
          <a:p>
            <a:pPr algn="just">
              <a:lnSpc>
                <a:spcPts val="1100"/>
              </a:lnSpc>
            </a:pPr>
            <a:r>
              <a:rPr lang="pt-PT" sz="1100" dirty="0">
                <a:latin typeface="Arial Narrow" panose="020B0606020202030204" pitchFamily="34" charset="0"/>
              </a:rPr>
              <a:t>Professional and qualified service is a requirement and an asset at international events. Upon arrival at Cape Verde airport and at the venue of the event, participants will have accessible and permanently available teams of qualified and highly experienced professionals, ready to communicate in three languages: Portuguese, English and French, to assist and support them in their participation in the event. </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29. </a:t>
            </a:r>
            <a:r>
              <a:rPr lang="pt-PT" sz="1100" b="1" dirty="0">
                <a:solidFill>
                  <a:schemeClr val="accent5">
                    <a:lumMod val="75000"/>
                  </a:schemeClr>
                </a:solidFill>
                <a:latin typeface="Arial Narrow" panose="020B0606020202030204" pitchFamily="34" charset="0"/>
              </a:rPr>
              <a:t>Leisure packages </a:t>
            </a:r>
          </a:p>
          <a:p>
            <a:pPr algn="just">
              <a:lnSpc>
                <a:spcPts val="1100"/>
              </a:lnSpc>
            </a:pPr>
            <a:r>
              <a:rPr lang="pt-PT" sz="1100" dirty="0">
                <a:latin typeface="Arial Narrow" panose="020B0606020202030204" pitchFamily="34" charset="0"/>
              </a:rPr>
              <a:t>Various packages and programs for guided tours of the main tourist attractions, either in Praia (capital of Cape Verde) or in other islands, are also available.</a:t>
            </a:r>
          </a:p>
          <a:p>
            <a:endParaRPr lang="pt-PT" sz="1100" dirty="0" smtClean="0">
              <a:latin typeface="Arial Narrow" panose="020B0606020202030204" pitchFamily="34" charset="0"/>
            </a:endParaRPr>
          </a:p>
          <a:p>
            <a:pPr algn="just">
              <a:lnSpc>
                <a:spcPts val="1100"/>
              </a:lnSpc>
            </a:pPr>
            <a:r>
              <a:rPr lang="pt-PT" sz="1100" b="1" i="1" dirty="0">
                <a:latin typeface="Arial Narrow" panose="020B0606020202030204" pitchFamily="34" charset="0"/>
              </a:rPr>
              <a:t>30. </a:t>
            </a:r>
            <a:r>
              <a:rPr lang="pt-PT" sz="1100" b="1" dirty="0">
                <a:solidFill>
                  <a:schemeClr val="accent5">
                    <a:lumMod val="75000"/>
                  </a:schemeClr>
                </a:solidFill>
                <a:latin typeface="Arial Narrow" panose="020B0606020202030204" pitchFamily="34" charset="0"/>
              </a:rPr>
              <a:t>Changes</a:t>
            </a:r>
          </a:p>
          <a:p>
            <a:pPr algn="just">
              <a:lnSpc>
                <a:spcPts val="1100"/>
              </a:lnSpc>
            </a:pPr>
            <a:r>
              <a:rPr lang="pt-PT" sz="1100" dirty="0">
                <a:latin typeface="Arial Narrow" panose="020B0606020202030204" pitchFamily="34" charset="0"/>
              </a:rPr>
              <a:t>The Organization reserves the right to modify the program of the event as well as the General Conditions of Participation whenever this is justified, however, it must inform the interested party beforehand.</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31. </a:t>
            </a:r>
            <a:r>
              <a:rPr lang="pt-PT" sz="1100" b="1" dirty="0">
                <a:solidFill>
                  <a:schemeClr val="accent5">
                    <a:lumMod val="75000"/>
                  </a:schemeClr>
                </a:solidFill>
                <a:latin typeface="Arial Narrow" panose="020B0606020202030204" pitchFamily="34" charset="0"/>
              </a:rPr>
              <a:t>Insurance</a:t>
            </a:r>
          </a:p>
          <a:p>
            <a:pPr>
              <a:lnSpc>
                <a:spcPts val="1100"/>
              </a:lnSpc>
            </a:pPr>
            <a:r>
              <a:rPr lang="pt-PT" sz="1100" dirty="0">
                <a:latin typeface="Arial Narrow" panose="020B0606020202030204" pitchFamily="34" charset="0"/>
              </a:rPr>
              <a:t>Three (3) types of insurance are offered to participants:</a:t>
            </a:r>
          </a:p>
          <a:p>
            <a:endParaRPr lang="pt-PT" sz="1100" dirty="0">
              <a:latin typeface="Arial Narrow" panose="020B0606020202030204" pitchFamily="34" charset="0"/>
            </a:endParaRPr>
          </a:p>
        </p:txBody>
      </p:sp>
      <p:sp>
        <p:nvSpPr>
          <p:cNvPr id="9" name="TextBox 8"/>
          <p:cNvSpPr txBox="1"/>
          <p:nvPr/>
        </p:nvSpPr>
        <p:spPr>
          <a:xfrm>
            <a:off x="313859" y="55437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932994"/>
            <a:ext cx="6137618" cy="3477875"/>
          </a:xfrm>
          <a:prstGeom prst="rect">
            <a:avLst/>
          </a:prstGeom>
        </p:spPr>
        <p:txBody>
          <a:bodyPr wrap="square">
            <a:spAutoFit/>
          </a:bodyPr>
          <a:lstStyle/>
          <a:p>
            <a:pPr algn="just">
              <a:lnSpc>
                <a:spcPts val="1100"/>
              </a:lnSpc>
            </a:pPr>
            <a:r>
              <a:rPr lang="pt-PT" sz="1100" b="1" i="1" dirty="0" smtClean="0">
                <a:latin typeface="Arial Narrow" panose="020B0606020202030204" pitchFamily="34" charset="0"/>
              </a:rPr>
              <a:t>31.1 </a:t>
            </a:r>
            <a:r>
              <a:rPr lang="pt-PT" sz="1100" b="1" dirty="0">
                <a:solidFill>
                  <a:schemeClr val="accent5">
                    <a:lumMod val="75000"/>
                  </a:schemeClr>
                </a:solidFill>
                <a:latin typeface="Arial Narrow" panose="020B0606020202030204" pitchFamily="34" charset="0"/>
              </a:rPr>
              <a:t>Personal accident </a:t>
            </a:r>
            <a:r>
              <a:rPr lang="pt-PT" sz="1100" b="1" dirty="0" smtClean="0">
                <a:solidFill>
                  <a:schemeClr val="accent5">
                    <a:lumMod val="75000"/>
                  </a:schemeClr>
                </a:solidFill>
                <a:latin typeface="Arial Narrow" panose="020B0606020202030204" pitchFamily="34" charset="0"/>
              </a:rPr>
              <a:t>insurance </a:t>
            </a:r>
          </a:p>
          <a:p>
            <a:pPr algn="just">
              <a:lnSpc>
                <a:spcPts val="1100"/>
              </a:lnSpc>
            </a:pPr>
            <a:r>
              <a:rPr lang="pt-PT" sz="1100" dirty="0">
                <a:latin typeface="Arial Narrow" panose="020B0606020202030204" pitchFamily="34" charset="0"/>
              </a:rPr>
              <a:t>This insurance covers any type of accident that may occur during the period during which the events take place. This same insurance may also include travel and luggage cover (loss, loss or damage to luggage; clothing and personal items transported in suitcases, bags or other suitably packed items belonging to the Insured.</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31.2</a:t>
            </a:r>
            <a:r>
              <a:rPr lang="pt-PT" sz="1100" b="1" i="1" dirty="0">
                <a:latin typeface="Arial Narrow" panose="020B0606020202030204" pitchFamily="34" charset="0"/>
              </a:rPr>
              <a:t> </a:t>
            </a:r>
            <a:r>
              <a:rPr lang="pt-PT" sz="1100"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Travel insurance </a:t>
            </a:r>
            <a:endParaRPr lang="pt-PT" sz="1100" b="1" dirty="0" smtClean="0">
              <a:solidFill>
                <a:schemeClr val="accent5">
                  <a:lumMod val="75000"/>
                </a:schemeClr>
              </a:solidFill>
              <a:latin typeface="Arial Narrow" panose="020B0606020202030204" pitchFamily="34" charset="0"/>
            </a:endParaRPr>
          </a:p>
          <a:p>
            <a:pPr>
              <a:lnSpc>
                <a:spcPts val="1100"/>
              </a:lnSpc>
            </a:pPr>
            <a:r>
              <a:rPr lang="pt-PT" sz="1100" dirty="0">
                <a:latin typeface="Arial Narrow" panose="020B0606020202030204" pitchFamily="34" charset="0"/>
              </a:rPr>
              <a:t>Likewise, protection insurance is available with the following characteristics:</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31.3</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Multi-trip to Cape Verde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Insurance applicable exclusively for trips taking place in Cape Verde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31.4</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Multiple trips abroad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smtClean="0">
                <a:latin typeface="Arial Narrow" panose="020B0606020202030204" pitchFamily="34" charset="0"/>
              </a:rPr>
              <a:t>Insurance </a:t>
            </a:r>
            <a:r>
              <a:rPr lang="pt-PT" sz="1100" dirty="0">
                <a:latin typeface="Arial Narrow" panose="020B0606020202030204" pitchFamily="34" charset="0"/>
              </a:rPr>
              <a:t>applicable for trips abroad</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31.5</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Foreign multi-trip + PVFM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Insurance applicable for trips abroad. Includes protection against cancellation due to force majeure.</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31.6</a:t>
            </a:r>
            <a:r>
              <a:rPr lang="pt-PT" sz="1100" dirty="0" smtClean="0">
                <a:latin typeface="Arial Narrow" panose="020B0606020202030204" pitchFamily="34" charset="0"/>
              </a:rPr>
              <a:t> </a:t>
            </a:r>
            <a:r>
              <a:rPr lang="pt-PT" sz="1100" b="1" dirty="0" smtClean="0">
                <a:solidFill>
                  <a:schemeClr val="accent5">
                    <a:lumMod val="75000"/>
                  </a:schemeClr>
                </a:solidFill>
                <a:latin typeface="Arial Narrow" panose="020B0606020202030204" pitchFamily="34" charset="0"/>
              </a:rPr>
              <a:t>Complements </a:t>
            </a:r>
          </a:p>
          <a:p>
            <a:pPr algn="just">
              <a:lnSpc>
                <a:spcPts val="1100"/>
              </a:lnSpc>
            </a:pPr>
            <a:r>
              <a:rPr lang="pt-PT" sz="1100" b="1" dirty="0" smtClean="0">
                <a:latin typeface="Arial Narrow" panose="020B0606020202030204" pitchFamily="34" charset="0"/>
              </a:rPr>
              <a:t>31.6.1</a:t>
            </a:r>
            <a:r>
              <a:rPr lang="pt-PT" sz="1100" dirty="0" smtClean="0">
                <a:latin typeface="Arial Narrow" panose="020B0606020202030204" pitchFamily="34" charset="0"/>
              </a:rPr>
              <a:t> </a:t>
            </a:r>
            <a:r>
              <a:rPr lang="pt-PT" sz="1100" dirty="0">
                <a:latin typeface="Arial Narrow" panose="020B0606020202030204" pitchFamily="34" charset="0"/>
              </a:rPr>
              <a:t>Medical expenses: Increase in the Medical Expenses capital of the Basic Insurance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31.6.2</a:t>
            </a:r>
            <a:r>
              <a:rPr lang="fr-FR" sz="1100" dirty="0" smtClean="0">
                <a:latin typeface="Arial Narrow" panose="020B0606020202030204" pitchFamily="34" charset="0"/>
              </a:rPr>
              <a:t> </a:t>
            </a:r>
            <a:r>
              <a:rPr lang="pt-PT" sz="1100" dirty="0">
                <a:latin typeface="Arial Narrow" panose="020B0606020202030204" pitchFamily="34" charset="0"/>
              </a:rPr>
              <a:t>The Insurance Services are guaranteed by the specialized company: A GARANTIA (https://www.garantia.cv/). At the following link https://www.basaltconference.com/e/seguros/ you can find all the information relating to insurance.</a:t>
            </a:r>
          </a:p>
          <a:p>
            <a:pPr algn="just">
              <a:lnSpc>
                <a:spcPts val="1100"/>
              </a:lnSpc>
            </a:pPr>
            <a:endParaRPr lang="pt-PT" sz="1100" dirty="0">
              <a:latin typeface="Arial Narrow" panose="020B0606020202030204" pitchFamily="34" charset="0"/>
            </a:endParaRPr>
          </a:p>
        </p:txBody>
      </p:sp>
      <p:sp>
        <p:nvSpPr>
          <p:cNvPr id="9" name="TextBox 8"/>
          <p:cNvSpPr txBox="1"/>
          <p:nvPr/>
        </p:nvSpPr>
        <p:spPr>
          <a:xfrm>
            <a:off x="313859" y="522437"/>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a:t>
            </a:r>
            <a:r>
              <a:rPr lang="pt-PT" sz="1200" b="1" i="1" dirty="0" smtClean="0">
                <a:solidFill>
                  <a:schemeClr val="accent5">
                    <a:lumMod val="60000"/>
                    <a:lumOff val="40000"/>
                  </a:schemeClr>
                </a:solidFill>
                <a:latin typeface="Arial Narrow" panose="020B0606020202030204" pitchFamily="34" charset="0"/>
              </a:rPr>
              <a:t>CONFERENCE</a:t>
            </a:r>
            <a:endParaRPr lang="pt-PT" sz="1200" b="1" i="1" dirty="0">
              <a:solidFill>
                <a:schemeClr val="accent5">
                  <a:lumMod val="60000"/>
                  <a:lumOff val="40000"/>
                </a:schemeClr>
              </a:solidFill>
              <a:latin typeface="Arial Narrow" panose="020B0606020202030204" pitchFamily="34" charset="0"/>
            </a:endParaRPr>
          </a:p>
        </p:txBody>
      </p:sp>
      <p:pic>
        <p:nvPicPr>
          <p:cNvPr id="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7" name="TextBox 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10" name="TextBox 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53"/>
          <p:cNvSpPr txBox="1"/>
          <p:nvPr/>
        </p:nvSpPr>
        <p:spPr>
          <a:xfrm>
            <a:off x="257091" y="5202957"/>
            <a:ext cx="6048672" cy="3282950"/>
          </a:xfrm>
          <a:prstGeom prst="rect">
            <a:avLst/>
          </a:prstGeom>
          <a:noFill/>
        </p:spPr>
        <p:txBody>
          <a:bodyPr wrap="square" rtlCol="0">
            <a:spAutoFit/>
          </a:bodyPr>
          <a:lstStyle/>
          <a:p>
            <a:pPr>
              <a:lnSpc>
                <a:spcPts val="1000"/>
              </a:lnSpc>
            </a:pPr>
            <a:r>
              <a:rPr lang="pt-PT" sz="1000" b="1" i="1" dirty="0">
                <a:solidFill>
                  <a:schemeClr val="accent5">
                    <a:lumMod val="60000"/>
                    <a:lumOff val="40000"/>
                  </a:schemeClr>
                </a:solidFill>
                <a:latin typeface="Arial Narrow" panose="020B0606020202030204" pitchFamily="34" charset="0"/>
              </a:rPr>
              <a:t>IMPORTANT NOTICES</a:t>
            </a:r>
            <a:r>
              <a:rPr lang="en-US" sz="1000" b="1" i="1" dirty="0" smtClean="0">
                <a:solidFill>
                  <a:srgbClr val="3EA4BA"/>
                </a:solidFill>
                <a:latin typeface="Arial Narrow" panose="020B0606020202030204" pitchFamily="34" charset="0"/>
              </a:rPr>
              <a:t>:</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pt-PT" sz="1100" dirty="0">
                <a:latin typeface="Arial Narrow" panose="020B0606020202030204" pitchFamily="34" charset="0"/>
              </a:rPr>
              <a:t>The Organization actively participates in the fight against bank card fraud. In this context, the Organization may ask the buyer, by any means at its disposal, to photocopy the bank card used to pay for the order, as well as the passport or identity card of the bank card holder. and the participant. In the absence of a response from the buyer or if it is impossible to contact the buyer within the limits relating to the dates of the event, the organization will not be able to process the order and the reservation request will be canceled free of charge. </a:t>
            </a:r>
            <a:endParaRPr lang="pt-PT" sz="11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r>
              <a:rPr lang="pt-PT" sz="1000" b="1" dirty="0" smtClean="0">
                <a:solidFill>
                  <a:schemeClr val="accent5">
                    <a:lumMod val="60000"/>
                    <a:lumOff val="40000"/>
                  </a:schemeClr>
                </a:solidFill>
                <a:latin typeface="Arial Narrow" panose="020B0606020202030204" pitchFamily="34" charset="0"/>
              </a:rPr>
              <a:t>NT-02: </a:t>
            </a:r>
            <a:r>
              <a:rPr lang="pt-PT" sz="1100" dirty="0">
                <a:latin typeface="Arial Narrow" panose="020B0606020202030204" pitchFamily="34" charset="0"/>
              </a:rPr>
              <a:t>The legislation requires that the commitment made to pay by bank card or payment card be irrevocable. Opposition to payment can only be made in the event of loss, theft or fraudulent use of the card. With the exception of these cases, the card holder will be held responsible for credit card fraud. The right to oppose payment cannot be used to compensate for the absence of the right of withdrawal applicable in the event / tourism sector. </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a:t>
            </a:r>
            <a:r>
              <a:rPr lang="pt-PT" sz="1000" b="1" i="1" dirty="0">
                <a:solidFill>
                  <a:schemeClr val="accent5">
                    <a:lumMod val="60000"/>
                    <a:lumOff val="40000"/>
                  </a:schemeClr>
                </a:solidFill>
                <a:latin typeface="Arial Narrow" panose="020B0606020202030204" pitchFamily="34" charset="0"/>
              </a:rPr>
              <a:t>By bank transfer </a:t>
            </a:r>
            <a:endParaRPr lang="pt-PT" sz="1000" b="1" i="1" dirty="0" smtClean="0">
              <a:solidFill>
                <a:schemeClr val="accent5">
                  <a:lumMod val="60000"/>
                  <a:lumOff val="40000"/>
                </a:schemeClr>
              </a:solidFill>
              <a:latin typeface="Arial Narrow" panose="020B0606020202030204" pitchFamily="34" charset="0"/>
            </a:endParaRPr>
          </a:p>
          <a:p>
            <a:pPr algn="just"/>
            <a:r>
              <a:rPr lang="pt-PT" sz="1100" dirty="0">
                <a:latin typeface="Arial Narrow" panose="020B0606020202030204" pitchFamily="34" charset="0"/>
              </a:rPr>
              <a:t>The Organization accepts payments by bank transfer in Euros (bank accounts in Europe and Cape Verde) and Cape Verdean Escudos and Dollars to bank accounts in Cape Verde. This confirmation of transfer must imperatively be confirmed by e-mail, the contact details of which will be transmitted during the validation of the order. In the confirmation of the bank transfer, the surname, first name and reference of the Order must be included, which will be provided by the Organization. Confirmation must be sent before the deadline set by the Organization. </a:t>
            </a: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Price and </a:t>
            </a:r>
            <a:r>
              <a:rPr lang="pt-PT" sz="1000" b="1" dirty="0" smtClean="0">
                <a:solidFill>
                  <a:schemeClr val="accent5">
                    <a:lumMod val="60000"/>
                    <a:lumOff val="40000"/>
                  </a:schemeClr>
                </a:solidFill>
                <a:latin typeface="Arial Narrow" panose="020B0606020202030204" pitchFamily="34" charset="0"/>
              </a:rPr>
              <a:t>payment</a:t>
            </a:r>
          </a:p>
          <a:p>
            <a:pPr algn="just">
              <a:lnSpc>
                <a:spcPts val="1000"/>
              </a:lnSpc>
            </a:pPr>
            <a:r>
              <a:rPr lang="pt-PT" sz="1100" dirty="0">
                <a:latin typeface="Arial Narrow" panose="020B0606020202030204" pitchFamily="34" charset="0"/>
              </a:rPr>
              <a:t>All prices communicated by the Organization are free of any fees or taxes. All costs related to payment are the sole responsibility of the </a:t>
            </a:r>
            <a:r>
              <a:rPr lang="pt-PT" sz="1100" dirty="0" smtClean="0">
                <a:latin typeface="Arial Narrow" panose="020B0606020202030204" pitchFamily="34" charset="0"/>
              </a:rPr>
              <a:t>buyer</a:t>
            </a:r>
            <a:r>
              <a:rPr lang="fr-FR" sz="1100" dirty="0" smtClean="0">
                <a:latin typeface="Arial Narrow" panose="020B0606020202030204" pitchFamily="34" charset="0"/>
              </a:rPr>
              <a:t>.</a:t>
            </a:r>
            <a:endParaRPr lang="pt-PT" sz="1100" dirty="0" smtClean="0">
              <a:latin typeface="Arial Narrow" panose="020B0606020202030204" pitchFamily="34" charset="0"/>
            </a:endParaRPr>
          </a:p>
        </p:txBody>
      </p:sp>
      <p:sp>
        <p:nvSpPr>
          <p:cNvPr id="22" name="TextBox 21"/>
          <p:cNvSpPr txBox="1"/>
          <p:nvPr/>
        </p:nvSpPr>
        <p:spPr>
          <a:xfrm>
            <a:off x="313859" y="57920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6" name="Rectangle 15"/>
          <p:cNvSpPr/>
          <p:nvPr/>
        </p:nvSpPr>
        <p:spPr>
          <a:xfrm>
            <a:off x="290235" y="1057652"/>
            <a:ext cx="5760641" cy="3929281"/>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a:t>
            </a:r>
            <a:r>
              <a:rPr lang="pt-PT" sz="1100" b="1" i="1" dirty="0">
                <a:solidFill>
                  <a:schemeClr val="accent5">
                    <a:lumMod val="60000"/>
                    <a:lumOff val="40000"/>
                  </a:schemeClr>
                </a:solidFill>
                <a:latin typeface="Arial Narrow" panose="020B0606020202030204" pitchFamily="34" charset="0"/>
              </a:rPr>
              <a:t>PAYMENT OPTIONS </a:t>
            </a:r>
            <a:endParaRPr lang="pt-PT" sz="1100" b="1" i="1" dirty="0" smtClean="0">
              <a:solidFill>
                <a:schemeClr val="accent5">
                  <a:lumMod val="60000"/>
                  <a:lumOff val="40000"/>
                </a:schemeClr>
              </a:solidFill>
              <a:latin typeface="Arial Narrow" panose="020B0606020202030204" pitchFamily="34" charset="0"/>
            </a:endParaRPr>
          </a:p>
          <a:p>
            <a:pPr>
              <a:lnSpc>
                <a:spcPts val="1100"/>
              </a:lnSpc>
            </a:pPr>
            <a:r>
              <a:rPr lang="pt-PT" sz="1100" dirty="0">
                <a:latin typeface="Arial Narrow" panose="020B0606020202030204" pitchFamily="34" charset="0"/>
              </a:rPr>
              <a:t>The Organization accepts different payment methods</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pt-PT" sz="1100" dirty="0">
                <a:latin typeface="Arial Narrow" panose="020B0606020202030204" pitchFamily="34" charset="0"/>
              </a:rPr>
              <a:t>The following bank cards and payment cards, on their websites (secure site) or when booking by telephone</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rPr>
              <a:t>THROUGH BANK ACCOUNTS IN CAPE VERDE</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pt-PT" sz="1100" dirty="0">
                <a:latin typeface="Arial Narrow" panose="020B0606020202030204" pitchFamily="34" charset="0"/>
              </a:rPr>
              <a:t>Service that facilitates the creation of one-off online payments for any product</a:t>
            </a:r>
            <a:r>
              <a:rPr lang="fr-FR" sz="1100" dirty="0" smtClean="0">
                <a:latin typeface="Arial Narrow" panose="020B0606020202030204" pitchFamily="34" charset="0"/>
              </a:rPr>
              <a:t>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a:latin typeface="Arial Narrow" panose="020B0606020202030204" pitchFamily="34" charset="0"/>
              </a:rPr>
              <a:t>vinti4 </a:t>
            </a:r>
            <a:r>
              <a:rPr lang="pt-PT" sz="1100" dirty="0" smtClean="0">
                <a:latin typeface="Arial Narrow" panose="020B0606020202030204" pitchFamily="34" charset="0"/>
              </a:rPr>
              <a:t>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rPr>
              <a:t>VISA </a:t>
            </a:r>
            <a:r>
              <a:rPr lang="pt-PT" sz="1100" dirty="0" smtClean="0">
                <a:latin typeface="Arial Narrow" panose="020B0606020202030204" pitchFamily="34" charset="0"/>
              </a:rPr>
              <a:t>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rPr>
              <a:t>Mastercard</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rPr>
              <a:t>Bank transfer</a:t>
            </a:r>
            <a:r>
              <a:rPr lang="pt-PT" sz="1100" b="1" dirty="0" smtClean="0">
                <a:solidFill>
                  <a:schemeClr val="accent5">
                    <a:lumMod val="60000"/>
                    <a:lumOff val="40000"/>
                  </a:schemeClr>
                </a:solidFill>
                <a:latin typeface="Arial Narrow" panose="020B0606020202030204" pitchFamily="34" charset="0"/>
                <a:sym typeface="+mn-ea"/>
              </a:rPr>
              <a: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rPr>
              <a:t>Bank account in Cape Verdean escudos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rPr>
              <a:t>Bank account in euros; [Eur]; </a:t>
            </a:r>
            <a:r>
              <a:rPr lang="pt-PT" sz="1100" dirty="0" smtClean="0">
                <a:latin typeface="Arial Narrow" panose="020B0606020202030204" pitchFamily="34" charset="0"/>
              </a:rPr>
              <a:t>and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a:latin typeface="Arial Narrow" panose="020B0606020202030204" pitchFamily="34" charset="0"/>
              </a:rPr>
              <a:t>Bank account in dollars [USD].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r>
              <a:rPr lang="pt-PT" sz="1100" b="1" i="1" dirty="0">
                <a:solidFill>
                  <a:schemeClr val="accent5">
                    <a:lumMod val="60000"/>
                    <a:lumOff val="40000"/>
                  </a:schemeClr>
                </a:solidFill>
                <a:latin typeface="Arial Narrow" panose="020B0606020202030204" pitchFamily="34" charset="0"/>
              </a:rPr>
              <a:t>THROUGH BANK ACCOUNTS IN EUROPE </a:t>
            </a:r>
            <a:r>
              <a:rPr lang="pt-PT" sz="1100" dirty="0">
                <a:latin typeface="Arial Narrow" panose="020B0606020202030204" pitchFamily="34" charset="0"/>
              </a:rPr>
              <a:t>[SEPA ZONE]:</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rPr>
              <a:t>VISA </a:t>
            </a:r>
            <a:r>
              <a:rPr lang="pt-PT" sz="1100" dirty="0" smtClean="0">
                <a:latin typeface="Arial Narrow" panose="020B0606020202030204" pitchFamily="34" charset="0"/>
              </a:rPr>
              <a:t>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rPr>
              <a:t>Mastercard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rPr>
              <a:t>Boleto </a:t>
            </a:r>
            <a:r>
              <a:rPr lang="pt-PT" sz="1100" dirty="0" smtClean="0">
                <a:latin typeface="Arial Narrow" panose="020B0606020202030204" pitchFamily="34" charset="0"/>
              </a:rPr>
              <a:t>Banking</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rPr>
              <a:t>Direct </a:t>
            </a:r>
            <a:r>
              <a:rPr lang="pt-PT" sz="1100" dirty="0" smtClean="0">
                <a:latin typeface="Arial Narrow" panose="020B0606020202030204" pitchFamily="34" charset="0"/>
              </a:rPr>
              <a:t>Debits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i="1" dirty="0">
                <a:solidFill>
                  <a:schemeClr val="accent5">
                    <a:lumMod val="60000"/>
                    <a:lumOff val="40000"/>
                  </a:schemeClr>
                </a:solidFill>
                <a:latin typeface="Arial Narrow" panose="020B0606020202030204" pitchFamily="34" charset="0"/>
              </a:rPr>
              <a:t>Bank transfer</a:t>
            </a:r>
            <a:r>
              <a:rPr lang="pt-PT" sz="1100" b="1" dirty="0" smtClean="0">
                <a:solidFill>
                  <a:schemeClr val="accent5">
                    <a:lumMod val="60000"/>
                    <a:lumOff val="40000"/>
                  </a:schemeClr>
                </a:solidFill>
                <a:latin typeface="Arial Narrow" panose="020B0606020202030204" pitchFamily="34" charset="0"/>
                <a:sym typeface="+mn-ea"/>
              </a:rPr>
              <a:t>:</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rPr>
              <a:t>Bank account exclusively in 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Oval 18"/>
          <p:cNvSpPr/>
          <p:nvPr/>
        </p:nvSpPr>
        <p:spPr>
          <a:xfrm>
            <a:off x="2669775" y="743748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pt-PT" sz="900" dirty="0">
                <a:solidFill>
                  <a:schemeClr val="accent5">
                    <a:lumMod val="75000"/>
                  </a:schemeClr>
                </a:solidFill>
              </a:rPr>
              <a:t>WEST </a:t>
            </a:r>
            <a:r>
              <a:rPr lang="pt-PT" sz="900" dirty="0" smtClean="0">
                <a:solidFill>
                  <a:schemeClr val="accent5">
                    <a:lumMod val="75000"/>
                  </a:schemeClr>
                </a:solidFill>
              </a:rPr>
              <a:t>AFRICA</a:t>
            </a:r>
          </a:p>
          <a:p>
            <a:pPr algn="ctr"/>
            <a:r>
              <a:rPr lang="fr-FR" sz="900" dirty="0" smtClean="0">
                <a:solidFill>
                  <a:schemeClr val="accent5">
                    <a:lumMod val="75000"/>
                  </a:schemeClr>
                </a:solidFill>
                <a:latin typeface="Arial Narrow" panose="020B0606020202030204" pitchFamily="34" charset="0"/>
              </a:rPr>
              <a:t> </a:t>
            </a:r>
            <a:r>
              <a:rPr lang="pt-PT" sz="800" dirty="0">
                <a:solidFill>
                  <a:schemeClr val="accent5">
                    <a:lumMod val="75000"/>
                  </a:schemeClr>
                </a:solidFill>
                <a:latin typeface="Arial Narrow" panose="020B0606020202030204" pitchFamily="34" charset="0"/>
              </a:rPr>
              <a:t>Average consumption</a:t>
            </a:r>
          </a:p>
          <a:p>
            <a:pPr algn="ctr"/>
            <a:r>
              <a:rPr lang="pt-PT" sz="800" dirty="0">
                <a:solidFill>
                  <a:schemeClr val="accent5">
                    <a:lumMod val="75000"/>
                  </a:schemeClr>
                </a:solidFill>
                <a:latin typeface="Arial Narrow" panose="020B0606020202030204" pitchFamily="34" charset="0"/>
              </a:rPr>
              <a:t> of fertilizers </a:t>
            </a: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4366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75000"/>
                  </a:schemeClr>
                </a:solidFill>
              </a:rPr>
              <a:t>CENTRAL </a:t>
            </a:r>
            <a:r>
              <a:rPr lang="pt-PT" sz="900" dirty="0" smtClean="0">
                <a:solidFill>
                  <a:schemeClr val="accent5">
                    <a:lumMod val="75000"/>
                  </a:schemeClr>
                </a:solidFill>
              </a:rPr>
              <a:t>AFRICA</a:t>
            </a:r>
          </a:p>
          <a:p>
            <a:pPr algn="ctr"/>
            <a:r>
              <a:rPr lang="pt-PT" sz="800" dirty="0" smtClean="0">
                <a:solidFill>
                  <a:schemeClr val="accent5">
                    <a:lumMod val="75000"/>
                  </a:schemeClr>
                </a:solidFill>
                <a:latin typeface="Arial Narrow" panose="020B0606020202030204" pitchFamily="34" charset="0"/>
              </a:rPr>
              <a:t>Average </a:t>
            </a:r>
            <a:r>
              <a:rPr lang="pt-PT" sz="800" dirty="0">
                <a:solidFill>
                  <a:schemeClr val="accent5">
                    <a:lumMod val="75000"/>
                  </a:schemeClr>
                </a:solidFill>
                <a:latin typeface="Arial Narrow" panose="020B0606020202030204" pitchFamily="34" charset="0"/>
              </a:rPr>
              <a:t>consumption</a:t>
            </a:r>
          </a:p>
          <a:p>
            <a:pPr algn="ctr"/>
            <a:r>
              <a:rPr lang="pt-PT" sz="800" dirty="0">
                <a:solidFill>
                  <a:schemeClr val="accent5">
                    <a:lumMod val="75000"/>
                  </a:schemeClr>
                </a:solidFill>
                <a:latin typeface="Arial Narrow" panose="020B0606020202030204" pitchFamily="34" charset="0"/>
              </a:rPr>
              <a:t> of fertilizers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pt-PT" sz="900" dirty="0">
                <a:solidFill>
                  <a:schemeClr val="accent5">
                    <a:lumMod val="75000"/>
                  </a:schemeClr>
                </a:solidFill>
              </a:rPr>
              <a:t>EASTERN </a:t>
            </a:r>
            <a:r>
              <a:rPr lang="pt-PT" sz="900" dirty="0" smtClean="0">
                <a:solidFill>
                  <a:schemeClr val="accent5">
                    <a:lumMod val="75000"/>
                  </a:schemeClr>
                </a:solidFill>
              </a:rPr>
              <a:t>AFRICA</a:t>
            </a:r>
          </a:p>
          <a:p>
            <a:pPr algn="ctr"/>
            <a:r>
              <a:rPr lang="fr-FR"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Average consumption</a:t>
            </a:r>
          </a:p>
          <a:p>
            <a:pPr algn="ctr"/>
            <a:r>
              <a:rPr lang="pt-PT" sz="900" dirty="0">
                <a:solidFill>
                  <a:schemeClr val="accent5">
                    <a:lumMod val="75000"/>
                  </a:schemeClr>
                </a:solidFill>
                <a:latin typeface="Arial Narrow" panose="020B0606020202030204" pitchFamily="34" charset="0"/>
              </a:rPr>
              <a:t> of fertilizers </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44029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75000"/>
                  </a:schemeClr>
                </a:solidFill>
                <a:latin typeface="Arial Narrow" panose="020B0606020202030204" pitchFamily="34" charset="0"/>
              </a:rPr>
              <a:t>NORTH AFRICA</a:t>
            </a:r>
            <a:r>
              <a:rPr lang="fr-FR" sz="900" dirty="0" smtClean="0">
                <a:solidFill>
                  <a:schemeClr val="accent5">
                    <a:lumMod val="75000"/>
                  </a:schemeClr>
                </a:solidFill>
                <a:latin typeface="Arial Narrow" panose="020B0606020202030204" pitchFamily="34" charset="0"/>
              </a:rPr>
              <a:t> </a:t>
            </a:r>
            <a:r>
              <a:rPr lang="pt-PT" sz="800" dirty="0">
                <a:solidFill>
                  <a:schemeClr val="accent5">
                    <a:lumMod val="75000"/>
                  </a:schemeClr>
                </a:solidFill>
                <a:latin typeface="Arial Narrow" panose="020B0606020202030204" pitchFamily="34" charset="0"/>
              </a:rPr>
              <a:t>Average consumption</a:t>
            </a:r>
          </a:p>
          <a:p>
            <a:pPr algn="ctr"/>
            <a:r>
              <a:rPr lang="pt-PT" sz="800" dirty="0">
                <a:solidFill>
                  <a:schemeClr val="accent5">
                    <a:lumMod val="75000"/>
                  </a:schemeClr>
                </a:solidFill>
                <a:latin typeface="Arial Narrow" panose="020B0606020202030204" pitchFamily="34" charset="0"/>
              </a:rPr>
              <a:t> of fertilizers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3557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pt-PT" sz="900" dirty="0" smtClean="0">
                <a:solidFill>
                  <a:schemeClr val="accent5">
                    <a:lumMod val="75000"/>
                  </a:schemeClr>
                </a:solidFill>
              </a:rPr>
              <a:t>WORLDWIDE</a:t>
            </a:r>
          </a:p>
          <a:p>
            <a:pPr algn="ctr"/>
            <a:r>
              <a:rPr lang="pt-PT" sz="800" dirty="0">
                <a:solidFill>
                  <a:schemeClr val="accent5">
                    <a:lumMod val="75000"/>
                  </a:schemeClr>
                </a:solidFill>
                <a:latin typeface="Arial Narrow" panose="020B0606020202030204" pitchFamily="34" charset="0"/>
              </a:rPr>
              <a:t>Average </a:t>
            </a:r>
            <a:r>
              <a:rPr lang="pt-PT" sz="800" dirty="0" smtClean="0">
                <a:solidFill>
                  <a:schemeClr val="accent5">
                    <a:lumMod val="75000"/>
                  </a:schemeClr>
                </a:solidFill>
                <a:latin typeface="Arial Narrow" panose="020B0606020202030204" pitchFamily="34" charset="0"/>
              </a:rPr>
              <a:t>consumption</a:t>
            </a:r>
          </a:p>
          <a:p>
            <a:pPr algn="ctr"/>
            <a:r>
              <a:rPr lang="pt-PT" sz="800" dirty="0" smtClean="0">
                <a:solidFill>
                  <a:schemeClr val="accent5">
                    <a:lumMod val="75000"/>
                  </a:schemeClr>
                </a:solidFill>
                <a:latin typeface="Arial Narrow" panose="020B0606020202030204" pitchFamily="34" charset="0"/>
              </a:rPr>
              <a:t> </a:t>
            </a:r>
            <a:r>
              <a:rPr lang="pt-PT" sz="800" dirty="0">
                <a:solidFill>
                  <a:schemeClr val="accent5">
                    <a:lumMod val="75000"/>
                  </a:schemeClr>
                </a:solidFill>
                <a:latin typeface="Arial Narrow" panose="020B0606020202030204" pitchFamily="34" charset="0"/>
              </a:rPr>
              <a:t>of fertilizers </a:t>
            </a:r>
            <a:endParaRPr lang="pt-PT" sz="800"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766713"/>
            <a:ext cx="6120680" cy="6668492"/>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a:t>
            </a:r>
          </a:p>
          <a:p>
            <a:r>
              <a:rPr lang="pt-PT" sz="1200" b="1" i="1" dirty="0" smtClean="0">
                <a:solidFill>
                  <a:schemeClr val="accent5">
                    <a:lumMod val="60000"/>
                    <a:lumOff val="40000"/>
                  </a:schemeClr>
                </a:solidFill>
                <a:latin typeface="Arial Narrow" panose="020B0606020202030204" pitchFamily="34" charset="0"/>
              </a:rPr>
              <a:t>PREAMBLE</a:t>
            </a:r>
            <a:endParaRPr lang="pt-PT" sz="1200" b="1" i="1" dirty="0">
              <a:solidFill>
                <a:schemeClr val="accent5">
                  <a:lumMod val="60000"/>
                  <a:lumOff val="40000"/>
                </a:schemeClr>
              </a:solidFill>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Agriculture </a:t>
            </a:r>
            <a:r>
              <a:rPr lang="pt-PT" sz="1100" dirty="0">
                <a:latin typeface="Arial Narrow" panose="020B0606020202030204" pitchFamily="34" charset="0"/>
              </a:rPr>
              <a:t>is the backbone of the African economy and the Food and Agriculture Organization of the United Nations (FAO) reports that agriculture accounts for around 20% of the continent's GDP, 60% of its workforce, 20% of all exports and is the main source of income for rural populations on the continent. Recognizing the essential role agriculture plays in the food sustainability of a growing African population, African leaders have adopted a strong African Agriculture Development Program (</a:t>
            </a:r>
            <a:r>
              <a:rPr lang="pt-PT" sz="1100" i="1" dirty="0">
                <a:latin typeface="Arial Narrow" panose="020B0606020202030204" pitchFamily="34" charset="0"/>
              </a:rPr>
              <a:t>CAADP</a:t>
            </a:r>
            <a:r>
              <a:rPr lang="pt-PT" sz="1100" dirty="0">
                <a:latin typeface="Arial Narrow" panose="020B0606020202030204" pitchFamily="34" charset="0"/>
              </a:rPr>
              <a:t>), targeting an average annual agricultural growth rate of 6</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In June 2006, African leaders gathered in Abuja, Nigeria, to take action on the importance of fertilizers for an African green revolution. The main outcome of this summit confirmed the commitment of African heads of state to rapidly increase the use of fertilizers on the continent, bringing the average from 9 kg / ha in 2006 to nearly 50 kg / ha in 2015, a target that has not yet been reached in 2021. At the 23rd African Union Summit, held in June 2014 in Malabo, Equatorial Guinea, African leaders adopted the Malabo Declaration on Accelerated Growth and Transformation of agriculture for shared prosperity and better living conditions for the African population, reaffirming that agriculture must remain at the forefront of the continent's development agenda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In order to achieve the objectives of agricultural growth and the eradication of food shortage on the African continent established in the Malabo Declaration, within the framework of </a:t>
            </a:r>
            <a:r>
              <a:rPr lang="pt-PT" sz="1100" i="1" dirty="0">
                <a:latin typeface="Arial Narrow" panose="020B0606020202030204" pitchFamily="34" charset="0"/>
              </a:rPr>
              <a:t>CAADP</a:t>
            </a:r>
            <a:r>
              <a:rPr lang="pt-PT" sz="1100" dirty="0">
                <a:latin typeface="Arial Narrow" panose="020B0606020202030204" pitchFamily="34" charset="0"/>
              </a:rPr>
              <a:t> and in the Sustainable Development Goals (</a:t>
            </a:r>
            <a:r>
              <a:rPr lang="pt-PT" sz="1100" i="1" dirty="0">
                <a:latin typeface="Arial Narrow" panose="020B0606020202030204" pitchFamily="34" charset="0"/>
              </a:rPr>
              <a:t>SDGs</a:t>
            </a:r>
            <a:r>
              <a:rPr lang="pt-PT" sz="1100" dirty="0">
                <a:latin typeface="Arial Narrow" panose="020B0606020202030204" pitchFamily="34" charset="0"/>
              </a:rPr>
              <a:t>) adopted by the United Nations, a significant improvement in productivity is deemed necessary for heavily degraded African soils, estimated at over 40</a:t>
            </a:r>
            <a:r>
              <a:rPr lang="pt-PT" sz="1100" dirty="0" smtClean="0">
                <a:latin typeface="Arial Narrow" panose="020B0606020202030204" pitchFamily="34" charset="0"/>
              </a:rPr>
              <a:t>%. The </a:t>
            </a:r>
            <a:r>
              <a:rPr lang="pt-PT" sz="1100" dirty="0">
                <a:latin typeface="Arial Narrow" panose="020B0606020202030204" pitchFamily="34" charset="0"/>
              </a:rPr>
              <a:t>African continent has 13% of the world's arable land and about 17% of the world's population. It is estimated that if the above stated goals are not met, many countries on the African continent will face food insecurity and unforeseeable consequences. Important factors contributing to the reduction of fertility of African soils are: complete elimination of crops from cultivated fields, unbalanced soil fertilization and little or no use of fertilizers.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Data </a:t>
            </a:r>
            <a:r>
              <a:rPr lang="pt-PT" sz="1100" dirty="0">
                <a:latin typeface="Arial Narrow" panose="020B0606020202030204" pitchFamily="34" charset="0"/>
              </a:rPr>
              <a:t>from the Food and Agriculture Organization of the United Nations (FAO) published indicate that the largest consumers of fertilizer in Africa are South Africa, with 68.2 kg per ha in 2018, followed from North Africa, with an average consumption of 55.2 kg per ha</a:t>
            </a:r>
            <a:r>
              <a:rPr lang="pt-PT" sz="1100" dirty="0" smtClean="0">
                <a:latin typeface="Arial Narrow" panose="020B0606020202030204" pitchFamily="34" charset="0"/>
              </a:rPr>
              <a:t>.; </a:t>
            </a:r>
            <a:r>
              <a:rPr lang="pt-PT" sz="1100" dirty="0">
                <a:latin typeface="Arial Narrow" panose="020B0606020202030204" pitchFamily="34" charset="0"/>
              </a:rPr>
              <a:t>East Africa with 20.7 kg per ha; and West Africa with 13.9 kg per ha (region where Cape Verde is located and the economic bloc of the Economic Community of West African States - ECOWAS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Central African region had the lowest consumption, at only 5.2 kg per ha.</a:t>
            </a:r>
            <a:r>
              <a:rPr lang="pt-PT" sz="1100" i="1" dirty="0">
                <a:latin typeface="Arial Narrow" panose="020B0606020202030204" pitchFamily="34" charset="0"/>
              </a:rPr>
              <a:t> FAO </a:t>
            </a:r>
            <a:r>
              <a:rPr lang="pt-PT" sz="1100" dirty="0">
                <a:latin typeface="Arial Narrow" panose="020B0606020202030204" pitchFamily="34" charset="0"/>
              </a:rPr>
              <a:t>data further showed that West Africa had the largest average increase in nutrient consumption, especially nitrogen, which nearly tripled in a decade, from 2.7 kg per ha in 2008 to 8 kg per ha in 2018; phosphate consumption increased over the same period from 0.9 kg per ha to 2.9 kg per ha.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Pages </a:t>
            </a:r>
            <a:r>
              <a:rPr lang="pt-PT" sz="1100" dirty="0">
                <a:latin typeface="Arial Narrow" panose="020B0606020202030204" pitchFamily="34" charset="0"/>
              </a:rPr>
              <a:t>5-7 of this document present the status of implementation of the Abuja Declaration on Fertilizers for an African Green Revolution, as well as a set of associated resolutions and their progress made, taken from the document published by </a:t>
            </a:r>
            <a:r>
              <a:rPr lang="pt-PT" sz="1100" i="1" dirty="0">
                <a:latin typeface="Arial Narrow" panose="020B0606020202030204" pitchFamily="34" charset="0"/>
              </a:rPr>
              <a:t>FAO</a:t>
            </a:r>
            <a:r>
              <a:rPr lang="pt-PT" sz="1100" dirty="0">
                <a:latin typeface="Arial Narrow" panose="020B0606020202030204" pitchFamily="34" charset="0"/>
              </a:rPr>
              <a:t> entitled </a:t>
            </a:r>
            <a:r>
              <a:rPr lang="pt-PT" sz="1100" dirty="0" smtClean="0">
                <a:latin typeface="Arial Narrow" panose="020B0606020202030204" pitchFamily="34" charset="0"/>
              </a:rPr>
              <a:t>«Stimulating </a:t>
            </a:r>
            <a:r>
              <a:rPr lang="pt-PT" sz="1100" dirty="0">
                <a:latin typeface="Arial Narrow" panose="020B0606020202030204" pitchFamily="34" charset="0"/>
              </a:rPr>
              <a:t>African </a:t>
            </a:r>
            <a:r>
              <a:rPr lang="pt-PT" sz="1100" dirty="0" smtClean="0">
                <a:latin typeface="Arial Narrow" panose="020B0606020202030204" pitchFamily="34" charset="0"/>
              </a:rPr>
              <a:t>Soils</a:t>
            </a:r>
            <a:r>
              <a:rPr lang="pt-PT" sz="1100" dirty="0">
                <a:latin typeface="Arial Narrow" panose="020B0606020202030204" pitchFamily="34" charset="0"/>
              </a:rPr>
              <a:t>»</a:t>
            </a:r>
            <a:r>
              <a:rPr lang="pt-PT" sz="1100" dirty="0" smtClean="0">
                <a:latin typeface="Arial Narrow" panose="020B0606020202030204" pitchFamily="34" charset="0"/>
              </a:rPr>
              <a:t>. From </a:t>
            </a:r>
            <a:r>
              <a:rPr lang="pt-PT" sz="1100" dirty="0">
                <a:latin typeface="Arial Narrow" panose="020B0606020202030204" pitchFamily="34" charset="0"/>
              </a:rPr>
              <a:t>ancient Greece (61-114 AD) to the present day, eminent specialists have devoted themselves to the problem of fertilizing agricultural soils based on the application of rock powders, due to the many advantages that this solution entails and a relevant contribution to the sustainability of agriculture, Africa and the modern world.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It </a:t>
            </a:r>
            <a:r>
              <a:rPr lang="pt-PT" sz="1100" dirty="0">
                <a:latin typeface="Arial Narrow" panose="020B0606020202030204" pitchFamily="34" charset="0"/>
              </a:rPr>
              <a:t>is in this context that Cape Verde will host, from March 14 to 16, 2022, an international event on the theme </a:t>
            </a:r>
            <a:r>
              <a:rPr lang="pt-PT" sz="1100" dirty="0" smtClean="0">
                <a:latin typeface="Arial Narrow" panose="020B0606020202030204" pitchFamily="34" charset="0"/>
              </a:rPr>
              <a:t>«</a:t>
            </a:r>
            <a:r>
              <a:rPr lang="pt-PT" sz="1100" i="1" dirty="0" smtClean="0">
                <a:latin typeface="Arial Narrow" panose="020B0606020202030204" pitchFamily="34" charset="0"/>
              </a:rPr>
              <a:t>APPLICATION </a:t>
            </a:r>
            <a:r>
              <a:rPr lang="pt-PT" sz="1100" i="1" dirty="0">
                <a:latin typeface="Arial Narrow" panose="020B0606020202030204" pitchFamily="34" charset="0"/>
              </a:rPr>
              <a:t>OF BASALT POWDER IN AGRICULTURE</a:t>
            </a:r>
            <a:r>
              <a:rPr lang="pt-PT" sz="1100" dirty="0">
                <a:latin typeface="Arial Narrow" panose="020B0606020202030204" pitchFamily="34" charset="0"/>
              </a:rPr>
              <a:t> - Its advantages as fertilizer for </a:t>
            </a:r>
            <a:r>
              <a:rPr lang="pt-PT" sz="1100" dirty="0" smtClean="0">
                <a:latin typeface="Arial Narrow" panose="020B0606020202030204" pitchFamily="34" charset="0"/>
              </a:rPr>
              <a:t>agriculture».</a:t>
            </a:r>
            <a:endParaRPr lang="pt-PT" sz="1100" dirty="0">
              <a:latin typeface="Arial Narrow" panose="020B0606020202030204" pitchFamily="34" charset="0"/>
            </a:endParaRPr>
          </a:p>
        </p:txBody>
      </p:sp>
      <p:pic>
        <p:nvPicPr>
          <p:cNvPr id="2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26" name="TextBox 25"/>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7"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28" name="TextBox 27"/>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DOSSIER 2020\boxeu\slider\images\demo\noble-kenburns\data1\images\slider_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2997"/>
            <a:ext cx="6840537" cy="3255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30</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23" name="Rectangle 22"/>
          <p:cNvSpPr/>
          <p:nvPr/>
        </p:nvSpPr>
        <p:spPr>
          <a:xfrm>
            <a:off x="0" y="5130949"/>
            <a:ext cx="6840537"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CaixaDeTexto 3"/>
          <p:cNvSpPr txBox="1"/>
          <p:nvPr/>
        </p:nvSpPr>
        <p:spPr>
          <a:xfrm>
            <a:off x="320124" y="598889"/>
            <a:ext cx="6106795" cy="5468164"/>
          </a:xfrm>
          <a:prstGeom prst="rect">
            <a:avLst/>
          </a:prstGeom>
          <a:noFill/>
        </p:spPr>
        <p:txBody>
          <a:bodyPr wrap="square">
            <a:spAutoFit/>
          </a:bodyPr>
          <a:lstStyle/>
          <a:p>
            <a:pPr algn="just">
              <a:lnSpc>
                <a:spcPct val="100000"/>
              </a:lnSpc>
            </a:pPr>
            <a:r>
              <a:rPr lang="pt-PT" sz="1600" b="1" i="1" dirty="0">
                <a:gradFill>
                  <a:gsLst>
                    <a:gs pos="0">
                      <a:srgbClr val="9EE256"/>
                    </a:gs>
                    <a:gs pos="100000">
                      <a:srgbClr val="52762D"/>
                    </a:gs>
                  </a:gsLst>
                  <a:lin scaled="0"/>
                </a:gradFill>
                <a:latin typeface="Arial Narrow" panose="020B0606020202030204" pitchFamily="34" charset="0"/>
              </a:rPr>
              <a:t>GLOSSARY</a:t>
            </a:r>
            <a:endParaRPr lang="pt-PT" sz="1400" b="1" i="1" dirty="0">
              <a:solidFill>
                <a:srgbClr val="92D050"/>
              </a:solidFill>
              <a:latin typeface="Arial Narrow" panose="020B0606020202030204" pitchFamily="34" charset="0"/>
            </a:endParaRPr>
          </a:p>
          <a:p>
            <a:pPr algn="just">
              <a:lnSpc>
                <a:spcPts val="1000"/>
              </a:lnSpc>
              <a:spcBef>
                <a:spcPts val="0"/>
              </a:spcBef>
              <a:spcAft>
                <a:spcPts val="0"/>
              </a:spcAft>
              <a:defRPr/>
            </a:pP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Mineral raw material for the production of inputs for soil fertility management.</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Basalt is an eruptive, magmatic igneous rock with a mafic composition, which is why it is rich in magnesium and iron silicates and poor in silica.</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Olivine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Olivine basalt, also often called alkaline basalt, is a fine-grained volcanic rock of dark color characterized by the presence of olivine phenocrysts, augite rich in titanium, plagioclase and iron oxides.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Tholeitic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The tholeitic basalt, or toléite, is the name given to rocks typical of areas of magmatic ascent, such as ocean ridges and faults, which have general characteristics identical to alkaline basalts, but are rich in phenocrysts of non-zoned olivines and calcium pyroxenes.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Picnic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Picritic basalt, picrobasalt or oceanite is a variety of basalt with a high magnesium olivine content which is very rich in olivine. It is dark with olivine phenocrysts, 20 to 50%, greenish yellow pyroxenes and dark black brown, most of which are Augites.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Fertilizers</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Fertilizers are any type of substance applied to the soil or plant tissue to provide one or more nutrients essential for plant growth.</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Remineralizers</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Material of mineral origin which has undergone only reduction and classification in size by mechanical processes and which modifies the fertility indices of the soil by adding macro and micronutrients for plants, as well as the promotion of improvement of the physical or physico-chemical properties or the biological activity of the soil.</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Rochagem:</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Rochagem</a:t>
            </a:r>
            <a:r>
              <a:rPr lang="pt-PT" altLang="en-US" sz="1100" i="1" dirty="0" smtClean="0">
                <a:latin typeface="Arial Narrow" panose="020B0606020202030204" pitchFamily="34" charset="0"/>
                <a:ea typeface="Century Gothic" panose="020B0502020202020204" pitchFamily="2" charset="0"/>
                <a:cs typeface="Arial Narrow" panose="020B0606020202030204" pitchFamily="34" charset="0"/>
                <a:sym typeface="+mn-ea"/>
              </a:rPr>
              <a: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rock, mineralogically rich in macro and micronutrients, have the function of remineralizing / rejuvenating soils and therefore increasing their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fertility.</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Basaltagem</a:t>
            </a:r>
            <a:r>
              <a:rPr lang="pt-PT" altLang="en-US" sz="1100" i="1" dirty="0" smtClean="0">
                <a:latin typeface="Arial Narrow" panose="020B0606020202030204" pitchFamily="34" charset="0"/>
                <a:ea typeface="Century Gothic" panose="020B0502020202020204" pitchFamily="2" charset="0"/>
                <a:cs typeface="Arial Narrow" panose="020B0606020202030204" pitchFamily="34" charset="0"/>
                <a:sym typeface="+mn-ea"/>
              </a:rPr>
              <a: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Basalt,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mineralogically rich in macro and micronutrients, have the function of remineralizing / rejuvenating soils and therefore increasing their fertility</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5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 </a:t>
            </a:r>
          </a:p>
          <a:p>
            <a:pPr algn="just">
              <a:lnSpc>
                <a:spcPts val="1000"/>
              </a:lnSpc>
              <a:spcBef>
                <a:spcPts val="0"/>
              </a:spcBef>
              <a:spcAft>
                <a:spcPts val="0"/>
              </a:spcAft>
              <a:defRPr/>
            </a:pP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 </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and potassium:</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Potassium is a chemical element essential to life because it enters the composition of the cell nucleus and is involved in various metabolic processes in plants, such as enzymatic activation, osmotic control of water flow, production and breakdown of carbohydrate chains and load balancing. The record for the importance of potassium in agriculture has been found since Antiquity, where it was used in the form of ashes resulting from the burning of trees or fish.</a:t>
            </a:r>
            <a:endParaRPr lang="en-US" altLang="en-US" sz="11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8068876"/>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TERMS OF REFERENCE OF THE INTERNATIONAL CONFERENCE </a:t>
            </a:r>
            <a:endParaRPr lang="pt-PT" sz="1100" b="1" i="1" dirty="0" smtClean="0">
              <a:solidFill>
                <a:schemeClr val="accent5">
                  <a:lumMod val="60000"/>
                  <a:lumOff val="40000"/>
                </a:schemeClr>
              </a:solidFill>
              <a:latin typeface="Arial Narrow" panose="020B0606020202030204" pitchFamily="34" charset="0"/>
            </a:endParaRPr>
          </a:p>
          <a:p>
            <a:pPr algn="just">
              <a:lnSpc>
                <a:spcPts val="1100"/>
              </a:lnSpc>
            </a:pPr>
            <a:r>
              <a:rPr lang="pt-PT" sz="1100" i="1" dirty="0" smtClean="0">
                <a:solidFill>
                  <a:schemeClr val="accent5">
                    <a:lumMod val="75000"/>
                  </a:schemeClr>
                </a:solidFill>
                <a:latin typeface="Arial Narrow" panose="020B0606020202030204" pitchFamily="34" charset="0"/>
              </a:rPr>
              <a:t>38. </a:t>
            </a:r>
            <a:r>
              <a:rPr lang="pt-PT" sz="1200" b="1" i="1" dirty="0">
                <a:solidFill>
                  <a:schemeClr val="accent5">
                    <a:lumMod val="60000"/>
                    <a:lumOff val="40000"/>
                  </a:schemeClr>
                </a:solidFill>
                <a:latin typeface="Arial Narrow" panose="020B0606020202030204" pitchFamily="34" charset="0"/>
              </a:rPr>
              <a:t>FOCAL POINT </a:t>
            </a:r>
            <a:endParaRPr lang="pt-PT" altLang="pt-PT" sz="1200" b="1" i="1" dirty="0" smtClean="0">
              <a:solidFill>
                <a:schemeClr val="accent5">
                  <a:lumMod val="60000"/>
                  <a:lumOff val="40000"/>
                </a:schemeClr>
              </a:solidFill>
              <a:latin typeface="Arial Narrow" pitchFamily="34" charset="0"/>
            </a:endParaRPr>
          </a:p>
          <a:p>
            <a:pPr>
              <a:lnSpc>
                <a:spcPts val="1200"/>
              </a:lnSpc>
            </a:pPr>
            <a:r>
              <a:rPr lang="pt-PT" sz="1100" b="1" i="1" dirty="0">
                <a:solidFill>
                  <a:schemeClr val="accent5">
                    <a:lumMod val="60000"/>
                    <a:lumOff val="40000"/>
                  </a:schemeClr>
                </a:solidFill>
                <a:latin typeface="Arial Narrow" panose="020B0606020202030204" pitchFamily="34" charset="0"/>
              </a:rPr>
              <a:t>WEST </a:t>
            </a:r>
            <a:r>
              <a:rPr lang="pt-PT" sz="1100" b="1" i="1" dirty="0" smtClean="0">
                <a:solidFill>
                  <a:schemeClr val="accent5">
                    <a:lumMod val="60000"/>
                    <a:lumOff val="40000"/>
                  </a:schemeClr>
                </a:solidFill>
                <a:latin typeface="Arial Narrow" panose="020B0606020202030204" pitchFamily="34" charset="0"/>
              </a:rPr>
              <a:t>AFRICA</a:t>
            </a: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IVORY COAST</a:t>
            </a:r>
          </a:p>
          <a:p>
            <a:pPr>
              <a:lnSpc>
                <a:spcPts val="1200"/>
              </a:lnSpc>
            </a:pPr>
            <a:r>
              <a:rPr lang="pt-PT" sz="1100" dirty="0"/>
              <a:t>Mr ALLAH </a:t>
            </a:r>
            <a:r>
              <a:rPr lang="pt-PT" sz="1100" dirty="0" smtClean="0"/>
              <a:t>Ambroise </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BENIN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BOX TRAVEL – Tour Operators, S.A.</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a:latin typeface="Arial Narrow" panose="020B0606020202030204" pitchFamily="34" charset="0"/>
                <a:cs typeface="Times New Roman" panose="02020603050405020304" pitchFamily="18" charset="0"/>
                <a:sym typeface="+mn-ea"/>
              </a:rPr>
              <a:t>Mr. Pedro </a:t>
            </a:r>
            <a:r>
              <a:rPr lang="pt-PT" sz="1100" i="1" dirty="0" smtClean="0">
                <a:latin typeface="Arial Narrow" panose="020B0606020202030204" pitchFamily="34" charset="0"/>
                <a:cs typeface="Times New Roman" panose="02020603050405020304" pitchFamily="18" charset="0"/>
                <a:sym typeface="+mn-ea"/>
              </a:rPr>
              <a:t>Pascal</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a:t>
            </a:r>
            <a:r>
              <a:rPr lang="pt-PT" sz="1100" i="1" dirty="0">
                <a:latin typeface="Arial Narrow" panose="020B0606020202030204" pitchFamily="34" charset="0"/>
                <a:cs typeface="Times New Roman" panose="02020603050405020304" pitchFamily="18" charset="0"/>
                <a:sym typeface="+mn-ea"/>
              </a:rPr>
              <a:t>Maluda, Nº 12, 3º Dtº</a:t>
            </a:r>
          </a:p>
          <a:p>
            <a:pPr>
              <a:lnSpc>
                <a:spcPts val="1200"/>
              </a:lnSpc>
            </a:pPr>
            <a:r>
              <a:rPr lang="pt-PT" sz="1100" i="1" dirty="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E-mail:info@boxtravel.eu</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E-mail:pedro.pascal@boxtravel.eu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el</a:t>
            </a:r>
            <a:r>
              <a:rPr lang="pt-PT" sz="1100" i="1" dirty="0">
                <a:latin typeface="Arial Narrow" panose="020B0606020202030204" pitchFamily="34" charset="0"/>
                <a:cs typeface="Times New Roman" panose="02020603050405020304" pitchFamily="18" charset="0"/>
                <a:sym typeface="+mn-ea"/>
              </a:rPr>
              <a:t>: +351 </a:t>
            </a:r>
            <a:r>
              <a:rPr lang="pt-PT" sz="1100" i="1" dirty="0" smtClean="0">
                <a:latin typeface="Arial Narrow" panose="020B0606020202030204" pitchFamily="34" charset="0"/>
                <a:cs typeface="Times New Roman" panose="02020603050405020304" pitchFamily="18" charset="0"/>
                <a:sym typeface="+mn-ea"/>
              </a:rPr>
              <a:t>920 292 452</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i="1" dirty="0">
                <a:latin typeface="Arial Narrow" panose="020B0606020202030204" pitchFamily="34" charset="0"/>
                <a:cs typeface="Times New Roman" panose="02020603050405020304" pitchFamily="18" charset="0"/>
                <a:sym typeface="+mn-ea"/>
              </a:rPr>
              <a:t>: +351 </a:t>
            </a:r>
            <a:r>
              <a:rPr lang="pt-PT" sz="1100" i="1" dirty="0" smtClean="0">
                <a:latin typeface="Arial Narrow" panose="020B0606020202030204" pitchFamily="34" charset="0"/>
                <a:cs typeface="Times New Roman" panose="02020603050405020304" pitchFamily="18" charset="0"/>
                <a:sym typeface="+mn-ea"/>
              </a:rPr>
              <a:t>927 223 544</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a:latin typeface="Arial Narrow" panose="020B0606020202030204" pitchFamily="34" charset="0"/>
                <a:cs typeface="Times New Roman" panose="02020603050405020304" pitchFamily="18" charset="0"/>
                <a:sym typeface="+mn-ea"/>
              </a:rPr>
              <a:t>LISBOA</a:t>
            </a:r>
          </a:p>
          <a:p>
            <a:pPr>
              <a:lnSpc>
                <a:spcPts val="1200"/>
              </a:lnSpc>
            </a:pPr>
            <a:r>
              <a:rPr lang="pt-PT" sz="1100" i="1" dirty="0">
                <a:latin typeface="Arial Narrow" panose="020B0606020202030204" pitchFamily="34" charset="0"/>
                <a:cs typeface="Times New Roman" panose="02020603050405020304" pitchFamily="18" charset="0"/>
                <a:sym typeface="+mn-ea"/>
              </a:rPr>
              <a:t>PORTUGAL</a:t>
            </a: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2"/>
          <a:stretch>
            <a:fillRect/>
          </a:stretch>
        </p:blipFill>
        <p:spPr>
          <a:xfrm>
            <a:off x="2827071" y="1174393"/>
            <a:ext cx="4002595" cy="3858260"/>
          </a:xfrm>
          <a:prstGeom prst="rect">
            <a:avLst/>
          </a:prstGeom>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31</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12860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ight Triangle 89"/>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1"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92" name="Straight Connector 91"/>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Agricultural land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6"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THE ECOWAS</a:t>
            </a:r>
          </a:p>
        </p:txBody>
      </p:sp>
      <p:sp>
        <p:nvSpPr>
          <p:cNvPr id="97" name="TextBox 96"/>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AGRICULTURAL INDICATORS</a:t>
            </a:r>
          </a:p>
        </p:txBody>
      </p:sp>
      <p:cxnSp>
        <p:nvCxnSpPr>
          <p:cNvPr id="98" name="Straight Connector 97"/>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0"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4.991.259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01" name="Straight Connector 100"/>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05"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06"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07"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108" name="Caixa de Texto 16"/>
          <p:cNvSpPr txBox="1"/>
          <p:nvPr/>
        </p:nvSpPr>
        <p:spPr>
          <a:xfrm>
            <a:off x="117267" y="4608890"/>
            <a:ext cx="2323347"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Ivory </a:t>
            </a:r>
            <a:r>
              <a:rPr lang="pt-PT" sz="1100" b="1" dirty="0" smtClean="0">
                <a:solidFill>
                  <a:schemeClr val="accent3">
                    <a:lumMod val="75000"/>
                  </a:schemeClr>
                </a:solidFill>
                <a:latin typeface="Arial Narrow" panose="020B0606020202030204" pitchFamily="34" charset="0"/>
              </a:rPr>
              <a:t>Coast</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09" name="Straight Connector 108"/>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2"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222.119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13" name="Straight Connector 112"/>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5"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16"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17" name="Straight Connector 116"/>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119"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20" name="Straight Connector 119"/>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Senegal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23" name="Straight Connector 122"/>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5"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26"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27" name="Straight Connector 126"/>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9"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30" name="Caixa de Texto 16"/>
          <p:cNvSpPr txBox="1"/>
          <p:nvPr/>
        </p:nvSpPr>
        <p:spPr>
          <a:xfrm>
            <a:off x="2073118" y="7489210"/>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Guinea </a:t>
            </a:r>
            <a:r>
              <a:rPr lang="pt-PT" sz="1100" b="1" dirty="0">
                <a:solidFill>
                  <a:schemeClr val="accent3">
                    <a:lumMod val="75000"/>
                  </a:schemeClr>
                </a:solidFill>
                <a:latin typeface="Arial Narrow" panose="020B0606020202030204" pitchFamily="34" charset="0"/>
              </a:rPr>
              <a:t>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31" name="Straight Connector 130"/>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8"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39" name="Caixa de Texto 16"/>
          <p:cNvSpPr txBox="1"/>
          <p:nvPr/>
        </p:nvSpPr>
        <p:spPr>
          <a:xfrm>
            <a:off x="4664642" y="7524442"/>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Guinea 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40" name="Straight Connector 139"/>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257.995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43" name="Straight Connector 142"/>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5"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146"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10.159.685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47" name="Straight Connector 146"/>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26.216.277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49"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Fertilizer consumption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6.099.863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crop area :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50" name="Straight Connector 149"/>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3"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54" name="Straight Connector 153"/>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5"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56" name="Straight Connector 155"/>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58" name="Straight Connector 157"/>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9"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160" name="Straight Connector 159"/>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2"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63" name="Straight Connector 162"/>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4"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165" name="Straight Connector 164"/>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79" name="TextBox 78"/>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0"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81" name="TextBox 80"/>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6876" y="4569127"/>
            <a:ext cx="6840538"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75000"/>
                  </a:schemeClr>
                </a:solidFill>
                <a:latin typeface="Arial Narrow" panose="020B0606020202030204" pitchFamily="34" charset="0"/>
              </a:rPr>
              <a:t>EXPORT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Projection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75000"/>
                  </a:schemeClr>
                </a:solidFill>
                <a:latin typeface="Arial Narrow" panose="020B0606020202030204" pitchFamily="34" charset="0"/>
              </a:rPr>
              <a:t>EXPORT</a:t>
            </a:r>
          </a:p>
          <a:p>
            <a:pPr algn="ctr"/>
            <a:r>
              <a:rPr lang="pt-PT" sz="1100" dirty="0">
                <a:solidFill>
                  <a:schemeClr val="accent5">
                    <a:lumMod val="75000"/>
                  </a:schemeClr>
                </a:solidFill>
                <a:latin typeface="Arial Narrow" panose="020B0606020202030204" pitchFamily="34" charset="0"/>
              </a:rPr>
              <a:t>Average growth </a:t>
            </a:r>
            <a:endParaRPr lang="pt-PT" sz="1100" dirty="0" smtClean="0">
              <a:solidFill>
                <a:schemeClr val="accent5">
                  <a:lumMod val="75000"/>
                </a:schemeClr>
              </a:solidFill>
              <a:latin typeface="Arial Narrow" panose="020B0606020202030204" pitchFamily="34" charset="0"/>
            </a:endParaRP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75000"/>
                  </a:schemeClr>
                </a:solidFill>
                <a:latin typeface="Arial Narrow" panose="020B0606020202030204" pitchFamily="34" charset="0"/>
              </a:rPr>
              <a:t>EXPORT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Projection </a:t>
            </a:r>
            <a:r>
              <a:rPr lang="pt-PT" sz="1000" dirty="0">
                <a:solidFill>
                  <a:srgbClr val="C00000"/>
                </a:solidFill>
                <a:latin typeface="Arial Narrow" pitchFamily="34" charset="0"/>
              </a:rPr>
              <a:t>-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22" name="Chart 21"/>
          <p:cNvGraphicFramePr>
            <a:graphicFrameLocks/>
          </p:cNvGraphicFramePr>
          <p:nvPr>
            <p:extLst>
              <p:ext uri="{D42A27DB-BD31-4B8C-83A1-F6EECF244321}">
                <p14:modId xmlns:p14="http://schemas.microsoft.com/office/powerpoint/2010/main" val="3536645530"/>
              </p:ext>
            </p:extLst>
          </p:nvPr>
        </p:nvGraphicFramePr>
        <p:xfrm>
          <a:off x="2966" y="1386533"/>
          <a:ext cx="6840539" cy="312801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162223" y="7765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TERMS OF REFERENCE OF THE INTERNATIONAL CONFERENCE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sz="1200" b="1" i="1" dirty="0" smtClean="0">
                <a:solidFill>
                  <a:srgbClr val="92D050"/>
                </a:solidFill>
                <a:latin typeface="Arial Narrow" panose="020B0606020202030204" pitchFamily="34" charset="0"/>
                <a:sym typeface="+mn-ea"/>
              </a:rPr>
              <a:t>AGRICULTURAL TRADE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 IN  SUB-SAHARAN AFRICA</a:t>
            </a:r>
          </a:p>
        </p:txBody>
      </p:sp>
      <p:sp>
        <p:nvSpPr>
          <p:cNvPr id="24" name="TextBox 2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26" name="TextBox 2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527992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5" name="TextBox 4"/>
          <p:cNvSpPr txBox="1"/>
          <p:nvPr/>
        </p:nvSpPr>
        <p:spPr>
          <a:xfrm>
            <a:off x="179909" y="537677"/>
            <a:ext cx="6418323" cy="7848302"/>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rgbClr val="00B0F0"/>
                </a:solidFill>
                <a:latin typeface="Arial Narrow" panose="020B0606020202030204" pitchFamily="34" charset="0"/>
              </a:rPr>
              <a:t>1. CONTEXT </a:t>
            </a:r>
            <a:r>
              <a:rPr lang="pt-PT" sz="1200" i="1" dirty="0">
                <a:solidFill>
                  <a:srgbClr val="00B0F0"/>
                </a:solidFill>
                <a:latin typeface="Arial Narrow" panose="020B0606020202030204" pitchFamily="34" charset="0"/>
              </a:rPr>
              <a:t>AND </a:t>
            </a:r>
            <a:r>
              <a:rPr lang="pt-PT" sz="1200" i="1" dirty="0" smtClean="0">
                <a:solidFill>
                  <a:srgbClr val="00B0F0"/>
                </a:solidFill>
                <a:latin typeface="Arial Narrow" panose="020B0606020202030204" pitchFamily="34" charset="0"/>
              </a:rPr>
              <a:t>RATIONALE</a:t>
            </a:r>
          </a:p>
          <a:p>
            <a:pPr algn="just">
              <a:lnSpc>
                <a:spcPts val="1200"/>
              </a:lnSpc>
            </a:pPr>
            <a:r>
              <a:rPr lang="pt-PT" sz="1100" dirty="0" smtClean="0">
                <a:latin typeface="Arial Narrow" panose="020B0606020202030204" pitchFamily="34" charset="0"/>
              </a:rPr>
              <a:t>Food </a:t>
            </a:r>
            <a:r>
              <a:rPr lang="pt-PT" sz="1100" dirty="0">
                <a:latin typeface="Arial Narrow" panose="020B0606020202030204" pitchFamily="34" charset="0"/>
              </a:rPr>
              <a:t>and nutritional security still remains and will always be a priority for each Nation. The unparalleled rise in the prices of agricultural factors of production has brought back a major demand for food programs in various regions of the world. In addition to this dietary requirement, there is an environmental emergency as a result of pollution and runoff from artificial fertilizers which represents a great threat to human health. Markets are increasingly looking for sustainable alternatives that can eliminate the waste that drains from farms to waterways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In Africa, in general, structural factors such as drought, climate change, growing demography amplify the cyclical causes and cause food and nutritional crises. Agro-pastoral and fishing activities are highly dependent on the climate, the spatio-temporal variability of which and extreme events influence the living conditions of the populations. In addition, the intense and increasing pressure exerted by the populations on the environment for access to natural resources, contributes to accelerate land degradation and the impacts of climate change. Adaptation to climate change is a sine qua none condition for the food security of populations in each country, which should be integrated into sustainable development policies at national, regional and international levels. In this context, food and nutrition security is taken into account in all sustainable economic and social development plans and strategies which are translated into programs and projects that underpin initiatives at the international, regional and national levels.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In June 2006, African leaders met in Abuja, Nigeria, to take action on the importance of fertilizer for an African green revolution. The main outcome of this summit confirmed the commitment of African heads of state to rapidly increase the use of fertilizers on the continent, bringing the average from 9 kg / ha in 2006 to minus 50 kg / ha in 2015, target which has not yet been reached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Over the past decades, relevant applied research centers, universities and governments have devoted themselves to finding alternatives to traditional chemical fertilizers, both with a view to increasing agricultural profitability and the quality of the food produced and the environmental Protection. The application of rock powder in agriculture has proven to be a proven solution for agriculture to meet the challenges facing contemporary society, both in the present and in the future.</a:t>
            </a:r>
          </a:p>
          <a:p>
            <a:pPr algn="just">
              <a:lnSpc>
                <a:spcPts val="1200"/>
              </a:lnSpc>
            </a:pPr>
            <a:r>
              <a:rPr lang="pt-PT" sz="1100" dirty="0">
                <a:latin typeface="Arial Narrow" panose="020B0606020202030204" pitchFamily="34" charset="0"/>
              </a:rPr>
              <a:t>The use of rock powders to fertilize the soil is an age-old technique (the Inca and Egyptian civilizations already relied on the use of rock byproducts for soil fertilization), which has been left out, by expanding the use and supply of soluble fertilizers. However, the rise in the prices of these products has left a growing number of farmers without the possibility of fertilizing the soil and thus guaranteeing a production compatible with their efforts and the investments made</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Pollution runoff occurs when rain, snowmelt or irrigation systems flood land that has been fertilized with man-made products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In modern agriculture, </a:t>
            </a:r>
            <a:r>
              <a:rPr lang="pt-PT" sz="1100" i="1" dirty="0">
                <a:latin typeface="Arial Narrow" panose="020B0606020202030204" pitchFamily="34" charset="0"/>
              </a:rPr>
              <a:t>NPK</a:t>
            </a:r>
            <a:r>
              <a:rPr lang="pt-PT" sz="1100" dirty="0">
                <a:latin typeface="Arial Narrow" panose="020B0606020202030204" pitchFamily="34" charset="0"/>
              </a:rPr>
              <a:t> fertilizers are frequently applied at higher concentrations than can be absorbed into the soil, causing the remaining nitrogen and phosphorus to be flushed out through water flows. There are a variety of issues associated with this process, and the large number of people who have been or could be affected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Unlike conventional fertilizers, which focus only on the direct supply of </a:t>
            </a:r>
            <a:r>
              <a:rPr lang="pt-PT" sz="1100" i="1" dirty="0">
                <a:latin typeface="Arial Narrow" panose="020B0606020202030204" pitchFamily="34" charset="0"/>
              </a:rPr>
              <a:t>NPK</a:t>
            </a:r>
            <a:r>
              <a:rPr lang="pt-PT" sz="1100" dirty="0">
                <a:latin typeface="Arial Narrow" panose="020B0606020202030204" pitchFamily="34" charset="0"/>
              </a:rPr>
              <a:t> nutrients to plants, the agricultural soil fertilization solution based on the application of rock powder, in addition to very positive effects on agricultural profitability, on the quality of the food produced, has an incisive impact on the sequestration of carbon dioxide (CO2) in the atmosphere.</a:t>
            </a:r>
          </a:p>
          <a:p>
            <a:pPr algn="just">
              <a:lnSpc>
                <a:spcPts val="1200"/>
              </a:lnSpc>
            </a:pPr>
            <a:r>
              <a:rPr lang="pt-PT" sz="1100" dirty="0">
                <a:latin typeface="Arial Narrow" panose="020B0606020202030204" pitchFamily="34" charset="0"/>
              </a:rPr>
              <a:t>Basaltic rocks have a composition rich in chemical elements which are nutrients for plants, making them suitable for use in agriculture, improving soil fertility, protecting the environment, increasing agricultural profitability and dramatically improving quality. of food produced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It is in this context that under the slogan </a:t>
            </a:r>
            <a:r>
              <a:rPr lang="pt-PT" sz="1100" dirty="0" smtClean="0">
                <a:latin typeface="Arial Narrow" panose="020B0606020202030204" pitchFamily="34" charset="0"/>
              </a:rPr>
              <a:t>«</a:t>
            </a:r>
            <a:r>
              <a:rPr lang="pt-PT" sz="1100" i="1" dirty="0" smtClean="0">
                <a:solidFill>
                  <a:schemeClr val="accent5">
                    <a:lumMod val="75000"/>
                  </a:schemeClr>
                </a:solidFill>
                <a:latin typeface="Arial Narrow" panose="020B0606020202030204" pitchFamily="34" charset="0"/>
              </a:rPr>
              <a:t>Basalt</a:t>
            </a:r>
            <a:r>
              <a:rPr lang="pt-PT" sz="1100" i="1" dirty="0">
                <a:solidFill>
                  <a:schemeClr val="accent5">
                    <a:lumMod val="75000"/>
                  </a:schemeClr>
                </a:solidFill>
                <a:latin typeface="Arial Narrow" panose="020B0606020202030204" pitchFamily="34" charset="0"/>
              </a:rPr>
              <a:t>, the wealth of </a:t>
            </a:r>
            <a:r>
              <a:rPr lang="pt-PT" sz="1100" i="1" dirty="0" smtClean="0">
                <a:solidFill>
                  <a:schemeClr val="accent5">
                    <a:lumMod val="75000"/>
                  </a:schemeClr>
                </a:solidFill>
                <a:latin typeface="Arial Narrow" panose="020B0606020202030204" pitchFamily="34" charset="0"/>
              </a:rPr>
              <a:t>nations</a:t>
            </a:r>
            <a:r>
              <a:rPr lang="pt-PT" sz="1100" dirty="0" smtClean="0">
                <a:latin typeface="Arial Narrow" panose="020B0606020202030204" pitchFamily="34" charset="0"/>
              </a:rPr>
              <a:t>», </a:t>
            </a:r>
            <a:r>
              <a:rPr lang="pt-PT" sz="1100" dirty="0">
                <a:latin typeface="Arial Narrow" panose="020B0606020202030204" pitchFamily="34" charset="0"/>
              </a:rPr>
              <a:t>Cape Verde will host an International Conference, from March 14 to 16, 2022, on the theme </a:t>
            </a:r>
            <a:r>
              <a:rPr lang="pt-PT" sz="1100" dirty="0" smtClean="0">
                <a:latin typeface="Arial Narrow" panose="020B0606020202030204" pitchFamily="34" charset="0"/>
              </a:rPr>
              <a:t>«</a:t>
            </a:r>
            <a:r>
              <a:rPr lang="pt-PT" sz="1100" i="1" dirty="0" smtClean="0">
                <a:latin typeface="Arial Narrow" panose="020B0606020202030204" pitchFamily="34" charset="0"/>
              </a:rPr>
              <a:t>APPLICATION </a:t>
            </a:r>
            <a:r>
              <a:rPr lang="pt-PT" sz="1100" i="1" dirty="0">
                <a:latin typeface="Arial Narrow" panose="020B0606020202030204" pitchFamily="34" charset="0"/>
              </a:rPr>
              <a:t>OF BASALT POWDER IN AGRICULTURE </a:t>
            </a:r>
            <a:r>
              <a:rPr lang="pt-PT" sz="1100" dirty="0">
                <a:latin typeface="Arial Narrow" panose="020B0606020202030204" pitchFamily="34" charset="0"/>
              </a:rPr>
              <a:t>- Its advantages as a fertilizer for </a:t>
            </a:r>
            <a:r>
              <a:rPr lang="pt-PT" sz="1100" dirty="0" smtClean="0">
                <a:latin typeface="Arial Narrow" panose="020B0606020202030204" pitchFamily="34" charset="0"/>
              </a:rPr>
              <a:t>agriculture», </a:t>
            </a:r>
            <a:r>
              <a:rPr lang="pt-PT" sz="1100" dirty="0">
                <a:latin typeface="Arial Narrow" panose="020B0606020202030204" pitchFamily="34" charset="0"/>
              </a:rPr>
              <a:t>bringing together some of the most eminent international researchers in the field of the use of basalt rock powder for the fertilization of agricultural soils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231" y="976918"/>
            <a:ext cx="6259828" cy="938719"/>
          </a:xfrm>
          <a:prstGeom prst="rect">
            <a:avLst/>
          </a:prstGeom>
          <a:noFill/>
        </p:spPr>
        <p:txBody>
          <a:bodyPr wrap="square" rtlCol="0">
            <a:spAutoFit/>
          </a:bodyPr>
          <a:lstStyle/>
          <a:p>
            <a:pPr algn="just"/>
            <a:r>
              <a:rPr lang="pt-PT" sz="1100" dirty="0">
                <a:latin typeface="Arial Narrow" panose="020B0606020202030204" pitchFamily="34" charset="0"/>
              </a:rPr>
              <a:t>Studies indicate that conventional agriculture does not allow proper uptake of elements by plants, as 85-90% of nutrient acquisition by plants is mediated by microorganisms. Studies also indicate that in the absence of minerals, people need to eat twice as much meat, three times as much fruit and four to five times as many vegetables to ingest the same amount of minerals at 1940s levels. The need for better management of agricultural soils for the benefit of human health is therefore imperative.</a:t>
            </a: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fr-FR" sz="1200" i="1" dirty="0" smtClean="0">
                <a:solidFill>
                  <a:schemeClr val="accent5">
                    <a:lumMod val="75000"/>
                  </a:schemeClr>
                </a:solidFill>
                <a:latin typeface="Arial Narrow" panose="020B0606020202030204" pitchFamily="34" charset="0"/>
              </a:rPr>
              <a:t>2.</a:t>
            </a:r>
            <a:r>
              <a:rPr lang="fr-FR" sz="1200" i="1" dirty="0" smtClean="0">
                <a:solidFill>
                  <a:schemeClr val="accent5">
                    <a:lumMod val="60000"/>
                    <a:lumOff val="40000"/>
                  </a:schemeClr>
                </a:solidFill>
                <a:latin typeface="Arial Narrow" panose="020B0606020202030204" pitchFamily="34" charset="0"/>
              </a:rPr>
              <a:t> </a:t>
            </a:r>
            <a:r>
              <a:rPr lang="pt-PT" sz="1200" dirty="0">
                <a:solidFill>
                  <a:schemeClr val="accent5">
                    <a:lumMod val="75000"/>
                  </a:schemeClr>
                </a:solidFill>
                <a:latin typeface="Arial Narrow" panose="020B0606020202030204" pitchFamily="34" charset="0"/>
              </a:rPr>
              <a:t>QUALITY OF THE FOOD PRODUCED</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52161" y="3820145"/>
            <a:ext cx="2665560" cy="215444"/>
          </a:xfrm>
          <a:prstGeom prst="rect">
            <a:avLst/>
          </a:prstGeom>
          <a:noFill/>
        </p:spPr>
        <p:txBody>
          <a:bodyPr wrap="square" rtlCol="0">
            <a:spAutoFit/>
          </a:bodyPr>
          <a:lstStyle/>
          <a:p>
            <a:r>
              <a:rPr lang="pt-PT" sz="800" i="1" dirty="0" smtClean="0"/>
              <a:t>Source</a:t>
            </a:r>
            <a:r>
              <a:rPr lang="pt-PT" sz="800" dirty="0" smtClean="0"/>
              <a:t>: Carlos </a:t>
            </a:r>
            <a:r>
              <a:rPr lang="pt-PT" sz="800" dirty="0"/>
              <a:t>Nabinger (UFRGS</a:t>
            </a:r>
            <a:r>
              <a:rPr lang="pt-PT" sz="800" dirty="0" smtClean="0"/>
              <a:t>) - </a:t>
            </a:r>
            <a:r>
              <a:rPr lang="pt-PT" sz="800" dirty="0"/>
              <a:t>quoting </a:t>
            </a:r>
            <a:r>
              <a:rPr lang="pt-PT" sz="800" dirty="0" smtClean="0"/>
              <a:t>Thomas (</a:t>
            </a:r>
            <a:r>
              <a:rPr lang="pt-PT" sz="800" dirty="0"/>
              <a:t>2007)</a:t>
            </a:r>
          </a:p>
        </p:txBody>
      </p:sp>
      <p:sp>
        <p:nvSpPr>
          <p:cNvPr id="13" name="TextBox 12"/>
          <p:cNvSpPr txBox="1"/>
          <p:nvPr/>
        </p:nvSpPr>
        <p:spPr>
          <a:xfrm>
            <a:off x="73079" y="4126126"/>
            <a:ext cx="6539974" cy="1220847"/>
          </a:xfrm>
          <a:prstGeom prst="rect">
            <a:avLst/>
          </a:prstGeom>
          <a:noFill/>
        </p:spPr>
        <p:txBody>
          <a:bodyPr wrap="square" rtlCol="0">
            <a:spAutoFit/>
          </a:bodyPr>
          <a:lstStyle/>
          <a:p>
            <a:pPr algn="just">
              <a:lnSpc>
                <a:spcPts val="1100"/>
              </a:lnSpc>
            </a:pPr>
            <a:r>
              <a:rPr lang="pt-PT" sz="1100" dirty="0">
                <a:latin typeface="Arial Narrow" panose="020B0606020202030204" pitchFamily="34" charset="0"/>
              </a:rPr>
              <a:t>In 2014, at the </a:t>
            </a:r>
            <a:r>
              <a:rPr lang="pt-PT" sz="1100" i="1" dirty="0">
                <a:latin typeface="Arial Narrow" panose="020B0606020202030204" pitchFamily="34" charset="0"/>
              </a:rPr>
              <a:t>UNIDAVI </a:t>
            </a:r>
            <a:r>
              <a:rPr lang="pt-PT" sz="1100" dirty="0">
                <a:latin typeface="Arial Narrow" panose="020B0606020202030204" pitchFamily="34" charset="0"/>
              </a:rPr>
              <a:t>University Center (Rio do Sul - SC in Brazil), a group was formed to grow nutritionally safer food crops and revealing experiments were carried out.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Experiments </a:t>
            </a:r>
            <a:r>
              <a:rPr lang="pt-PT" sz="1100" dirty="0">
                <a:latin typeface="Arial Narrow" panose="020B0606020202030204" pitchFamily="34" charset="0"/>
              </a:rPr>
              <a:t>carried out with organic onion using rock powder showed the following results: 82% more calcium than conventional cultivation; 48% more magnesium and 30% more potassium than in conventional cultivation. Regarding the Zn content, cultivation using rock powder in soil fertilization has shown an extraordinary increase in the zinc (Zn) content in the food produced: 1073%! In other words, the conventional culture has a low zinc (Zn) content. University thesis, proving the quality of food produced with basalt powder.</a:t>
            </a:r>
          </a:p>
        </p:txBody>
      </p:sp>
      <p:graphicFrame>
        <p:nvGraphicFramePr>
          <p:cNvPr id="14" name="Table 13"/>
          <p:cNvGraphicFramePr>
            <a:graphicFrameLocks noGrp="1"/>
          </p:cNvGraphicFramePr>
          <p:nvPr>
            <p:extLst>
              <p:ext uri="{D42A27DB-BD31-4B8C-83A1-F6EECF244321}">
                <p14:modId xmlns:p14="http://schemas.microsoft.com/office/powerpoint/2010/main" val="309499469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fr-FR" sz="1100" b="1" kern="1200" dirty="0" err="1" smtClean="0">
                          <a:solidFill>
                            <a:schemeClr val="lt1"/>
                          </a:solidFill>
                          <a:effectLst/>
                          <a:latin typeface="Arial Narrow" panose="020B0606020202030204" pitchFamily="34" charset="0"/>
                          <a:ea typeface="+mn-ea"/>
                          <a:cs typeface="+mn-cs"/>
                        </a:rPr>
                        <a:t>Treatments</a:t>
                      </a:r>
                      <a:endParaRPr lang="pt-PT" sz="1100" b="1" kern="1200" dirty="0">
                        <a:solidFill>
                          <a:schemeClr val="lt1"/>
                        </a:solidFill>
                        <a:effectLst/>
                        <a:latin typeface="Arial Narrow" panose="020B0606020202030204" pitchFamily="34" charset="0"/>
                        <a:ea typeface="+mn-ea"/>
                        <a:cs typeface="+mn-cs"/>
                      </a:endParaRPr>
                    </a:p>
                  </a:txBody>
                  <a:tcPr anchor="ctr">
                    <a:solidFill>
                      <a:schemeClr val="accent5">
                        <a:lumMod val="60000"/>
                        <a:lumOff val="40000"/>
                      </a:schemeClr>
                    </a:solidFill>
                  </a:tcPr>
                </a:tc>
                <a:tc gridSpan="10">
                  <a:txBody>
                    <a:bodyPr/>
                    <a:lstStyle/>
                    <a:p>
                      <a:pPr algn="ctr"/>
                      <a:r>
                        <a:rPr lang="fr-FR" sz="1400" b="1" kern="1200" dirty="0" smtClean="0">
                          <a:solidFill>
                            <a:schemeClr val="lt1"/>
                          </a:solidFill>
                          <a:effectLst/>
                          <a:latin typeface="Arial Narrow" panose="020B0606020202030204" pitchFamily="34" charset="0"/>
                          <a:ea typeface="+mn-ea"/>
                          <a:cs typeface="+mn-cs"/>
                        </a:rPr>
                        <a:t>NUTRIENT ACCUMULATION</a:t>
                      </a:r>
                      <a:endParaRPr lang="pt-PT" sz="1400" b="1" kern="1200" dirty="0">
                        <a:solidFill>
                          <a:schemeClr val="lt1"/>
                        </a:solidFill>
                        <a:effectLst/>
                        <a:latin typeface="Arial Narrow" panose="020B0606020202030204" pitchFamily="34" charset="0"/>
                        <a:ea typeface="+mn-ea"/>
                        <a:cs typeface="+mn-cs"/>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No fertilization</a:t>
                      </a:r>
                      <a:endParaRPr lang="pt-PT" sz="1050" kern="1200" dirty="0">
                        <a:solidFill>
                          <a:schemeClr val="dk1"/>
                        </a:solidFill>
                        <a:effectLst/>
                        <a:latin typeface="Arial Narrow" panose="020B0606020202030204" pitchFamily="34" charset="0"/>
                        <a:ea typeface="+mn-ea"/>
                        <a:cs typeface="+mn-cs"/>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r>
                        <a:rPr lang="pt-PT" sz="1050" kern="1200" dirty="0" smtClean="0">
                          <a:solidFill>
                            <a:schemeClr val="dk1"/>
                          </a:solidFill>
                          <a:effectLst/>
                          <a:latin typeface="Arial Narrow" panose="020B0606020202030204" pitchFamily="34" charset="0"/>
                          <a:ea typeface="+mn-ea"/>
                          <a:cs typeface="+mn-cs"/>
                        </a:rPr>
                        <a:t>Basalt powder</a:t>
                      </a:r>
                      <a:endParaRPr lang="pt-PT" sz="1050" kern="1200" dirty="0">
                        <a:solidFill>
                          <a:schemeClr val="dk1"/>
                        </a:solidFill>
                        <a:effectLst/>
                        <a:latin typeface="Arial Narrow" panose="020B0606020202030204" pitchFamily="34" charset="0"/>
                        <a:ea typeface="+mn-ea"/>
                        <a:cs typeface="+mn-cs"/>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107996"/>
          </a:xfrm>
          <a:prstGeom prst="rect">
            <a:avLst/>
          </a:prstGeom>
          <a:noFill/>
        </p:spPr>
        <p:txBody>
          <a:bodyPr wrap="square" rtlCol="0">
            <a:spAutoFit/>
          </a:bodyPr>
          <a:lstStyle/>
          <a:p>
            <a:pPr algn="just"/>
            <a:r>
              <a:rPr lang="pt-PT" sz="1100" dirty="0">
                <a:latin typeface="Arial Narrow" panose="020B0606020202030204" pitchFamily="34" charset="0"/>
              </a:rPr>
              <a:t>In addition to the fertilization based on basalt rock powder to significantly improve the quality of the food produced, the use of this technology influences the cost of agricultural production, as it is several times more economical than the conventional practice. The acquisition costs of rock powder are much lower than those of chemical fertilizers, and its effect on agriculture can extend over a period of four to five consecutive years. Soil fertility levels increase (especially P, K, Ca and Mg input) after application of rock powders. Agricultural productivity is equivalent or superior to that obtained by conventional fertilization. In some cases, yields can be up to 30% higher than those obtained using chemical inputs.</a:t>
            </a: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311077104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Nitrogen</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Phosphorus</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Magnesium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Boron</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Copper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Iron</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Manganese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2740098939"/>
              </p:ext>
            </p:extLst>
          </p:nvPr>
        </p:nvGraphicFramePr>
        <p:xfrm>
          <a:off x="-44136" y="1818581"/>
          <a:ext cx="6884674" cy="229695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22" name="TextBox 2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p:cNvSpPr txBox="1"/>
          <p:nvPr/>
        </p:nvSpPr>
        <p:spPr>
          <a:xfrm>
            <a:off x="306239" y="666453"/>
            <a:ext cx="6120680" cy="7943200"/>
          </a:xfrm>
          <a:prstGeom prst="rect">
            <a:avLst/>
          </a:prstGeom>
          <a:noFill/>
        </p:spPr>
        <p:txBody>
          <a:bodyPr wrap="square" rtlCol="0">
            <a:spAutoFit/>
          </a:bodyPr>
          <a:lstStyle/>
          <a:p>
            <a:r>
              <a:rPr lang="pt-PT" sz="1050" b="1" i="1" dirty="0">
                <a:solidFill>
                  <a:schemeClr val="accent5">
                    <a:lumMod val="60000"/>
                    <a:lumOff val="40000"/>
                  </a:schemeClr>
                </a:solidFill>
                <a:latin typeface="Arial Narrow" panose="020B0606020202030204" pitchFamily="34" charset="0"/>
              </a:rPr>
              <a:t>TERMS OF REFERENCE OF THE INTERNATIONAL CONFERENCE </a:t>
            </a:r>
            <a:endParaRPr lang="pt-PT" sz="1050" b="1" i="1" dirty="0" smtClean="0">
              <a:solidFill>
                <a:schemeClr val="accent5">
                  <a:lumMod val="60000"/>
                  <a:lumOff val="40000"/>
                </a:schemeClr>
              </a:solidFill>
              <a:latin typeface="Arial Narrow" panose="020B0606020202030204" pitchFamily="34" charset="0"/>
            </a:endParaRPr>
          </a:p>
          <a:p>
            <a:r>
              <a:rPr lang="pt-PT" sz="1050" b="1" i="1" dirty="0">
                <a:solidFill>
                  <a:schemeClr val="accent5">
                    <a:lumMod val="60000"/>
                    <a:lumOff val="40000"/>
                  </a:schemeClr>
                </a:solidFill>
                <a:latin typeface="Arial Narrow" panose="020B0606020202030204" pitchFamily="34" charset="0"/>
              </a:rPr>
              <a:t>HISTORY OF THE USE OF ROCK POWDER IN AGRICULTURAL SOIL FERTILIZATION</a:t>
            </a: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Cape Verde is an island country located in the central region of the Atlantic Ocean, approximately 450 km from Senegal, made up of 10 main islands with approximately 2,000 km of coastline and an area of ​​4,033 km2, having an economic zone exclusive of 734,265 km2. . Basalt is the most abundant rock in Cape Verde and constitutes its main natural wealth, manifesting itself in quality and quantity, especially through imposing mountains, such as Pico do Fogo (island of Fogo) with 2,289 meters of altitude; the Topo de Coroa (island of Santo Antão) with 1,979 meters above sea level; Pico d'Antónia (Island of Santiago) at 1,392 meters above sea level and Monte Gordo (Island of São Nicolau) at 1,304 meters above sea level. Cape Verde's basalt reserves can thus contribute to the development of national industries, boost scientific and technological development and the integration of the country's economy into the regional area of ​​West Africa, promote trade intra-regional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i="1" dirty="0">
                <a:latin typeface="Arial Narrow" panose="020B0606020202030204" pitchFamily="34" charset="0"/>
              </a:rPr>
              <a:t>BASALTAGEM</a:t>
            </a:r>
            <a:r>
              <a:rPr lang="pt-PT" sz="1100" dirty="0">
                <a:latin typeface="Arial Narrow" panose="020B0606020202030204" pitchFamily="34" charset="0"/>
              </a:rPr>
              <a:t> is a new concept adopted in Cape Verdean vocabulary, in honor of Cape Verde's greatest natural wealth: basalt, and the exceptional specificities of basaltic rocks as a source of nutrients necessary for plants and for correcting degraded agricultural soils. This is the ancient practice of adding inorganic compounds, of mineral origin, rock powder to the soil, which act as patches and fertilizers in agricultural soils, being a technique aimed at remineralizing soils by application direct to the soil of nutrients needed by plants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Historically, the use of fertilizer has been practiced since ancient Greece, and the report of the use of </a:t>
            </a:r>
            <a:r>
              <a:rPr lang="pt-PT" sz="1100" i="1" dirty="0">
                <a:latin typeface="Arial Narrow" panose="020B0606020202030204" pitchFamily="34" charset="0"/>
              </a:rPr>
              <a:t>BASALTAGEM</a:t>
            </a:r>
            <a:r>
              <a:rPr lang="pt-PT" sz="1100" dirty="0">
                <a:latin typeface="Arial Narrow" panose="020B0606020202030204" pitchFamily="34" charset="0"/>
              </a:rPr>
              <a:t> is characterized by Plínio, a Roman naturalist, (61-114 AD), when he stated that limestone being a sedimentary rock that contains minerals in amounts of up to 30% calcium carbonate could be mixed with the soil to form a thin layer, thus providing sufficient fertilizer for agricultural crops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Other eminent specialists of that time, like Columelo, recognized that the use of limestone or ash could help reduce soil acidity levels. Experiments based on the application of gypsum in agricultural plantations in the 18th century, conducted by Benjamin Franklin, observed the growth and development of pastures following this application of gypsum</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Relevant work was developed in the 19th century through agricultural practices, with great influences recorded in the study of the use of </a:t>
            </a:r>
            <a:r>
              <a:rPr lang="pt-PT" sz="1100" i="1" dirty="0">
                <a:latin typeface="Arial Narrow" panose="020B0606020202030204" pitchFamily="34" charset="0"/>
              </a:rPr>
              <a:t>BASALTAGEM</a:t>
            </a:r>
            <a:r>
              <a:rPr lang="pt-PT" sz="1100" dirty="0">
                <a:latin typeface="Arial Narrow" panose="020B0606020202030204" pitchFamily="34" charset="0"/>
              </a:rPr>
              <a:t>, namely the work titled </a:t>
            </a:r>
            <a:r>
              <a:rPr lang="pt-PT" sz="1100" dirty="0" smtClean="0">
                <a:latin typeface="Arial Narrow" panose="020B0606020202030204" pitchFamily="34" charset="0"/>
              </a:rPr>
              <a:t>«Pães </a:t>
            </a:r>
            <a:r>
              <a:rPr lang="pt-PT" sz="1100" dirty="0">
                <a:latin typeface="Arial Narrow" panose="020B0606020202030204" pitchFamily="34" charset="0"/>
              </a:rPr>
              <a:t>de </a:t>
            </a:r>
            <a:r>
              <a:rPr lang="pt-PT" sz="1100" dirty="0" smtClean="0">
                <a:latin typeface="Arial Narrow" panose="020B0606020202030204" pitchFamily="34" charset="0"/>
              </a:rPr>
              <a:t>Pedra» </a:t>
            </a:r>
            <a:r>
              <a:rPr lang="pt-PT" sz="1100" dirty="0">
                <a:latin typeface="Arial Narrow" panose="020B0606020202030204" pitchFamily="34" charset="0"/>
              </a:rPr>
              <a:t>published by Julius Hensel, German scientist and considered the father of agrochemistry, in 1898, in Leipzig, Germany, where the importance of the potential of fertilizing agricultural soils with rock powders is discussed, </a:t>
            </a:r>
            <a:r>
              <a:rPr lang="pt-PT" sz="1100" dirty="0" smtClean="0">
                <a:latin typeface="Arial Narrow" panose="020B0606020202030204" pitchFamily="34" charset="0"/>
              </a:rPr>
              <a:t>«Turning </a:t>
            </a:r>
            <a:r>
              <a:rPr lang="pt-PT" sz="1100" dirty="0">
                <a:latin typeface="Arial Narrow" panose="020B0606020202030204" pitchFamily="34" charset="0"/>
              </a:rPr>
              <a:t>stones into </a:t>
            </a:r>
            <a:r>
              <a:rPr lang="pt-PT" sz="1100" dirty="0" smtClean="0">
                <a:latin typeface="Arial Narrow" panose="020B0606020202030204" pitchFamily="34" charset="0"/>
              </a:rPr>
              <a:t>food».</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The technology of using </a:t>
            </a:r>
            <a:r>
              <a:rPr lang="pt-PT" sz="1100" i="1" dirty="0">
                <a:latin typeface="Arial Narrow" panose="020B0606020202030204" pitchFamily="34" charset="0"/>
              </a:rPr>
              <a:t>BASALTAGEM</a:t>
            </a:r>
            <a:r>
              <a:rPr lang="pt-PT" sz="1100" dirty="0">
                <a:latin typeface="Arial Narrow" panose="020B0606020202030204" pitchFamily="34" charset="0"/>
              </a:rPr>
              <a:t> (Rochagem in Brazil) as a source of fertilizer for agricultural land in Brazil was introduced in the 1950s in the state of Minas Gerais by two researchers, Josué Guimarães and Vlademir Ilchenjo</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Professor and researcher Othon Leonardos, from the University of Brasilia, has developed several research works in this area, with an emphasis on testing different types of Brazilian rocks, giving the geochemical and agronomic aspects a distinctly social nature and environmental investigation. Professor Emeritus Othon Leonardos is currently one of the most outstanding and prestigious researchers in Brazil and internationally in the field of Rochagem / </a:t>
            </a:r>
            <a:r>
              <a:rPr lang="pt-PT" sz="1100" i="1" dirty="0">
                <a:latin typeface="Arial Narrow" panose="020B0606020202030204" pitchFamily="34" charset="0"/>
              </a:rPr>
              <a:t>BASALTAGEM</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Currently, the practice of using rock powder for fertilizing agricultural soils, with its multiple advantages, is already a reality in several countries, including Brazil, the United States of America, Canada and Africa, successful experiments have already been carried out for the benefit of countless cultures. The costs of acquiring rock powders are considerably lower and their effects can be felt for a period of four to five consecutive years. Soil fertility levels increase, especially with regard to the availability of P, K, Ca and Mg after the application of rock powders. Agricultural productivity is equivalent or superior to traditional conventional fertilization practices. In some crops, yields can be more than 30% of those obtained with chemical inputs.</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TextBox 107"/>
          <p:cNvSpPr txBox="1"/>
          <p:nvPr/>
        </p:nvSpPr>
        <p:spPr>
          <a:xfrm>
            <a:off x="139904" y="714001"/>
            <a:ext cx="6592734" cy="7994496"/>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fr-FR" sz="1400" b="1" i="1" dirty="0" smtClean="0">
                <a:solidFill>
                  <a:srgbClr val="92D050"/>
                </a:solidFill>
                <a:latin typeface="Arial Narrow" panose="020B0606020202030204" pitchFamily="34" charset="0"/>
                <a:sym typeface="+mn-ea"/>
              </a:rPr>
              <a:t>4. </a:t>
            </a:r>
            <a:r>
              <a:rPr lang="pt-PT" sz="1400" dirty="0">
                <a:solidFill>
                  <a:srgbClr val="92D050"/>
                </a:solidFill>
                <a:latin typeface="Arial Narrow" panose="020B0606020202030204" pitchFamily="34" charset="0"/>
              </a:rPr>
              <a:t>MAIN ADVANTAGES OF BASALT </a:t>
            </a:r>
            <a:r>
              <a:rPr lang="pt-PT" sz="1400" dirty="0" smtClean="0">
                <a:solidFill>
                  <a:srgbClr val="92D050"/>
                </a:solidFill>
                <a:latin typeface="Arial Narrow" panose="020B0606020202030204" pitchFamily="34" charset="0"/>
              </a:rPr>
              <a:t>POWDER</a:t>
            </a:r>
            <a:endParaRPr lang="fr-FR" sz="1400" b="1" dirty="0">
              <a:solidFill>
                <a:srgbClr val="92D050"/>
              </a:solidFill>
              <a:latin typeface="Arial Narrow" panose="020B0606020202030204" pitchFamily="34" charset="0"/>
              <a:sym typeface="+mn-ea"/>
            </a:endParaRPr>
          </a:p>
          <a:p>
            <a:pPr fontAlgn="auto">
              <a:lnSpc>
                <a:spcPts val="1320"/>
              </a:lnSpc>
            </a:pPr>
            <a:endParaRPr lang="fr-FR" sz="1100" b="1" dirty="0" smtClean="0">
              <a:gradFill>
                <a:gsLst>
                  <a:gs pos="0">
                    <a:srgbClr val="14CD68"/>
                  </a:gs>
                  <a:gs pos="100000">
                    <a:srgbClr val="035C7D"/>
                  </a:gs>
                </a:gsLst>
                <a:lin scaled="0"/>
              </a:gradFill>
              <a:latin typeface="Arial Narrow" panose="020B0606020202030204" pitchFamily="34" charset="0"/>
              <a:sym typeface="+mn-ea"/>
            </a:endParaRPr>
          </a:p>
          <a:p>
            <a:pPr>
              <a:lnSpc>
                <a:spcPts val="132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dirty="0">
                <a:gradFill>
                  <a:gsLst>
                    <a:gs pos="0">
                      <a:srgbClr val="14CD68"/>
                    </a:gs>
                    <a:gs pos="100000">
                      <a:srgbClr val="035C7D"/>
                    </a:gs>
                  </a:gsLst>
                  <a:lin scaled="0"/>
                </a:gradFill>
                <a:latin typeface="Arial Narrow" panose="020B0606020202030204" pitchFamily="34" charset="0"/>
                <a:sym typeface="+mn-ea"/>
              </a:rPr>
              <a:t>The basalt powder in the revitalisation of agricultural land:</a:t>
            </a:r>
            <a:endParaRPr lang="pt-PT" sz="1100" b="1"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Slow release of nutrients for plants;</a:t>
            </a:r>
            <a:endParaRPr lang="pt-PT" sz="1100"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The losses of nutrients by leaching are reduced;</a:t>
            </a:r>
            <a:endParaRPr lang="pt-PT" sz="1100"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Easy to apply;</a:t>
            </a:r>
            <a:endParaRPr lang="pt-PT" sz="1100"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has the potential to neutralize soil acidity (pH);</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has no acidifying or salinizing properties for the soil;</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The presence of silicon reduces the fixation of phosphorus in soils and is able to indirectly increase the available levels of this element;</a:t>
            </a:r>
          </a:p>
          <a:p>
            <a:pPr lvl="0">
              <a:lnSpc>
                <a:spcPts val="132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sym typeface="+mn-ea"/>
              </a:rPr>
              <a:t>It is a source of the calcium nutrients (Ca), magnesium (Mg) and beneficial element silicon (Si);</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is a source of iron micronutrients (Fe), manganese (Mn) and optionally copper (Cu), zinc (Zn) and vanadium (V);</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can replace or supplement chemical fertilization;</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increases the efficiency of chemical fertilization and has highly positive effects;</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Lower incidence of pests and diseases in plants;</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Increases productivity particularly in fruit trees and cereals.</a:t>
            </a:r>
            <a:endParaRPr lang="pt-PT" sz="1100" dirty="0">
              <a:latin typeface="Arial Narrow" panose="020B0606020202030204" pitchFamily="34" charset="0"/>
            </a:endParaRPr>
          </a:p>
          <a:p>
            <a:pPr>
              <a:lnSpc>
                <a:spcPts val="1320"/>
              </a:lnSpc>
              <a:spcBef>
                <a:spcPts val="0"/>
              </a:spcBef>
              <a:spcAft>
                <a:spcPts val="0"/>
              </a:spcAft>
            </a:pPr>
            <a:r>
              <a:rPr lang="pt-PT" sz="1100" dirty="0">
                <a:latin typeface="Arial Narrow" panose="020B0606020202030204" pitchFamily="34" charset="0"/>
                <a:sym typeface="+mn-ea"/>
              </a:rPr>
              <a:t> </a:t>
            </a:r>
            <a:endParaRPr lang="pt-PT" sz="1100" dirty="0">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sym typeface="+mn-ea"/>
              </a:rPr>
              <a:t>Basalt </a:t>
            </a:r>
            <a:r>
              <a:rPr lang="pt-PT" sz="1100" b="1" i="1" dirty="0">
                <a:gradFill>
                  <a:gsLst>
                    <a:gs pos="0">
                      <a:srgbClr val="14CD68"/>
                    </a:gs>
                    <a:gs pos="100000">
                      <a:srgbClr val="035C7D"/>
                    </a:gs>
                  </a:gsLst>
                  <a:lin scaled="0"/>
                </a:gradFill>
                <a:latin typeface="Arial Narrow" panose="020B0606020202030204" pitchFamily="34" charset="0"/>
                <a:sym typeface="+mn-ea"/>
              </a:rPr>
              <a:t>powder improves yields:</a:t>
            </a:r>
            <a:endParaRPr lang="pt-PT" sz="1100" b="1" i="1"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increases the growth of beneficial microorganisms, resulting in an increase in plant nutrients.</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Balances Soil</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makes nutrients available to plants at all stages of development.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Provides essential nutrients.</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One application continuously releases minerals throughout an entire season</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a:lnSpc>
                <a:spcPts val="1320"/>
              </a:lnSpc>
              <a:spcBef>
                <a:spcPts val="0"/>
              </a:spcBef>
              <a:spcAft>
                <a:spcPts val="0"/>
              </a:spcAft>
              <a:defRPr/>
            </a:pPr>
            <a:endParaRPr lang="pt-PT" sz="1100" b="1" i="1" dirty="0">
              <a:solidFill>
                <a:schemeClr val="accent5">
                  <a:lumMod val="75000"/>
                </a:schemeClr>
              </a:solidFill>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sym typeface="+mn-ea"/>
              </a:rPr>
              <a:t>Basalt </a:t>
            </a:r>
            <a:r>
              <a:rPr lang="pt-PT" sz="1100" b="1" i="1" dirty="0">
                <a:gradFill>
                  <a:gsLst>
                    <a:gs pos="0">
                      <a:srgbClr val="14CD68"/>
                    </a:gs>
                    <a:gs pos="100000">
                      <a:srgbClr val="035C7D"/>
                    </a:gs>
                  </a:gsLst>
                  <a:lin scaled="0"/>
                </a:gradFill>
                <a:latin typeface="Arial Narrow" panose="020B0606020202030204" pitchFamily="34" charset="0"/>
                <a:sym typeface="+mn-ea"/>
              </a:rPr>
              <a:t>powder I</a:t>
            </a:r>
            <a:r>
              <a:rPr lang="pt-PT" sz="1100" b="1" i="1" dirty="0">
                <a:solidFill>
                  <a:srgbClr val="00B050"/>
                </a:solidFill>
                <a:latin typeface="Arial Narrow" panose="020B0606020202030204" pitchFamily="34" charset="0"/>
                <a:sym typeface="+mn-ea"/>
              </a:rPr>
              <a:t>ncreases Nutritional Value of agricultural products</a:t>
            </a:r>
            <a:r>
              <a:rPr lang="pt-PT" sz="1100" b="1" i="1" dirty="0">
                <a:solidFill>
                  <a:schemeClr val="bg1"/>
                </a:solidFill>
                <a:latin typeface="Arial Narrow" panose="020B0606020202030204" pitchFamily="34" charset="0"/>
                <a:sym typeface="+mn-ea"/>
              </a:rPr>
              <a:t>:</a:t>
            </a:r>
            <a:endParaRPr lang="pt-PT" sz="1100" b="1" i="1"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Can increase the cation exchange capacity of highly weathered soils</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Speeds composting</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May help release phosphates more readily to the plant</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The standard dosage is equivalent to a 20 kg bag of basalt powder on 40 m</a:t>
            </a:r>
            <a:r>
              <a:rPr lang="pt-PT" sz="1100" baseline="30000" dirty="0">
                <a:latin typeface="Arial Narrow" panose="020B0606020202030204" pitchFamily="34" charset="0"/>
                <a:sym typeface="+mn-ea"/>
              </a:rPr>
              <a:t>2</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Basalt </a:t>
            </a:r>
            <a:r>
              <a:rPr lang="pt-PT" altLang="en-US" sz="1100" dirty="0">
                <a:latin typeface="Arial Narrow" panose="020B0606020202030204" pitchFamily="34" charset="0"/>
                <a:sym typeface="+mn-ea"/>
              </a:rPr>
              <a:t>powder</a:t>
            </a:r>
            <a:r>
              <a:rPr lang="en-US" altLang="pt-PT" sz="1100" dirty="0">
                <a:latin typeface="Arial Narrow" panose="020B0606020202030204" pitchFamily="34" charset="0"/>
                <a:sym typeface="+mn-ea"/>
              </a:rPr>
              <a:t> </a:t>
            </a:r>
            <a:r>
              <a:rPr lang="pt-PT" altLang="en-US" sz="1100" dirty="0">
                <a:latin typeface="Arial Narrow" panose="020B0606020202030204" pitchFamily="34" charset="0"/>
                <a:sym typeface="+mn-ea"/>
              </a:rPr>
              <a:t>will </a:t>
            </a:r>
            <a:r>
              <a:rPr lang="en-US" altLang="pt-PT" sz="1100" dirty="0">
                <a:latin typeface="Arial Narrow" panose="020B0606020202030204" pitchFamily="34" charset="0"/>
                <a:sym typeface="+mn-ea"/>
              </a:rPr>
              <a:t>recondition </a:t>
            </a:r>
            <a:r>
              <a:rPr lang="pt-PT" altLang="en-US" sz="1100" dirty="0">
                <a:latin typeface="Arial Narrow" panose="020B0606020202030204" pitchFamily="34" charset="0"/>
                <a:sym typeface="+mn-ea"/>
              </a:rPr>
              <a:t>the </a:t>
            </a:r>
            <a:r>
              <a:rPr lang="en-US" altLang="pt-PT" sz="1100" dirty="0">
                <a:latin typeface="Arial Narrow" panose="020B0606020202030204" pitchFamily="34" charset="0"/>
                <a:sym typeface="+mn-ea"/>
              </a:rPr>
              <a:t>soil naturally</a:t>
            </a:r>
            <a:r>
              <a:rPr lang="pt-PT" altLang="en-US" sz="1100" dirty="0">
                <a:latin typeface="Arial Narrow" panose="020B0606020202030204" pitchFamily="34" charset="0"/>
                <a:sym typeface="+mn-ea"/>
              </a:rPr>
              <a:t>,</a:t>
            </a:r>
            <a:r>
              <a:rPr lang="en-US" altLang="pt-PT" sz="1100" dirty="0">
                <a:latin typeface="Arial Narrow" panose="020B0606020202030204" pitchFamily="34" charset="0"/>
                <a:sym typeface="+mn-ea"/>
              </a:rPr>
              <a:t> giving healthier plants, fruit and vegetables and higher yields, aster.</a:t>
            </a:r>
          </a:p>
          <a:p>
            <a:pPr>
              <a:lnSpc>
                <a:spcPts val="1320"/>
              </a:lnSpc>
              <a:spcBef>
                <a:spcPts val="0"/>
              </a:spcBef>
              <a:spcAft>
                <a:spcPts val="0"/>
              </a:spcAft>
              <a:defRPr/>
            </a:pPr>
            <a:endParaRPr lang="en-US" altLang="pt-PT" sz="1100" dirty="0">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solidFill>
                  <a:srgbClr val="00B050"/>
                </a:solidFill>
                <a:latin typeface="Arial Narrow" panose="020B0606020202030204" pitchFamily="34" charset="0"/>
                <a:sym typeface="+mn-ea"/>
              </a:rPr>
              <a:t>Contains</a:t>
            </a:r>
            <a:r>
              <a:rPr lang="pt-PT" sz="1100" b="1" i="1" dirty="0">
                <a:solidFill>
                  <a:srgbClr val="00B050"/>
                </a:solidFill>
                <a:latin typeface="Arial Narrow" panose="020B0606020202030204" pitchFamily="34" charset="0"/>
                <a:sym typeface="+mn-ea"/>
              </a:rPr>
              <a:t>: Calcium and Magnesium Silicate</a:t>
            </a:r>
            <a:endParaRPr lang="pt-PT" sz="1100" b="1" i="1" dirty="0">
              <a:solidFill>
                <a:srgbClr val="00B050"/>
              </a:solidFill>
              <a:latin typeface="Arial Narrow" panose="020B0606020202030204" pitchFamily="34" charset="0"/>
            </a:endParaRPr>
          </a:p>
          <a:p>
            <a:pPr lvl="0">
              <a:lnSpc>
                <a:spcPts val="1320"/>
              </a:lnSpc>
              <a:defRPr/>
            </a:pPr>
            <a:r>
              <a:rPr lang="pt-PT" sz="1100" b="1" dirty="0">
                <a:solidFill>
                  <a:srgbClr val="00B0F0"/>
                </a:solidFill>
                <a:latin typeface="Arial Narrow" panose="020B0606020202030204" pitchFamily="34" charset="0"/>
                <a:sym typeface="+mn-ea"/>
              </a:rPr>
              <a:t>■ </a:t>
            </a:r>
            <a:r>
              <a:rPr lang="en-US" altLang="pt-PT" sz="1100" dirty="0">
                <a:latin typeface="Arial Narrow" panose="020B0606020202030204" pitchFamily="34" charset="0"/>
                <a:sym typeface="+mn-ea"/>
              </a:rPr>
              <a:t>Adequate silicon nutrition may help protect plants from insect and fungal diseases and prevent micronutrient toxicities and other nutrient imbalances</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00B0F0"/>
                </a:solidFill>
                <a:latin typeface="Arial Narrow" panose="020B0606020202030204" pitchFamily="34" charset="0"/>
                <a:sym typeface="+mn-ea"/>
              </a:rPr>
              <a:t>■ </a:t>
            </a:r>
            <a:r>
              <a:rPr lang="en-US" altLang="pt-PT" sz="1100" dirty="0">
                <a:latin typeface="Arial Narrow" panose="020B0606020202030204" pitchFamily="34" charset="0"/>
                <a:sym typeface="+mn-ea"/>
              </a:rPr>
              <a:t>Silicon is also known to improve water use efficiency and enhance root growth and structural strength</a:t>
            </a:r>
            <a:r>
              <a:rPr lang="pt-PT" sz="1100" dirty="0">
                <a:latin typeface="Arial Narrow" panose="020B0606020202030204" pitchFamily="34" charset="0"/>
                <a:sym typeface="+mn-ea"/>
              </a:rPr>
              <a:t>, increasing the photosynthetic efficiency.</a:t>
            </a:r>
            <a:endParaRPr lang="pt-PT" sz="1100" dirty="0">
              <a:latin typeface="Arial Narrow" panose="020B0606020202030204" pitchFamily="34" charset="0"/>
            </a:endParaRPr>
          </a:p>
          <a:p>
            <a:pPr lvl="0">
              <a:lnSpc>
                <a:spcPts val="1320"/>
              </a:lnSpc>
              <a:defRPr/>
            </a:pPr>
            <a:r>
              <a:rPr lang="pt-PT" sz="1100" b="1" dirty="0">
                <a:solidFill>
                  <a:srgbClr val="00B0F0"/>
                </a:solidFill>
                <a:latin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en-US" altLang="pt-PT" sz="1100" dirty="0">
                <a:latin typeface="Arial Narrow" panose="020B0606020202030204" pitchFamily="34" charset="0"/>
                <a:sym typeface="+mn-ea"/>
              </a:rPr>
              <a:t>Silicon compounds impact on soil physical and chemical properties such as soil aggregation, water holding capacity and exchange and buffering capacity</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1">
              <a:lnSpc>
                <a:spcPts val="1320"/>
              </a:lnSpc>
              <a:spcBef>
                <a:spcPts val="0"/>
              </a:spcBef>
              <a:spcAft>
                <a:spcPts val="0"/>
              </a:spcAft>
              <a:defRPr/>
            </a:pPr>
            <a:endParaRPr lang="pt-PT" sz="1100" dirty="0">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solidFill>
                  <a:srgbClr val="00B050"/>
                </a:solidFill>
                <a:latin typeface="Arial Narrow" panose="020B0606020202030204" pitchFamily="34" charset="0"/>
                <a:sym typeface="+mn-ea"/>
              </a:rPr>
              <a:t>Ingredients</a:t>
            </a:r>
            <a:endParaRPr lang="pt-PT" sz="1100" b="1" i="1" dirty="0">
              <a:solidFill>
                <a:srgbClr val="00B050"/>
              </a:solidFill>
              <a:latin typeface="Arial Narrow" panose="020B0606020202030204" pitchFamily="34" charset="0"/>
            </a:endParaRPr>
          </a:p>
          <a:p>
            <a:pPr>
              <a:lnSpc>
                <a:spcPts val="1320"/>
              </a:lnSpc>
              <a:defRPr/>
            </a:pPr>
            <a:r>
              <a:rPr lang="pt-PT" sz="1100" dirty="0">
                <a:latin typeface="Arial Narrow" panose="020B0606020202030204" pitchFamily="34" charset="0"/>
                <a:sym typeface="+mn-ea"/>
              </a:rPr>
              <a:t>Basalt powder is a soil enhancer and 100% remineralizer, thus forming a new and fertile soil.</a:t>
            </a:r>
            <a:endParaRPr lang="pt-PT" sz="1100" dirty="0">
              <a:latin typeface="Arial Narrow" panose="020B0606020202030204" pitchFamily="34" charset="0"/>
            </a:endParaRPr>
          </a:p>
          <a:p>
            <a:pPr>
              <a:lnSpc>
                <a:spcPts val="1320"/>
              </a:lnSpc>
              <a:defRPr/>
            </a:pPr>
            <a:endParaRPr lang="pt-PT" sz="1100" b="1" dirty="0" smtClean="0">
              <a:solidFill>
                <a:schemeClr val="accent1"/>
              </a:solidFill>
              <a:latin typeface="Arial Narrow" panose="020B0606020202030204" pitchFamily="34" charset="0"/>
              <a:cs typeface="Arial Narrow" panose="020B0606020202030204" pitchFamily="34" charset="0"/>
              <a:sym typeface="+mn-ea"/>
            </a:endParaRPr>
          </a:p>
          <a:p>
            <a:pPr>
              <a:lnSpc>
                <a:spcPts val="1320"/>
              </a:lnSpc>
              <a:defRPr/>
            </a:pPr>
            <a:r>
              <a:rPr lang="pt-PT" sz="1100" b="1" dirty="0" smtClean="0">
                <a:solidFill>
                  <a:schemeClr val="accent1"/>
                </a:solidFill>
                <a:latin typeface="Arial Narrow" panose="020B0606020202030204" pitchFamily="34" charset="0"/>
                <a:cs typeface="Arial Narrow" panose="020B0606020202030204" pitchFamily="34" charset="0"/>
                <a:sym typeface="+mn-ea"/>
              </a:rPr>
              <a:t>» </a:t>
            </a:r>
            <a:r>
              <a:rPr lang="pt-PT" sz="1100" b="1" i="1" dirty="0" smtClean="0">
                <a:solidFill>
                  <a:srgbClr val="00B050"/>
                </a:solidFill>
                <a:latin typeface="Arial Narrow" panose="020B0606020202030204" pitchFamily="34" charset="0"/>
                <a:sym typeface="+mn-ea"/>
              </a:rPr>
              <a:t>Volcanic </a:t>
            </a:r>
            <a:r>
              <a:rPr lang="pt-PT" sz="1100" b="1" i="1" dirty="0">
                <a:solidFill>
                  <a:srgbClr val="00B050"/>
                </a:solidFill>
                <a:latin typeface="Arial Narrow" panose="020B0606020202030204" pitchFamily="34" charset="0"/>
                <a:sym typeface="+mn-ea"/>
              </a:rPr>
              <a:t>Rock</a:t>
            </a:r>
            <a:endParaRPr lang="pt-PT" sz="1100" b="1" i="1" dirty="0">
              <a:solidFill>
                <a:srgbClr val="00B050"/>
              </a:solidFill>
              <a:latin typeface="Arial Narrow" panose="020B0606020202030204" pitchFamily="34" charset="0"/>
            </a:endParaRPr>
          </a:p>
          <a:p>
            <a:pPr>
              <a:lnSpc>
                <a:spcPts val="1320"/>
              </a:lnSpc>
              <a:defRPr/>
            </a:pPr>
            <a:r>
              <a:rPr lang="en-US" altLang="pt-PT" sz="1100" dirty="0">
                <a:latin typeface="Arial Narrow" panose="020B0606020202030204" pitchFamily="34" charset="0"/>
                <a:sym typeface="+mn-ea"/>
              </a:rPr>
              <a:t>In the form of a fine dust, volcanic </a:t>
            </a:r>
            <a:r>
              <a:rPr lang="pt-PT" altLang="en-US" sz="1100" dirty="0">
                <a:latin typeface="Arial Narrow" panose="020B0606020202030204" pitchFamily="34" charset="0"/>
                <a:sym typeface="+mn-ea"/>
              </a:rPr>
              <a:t>rock</a:t>
            </a:r>
            <a:r>
              <a:rPr lang="en-US" altLang="pt-PT" sz="1100" dirty="0">
                <a:latin typeface="Arial Narrow" panose="020B0606020202030204" pitchFamily="34" charset="0"/>
                <a:sym typeface="+mn-ea"/>
              </a:rPr>
              <a:t> contributes to soil friability and contains micro-nutrients. It also serves as a natural insect deterrent</a:t>
            </a:r>
            <a:r>
              <a:rPr lang="pt-PT" sz="1100" dirty="0">
                <a:latin typeface="Arial Narrow" panose="020B0606020202030204" pitchFamily="34" charset="0"/>
                <a:sym typeface="+mn-ea"/>
              </a:rPr>
              <a:t>.</a:t>
            </a:r>
            <a:endParaRPr lang="pt-PT" sz="1100" dirty="0">
              <a:latin typeface="Arial Narrow" panose="020B0606020202030204" pitchFamily="34" charset="0"/>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21137</TotalTime>
  <Words>9518</Words>
  <Application>Microsoft Office PowerPoint</Application>
  <PresentationFormat>Custom</PresentationFormat>
  <Paragraphs>1276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713</cp:revision>
  <dcterms:created xsi:type="dcterms:W3CDTF">2021-09-01T10:46:08Z</dcterms:created>
  <dcterms:modified xsi:type="dcterms:W3CDTF">2022-01-09T18:39:27Z</dcterms:modified>
</cp:coreProperties>
</file>