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30.xml" ContentType="application/vnd.ms-office.chartstyle+xml"/>
  <Override PartName="/ppt/charts/colors30.xml" ContentType="application/vnd.ms-office.chartcolorstyle+xml"/>
  <Override PartName="/ppt/charts/style31.xml" ContentType="application/vnd.ms-office.chartstyle+xml"/>
  <Override PartName="/ppt/charts/colors31.xml" ContentType="application/vnd.ms-office.chartcolorstyle+xml"/>
  <Override PartName="/ppt/charts/style32.xml" ContentType="application/vnd.ms-office.chartstyle+xml"/>
  <Override PartName="/ppt/charts/colors32.xml" ContentType="application/vnd.ms-office.chartcolorstyle+xml"/>
  <Override PartName="/ppt/charts/style35.xml" ContentType="application/vnd.ms-office.chartstyle+xml"/>
  <Override PartName="/ppt/charts/colors35.xml" ContentType="application/vnd.ms-office.chartcolorstyle+xml"/>
  <Override PartName="/ppt/charts/style36.xml" ContentType="application/vnd.ms-office.chartstyle+xml"/>
  <Override PartName="/ppt/charts/colors36.xml" ContentType="application/vnd.ms-office.chartcolorstyle+xml"/>
  <Override PartName="/ppt/charts/style37.xml" ContentType="application/vnd.ms-office.chartstyle+xml"/>
  <Override PartName="/ppt/charts/colors37.xml" ContentType="application/vnd.ms-office.chartcolorstyle+xml"/>
  <Override PartName="/ppt/charts/style40.xml" ContentType="application/vnd.ms-office.chartstyle+xml"/>
  <Override PartName="/ppt/charts/colors40.xml" ContentType="application/vnd.ms-office.chartcolorstyle+xml"/>
  <Override PartName="/ppt/charts/style41.xml" ContentType="application/vnd.ms-office.chartstyle+xml"/>
  <Override PartName="/ppt/charts/colors41.xml" ContentType="application/vnd.ms-office.chartcolorstyle+xml"/>
  <Override PartName="/ppt/charts/style42.xml" ContentType="application/vnd.ms-office.chartstyle+xml"/>
  <Override PartName="/ppt/charts/colors42.xml" ContentType="application/vnd.ms-office.chartcolorstyle+xml"/>
  <Override PartName="/ppt/charts/style45.xml" ContentType="application/vnd.ms-office.chartstyle+xml"/>
  <Override PartName="/ppt/charts/colors45.xml" ContentType="application/vnd.ms-office.chartcolorstyle+xml"/>
  <Override PartName="/ppt/charts/style49.xml" ContentType="application/vnd.ms-office.chartstyle+xml"/>
  <Override PartName="/ppt/charts/colors49.xml" ContentType="application/vnd.ms-office.chartcolorstyle+xml"/>
  <Override PartName="/ppt/charts/style51.xml" ContentType="application/vnd.ms-office.chartstyle+xml"/>
  <Override PartName="/ppt/charts/colors51.xml" ContentType="application/vnd.ms-office.chartcolorstyle+xml"/>
  <Override PartName="/ppt/charts/style52.xml" ContentType="application/vnd.ms-office.chartstyle+xml"/>
  <Override PartName="/ppt/charts/colors52.xml" ContentType="application/vnd.ms-office.chartcolorstyle+xml"/>
  <Override PartName="/ppt/charts/style53.xml" ContentType="application/vnd.ms-office.chartstyle+xml"/>
  <Override PartName="/ppt/charts/colors53.xml" ContentType="application/vnd.ms-office.chartcolorstyle+xml"/>
  <Override PartName="/ppt/charts/style56.xml" ContentType="application/vnd.ms-office.chartstyle+xml"/>
  <Override PartName="/ppt/charts/colors56.xml" ContentType="application/vnd.ms-office.chartcolorstyle+xml"/>
  <Override PartName="/ppt/charts/style57.xml" ContentType="application/vnd.ms-office.chartstyle+xml"/>
  <Override PartName="/ppt/charts/colors57.xml" ContentType="application/vnd.ms-office.chartcolorstyle+xml"/>
  <Override PartName="/ppt/charts/style58.xml" ContentType="application/vnd.ms-office.chartstyle+xml"/>
  <Override PartName="/ppt/charts/colors58.xml" ContentType="application/vnd.ms-office.chartcolorstyle+xml"/>
  <Override PartName="/ppt/charts/style61.xml" ContentType="application/vnd.ms-office.chartstyle+xml"/>
  <Override PartName="/ppt/charts/colors61.xml" ContentType="application/vnd.ms-office.chartcolorstyle+xml"/>
  <Override PartName="/ppt/charts/style62.xml" ContentType="application/vnd.ms-office.chartstyle+xml"/>
  <Override PartName="/ppt/charts/colors62.xml" ContentType="application/vnd.ms-office.chartcolorstyle+xml"/>
  <Override PartName="/ppt/charts/style63.xml" ContentType="application/vnd.ms-office.chartstyle+xml"/>
  <Override PartName="/ppt/charts/colors63.xml" ContentType="application/vnd.ms-office.chartcolorstyle+xml"/>
  <Override PartName="/ppt/charts/style66.xml" ContentType="application/vnd.ms-office.chartstyle+xml"/>
  <Override PartName="/ppt/charts/colors66.xml" ContentType="application/vnd.ms-office.chartcolorstyle+xml"/>
  <Override PartName="/ppt/charts/style67.xml" ContentType="application/vnd.ms-office.chartstyle+xml"/>
  <Override PartName="/ppt/charts/colors67.xml" ContentType="application/vnd.ms-office.chartcolorstyle+xml"/>
  <Override PartName="/ppt/charts/style69.xml" ContentType="application/vnd.ms-office.chartstyle+xml"/>
  <Override PartName="/ppt/charts/colors69.xml" ContentType="application/vnd.ms-office.chartcolorstyle+xml"/>
  <Override PartName="/ppt/charts/style71.xml" ContentType="application/vnd.ms-office.chartstyle+xml"/>
  <Override PartName="/ppt/charts/colors71.xml" ContentType="application/vnd.ms-office.chartcolorstyle+xml"/>
  <Override PartName="/ppt/charts/style72.xml" ContentType="application/vnd.ms-office.chartstyle+xml"/>
  <Override PartName="/ppt/charts/colors72.xml" ContentType="application/vnd.ms-office.chartcolorstyle+xml"/>
  <Override PartName="/ppt/charts/style74.xml" ContentType="application/vnd.ms-office.chartstyle+xml"/>
  <Override PartName="/ppt/charts/colors7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256" r:id="rId2"/>
    <p:sldId id="356" r:id="rId3"/>
    <p:sldId id="1458" r:id="rId4"/>
    <p:sldId id="1356" r:id="rId5"/>
    <p:sldId id="1118" r:id="rId6"/>
    <p:sldId id="1117" r:id="rId7"/>
    <p:sldId id="1448" r:id="rId8"/>
    <p:sldId id="1447" r:id="rId9"/>
    <p:sldId id="1123" r:id="rId10"/>
    <p:sldId id="1454" r:id="rId11"/>
    <p:sldId id="1455" r:id="rId12"/>
    <p:sldId id="1453" r:id="rId13"/>
    <p:sldId id="916" r:id="rId14"/>
    <p:sldId id="917" r:id="rId15"/>
    <p:sldId id="748" r:id="rId16"/>
    <p:sldId id="751" r:id="rId17"/>
    <p:sldId id="1435" r:id="rId18"/>
    <p:sldId id="1380" r:id="rId19"/>
    <p:sldId id="1459" r:id="rId20"/>
    <p:sldId id="1381" r:id="rId21"/>
    <p:sldId id="673" r:id="rId22"/>
    <p:sldId id="1382" r:id="rId23"/>
    <p:sldId id="1384" r:id="rId24"/>
    <p:sldId id="674" r:id="rId25"/>
    <p:sldId id="1398" r:id="rId26"/>
    <p:sldId id="1400" r:id="rId27"/>
    <p:sldId id="1399" r:id="rId28"/>
    <p:sldId id="675" r:id="rId29"/>
    <p:sldId id="1401" r:id="rId30"/>
    <p:sldId id="1402" r:id="rId31"/>
    <p:sldId id="676" r:id="rId32"/>
    <p:sldId id="1404" r:id="rId33"/>
    <p:sldId id="1405" r:id="rId34"/>
    <p:sldId id="677" r:id="rId35"/>
    <p:sldId id="1430" r:id="rId36"/>
    <p:sldId id="1431" r:id="rId37"/>
    <p:sldId id="678" r:id="rId38"/>
    <p:sldId id="1432" r:id="rId39"/>
    <p:sldId id="1433" r:id="rId40"/>
    <p:sldId id="679" r:id="rId41"/>
    <p:sldId id="1434" r:id="rId42"/>
    <p:sldId id="680" r:id="rId43"/>
    <p:sldId id="1436" r:id="rId44"/>
    <p:sldId id="683" r:id="rId45"/>
    <p:sldId id="1437" r:id="rId46"/>
    <p:sldId id="1438" r:id="rId47"/>
    <p:sldId id="681" r:id="rId48"/>
    <p:sldId id="1439" r:id="rId49"/>
    <p:sldId id="1440" r:id="rId50"/>
    <p:sldId id="682" r:id="rId51"/>
    <p:sldId id="1441" r:id="rId52"/>
    <p:sldId id="1442" r:id="rId53"/>
    <p:sldId id="684" r:id="rId54"/>
    <p:sldId id="1443" r:id="rId55"/>
    <p:sldId id="1444" r:id="rId56"/>
    <p:sldId id="685" r:id="rId57"/>
    <p:sldId id="1445" r:id="rId58"/>
    <p:sldId id="1446" r:id="rId59"/>
    <p:sldId id="1449" r:id="rId60"/>
    <p:sldId id="1451" r:id="rId61"/>
    <p:sldId id="1452"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90">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BD7"/>
    <a:srgbClr val="008CBA"/>
    <a:srgbClr val="CCE9AD"/>
    <a:srgbClr val="00B4B2"/>
    <a:srgbClr val="416D12"/>
    <a:srgbClr val="3EA4BA"/>
    <a:srgbClr val="D3452D"/>
    <a:srgbClr val="FFFFFF"/>
    <a:srgbClr val="B1D3F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06" autoAdjust="0"/>
    <p:restoredTop sz="94660"/>
  </p:normalViewPr>
  <p:slideViewPr>
    <p:cSldViewPr snapToGrid="0">
      <p:cViewPr>
        <p:scale>
          <a:sx n="100" d="100"/>
          <a:sy n="100" d="100"/>
        </p:scale>
        <p:origin x="331" y="-58"/>
      </p:cViewPr>
      <p:guideLst>
        <p:guide orient="horz" pos="2290"/>
        <p:guide pos="3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L:\BUSINESS%20CENTER%202020\CEDEAO2020\Pais-por-Pais\Estatisticas%20paises\CEDEAO%20PAIS%20POR%20PAIS%20VPT%202020.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L:\BUSINESS%20CENTER%202020\CEDEAO2020\Pais-por-Pais\Estatisticas%20paises\CEDEAO%20PAIS%20POR%20PAIS%20VPT%202020.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BUSINESS%20CENTER%202020\CEDEAO2020\Pais-por-Pais\Estatisticas%20paises\CEDEAO%20PAIS%20POR%20PAIS%20VPT%20202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L:\BUSINESS%20CENTER%202020\CEDEAO2020\Pais-por-Pais\Estatisticas%20paises\CEDEAO%20PAIS%20POR%20PAIS%20VPT%202020.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L:\BUSINESS%20CENTER%202020\CEDEAO2020\Pais-por-Pais\Estatisticas%20paises\CEDEAO%20PAIS%20POR%20PAIS%20VPT%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20.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L:\BUSINESS%20CENTER%202020\CEDEAO2020\Pais-por-Pais\Estatisticas%20paises\CEDEAO%20PAIS%20POR%20PAIS%20VPT%202020.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3.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L:\BUSINESS%20CENTER%202020\CEDEAO2020\Pais-por-Pais\Estatisticas%20paises\CEDEAO%20PAIS%20POR%20PAIS%20VPT%202020.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L:\BUSINESS%20CENTER%202020\CEDEAO2020\Pais-por-Pais\Estatisticas%20paises\CEDEAO%20PAIS%20POR%20PAIS%20VPT%202020.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L:\BUSINESS%20CENTER%202020\CEDEAO2020\Pais-por-Pais\Estatisticas%20paises\CEDEAO%20PAIS%20POR%20PAIS%20VPT%202020.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L:\BUSINESS%20CENTER%202020\CEDEAO2020\Pais-por-Pais\Estatisticas%20paises\CEDEAO%20PAIS%20POR%20PAIS%20VPT%202020.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L:\BUSINESS%20CENTER%202020\CEDEAO2020\Pais-por-Pais\Estatisticas%20paises\CEDEAO%20PAIS%20POR%20PAIS%20VPT%202020.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L:\BUSINESS%20CENTER%202020\CEDEAO2020\Pais-por-Pais\Estatisticas%20paises\CEDEAO%20PAIS%20POR%20PAIS%20VPT%202020.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L:\BUSINESS%20CENTER%202020\CEDEAO2020\Pais-por-Pais\Estatisticas%20paises\CEDEAO%20PAIS%20POR%20PAIS%20VPT%202020.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L:\BUSINESS%20CENTER%202020\CEDEAO2020\Pais-por-Pais\Estatisticas%20paises\CEDEAO%20PAIS%20POR%20PAIS%20VPT%202020.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L:\BUSINESS%20CENTER%202020\CEDEAO2020\Pais-por-Pais\Estatisticas%20paises\CEDEAO%20PAIS%20POR%20PAIS%20VPT%202020.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L:\BUSINESS%20CENTER%202020\CEDEAO2020\Pais-por-Pais\Estatisticas%20paises\CEDEAO%20PAIS%20POR%20PAIS%20VPT%202020.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L:\BUSINESS%20CENTER%202020\CEDEAO2020\Pais-por-Pais\Estatisticas%20paises\CEDEAO%20PAIS%20POR%20PAIS%20VPT%202020.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L:\BUSINESS%20CENTER%202020\CEDEAO2020\Pais-por-Pais\Estatisticas%20paises\CEDEAO%20PAIS%20POR%20PAIS%20VPT%202020.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L:\BUSINESS%20CENTER%202020\CEDEAO2020\Pais-por-Pais\Estatisticas%20paises\CEDEAO%20PAIS%20POR%20PAIS%20VPT%202020.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E:\DOSSIER%202020\BUSINESS%20CENTER%202020\CEDEAO2020\Pais-por-Pais\Estatisticas%20paises\CEDEAO%20PAIS%20POR%20PAIS%20VFR%202020.XLS"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file:///L:\BUSINESS%20CENTER%202020\CEDEAO2020\Pais-por-Pais\Estatisticas%20paises\CEDEAO%20PAIS%20POR%20PAIS%20VPT%202020.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file:///L:\BUSINESS%20CENTER%202020\CEDEAO2020\Pais-por-Pais\Estatisticas%20paises\CEDEAO%20PAIS%20POR%20PAIS%20VPT%202020.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L:\BUSINESS%20CENTER%202020\CEDEAO2020\Pais-por-Pais\Estatisticas%20paises\CEDEAO%20PAIS%20POR%20PAIS%20VPT%202020.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J:\BUSINESS%20CENTER%202020\CEDEAO2020\Pais-por-Pais\CEDEAO%20PAIS%20POR%20PAIS%20VPT.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1.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L:\BUSINESS%20CENTER%202020\CEDEAO2020\Pais-por-Pais\Estatisticas%20paises\CEDEAO%20PAIS%20POR%20PAIS%20VPT%202020.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4.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L:\BUSINESS%20CENTER%202020\CEDEAO2020\Pais-por-Pais\Estatisticas%20paises\CEDEAO%20PAIS%20POR%20PAIS%20VPT%202020.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file:///L:\BUSINESS%20CENTER%202020\CEDEAO2020\Pais-por-Pais\Estatisticas%20paises\CEDEAO%20PAIS%20POR%20PAIS%20VPT%202020.xlsx" TargetMode="External"/></Relationships>
</file>

<file path=ppt/charts/_rels/chart57.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file:///L:\BUSINESS%20CENTER%202020\CEDEAO2020\Pais-por-Pais\Estatisticas%20paises\CEDEAO%20PAIS%20POR%20PAIS%20VPT%202020.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L:\BUSINESS%20CENTER%202020\CEDEAO2020\Pais-por-Pais\Estatisticas%20paises\CEDEAO%20PAIS%20POR%20PAIS%20VPT%202020.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J:\BUSINESS%20CENTER%202020\CEDEAO2020\Pais-por-Pais\CEDEAO%20PAIS%20POR%20PAIS%20VPT.xlsx"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1.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oleObject" Target="file:///L:\BUSINESS%20CENTER%202020\CEDEAO2020\Pais-por-Pais\Estatisticas%20paises\CEDEAO%20PAIS%20POR%20PAIS%20VPT%202020.xlsx" TargetMode="External"/></Relationships>
</file>

<file path=ppt/charts/_rels/chart62.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oleObject" Target="file:///L:\BUSINESS%20CENTER%202020\CEDEAO2020\Pais-por-Pais\Estatisticas%20paises\CEDEAO%20PAIS%20POR%20PAIS%20VPT%202020.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4.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L:\BUSINESS%20CENTER%202020\CEDEAO2020\Pais-por-Pais\Estatisticas%20paises\CEDEAO%20PAIS%20POR%20PAIS%20VPT%202020.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6.xml.rels><?xml version="1.0" encoding="UTF-8" standalone="yes"?>
<Relationships xmlns="http://schemas.openxmlformats.org/package/2006/relationships"><Relationship Id="rId3" Type="http://schemas.microsoft.com/office/2011/relationships/chartStyle" Target="style61.xml"/><Relationship Id="rId2" Type="http://schemas.microsoft.com/office/2011/relationships/chartColorStyle" Target="colors61.xml"/><Relationship Id="rId1" Type="http://schemas.openxmlformats.org/officeDocument/2006/relationships/oleObject" Target="file:///L:\BUSINESS%20CENTER%202020\CEDEAO2020\Pais-por-Pais\Estatisticas%20paises\CEDEAO%20PAIS%20POR%20PAIS%20VPT%202020.xlsx" TargetMode="External"/></Relationships>
</file>

<file path=ppt/charts/_rels/chart67.xml.rels><?xml version="1.0" encoding="UTF-8" standalone="yes"?>
<Relationships xmlns="http://schemas.openxmlformats.org/package/2006/relationships"><Relationship Id="rId3" Type="http://schemas.microsoft.com/office/2011/relationships/chartStyle" Target="style62.xml"/><Relationship Id="rId2" Type="http://schemas.microsoft.com/office/2011/relationships/chartColorStyle" Target="colors62.xml"/><Relationship Id="rId1" Type="http://schemas.openxmlformats.org/officeDocument/2006/relationships/oleObject" Target="file:///L:\BUSINESS%20CENTER%202020\CEDEAO2020\Pais-por-Pais\Estatisticas%20paises\CEDEAO%20PAIS%20POR%20PAIS%20VPT%202020.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69.xml.rels><?xml version="1.0" encoding="UTF-8" standalone="yes"?>
<Relationships xmlns="http://schemas.openxmlformats.org/package/2006/relationships"><Relationship Id="rId3" Type="http://schemas.microsoft.com/office/2011/relationships/chartStyle" Target="style63.xml"/><Relationship Id="rId2" Type="http://schemas.microsoft.com/office/2011/relationships/chartColorStyle" Target="colors63.xml"/><Relationship Id="rId1" Type="http://schemas.openxmlformats.org/officeDocument/2006/relationships/oleObject" Target="file:///L:\BUSINESS%20CENTER%202020\CEDEAO2020\Pais-por-Pais\Estatisticas%20paises\CEDEAO%20PAIS%20POR%20PAIS%20VPT%202020.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J:\BUSINESS%20CENTER%202020\CEDEAO2020\Pais-por-Pais\CEDEAO%20PAIS%20POR%20PAIS%20VPT.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1.xml.rels><?xml version="1.0" encoding="UTF-8" standalone="yes"?>
<Relationships xmlns="http://schemas.openxmlformats.org/package/2006/relationships"><Relationship Id="rId3" Type="http://schemas.microsoft.com/office/2011/relationships/chartStyle" Target="style66.xml"/><Relationship Id="rId2" Type="http://schemas.microsoft.com/office/2011/relationships/chartColorStyle" Target="colors66.xml"/><Relationship Id="rId1" Type="http://schemas.openxmlformats.org/officeDocument/2006/relationships/oleObject" Target="file:///L:\BUSINESS%20CENTER%202020\CEDEAO2020\Pais-por-Pais\Estatisticas%20paises\CEDEAO%20PAIS%20POR%20PAIS%20VPT%202020.xlsx" TargetMode="External"/></Relationships>
</file>

<file path=ppt/charts/_rels/chart72.xml.rels><?xml version="1.0" encoding="UTF-8" standalone="yes"?>
<Relationships xmlns="http://schemas.openxmlformats.org/package/2006/relationships"><Relationship Id="rId3" Type="http://schemas.microsoft.com/office/2011/relationships/chartStyle" Target="style67.xml"/><Relationship Id="rId2" Type="http://schemas.microsoft.com/office/2011/relationships/chartColorStyle" Target="colors67.xml"/><Relationship Id="rId1" Type="http://schemas.openxmlformats.org/officeDocument/2006/relationships/oleObject" Target="file:///L:\BUSINESS%20CENTER%202020\CEDEAO2020\Pais-por-Pais\Estatisticas%20paises\CEDEAO%20PAIS%20POR%20PAIS%20VPT%202020.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4.xml.rels><?xml version="1.0" encoding="UTF-8" standalone="yes"?>
<Relationships xmlns="http://schemas.openxmlformats.org/package/2006/relationships"><Relationship Id="rId3" Type="http://schemas.microsoft.com/office/2011/relationships/chartStyle" Target="style69.xml"/><Relationship Id="rId2" Type="http://schemas.microsoft.com/office/2011/relationships/chartColorStyle" Target="colors69.xml"/><Relationship Id="rId1" Type="http://schemas.openxmlformats.org/officeDocument/2006/relationships/oleObject" Target="file:///L:\BUSINESS%20CENTER%202020\CEDEAO2020\Pais-por-Pais\Estatisticas%20paises\CEDEAO%20PAIS%20POR%20PAIS%20VPT%202020.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76.xml.rels><?xml version="1.0" encoding="UTF-8" standalone="yes"?>
<Relationships xmlns="http://schemas.openxmlformats.org/package/2006/relationships"><Relationship Id="rId3" Type="http://schemas.microsoft.com/office/2011/relationships/chartStyle" Target="style71.xml"/><Relationship Id="rId2" Type="http://schemas.microsoft.com/office/2011/relationships/chartColorStyle" Target="colors71.xml"/><Relationship Id="rId1" Type="http://schemas.openxmlformats.org/officeDocument/2006/relationships/oleObject" Target="file:///L:\BUSINESS%20CENTER%202020\CEDEAO2020\Pais-por-Pais\Estatisticas%20paises\CEDEAO%20PAIS%20POR%20PAIS%20VPT%202020.xlsx" TargetMode="External"/></Relationships>
</file>

<file path=ppt/charts/_rels/chart77.xml.rels><?xml version="1.0" encoding="UTF-8" standalone="yes"?>
<Relationships xmlns="http://schemas.openxmlformats.org/package/2006/relationships"><Relationship Id="rId3" Type="http://schemas.microsoft.com/office/2011/relationships/chartStyle" Target="style72.xml"/><Relationship Id="rId2" Type="http://schemas.microsoft.com/office/2011/relationships/chartColorStyle" Target="colors72.xml"/><Relationship Id="rId1" Type="http://schemas.openxmlformats.org/officeDocument/2006/relationships/oleObject" Target="file:///L:\BUSINESS%20CENTER%202020\CEDEAO2020\Pais-por-Pais\Estatisticas%20paises\CEDEAO%20PAIS%20POR%20PAIS%20VPT%202020.xlsx" TargetMode="External"/></Relationships>
</file>

<file path=ppt/charts/_rels/chart78.xml.rels><?xml version="1.0" encoding="UTF-8" standalone="yes"?>
<Relationships xmlns="http://schemas.openxmlformats.org/package/2006/relationships"><Relationship Id="rId3" Type="http://schemas.microsoft.com/office/2011/relationships/chartStyle" Target="style74.xml"/><Relationship Id="rId2" Type="http://schemas.microsoft.com/office/2011/relationships/chartColorStyle" Target="colors74.xml"/><Relationship Id="rId1" Type="http://schemas.openxmlformats.org/officeDocument/2006/relationships/oleObject" Target="file:///L:\BUSINESS%20CENTER%202020\CEDEAO2020\Pais-por-Pais\Estatisticas%20paises\CEDEAO%20PAIS%20POR%20PAIS%20VPT%202020.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igos\Desktop\EMERGYS\CABO%20VERDE\BUSINESS%20CENTER%202020\CEDEAO2020\Pais-por-Pais\CEDEAO%20PAIS%20POR%20PAIS%20VPT.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E:\DOSSIER%202020\BUSINESS%20CENTER%202020\ABC\CEDEAO\Estatisticas%20paises\CEDEAO%20PAIS%20POR%20PAIS%20VFR%202020.XLS" TargetMode="Externa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igos\Desktop\EMERGYS\CABO%20VERDE\BUSINESS%20CENTER%202020\CEDEAO2020\Pais-por-Pais\CEDEAO%20PAIS%20POR%20PAIS%20V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'CEDEAO Estatisticas'!$A$7</c:f>
              <c:strCache>
                <c:ptCount val="1"/>
                <c:pt idx="0">
                  <c:v>Exportations de biens et services  [ Constant ]</c:v>
                </c:pt>
              </c:strCache>
            </c:strRef>
          </c:tx>
          <c:spPr>
            <a:solidFill>
              <a:schemeClr val="accent1"/>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Estatisticas'!$B$7:$K$7</c:f>
              <c:numCache>
                <c:formatCode>"$"#,##0_);[Red]\("$"#,##0\)</c:formatCode>
                <c:ptCount val="10"/>
                <c:pt idx="0">
                  <c:v>119269455520</c:v>
                </c:pt>
                <c:pt idx="1">
                  <c:v>131263602377</c:v>
                </c:pt>
                <c:pt idx="2">
                  <c:v>161680456876</c:v>
                </c:pt>
                <c:pt idx="3">
                  <c:v>161700201725</c:v>
                </c:pt>
                <c:pt idx="4">
                  <c:v>137243637734</c:v>
                </c:pt>
                <c:pt idx="5">
                  <c:v>160013859840</c:v>
                </c:pt>
                <c:pt idx="6">
                  <c:v>159699663438</c:v>
                </c:pt>
                <c:pt idx="7">
                  <c:v>176432765609</c:v>
                </c:pt>
                <c:pt idx="8">
                  <c:v>196634191643</c:v>
                </c:pt>
                <c:pt idx="9">
                  <c:v>197993787997</c:v>
                </c:pt>
              </c:numCache>
            </c:numRef>
          </c:val>
          <c:extLst xmlns:c16r2="http://schemas.microsoft.com/office/drawing/2015/06/chart">
            <c:ext xmlns:c16="http://schemas.microsoft.com/office/drawing/2014/chart" uri="{C3380CC4-5D6E-409C-BE32-E72D297353CC}">
              <c16:uniqueId val="{00000000-193A-41AF-9037-B598D7920EFF}"/>
            </c:ext>
          </c:extLst>
        </c:ser>
        <c:ser>
          <c:idx val="1"/>
          <c:order val="1"/>
          <c:tx>
            <c:strRef>
              <c:f>'CEDEAO Estatisticas'!$A$8</c:f>
              <c:strCache>
                <c:ptCount val="1"/>
                <c:pt idx="0">
                  <c:v>Exportations de biens et services [ Courant ]</c:v>
                </c:pt>
              </c:strCache>
            </c:strRef>
          </c:tx>
          <c:spPr>
            <a:solidFill>
              <a:schemeClr val="accent2"/>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Estatisticas'!$B$8:$K$8</c:f>
              <c:numCache>
                <c:formatCode>"$"#,##0_);[Red]\("$"#,##0\)</c:formatCode>
                <c:ptCount val="10"/>
                <c:pt idx="0">
                  <c:v>87982424754</c:v>
                </c:pt>
                <c:pt idx="1">
                  <c:v>131263602377</c:v>
                </c:pt>
                <c:pt idx="2">
                  <c:v>177083515182</c:v>
                </c:pt>
                <c:pt idx="3">
                  <c:v>196861687421</c:v>
                </c:pt>
                <c:pt idx="4">
                  <c:v>145537885441</c:v>
                </c:pt>
                <c:pt idx="5">
                  <c:v>158127655100</c:v>
                </c:pt>
                <c:pt idx="6">
                  <c:v>101001877803</c:v>
                </c:pt>
                <c:pt idx="7">
                  <c:v>88838747408</c:v>
                </c:pt>
                <c:pt idx="8">
                  <c:v>109171925668</c:v>
                </c:pt>
                <c:pt idx="9">
                  <c:v>125541897759</c:v>
                </c:pt>
              </c:numCache>
            </c:numRef>
          </c:val>
          <c:extLst xmlns:c16r2="http://schemas.microsoft.com/office/drawing/2015/06/chart">
            <c:ext xmlns:c16="http://schemas.microsoft.com/office/drawing/2014/chart" uri="{C3380CC4-5D6E-409C-BE32-E72D297353CC}">
              <c16:uniqueId val="{00000001-193A-41AF-9037-B598D7920EFF}"/>
            </c:ext>
          </c:extLst>
        </c:ser>
        <c:ser>
          <c:idx val="2"/>
          <c:order val="2"/>
          <c:tx>
            <c:strRef>
              <c:f>'CEDEAO Estatisticas'!$A$9</c:f>
              <c:strCache>
                <c:ptCount val="1"/>
                <c:pt idx="0">
                  <c:v>Importations de biens et services [ Constant ]</c:v>
                </c:pt>
              </c:strCache>
            </c:strRef>
          </c:tx>
          <c:spPr>
            <a:solidFill>
              <a:schemeClr val="accent6">
                <a:lumMod val="40000"/>
                <a:lumOff val="60000"/>
              </a:schemeClr>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Estatisticas'!$B$9:$K$9</c:f>
              <c:numCache>
                <c:formatCode>"$"#,##0_);[Red]\("$"#,##0\)</c:formatCode>
                <c:ptCount val="10"/>
                <c:pt idx="0">
                  <c:v>120948954855</c:v>
                </c:pt>
                <c:pt idx="1">
                  <c:v>116116040310</c:v>
                </c:pt>
                <c:pt idx="2">
                  <c:v>117813278848</c:v>
                </c:pt>
                <c:pt idx="3">
                  <c:v>105487671014</c:v>
                </c:pt>
                <c:pt idx="4">
                  <c:v>113278638743</c:v>
                </c:pt>
                <c:pt idx="5">
                  <c:v>116402409242</c:v>
                </c:pt>
                <c:pt idx="6">
                  <c:v>111833435373</c:v>
                </c:pt>
                <c:pt idx="7">
                  <c:v>113955469419</c:v>
                </c:pt>
                <c:pt idx="8">
                  <c:v>118920361672</c:v>
                </c:pt>
                <c:pt idx="9">
                  <c:v>138363847400</c:v>
                </c:pt>
              </c:numCache>
            </c:numRef>
          </c:val>
          <c:extLst xmlns:c16r2="http://schemas.microsoft.com/office/drawing/2015/06/chart">
            <c:ext xmlns:c16="http://schemas.microsoft.com/office/drawing/2014/chart" uri="{C3380CC4-5D6E-409C-BE32-E72D297353CC}">
              <c16:uniqueId val="{00000002-193A-41AF-9037-B598D7920EFF}"/>
            </c:ext>
          </c:extLst>
        </c:ser>
        <c:ser>
          <c:idx val="3"/>
          <c:order val="3"/>
          <c:tx>
            <c:strRef>
              <c:f>'CEDEAO Estatisticas'!$A$10</c:f>
              <c:strCache>
                <c:ptCount val="1"/>
                <c:pt idx="0">
                  <c:v>Importations de biens et services [ Courant ]</c:v>
                </c:pt>
              </c:strCache>
            </c:strRef>
          </c:tx>
          <c:spPr>
            <a:solidFill>
              <a:schemeClr val="accent4"/>
            </a:solidFill>
            <a:ln>
              <a:noFill/>
            </a:ln>
            <a:effectLst/>
          </c:spPr>
          <c:invertIfNegative val="0"/>
          <c:dLbls>
            <c:spPr>
              <a:noFill/>
              <a:ln>
                <a:noFill/>
              </a:ln>
              <a:effectLst/>
            </c:spPr>
            <c:txPr>
              <a:bodyPr rot="-5400000" spcFirstLastPara="0" vertOverflow="ellipsis" wrap="square" lIns="683895"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Estatisticas'!$B$10:$K$10</c:f>
              <c:numCache>
                <c:formatCode>"$"#,##0_);[Red]\("$"#,##0\)</c:formatCode>
                <c:ptCount val="10"/>
                <c:pt idx="0">
                  <c:v>95888479511</c:v>
                </c:pt>
                <c:pt idx="1">
                  <c:v>116116040310</c:v>
                </c:pt>
                <c:pt idx="2">
                  <c:v>149975525182</c:v>
                </c:pt>
                <c:pt idx="3">
                  <c:v>127364769774</c:v>
                </c:pt>
                <c:pt idx="4">
                  <c:v>139373021858</c:v>
                </c:pt>
                <c:pt idx="5">
                  <c:v>140799744807</c:v>
                </c:pt>
                <c:pt idx="6">
                  <c:v>122046120342</c:v>
                </c:pt>
                <c:pt idx="7">
                  <c:v>116387598643</c:v>
                </c:pt>
                <c:pt idx="8">
                  <c:v>123687024113</c:v>
                </c:pt>
                <c:pt idx="9">
                  <c:v>149036040087</c:v>
                </c:pt>
              </c:numCache>
            </c:numRef>
          </c:val>
          <c:extLst xmlns:c16r2="http://schemas.microsoft.com/office/drawing/2015/06/chart">
            <c:ext xmlns:c16="http://schemas.microsoft.com/office/drawing/2014/chart" uri="{C3380CC4-5D6E-409C-BE32-E72D297353CC}">
              <c16:uniqueId val="{00000003-193A-41AF-9037-B598D7920EFF}"/>
            </c:ext>
          </c:extLst>
        </c:ser>
        <c:ser>
          <c:idx val="4"/>
          <c:order val="4"/>
          <c:tx>
            <c:strRef>
              <c:f>'CEDEAO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61214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467995"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Estatisticas'!$B$11:$K$11</c:f>
              <c:numCache>
                <c:formatCode>"$"#,##0_);[Red]\("$"#,##0\)</c:formatCode>
                <c:ptCount val="10"/>
                <c:pt idx="0">
                  <c:v>-1679499335</c:v>
                </c:pt>
                <c:pt idx="1">
                  <c:v>15147562067</c:v>
                </c:pt>
                <c:pt idx="2">
                  <c:v>43867178028</c:v>
                </c:pt>
                <c:pt idx="3">
                  <c:v>56212530711</c:v>
                </c:pt>
                <c:pt idx="4">
                  <c:v>23964998991</c:v>
                </c:pt>
                <c:pt idx="5">
                  <c:v>43611450598</c:v>
                </c:pt>
                <c:pt idx="6">
                  <c:v>47866228065</c:v>
                </c:pt>
                <c:pt idx="7">
                  <c:v>62477296190</c:v>
                </c:pt>
                <c:pt idx="8">
                  <c:v>77713829971</c:v>
                </c:pt>
                <c:pt idx="9">
                  <c:v>59629940597</c:v>
                </c:pt>
              </c:numCache>
            </c:numRef>
          </c:val>
          <c:extLst xmlns:c16r2="http://schemas.microsoft.com/office/drawing/2015/06/chart">
            <c:ext xmlns:c16="http://schemas.microsoft.com/office/drawing/2014/chart" uri="{C3380CC4-5D6E-409C-BE32-E72D297353CC}">
              <c16:uniqueId val="{0000000E-193A-41AF-9037-B598D7920EFF}"/>
            </c:ext>
          </c:extLst>
        </c:ser>
        <c:ser>
          <c:idx val="5"/>
          <c:order val="5"/>
          <c:tx>
            <c:strRef>
              <c:f>'CEDEAO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Estatisticas'!$B$12:$K$12</c:f>
              <c:numCache>
                <c:formatCode>"$"#,##0_);[Red]\("$"#,##0\)</c:formatCode>
                <c:ptCount val="10"/>
                <c:pt idx="0">
                  <c:v>-7906054757</c:v>
                </c:pt>
                <c:pt idx="1">
                  <c:v>15147562067</c:v>
                </c:pt>
                <c:pt idx="2">
                  <c:v>27107990000</c:v>
                </c:pt>
                <c:pt idx="3">
                  <c:v>69496917647</c:v>
                </c:pt>
                <c:pt idx="4">
                  <c:v>6164863583</c:v>
                </c:pt>
                <c:pt idx="5">
                  <c:v>17327910293</c:v>
                </c:pt>
                <c:pt idx="6">
                  <c:v>-21044242539</c:v>
                </c:pt>
                <c:pt idx="7">
                  <c:v>-27548851235</c:v>
                </c:pt>
                <c:pt idx="8">
                  <c:v>-14515098445</c:v>
                </c:pt>
                <c:pt idx="9">
                  <c:v>-23494142328</c:v>
                </c:pt>
              </c:numCache>
            </c:numRef>
          </c:val>
          <c:extLst xmlns:c16r2="http://schemas.microsoft.com/office/drawing/2015/06/chart">
            <c:ext xmlns:c16="http://schemas.microsoft.com/office/drawing/2014/chart" uri="{C3380CC4-5D6E-409C-BE32-E72D297353CC}">
              <c16:uniqueId val="{00000019-193A-41AF-9037-B598D7920EFF}"/>
            </c:ext>
          </c:extLst>
        </c:ser>
        <c:ser>
          <c:idx val="6"/>
          <c:order val="6"/>
          <c:tx>
            <c:strRef>
              <c:f>'CEDEAO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0"/>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Estatisticas'!$B$13:$K$13</c:f>
              <c:numCache>
                <c:formatCode>"$"#,##0_);[Red]\("$"#,##0\)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extLst xmlns:c16r2="http://schemas.microsoft.com/office/drawing/2015/06/chart">
            <c:ext xmlns:c16="http://schemas.microsoft.com/office/drawing/2014/chart" uri="{C3380CC4-5D6E-409C-BE32-E72D297353CC}">
              <c16:uniqueId val="{0000001D-193A-41AF-9037-B598D7920EFF}"/>
            </c:ext>
          </c:extLst>
        </c:ser>
        <c:dLbls>
          <c:showLegendKey val="0"/>
          <c:showVal val="0"/>
          <c:showCatName val="0"/>
          <c:showSerName val="0"/>
          <c:showPercent val="0"/>
          <c:showBubbleSize val="0"/>
        </c:dLbls>
        <c:gapWidth val="150"/>
        <c:axId val="196553728"/>
        <c:axId val="38205632"/>
      </c:barChart>
      <c:dateAx>
        <c:axId val="19655372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LA CEDEAO</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38205632"/>
        <c:crosses val="autoZero"/>
        <c:auto val="0"/>
        <c:lblOffset val="100"/>
        <c:baseTimeUnit val="days"/>
      </c:dateAx>
      <c:valAx>
        <c:axId val="382056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VALEURS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655372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8272623093725"/>
          <c:y val="1.268415406940171E-2"/>
          <c:w val="0.88627082088602016"/>
          <c:h val="0.73286855111693416"/>
        </c:manualLayout>
      </c:layout>
      <c:barChart>
        <c:barDir val="col"/>
        <c:grouping val="clustered"/>
        <c:varyColors val="0"/>
        <c:ser>
          <c:idx val="0"/>
          <c:order val="0"/>
          <c:tx>
            <c:strRef>
              <c:f>'Benin Estatisticas'!$A$7</c:f>
              <c:strCache>
                <c:ptCount val="1"/>
                <c:pt idx="0">
                  <c:v>Exportations de biens et services  [ Constant ]</c:v>
                </c:pt>
              </c:strCache>
            </c:strRef>
          </c:tx>
          <c:spPr>
            <a:solidFill>
              <a:schemeClr val="accent1"/>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Estatisticas'!$B$7:$K$7</c:f>
              <c:numCache>
                <c:formatCode>"$"#,##0_);[Red]\("$"#,##0\)</c:formatCode>
                <c:ptCount val="10"/>
                <c:pt idx="0">
                  <c:v>2099280184</c:v>
                </c:pt>
                <c:pt idx="1">
                  <c:v>2199999216</c:v>
                </c:pt>
                <c:pt idx="2">
                  <c:v>1986364091</c:v>
                </c:pt>
                <c:pt idx="3">
                  <c:v>2464992367</c:v>
                </c:pt>
                <c:pt idx="4">
                  <c:v>3025339819</c:v>
                </c:pt>
                <c:pt idx="5">
                  <c:v>3779940964</c:v>
                </c:pt>
                <c:pt idx="6">
                  <c:v>3020327543</c:v>
                </c:pt>
                <c:pt idx="7">
                  <c:v>3427506360</c:v>
                </c:pt>
                <c:pt idx="8">
                  <c:v>3667431805</c:v>
                </c:pt>
                <c:pt idx="9">
                  <c:v>3850803396</c:v>
                </c:pt>
              </c:numCache>
            </c:numRef>
          </c:val>
          <c:extLst xmlns:c16r2="http://schemas.microsoft.com/office/drawing/2015/06/chart">
            <c:ext xmlns:c16="http://schemas.microsoft.com/office/drawing/2014/chart" uri="{C3380CC4-5D6E-409C-BE32-E72D297353CC}">
              <c16:uniqueId val="{00000000-4D23-414E-A07B-21BB34622CAC}"/>
            </c:ext>
          </c:extLst>
        </c:ser>
        <c:ser>
          <c:idx val="1"/>
          <c:order val="1"/>
          <c:tx>
            <c:strRef>
              <c:f>'Benin Estatisticas'!$A$8</c:f>
              <c:strCache>
                <c:ptCount val="1"/>
                <c:pt idx="0">
                  <c:v>Exportations de biens et services [ Courant ]</c:v>
                </c:pt>
              </c:strCache>
            </c:strRef>
          </c:tx>
          <c:spPr>
            <a:solidFill>
              <a:schemeClr val="accent2"/>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Estatisticas'!$B$8:$K$8</c:f>
              <c:numCache>
                <c:formatCode>"$"#,##0_);[Red]\("$"#,##0\)</c:formatCode>
                <c:ptCount val="10"/>
                <c:pt idx="0">
                  <c:v>1932930440</c:v>
                </c:pt>
                <c:pt idx="1">
                  <c:v>2199999216</c:v>
                </c:pt>
                <c:pt idx="2">
                  <c:v>2229520361</c:v>
                </c:pt>
                <c:pt idx="3">
                  <c:v>2662421231</c:v>
                </c:pt>
                <c:pt idx="4">
                  <c:v>3451240834</c:v>
                </c:pt>
                <c:pt idx="5">
                  <c:v>4175439095</c:v>
                </c:pt>
                <c:pt idx="6">
                  <c:v>2815204774</c:v>
                </c:pt>
                <c:pt idx="7">
                  <c:v>3263416681</c:v>
                </c:pt>
                <c:pt idx="8">
                  <c:v>3455561315</c:v>
                </c:pt>
                <c:pt idx="9">
                  <c:v>3889961780</c:v>
                </c:pt>
              </c:numCache>
            </c:numRef>
          </c:val>
          <c:extLst xmlns:c16r2="http://schemas.microsoft.com/office/drawing/2015/06/chart">
            <c:ext xmlns:c16="http://schemas.microsoft.com/office/drawing/2014/chart" uri="{C3380CC4-5D6E-409C-BE32-E72D297353CC}">
              <c16:uniqueId val="{00000001-4D23-414E-A07B-21BB34622CAC}"/>
            </c:ext>
          </c:extLst>
        </c:ser>
        <c:ser>
          <c:idx val="2"/>
          <c:order val="2"/>
          <c:tx>
            <c:strRef>
              <c:f>'Benin Estatisticas'!$A$9</c:f>
              <c:strCache>
                <c:ptCount val="1"/>
                <c:pt idx="0">
                  <c:v>Importations de biens et services [ Constant ]</c:v>
                </c:pt>
              </c:strCache>
            </c:strRef>
          </c:tx>
          <c:spPr>
            <a:solidFill>
              <a:schemeClr val="accent3"/>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Estatisticas'!$B$9:$K$9</c:f>
              <c:numCache>
                <c:formatCode>"$"#,##0_);[Red]\("$"#,##0\)</c:formatCode>
                <c:ptCount val="10"/>
                <c:pt idx="0">
                  <c:v>2518975215</c:v>
                </c:pt>
                <c:pt idx="1">
                  <c:v>2704110348</c:v>
                </c:pt>
                <c:pt idx="2">
                  <c:v>2580624529</c:v>
                </c:pt>
                <c:pt idx="3">
                  <c:v>2873842558</c:v>
                </c:pt>
                <c:pt idx="4">
                  <c:v>3758152798</c:v>
                </c:pt>
                <c:pt idx="5">
                  <c:v>4310289179</c:v>
                </c:pt>
                <c:pt idx="6">
                  <c:v>4268575357</c:v>
                </c:pt>
                <c:pt idx="7">
                  <c:v>4409580448</c:v>
                </c:pt>
                <c:pt idx="8">
                  <c:v>5041174901</c:v>
                </c:pt>
                <c:pt idx="9">
                  <c:v>5285101533</c:v>
                </c:pt>
              </c:numCache>
            </c:numRef>
          </c:val>
          <c:extLst xmlns:c16r2="http://schemas.microsoft.com/office/drawing/2015/06/chart">
            <c:ext xmlns:c16="http://schemas.microsoft.com/office/drawing/2014/chart" uri="{C3380CC4-5D6E-409C-BE32-E72D297353CC}">
              <c16:uniqueId val="{00000002-4D23-414E-A07B-21BB34622CAC}"/>
            </c:ext>
          </c:extLst>
        </c:ser>
        <c:ser>
          <c:idx val="3"/>
          <c:order val="3"/>
          <c:tx>
            <c:strRef>
              <c:f>'Benin Estatisticas'!$A$10</c:f>
              <c:strCache>
                <c:ptCount val="1"/>
                <c:pt idx="0">
                  <c:v>Importations de biens et services [ Courant ]</c:v>
                </c:pt>
              </c:strCache>
            </c:strRef>
          </c:tx>
          <c:spPr>
            <a:solidFill>
              <a:schemeClr val="accent4"/>
            </a:solidFill>
            <a:ln>
              <a:noFill/>
            </a:ln>
            <a:effectLst/>
          </c:spPr>
          <c:invertIfNegative val="0"/>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Estatisticas'!$B$10:$K$10</c:f>
              <c:numCache>
                <c:formatCode>"$"#,##0_);[Red]\("$"#,##0\)</c:formatCode>
                <c:ptCount val="10"/>
                <c:pt idx="0">
                  <c:v>2403039865</c:v>
                </c:pt>
                <c:pt idx="1">
                  <c:v>2704110348</c:v>
                </c:pt>
                <c:pt idx="2">
                  <c:v>2819548546</c:v>
                </c:pt>
                <c:pt idx="3">
                  <c:v>2990340731</c:v>
                </c:pt>
                <c:pt idx="4">
                  <c:v>3959347853</c:v>
                </c:pt>
                <c:pt idx="5">
                  <c:v>4495143591</c:v>
                </c:pt>
                <c:pt idx="6">
                  <c:v>3648295526</c:v>
                </c:pt>
                <c:pt idx="7">
                  <c:v>3709467140</c:v>
                </c:pt>
                <c:pt idx="8">
                  <c:v>4352985123</c:v>
                </c:pt>
                <c:pt idx="9">
                  <c:v>4923520372</c:v>
                </c:pt>
              </c:numCache>
            </c:numRef>
          </c:val>
          <c:extLst xmlns:c16r2="http://schemas.microsoft.com/office/drawing/2015/06/chart">
            <c:ext xmlns:c16="http://schemas.microsoft.com/office/drawing/2014/chart" uri="{C3380CC4-5D6E-409C-BE32-E72D297353CC}">
              <c16:uniqueId val="{00000003-4D23-414E-A07B-21BB34622CAC}"/>
            </c:ext>
          </c:extLst>
        </c:ser>
        <c:ser>
          <c:idx val="4"/>
          <c:order val="4"/>
          <c:tx>
            <c:strRef>
              <c:f>'Benin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Estatisticas'!$B$11:$K$11</c:f>
              <c:numCache>
                <c:formatCode>"$"#,##0_);[Red]\("$"#,##0\)</c:formatCode>
                <c:ptCount val="10"/>
                <c:pt idx="0">
                  <c:v>-419695031</c:v>
                </c:pt>
                <c:pt idx="1">
                  <c:v>-504111132</c:v>
                </c:pt>
                <c:pt idx="2">
                  <c:v>-594260438</c:v>
                </c:pt>
                <c:pt idx="3">
                  <c:v>-408850191</c:v>
                </c:pt>
                <c:pt idx="4">
                  <c:v>-732812979</c:v>
                </c:pt>
                <c:pt idx="5">
                  <c:v>-530348215</c:v>
                </c:pt>
                <c:pt idx="6">
                  <c:v>-1248247814</c:v>
                </c:pt>
                <c:pt idx="7">
                  <c:v>-982074088</c:v>
                </c:pt>
                <c:pt idx="8">
                  <c:v>-1373743096</c:v>
                </c:pt>
                <c:pt idx="9">
                  <c:v>-1434298137</c:v>
                </c:pt>
              </c:numCache>
            </c:numRef>
          </c:val>
          <c:extLst xmlns:c16r2="http://schemas.microsoft.com/office/drawing/2015/06/chart">
            <c:ext xmlns:c16="http://schemas.microsoft.com/office/drawing/2014/chart" uri="{C3380CC4-5D6E-409C-BE32-E72D297353CC}">
              <c16:uniqueId val="{0000000E-4D23-414E-A07B-21BB34622CAC}"/>
            </c:ext>
          </c:extLst>
        </c:ser>
        <c:ser>
          <c:idx val="5"/>
          <c:order val="5"/>
          <c:tx>
            <c:strRef>
              <c:f>'Benin Estatisticas'!$A$12</c:f>
              <c:strCache>
                <c:ptCount val="1"/>
                <c:pt idx="0">
                  <c:v>Balance commerciale [ Courant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Estatisticas'!$B$12:$K$12</c:f>
              <c:numCache>
                <c:formatCode>"$"#,##0_);[Red]\("$"#,##0\)</c:formatCode>
                <c:ptCount val="10"/>
                <c:pt idx="0">
                  <c:v>-470109425</c:v>
                </c:pt>
                <c:pt idx="1">
                  <c:v>-504111132</c:v>
                </c:pt>
                <c:pt idx="2">
                  <c:v>-590028185</c:v>
                </c:pt>
                <c:pt idx="3">
                  <c:v>-327919500</c:v>
                </c:pt>
                <c:pt idx="4">
                  <c:v>-508107019</c:v>
                </c:pt>
                <c:pt idx="5">
                  <c:v>-319704496</c:v>
                </c:pt>
                <c:pt idx="6">
                  <c:v>-833090752</c:v>
                </c:pt>
                <c:pt idx="7">
                  <c:v>-446050459</c:v>
                </c:pt>
                <c:pt idx="8">
                  <c:v>-897423808</c:v>
                </c:pt>
                <c:pt idx="9">
                  <c:v>-1033558592</c:v>
                </c:pt>
              </c:numCache>
            </c:numRef>
          </c:val>
          <c:extLst xmlns:c16r2="http://schemas.microsoft.com/office/drawing/2015/06/chart">
            <c:ext xmlns:c16="http://schemas.microsoft.com/office/drawing/2014/chart" uri="{C3380CC4-5D6E-409C-BE32-E72D297353CC}">
              <c16:uniqueId val="{00000019-4D23-414E-A07B-21BB34622CAC}"/>
            </c:ext>
          </c:extLst>
        </c:ser>
        <c:ser>
          <c:idx val="6"/>
          <c:order val="6"/>
          <c:tx>
            <c:strRef>
              <c:f>'Benin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A-4D23-414E-A07B-21BB34622CA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Estatisticas'!$B$13:$K$13</c:f>
              <c:numCache>
                <c:formatCode>"$"#,##0_);[Red]\("$"#,##0\)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extLst xmlns:c16r2="http://schemas.microsoft.com/office/drawing/2015/06/chart">
            <c:ext xmlns:c16="http://schemas.microsoft.com/office/drawing/2014/chart" uri="{C3380CC4-5D6E-409C-BE32-E72D297353CC}">
              <c16:uniqueId val="{0000001B-4D23-414E-A07B-21BB34622CAC}"/>
            </c:ext>
          </c:extLst>
        </c:ser>
        <c:dLbls>
          <c:showLegendKey val="0"/>
          <c:showVal val="0"/>
          <c:showCatName val="0"/>
          <c:showSerName val="0"/>
          <c:showPercent val="0"/>
          <c:showBubbleSize val="0"/>
        </c:dLbls>
        <c:gapWidth val="150"/>
        <c:axId val="216671744"/>
        <c:axId val="125715584"/>
      </c:barChart>
      <c:dateAx>
        <c:axId val="21667174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BÉNIN</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25715584"/>
        <c:crosses val="autoZero"/>
        <c:auto val="0"/>
        <c:lblOffset val="100"/>
        <c:baseTimeUnit val="days"/>
      </c:dateAx>
      <c:valAx>
        <c:axId val="125715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VALEURS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6717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manualLayout>
          <c:xMode val="edge"/>
          <c:yMode val="edge"/>
          <c:x val="0.12215896647305993"/>
          <c:y val="0.85524128175585046"/>
          <c:w val="0.75568206705388008"/>
          <c:h val="0.1447587182441496"/>
        </c:manualLayout>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du Bénin</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044206534537199"/>
          <c:y val="7.4487050690231899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379-4895-9351-D1DE05ADB7F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379-4895-9351-D1DE05ADB7F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379-4895-9351-D1DE05ADB7F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379-4895-9351-D1DE05ADB7F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379-4895-9351-D1DE05ADB7F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379-4895-9351-D1DE05ADB7F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379-4895-9351-D1DE05ADB7F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379-4895-9351-D1DE05ADB7F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379-4895-9351-D1DE05ADB7F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379-4895-9351-D1DE05ADB7F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379-4895-9351-D1DE05ADB7F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379-4895-9351-D1DE05ADB7F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379-4895-9351-D1DE05ADB7F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379-4895-9351-D1DE05ADB7F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379-4895-9351-D1DE05ADB7F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379-4895-9351-D1DE05ADB7FC}"/>
              </c:ext>
            </c:extLst>
          </c:dPt>
          <c:dLbls>
            <c:dLbl>
              <c:idx val="9"/>
              <c:layout>
                <c:manualLayout>
                  <c:x val="-2.9449423815621E-2"/>
                  <c:y val="-1.2767768477798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379-4895-9351-D1DE05ADB7FC}"/>
                </c:ext>
              </c:extLst>
            </c:dLbl>
            <c:dLbl>
              <c:idx val="10"/>
              <c:layout>
                <c:manualLayout>
                  <c:x val="-6.2740076824583907E-2"/>
                  <c:y val="2.76634983685629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379-4895-9351-D1DE05ADB7FC}"/>
                </c:ext>
              </c:extLst>
            </c:dLbl>
            <c:dLbl>
              <c:idx val="11"/>
              <c:layout>
                <c:manualLayout>
                  <c:x val="-3.7131882202304699E-2"/>
                  <c:y val="-4.46871896722939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379-4895-9351-D1DE05ADB7FC}"/>
                </c:ext>
              </c:extLst>
            </c:dLbl>
            <c:dLbl>
              <c:idx val="12"/>
              <c:layout>
                <c:manualLayout>
                  <c:x val="-1.1600928074245899E-2"/>
                  <c:y val="-4.9300664616605497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379-4895-9351-D1DE05ADB7FC}"/>
                </c:ext>
              </c:extLst>
            </c:dLbl>
            <c:dLbl>
              <c:idx val="14"/>
              <c:layout>
                <c:manualLayout>
                  <c:x val="8.9628681177976992E-3"/>
                  <c:y val="-5.1071073911193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379-4895-9351-D1DE05ADB7FC}"/>
                </c:ext>
              </c:extLst>
            </c:dLbl>
            <c:dLbl>
              <c:idx val="15"/>
              <c:layout>
                <c:manualLayout>
                  <c:x val="6.5300896286811794E-2"/>
                  <c:y val="-2.12796141296638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379-4895-9351-D1DE05ADB7F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Estatisticas'!$A$110:$A$125</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Estatisticas'!$B$110:$B$125</c:f>
              <c:numCache>
                <c:formatCode>"$"#,##0</c:formatCode>
                <c:ptCount val="16"/>
                <c:pt idx="0">
                  <c:v>1085204703</c:v>
                </c:pt>
                <c:pt idx="1">
                  <c:v>1021315092</c:v>
                </c:pt>
                <c:pt idx="2">
                  <c:v>446239411</c:v>
                </c:pt>
                <c:pt idx="3">
                  <c:v>430074136</c:v>
                </c:pt>
                <c:pt idx="4">
                  <c:v>942117648</c:v>
                </c:pt>
                <c:pt idx="5">
                  <c:v>72765550</c:v>
                </c:pt>
                <c:pt idx="6">
                  <c:v>151768338</c:v>
                </c:pt>
                <c:pt idx="7">
                  <c:v>78835663</c:v>
                </c:pt>
                <c:pt idx="8">
                  <c:v>450505776</c:v>
                </c:pt>
                <c:pt idx="9">
                  <c:v>41086993</c:v>
                </c:pt>
                <c:pt idx="10">
                  <c:v>8793131</c:v>
                </c:pt>
                <c:pt idx="11">
                  <c:v>26555629</c:v>
                </c:pt>
                <c:pt idx="12">
                  <c:v>242285651</c:v>
                </c:pt>
                <c:pt idx="13">
                  <c:v>127928202</c:v>
                </c:pt>
                <c:pt idx="14">
                  <c:v>50666595</c:v>
                </c:pt>
                <c:pt idx="15">
                  <c:v>5979574</c:v>
                </c:pt>
              </c:numCache>
            </c:numRef>
          </c:val>
          <c:extLst xmlns:c16r2="http://schemas.microsoft.com/office/drawing/2015/06/chart">
            <c:ext xmlns:c16="http://schemas.microsoft.com/office/drawing/2014/chart" uri="{C3380CC4-5D6E-409C-BE32-E72D297353CC}">
              <c16:uniqueId val="{00000020-1379-4895-9351-D1DE05ADB7F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4606741573033697"/>
          <c:w val="0.99487836107554395"/>
          <c:h val="0.24964249233912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du Bénin</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7667243772443098"/>
          <c:y val="0.122231116608516"/>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1F0-404C-9E4B-6A80ADEBB3C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1F0-404C-9E4B-6A80ADEBB3C5}"/>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1F0-404C-9E4B-6A80ADEBB3C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1F0-404C-9E4B-6A80ADEBB3C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1F0-404C-9E4B-6A80ADEBB3C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1F0-404C-9E4B-6A80ADEBB3C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1F0-404C-9E4B-6A80ADEBB3C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1F0-404C-9E4B-6A80ADEBB3C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1F0-404C-9E4B-6A80ADEBB3C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1F0-404C-9E4B-6A80ADEBB3C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1F0-404C-9E4B-6A80ADEBB3C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1F0-404C-9E4B-6A80ADEBB3C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1F0-404C-9E4B-6A80ADEBB3C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1F0-404C-9E4B-6A80ADEBB3C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1F0-404C-9E4B-6A80ADEBB3C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1F0-404C-9E4B-6A80ADEBB3C5}"/>
              </c:ext>
            </c:extLst>
          </c:dPt>
          <c:dLbls>
            <c:dLbl>
              <c:idx val="6"/>
              <c:layout>
                <c:manualLayout>
                  <c:x val="-5.6517691309823502E-2"/>
                  <c:y val="-6.99430917405130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1F0-404C-9E4B-6A80ADEBB3C5}"/>
                </c:ext>
              </c:extLst>
            </c:dLbl>
            <c:dLbl>
              <c:idx val="7"/>
              <c:layout>
                <c:manualLayout>
                  <c:x val="-9.3580561107991095E-2"/>
                  <c:y val="-6.30294255106623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8.9487057673820605E-2"/>
                      <c:h val="5.0352261788279201E-2"/>
                    </c:manualLayout>
                  </c15:layout>
                </c:ext>
                <c:ext xmlns:c16="http://schemas.microsoft.com/office/drawing/2014/chart" uri="{C3380CC4-5D6E-409C-BE32-E72D297353CC}">
                  <c16:uniqueId val="{0000000F-D1F0-404C-9E4B-6A80ADEBB3C5}"/>
                </c:ext>
              </c:extLst>
            </c:dLbl>
            <c:dLbl>
              <c:idx val="9"/>
              <c:layout>
                <c:manualLayout>
                  <c:x val="-1.02968937703793E-2"/>
                  <c:y val="-9.81461286804797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1F0-404C-9E4B-6A80ADEBB3C5}"/>
                </c:ext>
              </c:extLst>
            </c:dLbl>
            <c:dLbl>
              <c:idx val="10"/>
              <c:layout>
                <c:manualLayout>
                  <c:x val="-8.2375150163034094E-2"/>
                  <c:y val="2.3368125876304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1F0-404C-9E4B-6A80ADEBB3C5}"/>
                </c:ext>
              </c:extLst>
            </c:dLbl>
            <c:dLbl>
              <c:idx val="11"/>
              <c:layout>
                <c:manualLayout>
                  <c:x val="-6.9504032950060093E-2"/>
                  <c:y val="-4.20626265773485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1F0-404C-9E4B-6A80ADEBB3C5}"/>
                </c:ext>
              </c:extLst>
            </c:dLbl>
            <c:dLbl>
              <c:idx val="13"/>
              <c:layout>
                <c:manualLayout>
                  <c:x val="-1.9306675819461099E-2"/>
                  <c:y val="-3.0378563639196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1F0-404C-9E4B-6A80ADEBB3C5}"/>
                </c:ext>
              </c:extLst>
            </c:dLbl>
            <c:dLbl>
              <c:idx val="14"/>
              <c:layout>
                <c:manualLayout>
                  <c:x val="1.9306675819461099E-2"/>
                  <c:y val="-6.0757127278392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1F0-404C-9E4B-6A80ADEBB3C5}"/>
                </c:ext>
              </c:extLst>
            </c:dLbl>
            <c:dLbl>
              <c:idx val="15"/>
              <c:layout>
                <c:manualLayout>
                  <c:x val="6.3068474343573003E-2"/>
                  <c:y val="-2.1031313288674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1F0-404C-9E4B-6A80ADEBB3C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2020.xlsx]Benin Estatisticas'!$A$128:$A$143</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2020.xlsx]Benin Estatisticas'!$B$128:$B$143</c:f>
              <c:numCache>
                <c:formatCode>"$"#,##0;\-"$"#,##0</c:formatCode>
                <c:ptCount val="16"/>
                <c:pt idx="0">
                  <c:v>416646669</c:v>
                </c:pt>
                <c:pt idx="1">
                  <c:v>141907123</c:v>
                </c:pt>
                <c:pt idx="2">
                  <c:v>31985080</c:v>
                </c:pt>
                <c:pt idx="3">
                  <c:v>22730666</c:v>
                </c:pt>
                <c:pt idx="4">
                  <c:v>161938169</c:v>
                </c:pt>
                <c:pt idx="5">
                  <c:v>27707330</c:v>
                </c:pt>
                <c:pt idx="6">
                  <c:v>5046755</c:v>
                </c:pt>
                <c:pt idx="7">
                  <c:v>810797</c:v>
                </c:pt>
                <c:pt idx="8">
                  <c:v>72496101</c:v>
                </c:pt>
                <c:pt idx="9">
                  <c:v>226624</c:v>
                </c:pt>
                <c:pt idx="10">
                  <c:v>142595</c:v>
                </c:pt>
                <c:pt idx="11">
                  <c:v>84029</c:v>
                </c:pt>
                <c:pt idx="12">
                  <c:v>50545133</c:v>
                </c:pt>
                <c:pt idx="13">
                  <c:v>5271832</c:v>
                </c:pt>
                <c:pt idx="14">
                  <c:v>10866500</c:v>
                </c:pt>
                <c:pt idx="15">
                  <c:v>493566</c:v>
                </c:pt>
              </c:numCache>
            </c:numRef>
          </c:val>
          <c:extLst xmlns:c16r2="http://schemas.microsoft.com/office/drawing/2015/06/chart">
            <c:ext xmlns:c16="http://schemas.microsoft.com/office/drawing/2014/chart" uri="{C3380CC4-5D6E-409C-BE32-E72D297353CC}">
              <c16:uniqueId val="{00000020-D1F0-404C-9E4B-6A80ADEBB3C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a:solidFill>
                  <a:srgbClr val="00B0F0"/>
                </a:solidFill>
                <a:latin typeface="Arial Narrow" panose="020B0606020202030204" pitchFamily="34" charset="0"/>
              </a:defRPr>
            </a:pPr>
            <a:r>
              <a:rPr lang="pt-PT" sz="1400" b="0" i="0">
                <a:solidFill>
                  <a:srgbClr val="00B0F0"/>
                </a:solidFill>
                <a:latin typeface="Arial Narrow" panose="020B0606020202030204" pitchFamily="34" charset="0"/>
              </a:rPr>
              <a:t>Principaux clients du Benin </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Pt>
            <c:idx val="8"/>
            <c:bubble3D val="0"/>
            <c:spPr>
              <a:solidFill>
                <a:srgbClr val="FF0000"/>
              </a:solidFill>
            </c:spPr>
          </c:dPt>
          <c:dLbls>
            <c:dLbl>
              <c:idx val="0"/>
              <c:layout>
                <c:manualLayout>
                  <c:x val="2.5759917568262836E-3"/>
                  <c:y val="-4.5948203842940682E-2"/>
                </c:manualLayout>
              </c:layout>
              <c:dLblPos val="bestFit"/>
              <c:showLegendKey val="1"/>
              <c:showVal val="1"/>
              <c:showCatName val="1"/>
              <c:showSerName val="0"/>
              <c:showPercent val="0"/>
              <c:showBubbleSize val="0"/>
            </c:dLbl>
            <c:dLbl>
              <c:idx val="1"/>
              <c:layout>
                <c:manualLayout>
                  <c:x val="2.0607934054611025E-2"/>
                  <c:y val="4.1770765496418213E-2"/>
                </c:manualLayout>
              </c:layout>
              <c:dLblPos val="bestFit"/>
              <c:showLegendKey val="1"/>
              <c:showVal val="1"/>
              <c:showCatName val="1"/>
              <c:showSerName val="0"/>
              <c:showPercent val="0"/>
              <c:showBubbleSize val="0"/>
            </c:dLbl>
            <c:dLbl>
              <c:idx val="2"/>
              <c:layout>
                <c:manualLayout>
                  <c:x val="5.6671818650180318E-2"/>
                  <c:y val="2.5062656641604009E-2"/>
                </c:manualLayout>
              </c:layout>
              <c:dLblPos val="bestFit"/>
              <c:showLegendKey val="1"/>
              <c:showVal val="1"/>
              <c:showCatName val="1"/>
              <c:showSerName val="0"/>
              <c:showPercent val="0"/>
              <c:showBubbleSize val="0"/>
            </c:dLbl>
            <c:dLbl>
              <c:idx val="3"/>
              <c:layout>
                <c:manualLayout>
                  <c:x val="2.0607934054610977E-2"/>
                  <c:y val="4.594820384294053E-2"/>
                </c:manualLayout>
              </c:layout>
              <c:dLblPos val="bestFit"/>
              <c:showLegendKey val="1"/>
              <c:showVal val="1"/>
              <c:showCatName val="1"/>
              <c:showSerName val="0"/>
              <c:showPercent val="0"/>
              <c:showBubbleSize val="0"/>
            </c:dLbl>
            <c:dLbl>
              <c:idx val="4"/>
              <c:layout>
                <c:manualLayout>
                  <c:x val="0"/>
                  <c:y val="9.1896407685881365E-2"/>
                </c:manualLayout>
              </c:layout>
              <c:dLblPos val="bestFit"/>
              <c:showLegendKey val="1"/>
              <c:showVal val="1"/>
              <c:showCatName val="1"/>
              <c:showSerName val="0"/>
              <c:showPercent val="0"/>
              <c:showBubbleSize val="0"/>
            </c:dLbl>
            <c:dLbl>
              <c:idx val="5"/>
              <c:layout>
                <c:manualLayout>
                  <c:x val="0"/>
                  <c:y val="5.0125313283208017E-2"/>
                </c:manualLayout>
              </c:layout>
              <c:dLblPos val="bestFit"/>
              <c:showLegendKey val="1"/>
              <c:showVal val="1"/>
              <c:showCatName val="1"/>
              <c:showSerName val="0"/>
              <c:showPercent val="0"/>
              <c:showBubbleSize val="0"/>
            </c:dLbl>
            <c:dLbl>
              <c:idx val="6"/>
              <c:layout>
                <c:manualLayout>
                  <c:x val="0"/>
                  <c:y val="7.6579455085834541E-17"/>
                </c:manualLayout>
              </c:layout>
              <c:dLblPos val="bestFit"/>
              <c:showLegendKey val="1"/>
              <c:showVal val="1"/>
              <c:showCatName val="1"/>
              <c:showSerName val="0"/>
              <c:showPercent val="0"/>
              <c:showBubbleSize val="0"/>
            </c:dLbl>
            <c:dLbl>
              <c:idx val="7"/>
              <c:layout>
                <c:manualLayout>
                  <c:x val="2.2095783306827093E-3"/>
                  <c:y val="-6.0494398984440777E-2"/>
                </c:manualLayout>
              </c:layout>
              <c:dLblPos val="bestFit"/>
              <c:showLegendKey val="1"/>
              <c:showVal val="1"/>
              <c:showCatName val="1"/>
              <c:showSerName val="0"/>
              <c:showPercent val="0"/>
              <c:showBubbleSize val="0"/>
            </c:dLbl>
            <c:dLbl>
              <c:idx val="8"/>
              <c:layout>
                <c:manualLayout>
                  <c:x val="0"/>
                  <c:y val="3.6253638229861791E-3"/>
                </c:manualLayout>
              </c:layout>
              <c:dLblPos val="bestFit"/>
              <c:showLegendKey val="1"/>
              <c:showVal val="1"/>
              <c:showCatName val="1"/>
              <c:showSerName val="0"/>
              <c:showPercent val="0"/>
              <c:showBubbleSize val="0"/>
            </c:dLbl>
            <c:dLbl>
              <c:idx val="9"/>
              <c:layout>
                <c:manualLayout>
                  <c:x val="0"/>
                  <c:y val="-8.9712315372343213E-2"/>
                </c:manualLayout>
              </c:layout>
              <c:dLblPos val="bestFit"/>
              <c:showLegendKey val="1"/>
              <c:showVal val="1"/>
              <c:showCatName val="1"/>
              <c:showSerName val="0"/>
              <c:showPercent val="0"/>
              <c:showBubbleSize val="0"/>
            </c:dLbl>
            <c:txPr>
              <a:bodyPr/>
              <a:lstStyle/>
              <a:p>
                <a:pPr>
                  <a:defRPr sz="800">
                    <a:latin typeface="Arial Narrow" panose="020B0606020202030204" pitchFamily="34" charset="0"/>
                  </a:defRPr>
                </a:pPr>
                <a:endParaRPr lang="pt-PT"/>
              </a:p>
            </c:txPr>
            <c:dLblPos val="outEnd"/>
            <c:showLegendKey val="1"/>
            <c:showVal val="1"/>
            <c:showCatName val="1"/>
            <c:showSerName val="0"/>
            <c:showPercent val="0"/>
            <c:showBubbleSize val="0"/>
            <c:showLeaderLines val="1"/>
          </c:dLbls>
          <c:cat>
            <c:strRef>
              <c:f>'Benin Estatisticas'!$B$176:$B$186</c:f>
              <c:strCache>
                <c:ptCount val="11"/>
                <c:pt idx="0">
                  <c:v>Bangladesh</c:v>
                </c:pt>
                <c:pt idx="1">
                  <c:v>Inde</c:v>
                </c:pt>
                <c:pt idx="2">
                  <c:v>Vietnam</c:v>
                </c:pt>
                <c:pt idx="3">
                  <c:v>Chine</c:v>
                </c:pt>
                <c:pt idx="4">
                  <c:v>Nigéria</c:v>
                </c:pt>
                <c:pt idx="5">
                  <c:v>Danemark</c:v>
                </c:pt>
                <c:pt idx="6">
                  <c:v>Egypte</c:v>
                </c:pt>
                <c:pt idx="7">
                  <c:v>Niger</c:v>
                </c:pt>
                <c:pt idx="8">
                  <c:v>Malaisie</c:v>
                </c:pt>
                <c:pt idx="9">
                  <c:v>Burkina Faso</c:v>
                </c:pt>
                <c:pt idx="10">
                  <c:v>Autres</c:v>
                </c:pt>
              </c:strCache>
            </c:strRef>
          </c:cat>
          <c:val>
            <c:numRef>
              <c:f>'Benin Estatisticas'!$C$176:$C$186</c:f>
              <c:numCache>
                <c:formatCode>0.00%</c:formatCode>
                <c:ptCount val="11"/>
                <c:pt idx="0">
                  <c:v>0.26900000000000002</c:v>
                </c:pt>
                <c:pt idx="1">
                  <c:v>0.14199999999999999</c:v>
                </c:pt>
                <c:pt idx="2">
                  <c:v>0.104</c:v>
                </c:pt>
                <c:pt idx="3">
                  <c:v>7.3999999999999996E-2</c:v>
                </c:pt>
                <c:pt idx="4">
                  <c:v>5.7000000000000002E-2</c:v>
                </c:pt>
                <c:pt idx="5">
                  <c:v>3.5999999999999997E-2</c:v>
                </c:pt>
                <c:pt idx="6">
                  <c:v>3.4000000000000002E-2</c:v>
                </c:pt>
                <c:pt idx="7">
                  <c:v>3.1E-2</c:v>
                </c:pt>
                <c:pt idx="8">
                  <c:v>0.03</c:v>
                </c:pt>
                <c:pt idx="9">
                  <c:v>2.3E-2</c:v>
                </c:pt>
                <c:pt idx="10">
                  <c:v>0.19999999999999984</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rgbClr val="00B0F0"/>
                </a:solidFill>
                <a:latin typeface="Arial Narrow" panose="020B0606020202030204" pitchFamily="34" charset="0"/>
              </a:defRPr>
            </a:pPr>
            <a:r>
              <a:rPr lang="pt-PT" sz="1400" b="0">
                <a:solidFill>
                  <a:srgbClr val="00B0F0"/>
                </a:solidFill>
                <a:latin typeface="Arial Narrow" panose="020B0606020202030204" pitchFamily="34" charset="0"/>
              </a:rPr>
              <a:t>Principaux fournisseurs</a:t>
            </a:r>
          </a:p>
        </c:rich>
      </c:tx>
      <c:layout/>
      <c:overlay val="1"/>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6.1111111111111109E-2"/>
                  <c:y val="-3.7783375314861471E-2"/>
                </c:manualLayout>
              </c:layout>
              <c:dLblPos val="bestFit"/>
              <c:showLegendKey val="0"/>
              <c:showVal val="1"/>
              <c:showCatName val="1"/>
              <c:showSerName val="0"/>
              <c:showPercent val="0"/>
              <c:showBubbleSize val="0"/>
            </c:dLbl>
            <c:dLbl>
              <c:idx val="1"/>
              <c:layout>
                <c:manualLayout>
                  <c:x val="-2.0370135052831988E-16"/>
                  <c:y val="-5.8774139378673422E-2"/>
                </c:manualLayout>
              </c:layout>
              <c:dLblPos val="bestFit"/>
              <c:showLegendKey val="0"/>
              <c:showVal val="1"/>
              <c:showCatName val="1"/>
              <c:showSerName val="0"/>
              <c:showPercent val="0"/>
              <c:showBubbleSize val="0"/>
            </c:dLbl>
            <c:dLbl>
              <c:idx val="2"/>
              <c:layout>
                <c:manualLayout>
                  <c:x val="-1.0185067526415994E-16"/>
                  <c:y val="0.15533165407220823"/>
                </c:manualLayout>
              </c:layout>
              <c:dLblPos val="bestFit"/>
              <c:showLegendKey val="0"/>
              <c:showVal val="1"/>
              <c:showCatName val="1"/>
              <c:showSerName val="0"/>
              <c:showPercent val="0"/>
              <c:showBubbleSize val="0"/>
            </c:dLbl>
            <c:dLbl>
              <c:idx val="3"/>
              <c:layout>
                <c:manualLayout>
                  <c:x val="-1.0185067526415994E-16"/>
                  <c:y val="0.10075566750629723"/>
                </c:manualLayout>
              </c:layout>
              <c:dLblPos val="bestFit"/>
              <c:showLegendKey val="0"/>
              <c:showVal val="1"/>
              <c:showCatName val="1"/>
              <c:showSerName val="0"/>
              <c:showPercent val="0"/>
              <c:showBubbleSize val="0"/>
            </c:dLbl>
            <c:dLbl>
              <c:idx val="4"/>
              <c:layout>
                <c:manualLayout>
                  <c:x val="-2.777777777777788E-2"/>
                  <c:y val="3.3585222502099076E-2"/>
                </c:manualLayout>
              </c:layout>
              <c:dLblPos val="bestFit"/>
              <c:showLegendKey val="0"/>
              <c:showVal val="1"/>
              <c:showCatName val="1"/>
              <c:showSerName val="0"/>
              <c:showPercent val="0"/>
              <c:showBubbleSize val="0"/>
            </c:dLbl>
            <c:dLbl>
              <c:idx val="5"/>
              <c:layout>
                <c:manualLayout>
                  <c:x val="4.4444444444444446E-2"/>
                  <c:y val="6.7170445004198151E-2"/>
                </c:manualLayout>
              </c:layout>
              <c:dLblPos val="bestFit"/>
              <c:showLegendKey val="0"/>
              <c:showVal val="1"/>
              <c:showCatName val="1"/>
              <c:showSerName val="0"/>
              <c:showPercent val="0"/>
              <c:showBubbleSize val="0"/>
            </c:dLbl>
            <c:dLbl>
              <c:idx val="6"/>
              <c:layout>
                <c:manualLayout>
                  <c:x val="-5.833333333333332E-2"/>
                  <c:y val="3.7783375314861464E-2"/>
                </c:manualLayout>
              </c:layout>
              <c:dLblPos val="bestFit"/>
              <c:showLegendKey val="0"/>
              <c:showVal val="1"/>
              <c:showCatName val="1"/>
              <c:showSerName val="0"/>
              <c:showPercent val="0"/>
              <c:showBubbleSize val="0"/>
            </c:dLbl>
            <c:dLbl>
              <c:idx val="7"/>
              <c:layout>
                <c:manualLayout>
                  <c:x val="-4.4444444444444446E-2"/>
                  <c:y val="2.5188916876574308E-2"/>
                </c:manualLayout>
              </c:layout>
              <c:dLblPos val="bestFit"/>
              <c:showLegendKey val="0"/>
              <c:showVal val="1"/>
              <c:showCatName val="1"/>
              <c:showSerName val="0"/>
              <c:showPercent val="0"/>
              <c:showBubbleSize val="0"/>
            </c:dLbl>
            <c:dLbl>
              <c:idx val="8"/>
              <c:layout>
                <c:manualLayout>
                  <c:x val="0"/>
                  <c:y val="-1.2594458438287154E-2"/>
                </c:manualLayout>
              </c:layout>
              <c:dLblPos val="bestFit"/>
              <c:showLegendKey val="0"/>
              <c:showVal val="1"/>
              <c:showCatName val="1"/>
              <c:showSerName val="0"/>
              <c:showPercent val="0"/>
              <c:showBubbleSize val="0"/>
            </c:dLbl>
            <c:dLbl>
              <c:idx val="9"/>
              <c:layout>
                <c:manualLayout>
                  <c:x val="0"/>
                  <c:y val="-2.938706968933677E-2"/>
                </c:manualLayout>
              </c:layout>
              <c:dLblPos val="bestFit"/>
              <c:showLegendKey val="0"/>
              <c:showVal val="1"/>
              <c:showCatName val="1"/>
              <c:showSerName val="0"/>
              <c:showPercent val="0"/>
              <c:showBubbleSize val="0"/>
            </c:dLbl>
            <c:dLbl>
              <c:idx val="10"/>
              <c:layout>
                <c:manualLayout>
                  <c:x val="1.1111111111111112E-2"/>
                  <c:y val="-0.11335012594458441"/>
                </c:manualLayout>
              </c:layout>
              <c:dLblPos val="bestFit"/>
              <c:showLegendKey val="0"/>
              <c:showVal val="1"/>
              <c:showCatName val="1"/>
              <c:showSerName val="0"/>
              <c:showPercent val="0"/>
              <c:showBubbleSize val="0"/>
            </c:dLbl>
            <c:dLblPos val="outEnd"/>
            <c:showLegendKey val="0"/>
            <c:showVal val="1"/>
            <c:showCatName val="1"/>
            <c:showSerName val="0"/>
            <c:showPercent val="0"/>
            <c:showBubbleSize val="0"/>
            <c:showLeaderLines val="1"/>
          </c:dLbls>
          <c:cat>
            <c:strRef>
              <c:f>'Benin Estatisticas'!$D$176:$D$186</c:f>
              <c:strCache>
                <c:ptCount val="11"/>
                <c:pt idx="0">
                  <c:v>Inde</c:v>
                </c:pt>
                <c:pt idx="1">
                  <c:v>Chine</c:v>
                </c:pt>
                <c:pt idx="2">
                  <c:v>Togo</c:v>
                </c:pt>
                <c:pt idx="3">
                  <c:v>France</c:v>
                </c:pt>
                <c:pt idx="4">
                  <c:v>Thaïlande</c:v>
                </c:pt>
                <c:pt idx="5">
                  <c:v>Belgique</c:v>
                </c:pt>
                <c:pt idx="6">
                  <c:v>Emirats Arabes Unis</c:v>
                </c:pt>
                <c:pt idx="7">
                  <c:v>Maroc</c:v>
                </c:pt>
                <c:pt idx="8">
                  <c:v>Pays-Bas</c:v>
                </c:pt>
                <c:pt idx="9">
                  <c:v>Russie</c:v>
                </c:pt>
                <c:pt idx="10">
                  <c:v>Autres</c:v>
                </c:pt>
              </c:strCache>
            </c:strRef>
          </c:cat>
          <c:val>
            <c:numRef>
              <c:f>'Benin Estatisticas'!$E$176:$E$186</c:f>
              <c:numCache>
                <c:formatCode>0.00%</c:formatCode>
                <c:ptCount val="11"/>
                <c:pt idx="0">
                  <c:v>0.13700000000000001</c:v>
                </c:pt>
                <c:pt idx="1">
                  <c:v>0.111</c:v>
                </c:pt>
                <c:pt idx="2">
                  <c:v>0.109</c:v>
                </c:pt>
                <c:pt idx="3">
                  <c:v>8.7999999999999995E-2</c:v>
                </c:pt>
                <c:pt idx="4">
                  <c:v>5.3999999999999999E-2</c:v>
                </c:pt>
                <c:pt idx="5">
                  <c:v>3.7999999999999999E-2</c:v>
                </c:pt>
                <c:pt idx="6">
                  <c:v>3.4000000000000002E-2</c:v>
                </c:pt>
                <c:pt idx="7">
                  <c:v>2.9000000000000001E-2</c:v>
                </c:pt>
                <c:pt idx="8">
                  <c:v>2.5999999999999999E-2</c:v>
                </c:pt>
                <c:pt idx="9">
                  <c:v>2.5999999999999999E-2</c:v>
                </c:pt>
                <c:pt idx="10">
                  <c:v>0.34799999999999998</c:v>
                </c:pt>
              </c:numCache>
            </c:numRef>
          </c:val>
        </c:ser>
        <c:dLbls>
          <c:showLegendKey val="0"/>
          <c:showVal val="1"/>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chemeClr val="tx1">
                    <a:lumMod val="65000"/>
                    <a:lumOff val="35000"/>
                  </a:schemeClr>
                </a:solidFill>
                <a:latin typeface="+mn-lt"/>
                <a:ea typeface="+mn-ea"/>
                <a:cs typeface="+mn-cs"/>
              </a:defRPr>
            </a:pPr>
            <a:r>
              <a:rPr lang="en-US" sz="1100" i="1">
                <a:solidFill>
                  <a:srgbClr val="00B0F0"/>
                </a:solidFill>
              </a:rPr>
              <a:t>EXPORTATIONS ET IMPORTATIONS EN POURCENTAGE DU PIB</a:t>
            </a:r>
          </a:p>
        </c:rich>
      </c:tx>
      <c:layout/>
      <c:overlay val="0"/>
      <c:spPr>
        <a:noFill/>
        <a:ln>
          <a:noFill/>
        </a:ln>
        <a:effectLst/>
      </c:spPr>
    </c:title>
    <c:autoTitleDeleted val="0"/>
    <c:plotArea>
      <c:layout/>
      <c:barChart>
        <c:barDir val="col"/>
        <c:grouping val="clustered"/>
        <c:varyColors val="0"/>
        <c:ser>
          <c:idx val="0"/>
          <c:order val="0"/>
          <c:tx>
            <c:strRef>
              <c:f>'Benin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Estatisticas'!$B$14:$K$14</c:f>
              <c:numCache>
                <c:formatCode>0.00%</c:formatCode>
                <c:ptCount val="10"/>
                <c:pt idx="0">
                  <c:v>0.1993</c:v>
                </c:pt>
                <c:pt idx="1">
                  <c:v>0.23069999999999999</c:v>
                </c:pt>
                <c:pt idx="2">
                  <c:v>0.20849999999999999</c:v>
                </c:pt>
                <c:pt idx="3">
                  <c:v>0.23899999999999999</c:v>
                </c:pt>
                <c:pt idx="4">
                  <c:v>0.2757</c:v>
                </c:pt>
                <c:pt idx="5">
                  <c:v>0.31430000000000002</c:v>
                </c:pt>
                <c:pt idx="6">
                  <c:v>0.2472</c:v>
                </c:pt>
                <c:pt idx="7">
                  <c:v>0.27610000000000001</c:v>
                </c:pt>
                <c:pt idx="8">
                  <c:v>0.27210000000000001</c:v>
                </c:pt>
                <c:pt idx="9">
                  <c:v>0.27300000000000002</c:v>
                </c:pt>
              </c:numCache>
            </c:numRef>
          </c:val>
          <c:extLst xmlns:c16r2="http://schemas.microsoft.com/office/drawing/2015/06/chart">
            <c:ext xmlns:c16="http://schemas.microsoft.com/office/drawing/2014/chart" uri="{C3380CC4-5D6E-409C-BE32-E72D297353CC}">
              <c16:uniqueId val="{00000000-9C89-4311-9F6A-A70E31F6C619}"/>
            </c:ext>
          </c:extLst>
        </c:ser>
        <c:ser>
          <c:idx val="1"/>
          <c:order val="1"/>
          <c:tx>
            <c:strRef>
              <c:f>'Benin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'Benin Estatisticas'!$B$15:$K$15</c:f>
              <c:numCache>
                <c:formatCode>0.00%</c:formatCode>
                <c:ptCount val="10"/>
                <c:pt idx="0">
                  <c:v>0.2477</c:v>
                </c:pt>
                <c:pt idx="1">
                  <c:v>0.28360000000000002</c:v>
                </c:pt>
                <c:pt idx="2">
                  <c:v>0.26369999999999999</c:v>
                </c:pt>
                <c:pt idx="3">
                  <c:v>0.26840000000000003</c:v>
                </c:pt>
                <c:pt idx="4">
                  <c:v>0.31630000000000003</c:v>
                </c:pt>
                <c:pt idx="5">
                  <c:v>0.33839999999999998</c:v>
                </c:pt>
                <c:pt idx="6">
                  <c:v>0.32040000000000002</c:v>
                </c:pt>
                <c:pt idx="7">
                  <c:v>0.31380000000000002</c:v>
                </c:pt>
                <c:pt idx="8">
                  <c:v>0.3427</c:v>
                </c:pt>
                <c:pt idx="9">
                  <c:v>0.34549999999999997</c:v>
                </c:pt>
              </c:numCache>
            </c:numRef>
          </c:val>
          <c:extLst xmlns:c16r2="http://schemas.microsoft.com/office/drawing/2015/06/chart">
            <c:ext xmlns:c16="http://schemas.microsoft.com/office/drawing/2014/chart" uri="{C3380CC4-5D6E-409C-BE32-E72D297353CC}">
              <c16:uniqueId val="{00000001-9C89-4311-9F6A-A70E31F6C619}"/>
            </c:ext>
          </c:extLst>
        </c:ser>
        <c:dLbls>
          <c:showLegendKey val="0"/>
          <c:showVal val="1"/>
          <c:showCatName val="0"/>
          <c:showSerName val="0"/>
          <c:showPercent val="0"/>
          <c:showBubbleSize val="0"/>
        </c:dLbls>
        <c:gapWidth val="219"/>
        <c:overlap val="-27"/>
        <c:axId val="217079808"/>
        <c:axId val="91076800"/>
      </c:barChart>
      <c:catAx>
        <c:axId val="2170798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91076800"/>
        <c:crosses val="autoZero"/>
        <c:auto val="1"/>
        <c:lblAlgn val="ctr"/>
        <c:lblOffset val="100"/>
        <c:noMultiLvlLbl val="0"/>
      </c:catAx>
      <c:valAx>
        <c:axId val="91076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07980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i="1"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2020.xlsx]Benin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3509170185672703E-3"/>
                  <c:y val="0.119180744628947"/>
                </c:manualLayout>
              </c:layout>
              <c:spPr>
                <a:noFill/>
                <a:ln>
                  <a:noFill/>
                </a:ln>
                <a:effectLst/>
              </c:spPr>
              <c:txPr>
                <a:bodyPr rot="0" spcFirstLastPara="0" vertOverflow="ellipsis" vert="horz" wrap="square" lIns="107950" tIns="36195" rIns="71755" bIns="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0-88CE-4FA7-913F-60624980E453}"/>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8CE-4FA7-913F-60624980E453}"/>
                </c:ext>
              </c:extLst>
            </c:dLbl>
            <c:spPr>
              <a:noFill/>
              <a:ln>
                <a:noFill/>
              </a:ln>
              <a:effectLst/>
            </c:spPr>
            <c:txPr>
              <a:bodyPr rot="0" spcFirstLastPara="0" vertOverflow="ellipsis" vert="horz" wrap="square" lIns="71755" tIns="0" rIns="38100" bIns="1079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2020.xlsx]Benin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2020.xlsx]Benin Estatisticas'!$B$91:$K$91</c:f>
              <c:numCache>
                <c:formatCode>"$"#,##0;\-"$"#,##0</c:formatCode>
                <c:ptCount val="10"/>
                <c:pt idx="0">
                  <c:v>-18807407</c:v>
                </c:pt>
                <c:pt idx="1">
                  <c:v>53507088</c:v>
                </c:pt>
                <c:pt idx="2">
                  <c:v>161302391</c:v>
                </c:pt>
                <c:pt idx="3">
                  <c:v>281548556</c:v>
                </c:pt>
                <c:pt idx="4">
                  <c:v>360343380</c:v>
                </c:pt>
                <c:pt idx="5">
                  <c:v>405737329</c:v>
                </c:pt>
                <c:pt idx="6">
                  <c:v>132101581</c:v>
                </c:pt>
                <c:pt idx="7">
                  <c:v>131790854</c:v>
                </c:pt>
                <c:pt idx="8">
                  <c:v>134502871</c:v>
                </c:pt>
                <c:pt idx="9">
                  <c:v>140607612</c:v>
                </c:pt>
              </c:numCache>
            </c:numRef>
          </c:val>
          <c:smooth val="0"/>
          <c:extLst xmlns:c16r2="http://schemas.microsoft.com/office/drawing/2015/06/chart">
            <c:ext xmlns:c16="http://schemas.microsoft.com/office/drawing/2014/chart" uri="{C3380CC4-5D6E-409C-BE32-E72D297353CC}">
              <c16:uniqueId val="{00000002-88CE-4FA7-913F-60624980E453}"/>
            </c:ext>
          </c:extLst>
        </c:ser>
        <c:dLbls>
          <c:showLegendKey val="0"/>
          <c:showVal val="1"/>
          <c:showCatName val="0"/>
          <c:showSerName val="0"/>
          <c:showPercent val="0"/>
          <c:showBubbleSize val="0"/>
        </c:dLbls>
        <c:marker val="1"/>
        <c:smooth val="0"/>
        <c:axId val="217083392"/>
        <c:axId val="125755968"/>
      </c:lineChart>
      <c:catAx>
        <c:axId val="217083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25755968"/>
        <c:crosses val="autoZero"/>
        <c:auto val="1"/>
        <c:lblAlgn val="ctr"/>
        <c:lblOffset val="100"/>
        <c:noMultiLvlLbl val="0"/>
      </c:catAx>
      <c:valAx>
        <c:axId val="1257559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7083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'Burkina Estatisticas'!$A$7</c:f>
              <c:strCache>
                <c:ptCount val="1"/>
                <c:pt idx="0">
                  <c:v>Exportations de biens et services  [ Constant ]</c:v>
                </c:pt>
              </c:strCache>
            </c:strRef>
          </c:tx>
          <c:spPr>
            <a:solidFill>
              <a:schemeClr val="accent1"/>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Estatisticas'!$B$7:$K$7</c:f>
              <c:numCache>
                <c:formatCode>"$"#,##0_);[Red]\("$"#,##0\)</c:formatCode>
                <c:ptCount val="10"/>
                <c:pt idx="0">
                  <c:v>1189856568</c:v>
                </c:pt>
                <c:pt idx="1">
                  <c:v>1726555039</c:v>
                </c:pt>
                <c:pt idx="2">
                  <c:v>2175591172</c:v>
                </c:pt>
                <c:pt idx="3">
                  <c:v>2266752785</c:v>
                </c:pt>
                <c:pt idx="4">
                  <c:v>2675740110</c:v>
                </c:pt>
                <c:pt idx="5">
                  <c:v>2894697538</c:v>
                </c:pt>
                <c:pt idx="6">
                  <c:v>2934708051</c:v>
                </c:pt>
                <c:pt idx="7">
                  <c:v>3223553807</c:v>
                </c:pt>
                <c:pt idx="8">
                  <c:v>4136339599</c:v>
                </c:pt>
                <c:pt idx="9">
                  <c:v>4470344663</c:v>
                </c:pt>
              </c:numCache>
            </c:numRef>
          </c:val>
          <c:extLst xmlns:c16r2="http://schemas.microsoft.com/office/drawing/2015/06/chart">
            <c:ext xmlns:c16="http://schemas.microsoft.com/office/drawing/2014/chart" uri="{C3380CC4-5D6E-409C-BE32-E72D297353CC}">
              <c16:uniqueId val="{00000000-2FBE-4DD0-B173-EFF3E9BDECDC}"/>
            </c:ext>
          </c:extLst>
        </c:ser>
        <c:ser>
          <c:idx val="1"/>
          <c:order val="1"/>
          <c:tx>
            <c:strRef>
              <c:f>'Burkina Estatisticas'!$A$8</c:f>
              <c:strCache>
                <c:ptCount val="1"/>
                <c:pt idx="0">
                  <c:v>Exportations de biens et services [ Courant ]</c:v>
                </c:pt>
              </c:strCache>
            </c:strRef>
          </c:tx>
          <c:spPr>
            <a:solidFill>
              <a:schemeClr val="accent2"/>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Estatisticas'!$B$8:$K$8</c:f>
              <c:numCache>
                <c:formatCode>"$"#,##0_);[Red]\("$"#,##0\)</c:formatCode>
                <c:ptCount val="10"/>
                <c:pt idx="0">
                  <c:v>1062830722</c:v>
                </c:pt>
                <c:pt idx="1">
                  <c:v>1726555039</c:v>
                </c:pt>
                <c:pt idx="2">
                  <c:v>2681411104</c:v>
                </c:pt>
                <c:pt idx="3">
                  <c:v>2849413870</c:v>
                </c:pt>
                <c:pt idx="4">
                  <c:v>2662275761</c:v>
                </c:pt>
                <c:pt idx="5">
                  <c:v>2755410148</c:v>
                </c:pt>
                <c:pt idx="6">
                  <c:v>2713912177</c:v>
                </c:pt>
                <c:pt idx="7">
                  <c:v>3254871612</c:v>
                </c:pt>
                <c:pt idx="8">
                  <c:v>3742253762</c:v>
                </c:pt>
                <c:pt idx="9">
                  <c:v>4349247966</c:v>
                </c:pt>
              </c:numCache>
            </c:numRef>
          </c:val>
          <c:extLst xmlns:c16r2="http://schemas.microsoft.com/office/drawing/2015/06/chart">
            <c:ext xmlns:c16="http://schemas.microsoft.com/office/drawing/2014/chart" uri="{C3380CC4-5D6E-409C-BE32-E72D297353CC}">
              <c16:uniqueId val="{00000001-2FBE-4DD0-B173-EFF3E9BDECDC}"/>
            </c:ext>
          </c:extLst>
        </c:ser>
        <c:ser>
          <c:idx val="2"/>
          <c:order val="2"/>
          <c:tx>
            <c:strRef>
              <c:f>'Burkina Estatisticas'!$A$9</c:f>
              <c:strCache>
                <c:ptCount val="1"/>
                <c:pt idx="0">
                  <c:v>Importations de biens et services [ Constant ]</c:v>
                </c:pt>
              </c:strCache>
            </c:strRef>
          </c:tx>
          <c:spPr>
            <a:solidFill>
              <a:schemeClr val="accent3"/>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Estatisticas'!$B$9:$K$9</c:f>
              <c:numCache>
                <c:formatCode>"$"#,##0_);[Red]\("$"#,##0\)</c:formatCode>
                <c:ptCount val="10"/>
                <c:pt idx="0">
                  <c:v>2122569803</c:v>
                </c:pt>
                <c:pt idx="1">
                  <c:v>2661670136</c:v>
                </c:pt>
                <c:pt idx="2">
                  <c:v>3270285949</c:v>
                </c:pt>
                <c:pt idx="3">
                  <c:v>4064748425</c:v>
                </c:pt>
                <c:pt idx="4">
                  <c:v>4621774822</c:v>
                </c:pt>
                <c:pt idx="5">
                  <c:v>4219887459</c:v>
                </c:pt>
                <c:pt idx="6">
                  <c:v>4584483676</c:v>
                </c:pt>
                <c:pt idx="7">
                  <c:v>4763558510</c:v>
                </c:pt>
                <c:pt idx="8">
                  <c:v>5208426771</c:v>
                </c:pt>
                <c:pt idx="9">
                  <c:v>5563274654</c:v>
                </c:pt>
              </c:numCache>
            </c:numRef>
          </c:val>
          <c:extLst xmlns:c16r2="http://schemas.microsoft.com/office/drawing/2015/06/chart">
            <c:ext xmlns:c16="http://schemas.microsoft.com/office/drawing/2014/chart" uri="{C3380CC4-5D6E-409C-BE32-E72D297353CC}">
              <c16:uniqueId val="{00000002-2FBE-4DD0-B173-EFF3E9BDECDC}"/>
            </c:ext>
          </c:extLst>
        </c:ser>
        <c:ser>
          <c:idx val="3"/>
          <c:order val="3"/>
          <c:tx>
            <c:strRef>
              <c:f>'Burkina Estatisticas'!$A$10</c:f>
              <c:strCache>
                <c:ptCount val="1"/>
                <c:pt idx="0">
                  <c:v>Importations de biens et services [ Courant ]</c:v>
                </c:pt>
              </c:strCache>
            </c:strRef>
          </c:tx>
          <c:spPr>
            <a:solidFill>
              <a:schemeClr val="accent4"/>
            </a:solidFill>
            <a:ln>
              <a:noFill/>
            </a:ln>
            <a:effectLst/>
          </c:spPr>
          <c:invertIfNegative val="0"/>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Estatisticas'!$B$10:$K$10</c:f>
              <c:numCache>
                <c:formatCode>"$"#,##0_);[Red]\("$"#,##0\)</c:formatCode>
                <c:ptCount val="10"/>
                <c:pt idx="0">
                  <c:v>2320061450</c:v>
                </c:pt>
                <c:pt idx="1">
                  <c:v>2661670136</c:v>
                </c:pt>
                <c:pt idx="2">
                  <c:v>3555059370</c:v>
                </c:pt>
                <c:pt idx="3">
                  <c:v>4149368368</c:v>
                </c:pt>
                <c:pt idx="4">
                  <c:v>3327991661</c:v>
                </c:pt>
                <c:pt idx="5">
                  <c:v>3015549690</c:v>
                </c:pt>
                <c:pt idx="6">
                  <c:v>3780895918</c:v>
                </c:pt>
                <c:pt idx="7">
                  <c:v>3963626173</c:v>
                </c:pt>
                <c:pt idx="8">
                  <c:v>4465530040</c:v>
                </c:pt>
                <c:pt idx="9">
                  <c:v>5259902823</c:v>
                </c:pt>
              </c:numCache>
            </c:numRef>
          </c:val>
          <c:extLst xmlns:c16r2="http://schemas.microsoft.com/office/drawing/2015/06/chart">
            <c:ext xmlns:c16="http://schemas.microsoft.com/office/drawing/2014/chart" uri="{C3380CC4-5D6E-409C-BE32-E72D297353CC}">
              <c16:uniqueId val="{00000003-2FBE-4DD0-B173-EFF3E9BDECDC}"/>
            </c:ext>
          </c:extLst>
        </c:ser>
        <c:ser>
          <c:idx val="4"/>
          <c:order val="4"/>
          <c:tx>
            <c:strRef>
              <c:f>'Burkina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Estatisticas'!$B$11:$K$11</c:f>
              <c:numCache>
                <c:formatCode>"$"#,##0_);[Red]\("$"#,##0\)</c:formatCode>
                <c:ptCount val="10"/>
                <c:pt idx="0">
                  <c:v>-932713235</c:v>
                </c:pt>
                <c:pt idx="1">
                  <c:v>-935115097</c:v>
                </c:pt>
                <c:pt idx="2">
                  <c:v>-1094694777</c:v>
                </c:pt>
                <c:pt idx="3">
                  <c:v>-1797995640</c:v>
                </c:pt>
                <c:pt idx="4">
                  <c:v>-1946034712</c:v>
                </c:pt>
                <c:pt idx="5">
                  <c:v>-1325189921</c:v>
                </c:pt>
                <c:pt idx="6">
                  <c:v>-1649775625</c:v>
                </c:pt>
                <c:pt idx="7">
                  <c:v>-1540004703</c:v>
                </c:pt>
                <c:pt idx="8">
                  <c:v>-1072087172</c:v>
                </c:pt>
                <c:pt idx="9">
                  <c:v>-1092929991</c:v>
                </c:pt>
              </c:numCache>
            </c:numRef>
          </c:val>
          <c:extLst xmlns:c16r2="http://schemas.microsoft.com/office/drawing/2015/06/chart">
            <c:ext xmlns:c16="http://schemas.microsoft.com/office/drawing/2014/chart" uri="{C3380CC4-5D6E-409C-BE32-E72D297353CC}">
              <c16:uniqueId val="{0000000E-2FBE-4DD0-B173-EFF3E9BDECDC}"/>
            </c:ext>
          </c:extLst>
        </c:ser>
        <c:ser>
          <c:idx val="5"/>
          <c:order val="5"/>
          <c:tx>
            <c:strRef>
              <c:f>'Burkina Estatisticas'!$A$12</c:f>
              <c:strCache>
                <c:ptCount val="1"/>
                <c:pt idx="0">
                  <c:v>Balance commerciale [ Courant ]</c:v>
                </c:pt>
              </c:strCache>
            </c:strRef>
          </c:tx>
          <c:spPr>
            <a:solidFill>
              <a:schemeClr val="accent6"/>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Estatisticas'!$B$12:$K$12</c:f>
              <c:numCache>
                <c:formatCode>"$"#,##0_);[Red]\("$"#,##0\)</c:formatCode>
                <c:ptCount val="10"/>
                <c:pt idx="0">
                  <c:v>-1257230728</c:v>
                </c:pt>
                <c:pt idx="1">
                  <c:v>-935115097</c:v>
                </c:pt>
                <c:pt idx="2">
                  <c:v>-873648266</c:v>
                </c:pt>
                <c:pt idx="3">
                  <c:v>-1299954498</c:v>
                </c:pt>
                <c:pt idx="4">
                  <c:v>-665715900</c:v>
                </c:pt>
                <c:pt idx="5">
                  <c:v>-260139542</c:v>
                </c:pt>
                <c:pt idx="6">
                  <c:v>-1066983741</c:v>
                </c:pt>
                <c:pt idx="7">
                  <c:v>-708754561</c:v>
                </c:pt>
                <c:pt idx="8">
                  <c:v>-723276278</c:v>
                </c:pt>
                <c:pt idx="9">
                  <c:v>-910654857</c:v>
                </c:pt>
              </c:numCache>
            </c:numRef>
          </c:val>
          <c:extLst xmlns:c16r2="http://schemas.microsoft.com/office/drawing/2015/06/chart">
            <c:ext xmlns:c16="http://schemas.microsoft.com/office/drawing/2014/chart" uri="{C3380CC4-5D6E-409C-BE32-E72D297353CC}">
              <c16:uniqueId val="{00000019-2FBE-4DD0-B173-EFF3E9BDECDC}"/>
            </c:ext>
          </c:extLst>
        </c:ser>
        <c:ser>
          <c:idx val="6"/>
          <c:order val="6"/>
          <c:tx>
            <c:strRef>
              <c:f>'Burkina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0"/>
              <c:layout>
                <c:manualLayout>
                  <c:x val="4.1124057573680402E-3"/>
                  <c:y val="-3.982582837723019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2FBE-4DD0-B173-EFF3E9BDECDC}"/>
                </c:ext>
              </c:extLst>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Estatisticas'!$B$13:$K$13</c:f>
              <c:numCache>
                <c:formatCode>"$"#,##0_);[Red]\("$"#,##0\)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extLst xmlns:c16r2="http://schemas.microsoft.com/office/drawing/2015/06/chart">
            <c:ext xmlns:c16="http://schemas.microsoft.com/office/drawing/2014/chart" uri="{C3380CC4-5D6E-409C-BE32-E72D297353CC}">
              <c16:uniqueId val="{0000001B-2FBE-4DD0-B173-EFF3E9BDECDC}"/>
            </c:ext>
          </c:extLst>
        </c:ser>
        <c:dLbls>
          <c:showLegendKey val="0"/>
          <c:showVal val="0"/>
          <c:showCatName val="0"/>
          <c:showSerName val="0"/>
          <c:showPercent val="0"/>
          <c:showBubbleSize val="0"/>
        </c:dLbls>
        <c:gapWidth val="150"/>
        <c:axId val="218962432"/>
        <c:axId val="125760000"/>
      </c:barChart>
      <c:dateAx>
        <c:axId val="21896243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BURKINA FASO</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25760000"/>
        <c:crosses val="autoZero"/>
        <c:auto val="0"/>
        <c:lblOffset val="100"/>
        <c:baseTimeUnit val="days"/>
      </c:dateAx>
      <c:valAx>
        <c:axId val="1257600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896243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a:solidFill>
                  <a:srgbClr val="00B4B2"/>
                </a:solidFill>
              </a:rPr>
              <a:t>Les Exportations du Burkina Faso</a:t>
            </a:r>
          </a:p>
          <a:p>
            <a:pPr defTabSz="914400">
              <a:defRPr lang="pt-PT" sz="1200" b="0" i="0" u="none" strike="noStrike" kern="1200" spc="0" baseline="0">
                <a:solidFill>
                  <a:srgbClr val="00B4B2"/>
                </a:solidFill>
                <a:latin typeface="+mn-lt"/>
                <a:ea typeface="+mn-ea"/>
                <a:cs typeface="+mn-cs"/>
              </a:defRPr>
            </a:pPr>
            <a:r>
              <a:rPr lang="fr-FR" sz="1200">
                <a:solidFill>
                  <a:srgbClr val="00B4B2"/>
                </a:solidFill>
              </a:rPr>
              <a:t>2015</a:t>
            </a:r>
          </a:p>
          <a:p>
            <a:pPr defTabSz="914400">
              <a:defRPr lang="pt-PT" sz="1200" b="0" i="0" u="none" strike="noStrike" kern="1200" spc="0" baseline="0">
                <a:solidFill>
                  <a:srgbClr val="00B4B2"/>
                </a:solidFill>
                <a:latin typeface="+mn-lt"/>
                <a:ea typeface="+mn-ea"/>
                <a:cs typeface="+mn-cs"/>
              </a:defRPr>
            </a:pPr>
            <a:endParaRPr lang="fr-FR" sz="1200">
              <a:solidFill>
                <a:srgbClr val="00B4B2"/>
              </a:solidFill>
            </a:endParaRPr>
          </a:p>
        </c:rich>
      </c:tx>
      <c:layout>
        <c:manualLayout>
          <c:xMode val="edge"/>
          <c:yMode val="edge"/>
          <c:x val="9.7182349813928801E-2"/>
          <c:y val="4.6981207516993201E-3"/>
        </c:manualLayout>
      </c:layout>
      <c:overlay val="0"/>
      <c:spPr>
        <a:noFill/>
        <a:ln>
          <a:noFill/>
        </a:ln>
        <a:effectLst/>
      </c:spPr>
    </c:title>
    <c:autoTitleDeleted val="0"/>
    <c:plotArea>
      <c:layout>
        <c:manualLayout>
          <c:layoutTarget val="inner"/>
          <c:xMode val="edge"/>
          <c:yMode val="edge"/>
          <c:x val="0.32865497076023398"/>
          <c:y val="0.226191701842891"/>
          <c:w val="0.58564593301435397"/>
          <c:h val="0.56707505405127101"/>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9E5-484F-88F1-DCE0701F23B3}"/>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39E5-484F-88F1-DCE0701F23B3}"/>
              </c:ext>
            </c:extLst>
          </c:dPt>
          <c:dPt>
            <c:idx val="2"/>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05-39E5-484F-88F1-DCE0701F23B3}"/>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39E5-484F-88F1-DCE0701F23B3}"/>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39E5-484F-88F1-DCE0701F23B3}"/>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39E5-484F-88F1-DCE0701F23B3}"/>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39E5-484F-88F1-DCE0701F23B3}"/>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39E5-484F-88F1-DCE0701F23B3}"/>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39E5-484F-88F1-DCE0701F23B3}"/>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39E5-484F-88F1-DCE0701F23B3}"/>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39E5-484F-88F1-DCE0701F23B3}"/>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39E5-484F-88F1-DCE0701F23B3}"/>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39E5-484F-88F1-DCE0701F23B3}"/>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39E5-484F-88F1-DCE0701F23B3}"/>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39E5-484F-88F1-DCE0701F23B3}"/>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39E5-484F-88F1-DCE0701F23B3}"/>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39E5-484F-88F1-DCE0701F23B3}"/>
              </c:ext>
            </c:extLst>
          </c:dPt>
          <c:dLbls>
            <c:dLbl>
              <c:idx val="3"/>
              <c:layout>
                <c:manualLayout>
                  <c:x val="-5.1454138702460801E-2"/>
                  <c:y val="-1.2199089134677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9E5-484F-88F1-DCE0701F23B3}"/>
                </c:ext>
              </c:extLst>
            </c:dLbl>
            <c:dLbl>
              <c:idx val="5"/>
              <c:layout>
                <c:manualLayout>
                  <c:x val="-8.8366890380313201E-2"/>
                  <c:y val="3.1717631750162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39E5-484F-88F1-DCE0701F23B3}"/>
                </c:ext>
              </c:extLst>
            </c:dLbl>
            <c:dLbl>
              <c:idx val="6"/>
              <c:layout>
                <c:manualLayout>
                  <c:x val="-0.114093959731544"/>
                  <c:y val="-1.707872478854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39E5-484F-88F1-DCE0701F23B3}"/>
                </c:ext>
              </c:extLst>
            </c:dLbl>
            <c:dLbl>
              <c:idx val="7"/>
              <c:layout>
                <c:manualLayout>
                  <c:x val="-0.11968680089485501"/>
                  <c:y val="-5.12361743656473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39E5-484F-88F1-DCE0701F23B3}"/>
                </c:ext>
              </c:extLst>
            </c:dLbl>
            <c:dLbl>
              <c:idx val="8"/>
              <c:layout>
                <c:manualLayout>
                  <c:x val="-0.17225950782997801"/>
                  <c:y val="-7.3194534808067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39E5-484F-88F1-DCE0701F23B3}"/>
                </c:ext>
              </c:extLst>
            </c:dLbl>
            <c:dLbl>
              <c:idx val="9"/>
              <c:layout>
                <c:manualLayout>
                  <c:x val="-7.7329636884564498E-2"/>
                  <c:y val="-0.1328678792203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39E5-484F-88F1-DCE0701F23B3}"/>
                </c:ext>
              </c:extLst>
            </c:dLbl>
            <c:dLbl>
              <c:idx val="10"/>
              <c:layout>
                <c:manualLayout>
                  <c:x val="-0.246211675212029"/>
                  <c:y val="-9.77460902796394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39E5-484F-88F1-DCE0701F23B3}"/>
                </c:ext>
              </c:extLst>
            </c:dLbl>
            <c:dLbl>
              <c:idx val="11"/>
              <c:layout>
                <c:manualLayout>
                  <c:x val="-0.20234060848684601"/>
                  <c:y val="-0.13914698243674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39E5-484F-88F1-DCE0701F23B3}"/>
                </c:ext>
              </c:extLst>
            </c:dLbl>
            <c:dLbl>
              <c:idx val="12"/>
              <c:layout>
                <c:manualLayout>
                  <c:x val="4.8770288544219997E-2"/>
                  <c:y val="-0.129019757918895"/>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39E5-484F-88F1-DCE0701F23B3}"/>
                </c:ext>
              </c:extLst>
            </c:dLbl>
            <c:dLbl>
              <c:idx val="13"/>
              <c:layout>
                <c:manualLayout>
                  <c:x val="8.9485458612975396E-2"/>
                  <c:y val="-9.88575534082841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39E5-484F-88F1-DCE0701F23B3}"/>
                </c:ext>
              </c:extLst>
            </c:dLbl>
            <c:dLbl>
              <c:idx val="14"/>
              <c:layout>
                <c:manualLayout>
                  <c:x val="0.112975391498881"/>
                  <c:y val="-7.0754716981132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39E5-484F-88F1-DCE0701F23B3}"/>
                </c:ext>
              </c:extLst>
            </c:dLbl>
            <c:dLbl>
              <c:idx val="15"/>
              <c:layout>
                <c:manualLayout>
                  <c:x val="0.109619686800895"/>
                  <c:y val="-2.1958360442420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39E5-484F-88F1-DCE0701F23B3}"/>
                </c:ext>
              </c:extLst>
            </c:dLbl>
            <c:dLbl>
              <c:idx val="16"/>
              <c:layout>
                <c:manualLayout>
                  <c:x val="0.11856823266219201"/>
                  <c:y val="2.68379960962914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39E5-484F-88F1-DCE0701F23B3}"/>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Estatisticas'!$A$134:$A$150</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Estatisticas'!$B$134:$B$150</c:f>
              <c:numCache>
                <c:formatCode>"$"#,##0;\-"$"#,##0</c:formatCode>
                <c:ptCount val="17"/>
                <c:pt idx="0">
                  <c:v>665644524</c:v>
                </c:pt>
                <c:pt idx="1">
                  <c:v>366709622</c:v>
                </c:pt>
                <c:pt idx="2">
                  <c:v>58979443</c:v>
                </c:pt>
                <c:pt idx="3">
                  <c:v>191905</c:v>
                </c:pt>
                <c:pt idx="4">
                  <c:v>108314213</c:v>
                </c:pt>
                <c:pt idx="5">
                  <c:v>5662935</c:v>
                </c:pt>
                <c:pt idx="6">
                  <c:v>15095043</c:v>
                </c:pt>
                <c:pt idx="7">
                  <c:v>743790</c:v>
                </c:pt>
                <c:pt idx="8">
                  <c:v>65302110</c:v>
                </c:pt>
                <c:pt idx="9">
                  <c:v>559854</c:v>
                </c:pt>
                <c:pt idx="10">
                  <c:v>88049</c:v>
                </c:pt>
                <c:pt idx="11">
                  <c:v>416658</c:v>
                </c:pt>
                <c:pt idx="12">
                  <c:v>55147</c:v>
                </c:pt>
                <c:pt idx="13">
                  <c:v>32203124</c:v>
                </c:pt>
                <c:pt idx="14">
                  <c:v>19363055</c:v>
                </c:pt>
                <c:pt idx="15">
                  <c:v>5564122</c:v>
                </c:pt>
                <c:pt idx="16">
                  <c:v>454144</c:v>
                </c:pt>
              </c:numCache>
            </c:numRef>
          </c:val>
          <c:extLst xmlns:c16r2="http://schemas.microsoft.com/office/drawing/2015/06/chart">
            <c:ext xmlns:c16="http://schemas.microsoft.com/office/drawing/2014/chart" uri="{C3380CC4-5D6E-409C-BE32-E72D297353CC}">
              <c16:uniqueId val="{00000022-39E5-484F-88F1-DCE0701F23B3}"/>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1897926634768701E-3"/>
          <c:y val="0.80129723051580404"/>
          <c:w val="0.99362041467304596"/>
          <c:h val="0.19139297848244599"/>
        </c:manualLayout>
      </c:layout>
      <c:overlay val="0"/>
      <c:spPr>
        <a:noFill/>
        <a:ln>
          <a:noFill/>
        </a:ln>
        <a:effectLst/>
      </c:spPr>
      <c:txPr>
        <a:bodyPr rot="0" spcFirstLastPara="0" vertOverflow="ellipsis" vert="horz" wrap="square" anchor="ctr" anchorCtr="1"/>
        <a:lstStyle/>
        <a:p>
          <a:pPr>
            <a:lnSpc>
              <a:spcPct val="150000"/>
            </a:lnSpc>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Les Importations du Burkina Faso</a:t>
            </a:r>
          </a:p>
          <a:p>
            <a:pPr defTabSz="914400">
              <a:defRPr lang="pt-PT" sz="1200" b="0" i="0" u="none" strike="noStrike" kern="1200" spc="0" baseline="0">
                <a:solidFill>
                  <a:srgbClr val="00B4B2"/>
                </a:solidFill>
                <a:latin typeface="+mn-lt"/>
                <a:ea typeface="+mn-ea"/>
                <a:cs typeface="+mn-cs"/>
              </a:defRPr>
            </a:pPr>
            <a:r>
              <a:rPr lang="fr-FR" sz="1200" b="0">
                <a:solidFill>
                  <a:srgbClr val="00B4B2"/>
                </a:solidFill>
              </a:rPr>
              <a:t>2015</a:t>
            </a:r>
          </a:p>
        </c:rich>
      </c:tx>
      <c:layout>
        <c:manualLayout>
          <c:xMode val="edge"/>
          <c:yMode val="edge"/>
          <c:x val="0.55758627731263999"/>
          <c:y val="9.8836610727890493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9F9-446D-9BA6-CF1076653CF0}"/>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9F9-446D-9BA6-CF1076653CF0}"/>
              </c:ext>
            </c:extLst>
          </c:dPt>
          <c:dPt>
            <c:idx val="2"/>
            <c:bubble3D val="0"/>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5-D9F9-446D-9BA6-CF1076653CF0}"/>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D9F9-446D-9BA6-CF1076653CF0}"/>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D9F9-446D-9BA6-CF1076653CF0}"/>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9F9-446D-9BA6-CF1076653C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9F9-446D-9BA6-CF1076653C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9F9-446D-9BA6-CF1076653CF0}"/>
              </c:ext>
            </c:extLst>
          </c:dPt>
          <c:dPt>
            <c:idx val="8"/>
            <c:bubble3D val="0"/>
            <c:spPr>
              <a:gradFill>
                <a:gsLst>
                  <a:gs pos="0">
                    <a:srgbClr val="7B32B2"/>
                  </a:gs>
                  <a:gs pos="100000">
                    <a:srgbClr val="401A5D"/>
                  </a:gs>
                </a:gsLst>
                <a:lin scaled="0"/>
              </a:gradFill>
              <a:ln>
                <a:noFill/>
              </a:ln>
              <a:effectLst/>
            </c:spPr>
            <c:extLst xmlns:c16r2="http://schemas.microsoft.com/office/drawing/2015/06/chart">
              <c:ext xmlns:c16="http://schemas.microsoft.com/office/drawing/2014/chart" uri="{C3380CC4-5D6E-409C-BE32-E72D297353CC}">
                <c16:uniqueId val="{00000011-D9F9-446D-9BA6-CF1076653CF0}"/>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9F9-446D-9BA6-CF1076653C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9F9-446D-9BA6-CF1076653CF0}"/>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9F9-446D-9BA6-CF1076653CF0}"/>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9F9-446D-9BA6-CF1076653C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9F9-446D-9BA6-CF1076653CF0}"/>
              </c:ext>
            </c:extLst>
          </c:dPt>
          <c:dPt>
            <c:idx val="14"/>
            <c:bubble3D val="0"/>
            <c:spPr>
              <a:gradFill>
                <a:gsLst>
                  <a:gs pos="0">
                    <a:srgbClr val="9EE256"/>
                  </a:gs>
                  <a:gs pos="100000">
                    <a:srgbClr val="52762D"/>
                  </a:gs>
                </a:gsLst>
                <a:lin scaled="0"/>
              </a:gradFill>
              <a:ln>
                <a:noFill/>
              </a:ln>
              <a:effectLst/>
            </c:spPr>
            <c:extLst xmlns:c16r2="http://schemas.microsoft.com/office/drawing/2015/06/chart">
              <c:ext xmlns:c16="http://schemas.microsoft.com/office/drawing/2014/chart" uri="{C3380CC4-5D6E-409C-BE32-E72D297353CC}">
                <c16:uniqueId val="{0000001D-D9F9-446D-9BA6-CF1076653CF0}"/>
              </c:ext>
            </c:extLst>
          </c:dPt>
          <c:dPt>
            <c:idx val="15"/>
            <c:bubble3D val="0"/>
            <c:spPr>
              <a:gradFill>
                <a:gsLst>
                  <a:gs pos="0">
                    <a:srgbClr val="FECF40"/>
                  </a:gs>
                  <a:gs pos="100000">
                    <a:srgbClr val="846C21"/>
                  </a:gs>
                </a:gsLst>
                <a:lin scaled="0"/>
              </a:gradFill>
              <a:ln>
                <a:noFill/>
              </a:ln>
              <a:effectLst/>
            </c:spPr>
            <c:extLst xmlns:c16r2="http://schemas.microsoft.com/office/drawing/2015/06/chart">
              <c:ext xmlns:c16="http://schemas.microsoft.com/office/drawing/2014/chart" uri="{C3380CC4-5D6E-409C-BE32-E72D297353CC}">
                <c16:uniqueId val="{0000001F-D9F9-446D-9BA6-CF1076653CF0}"/>
              </c:ext>
            </c:extLst>
          </c:dPt>
          <c:dPt>
            <c:idx val="16"/>
            <c:bubble3D val="0"/>
            <c:spPr>
              <a:gradFill>
                <a:gsLst>
                  <a:gs pos="0">
                    <a:srgbClr val="14CD68"/>
                  </a:gs>
                  <a:gs pos="100000">
                    <a:srgbClr val="035C7D"/>
                  </a:gs>
                </a:gsLst>
                <a:lin scaled="0"/>
              </a:gradFill>
              <a:ln>
                <a:noFill/>
              </a:ln>
              <a:effectLst/>
            </c:spPr>
            <c:extLst xmlns:c16r2="http://schemas.microsoft.com/office/drawing/2015/06/chart">
              <c:ext xmlns:c16="http://schemas.microsoft.com/office/drawing/2014/chart" uri="{C3380CC4-5D6E-409C-BE32-E72D297353CC}">
                <c16:uniqueId val="{00000021-D9F9-446D-9BA6-CF1076653CF0}"/>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9F9-446D-9BA6-CF1076653CF0}"/>
                </c:ext>
              </c:extLst>
            </c:dLbl>
            <c:dLbl>
              <c:idx val="9"/>
              <c:layout>
                <c:manualLayout>
                  <c:x val="-3.5677122045488299E-2"/>
                  <c:y val="4.05527185340942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7.4773301620336005E-2"/>
                      <c:h val="5.6773805947732001E-2"/>
                    </c:manualLayout>
                  </c15:layout>
                </c:ext>
                <c:ext xmlns:c16="http://schemas.microsoft.com/office/drawing/2014/chart" uri="{C3380CC4-5D6E-409C-BE32-E72D297353CC}">
                  <c16:uniqueId val="{00000013-D9F9-446D-9BA6-CF1076653CF0}"/>
                </c:ext>
              </c:extLst>
            </c:dLbl>
            <c:dLbl>
              <c:idx val="10"/>
              <c:layout>
                <c:manualLayout>
                  <c:x val="-4.4596402556860398E-2"/>
                  <c:y val="-9.0117152297987408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9F9-446D-9BA6-CF1076653CF0}"/>
                </c:ext>
              </c:extLst>
            </c:dLbl>
            <c:dLbl>
              <c:idx val="11"/>
              <c:layout>
                <c:manualLayout>
                  <c:x val="-3.5677122045488299E-2"/>
                  <c:y val="-5.4070291378792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4281427372659293E-2"/>
                      <c:h val="5.4520877140282399E-2"/>
                    </c:manualLayout>
                  </c15:layout>
                </c:ext>
                <c:ext xmlns:c16="http://schemas.microsoft.com/office/drawing/2014/chart" uri="{C3380CC4-5D6E-409C-BE32-E72D297353CC}">
                  <c16:uniqueId val="{00000017-D9F9-446D-9BA6-CF1076653CF0}"/>
                </c:ext>
              </c:extLst>
            </c:dLbl>
            <c:dLbl>
              <c:idx val="12"/>
              <c:layout>
                <c:manualLayout>
                  <c:x val="2.21811019503633E-2"/>
                  <c:y val="-0.10449934651075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179581343871607E-2"/>
                      <c:h val="4.4792386891483703E-2"/>
                    </c:manualLayout>
                  </c15:layout>
                </c:ext>
                <c:ext xmlns:c16="http://schemas.microsoft.com/office/drawing/2014/chart" uri="{C3380CC4-5D6E-409C-BE32-E72D297353CC}">
                  <c16:uniqueId val="{00000019-D9F9-446D-9BA6-CF1076653CF0}"/>
                </c:ext>
              </c:extLst>
            </c:dLbl>
            <c:dLbl>
              <c:idx val="13"/>
              <c:layout>
                <c:manualLayout>
                  <c:x val="1.53154992852767E-2"/>
                  <c:y val="-9.96115150911444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9F9-446D-9BA6-CF1076653CF0}"/>
                </c:ext>
              </c:extLst>
            </c:dLbl>
            <c:dLbl>
              <c:idx val="14"/>
              <c:layout>
                <c:manualLayout>
                  <c:x val="-1.6723650958822701E-2"/>
                  <c:y val="-3.1541003304295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9F9-446D-9BA6-CF1076653CF0}"/>
                </c:ext>
              </c:extLst>
            </c:dLbl>
            <c:dLbl>
              <c:idx val="15"/>
              <c:layout>
                <c:manualLayout>
                  <c:x val="0"/>
                  <c:y val="-8.7864223490537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9F9-446D-9BA6-CF1076653CF0}"/>
                </c:ext>
              </c:extLst>
            </c:dLbl>
            <c:dLbl>
              <c:idx val="16"/>
              <c:layout>
                <c:manualLayout>
                  <c:x val="4.7941132748624903E-2"/>
                  <c:y val="-5.18173625713427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9F9-446D-9BA6-CF1076653CF0}"/>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2020.xlsx]Burkina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2020.xlsx]Burkina Estatisticas'!$B$115:$B$131</c:f>
              <c:numCache>
                <c:formatCode>"$"#,##0</c:formatCode>
                <c:ptCount val="17"/>
                <c:pt idx="0">
                  <c:v>429452576</c:v>
                </c:pt>
                <c:pt idx="1">
                  <c:v>415670680</c:v>
                </c:pt>
                <c:pt idx="2">
                  <c:v>783571383</c:v>
                </c:pt>
                <c:pt idx="3">
                  <c:v>767180098</c:v>
                </c:pt>
                <c:pt idx="4">
                  <c:v>1432195339</c:v>
                </c:pt>
                <c:pt idx="5">
                  <c:v>102706360</c:v>
                </c:pt>
                <c:pt idx="6">
                  <c:v>452416370</c:v>
                </c:pt>
                <c:pt idx="7">
                  <c:v>185043072</c:v>
                </c:pt>
                <c:pt idx="8">
                  <c:v>766230265</c:v>
                </c:pt>
                <c:pt idx="9">
                  <c:v>99327401</c:v>
                </c:pt>
                <c:pt idx="10">
                  <c:v>13850763</c:v>
                </c:pt>
                <c:pt idx="11">
                  <c:v>60972253</c:v>
                </c:pt>
                <c:pt idx="12">
                  <c:v>24504385</c:v>
                </c:pt>
                <c:pt idx="13">
                  <c:v>328893253</c:v>
                </c:pt>
                <c:pt idx="14">
                  <c:v>192416340</c:v>
                </c:pt>
                <c:pt idx="15">
                  <c:v>25096819</c:v>
                </c:pt>
                <c:pt idx="16" formatCode="&quot;$&quot;#,##0;\-&quot;$&quot;#,##0">
                  <c:v>13598224</c:v>
                </c:pt>
              </c:numCache>
            </c:numRef>
          </c:val>
          <c:extLst xmlns:c16r2="http://schemas.microsoft.com/office/drawing/2015/06/chart">
            <c:ext xmlns:c16="http://schemas.microsoft.com/office/drawing/2014/chart" uri="{C3380CC4-5D6E-409C-BE32-E72D297353CC}">
              <c16:uniqueId val="{00000022-D9F9-446D-9BA6-CF1076653CF0}"/>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6309985705534E-3"/>
          <c:y val="0.73777411716256602"/>
          <c:w val="0.99387380028588901"/>
          <c:h val="0.25913723875218803"/>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Investissements étrangers directs  [ entrées nettes - Courant ]</a:t>
            </a:r>
            <a:endParaRPr lang="pt-PT" sz="120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Estatisticas'!$A$55</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9BE-4670-8778-E1F078B3517C}"/>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9BE-4670-8778-E1F078B3517C}"/>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9BE-4670-8778-E1F078B3517C}"/>
                </c:ext>
              </c:extLst>
            </c:dLbl>
            <c:dLbl>
              <c:idx val="5"/>
              <c:layout>
                <c:manualLayout>
                  <c:x val="2.76682947363565E-2"/>
                  <c:y val="-6.7307692307692304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9BE-4670-8778-E1F078B3517C}"/>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9BE-4670-8778-E1F078B3517C}"/>
                </c:ext>
              </c:extLst>
            </c:dLbl>
            <c:dLbl>
              <c:idx val="7"/>
              <c:layout>
                <c:manualLayout>
                  <c:x val="9.4760781671158999E-3"/>
                  <c:y val="-3.84615384615384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9BE-4670-8778-E1F078B3517C}"/>
                </c:ext>
              </c:extLst>
            </c:dLbl>
            <c:dLbl>
              <c:idx val="9"/>
              <c:layout>
                <c:manualLayout>
                  <c:x val="-2.0801912072447E-3"/>
                  <c:y val="-7.2524407252440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89BE-4670-8778-E1F078B3517C}"/>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Estatisticas'!$B$55:$K$55</c:f>
              <c:numCache>
                <c:formatCode>"$"#,##0;\-"$"#,##0</c:formatCode>
                <c:ptCount val="10"/>
                <c:pt idx="0">
                  <c:v>13534563572.200001</c:v>
                </c:pt>
                <c:pt idx="1">
                  <c:v>13153807931.6</c:v>
                </c:pt>
                <c:pt idx="2">
                  <c:v>19542420011.200001</c:v>
                </c:pt>
                <c:pt idx="3">
                  <c:v>16756110854.799999</c:v>
                </c:pt>
                <c:pt idx="4">
                  <c:v>14176177811</c:v>
                </c:pt>
                <c:pt idx="5">
                  <c:v>11719376240.4</c:v>
                </c:pt>
                <c:pt idx="6">
                  <c:v>9238161619.8400002</c:v>
                </c:pt>
                <c:pt idx="7">
                  <c:v>12325533707.1</c:v>
                </c:pt>
                <c:pt idx="8">
                  <c:v>10601421938.700001</c:v>
                </c:pt>
                <c:pt idx="9">
                  <c:v>8477040158.7000008</c:v>
                </c:pt>
              </c:numCache>
            </c:numRef>
          </c:val>
          <c:smooth val="0"/>
          <c:extLst xmlns:c16r2="http://schemas.microsoft.com/office/drawing/2015/06/chart">
            <c:ext xmlns:c16="http://schemas.microsoft.com/office/drawing/2014/chart" uri="{C3380CC4-5D6E-409C-BE32-E72D297353CC}">
              <c16:uniqueId val="{00000007-89BE-4670-8778-E1F078B3517C}"/>
            </c:ext>
          </c:extLst>
        </c:ser>
        <c:dLbls>
          <c:showLegendKey val="0"/>
          <c:showVal val="1"/>
          <c:showCatName val="0"/>
          <c:showSerName val="0"/>
          <c:showPercent val="0"/>
          <c:showBubbleSize val="0"/>
        </c:dLbls>
        <c:marker val="1"/>
        <c:smooth val="0"/>
        <c:axId val="212992000"/>
        <c:axId val="42005568"/>
      </c:lineChart>
      <c:catAx>
        <c:axId val="212992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42005568"/>
        <c:crosses val="autoZero"/>
        <c:auto val="1"/>
        <c:lblAlgn val="ctr"/>
        <c:lblOffset val="100"/>
        <c:noMultiLvlLbl val="0"/>
      </c:catAx>
      <c:valAx>
        <c:axId val="420055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2992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0" baseline="0" dirty="0" err="1" smtClean="0">
                <a:effectLst/>
              </a:rPr>
              <a:t>Investissements</a:t>
            </a:r>
            <a:r>
              <a:rPr lang="en-US" sz="1200" b="0" i="0" baseline="0" dirty="0" smtClean="0">
                <a:effectLst/>
              </a:rPr>
              <a:t> </a:t>
            </a:r>
            <a:r>
              <a:rPr lang="en-US" sz="1200" b="0" i="0" baseline="0" dirty="0" err="1" smtClean="0">
                <a:effectLst/>
              </a:rPr>
              <a:t>étrangers</a:t>
            </a:r>
            <a:r>
              <a:rPr lang="en-US" sz="1200" b="0" i="0" baseline="0" dirty="0" smtClean="0">
                <a:effectLst/>
              </a:rPr>
              <a:t> directs  [ entrées </a:t>
            </a:r>
            <a:r>
              <a:rPr lang="en-US" sz="1200" b="0" i="0" baseline="0" dirty="0" err="1" smtClean="0">
                <a:effectLst/>
              </a:rPr>
              <a:t>nettes</a:t>
            </a:r>
            <a:r>
              <a:rPr lang="en-US" sz="1200" b="0" i="0"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2020.xlsx]Burkina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3715441672285901E-3"/>
                  <c:y val="0.11768445775"/>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B16-4D39-8675-2A7DD5FC6E40}"/>
                </c:ext>
              </c:extLst>
            </c:dLbl>
            <c:dLbl>
              <c:idx val="4"/>
              <c:layout>
                <c:manualLayout>
                  <c:x val="0"/>
                  <c:y val="3.5332785538208698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B16-4D39-8675-2A7DD5FC6E40}"/>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B16-4D39-8675-2A7DD5FC6E40}"/>
                </c:ext>
              </c:extLst>
            </c:dLbl>
            <c:dLbl>
              <c:idx val="7"/>
              <c:layout>
                <c:manualLayout>
                  <c:x val="0"/>
                  <c:y val="5.1150369761709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B16-4D39-8675-2A7DD5FC6E40}"/>
                </c:ext>
              </c:extLst>
            </c:dLbl>
            <c:dLbl>
              <c:idx val="9"/>
              <c:layout>
                <c:manualLayout>
                  <c:x val="1.9790635904379998E-3"/>
                  <c:y val="7.066557107641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B16-4D39-8675-2A7DD5FC6E40}"/>
                </c:ext>
              </c:extLst>
            </c:dLbl>
            <c:spPr>
              <a:noFill/>
              <a:ln>
                <a:noFill/>
              </a:ln>
              <a:effectLst/>
            </c:spPr>
            <c:txPr>
              <a:bodyPr rot="0" spcFirstLastPara="0" vertOverflow="ellipsis" vert="horz" wrap="square" lIns="71755" tIns="0" rIns="71755"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2020.xlsx]Burkina Estatisticas'!$B$91:$K$91</c:f>
              <c:numCache>
                <c:formatCode>"$"#,##0;\-"$"#,##0</c:formatCode>
                <c:ptCount val="10"/>
                <c:pt idx="0">
                  <c:v>56653992</c:v>
                </c:pt>
                <c:pt idx="1">
                  <c:v>38870701</c:v>
                </c:pt>
                <c:pt idx="2">
                  <c:v>143845512</c:v>
                </c:pt>
                <c:pt idx="3">
                  <c:v>329281976</c:v>
                </c:pt>
                <c:pt idx="4">
                  <c:v>490403410</c:v>
                </c:pt>
                <c:pt idx="5">
                  <c:v>357296974</c:v>
                </c:pt>
                <c:pt idx="6">
                  <c:v>231901704</c:v>
                </c:pt>
                <c:pt idx="7">
                  <c:v>390622353</c:v>
                </c:pt>
                <c:pt idx="8">
                  <c:v>2572690</c:v>
                </c:pt>
                <c:pt idx="9">
                  <c:v>268414908</c:v>
                </c:pt>
              </c:numCache>
            </c:numRef>
          </c:val>
          <c:smooth val="0"/>
          <c:extLst xmlns:c16r2="http://schemas.microsoft.com/office/drawing/2015/06/chart">
            <c:ext xmlns:c16="http://schemas.microsoft.com/office/drawing/2014/chart" uri="{C3380CC4-5D6E-409C-BE32-E72D297353CC}">
              <c16:uniqueId val="{00000005-0B16-4D39-8675-2A7DD5FC6E40}"/>
            </c:ext>
          </c:extLst>
        </c:ser>
        <c:dLbls>
          <c:showLegendKey val="0"/>
          <c:showVal val="1"/>
          <c:showCatName val="0"/>
          <c:showSerName val="0"/>
          <c:showPercent val="0"/>
          <c:showBubbleSize val="0"/>
        </c:dLbls>
        <c:marker val="1"/>
        <c:smooth val="0"/>
        <c:axId val="218962944"/>
        <c:axId val="78386240"/>
      </c:lineChart>
      <c:catAx>
        <c:axId val="21896294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386240"/>
        <c:crosses val="autoZero"/>
        <c:auto val="1"/>
        <c:lblAlgn val="ctr"/>
        <c:lblOffset val="100"/>
        <c:noMultiLvlLbl val="0"/>
      </c:catAx>
      <c:valAx>
        <c:axId val="78386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89629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'Burkina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Estatisticas'!$B$14:$K$14</c:f>
              <c:numCache>
                <c:formatCode>0.00%</c:formatCode>
                <c:ptCount val="10"/>
                <c:pt idx="0">
                  <c:v>0.127</c:v>
                </c:pt>
                <c:pt idx="1">
                  <c:v>0.1923</c:v>
                </c:pt>
                <c:pt idx="2">
                  <c:v>0.25</c:v>
                </c:pt>
                <c:pt idx="3">
                  <c:v>0.25519999999999998</c:v>
                </c:pt>
                <c:pt idx="4">
                  <c:v>0.2228</c:v>
                </c:pt>
                <c:pt idx="5">
                  <c:v>0.22259999999999999</c:v>
                </c:pt>
                <c:pt idx="6">
                  <c:v>0.26050000000000001</c:v>
                </c:pt>
                <c:pt idx="7">
                  <c:v>0.29949999999999999</c:v>
                </c:pt>
                <c:pt idx="8">
                  <c:v>0.30349999999999999</c:v>
                </c:pt>
                <c:pt idx="9">
                  <c:v>0.30790000000000001</c:v>
                </c:pt>
              </c:numCache>
            </c:numRef>
          </c:val>
          <c:extLst xmlns:c16r2="http://schemas.microsoft.com/office/drawing/2015/06/chart">
            <c:ext xmlns:c16="http://schemas.microsoft.com/office/drawing/2014/chart" uri="{C3380CC4-5D6E-409C-BE32-E72D297353CC}">
              <c16:uniqueId val="{00000000-1F17-4CDB-AD9F-BE7575A11EB9}"/>
            </c:ext>
          </c:extLst>
        </c:ser>
        <c:ser>
          <c:idx val="1"/>
          <c:order val="1"/>
          <c:tx>
            <c:strRef>
              <c:f>'Burkina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'Burkina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'Burkina Estatisticas'!$B$15:$K$15</c:f>
              <c:numCache>
                <c:formatCode>0.00%</c:formatCode>
                <c:ptCount val="10"/>
                <c:pt idx="0">
                  <c:v>0.2772</c:v>
                </c:pt>
                <c:pt idx="1">
                  <c:v>0.2964</c:v>
                </c:pt>
                <c:pt idx="2">
                  <c:v>0.33150000000000002</c:v>
                </c:pt>
                <c:pt idx="3">
                  <c:v>0.37159999999999999</c:v>
                </c:pt>
                <c:pt idx="4">
                  <c:v>0.27860000000000001</c:v>
                </c:pt>
                <c:pt idx="5">
                  <c:v>0.24360000000000001</c:v>
                </c:pt>
                <c:pt idx="6">
                  <c:v>0.3629</c:v>
                </c:pt>
                <c:pt idx="7">
                  <c:v>0.36470000000000002</c:v>
                </c:pt>
                <c:pt idx="8">
                  <c:v>0.36220000000000002</c:v>
                </c:pt>
                <c:pt idx="9">
                  <c:v>0.37240000000000001</c:v>
                </c:pt>
              </c:numCache>
            </c:numRef>
          </c:val>
          <c:extLst xmlns:c16r2="http://schemas.microsoft.com/office/drawing/2015/06/chart">
            <c:ext xmlns:c16="http://schemas.microsoft.com/office/drawing/2014/chart" uri="{C3380CC4-5D6E-409C-BE32-E72D297353CC}">
              <c16:uniqueId val="{00000001-1F17-4CDB-AD9F-BE7575A11EB9}"/>
            </c:ext>
          </c:extLst>
        </c:ser>
        <c:dLbls>
          <c:showLegendKey val="0"/>
          <c:showVal val="1"/>
          <c:showCatName val="0"/>
          <c:showSerName val="0"/>
          <c:showPercent val="0"/>
          <c:showBubbleSize val="0"/>
        </c:dLbls>
        <c:gapWidth val="219"/>
        <c:overlap val="-27"/>
        <c:axId val="220990976"/>
        <c:axId val="78387968"/>
      </c:barChart>
      <c:catAx>
        <c:axId val="22099097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387968"/>
        <c:crosses val="autoZero"/>
        <c:auto val="1"/>
        <c:lblAlgn val="ctr"/>
        <c:lblOffset val="100"/>
        <c:noMultiLvlLbl val="0"/>
      </c:catAx>
      <c:valAx>
        <c:axId val="78387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099097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'Cabo Verde Estatisticas'!$A$7</c:f>
              <c:strCache>
                <c:ptCount val="1"/>
                <c:pt idx="0">
                  <c:v>Exportations de biens et services  [ Constant ]</c:v>
                </c:pt>
              </c:strCache>
            </c:strRef>
          </c:tx>
          <c:spPr>
            <a:solidFill>
              <a:schemeClr val="accent1"/>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Estatisticas'!$B$7:$K$7</c:f>
              <c:numCache>
                <c:formatCode>"$"#,##0_);[Red]\("$"#,##0\)</c:formatCode>
                <c:ptCount val="10"/>
                <c:pt idx="0">
                  <c:v>508758705</c:v>
                </c:pt>
                <c:pt idx="1">
                  <c:v>543735622</c:v>
                </c:pt>
                <c:pt idx="2">
                  <c:v>603111370</c:v>
                </c:pt>
                <c:pt idx="3">
                  <c:v>684364453</c:v>
                </c:pt>
                <c:pt idx="4">
                  <c:v>688405791</c:v>
                </c:pt>
                <c:pt idx="5">
                  <c:v>679974569</c:v>
                </c:pt>
                <c:pt idx="6">
                  <c:v>780293748</c:v>
                </c:pt>
                <c:pt idx="7">
                  <c:v>815000901</c:v>
                </c:pt>
                <c:pt idx="8">
                  <c:v>876338563</c:v>
                </c:pt>
                <c:pt idx="9">
                  <c:v>980392090</c:v>
                </c:pt>
              </c:numCache>
            </c:numRef>
          </c:val>
          <c:extLst xmlns:c16r2="http://schemas.microsoft.com/office/drawing/2015/06/chart">
            <c:ext xmlns:c16="http://schemas.microsoft.com/office/drawing/2014/chart" uri="{C3380CC4-5D6E-409C-BE32-E72D297353CC}">
              <c16:uniqueId val="{00000000-69C3-4EFC-9E21-6B039CA9902F}"/>
            </c:ext>
          </c:extLst>
        </c:ser>
        <c:ser>
          <c:idx val="1"/>
          <c:order val="1"/>
          <c:tx>
            <c:strRef>
              <c:f>'Cabo Verde Estatisticas'!$A$8</c:f>
              <c:strCache>
                <c:ptCount val="1"/>
                <c:pt idx="0">
                  <c:v>Exportations de biens et services [ Courant ]</c:v>
                </c:pt>
              </c:strCache>
            </c:strRef>
          </c:tx>
          <c:spPr>
            <a:solidFill>
              <a:schemeClr val="accent2"/>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Estatisticas'!$B$8:$K$8</c:f>
              <c:numCache>
                <c:formatCode>"$"#,##0_);[Red]\("$"#,##0\)</c:formatCode>
                <c:ptCount val="10"/>
                <c:pt idx="0">
                  <c:v>531989157</c:v>
                </c:pt>
                <c:pt idx="1">
                  <c:v>543735622</c:v>
                </c:pt>
                <c:pt idx="2">
                  <c:v>662759016</c:v>
                </c:pt>
                <c:pt idx="3">
                  <c:v>704245133</c:v>
                </c:pt>
                <c:pt idx="4">
                  <c:v>749300524</c:v>
                </c:pt>
                <c:pt idx="5">
                  <c:v>750676237</c:v>
                </c:pt>
                <c:pt idx="6">
                  <c:v>717082168</c:v>
                </c:pt>
                <c:pt idx="7">
                  <c:v>735543570</c:v>
                </c:pt>
                <c:pt idx="8">
                  <c:v>812736073</c:v>
                </c:pt>
                <c:pt idx="9">
                  <c:v>964278699</c:v>
                </c:pt>
              </c:numCache>
            </c:numRef>
          </c:val>
          <c:extLst xmlns:c16r2="http://schemas.microsoft.com/office/drawing/2015/06/chart">
            <c:ext xmlns:c16="http://schemas.microsoft.com/office/drawing/2014/chart" uri="{C3380CC4-5D6E-409C-BE32-E72D297353CC}">
              <c16:uniqueId val="{00000001-69C3-4EFC-9E21-6B039CA9902F}"/>
            </c:ext>
          </c:extLst>
        </c:ser>
        <c:ser>
          <c:idx val="2"/>
          <c:order val="2"/>
          <c:tx>
            <c:strRef>
              <c:f>'Cabo Verde Estatisticas'!$A$9</c:f>
              <c:strCache>
                <c:ptCount val="1"/>
                <c:pt idx="0">
                  <c:v>Importations de biens et services [ Constant ]</c:v>
                </c:pt>
              </c:strCache>
            </c:strRef>
          </c:tx>
          <c:spPr>
            <a:solidFill>
              <a:schemeClr val="accent3"/>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Estatisticas'!$B$9:$K$9</c:f>
              <c:numCache>
                <c:formatCode>"$"#,##0_);[Red]\("$"#,##0\)</c:formatCode>
                <c:ptCount val="10"/>
                <c:pt idx="0">
                  <c:v>949612602</c:v>
                </c:pt>
                <c:pt idx="1">
                  <c:v>1028011941</c:v>
                </c:pt>
                <c:pt idx="2">
                  <c:v>1076188370</c:v>
                </c:pt>
                <c:pt idx="3">
                  <c:v>991909457</c:v>
                </c:pt>
                <c:pt idx="4">
                  <c:v>928850456</c:v>
                </c:pt>
                <c:pt idx="5">
                  <c:v>1031473544</c:v>
                </c:pt>
                <c:pt idx="6">
                  <c:v>1050510234</c:v>
                </c:pt>
                <c:pt idx="7">
                  <c:v>1127865182</c:v>
                </c:pt>
                <c:pt idx="8">
                  <c:v>1312539408</c:v>
                </c:pt>
                <c:pt idx="9">
                  <c:v>1399104772</c:v>
                </c:pt>
              </c:numCache>
            </c:numRef>
          </c:val>
          <c:extLst xmlns:c16r2="http://schemas.microsoft.com/office/drawing/2015/06/chart">
            <c:ext xmlns:c16="http://schemas.microsoft.com/office/drawing/2014/chart" uri="{C3380CC4-5D6E-409C-BE32-E72D297353CC}">
              <c16:uniqueId val="{00000002-69C3-4EFC-9E21-6B039CA9902F}"/>
            </c:ext>
          </c:extLst>
        </c:ser>
        <c:ser>
          <c:idx val="3"/>
          <c:order val="3"/>
          <c:tx>
            <c:strRef>
              <c:f>'Cabo Verde Estatisticas'!$A$10</c:f>
              <c:strCache>
                <c:ptCount val="1"/>
                <c:pt idx="0">
                  <c:v>Importations de biens et services [ Courant ]</c:v>
                </c:pt>
              </c:strCache>
            </c:strRef>
          </c:tx>
          <c:spPr>
            <a:solidFill>
              <a:schemeClr val="accent4"/>
            </a:solidFill>
            <a:ln>
              <a:noFill/>
            </a:ln>
            <a:effectLst/>
          </c:spPr>
          <c:invertIfNegative val="0"/>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Estatisticas'!$B$10:$K$10</c:f>
              <c:numCache>
                <c:formatCode>"$"#,##0_);[Red]\("$"#,##0\)</c:formatCode>
                <c:ptCount val="10"/>
                <c:pt idx="0">
                  <c:v>975047361</c:v>
                </c:pt>
                <c:pt idx="1">
                  <c:v>1028011941</c:v>
                </c:pt>
                <c:pt idx="2">
                  <c:v>1200341794</c:v>
                </c:pt>
                <c:pt idx="3">
                  <c:v>1042391960</c:v>
                </c:pt>
                <c:pt idx="4">
                  <c:v>1014920752</c:v>
                </c:pt>
                <c:pt idx="5">
                  <c:v>1128684994</c:v>
                </c:pt>
                <c:pt idx="6">
                  <c:v>944645440</c:v>
                </c:pt>
                <c:pt idx="7">
                  <c:v>997176141</c:v>
                </c:pt>
                <c:pt idx="8">
                  <c:v>1192488883</c:v>
                </c:pt>
                <c:pt idx="9">
                  <c:v>1348341634</c:v>
                </c:pt>
              </c:numCache>
            </c:numRef>
          </c:val>
          <c:extLst xmlns:c16r2="http://schemas.microsoft.com/office/drawing/2015/06/chart">
            <c:ext xmlns:c16="http://schemas.microsoft.com/office/drawing/2014/chart" uri="{C3380CC4-5D6E-409C-BE32-E72D297353CC}">
              <c16:uniqueId val="{00000003-69C3-4EFC-9E21-6B039CA9902F}"/>
            </c:ext>
          </c:extLst>
        </c:ser>
        <c:ser>
          <c:idx val="4"/>
          <c:order val="4"/>
          <c:tx>
            <c:strRef>
              <c:f>'Cabo Verde Estatisticas'!$A$11</c:f>
              <c:strCache>
                <c:ptCount val="1"/>
                <c:pt idx="0">
                  <c:v>Balance commerciale [ Constant ]</c:v>
                </c:pt>
              </c:strCache>
            </c:strRef>
          </c:tx>
          <c:spPr>
            <a:solidFill>
              <a:srgbClr val="C0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Estatisticas'!$B$11:$K$11</c:f>
              <c:numCache>
                <c:formatCode>"$"#,##0_);[Red]\("$"#,##0\)</c:formatCode>
                <c:ptCount val="10"/>
                <c:pt idx="0">
                  <c:v>-440853897</c:v>
                </c:pt>
                <c:pt idx="1">
                  <c:v>-484276319</c:v>
                </c:pt>
                <c:pt idx="2">
                  <c:v>-473077000</c:v>
                </c:pt>
                <c:pt idx="3">
                  <c:v>-307545004</c:v>
                </c:pt>
                <c:pt idx="4">
                  <c:v>-240444665</c:v>
                </c:pt>
                <c:pt idx="5">
                  <c:v>-351498975</c:v>
                </c:pt>
                <c:pt idx="6">
                  <c:v>-270216486</c:v>
                </c:pt>
                <c:pt idx="7">
                  <c:v>-312864281</c:v>
                </c:pt>
                <c:pt idx="8">
                  <c:v>-436200845</c:v>
                </c:pt>
                <c:pt idx="9">
                  <c:v>-418712682</c:v>
                </c:pt>
              </c:numCache>
            </c:numRef>
          </c:val>
          <c:extLst xmlns:c16r2="http://schemas.microsoft.com/office/drawing/2015/06/chart">
            <c:ext xmlns:c16="http://schemas.microsoft.com/office/drawing/2014/chart" uri="{C3380CC4-5D6E-409C-BE32-E72D297353CC}">
              <c16:uniqueId val="{0000000E-69C3-4EFC-9E21-6B039CA9902F}"/>
            </c:ext>
          </c:extLst>
        </c:ser>
        <c:ser>
          <c:idx val="5"/>
          <c:order val="5"/>
          <c:tx>
            <c:strRef>
              <c:f>'Cabo Verde Estatisticas'!$A$12</c:f>
              <c:strCache>
                <c:ptCount val="1"/>
                <c:pt idx="0">
                  <c:v>Balance commerciale [ Courant ]</c:v>
                </c:pt>
              </c:strCache>
            </c:strRef>
          </c:tx>
          <c:spPr>
            <a:solidFill>
              <a:srgbClr val="92D05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Estatisticas'!$B$12:$K$12</c:f>
              <c:numCache>
                <c:formatCode>"$"#,##0_);[Red]\("$"#,##0\)</c:formatCode>
                <c:ptCount val="10"/>
                <c:pt idx="0">
                  <c:v>-443058204</c:v>
                </c:pt>
                <c:pt idx="1">
                  <c:v>-484276319</c:v>
                </c:pt>
                <c:pt idx="2">
                  <c:v>-537582778</c:v>
                </c:pt>
                <c:pt idx="3">
                  <c:v>-338146827</c:v>
                </c:pt>
                <c:pt idx="4">
                  <c:v>-265620228</c:v>
                </c:pt>
                <c:pt idx="5">
                  <c:v>-378008757</c:v>
                </c:pt>
                <c:pt idx="6">
                  <c:v>-227563272</c:v>
                </c:pt>
                <c:pt idx="7">
                  <c:v>-261632571</c:v>
                </c:pt>
                <c:pt idx="8">
                  <c:v>-379752810</c:v>
                </c:pt>
                <c:pt idx="9">
                  <c:v>-384062935</c:v>
                </c:pt>
              </c:numCache>
            </c:numRef>
          </c:val>
          <c:extLst xmlns:c16r2="http://schemas.microsoft.com/office/drawing/2015/06/chart">
            <c:ext xmlns:c16="http://schemas.microsoft.com/office/drawing/2014/chart" uri="{C3380CC4-5D6E-409C-BE32-E72D297353CC}">
              <c16:uniqueId val="{00000019-69C3-4EFC-9E21-6B039CA9902F}"/>
            </c:ext>
          </c:extLst>
        </c:ser>
        <c:ser>
          <c:idx val="6"/>
          <c:order val="6"/>
          <c:tx>
            <c:strRef>
              <c:f>'Cabo Verde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431800" tIns="64770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31800"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Estatisticas'!$B$13:$K$13</c:f>
              <c:numCache>
                <c:formatCode>"$"#,##0.00_);[Red]\("$"#,##0.00\)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extLst xmlns:c16r2="http://schemas.microsoft.com/office/drawing/2015/06/chart">
            <c:ext xmlns:c16="http://schemas.microsoft.com/office/drawing/2014/chart" uri="{C3380CC4-5D6E-409C-BE32-E72D297353CC}">
              <c16:uniqueId val="{0000001C-69C3-4EFC-9E21-6B039CA9902F}"/>
            </c:ext>
          </c:extLst>
        </c:ser>
        <c:dLbls>
          <c:showLegendKey val="0"/>
          <c:showVal val="0"/>
          <c:showCatName val="0"/>
          <c:showSerName val="0"/>
          <c:showPercent val="0"/>
          <c:showBubbleSize val="0"/>
        </c:dLbls>
        <c:gapWidth val="150"/>
        <c:axId val="246659584"/>
        <c:axId val="78416704"/>
      </c:barChart>
      <c:dateAx>
        <c:axId val="24665958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a:t>
                </a:r>
                <a:r>
                  <a:rPr lang="en-US" altLang="en-US"/>
                  <a:t>CABO VERDE</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416704"/>
        <c:crosses val="autoZero"/>
        <c:auto val="0"/>
        <c:lblOffset val="100"/>
        <c:baseTimeUnit val="days"/>
      </c:dateAx>
      <c:valAx>
        <c:axId val="784167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000" b="0" i="0" u="none" strike="noStrike" kern="1200" baseline="0">
                    <a:solidFill>
                      <a:srgbClr val="00B0F0"/>
                    </a:solidFill>
                    <a:latin typeface="+mn-lt"/>
                    <a:ea typeface="+mn-ea"/>
                    <a:cs typeface="+mn-cs"/>
                  </a:defRPr>
                </a:pPr>
                <a:r>
                  <a:rPr lang="en-US">
                    <a:solidFill>
                      <a:srgbClr val="00B0F0"/>
                    </a:solidFill>
                  </a:rPr>
                  <a:t>VALORES</a:t>
                </a: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66595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321819558307903"/>
          <c:y val="1.19444822399307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802-4D22-B0D0-BB2B1553CA47}"/>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5802-4D22-B0D0-BB2B1553CA4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5802-4D22-B0D0-BB2B1553CA4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5802-4D22-B0D0-BB2B1553CA47}"/>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5802-4D22-B0D0-BB2B1553CA4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802-4D22-B0D0-BB2B1553CA4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802-4D22-B0D0-BB2B1553CA4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802-4D22-B0D0-BB2B1553CA4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802-4D22-B0D0-BB2B1553CA47}"/>
              </c:ext>
            </c:extLst>
          </c:dPt>
          <c:dLbls>
            <c:dLbl>
              <c:idx val="0"/>
              <c:layout>
                <c:manualLayout>
                  <c:x val="3.4562211981566802E-2"/>
                  <c:y val="-6.75878642234905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802-4D22-B0D0-BB2B1553CA47}"/>
                </c:ext>
              </c:extLst>
            </c:dLbl>
            <c:dLbl>
              <c:idx val="6"/>
              <c:layout>
                <c:manualLayout>
                  <c:x val="-4.9626006904487902E-2"/>
                  <c:y val="-7.88525082607390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802-4D22-B0D0-BB2B1553CA47}"/>
                </c:ext>
              </c:extLst>
            </c:dLbl>
            <c:dLbl>
              <c:idx val="7"/>
              <c:layout>
                <c:manualLayout>
                  <c:x val="3.3443613348676599E-2"/>
                  <c:y val="-9.011715229798740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802-4D22-B0D0-BB2B1553CA47}"/>
                </c:ext>
              </c:extLst>
            </c:dLbl>
            <c:dLbl>
              <c:idx val="8"/>
              <c:layout>
                <c:manualLayout>
                  <c:x val="6.9044879171461501E-2"/>
                  <c:y val="-2.7035145689396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802-4D22-B0D0-BB2B1553CA4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Estatisticas'!$A$115:$A$123</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Estatisticas'!$B$115:$B$123</c:f>
              <c:numCache>
                <c:formatCode>"$"#,##0</c:formatCode>
                <c:ptCount val="9"/>
                <c:pt idx="0">
                  <c:v>162913983</c:v>
                </c:pt>
                <c:pt idx="1">
                  <c:v>152834099</c:v>
                </c:pt>
                <c:pt idx="2">
                  <c:v>81275249</c:v>
                </c:pt>
                <c:pt idx="3">
                  <c:v>317638959</c:v>
                </c:pt>
                <c:pt idx="4">
                  <c:v>16889708</c:v>
                </c:pt>
                <c:pt idx="5">
                  <c:v>40776288</c:v>
                </c:pt>
                <c:pt idx="6">
                  <c:v>8031503</c:v>
                </c:pt>
                <c:pt idx="7">
                  <c:v>4439535</c:v>
                </c:pt>
                <c:pt idx="8">
                  <c:v>3781759</c:v>
                </c:pt>
              </c:numCache>
            </c:numRef>
          </c:val>
          <c:extLst xmlns:c16r2="http://schemas.microsoft.com/office/drawing/2015/06/chart">
            <c:ext xmlns:c16="http://schemas.microsoft.com/office/drawing/2014/chart" uri="{C3380CC4-5D6E-409C-BE32-E72D297353CC}">
              <c16:uniqueId val="{00000012-5802-4D22-B0D0-BB2B1553CA4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295742232451101E-3"/>
          <c:y val="0.83658756383298305"/>
          <c:w val="0.99554085155351002"/>
          <c:h val="0.158906578552118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Exportations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63526063810842"/>
          <c:y val="3.7615998356333301E-2"/>
        </c:manualLayout>
      </c:layout>
      <c:overlay val="0"/>
      <c:spPr>
        <a:noFill/>
        <a:ln>
          <a:noFill/>
        </a:ln>
        <a:effectLst/>
      </c:spPr>
    </c:title>
    <c:autoTitleDeleted val="0"/>
    <c:plotArea>
      <c:layout>
        <c:manualLayout>
          <c:layoutTarget val="inner"/>
          <c:xMode val="edge"/>
          <c:yMode val="edge"/>
          <c:x val="0.24817518248175199"/>
          <c:y val="0.16230828643936901"/>
          <c:w val="0.60033851687295003"/>
          <c:h val="0.626172349111773"/>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656-4884-A63A-45948795B9AB}"/>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1656-4884-A63A-45948795B9A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656-4884-A63A-45948795B9AB}"/>
              </c:ext>
            </c:extLst>
          </c:dPt>
          <c:dPt>
            <c:idx val="3"/>
            <c:bubble3D val="0"/>
            <c:spPr>
              <a:solidFill>
                <a:schemeClr val="tx1"/>
              </a:solidFill>
              <a:ln>
                <a:noFill/>
              </a:ln>
              <a:effectLst/>
            </c:spPr>
            <c:extLst xmlns:c16r2="http://schemas.microsoft.com/office/drawing/2015/06/chart">
              <c:ext xmlns:c16="http://schemas.microsoft.com/office/drawing/2014/chart" uri="{C3380CC4-5D6E-409C-BE32-E72D297353CC}">
                <c16:uniqueId val="{00000007-1656-4884-A63A-45948795B9AB}"/>
              </c:ext>
            </c:extLst>
          </c:dPt>
          <c:dPt>
            <c:idx val="4"/>
            <c:bubble3D val="0"/>
            <c:spPr>
              <a:gradFill>
                <a:gsLst>
                  <a:gs pos="0">
                    <a:srgbClr val="FE4444"/>
                  </a:gs>
                  <a:gs pos="100000">
                    <a:srgbClr val="832B2B"/>
                  </a:gs>
                </a:gsLst>
                <a:lin scaled="0"/>
              </a:gradFill>
              <a:ln>
                <a:noFill/>
              </a:ln>
              <a:effectLst/>
            </c:spPr>
            <c:extLst xmlns:c16r2="http://schemas.microsoft.com/office/drawing/2015/06/chart">
              <c:ext xmlns:c16="http://schemas.microsoft.com/office/drawing/2014/chart" uri="{C3380CC4-5D6E-409C-BE32-E72D297353CC}">
                <c16:uniqueId val="{00000009-1656-4884-A63A-45948795B9A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1656-4884-A63A-45948795B9A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656-4884-A63A-45948795B9AB}"/>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656-4884-A63A-45948795B9A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656-4884-A63A-45948795B9AB}"/>
              </c:ext>
            </c:extLst>
          </c:dPt>
          <c:dLbls>
            <c:dLbl>
              <c:idx val="2"/>
              <c:layout>
                <c:manualLayout>
                  <c:x val="-4.9288061336254102E-2"/>
                  <c:y val="2.41623711340205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656-4884-A63A-45948795B9AB}"/>
                </c:ext>
              </c:extLst>
            </c:dLbl>
            <c:dLbl>
              <c:idx val="3"/>
              <c:layout>
                <c:manualLayout>
                  <c:x val="-0.10074220003871499"/>
                  <c:y val="-4.95037779447171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656-4884-A63A-45948795B9AB}"/>
                </c:ext>
              </c:extLst>
            </c:dLbl>
            <c:dLbl>
              <c:idx val="4"/>
              <c:layout>
                <c:manualLayout>
                  <c:x val="-9.9671412924424996E-2"/>
                  <c:y val="-3.62435567010309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656-4884-A63A-45948795B9AB}"/>
                </c:ext>
              </c:extLst>
            </c:dLbl>
            <c:dLbl>
              <c:idx val="5"/>
              <c:layout>
                <c:manualLayout>
                  <c:x val="-8.1795148868812603E-2"/>
                  <c:y val="-8.667798680653830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656-4884-A63A-45948795B9AB}"/>
                </c:ext>
              </c:extLst>
            </c:dLbl>
            <c:dLbl>
              <c:idx val="6"/>
              <c:layout>
                <c:manualLayout>
                  <c:x val="-1.6613127310952599E-2"/>
                  <c:y val="-9.681454953081719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656-4884-A63A-45948795B9AB}"/>
                </c:ext>
              </c:extLst>
            </c:dLbl>
            <c:dLbl>
              <c:idx val="7"/>
              <c:layout>
                <c:manualLayout>
                  <c:x val="1.6129190342823001E-2"/>
                  <c:y val="-0.1478856589017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656-4884-A63A-45948795B9AB}"/>
                </c:ext>
              </c:extLst>
            </c:dLbl>
            <c:dLbl>
              <c:idx val="8"/>
              <c:layout>
                <c:manualLayout>
                  <c:x val="5.2274993812957402E-2"/>
                  <c:y val="-0.10702185439569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1656-4884-A63A-45948795B9AB}"/>
                </c:ext>
              </c:extLst>
            </c:dLbl>
            <c:numFmt formatCode="0.00%" sourceLinked="0"/>
            <c:spPr>
              <a:noFill/>
              <a:ln>
                <a:noFill/>
              </a:ln>
              <a:effectLst>
                <a:outerShdw blurRad="50800" dist="50800" dir="5400000" algn="ctr" rotWithShape="0">
                  <a:schemeClr val="bg1">
                    <a:alpha val="100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Estatisticas'!$A$134:$A$142</c:f>
              <c:strCache>
                <c:ptCount val="9"/>
                <c:pt idx="0">
                  <c:v>Produits agricoles</c:v>
                </c:pt>
                <c:pt idx="1">
                  <c:v>Nourritures seulement</c:v>
                </c:pt>
                <c:pt idx="2">
                  <c:v>Pétrole et produits miniers</c:v>
                </c:pt>
                <c:pt idx="3">
                  <c:v>Produits manufacturés</c:v>
                </c:pt>
                <c:pt idx="4">
                  <c:v>Fer et acier</c:v>
                </c:pt>
                <c:pt idx="5">
                  <c:v>Produits chimiques et pharmaceutiques</c:v>
                </c:pt>
                <c:pt idx="6">
                  <c:v>Produits pharmaceutiques</c:v>
                </c:pt>
                <c:pt idx="7">
                  <c:v>Textiles</c:v>
                </c:pt>
                <c:pt idx="8">
                  <c:v>Vètements</c:v>
                </c:pt>
              </c:strCache>
            </c:strRef>
          </c:cat>
          <c:val>
            <c:numRef>
              <c:f>'[CEDEAO PAIS POR PAIS VPT 2020.xlsx]Cabo Verde Estatisticas'!$B$134:$B$142</c:f>
              <c:numCache>
                <c:formatCode>"$"#,##0;\-"$"#,##0</c:formatCode>
                <c:ptCount val="9"/>
                <c:pt idx="0">
                  <c:v>52733696</c:v>
                </c:pt>
                <c:pt idx="1">
                  <c:v>52691110</c:v>
                </c:pt>
                <c:pt idx="2">
                  <c:v>50000</c:v>
                </c:pt>
                <c:pt idx="3">
                  <c:v>4040943</c:v>
                </c:pt>
                <c:pt idx="4">
                  <c:v>91466</c:v>
                </c:pt>
                <c:pt idx="5">
                  <c:v>692203</c:v>
                </c:pt>
                <c:pt idx="6">
                  <c:v>67257</c:v>
                </c:pt>
                <c:pt idx="7">
                  <c:v>253979</c:v>
                </c:pt>
                <c:pt idx="8">
                  <c:v>5537266</c:v>
                </c:pt>
              </c:numCache>
            </c:numRef>
          </c:val>
          <c:extLst xmlns:c16r2="http://schemas.microsoft.com/office/drawing/2015/06/chart">
            <c:ext xmlns:c16="http://schemas.microsoft.com/office/drawing/2014/chart" uri="{C3380CC4-5D6E-409C-BE32-E72D297353CC}">
              <c16:uniqueId val="{00000012-1656-4884-A63A-45948795B9A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23713646532438E-3"/>
          <c:y val="0.78887443070917396"/>
          <c:w val="0.99552572706935105"/>
          <c:h val="0.206245933636955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Importations des Services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59972104855518305"/>
          <c:y val="1.0075828399293701E-2"/>
        </c:manualLayout>
      </c:layout>
      <c:overlay val="0"/>
      <c:spPr>
        <a:noFill/>
        <a:ln>
          <a:noFill/>
        </a:ln>
        <a:effectLst/>
      </c:spPr>
    </c:title>
    <c:autoTitleDeleted val="0"/>
    <c:plotArea>
      <c:layout>
        <c:manualLayout>
          <c:layoutTarget val="inner"/>
          <c:xMode val="edge"/>
          <c:yMode val="edge"/>
          <c:x val="0.313896987366375"/>
          <c:y val="8.7755102040816296E-2"/>
          <c:w val="0.37900874635568499"/>
          <c:h val="0.66326530612244905"/>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9D9-428B-824B-D439A936C82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9D9-428B-824B-D439A936C827}"/>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A9D9-428B-824B-D439A936C827}"/>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A9D9-428B-824B-D439A936C82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9D9-428B-824B-D439A936C827}"/>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9D9-428B-824B-D439A936C827}"/>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9D9-428B-824B-D439A936C827}"/>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A9D9-428B-824B-D439A936C827}"/>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A9D9-428B-824B-D439A936C827}"/>
              </c:ext>
            </c:extLst>
          </c:dPt>
          <c:dLbls>
            <c:dLbl>
              <c:idx val="7"/>
              <c:layout>
                <c:manualLayout>
                  <c:x val="-4.3731778425656002E-2"/>
                  <c:y val="-1.53061224489796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9D9-428B-824B-D439A936C827}"/>
                </c:ext>
              </c:extLst>
            </c:dLbl>
            <c:dLbl>
              <c:idx val="8"/>
              <c:layout>
                <c:manualLayout>
                  <c:x val="1.60349854227405E-2"/>
                  <c:y val="-7.6530612244898001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9D9-428B-824B-D439A936C82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00B0F0"/>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Estatisticas'!$A$155:$A$163</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Estatisticas'!$B$155:$B$163</c:f>
              <c:numCache>
                <c:formatCode>"$"#,##0;\-"$"#,##0</c:formatCode>
                <c:ptCount val="9"/>
                <c:pt idx="0">
                  <c:v>76390000</c:v>
                </c:pt>
                <c:pt idx="1">
                  <c:v>100815000</c:v>
                </c:pt>
                <c:pt idx="2">
                  <c:v>2064000</c:v>
                </c:pt>
                <c:pt idx="3">
                  <c:v>12034000</c:v>
                </c:pt>
                <c:pt idx="4">
                  <c:v>5482000</c:v>
                </c:pt>
                <c:pt idx="5">
                  <c:v>15955000</c:v>
                </c:pt>
                <c:pt idx="6">
                  <c:v>63209000</c:v>
                </c:pt>
                <c:pt idx="7">
                  <c:v>210000</c:v>
                </c:pt>
                <c:pt idx="8">
                  <c:v>5878000</c:v>
                </c:pt>
              </c:numCache>
            </c:numRef>
          </c:val>
          <c:extLst xmlns:c16r2="http://schemas.microsoft.com/office/drawing/2015/06/chart">
            <c:ext xmlns:c16="http://schemas.microsoft.com/office/drawing/2014/chart" uri="{C3380CC4-5D6E-409C-BE32-E72D297353CC}">
              <c16:uniqueId val="{00000012-A9D9-428B-824B-D439A936C82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854674483184199E-3"/>
          <c:y val="0.84647346006024704"/>
          <c:w val="0.92378895402653505"/>
          <c:h val="0.150410304352342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Services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4834248525524"/>
          <c:y val="6.3987429249296596E-2"/>
        </c:manualLayout>
      </c:layout>
      <c:overlay val="0"/>
      <c:spPr>
        <a:noFill/>
        <a:ln>
          <a:noFill/>
        </a:ln>
        <a:effectLst/>
      </c:spPr>
    </c:title>
    <c:autoTitleDeleted val="0"/>
    <c:plotArea>
      <c:layout>
        <c:manualLayout>
          <c:layoutTarget val="inner"/>
          <c:xMode val="edge"/>
          <c:yMode val="edge"/>
          <c:x val="0.32030191600541902"/>
          <c:y val="0.12632978723404301"/>
          <c:w val="0.37739500677375698"/>
          <c:h val="0.648271276595745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B2D-402C-8770-2739B7ACE3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9B2D-402C-8770-2739B7ACE3E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B2D-402C-8770-2739B7ACE3E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B2D-402C-8770-2739B7ACE3E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B2D-402C-8770-2739B7ACE3E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B2D-402C-8770-2739B7ACE3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B2D-402C-8770-2739B7ACE3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B2D-402C-8770-2739B7ACE3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B2D-402C-8770-2739B7ACE3EA}"/>
              </c:ext>
            </c:extLst>
          </c:dPt>
          <c:dLbls>
            <c:dLbl>
              <c:idx val="2"/>
              <c:layout>
                <c:manualLayout>
                  <c:x val="-0.10229987523593401"/>
                  <c:y val="7.4800531914893604E-3"/>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B2D-402C-8770-2739B7ACE3EA}"/>
                </c:ext>
              </c:extLst>
            </c:dLbl>
            <c:dLbl>
              <c:idx val="3"/>
              <c:layout>
                <c:manualLayout>
                  <c:x val="-6.4346011587784996E-2"/>
                  <c:y val="-3.9893617021276598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9B2D-402C-8770-2739B7ACE3EA}"/>
                </c:ext>
              </c:extLst>
            </c:dLbl>
            <c:dLbl>
              <c:idx val="4"/>
              <c:layout>
                <c:manualLayout>
                  <c:x val="-3.8067349926793601E-2"/>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B2D-402C-8770-2739B7ACE3EA}"/>
                </c:ext>
              </c:extLst>
            </c:dLbl>
            <c:dLbl>
              <c:idx val="5"/>
              <c:layout>
                <c:manualLayout>
                  <c:x val="0"/>
                  <c:y val="-0.11469414893617"/>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9B2D-402C-8770-2739B7ACE3EA}"/>
                </c:ext>
              </c:extLst>
            </c:dLbl>
            <c:dLbl>
              <c:idx val="7"/>
              <c:layout>
                <c:manualLayout>
                  <c:x val="4.3923865300146397E-3"/>
                  <c:y val="-0.10970744680851099"/>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9B2D-402C-8770-2739B7ACE3EA}"/>
                </c:ext>
              </c:extLst>
            </c:dLbl>
            <c:dLbl>
              <c:idx val="8"/>
              <c:layout>
                <c:manualLayout>
                  <c:x val="1.61054172767204E-2"/>
                  <c:y val="-3.2413563829787197E-2"/>
                </c:manualLayout>
              </c:layout>
              <c:dLblPos val="bestFi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9B2D-402C-8770-2739B7ACE3E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2020.xlsx]Cabo Verde Estatisticas'!$A$168:$A$176</c:f>
              <c:strCache>
                <c:ptCount val="9"/>
                <c:pt idx="0">
                  <c:v>Transports</c:v>
                </c:pt>
                <c:pt idx="1">
                  <c:v>Voyages</c:v>
                </c:pt>
                <c:pt idx="2">
                  <c:v>Construction</c:v>
                </c:pt>
                <c:pt idx="3">
                  <c:v>Assurances et services liés aux pensions</c:v>
                </c:pt>
                <c:pt idx="4">
                  <c:v>Services financiers</c:v>
                </c:pt>
                <c:pt idx="5">
                  <c:v>Telecommunication, informatique et information</c:v>
                </c:pt>
                <c:pt idx="6">
                  <c:v>Autres services de bureau</c:v>
                </c:pt>
                <c:pt idx="7">
                  <c:v>Services personnels, culturels et récréatifs</c:v>
                </c:pt>
                <c:pt idx="8">
                  <c:v>Services gouvernementaux</c:v>
                </c:pt>
              </c:strCache>
            </c:strRef>
          </c:cat>
          <c:val>
            <c:numRef>
              <c:f>'[CEDEAO PAIS POR PAIS VPT 2020.xlsx]Cabo Verde Estatisticas'!$B$168:$B$176</c:f>
              <c:numCache>
                <c:formatCode>"$"#,##0;\-"$"#,##0</c:formatCode>
                <c:ptCount val="9"/>
                <c:pt idx="0">
                  <c:v>95363000</c:v>
                </c:pt>
                <c:pt idx="1">
                  <c:v>351501000</c:v>
                </c:pt>
                <c:pt idx="2">
                  <c:v>462000</c:v>
                </c:pt>
                <c:pt idx="3">
                  <c:v>3729000</c:v>
                </c:pt>
                <c:pt idx="4">
                  <c:v>2090000</c:v>
                </c:pt>
                <c:pt idx="5">
                  <c:v>23839000</c:v>
                </c:pt>
                <c:pt idx="6">
                  <c:v>14638000</c:v>
                </c:pt>
                <c:pt idx="7">
                  <c:v>286000</c:v>
                </c:pt>
                <c:pt idx="8">
                  <c:v>20647000</c:v>
                </c:pt>
              </c:numCache>
            </c:numRef>
          </c:val>
          <c:extLst xmlns:c16r2="http://schemas.microsoft.com/office/drawing/2015/06/chart">
            <c:ext xmlns:c16="http://schemas.microsoft.com/office/drawing/2014/chart" uri="{C3380CC4-5D6E-409C-BE32-E72D297353CC}">
              <c16:uniqueId val="{00000012-9B2D-402C-8770-2739B7ACE3EA}"/>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05064063453325E-3"/>
          <c:y val="0.847096707177729"/>
          <c:w val="0.810860280658938"/>
          <c:h val="0.14438558221668199"/>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'Cabo Verde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Estatisticas'!$B$14:$K$14</c:f>
              <c:numCache>
                <c:formatCode>0.00%</c:formatCode>
                <c:ptCount val="10"/>
                <c:pt idx="0">
                  <c:v>0.31080000000000002</c:v>
                </c:pt>
                <c:pt idx="1">
                  <c:v>0.32669999999999999</c:v>
                </c:pt>
                <c:pt idx="2">
                  <c:v>0.35520000000000002</c:v>
                </c:pt>
                <c:pt idx="3">
                  <c:v>0.40429999999999999</c:v>
                </c:pt>
                <c:pt idx="4">
                  <c:v>0.40489999999999998</c:v>
                </c:pt>
                <c:pt idx="5">
                  <c:v>0.40360000000000001</c:v>
                </c:pt>
                <c:pt idx="6">
                  <c:v>0.4491</c:v>
                </c:pt>
                <c:pt idx="7">
                  <c:v>0.44230000000000003</c:v>
                </c:pt>
                <c:pt idx="8">
                  <c:v>0.4592</c:v>
                </c:pt>
                <c:pt idx="9">
                  <c:v>0.48780000000000001</c:v>
                </c:pt>
              </c:numCache>
            </c:numRef>
          </c:val>
          <c:extLst xmlns:c16r2="http://schemas.microsoft.com/office/drawing/2015/06/chart">
            <c:ext xmlns:c16="http://schemas.microsoft.com/office/drawing/2014/chart" uri="{C3380CC4-5D6E-409C-BE32-E72D297353CC}">
              <c16:uniqueId val="{00000000-D3ED-445E-82A3-86FEF8149BDF}"/>
            </c:ext>
          </c:extLst>
        </c:ser>
        <c:ser>
          <c:idx val="1"/>
          <c:order val="1"/>
          <c:tx>
            <c:strRef>
              <c:f>'Cabo Verde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Estatisticas'!$B$15:$K$15</c:f>
              <c:numCache>
                <c:formatCode>0.00%</c:formatCode>
                <c:ptCount val="10"/>
                <c:pt idx="0">
                  <c:v>0.5696</c:v>
                </c:pt>
                <c:pt idx="1">
                  <c:v>0.61770000000000003</c:v>
                </c:pt>
                <c:pt idx="2">
                  <c:v>0.64329999999999998</c:v>
                </c:pt>
                <c:pt idx="3">
                  <c:v>0.59850000000000003</c:v>
                </c:pt>
                <c:pt idx="4">
                  <c:v>0.54849999999999999</c:v>
                </c:pt>
                <c:pt idx="5">
                  <c:v>0.6069</c:v>
                </c:pt>
                <c:pt idx="6">
                  <c:v>0.59160000000000001</c:v>
                </c:pt>
                <c:pt idx="7">
                  <c:v>0.59960000000000002</c:v>
                </c:pt>
                <c:pt idx="8">
                  <c:v>0.67379999999999995</c:v>
                </c:pt>
                <c:pt idx="9">
                  <c:v>0.68210000000000004</c:v>
                </c:pt>
              </c:numCache>
            </c:numRef>
          </c:val>
          <c:extLst xmlns:c16r2="http://schemas.microsoft.com/office/drawing/2015/06/chart">
            <c:ext xmlns:c16="http://schemas.microsoft.com/office/drawing/2014/chart" uri="{C3380CC4-5D6E-409C-BE32-E72D297353CC}">
              <c16:uniqueId val="{00000001-D3ED-445E-82A3-86FEF8149BDF}"/>
            </c:ext>
          </c:extLst>
        </c:ser>
        <c:dLbls>
          <c:showLegendKey val="0"/>
          <c:showVal val="1"/>
          <c:showCatName val="0"/>
          <c:showSerName val="0"/>
          <c:showPercent val="0"/>
          <c:showBubbleSize val="0"/>
        </c:dLbls>
        <c:gapWidth val="219"/>
        <c:overlap val="-27"/>
        <c:axId val="249139712"/>
        <c:axId val="78397440"/>
      </c:barChart>
      <c:catAx>
        <c:axId val="2491397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397440"/>
        <c:crosses val="autoZero"/>
        <c:auto val="1"/>
        <c:lblAlgn val="ctr"/>
        <c:lblOffset val="100"/>
        <c:noMultiLvlLbl val="0"/>
      </c:catAx>
      <c:valAx>
        <c:axId val="783974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91397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1" u="none" strike="noStrike" kern="1200" spc="0" baseline="0">
                <a:solidFill>
                  <a:srgbClr val="00B0F0"/>
                </a:solidFill>
                <a:latin typeface="+mn-lt"/>
                <a:ea typeface="+mn-ea"/>
                <a:cs typeface="+mn-cs"/>
              </a:defRPr>
            </a:pPr>
            <a:r>
              <a:rPr lang="en-US" sz="1200" b="0" i="1" baseline="0">
                <a:effectLst/>
              </a:rPr>
              <a:t>Investissements étrangers directs  [ entrées nettes - Courant ]</a:t>
            </a:r>
            <a:endParaRPr lang="pt-PT" sz="1200" i="1">
              <a:effectLst/>
            </a:endParaRPr>
          </a:p>
        </c:rich>
      </c:tx>
      <c:layout/>
      <c:overlay val="0"/>
      <c:spPr>
        <a:noFill/>
        <a:ln>
          <a:noFill/>
        </a:ln>
        <a:effectLst/>
      </c:spPr>
    </c:title>
    <c:autoTitleDeleted val="0"/>
    <c:plotArea>
      <c:layout/>
      <c:lineChart>
        <c:grouping val="standard"/>
        <c:varyColors val="0"/>
        <c:ser>
          <c:idx val="0"/>
          <c:order val="0"/>
          <c:tx>
            <c:strRef>
              <c:f>'Cabo Verde Estatisticas'!$A$91</c:f>
              <c:strCache>
                <c:ptCount val="1"/>
                <c:pt idx="0">
                  <c:v>Investissements étrangers directs  [ entrées nettes - Courant ]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
              <c:layout>
                <c:manualLayout>
                  <c:x val="-4.8460958005249341E-2"/>
                  <c:y val="-0.12227656113298346"/>
                </c:manualLayout>
              </c:layout>
              <c:dLblPos val="r"/>
              <c:showLegendKey val="0"/>
              <c:showVal val="1"/>
              <c:showCatName val="0"/>
              <c:showSerName val="0"/>
              <c:showPercent val="0"/>
              <c:showBubbleSize val="0"/>
            </c:dLbl>
            <c:dLbl>
              <c:idx val="6"/>
              <c:layout>
                <c:manualLayout>
                  <c:x val="-2.137762467191601E-2"/>
                  <c:y val="-0.11793628335520567"/>
                </c:manualLayout>
              </c:layout>
              <c:dLblPos val="r"/>
              <c:showLegendKey val="0"/>
              <c:showVal val="1"/>
              <c:showCatName val="0"/>
              <c:showSerName val="0"/>
              <c:showPercent val="0"/>
              <c:showBubbleSize val="0"/>
            </c:dLbl>
            <c:spPr>
              <a:noFill/>
              <a:ln>
                <a:noFill/>
              </a:ln>
              <a:effectLst/>
            </c:spPr>
            <c:txPr>
              <a:bodyPr rot="0" spcFirstLastPara="0" vertOverflow="ellipsis" vert="horz" wrap="square" lIns="38100" tIns="19050" rIns="38100" bIns="323850" anchor="ctr" anchorCtr="1"/>
              <a:lstStyle/>
              <a:p>
                <a:pPr>
                  <a:defRPr lang="pt-PT" sz="900" b="0" i="0" u="none" strike="noStrike" kern="1200" baseline="0">
                    <a:solidFill>
                      <a:srgbClr val="00B0F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'Cabo Verde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'Cabo Verde Estatisticas'!$B$91:$K$91</c:f>
              <c:numCache>
                <c:formatCode>"$"#,##0;\-"$"#,##0</c:formatCode>
                <c:ptCount val="10"/>
                <c:pt idx="0">
                  <c:v>126003552.2</c:v>
                </c:pt>
                <c:pt idx="1">
                  <c:v>116200563.59999999</c:v>
                </c:pt>
                <c:pt idx="2">
                  <c:v>102246382.2</c:v>
                </c:pt>
                <c:pt idx="3">
                  <c:v>128009964.8</c:v>
                </c:pt>
                <c:pt idx="4">
                  <c:v>89297444</c:v>
                </c:pt>
                <c:pt idx="5">
                  <c:v>180589795.40000001</c:v>
                </c:pt>
                <c:pt idx="6">
                  <c:v>96071472.840000004</c:v>
                </c:pt>
                <c:pt idx="7">
                  <c:v>126312006.09999999</c:v>
                </c:pt>
                <c:pt idx="8">
                  <c:v>111711633.7</c:v>
                </c:pt>
                <c:pt idx="9">
                  <c:v>107974093.7</c:v>
                </c:pt>
              </c:numCache>
            </c:numRef>
          </c:val>
          <c:smooth val="0"/>
          <c:extLst xmlns:c16r2="http://schemas.microsoft.com/office/drawing/2015/06/chart">
            <c:ext xmlns:c16="http://schemas.microsoft.com/office/drawing/2014/chart" uri="{C3380CC4-5D6E-409C-BE32-E72D297353CC}">
              <c16:uniqueId val="{00000005-1AAB-44B7-BF3F-6A7AD57B37AE}"/>
            </c:ext>
          </c:extLst>
        </c:ser>
        <c:dLbls>
          <c:showLegendKey val="0"/>
          <c:showVal val="1"/>
          <c:showCatName val="0"/>
          <c:showSerName val="0"/>
          <c:showPercent val="0"/>
          <c:showBubbleSize val="0"/>
        </c:dLbls>
        <c:marker val="1"/>
        <c:smooth val="0"/>
        <c:axId val="249142784"/>
        <c:axId val="78399168"/>
      </c:lineChart>
      <c:catAx>
        <c:axId val="2491427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399168"/>
        <c:crosses val="autoZero"/>
        <c:auto val="1"/>
        <c:lblAlgn val="ctr"/>
        <c:lblOffset val="100"/>
        <c:noMultiLvlLbl val="0"/>
      </c:catAx>
      <c:valAx>
        <c:axId val="78399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914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'Cote d''Ivoire Estatisticas'!$A$7</c:f>
              <c:strCache>
                <c:ptCount val="1"/>
                <c:pt idx="0">
                  <c:v>Exportations de biens et services  [ Constant ]</c:v>
                </c:pt>
              </c:strCache>
            </c:strRef>
          </c:tx>
          <c:spPr>
            <a:solidFill>
              <a:schemeClr val="accent1"/>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Estatisticas'!$B$7:$K$7</c:f>
              <c:numCache>
                <c:formatCode>"$"#,##0_);[Red]\("$"#,##0\)</c:formatCode>
                <c:ptCount val="10"/>
                <c:pt idx="0">
                  <c:v>13168680283</c:v>
                </c:pt>
                <c:pt idx="1">
                  <c:v>12599682602</c:v>
                </c:pt>
                <c:pt idx="2">
                  <c:v>13000050477</c:v>
                </c:pt>
                <c:pt idx="3">
                  <c:v>12789439699</c:v>
                </c:pt>
                <c:pt idx="4">
                  <c:v>12123287889</c:v>
                </c:pt>
                <c:pt idx="5">
                  <c:v>12664652420</c:v>
                </c:pt>
                <c:pt idx="6">
                  <c:v>13541928865</c:v>
                </c:pt>
                <c:pt idx="7">
                  <c:v>13844147326</c:v>
                </c:pt>
                <c:pt idx="8">
                  <c:v>16278146479</c:v>
                </c:pt>
                <c:pt idx="9">
                  <c:v>16329975976</c:v>
                </c:pt>
              </c:numCache>
            </c:numRef>
          </c:val>
          <c:extLst xmlns:c16r2="http://schemas.microsoft.com/office/drawing/2015/06/chart">
            <c:ext xmlns:c16="http://schemas.microsoft.com/office/drawing/2014/chart" uri="{C3380CC4-5D6E-409C-BE32-E72D297353CC}">
              <c16:uniqueId val="{00000000-BF0F-4C64-B382-8A6C65DEAE08}"/>
            </c:ext>
          </c:extLst>
        </c:ser>
        <c:ser>
          <c:idx val="1"/>
          <c:order val="1"/>
          <c:tx>
            <c:strRef>
              <c:f>'Cote d''Ivoire Estatisticas'!$A$8</c:f>
              <c:strCache>
                <c:ptCount val="1"/>
                <c:pt idx="0">
                  <c:v>Exportations de biens et services [ Courant ]</c:v>
                </c:pt>
              </c:strCache>
            </c:strRef>
          </c:tx>
          <c:spPr>
            <a:solidFill>
              <a:schemeClr val="accent2"/>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Estatisticas'!$B$8:$K$8</c:f>
              <c:numCache>
                <c:formatCode>"$"#,##0_);[Red]\("$"#,##0\)</c:formatCode>
                <c:ptCount val="10"/>
                <c:pt idx="0">
                  <c:v>12346184123</c:v>
                </c:pt>
                <c:pt idx="1">
                  <c:v>12599682602</c:v>
                </c:pt>
                <c:pt idx="2">
                  <c:v>13660375263</c:v>
                </c:pt>
                <c:pt idx="3">
                  <c:v>13108324710</c:v>
                </c:pt>
                <c:pt idx="4">
                  <c:v>12984345397</c:v>
                </c:pt>
                <c:pt idx="5">
                  <c:v>13870428688</c:v>
                </c:pt>
                <c:pt idx="6">
                  <c:v>12496387266</c:v>
                </c:pt>
                <c:pt idx="7">
                  <c:v>11788863965</c:v>
                </c:pt>
                <c:pt idx="8">
                  <c:v>12824121333</c:v>
                </c:pt>
                <c:pt idx="9">
                  <c:v>12814810582</c:v>
                </c:pt>
              </c:numCache>
            </c:numRef>
          </c:val>
          <c:extLst xmlns:c16r2="http://schemas.microsoft.com/office/drawing/2015/06/chart">
            <c:ext xmlns:c16="http://schemas.microsoft.com/office/drawing/2014/chart" uri="{C3380CC4-5D6E-409C-BE32-E72D297353CC}">
              <c16:uniqueId val="{00000001-BF0F-4C64-B382-8A6C65DEAE08}"/>
            </c:ext>
          </c:extLst>
        </c:ser>
        <c:ser>
          <c:idx val="2"/>
          <c:order val="2"/>
          <c:tx>
            <c:strRef>
              <c:f>'Cote d''Ivoire Estatisticas'!$A$9</c:f>
              <c:strCache>
                <c:ptCount val="1"/>
                <c:pt idx="0">
                  <c:v>Importations de biens et services [ Constant ]</c:v>
                </c:pt>
              </c:strCache>
            </c:strRef>
          </c:tx>
          <c:spPr>
            <a:solidFill>
              <a:schemeClr val="accent3"/>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Estatisticas'!$B$9:$K$9</c:f>
              <c:numCache>
                <c:formatCode>"$"#,##0_);[Red]\("$"#,##0\)</c:formatCode>
                <c:ptCount val="10"/>
                <c:pt idx="0">
                  <c:v>9589812525</c:v>
                </c:pt>
                <c:pt idx="1">
                  <c:v>10781657537</c:v>
                </c:pt>
                <c:pt idx="2">
                  <c:v>8478421166</c:v>
                </c:pt>
                <c:pt idx="3">
                  <c:v>11428465655</c:v>
                </c:pt>
                <c:pt idx="4">
                  <c:v>10592831342</c:v>
                </c:pt>
                <c:pt idx="5">
                  <c:v>10624909797</c:v>
                </c:pt>
                <c:pt idx="6">
                  <c:v>12315634711</c:v>
                </c:pt>
                <c:pt idx="7">
                  <c:v>12546966670</c:v>
                </c:pt>
                <c:pt idx="8">
                  <c:v>13488741738</c:v>
                </c:pt>
                <c:pt idx="9">
                  <c:v>14251323464</c:v>
                </c:pt>
              </c:numCache>
            </c:numRef>
          </c:val>
          <c:extLst xmlns:c16r2="http://schemas.microsoft.com/office/drawing/2015/06/chart">
            <c:ext xmlns:c16="http://schemas.microsoft.com/office/drawing/2014/chart" uri="{C3380CC4-5D6E-409C-BE32-E72D297353CC}">
              <c16:uniqueId val="{00000002-BF0F-4C64-B382-8A6C65DEAE08}"/>
            </c:ext>
          </c:extLst>
        </c:ser>
        <c:ser>
          <c:idx val="3"/>
          <c:order val="3"/>
          <c:tx>
            <c:strRef>
              <c:f>'Cote d''Ivoire Estatisticas'!$A$10</c:f>
              <c:strCache>
                <c:ptCount val="1"/>
                <c:pt idx="0">
                  <c:v>Importations de biens et services [ Courant ]</c:v>
                </c:pt>
              </c:strCache>
            </c:strRef>
          </c:tx>
          <c:spPr>
            <a:solidFill>
              <a:schemeClr val="accent4"/>
            </a:solidFill>
            <a:ln>
              <a:noFill/>
            </a:ln>
            <a:effectLst/>
          </c:spPr>
          <c:invertIfNegative val="0"/>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Estatisticas'!$B$10:$K$10</c:f>
              <c:numCache>
                <c:formatCode>"$"#,##0_);[Red]\("$"#,##0\)</c:formatCode>
                <c:ptCount val="10"/>
                <c:pt idx="0">
                  <c:v>9692737803</c:v>
                </c:pt>
                <c:pt idx="1">
                  <c:v>10781657537</c:v>
                </c:pt>
                <c:pt idx="2">
                  <c:v>9476194624</c:v>
                </c:pt>
                <c:pt idx="3">
                  <c:v>11987610452</c:v>
                </c:pt>
                <c:pt idx="4">
                  <c:v>12066656546</c:v>
                </c:pt>
                <c:pt idx="5">
                  <c:v>12138488921</c:v>
                </c:pt>
                <c:pt idx="6">
                  <c:v>11346378685</c:v>
                </c:pt>
                <c:pt idx="7">
                  <c:v>10712386439</c:v>
                </c:pt>
                <c:pt idx="8">
                  <c:v>11819632769</c:v>
                </c:pt>
                <c:pt idx="9">
                  <c:v>12578295474</c:v>
                </c:pt>
              </c:numCache>
            </c:numRef>
          </c:val>
          <c:extLst xmlns:c16r2="http://schemas.microsoft.com/office/drawing/2015/06/chart">
            <c:ext xmlns:c16="http://schemas.microsoft.com/office/drawing/2014/chart" uri="{C3380CC4-5D6E-409C-BE32-E72D297353CC}">
              <c16:uniqueId val="{00000003-BF0F-4C64-B382-8A6C65DEAE08}"/>
            </c:ext>
          </c:extLst>
        </c:ser>
        <c:ser>
          <c:idx val="4"/>
          <c:order val="4"/>
          <c:tx>
            <c:strRef>
              <c:f>'Cote d''Ivoire Estatisticas'!$A$11</c:f>
              <c:strCache>
                <c:ptCount val="1"/>
                <c:pt idx="0">
                  <c:v>Balance commerciale [ Constant ]</c:v>
                </c:pt>
              </c:strCache>
            </c:strRef>
          </c:tx>
          <c:spPr>
            <a:solidFill>
              <a:srgbClr val="C00000"/>
            </a:solidFill>
            <a:ln>
              <a:noFill/>
            </a:ln>
            <a:effectLst/>
          </c:spPr>
          <c:invertIfNegative val="0"/>
          <c:dLbls>
            <c:dLbl>
              <c:idx val="0"/>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00_);[Red]\(&quot;$&quot;#,##0.00\)" sourceLinked="0"/>
              <c:spPr>
                <a:noFill/>
                <a:ln>
                  <a:noFill/>
                </a:ln>
                <a:effectLst/>
              </c:spPr>
              <c:txPr>
                <a:bodyPr rot="-5400000" spcFirstLastPara="0" vertOverflow="ellipsis" wrap="none" lIns="647700" tIns="0" rIns="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00_);[Red]\(&quot;$&quot;#,##0.00\)" sourceLinked="0"/>
              <c:spPr>
                <a:noFill/>
                <a:ln>
                  <a:noFill/>
                </a:ln>
                <a:effectLst/>
              </c:spPr>
              <c:txPr>
                <a:bodyPr rot="-5400000" spcFirstLastPara="0" vertOverflow="ellipsis" wrap="square" lIns="0" tIns="0" rIns="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00_);[Red]\(&quot;$&quot;#,##0.00\)" sourceLinked="0"/>
            <c:spPr>
              <a:noFill/>
              <a:ln>
                <a:noFill/>
              </a:ln>
              <a:effectLst/>
            </c:spPr>
            <c:txPr>
              <a:bodyPr rot="-5400000" spcFirstLastPara="0" vertOverflow="ellipsis" wrap="none" lIns="647700" tIns="0" rIns="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Estatisticas'!$B$11:$K$11</c:f>
              <c:numCache>
                <c:formatCode>"$"#,##0_);[Red]\("$"#,##0\)</c:formatCode>
                <c:ptCount val="10"/>
                <c:pt idx="0">
                  <c:v>3578867758</c:v>
                </c:pt>
                <c:pt idx="1">
                  <c:v>1818025065</c:v>
                </c:pt>
                <c:pt idx="2">
                  <c:v>4521629311</c:v>
                </c:pt>
                <c:pt idx="3">
                  <c:v>1360974044</c:v>
                </c:pt>
                <c:pt idx="4">
                  <c:v>1530456547</c:v>
                </c:pt>
                <c:pt idx="5">
                  <c:v>2039742623</c:v>
                </c:pt>
                <c:pt idx="6">
                  <c:v>1226294154</c:v>
                </c:pt>
                <c:pt idx="7">
                  <c:v>1297180656</c:v>
                </c:pt>
                <c:pt idx="8">
                  <c:v>2789404741</c:v>
                </c:pt>
                <c:pt idx="9">
                  <c:v>2078652512</c:v>
                </c:pt>
              </c:numCache>
            </c:numRef>
          </c:val>
          <c:extLst xmlns:c16r2="http://schemas.microsoft.com/office/drawing/2015/06/chart">
            <c:ext xmlns:c16="http://schemas.microsoft.com/office/drawing/2014/chart" uri="{C3380CC4-5D6E-409C-BE32-E72D297353CC}">
              <c16:uniqueId val="{0000000E-BF0F-4C64-B382-8A6C65DEAE08}"/>
            </c:ext>
          </c:extLst>
        </c:ser>
        <c:ser>
          <c:idx val="5"/>
          <c:order val="5"/>
          <c:tx>
            <c:strRef>
              <c:f>'Cote d''Ivoire Estatisticas'!$A$12</c:f>
              <c:strCache>
                <c:ptCount val="1"/>
                <c:pt idx="0">
                  <c:v>Balance commerciale [ Courant ]</c:v>
                </c:pt>
              </c:strCache>
            </c:strRef>
          </c:tx>
          <c:spPr>
            <a:solidFill>
              <a:schemeClr val="accent6"/>
            </a:solidFill>
            <a:ln>
              <a:noFill/>
            </a:ln>
            <a:effectLst/>
          </c:spPr>
          <c:invertIfNegative val="0"/>
          <c:dLbls>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Estatisticas'!$B$12:$K$12</c:f>
              <c:numCache>
                <c:formatCode>"$"#,##0_);[Red]\("$"#,##0\)</c:formatCode>
                <c:ptCount val="10"/>
                <c:pt idx="0">
                  <c:v>2653446320</c:v>
                </c:pt>
                <c:pt idx="1">
                  <c:v>1818025065</c:v>
                </c:pt>
                <c:pt idx="2">
                  <c:v>4184180639</c:v>
                </c:pt>
                <c:pt idx="3">
                  <c:v>1120714258</c:v>
                </c:pt>
                <c:pt idx="4">
                  <c:v>917688851</c:v>
                </c:pt>
                <c:pt idx="5">
                  <c:v>1731939767</c:v>
                </c:pt>
                <c:pt idx="6">
                  <c:v>1150008581</c:v>
                </c:pt>
                <c:pt idx="7">
                  <c:v>1076477526</c:v>
                </c:pt>
                <c:pt idx="8">
                  <c:v>1004488564</c:v>
                </c:pt>
                <c:pt idx="9">
                  <c:v>236515108</c:v>
                </c:pt>
              </c:numCache>
            </c:numRef>
          </c:val>
          <c:extLst xmlns:c16r2="http://schemas.microsoft.com/office/drawing/2015/06/chart">
            <c:ext xmlns:c16="http://schemas.microsoft.com/office/drawing/2014/chart" uri="{C3380CC4-5D6E-409C-BE32-E72D297353CC}">
              <c16:uniqueId val="{00000019-BF0F-4C64-B382-8A6C65DEAE08}"/>
            </c:ext>
          </c:extLst>
        </c:ser>
        <c:ser>
          <c:idx val="6"/>
          <c:order val="6"/>
          <c:tx>
            <c:strRef>
              <c:f>'Cote d''Ivoire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Estatisticas'!$B$13:$K$13</c:f>
              <c:numCache>
                <c:formatCode>"$"#,##0_);[Red]\("$"#,##0\)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extLst xmlns:c16r2="http://schemas.microsoft.com/office/drawing/2015/06/chart">
            <c:ext xmlns:c16="http://schemas.microsoft.com/office/drawing/2014/chart" uri="{C3380CC4-5D6E-409C-BE32-E72D297353CC}">
              <c16:uniqueId val="{0000001B-BF0F-4C64-B382-8A6C65DEAE08}"/>
            </c:ext>
          </c:extLst>
        </c:ser>
        <c:dLbls>
          <c:showLegendKey val="0"/>
          <c:showVal val="0"/>
          <c:showCatName val="0"/>
          <c:showSerName val="0"/>
          <c:showPercent val="0"/>
          <c:showBubbleSize val="0"/>
        </c:dLbls>
        <c:gapWidth val="150"/>
        <c:axId val="250838016"/>
        <c:axId val="78403200"/>
      </c:barChart>
      <c:dateAx>
        <c:axId val="250838016"/>
        <c:scaling>
          <c:orientation val="minMax"/>
        </c:scaling>
        <c:delete val="0"/>
        <c:axPos val="b"/>
        <c:title>
          <c:tx>
            <c:rich>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mn-lt"/>
                    <a:ea typeface="+mn-ea"/>
                    <a:cs typeface="+mn-cs"/>
                  </a:defRPr>
                </a:pPr>
                <a:r>
                  <a:rPr lang="en-US" sz="1200" b="0" i="0" baseline="0">
                    <a:effectLst/>
                  </a:rPr>
                  <a:t>INDICATEURS ÉCONOMIQUES DE LA CÔTE D'IVOIRE</a:t>
                </a:r>
                <a:endParaRPr lang="pt-PT" sz="1200">
                  <a:effectLst/>
                </a:endParaRPr>
              </a:p>
            </c:rich>
          </c:tx>
          <c:layout>
            <c:manualLayout>
              <c:xMode val="edge"/>
              <c:yMode val="edge"/>
              <c:x val="0.37988286926942993"/>
              <c:y val="3.6953709841711271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403200"/>
        <c:crosses val="autoZero"/>
        <c:auto val="0"/>
        <c:lblOffset val="100"/>
        <c:baseTimeUnit val="days"/>
      </c:dateAx>
      <c:valAx>
        <c:axId val="784032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5083801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A4D-4557-8252-D4612349B1E7}"/>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A4D-4557-8252-D4612349B1E7}"/>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1A4D-4557-8252-D4612349B1E7}"/>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A4D-4557-8252-D4612349B1E7}"/>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1A4D-4557-8252-D4612349B1E7}"/>
              </c:ext>
            </c:extLst>
          </c:dPt>
          <c:dPt>
            <c:idx val="5"/>
            <c:bubble3D val="0"/>
            <c:spPr>
              <a:solidFill>
                <a:srgbClr val="CCE9AD"/>
              </a:solidFill>
              <a:ln>
                <a:noFill/>
              </a:ln>
              <a:effectLst/>
            </c:spPr>
            <c:extLst xmlns:c16r2="http://schemas.microsoft.com/office/drawing/2015/06/chart">
              <c:ext xmlns:c16="http://schemas.microsoft.com/office/drawing/2014/chart" uri="{C3380CC4-5D6E-409C-BE32-E72D297353CC}">
                <c16:uniqueId val="{0000000B-1A4D-4557-8252-D4612349B1E7}"/>
              </c:ext>
            </c:extLst>
          </c:dPt>
          <c:dPt>
            <c:idx val="6"/>
            <c:bubble3D val="0"/>
            <c:spPr>
              <a:solidFill>
                <a:schemeClr val="accent5">
                  <a:lumMod val="25000"/>
                </a:schemeClr>
              </a:solidFill>
              <a:ln>
                <a:noFill/>
              </a:ln>
              <a:effectLst/>
            </c:spPr>
            <c:extLst xmlns:c16r2="http://schemas.microsoft.com/office/drawing/2015/06/chart">
              <c:ext xmlns:c16="http://schemas.microsoft.com/office/drawing/2014/chart" uri="{C3380CC4-5D6E-409C-BE32-E72D297353CC}">
                <c16:uniqueId val="{0000000D-1A4D-4557-8252-D4612349B1E7}"/>
              </c:ext>
            </c:extLst>
          </c:dPt>
          <c:dPt>
            <c:idx val="7"/>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F-1A4D-4557-8252-D4612349B1E7}"/>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1A4D-4557-8252-D4612349B1E7}"/>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1A4D-4557-8252-D4612349B1E7}"/>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A4D-4557-8252-D4612349B1E7}"/>
              </c:ext>
            </c:extLst>
          </c:dPt>
          <c:dPt>
            <c:idx val="11"/>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17-1A4D-4557-8252-D4612349B1E7}"/>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1A4D-4557-8252-D4612349B1E7}"/>
              </c:ext>
            </c:extLst>
          </c:dPt>
          <c:dPt>
            <c:idx val="13"/>
            <c:bubble3D val="0"/>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1B-1A4D-4557-8252-D4612349B1E7}"/>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A4D-4557-8252-D4612349B1E7}"/>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1A4D-4557-8252-D4612349B1E7}"/>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A4D-4557-8252-D4612349B1E7}"/>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4D-4557-8252-D4612349B1E7}"/>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A4D-4557-8252-D4612349B1E7}"/>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A4D-4557-8252-D4612349B1E7}"/>
                </c:ext>
              </c:extLst>
            </c:dLbl>
            <c:dLbl>
              <c:idx val="3"/>
              <c:layout>
                <c:manualLayout>
                  <c:x val="5.7119952667002861E-3"/>
                  <c:y val="3.680806028278731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A4D-4557-8252-D4612349B1E7}"/>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A4D-4557-8252-D4612349B1E7}"/>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A4D-4557-8252-D4612349B1E7}"/>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A4D-4557-8252-D4612349B1E7}"/>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A4D-4557-8252-D4612349B1E7}"/>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1A4D-4557-8252-D4612349B1E7}"/>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1A4D-4557-8252-D4612349B1E7}"/>
                </c:ext>
              </c:extLst>
            </c:dLbl>
            <c:dLbl>
              <c:idx val="10"/>
              <c:layout>
                <c:manualLayout>
                  <c:x val="-8.440792610232295E-2"/>
                  <c:y val="-9.805091312927544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1A4D-4557-8252-D4612349B1E7}"/>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1A4D-4557-8252-D4612349B1E7}"/>
                </c:ext>
              </c:extLst>
            </c:dLbl>
            <c:dLbl>
              <c:idx val="12"/>
              <c:layout>
                <c:manualLayout>
                  <c:x val="-3.4201615882305157E-2"/>
                  <c:y val="-0.1196951993903987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A4D-4557-8252-D4612349B1E7}"/>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1A4D-4557-8252-D4612349B1E7}"/>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A4D-4557-8252-D4612349B1E7}"/>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A4D-4557-8252-D4612349B1E7}"/>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1A4D-4557-8252-D4612349B1E7}"/>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Estatisticas'!$A$101:$A$117</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Estatisticas'!$B$101:$B$117</c:f>
              <c:numCache>
                <c:formatCode>"$"#,##0;\-"$"#,##0</c:formatCode>
                <c:ptCount val="17"/>
                <c:pt idx="0">
                  <c:v>15687022565</c:v>
                </c:pt>
                <c:pt idx="1">
                  <c:v>13988429189</c:v>
                </c:pt>
                <c:pt idx="2">
                  <c:v>8999024393</c:v>
                </c:pt>
                <c:pt idx="3">
                  <c:v>8033643893</c:v>
                </c:pt>
                <c:pt idx="4">
                  <c:v>6609664103</c:v>
                </c:pt>
                <c:pt idx="5">
                  <c:v>3651099599</c:v>
                </c:pt>
                <c:pt idx="6">
                  <c:v>4257942285</c:v>
                </c:pt>
                <c:pt idx="7">
                  <c:v>3528081969</c:v>
                </c:pt>
                <c:pt idx="8">
                  <c:v>4391608345</c:v>
                </c:pt>
                <c:pt idx="9">
                  <c:v>3538289135</c:v>
                </c:pt>
                <c:pt idx="10">
                  <c:v>3523527488</c:v>
                </c:pt>
                <c:pt idx="11">
                  <c:v>3528443123</c:v>
                </c:pt>
                <c:pt idx="12">
                  <c:v>3566516959</c:v>
                </c:pt>
                <c:pt idx="13">
                  <c:v>3906761059</c:v>
                </c:pt>
                <c:pt idx="14">
                  <c:v>3702817915</c:v>
                </c:pt>
                <c:pt idx="15">
                  <c:v>3708855210</c:v>
                </c:pt>
                <c:pt idx="16">
                  <c:v>4471764361</c:v>
                </c:pt>
              </c:numCache>
            </c:numRef>
          </c:val>
          <c:extLst xmlns:c16r2="http://schemas.microsoft.com/office/drawing/2015/06/chart">
            <c:ext xmlns:c16="http://schemas.microsoft.com/office/drawing/2014/chart" uri="{C3380CC4-5D6E-409C-BE32-E72D297353CC}">
              <c16:uniqueId val="{00000022-1A4D-4557-8252-D4612349B1E7}"/>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8702983384039995"/>
          <c:y val="1.7080546102624002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4C4F-4759-B235-1B6CA8A507E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C4F-4759-B235-1B6CA8A507E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4C4F-4759-B235-1B6CA8A507E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4C4F-4759-B235-1B6CA8A507E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4C4F-4759-B235-1B6CA8A507E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4C4F-4759-B235-1B6CA8A507E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4C4F-4759-B235-1B6CA8A507E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4C4F-4759-B235-1B6CA8A507E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4C4F-4759-B235-1B6CA8A507E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4C4F-4759-B235-1B6CA8A507E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4C4F-4759-B235-1B6CA8A507E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4C4F-4759-B235-1B6CA8A507E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4C4F-4759-B235-1B6CA8A507E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4C4F-4759-B235-1B6CA8A507E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4C4F-4759-B235-1B6CA8A507E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4C4F-4759-B235-1B6CA8A507E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4C4F-4759-B235-1B6CA8A507EC}"/>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4C4F-4759-B235-1B6CA8A507E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4C4F-4759-B235-1B6CA8A507E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4C4F-4759-B235-1B6CA8A507E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4C4F-4759-B235-1B6CA8A507E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4C4F-4759-B235-1B6CA8A507E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4C4F-4759-B235-1B6CA8A507E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4C4F-4759-B235-1B6CA8A507E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4C4F-4759-B235-1B6CA8A507E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Estatisticas'!$B$115:$B$131</c:f>
              <c:numCache>
                <c:formatCode>"$"#,##0</c:formatCode>
                <c:ptCount val="17"/>
                <c:pt idx="0">
                  <c:v>1942209407</c:v>
                </c:pt>
                <c:pt idx="1">
                  <c:v>1889090710</c:v>
                </c:pt>
                <c:pt idx="2">
                  <c:v>2223017254</c:v>
                </c:pt>
                <c:pt idx="3">
                  <c:v>2119327821</c:v>
                </c:pt>
                <c:pt idx="4">
                  <c:v>5306661878</c:v>
                </c:pt>
                <c:pt idx="5">
                  <c:v>316474329</c:v>
                </c:pt>
                <c:pt idx="6">
                  <c:v>1363796713</c:v>
                </c:pt>
                <c:pt idx="7">
                  <c:v>293003492</c:v>
                </c:pt>
                <c:pt idx="8">
                  <c:v>2142793601</c:v>
                </c:pt>
                <c:pt idx="9">
                  <c:v>227571559</c:v>
                </c:pt>
                <c:pt idx="10">
                  <c:v>73522015</c:v>
                </c:pt>
                <c:pt idx="11">
                  <c:v>132133897</c:v>
                </c:pt>
                <c:pt idx="12">
                  <c:v>21915647</c:v>
                </c:pt>
                <c:pt idx="13">
                  <c:v>733620413</c:v>
                </c:pt>
                <c:pt idx="14" formatCode="&quot;$&quot;#,##0;\-&quot;$&quot;#,##0">
                  <c:v>563375147</c:v>
                </c:pt>
                <c:pt idx="15">
                  <c:v>127371942</c:v>
                </c:pt>
                <c:pt idx="16">
                  <c:v>41943295</c:v>
                </c:pt>
              </c:numCache>
            </c:numRef>
          </c:val>
          <c:extLst xmlns:c16r2="http://schemas.microsoft.com/office/drawing/2015/06/chart">
            <c:ext xmlns:c16="http://schemas.microsoft.com/office/drawing/2014/chart" uri="{C3380CC4-5D6E-409C-BE32-E72D297353CC}">
              <c16:uniqueId val="{00000022-4C4F-4759-B235-1B6CA8A507E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141816623821803"/>
          <c:y val="1.5084505712397301E-2"/>
        </c:manualLayout>
      </c:layout>
      <c:overlay val="0"/>
      <c:spPr>
        <a:noFill/>
        <a:ln>
          <a:noFill/>
        </a:ln>
        <a:effectLst/>
      </c:spPr>
    </c:title>
    <c:autoTitleDeleted val="0"/>
    <c:plotArea>
      <c:layout>
        <c:manualLayout>
          <c:layoutTarget val="inner"/>
          <c:xMode val="edge"/>
          <c:yMode val="edge"/>
          <c:x val="0.25642673521850901"/>
          <c:y val="0.15997859818084501"/>
          <c:w val="0.53823907455012898"/>
          <c:h val="0.53772070626003199"/>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52C-48D6-A654-7019F12D598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52C-48D6-A654-7019F12D598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252C-48D6-A654-7019F12D598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52C-48D6-A654-7019F12D598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252C-48D6-A654-7019F12D598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252C-48D6-A654-7019F12D598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52C-48D6-A654-7019F12D598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252C-48D6-A654-7019F12D598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252C-48D6-A654-7019F12D598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252C-48D6-A654-7019F12D598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52C-48D6-A654-7019F12D598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252C-48D6-A654-7019F12D598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252C-48D6-A654-7019F12D598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52C-48D6-A654-7019F12D598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52C-48D6-A654-7019F12D598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52C-48D6-A654-7019F12D598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52C-48D6-A654-7019F12D5985}"/>
              </c:ext>
            </c:extLst>
          </c:dPt>
          <c:dLbls>
            <c:dLbl>
              <c:idx val="4"/>
              <c:layout>
                <c:manualLayout>
                  <c:x val="-5.8101203230591703E-2"/>
                  <c:y val="6.35294117647059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252C-48D6-A654-7019F12D5985}"/>
                </c:ext>
              </c:extLst>
            </c:dLbl>
            <c:dLbl>
              <c:idx val="5"/>
              <c:layout>
                <c:manualLayout>
                  <c:x val="-0.1174386022746"/>
                  <c:y val="-3.80276334136138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52C-48D6-A654-7019F12D5985}"/>
                </c:ext>
              </c:extLst>
            </c:dLbl>
            <c:dLbl>
              <c:idx val="6"/>
              <c:layout>
                <c:manualLayout>
                  <c:x val="-0.17642868521125701"/>
                  <c:y val="7.06527496494780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252C-48D6-A654-7019F12D5985}"/>
                </c:ext>
              </c:extLst>
            </c:dLbl>
            <c:dLbl>
              <c:idx val="7"/>
              <c:layout>
                <c:manualLayout>
                  <c:x val="-0.193712421994756"/>
                  <c:y val="-2.6903173767729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9.0445008896180998E-2"/>
                      <c:h val="4.11279015422963E-2"/>
                    </c:manualLayout>
                  </c15:layout>
                </c:ext>
                <c:ext xmlns:c16="http://schemas.microsoft.com/office/drawing/2014/chart" uri="{C3380CC4-5D6E-409C-BE32-E72D297353CC}">
                  <c16:uniqueId val="{0000000F-252C-48D6-A654-7019F12D5985}"/>
                </c:ext>
              </c:extLst>
            </c:dLbl>
            <c:dLbl>
              <c:idx val="8"/>
              <c:layout>
                <c:manualLayout>
                  <c:x val="-0.16812263062469099"/>
                  <c:y val="-6.0226525392765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52C-48D6-A654-7019F12D5985}"/>
                </c:ext>
              </c:extLst>
            </c:dLbl>
            <c:dLbl>
              <c:idx val="9"/>
              <c:layout>
                <c:manualLayout>
                  <c:x val="-6.3453313747303605E-2"/>
                  <c:y val="-8.86392203270763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52C-48D6-A654-7019F12D5985}"/>
                </c:ext>
              </c:extLst>
            </c:dLbl>
            <c:dLbl>
              <c:idx val="10"/>
              <c:layout>
                <c:manualLayout>
                  <c:x val="-6.7540800402031906E-2"/>
                  <c:y val="-4.5197729179386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52C-48D6-A654-7019F12D5985}"/>
                </c:ext>
              </c:extLst>
            </c:dLbl>
            <c:dLbl>
              <c:idx val="11"/>
              <c:layout>
                <c:manualLayout>
                  <c:x val="5.7791798285818496E-3"/>
                  <c:y val="-0.11465901971228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52C-48D6-A654-7019F12D5985}"/>
                </c:ext>
              </c:extLst>
            </c:dLbl>
            <c:dLbl>
              <c:idx val="12"/>
              <c:layout>
                <c:manualLayout>
                  <c:x val="0.119778847005355"/>
                  <c:y val="-0.10818684439748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52C-48D6-A654-7019F12D5985}"/>
                </c:ext>
              </c:extLst>
            </c:dLbl>
            <c:dLbl>
              <c:idx val="13"/>
              <c:layout>
                <c:manualLayout>
                  <c:x val="0.109257688775891"/>
                  <c:y val="-8.36172504182555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52C-48D6-A654-7019F12D5985}"/>
                </c:ext>
              </c:extLst>
            </c:dLbl>
            <c:dLbl>
              <c:idx val="14"/>
              <c:layout>
                <c:manualLayout>
                  <c:x val="0.137981473907478"/>
                  <c:y val="-4.73481863097126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52C-48D6-A654-7019F12D5985}"/>
                </c:ext>
              </c:extLst>
            </c:dLbl>
            <c:dLbl>
              <c:idx val="15"/>
              <c:layout>
                <c:manualLayout>
                  <c:x val="9.1746734203585201E-2"/>
                  <c:y val="2.27077104106932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52C-48D6-A654-7019F12D5985}"/>
                </c:ext>
              </c:extLst>
            </c:dLbl>
            <c:dLbl>
              <c:idx val="16"/>
              <c:layout>
                <c:manualLayout>
                  <c:x val="0.140060614907314"/>
                  <c:y val="-2.3529411764705902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52C-48D6-A654-7019F12D598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2020.xlsx]Cote d''Ivoire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2020.xlsx]Cote d''Ivoire Estatisticas'!$B$137:$B$153</c:f>
              <c:numCache>
                <c:formatCode>"$"#,##0;\-"$"#,##0</c:formatCode>
                <c:ptCount val="17"/>
                <c:pt idx="0">
                  <c:v>7692103938</c:v>
                </c:pt>
                <c:pt idx="1">
                  <c:v>6844425402</c:v>
                </c:pt>
                <c:pt idx="2">
                  <c:v>2019507628</c:v>
                </c:pt>
                <c:pt idx="3">
                  <c:v>1991118168</c:v>
                </c:pt>
                <c:pt idx="4">
                  <c:v>1307886473</c:v>
                </c:pt>
                <c:pt idx="5">
                  <c:v>41260569</c:v>
                </c:pt>
                <c:pt idx="6">
                  <c:v>407200569</c:v>
                </c:pt>
                <c:pt idx="7">
                  <c:v>5026610</c:v>
                </c:pt>
                <c:pt idx="8">
                  <c:v>345239237</c:v>
                </c:pt>
                <c:pt idx="9">
                  <c:v>13769671</c:v>
                </c:pt>
                <c:pt idx="10">
                  <c:v>2494495</c:v>
                </c:pt>
                <c:pt idx="11">
                  <c:v>11175733</c:v>
                </c:pt>
                <c:pt idx="12">
                  <c:v>99443</c:v>
                </c:pt>
                <c:pt idx="13">
                  <c:v>169137111</c:v>
                </c:pt>
                <c:pt idx="14">
                  <c:v>86069521</c:v>
                </c:pt>
                <c:pt idx="15">
                  <c:v>82359992</c:v>
                </c:pt>
                <c:pt idx="16">
                  <c:v>4455338</c:v>
                </c:pt>
              </c:numCache>
            </c:numRef>
          </c:val>
          <c:extLst xmlns:c16r2="http://schemas.microsoft.com/office/drawing/2015/06/chart">
            <c:ext xmlns:c16="http://schemas.microsoft.com/office/drawing/2014/chart" uri="{C3380CC4-5D6E-409C-BE32-E72D297353CC}">
              <c16:uniqueId val="{00000022-252C-48D6-A654-7019F12D598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2020.xlsx]Cote d''Ivoire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A5-4E34-A168-20F4991D4FA7}"/>
                </c:ext>
              </c:extLst>
            </c:dLbl>
            <c:dLbl>
              <c:idx val="7"/>
              <c:layout>
                <c:manualLayout>
                  <c:x val="-1.0155192167482599E-2"/>
                  <c:y val="-3.96388460691477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FA5-4E34-A168-20F4991D4FA7}"/>
                </c:ext>
              </c:extLst>
            </c:dLbl>
            <c:dLbl>
              <c:idx val="9"/>
              <c:layout>
                <c:manualLayout>
                  <c:x val="2.26538902197688E-2"/>
                  <c:y val="0"/>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FA5-4E34-A168-20F4991D4F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2020.xlsx]Cote d''Ivoire Estatisticas'!$B$91:$K$91</c:f>
              <c:numCache>
                <c:formatCode>"$"#,##0;\-"$"#,##0</c:formatCode>
                <c:ptCount val="10"/>
                <c:pt idx="0">
                  <c:v>397624744</c:v>
                </c:pt>
                <c:pt idx="1">
                  <c:v>358468317</c:v>
                </c:pt>
                <c:pt idx="2">
                  <c:v>301972462</c:v>
                </c:pt>
                <c:pt idx="3">
                  <c:v>330255521</c:v>
                </c:pt>
                <c:pt idx="4">
                  <c:v>407592122</c:v>
                </c:pt>
                <c:pt idx="5">
                  <c:v>439356961</c:v>
                </c:pt>
                <c:pt idx="6">
                  <c:v>494408756</c:v>
                </c:pt>
                <c:pt idx="7">
                  <c:v>577871524</c:v>
                </c:pt>
                <c:pt idx="8">
                  <c:v>975014999</c:v>
                </c:pt>
                <c:pt idx="9">
                  <c:v>620330654</c:v>
                </c:pt>
              </c:numCache>
            </c:numRef>
          </c:val>
          <c:smooth val="0"/>
          <c:extLst xmlns:c16r2="http://schemas.microsoft.com/office/drawing/2015/06/chart">
            <c:ext xmlns:c16="http://schemas.microsoft.com/office/drawing/2014/chart" uri="{C3380CC4-5D6E-409C-BE32-E72D297353CC}">
              <c16:uniqueId val="{00000004-6FA5-4E34-A168-20F4991D4FA7}"/>
            </c:ext>
          </c:extLst>
        </c:ser>
        <c:dLbls>
          <c:showLegendKey val="0"/>
          <c:showVal val="1"/>
          <c:showCatName val="0"/>
          <c:showSerName val="0"/>
          <c:showPercent val="0"/>
          <c:showBubbleSize val="0"/>
        </c:dLbls>
        <c:marker val="1"/>
        <c:smooth val="0"/>
        <c:axId val="181543936"/>
        <c:axId val="78443584"/>
      </c:lineChart>
      <c:catAx>
        <c:axId val="1815439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443584"/>
        <c:crosses val="autoZero"/>
        <c:auto val="1"/>
        <c:lblAlgn val="ctr"/>
        <c:lblOffset val="100"/>
        <c:noMultiLvlLbl val="0"/>
      </c:catAx>
      <c:valAx>
        <c:axId val="784435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815439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'Cote d''Ivoire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Estatisticas'!$B$14:$K$14</c:f>
              <c:numCache>
                <c:formatCode>0.00%</c:formatCode>
                <c:ptCount val="10"/>
                <c:pt idx="0">
                  <c:v>0.50849999999999995</c:v>
                </c:pt>
                <c:pt idx="1">
                  <c:v>0.50629999999999997</c:v>
                </c:pt>
                <c:pt idx="2">
                  <c:v>0.53820000000000001</c:v>
                </c:pt>
                <c:pt idx="3">
                  <c:v>0.48930000000000001</c:v>
                </c:pt>
                <c:pt idx="4">
                  <c:v>0.4153</c:v>
                </c:pt>
                <c:pt idx="5">
                  <c:v>0.39269999999999999</c:v>
                </c:pt>
                <c:pt idx="6">
                  <c:v>0.37719999999999998</c:v>
                </c:pt>
                <c:pt idx="7">
                  <c:v>0.33400000000000002</c:v>
                </c:pt>
                <c:pt idx="8">
                  <c:v>0.33700000000000002</c:v>
                </c:pt>
                <c:pt idx="9">
                  <c:v>0.29799999999999999</c:v>
                </c:pt>
              </c:numCache>
            </c:numRef>
          </c:val>
          <c:extLst xmlns:c16r2="http://schemas.microsoft.com/office/drawing/2015/06/chart">
            <c:ext xmlns:c16="http://schemas.microsoft.com/office/drawing/2014/chart" uri="{C3380CC4-5D6E-409C-BE32-E72D297353CC}">
              <c16:uniqueId val="{00000000-C206-4A10-9BF8-16F5D1B843A4}"/>
            </c:ext>
          </c:extLst>
        </c:ser>
        <c:ser>
          <c:idx val="1"/>
          <c:order val="1"/>
          <c:tx>
            <c:strRef>
              <c:f>'Cote d''Ivoire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'Cote d''Ivoire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'Cote d''Ivoire Estatisticas'!$B$15:$K$15</c:f>
              <c:numCache>
                <c:formatCode>0.00%</c:formatCode>
                <c:ptCount val="10"/>
                <c:pt idx="0">
                  <c:v>0.3992</c:v>
                </c:pt>
                <c:pt idx="1">
                  <c:v>0.43330000000000002</c:v>
                </c:pt>
                <c:pt idx="2">
                  <c:v>0.37330000000000002</c:v>
                </c:pt>
                <c:pt idx="3">
                  <c:v>0.44750000000000001</c:v>
                </c:pt>
                <c:pt idx="4">
                  <c:v>0.38600000000000001</c:v>
                </c:pt>
                <c:pt idx="5">
                  <c:v>0.34370000000000001</c:v>
                </c:pt>
                <c:pt idx="6">
                  <c:v>0.34250000000000003</c:v>
                </c:pt>
                <c:pt idx="7">
                  <c:v>0.30349999999999999</c:v>
                </c:pt>
                <c:pt idx="8">
                  <c:v>0.31059999999999999</c:v>
                </c:pt>
                <c:pt idx="9">
                  <c:v>0.29249999999999998</c:v>
                </c:pt>
              </c:numCache>
            </c:numRef>
          </c:val>
          <c:extLst xmlns:c16r2="http://schemas.microsoft.com/office/drawing/2015/06/chart">
            <c:ext xmlns:c16="http://schemas.microsoft.com/office/drawing/2014/chart" uri="{C3380CC4-5D6E-409C-BE32-E72D297353CC}">
              <c16:uniqueId val="{00000001-C206-4A10-9BF8-16F5D1B843A4}"/>
            </c:ext>
          </c:extLst>
        </c:ser>
        <c:dLbls>
          <c:showLegendKey val="0"/>
          <c:showVal val="1"/>
          <c:showCatName val="0"/>
          <c:showSerName val="0"/>
          <c:showPercent val="0"/>
          <c:showBubbleSize val="0"/>
        </c:dLbls>
        <c:gapWidth val="219"/>
        <c:overlap val="-27"/>
        <c:axId val="181544960"/>
        <c:axId val="78445312"/>
      </c:barChart>
      <c:catAx>
        <c:axId val="1815449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78445312"/>
        <c:crosses val="autoZero"/>
        <c:auto val="1"/>
        <c:lblAlgn val="ctr"/>
        <c:lblOffset val="100"/>
        <c:noMultiLvlLbl val="0"/>
      </c:catAx>
      <c:valAx>
        <c:axId val="78445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8154496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'Gambia Estatisticas'!$A$7</c:f>
              <c:strCache>
                <c:ptCount val="1"/>
                <c:pt idx="0">
                  <c:v>Exportations de biens et services  [ Constant ]</c:v>
                </c:pt>
              </c:strCache>
            </c:strRef>
          </c:tx>
          <c:spPr>
            <a:solidFill>
              <a:schemeClr val="accent1"/>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Estatisticas'!$B$7:$K$7</c:f>
              <c:numCache>
                <c:formatCode>"$"#,##0_);[Red]\("$"#,##0\)</c:formatCode>
                <c:ptCount val="10"/>
                <c:pt idx="0">
                  <c:v>234869658</c:v>
                </c:pt>
                <c:pt idx="1">
                  <c:v>226367271</c:v>
                </c:pt>
                <c:pt idx="2">
                  <c:v>265260422</c:v>
                </c:pt>
                <c:pt idx="3">
                  <c:v>325128469</c:v>
                </c:pt>
                <c:pt idx="4">
                  <c:v>333349786</c:v>
                </c:pt>
                <c:pt idx="5">
                  <c:v>331030953</c:v>
                </c:pt>
                <c:pt idx="6">
                  <c:v>291259456</c:v>
                </c:pt>
                <c:pt idx="7">
                  <c:v>304118438</c:v>
                </c:pt>
                <c:pt idx="8">
                  <c:v>432110984</c:v>
                </c:pt>
                <c:pt idx="9">
                  <c:v>445075367</c:v>
                </c:pt>
              </c:numCache>
            </c:numRef>
          </c:val>
          <c:extLst xmlns:c16r2="http://schemas.microsoft.com/office/drawing/2015/06/chart">
            <c:ext xmlns:c16="http://schemas.microsoft.com/office/drawing/2014/chart" uri="{C3380CC4-5D6E-409C-BE32-E72D297353CC}">
              <c16:uniqueId val="{00000000-13DE-4B74-96FD-F09401D7E424}"/>
            </c:ext>
          </c:extLst>
        </c:ser>
        <c:ser>
          <c:idx val="1"/>
          <c:order val="1"/>
          <c:tx>
            <c:strRef>
              <c:f>'Gambia Estatisticas'!$A$8</c:f>
              <c:strCache>
                <c:ptCount val="1"/>
                <c:pt idx="0">
                  <c:v>Exportations de biens et services [ Courant ]</c:v>
                </c:pt>
              </c:strCache>
            </c:strRef>
          </c:tx>
          <c:spPr>
            <a:solidFill>
              <a:schemeClr val="accent2"/>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Estatisticas'!$B$8:$K$8</c:f>
              <c:numCache>
                <c:formatCode>"$"#,##0_);[Red]\("$"#,##0\)</c:formatCode>
                <c:ptCount val="10"/>
                <c:pt idx="0">
                  <c:v>228340664</c:v>
                </c:pt>
                <c:pt idx="1">
                  <c:v>226367271</c:v>
                </c:pt>
                <c:pt idx="2">
                  <c:v>237666107</c:v>
                </c:pt>
                <c:pt idx="3">
                  <c:v>280761041</c:v>
                </c:pt>
                <c:pt idx="4">
                  <c:v>263866332</c:v>
                </c:pt>
                <c:pt idx="5">
                  <c:v>243620157</c:v>
                </c:pt>
                <c:pt idx="6">
                  <c:v>224202587</c:v>
                </c:pt>
                <c:pt idx="7">
                  <c:v>241200786</c:v>
                </c:pt>
                <c:pt idx="8">
                  <c:v>338486295</c:v>
                </c:pt>
                <c:pt idx="9">
                  <c:v>356833564</c:v>
                </c:pt>
              </c:numCache>
            </c:numRef>
          </c:val>
          <c:extLst xmlns:c16r2="http://schemas.microsoft.com/office/drawing/2015/06/chart">
            <c:ext xmlns:c16="http://schemas.microsoft.com/office/drawing/2014/chart" uri="{C3380CC4-5D6E-409C-BE32-E72D297353CC}">
              <c16:uniqueId val="{00000001-13DE-4B74-96FD-F09401D7E424}"/>
            </c:ext>
          </c:extLst>
        </c:ser>
        <c:ser>
          <c:idx val="2"/>
          <c:order val="2"/>
          <c:tx>
            <c:strRef>
              <c:f>'Gambia Estatisticas'!$A$9</c:f>
              <c:strCache>
                <c:ptCount val="1"/>
                <c:pt idx="0">
                  <c:v>Importations de biens et services [ Constant ]</c:v>
                </c:pt>
              </c:strCache>
            </c:strRef>
          </c:tx>
          <c:spPr>
            <a:solidFill>
              <a:schemeClr val="accent3">
                <a:lumMod val="65000"/>
              </a:schemeClr>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Estatisticas'!$B$9:$K$9</c:f>
              <c:numCache>
                <c:formatCode>"$"#,##0_);[Red]\("$"#,##0\)</c:formatCode>
                <c:ptCount val="10"/>
                <c:pt idx="0">
                  <c:v>388339402</c:v>
                </c:pt>
                <c:pt idx="1">
                  <c:v>406575753</c:v>
                </c:pt>
                <c:pt idx="2">
                  <c:v>405627041</c:v>
                </c:pt>
                <c:pt idx="3">
                  <c:v>456541246</c:v>
                </c:pt>
                <c:pt idx="4">
                  <c:v>467996064</c:v>
                </c:pt>
                <c:pt idx="5">
                  <c:v>467996064</c:v>
                </c:pt>
                <c:pt idx="6">
                  <c:v>584547077</c:v>
                </c:pt>
                <c:pt idx="7">
                  <c:v>585601202</c:v>
                </c:pt>
                <c:pt idx="8">
                  <c:v>749166160</c:v>
                </c:pt>
                <c:pt idx="9">
                  <c:v>845583398</c:v>
                </c:pt>
              </c:numCache>
            </c:numRef>
          </c:val>
          <c:extLst xmlns:c16r2="http://schemas.microsoft.com/office/drawing/2015/06/chart">
            <c:ext xmlns:c16="http://schemas.microsoft.com/office/drawing/2014/chart" uri="{C3380CC4-5D6E-409C-BE32-E72D297353CC}">
              <c16:uniqueId val="{00000002-13DE-4B74-96FD-F09401D7E424}"/>
            </c:ext>
          </c:extLst>
        </c:ser>
        <c:ser>
          <c:idx val="3"/>
          <c:order val="3"/>
          <c:tx>
            <c:strRef>
              <c:f>'Gambia Estatisticas'!$A$10</c:f>
              <c:strCache>
                <c:ptCount val="1"/>
                <c:pt idx="0">
                  <c:v>Importations de biens et services [ Courant ]</c:v>
                </c:pt>
              </c:strCache>
            </c:strRef>
          </c:tx>
          <c:spPr>
            <a:solidFill>
              <a:schemeClr val="accent4"/>
            </a:solidFill>
            <a:ln>
              <a:noFill/>
            </a:ln>
            <a:effectLst/>
          </c:spPr>
          <c:invertIfNegative val="0"/>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Estatisticas'!$B$10:$K$10</c:f>
              <c:numCache>
                <c:formatCode>"$"#,##0_);[Red]\("$"#,##0\)</c:formatCode>
                <c:ptCount val="10"/>
                <c:pt idx="0">
                  <c:v>377490204</c:v>
                </c:pt>
                <c:pt idx="1">
                  <c:v>406575753</c:v>
                </c:pt>
                <c:pt idx="2">
                  <c:v>363423451</c:v>
                </c:pt>
                <c:pt idx="3">
                  <c:v>394206459</c:v>
                </c:pt>
                <c:pt idx="4">
                  <c:v>370408481</c:v>
                </c:pt>
                <c:pt idx="5">
                  <c:v>404404188</c:v>
                </c:pt>
                <c:pt idx="6">
                  <c:v>449910836</c:v>
                </c:pt>
                <c:pt idx="7">
                  <c:v>464399812</c:v>
                </c:pt>
                <c:pt idx="8">
                  <c:v>586793971</c:v>
                </c:pt>
                <c:pt idx="9">
                  <c:v>677801015</c:v>
                </c:pt>
              </c:numCache>
            </c:numRef>
          </c:val>
          <c:extLst xmlns:c16r2="http://schemas.microsoft.com/office/drawing/2015/06/chart">
            <c:ext xmlns:c16="http://schemas.microsoft.com/office/drawing/2014/chart" uri="{C3380CC4-5D6E-409C-BE32-E72D297353CC}">
              <c16:uniqueId val="{00000003-13DE-4B74-96FD-F09401D7E424}"/>
            </c:ext>
          </c:extLst>
        </c:ser>
        <c:ser>
          <c:idx val="4"/>
          <c:order val="4"/>
          <c:tx>
            <c:strRef>
              <c:f>'Gambia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Estatisticas'!$B$11:$K$11</c:f>
              <c:numCache>
                <c:formatCode>"$"#,##0_);[Red]\("$"#,##0\)</c:formatCode>
                <c:ptCount val="10"/>
                <c:pt idx="0">
                  <c:v>-153469744</c:v>
                </c:pt>
                <c:pt idx="1">
                  <c:v>-180208482</c:v>
                </c:pt>
                <c:pt idx="2">
                  <c:v>-140366619</c:v>
                </c:pt>
                <c:pt idx="3">
                  <c:v>-131412777</c:v>
                </c:pt>
                <c:pt idx="4">
                  <c:v>-134646278</c:v>
                </c:pt>
                <c:pt idx="5">
                  <c:v>-136965111</c:v>
                </c:pt>
                <c:pt idx="6">
                  <c:v>-293287621</c:v>
                </c:pt>
                <c:pt idx="7">
                  <c:v>-281482764</c:v>
                </c:pt>
                <c:pt idx="8">
                  <c:v>-317055176</c:v>
                </c:pt>
                <c:pt idx="9">
                  <c:v>-400508031</c:v>
                </c:pt>
              </c:numCache>
            </c:numRef>
          </c:val>
          <c:extLst xmlns:c16r2="http://schemas.microsoft.com/office/drawing/2015/06/chart">
            <c:ext xmlns:c16="http://schemas.microsoft.com/office/drawing/2014/chart" uri="{C3380CC4-5D6E-409C-BE32-E72D297353CC}">
              <c16:uniqueId val="{0000000E-13DE-4B74-96FD-F09401D7E424}"/>
            </c:ext>
          </c:extLst>
        </c:ser>
        <c:ser>
          <c:idx val="5"/>
          <c:order val="5"/>
          <c:tx>
            <c:strRef>
              <c:f>'Gambia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Estatisticas'!$B$12:$K$12</c:f>
              <c:numCache>
                <c:formatCode>"$"#,##0_);[Red]\("$"#,##0\)</c:formatCode>
                <c:ptCount val="10"/>
                <c:pt idx="0">
                  <c:v>-149149540</c:v>
                </c:pt>
                <c:pt idx="1">
                  <c:v>-180208482</c:v>
                </c:pt>
                <c:pt idx="2">
                  <c:v>-125757344</c:v>
                </c:pt>
                <c:pt idx="3">
                  <c:v>-113445418</c:v>
                </c:pt>
                <c:pt idx="4">
                  <c:v>-106542149</c:v>
                </c:pt>
                <c:pt idx="5">
                  <c:v>-160784031</c:v>
                </c:pt>
                <c:pt idx="6">
                  <c:v>-225708249</c:v>
                </c:pt>
                <c:pt idx="7">
                  <c:v>-223199026</c:v>
                </c:pt>
                <c:pt idx="8">
                  <c:v>-248307676</c:v>
                </c:pt>
                <c:pt idx="9">
                  <c:v>-320967451</c:v>
                </c:pt>
              </c:numCache>
            </c:numRef>
          </c:val>
          <c:extLst xmlns:c16r2="http://schemas.microsoft.com/office/drawing/2015/06/chart">
            <c:ext xmlns:c16="http://schemas.microsoft.com/office/drawing/2014/chart" uri="{C3380CC4-5D6E-409C-BE32-E72D297353CC}">
              <c16:uniqueId val="{00000019-13DE-4B74-96FD-F09401D7E424}"/>
            </c:ext>
          </c:extLst>
        </c:ser>
        <c:ser>
          <c:idx val="6"/>
          <c:order val="6"/>
          <c:tx>
            <c:strRef>
              <c:f>'Gambia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6"/>
              <c:spPr>
                <a:noFill/>
                <a:ln>
                  <a:noFill/>
                </a:ln>
                <a:effectLst/>
              </c:spPr>
              <c:txPr>
                <a:bodyPr rot="-5400000" spcFirstLastPara="0" vertOverflow="ellipsis" wrap="square" lIns="0" tIns="0" rIns="43180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spPr>
                <a:noFill/>
                <a:ln>
                  <a:noFill/>
                </a:ln>
                <a:effectLst/>
              </c:spPr>
              <c:txPr>
                <a:bodyPr rot="-5400000" spcFirstLastPara="0" vertOverflow="ellipsis" wrap="square" lIns="0" tIns="0" rIns="50419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spPr>
                <a:noFill/>
                <a:ln>
                  <a:noFill/>
                </a:ln>
                <a:effectLst/>
              </c:spPr>
              <c:txPr>
                <a:bodyPr rot="-5400000" spcFirstLastPara="0" vertOverflow="ellipsis" wrap="square" lIns="0" tIns="3619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46799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Estatisticas'!$B$13:$K$13</c:f>
              <c:numCache>
                <c:formatCode>"$"#,##0_);[Red]\("$"#,##0\)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extLst xmlns:c16r2="http://schemas.microsoft.com/office/drawing/2015/06/chart">
            <c:ext xmlns:c16="http://schemas.microsoft.com/office/drawing/2014/chart" uri="{C3380CC4-5D6E-409C-BE32-E72D297353CC}">
              <c16:uniqueId val="{0000001D-13DE-4B74-96FD-F09401D7E424}"/>
            </c:ext>
          </c:extLst>
        </c:ser>
        <c:dLbls>
          <c:showLegendKey val="0"/>
          <c:showVal val="0"/>
          <c:showCatName val="0"/>
          <c:showSerName val="0"/>
          <c:showPercent val="0"/>
          <c:showBubbleSize val="0"/>
        </c:dLbls>
        <c:gapWidth val="150"/>
        <c:axId val="182111232"/>
        <c:axId val="130173184"/>
      </c:barChart>
      <c:dateAx>
        <c:axId val="18211123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LA GAMBIE</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73184"/>
        <c:crosses val="autoZero"/>
        <c:auto val="0"/>
        <c:lblOffset val="100"/>
        <c:baseTimeUnit val="days"/>
      </c:dateAx>
      <c:valAx>
        <c:axId val="1301731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8211123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5710300787716802"/>
          <c:y val="1.3691863274664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5C1-4CD3-BFAA-0DD7C502E7D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5C1-4CD3-BFAA-0DD7C502E7D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5C1-4CD3-BFAA-0DD7C502E7D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5C1-4CD3-BFAA-0DD7C502E7D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5C1-4CD3-BFAA-0DD7C502E7D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5C1-4CD3-BFAA-0DD7C502E7D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5C1-4CD3-BFAA-0DD7C502E7D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5C1-4CD3-BFAA-0DD7C502E7D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65C1-4CD3-BFAA-0DD7C502E7D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5C1-4CD3-BFAA-0DD7C502E7D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5C1-4CD3-BFAA-0DD7C502E7D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5C1-4CD3-BFAA-0DD7C502E7D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5C1-4CD3-BFAA-0DD7C502E7D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5C1-4CD3-BFAA-0DD7C502E7D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5C1-4CD3-BFAA-0DD7C502E7D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5C1-4CD3-BFAA-0DD7C502E7D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5C1-4CD3-BFAA-0DD7C502E7D2}"/>
              </c:ext>
            </c:extLst>
          </c:dPt>
          <c:dLbls>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5C1-4CD3-BFAA-0DD7C502E7D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5C1-4CD3-BFAA-0DD7C502E7D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5C1-4CD3-BFAA-0DD7C502E7D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5C1-4CD3-BFAA-0DD7C502E7D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5C1-4CD3-BFAA-0DD7C502E7D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5C1-4CD3-BFAA-0DD7C502E7D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5C1-4CD3-BFAA-0DD7C502E7D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5C1-4CD3-BFAA-0DD7C502E7D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Estatisticas'!$B$115:$B$131</c:f>
              <c:numCache>
                <c:formatCode>"$"#,##0</c:formatCode>
                <c:ptCount val="17"/>
                <c:pt idx="0">
                  <c:v>172121924</c:v>
                </c:pt>
                <c:pt idx="1">
                  <c:v>167832609</c:v>
                </c:pt>
                <c:pt idx="2">
                  <c:v>44523239</c:v>
                </c:pt>
                <c:pt idx="3">
                  <c:v>43268069</c:v>
                </c:pt>
                <c:pt idx="4">
                  <c:v>148212522</c:v>
                </c:pt>
                <c:pt idx="5">
                  <c:v>4502622</c:v>
                </c:pt>
                <c:pt idx="6">
                  <c:v>14708130</c:v>
                </c:pt>
                <c:pt idx="7">
                  <c:v>8597409</c:v>
                </c:pt>
                <c:pt idx="8">
                  <c:v>62951079</c:v>
                </c:pt>
                <c:pt idx="9">
                  <c:v>7571462</c:v>
                </c:pt>
                <c:pt idx="10">
                  <c:v>2117923</c:v>
                </c:pt>
                <c:pt idx="11">
                  <c:v>5228359</c:v>
                </c:pt>
                <c:pt idx="12">
                  <c:v>225179</c:v>
                </c:pt>
                <c:pt idx="13">
                  <c:v>26770035</c:v>
                </c:pt>
                <c:pt idx="14" formatCode="&quot;$&quot;#,##0;\-&quot;$&quot;#,##0">
                  <c:v>21244778</c:v>
                </c:pt>
                <c:pt idx="15">
                  <c:v>12628460</c:v>
                </c:pt>
                <c:pt idx="16">
                  <c:v>1289431</c:v>
                </c:pt>
              </c:numCache>
            </c:numRef>
          </c:val>
          <c:extLst xmlns:c16r2="http://schemas.microsoft.com/office/drawing/2015/06/chart">
            <c:ext xmlns:c16="http://schemas.microsoft.com/office/drawing/2014/chart" uri="{C3380CC4-5D6E-409C-BE32-E72D297353CC}">
              <c16:uniqueId val="{00000022-65C1-4CD3-BFAA-0DD7C502E7D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437440305635098"/>
          <c:y val="4.0155583004643697E-2"/>
        </c:manualLayout>
      </c:layout>
      <c:overlay val="0"/>
      <c:spPr>
        <a:noFill/>
        <a:ln>
          <a:noFill/>
        </a:ln>
        <a:effectLst/>
      </c:spPr>
    </c:title>
    <c:autoTitleDeleted val="0"/>
    <c:plotArea>
      <c:layout>
        <c:manualLayout>
          <c:layoutTarget val="inner"/>
          <c:xMode val="edge"/>
          <c:yMode val="edge"/>
          <c:x val="0.30372492836676201"/>
          <c:y val="0.159991612497379"/>
          <c:w val="0.486246418338109"/>
          <c:h val="0.53375969804990597"/>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C0-45C8-A909-ED423D3A098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C0-45C8-A909-ED423D3A098B}"/>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6CC0-45C8-A909-ED423D3A098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C0-45C8-A909-ED423D3A098B}"/>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6CC0-45C8-A909-ED423D3A098B}"/>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6CC0-45C8-A909-ED423D3A098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C0-45C8-A909-ED423D3A098B}"/>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6CC0-45C8-A909-ED423D3A098B}"/>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6CC0-45C8-A909-ED423D3A098B}"/>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6CC0-45C8-A909-ED423D3A098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C0-45C8-A909-ED423D3A098B}"/>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6CC0-45C8-A909-ED423D3A098B}"/>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6CC0-45C8-A909-ED423D3A098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C0-45C8-A909-ED423D3A098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C0-45C8-A909-ED423D3A098B}"/>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C0-45C8-A909-ED423D3A098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C0-45C8-A909-ED423D3A098B}"/>
              </c:ext>
            </c:extLst>
          </c:dPt>
          <c:dLbls>
            <c:dLbl>
              <c:idx val="2"/>
              <c:layout>
                <c:manualLayout>
                  <c:x val="4.94478325366738E-3"/>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CC0-45C8-A909-ED423D3A098B}"/>
                </c:ext>
              </c:extLst>
            </c:dLbl>
            <c:dLbl>
              <c:idx val="3"/>
              <c:layout>
                <c:manualLayout>
                  <c:x val="3.7085874402505402E-3"/>
                  <c:y val="4.1830396754975303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C0-45C8-A909-ED423D3A098B}"/>
                </c:ext>
              </c:extLst>
            </c:dLbl>
            <c:dLbl>
              <c:idx val="5"/>
              <c:layout>
                <c:manualLayout>
                  <c:x val="5.6865007417174901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CC0-45C8-A909-ED423D3A098B}"/>
                </c:ext>
              </c:extLst>
            </c:dLbl>
            <c:dLbl>
              <c:idx val="6"/>
              <c:layout>
                <c:manualLayout>
                  <c:x val="-6.6754573924509605E-2"/>
                  <c:y val="3.9929015084294597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6CC0-45C8-A909-ED423D3A098B}"/>
                </c:ext>
              </c:extLst>
            </c:dLbl>
            <c:dLbl>
              <c:idx val="7"/>
              <c:layout>
                <c:manualLayout>
                  <c:x val="-1.35981539475853E-2"/>
                  <c:y val="6.46469768031436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6CC0-45C8-A909-ED423D3A098B}"/>
                </c:ext>
              </c:extLst>
            </c:dLbl>
            <c:dLbl>
              <c:idx val="8"/>
              <c:layout>
                <c:manualLayout>
                  <c:x val="-4.94478325366738E-3"/>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6CC0-45C8-A909-ED423D3A098B}"/>
                </c:ext>
              </c:extLst>
            </c:dLbl>
            <c:dLbl>
              <c:idx val="9"/>
              <c:layout>
                <c:manualLayout>
                  <c:x val="-8.9006098566012895E-2"/>
                  <c:y val="1.90138167068069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C0-45C8-A909-ED423D3A098B}"/>
                </c:ext>
              </c:extLst>
            </c:dLbl>
            <c:dLbl>
              <c:idx val="10"/>
              <c:layout>
                <c:manualLayout>
                  <c:x val="-7.4171748805010707E-2"/>
                  <c:y val="5.70414501204207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C0-45C8-A909-ED423D3A098B}"/>
                </c:ext>
              </c:extLst>
            </c:dLbl>
            <c:dLbl>
              <c:idx val="11"/>
              <c:layout>
                <c:manualLayout>
                  <c:x val="-5.5628811603758002E-2"/>
                  <c:y val="-1.3309671694764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C0-45C8-A909-ED423D3A098B}"/>
                </c:ext>
              </c:extLst>
            </c:dLbl>
            <c:dLbl>
              <c:idx val="12"/>
              <c:layout>
                <c:manualLayout>
                  <c:x val="-0.11002142739409899"/>
                  <c:y val="-4.56331600963367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C0-45C8-A909-ED423D3A098B}"/>
                </c:ext>
              </c:extLst>
            </c:dLbl>
            <c:dLbl>
              <c:idx val="13"/>
              <c:layout>
                <c:manualLayout>
                  <c:x val="-8.5297511125762296E-2"/>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C0-45C8-A909-ED423D3A098B}"/>
                </c:ext>
              </c:extLst>
            </c:dLbl>
            <c:dLbl>
              <c:idx val="14"/>
              <c:layout>
                <c:manualLayout>
                  <c:x val="-3.0904895335421099E-2"/>
                  <c:y val="-0.100773228546077"/>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C0-45C8-A909-ED423D3A098B}"/>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2020.xlsx]Gambia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2020.xlsx]Gambia Estatisticas'!$B$137:$B$153</c:f>
              <c:numCache>
                <c:formatCode>"$"#,##0;\-"$"#,##0</c:formatCode>
                <c:ptCount val="17"/>
                <c:pt idx="0">
                  <c:v>29641200</c:v>
                </c:pt>
                <c:pt idx="1">
                  <c:v>20505861</c:v>
                </c:pt>
                <c:pt idx="2">
                  <c:v>1324379</c:v>
                </c:pt>
                <c:pt idx="3">
                  <c:v>897564</c:v>
                </c:pt>
                <c:pt idx="4">
                  <c:v>77252749</c:v>
                </c:pt>
                <c:pt idx="5">
                  <c:v>1130190</c:v>
                </c:pt>
                <c:pt idx="6">
                  <c:v>364999</c:v>
                </c:pt>
                <c:pt idx="7">
                  <c:v>0</c:v>
                </c:pt>
                <c:pt idx="8">
                  <c:v>9225759</c:v>
                </c:pt>
                <c:pt idx="9">
                  <c:v>155834</c:v>
                </c:pt>
                <c:pt idx="10">
                  <c:v>12052</c:v>
                </c:pt>
                <c:pt idx="11">
                  <c:v>143782</c:v>
                </c:pt>
                <c:pt idx="12">
                  <c:v>0</c:v>
                </c:pt>
                <c:pt idx="13">
                  <c:v>2682429</c:v>
                </c:pt>
                <c:pt idx="14">
                  <c:v>2327087</c:v>
                </c:pt>
                <c:pt idx="15">
                  <c:v>65647964</c:v>
                </c:pt>
                <c:pt idx="16">
                  <c:v>0</c:v>
                </c:pt>
              </c:numCache>
            </c:numRef>
          </c:val>
          <c:extLst xmlns:c16r2="http://schemas.microsoft.com/office/drawing/2015/06/chart">
            <c:ext xmlns:c16="http://schemas.microsoft.com/office/drawing/2014/chart" uri="{C3380CC4-5D6E-409C-BE32-E72D297353CC}">
              <c16:uniqueId val="{00000022-6CC0-45C8-A909-ED423D3A098B}"/>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overlay val="0"/>
      <c:spPr>
        <a:noFill/>
        <a:ln>
          <a:noFill/>
        </a:ln>
        <a:effectLst/>
      </c:spPr>
    </c:title>
    <c:autoTitleDeleted val="0"/>
    <c:plotArea>
      <c:layout/>
      <c:lineChart>
        <c:grouping val="standard"/>
        <c:varyColors val="0"/>
        <c:ser>
          <c:idx val="0"/>
          <c:order val="0"/>
          <c:tx>
            <c:strRef>
              <c:f>'[CEDEAO PAIS POR PAIS VPT 2020.xlsx]Gambia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dLbl>
            <c:dLbl>
              <c:idx val="3"/>
              <c:layout>
                <c:manualLayout>
                  <c:x val="-3.1248372480600002E-3"/>
                  <c:y val="-5.081515985602370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BB9-4810-AC93-EDB97063BD4F}"/>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BB9-4810-AC93-EDB97063BD4F}"/>
                </c:ext>
              </c:extLst>
            </c:dLbl>
            <c:dLbl>
              <c:idx val="6"/>
              <c:layout>
                <c:manualLayout>
                  <c:x val="1.8880647336480101E-2"/>
                  <c:y val="-1.9230769230769201E-2"/>
                </c:manualLayout>
              </c:layout>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BB9-4810-AC93-EDB97063BD4F}"/>
                </c:ext>
              </c:extLst>
            </c:dLbl>
            <c:dLbl>
              <c:idx val="7"/>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FF0000"/>
                      </a:solidFill>
                      <a:latin typeface="+mn-lt"/>
                      <a:ea typeface="+mn-ea"/>
                      <a:cs typeface="+mn-cs"/>
                    </a:defRPr>
                  </a:pPr>
                  <a:endParaRPr lang="pt-PT"/>
                </a:p>
              </c:txPr>
              <c:dLblPos val="t"/>
              <c:showLegendKey val="0"/>
              <c:showVal val="1"/>
              <c:showCatName val="0"/>
              <c:showSerName val="0"/>
              <c:showPercent val="0"/>
              <c:showBubbleSize val="0"/>
            </c:dLbl>
            <c:dLbl>
              <c:idx val="9"/>
              <c:layout>
                <c:manualLayout>
                  <c:x val="-7.8120931201499896E-4"/>
                  <c:y val="-3.4935422401016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BB9-4810-AC93-EDB97063BD4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2020.xlsx]Gambia Estatisticas'!$B$91:$K$91</c:f>
              <c:numCache>
                <c:formatCode>"$"#,##0;\-"$"#,##0</c:formatCode>
                <c:ptCount val="10"/>
                <c:pt idx="0">
                  <c:v>39447344</c:v>
                </c:pt>
                <c:pt idx="1">
                  <c:v>37140888</c:v>
                </c:pt>
                <c:pt idx="2">
                  <c:v>36077136</c:v>
                </c:pt>
                <c:pt idx="3">
                  <c:v>41183458</c:v>
                </c:pt>
                <c:pt idx="4">
                  <c:v>68340322</c:v>
                </c:pt>
                <c:pt idx="5">
                  <c:v>23014092</c:v>
                </c:pt>
                <c:pt idx="6">
                  <c:v>-1692733</c:v>
                </c:pt>
                <c:pt idx="7">
                  <c:v>-1132320</c:v>
                </c:pt>
                <c:pt idx="8">
                  <c:v>5445631</c:v>
                </c:pt>
                <c:pt idx="9">
                  <c:v>32957945</c:v>
                </c:pt>
              </c:numCache>
            </c:numRef>
          </c:val>
          <c:smooth val="0"/>
          <c:extLst xmlns:c16r2="http://schemas.microsoft.com/office/drawing/2015/06/chart">
            <c:ext xmlns:c16="http://schemas.microsoft.com/office/drawing/2014/chart" uri="{C3380CC4-5D6E-409C-BE32-E72D297353CC}">
              <c16:uniqueId val="{00000006-1BB9-4810-AC93-EDB97063BD4F}"/>
            </c:ext>
          </c:extLst>
        </c:ser>
        <c:dLbls>
          <c:showLegendKey val="0"/>
          <c:showVal val="1"/>
          <c:showCatName val="0"/>
          <c:showSerName val="0"/>
          <c:showPercent val="0"/>
          <c:showBubbleSize val="0"/>
        </c:dLbls>
        <c:marker val="1"/>
        <c:smooth val="0"/>
        <c:axId val="142082560"/>
        <c:axId val="191350464"/>
      </c:lineChart>
      <c:catAx>
        <c:axId val="1420825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1350464"/>
        <c:crosses val="autoZero"/>
        <c:auto val="1"/>
        <c:lblAlgn val="ctr"/>
        <c:lblOffset val="100"/>
        <c:noMultiLvlLbl val="0"/>
      </c:catAx>
      <c:valAx>
        <c:axId val="1913504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420825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'Gambia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Estatisticas'!$B$14:$K$14</c:f>
              <c:numCache>
                <c:formatCode>0.00%</c:formatCode>
                <c:ptCount val="10"/>
                <c:pt idx="0">
                  <c:v>0.1575</c:v>
                </c:pt>
                <c:pt idx="1">
                  <c:v>0.1467</c:v>
                </c:pt>
                <c:pt idx="2">
                  <c:v>0.1686</c:v>
                </c:pt>
                <c:pt idx="3">
                  <c:v>0.19839999999999999</c:v>
                </c:pt>
                <c:pt idx="4">
                  <c:v>0.1918</c:v>
                </c:pt>
                <c:pt idx="5">
                  <c:v>0.19819999999999999</c:v>
                </c:pt>
                <c:pt idx="6">
                  <c:v>0.16270000000000001</c:v>
                </c:pt>
                <c:pt idx="7">
                  <c:v>0.16439999999999999</c:v>
                </c:pt>
                <c:pt idx="8">
                  <c:v>0.22489999999999999</c:v>
                </c:pt>
                <c:pt idx="9">
                  <c:v>0.2185</c:v>
                </c:pt>
              </c:numCache>
            </c:numRef>
          </c:val>
          <c:extLst xmlns:c16r2="http://schemas.microsoft.com/office/drawing/2015/06/chart">
            <c:ext xmlns:c16="http://schemas.microsoft.com/office/drawing/2014/chart" uri="{C3380CC4-5D6E-409C-BE32-E72D297353CC}">
              <c16:uniqueId val="{00000000-6833-451D-B0B4-98578ED3CAA1}"/>
            </c:ext>
          </c:extLst>
        </c:ser>
        <c:ser>
          <c:idx val="1"/>
          <c:order val="1"/>
          <c:tx>
            <c:strRef>
              <c:f>'Gambia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'Gambia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'Gambia Estatisticas'!$B$15:$K$15</c:f>
              <c:numCache>
                <c:formatCode>0.00%</c:formatCode>
                <c:ptCount val="10"/>
                <c:pt idx="0">
                  <c:v>0.26029999999999998</c:v>
                </c:pt>
                <c:pt idx="1">
                  <c:v>0.26340000000000002</c:v>
                </c:pt>
                <c:pt idx="2">
                  <c:v>0.25779999999999997</c:v>
                </c:pt>
                <c:pt idx="3">
                  <c:v>0.27860000000000001</c:v>
                </c:pt>
                <c:pt idx="4">
                  <c:v>0.26929999999999998</c:v>
                </c:pt>
                <c:pt idx="5">
                  <c:v>0.32890000000000003</c:v>
                </c:pt>
                <c:pt idx="6">
                  <c:v>0.32650000000000001</c:v>
                </c:pt>
                <c:pt idx="7">
                  <c:v>0.3165</c:v>
                </c:pt>
                <c:pt idx="8">
                  <c:v>0.38990000000000002</c:v>
                </c:pt>
                <c:pt idx="9">
                  <c:v>0.41510000000000002</c:v>
                </c:pt>
              </c:numCache>
            </c:numRef>
          </c:val>
          <c:extLst xmlns:c16r2="http://schemas.microsoft.com/office/drawing/2015/06/chart">
            <c:ext xmlns:c16="http://schemas.microsoft.com/office/drawing/2014/chart" uri="{C3380CC4-5D6E-409C-BE32-E72D297353CC}">
              <c16:uniqueId val="{00000001-6833-451D-B0B4-98578ED3CAA1}"/>
            </c:ext>
          </c:extLst>
        </c:ser>
        <c:dLbls>
          <c:showLegendKey val="0"/>
          <c:showVal val="1"/>
          <c:showCatName val="0"/>
          <c:showSerName val="0"/>
          <c:showPercent val="0"/>
          <c:showBubbleSize val="0"/>
        </c:dLbls>
        <c:gapWidth val="219"/>
        <c:overlap val="-27"/>
        <c:axId val="142083584"/>
        <c:axId val="191352192"/>
      </c:barChart>
      <c:catAx>
        <c:axId val="1420835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1352192"/>
        <c:crosses val="autoZero"/>
        <c:auto val="1"/>
        <c:lblAlgn val="ctr"/>
        <c:lblOffset val="100"/>
        <c:noMultiLvlLbl val="0"/>
      </c:catAx>
      <c:valAx>
        <c:axId val="191352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4208358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'Gana Estatisticas'!$A$7</c:f>
              <c:strCache>
                <c:ptCount val="1"/>
                <c:pt idx="0">
                  <c:v>Exportations de biens et services  [ Constant ]</c:v>
                </c:pt>
              </c:strCache>
            </c:strRef>
          </c:tx>
          <c:spPr>
            <a:solidFill>
              <a:schemeClr val="accent1"/>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Estatisticas'!$B$7:$K$7</c:f>
              <c:numCache>
                <c:formatCode>"$"#,##0_);[Red]\("$"#,##0\)</c:formatCode>
                <c:ptCount val="10"/>
                <c:pt idx="0">
                  <c:v>7606775298</c:v>
                </c:pt>
                <c:pt idx="1">
                  <c:v>9484067086</c:v>
                </c:pt>
                <c:pt idx="2">
                  <c:v>14590486334</c:v>
                </c:pt>
                <c:pt idx="3">
                  <c:v>16806198860</c:v>
                </c:pt>
                <c:pt idx="4">
                  <c:v>16200348656</c:v>
                </c:pt>
                <c:pt idx="5">
                  <c:v>15255525935</c:v>
                </c:pt>
                <c:pt idx="6">
                  <c:v>15212320887</c:v>
                </c:pt>
                <c:pt idx="7">
                  <c:v>17463781072</c:v>
                </c:pt>
                <c:pt idx="8">
                  <c:v>20344953094</c:v>
                </c:pt>
                <c:pt idx="9">
                  <c:v>22430566741</c:v>
                </c:pt>
              </c:numCache>
            </c:numRef>
          </c:val>
          <c:extLst xmlns:c16r2="http://schemas.microsoft.com/office/drawing/2015/06/chart">
            <c:ext xmlns:c16="http://schemas.microsoft.com/office/drawing/2014/chart" uri="{C3380CC4-5D6E-409C-BE32-E72D297353CC}">
              <c16:uniqueId val="{00000000-5279-46A2-AEEE-75879C0606B1}"/>
            </c:ext>
          </c:extLst>
        </c:ser>
        <c:ser>
          <c:idx val="1"/>
          <c:order val="1"/>
          <c:tx>
            <c:strRef>
              <c:f>'Gana Estatisticas'!$A$8</c:f>
              <c:strCache>
                <c:ptCount val="1"/>
                <c:pt idx="0">
                  <c:v>Exportations de biens et services [ Courant ]</c:v>
                </c:pt>
              </c:strCache>
            </c:strRef>
          </c:tx>
          <c:spPr>
            <a:solidFill>
              <a:schemeClr val="accent2"/>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Estatisticas'!$B$8:$K$8</c:f>
              <c:numCache>
                <c:formatCode>"$"#,##0_);[Red]\("$"#,##0\)</c:formatCode>
                <c:ptCount val="10"/>
                <c:pt idx="0">
                  <c:v>7609396366</c:v>
                </c:pt>
                <c:pt idx="1">
                  <c:v>9484067086</c:v>
                </c:pt>
                <c:pt idx="2">
                  <c:v>14614446554</c:v>
                </c:pt>
                <c:pt idx="3">
                  <c:v>16926546720</c:v>
                </c:pt>
                <c:pt idx="4">
                  <c:v>16344112737</c:v>
                </c:pt>
                <c:pt idx="5">
                  <c:v>15448425650</c:v>
                </c:pt>
                <c:pt idx="6">
                  <c:v>15717928435</c:v>
                </c:pt>
                <c:pt idx="7">
                  <c:v>17537473272</c:v>
                </c:pt>
                <c:pt idx="8">
                  <c:v>20801085643</c:v>
                </c:pt>
                <c:pt idx="9">
                  <c:v>23118048359</c:v>
                </c:pt>
              </c:numCache>
            </c:numRef>
          </c:val>
          <c:extLst xmlns:c16r2="http://schemas.microsoft.com/office/drawing/2015/06/chart">
            <c:ext xmlns:c16="http://schemas.microsoft.com/office/drawing/2014/chart" uri="{C3380CC4-5D6E-409C-BE32-E72D297353CC}">
              <c16:uniqueId val="{00000001-5279-46A2-AEEE-75879C0606B1}"/>
            </c:ext>
          </c:extLst>
        </c:ser>
        <c:ser>
          <c:idx val="2"/>
          <c:order val="2"/>
          <c:tx>
            <c:strRef>
              <c:f>'Gana Estatisticas'!$A$9</c:f>
              <c:strCache>
                <c:ptCount val="1"/>
                <c:pt idx="0">
                  <c:v>Importations de biens et services [ Constant ]</c:v>
                </c:pt>
              </c:strCache>
            </c:strRef>
          </c:tx>
          <c:spPr>
            <a:solidFill>
              <a:schemeClr val="accent3">
                <a:lumMod val="65000"/>
              </a:schemeClr>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Estatisticas'!$B$9:$K$9</c:f>
              <c:numCache>
                <c:formatCode>"$"#,##0_);[Red]\("$"#,##0\)</c:formatCode>
                <c:ptCount val="10"/>
                <c:pt idx="0">
                  <c:v>11656240382</c:v>
                </c:pt>
                <c:pt idx="1">
                  <c:v>14768574004</c:v>
                </c:pt>
                <c:pt idx="2">
                  <c:v>20687766636</c:v>
                </c:pt>
                <c:pt idx="3">
                  <c:v>23332918228</c:v>
                </c:pt>
                <c:pt idx="4">
                  <c:v>23863291381</c:v>
                </c:pt>
                <c:pt idx="5">
                  <c:v>20415065108</c:v>
                </c:pt>
                <c:pt idx="6">
                  <c:v>22034451756</c:v>
                </c:pt>
                <c:pt idx="7">
                  <c:v>21782666914</c:v>
                </c:pt>
                <c:pt idx="8">
                  <c:v>23504727639</c:v>
                </c:pt>
                <c:pt idx="9">
                  <c:v>24575747018</c:v>
                </c:pt>
              </c:numCache>
            </c:numRef>
          </c:val>
          <c:extLst xmlns:c16r2="http://schemas.microsoft.com/office/drawing/2015/06/chart">
            <c:ext xmlns:c16="http://schemas.microsoft.com/office/drawing/2014/chart" uri="{C3380CC4-5D6E-409C-BE32-E72D297353CC}">
              <c16:uniqueId val="{00000002-5279-46A2-AEEE-75879C0606B1}"/>
            </c:ext>
          </c:extLst>
        </c:ser>
        <c:ser>
          <c:idx val="3"/>
          <c:order val="3"/>
          <c:tx>
            <c:strRef>
              <c:f>'Gana Estatisticas'!$A$10</c:f>
              <c:strCache>
                <c:ptCount val="1"/>
                <c:pt idx="0">
                  <c:v>Importations de biens et services [ Courant ]</c:v>
                </c:pt>
              </c:strCache>
            </c:strRef>
          </c:tx>
          <c:spPr>
            <a:solidFill>
              <a:schemeClr val="accent4"/>
            </a:solidFill>
            <a:ln>
              <a:noFill/>
            </a:ln>
            <a:effectLst/>
          </c:spPr>
          <c:invertIfNegative val="0"/>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Estatisticas'!$B$10:$K$10</c:f>
              <c:numCache>
                <c:formatCode>"$"#,##0_);[Red]\("$"#,##0\)</c:formatCode>
                <c:ptCount val="10"/>
                <c:pt idx="0">
                  <c:v>10989375852</c:v>
                </c:pt>
                <c:pt idx="1">
                  <c:v>14768574004</c:v>
                </c:pt>
                <c:pt idx="2">
                  <c:v>19529465075</c:v>
                </c:pt>
                <c:pt idx="3">
                  <c:v>22147874708</c:v>
                </c:pt>
                <c:pt idx="4">
                  <c:v>22689841615</c:v>
                </c:pt>
                <c:pt idx="5">
                  <c:v>19483722912</c:v>
                </c:pt>
                <c:pt idx="6">
                  <c:v>21456862105</c:v>
                </c:pt>
                <c:pt idx="7">
                  <c:v>20615994271</c:v>
                </c:pt>
                <c:pt idx="8">
                  <c:v>22648980830</c:v>
                </c:pt>
                <c:pt idx="9">
                  <c:v>23871613868</c:v>
                </c:pt>
              </c:numCache>
            </c:numRef>
          </c:val>
          <c:extLst xmlns:c16r2="http://schemas.microsoft.com/office/drawing/2015/06/chart">
            <c:ext xmlns:c16="http://schemas.microsoft.com/office/drawing/2014/chart" uri="{C3380CC4-5D6E-409C-BE32-E72D297353CC}">
              <c16:uniqueId val="{00000003-5279-46A2-AEEE-75879C0606B1}"/>
            </c:ext>
          </c:extLst>
        </c:ser>
        <c:ser>
          <c:idx val="4"/>
          <c:order val="4"/>
          <c:tx>
            <c:strRef>
              <c:f>'Gana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Estatisticas'!$B$11:$K$11</c:f>
              <c:numCache>
                <c:formatCode>"$"#,##0_);[Red]\("$"#,##0\)</c:formatCode>
                <c:ptCount val="10"/>
                <c:pt idx="0">
                  <c:v>-4049465084</c:v>
                </c:pt>
                <c:pt idx="1">
                  <c:v>-5284506918</c:v>
                </c:pt>
                <c:pt idx="2">
                  <c:v>-6097280302</c:v>
                </c:pt>
                <c:pt idx="3">
                  <c:v>-6526719368</c:v>
                </c:pt>
                <c:pt idx="4">
                  <c:v>-7662942725</c:v>
                </c:pt>
                <c:pt idx="5">
                  <c:v>-5159539173</c:v>
                </c:pt>
                <c:pt idx="6">
                  <c:v>-6822130869</c:v>
                </c:pt>
                <c:pt idx="7">
                  <c:v>-4318885842</c:v>
                </c:pt>
                <c:pt idx="8">
                  <c:v>-3159774545</c:v>
                </c:pt>
                <c:pt idx="9">
                  <c:v>-2145180277</c:v>
                </c:pt>
              </c:numCache>
            </c:numRef>
          </c:val>
          <c:extLst xmlns:c16r2="http://schemas.microsoft.com/office/drawing/2015/06/chart">
            <c:ext xmlns:c16="http://schemas.microsoft.com/office/drawing/2014/chart" uri="{C3380CC4-5D6E-409C-BE32-E72D297353CC}">
              <c16:uniqueId val="{0000000E-5279-46A2-AEEE-75879C0606B1}"/>
            </c:ext>
          </c:extLst>
        </c:ser>
        <c:ser>
          <c:idx val="5"/>
          <c:order val="5"/>
          <c:tx>
            <c:strRef>
              <c:f>'Gana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Estatisticas'!$B$12:$K$12</c:f>
              <c:numCache>
                <c:formatCode>"$"#,##0_);[Red]\("$"#,##0\)</c:formatCode>
                <c:ptCount val="10"/>
                <c:pt idx="0">
                  <c:v>-3379979486</c:v>
                </c:pt>
                <c:pt idx="1">
                  <c:v>-5284506918</c:v>
                </c:pt>
                <c:pt idx="2">
                  <c:v>-4915018521</c:v>
                </c:pt>
                <c:pt idx="3">
                  <c:v>-5221327988</c:v>
                </c:pt>
                <c:pt idx="4">
                  <c:v>-6345728878</c:v>
                </c:pt>
                <c:pt idx="5">
                  <c:v>-4035297262</c:v>
                </c:pt>
                <c:pt idx="6">
                  <c:v>-5738933670</c:v>
                </c:pt>
                <c:pt idx="7">
                  <c:v>-3078520999</c:v>
                </c:pt>
                <c:pt idx="8">
                  <c:v>-1847895187</c:v>
                </c:pt>
                <c:pt idx="9">
                  <c:v>-753565509</c:v>
                </c:pt>
              </c:numCache>
            </c:numRef>
          </c:val>
          <c:extLst xmlns:c16r2="http://schemas.microsoft.com/office/drawing/2015/06/chart">
            <c:ext xmlns:c16="http://schemas.microsoft.com/office/drawing/2014/chart" uri="{C3380CC4-5D6E-409C-BE32-E72D297353CC}">
              <c16:uniqueId val="{00000019-5279-46A2-AEEE-75879C0606B1}"/>
            </c:ext>
          </c:extLst>
        </c:ser>
        <c:ser>
          <c:idx val="6"/>
          <c:order val="6"/>
          <c:tx>
            <c:strRef>
              <c:f>'Gana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Estatisticas'!$B$13:$K$13</c:f>
              <c:numCache>
                <c:formatCode>"$"#,##0_);[Red]\("$"#,##0\)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extLst xmlns:c16r2="http://schemas.microsoft.com/office/drawing/2015/06/chart">
            <c:ext xmlns:c16="http://schemas.microsoft.com/office/drawing/2014/chart" uri="{C3380CC4-5D6E-409C-BE32-E72D297353CC}">
              <c16:uniqueId val="{0000001D-5279-46A2-AEEE-75879C0606B1}"/>
            </c:ext>
          </c:extLst>
        </c:ser>
        <c:dLbls>
          <c:showLegendKey val="0"/>
          <c:showVal val="0"/>
          <c:showCatName val="0"/>
          <c:showSerName val="0"/>
          <c:showPercent val="0"/>
          <c:showBubbleSize val="0"/>
        </c:dLbls>
        <c:gapWidth val="150"/>
        <c:axId val="142218240"/>
        <c:axId val="191355648"/>
      </c:barChart>
      <c:dateAx>
        <c:axId val="14221824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GHANA</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1355648"/>
        <c:crosses val="autoZero"/>
        <c:auto val="0"/>
        <c:lblOffset val="100"/>
        <c:baseTimeUnit val="days"/>
      </c:dateAx>
      <c:valAx>
        <c:axId val="1913556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4221824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5DB-4D4C-BC96-BB37CB8A242B}"/>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5DB-4D4C-BC96-BB37CB8A242B}"/>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5DB-4D4C-BC96-BB37CB8A242B}"/>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5DB-4D4C-BC96-BB37CB8A242B}"/>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5DB-4D4C-BC96-BB37CB8A242B}"/>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5DB-4D4C-BC96-BB37CB8A242B}"/>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5DB-4D4C-BC96-BB37CB8A242B}"/>
              </c:ext>
            </c:extLst>
          </c:dPt>
          <c:dPt>
            <c:idx val="7"/>
            <c:bubble3D val="0"/>
            <c:spPr>
              <a:solidFill>
                <a:srgbClr val="CCE9AD"/>
              </a:solidFill>
              <a:ln>
                <a:noFill/>
              </a:ln>
              <a:effectLst/>
            </c:spPr>
            <c:extLst xmlns:c16r2="http://schemas.microsoft.com/office/drawing/2015/06/chart">
              <c:ext xmlns:c16="http://schemas.microsoft.com/office/drawing/2014/chart" uri="{C3380CC4-5D6E-409C-BE32-E72D297353CC}">
                <c16:uniqueId val="{0000000F-D5DB-4D4C-BC96-BB37CB8A242B}"/>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5DB-4D4C-BC96-BB37CB8A242B}"/>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5DB-4D4C-BC96-BB37CB8A242B}"/>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5DB-4D4C-BC96-BB37CB8A242B}"/>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5DB-4D4C-BC96-BB37CB8A242B}"/>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5DB-4D4C-BC96-BB37CB8A242B}"/>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5DB-4D4C-BC96-BB37CB8A242B}"/>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5DB-4D4C-BC96-BB37CB8A242B}"/>
              </c:ext>
            </c:extLst>
          </c:dPt>
          <c:dPt>
            <c:idx val="15"/>
            <c:bubble3D val="0"/>
            <c:spPr>
              <a:solidFill>
                <a:srgbClr val="416D12"/>
              </a:solidFill>
              <a:ln>
                <a:noFill/>
              </a:ln>
              <a:effectLst/>
            </c:spPr>
            <c:extLst xmlns:c16r2="http://schemas.microsoft.com/office/drawing/2015/06/chart">
              <c:ext xmlns:c16="http://schemas.microsoft.com/office/drawing/2014/chart" uri="{C3380CC4-5D6E-409C-BE32-E72D297353CC}">
                <c16:uniqueId val="{0000001F-D5DB-4D4C-BC96-BB37CB8A242B}"/>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5DB-4D4C-BC96-BB37CB8A242B}"/>
              </c:ext>
            </c:extLst>
          </c:dPt>
          <c:dLbls>
            <c:dLbl>
              <c:idx val="0"/>
              <c:layout>
                <c:manualLayout>
                  <c:x val="1.699145543857028E-2"/>
                  <c:y val="-3.4553503941259056E-2"/>
                </c:manualLayout>
              </c:layout>
              <c:dLblPos val="bestFit"/>
              <c:showLegendKey val="1"/>
              <c:showVal val="0"/>
              <c:showCatName val="0"/>
              <c:showSerName val="0"/>
              <c:showPercent val="1"/>
              <c:showBubbleSize val="0"/>
              <c:separator>.</c:separator>
            </c:dLbl>
            <c:dLbl>
              <c:idx val="1"/>
              <c:layout>
                <c:manualLayout>
                  <c:x val="3.6106842806961602E-2"/>
                  <c:y val="-1.9436345966958212E-2"/>
                </c:manualLayout>
              </c:layout>
              <c:dLblPos val="bestFit"/>
              <c:showLegendKey val="1"/>
              <c:showVal val="0"/>
              <c:showCatName val="0"/>
              <c:showSerName val="0"/>
              <c:showPercent val="1"/>
              <c:showBubbleSize val="0"/>
              <c:separator>.</c:separator>
            </c:dLbl>
            <c:dLbl>
              <c:idx val="2"/>
              <c:layout>
                <c:manualLayout>
                  <c:x val="4.2478638596425505E-2"/>
                  <c:y val="-1.9436345966958212E-2"/>
                </c:manualLayout>
              </c:layout>
              <c:dLblPos val="bestFit"/>
              <c:showLegendKey val="1"/>
              <c:showVal val="0"/>
              <c:showCatName val="0"/>
              <c:showSerName val="0"/>
              <c:showPercent val="1"/>
              <c:showBubbleSize val="0"/>
              <c:separator>.</c:separator>
            </c:dLbl>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5DB-4D4C-BC96-BB37CB8A242B}"/>
                </c:ext>
              </c:extLst>
            </c:dLbl>
            <c:dLbl>
              <c:idx val="4"/>
              <c:layout>
                <c:manualLayout>
                  <c:x val="0"/>
                  <c:y val="3.6713097937587737E-2"/>
                </c:manualLayout>
              </c:layout>
              <c:dLblPos val="bestFit"/>
              <c:showLegendKey val="1"/>
              <c:showVal val="0"/>
              <c:showCatName val="0"/>
              <c:showSerName val="0"/>
              <c:showPercent val="1"/>
              <c:showBubbleSize val="0"/>
              <c:separator>.</c:separator>
            </c:dLbl>
            <c:dLbl>
              <c:idx val="5"/>
              <c:layout>
                <c:manualLayout>
                  <c:x val="1.0619659649106298E-2"/>
                  <c:y val="3.4553503941258966E-2"/>
                </c:manualLayout>
              </c:layout>
              <c:dLblPos val="bestFit"/>
              <c:showLegendKey val="1"/>
              <c:showVal val="0"/>
              <c:showCatName val="0"/>
              <c:showSerName val="0"/>
              <c:showPercent val="1"/>
              <c:showBubbleSize val="0"/>
              <c:separator>.</c:separator>
            </c:dLbl>
            <c:dLbl>
              <c:idx val="6"/>
              <c:layout>
                <c:manualLayout>
                  <c:x val="6.3717957894638263E-3"/>
                  <c:y val="3.8872691933916265E-2"/>
                </c:manualLayout>
              </c:layout>
              <c:dLblPos val="bestFit"/>
              <c:showLegendKey val="1"/>
              <c:showVal val="0"/>
              <c:showCatName val="0"/>
              <c:showSerName val="0"/>
              <c:showPercent val="1"/>
              <c:showBubbleSize val="0"/>
              <c:separator>.</c:separator>
            </c:dLbl>
            <c:dLbl>
              <c:idx val="7"/>
              <c:layout>
                <c:manualLayout>
                  <c:x val="2.1239319298212754E-3"/>
                  <c:y val="5.1830255911888563E-2"/>
                </c:manualLayout>
              </c:layout>
              <c:dLblPos val="bestFit"/>
              <c:showLegendKey val="1"/>
              <c:showVal val="0"/>
              <c:showCatName val="0"/>
              <c:showSerName val="0"/>
              <c:showPercent val="1"/>
              <c:showBubbleSize val="0"/>
              <c:separator>.</c:separator>
            </c:dLbl>
            <c:dLbl>
              <c:idx val="8"/>
              <c:layout>
                <c:manualLayout>
                  <c:x val="-4.2478638596425505E-2"/>
                  <c:y val="3.8872691933916348E-2"/>
                </c:manualLayout>
              </c:layout>
              <c:dLblPos val="bestFit"/>
              <c:showLegendKey val="1"/>
              <c:showVal val="0"/>
              <c:showCatName val="0"/>
              <c:showSerName val="0"/>
              <c:showPercent val="1"/>
              <c:showBubbleSize val="0"/>
              <c:separator>.</c:separator>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5DB-4D4C-BC96-BB37CB8A242B}"/>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5DB-4D4C-BC96-BB37CB8A242B}"/>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D5DB-4D4C-BC96-BB37CB8A242B}"/>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D5DB-4D4C-BC96-BB37CB8A242B}"/>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D5DB-4D4C-BC96-BB37CB8A242B}"/>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D5DB-4D4C-BC96-BB37CB8A242B}"/>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D5DB-4D4C-BC96-BB37CB8A242B}"/>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D5DB-4D4C-BC96-BB37CB8A242B}"/>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Estatisticas'!$A$79:$A$95</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Estatisticas'!$B$79:$B$95</c:f>
              <c:numCache>
                <c:formatCode>"$"#,##0</c:formatCode>
                <c:ptCount val="17"/>
                <c:pt idx="0">
                  <c:v>14490671100</c:v>
                </c:pt>
                <c:pt idx="1">
                  <c:v>14188927865</c:v>
                </c:pt>
                <c:pt idx="2">
                  <c:v>12743843790</c:v>
                </c:pt>
                <c:pt idx="3">
                  <c:v>12678755829</c:v>
                </c:pt>
                <c:pt idx="4">
                  <c:v>26844622806</c:v>
                </c:pt>
                <c:pt idx="5">
                  <c:v>9622037972</c:v>
                </c:pt>
                <c:pt idx="6">
                  <c:v>12216096060</c:v>
                </c:pt>
                <c:pt idx="7">
                  <c:v>9265906433</c:v>
                </c:pt>
                <c:pt idx="8">
                  <c:v>16888911822</c:v>
                </c:pt>
                <c:pt idx="9">
                  <c:v>9070241635</c:v>
                </c:pt>
                <c:pt idx="10">
                  <c:v>8513692078</c:v>
                </c:pt>
                <c:pt idx="11">
                  <c:v>8810817052</c:v>
                </c:pt>
                <c:pt idx="12">
                  <c:v>8630286302</c:v>
                </c:pt>
                <c:pt idx="13">
                  <c:v>11459818102</c:v>
                </c:pt>
                <c:pt idx="14">
                  <c:v>10606574998</c:v>
                </c:pt>
                <c:pt idx="15">
                  <c:v>8780947031</c:v>
                </c:pt>
                <c:pt idx="16">
                  <c:v>13624785103</c:v>
                </c:pt>
              </c:numCache>
            </c:numRef>
          </c:val>
          <c:extLst xmlns:c16r2="http://schemas.microsoft.com/office/drawing/2015/06/chart">
            <c:ext xmlns:c16="http://schemas.microsoft.com/office/drawing/2014/chart" uri="{C3380CC4-5D6E-409C-BE32-E72D297353CC}">
              <c16:uniqueId val="{00000022-D5DB-4D4C-BC96-BB37CB8A242B}"/>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042093040166497"/>
          <c:y val="3.2555615843732999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36-488D-9F84-BE21E77332F0}"/>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36-488D-9F84-BE21E77332F0}"/>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5C36-488D-9F84-BE21E77332F0}"/>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36-488D-9F84-BE21E77332F0}"/>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5C36-488D-9F84-BE21E77332F0}"/>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5C36-488D-9F84-BE21E77332F0}"/>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36-488D-9F84-BE21E77332F0}"/>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5C36-488D-9F84-BE21E77332F0}"/>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5C36-488D-9F84-BE21E77332F0}"/>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5C36-488D-9F84-BE21E77332F0}"/>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36-488D-9F84-BE21E77332F0}"/>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5C36-488D-9F84-BE21E77332F0}"/>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5C36-488D-9F84-BE21E77332F0}"/>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36-488D-9F84-BE21E77332F0}"/>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36-488D-9F84-BE21E77332F0}"/>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36-488D-9F84-BE21E77332F0}"/>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5C36-488D-9F84-BE21E77332F0}"/>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36-488D-9F84-BE21E77332F0}"/>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36-488D-9F84-BE21E77332F0}"/>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36-488D-9F84-BE21E77332F0}"/>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36-488D-9F84-BE21E77332F0}"/>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36-488D-9F84-BE21E77332F0}"/>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36-488D-9F84-BE21E77332F0}"/>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36-488D-9F84-BE21E77332F0}"/>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36-488D-9F84-BE21E77332F0}"/>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5C36-488D-9F84-BE21E77332F0}"/>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Estatisticas'!$B$115:$B$131</c:f>
              <c:numCache>
                <c:formatCode>"$"#,##0</c:formatCode>
                <c:ptCount val="17"/>
                <c:pt idx="0">
                  <c:v>1554582134</c:v>
                </c:pt>
                <c:pt idx="1">
                  <c:v>1452565110</c:v>
                </c:pt>
                <c:pt idx="2">
                  <c:v>243700111</c:v>
                </c:pt>
                <c:pt idx="3">
                  <c:v>108874552</c:v>
                </c:pt>
                <c:pt idx="4">
                  <c:v>8390504919</c:v>
                </c:pt>
                <c:pt idx="5">
                  <c:v>623339067</c:v>
                </c:pt>
                <c:pt idx="6">
                  <c:v>1346784262</c:v>
                </c:pt>
                <c:pt idx="7">
                  <c:v>145325315</c:v>
                </c:pt>
                <c:pt idx="8">
                  <c:v>4079729034</c:v>
                </c:pt>
                <c:pt idx="9">
                  <c:v>290735841</c:v>
                </c:pt>
                <c:pt idx="10">
                  <c:v>70750451</c:v>
                </c:pt>
                <c:pt idx="11">
                  <c:v>212959115</c:v>
                </c:pt>
                <c:pt idx="12">
                  <c:v>7026275</c:v>
                </c:pt>
                <c:pt idx="13">
                  <c:v>1476535512</c:v>
                </c:pt>
                <c:pt idx="14" formatCode="&quot;$&quot;#,##0;\-&quot;$&quot;#,##0">
                  <c:v>1218790709</c:v>
                </c:pt>
                <c:pt idx="15">
                  <c:v>167255267</c:v>
                </c:pt>
                <c:pt idx="16">
                  <c:v>38199227</c:v>
                </c:pt>
              </c:numCache>
            </c:numRef>
          </c:val>
          <c:extLst xmlns:c16r2="http://schemas.microsoft.com/office/drawing/2015/06/chart">
            <c:ext xmlns:c16="http://schemas.microsoft.com/office/drawing/2014/chart" uri="{C3380CC4-5D6E-409C-BE32-E72D297353CC}">
              <c16:uniqueId val="{00000022-5C36-488D-9F84-BE21E77332F0}"/>
            </c:ext>
          </c:extLst>
        </c:ser>
        <c:dLbls>
          <c:showLegendKey val="1"/>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4125089276604395"/>
          <c:y val="5.8212126729172203E-3"/>
        </c:manualLayout>
      </c:layout>
      <c:overlay val="0"/>
      <c:spPr>
        <a:noFill/>
        <a:ln>
          <a:noFill/>
        </a:ln>
        <a:effectLst/>
      </c:spPr>
    </c:title>
    <c:autoTitleDeleted val="0"/>
    <c:plotArea>
      <c:layout>
        <c:manualLayout>
          <c:layoutTarget val="inner"/>
          <c:xMode val="edge"/>
          <c:yMode val="edge"/>
          <c:x val="0.326599326599327"/>
          <c:y val="0.205339700455828"/>
          <c:w val="0.52198755229058302"/>
          <c:h val="0.555242023008465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60F-440E-BF11-5B73C8D6A74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60F-440E-BF11-5B73C8D6A74A}"/>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60F-440E-BF11-5B73C8D6A74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60F-440E-BF11-5B73C8D6A74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60F-440E-BF11-5B73C8D6A74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60F-440E-BF11-5B73C8D6A74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60F-440E-BF11-5B73C8D6A74A}"/>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60F-440E-BF11-5B73C8D6A74A}"/>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60F-440E-BF11-5B73C8D6A74A}"/>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60F-440E-BF11-5B73C8D6A74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60F-440E-BF11-5B73C8D6A74A}"/>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60F-440E-BF11-5B73C8D6A74A}"/>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60F-440E-BF11-5B73C8D6A74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60F-440E-BF11-5B73C8D6A74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60F-440E-BF11-5B73C8D6A74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60F-440E-BF11-5B73C8D6A74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60F-440E-BF11-5B73C8D6A74A}"/>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60F-440E-BF11-5B73C8D6A74A}"/>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60F-440E-BF11-5B73C8D6A74A}"/>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60F-440E-BF11-5B73C8D6A74A}"/>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60F-440E-BF11-5B73C8D6A74A}"/>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60F-440E-BF11-5B73C8D6A74A}"/>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60F-440E-BF11-5B73C8D6A74A}"/>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60F-440E-BF11-5B73C8D6A74A}"/>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60F-440E-BF11-5B73C8D6A74A}"/>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60F-440E-BF11-5B73C8D6A74A}"/>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60F-440E-BF11-5B73C8D6A74A}"/>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60F-440E-BF11-5B73C8D6A74A}"/>
                </c:ext>
              </c:extLst>
            </c:dLbl>
            <c:dLbl>
              <c:idx val="12"/>
              <c:layout>
                <c:manualLayout>
                  <c:x val="2.0517007755471401E-2"/>
                  <c:y val="-0.14959754844616199"/>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60F-440E-BF11-5B73C8D6A74A}"/>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60F-440E-BF11-5B73C8D6A74A}"/>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60F-440E-BF11-5B73C8D6A74A}"/>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60F-440E-BF11-5B73C8D6A74A}"/>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60F-440E-BF11-5B73C8D6A74A}"/>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2020.xlsx]Gana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2020.xlsx]Gana Estatisticas'!$B$137:$B$153</c:f>
              <c:numCache>
                <c:formatCode>"$"#,##0;\-"$"#,##0</c:formatCode>
                <c:ptCount val="17"/>
                <c:pt idx="0">
                  <c:v>3024539602</c:v>
                </c:pt>
                <c:pt idx="1">
                  <c:v>2852939953</c:v>
                </c:pt>
                <c:pt idx="2">
                  <c:v>2678847578</c:v>
                </c:pt>
                <c:pt idx="3">
                  <c:v>2486784670</c:v>
                </c:pt>
                <c:pt idx="4">
                  <c:v>839324205</c:v>
                </c:pt>
                <c:pt idx="5">
                  <c:v>36665372</c:v>
                </c:pt>
                <c:pt idx="6">
                  <c:v>227650431</c:v>
                </c:pt>
                <c:pt idx="7">
                  <c:v>1717145</c:v>
                </c:pt>
                <c:pt idx="8">
                  <c:v>220291412</c:v>
                </c:pt>
                <c:pt idx="9">
                  <c:v>7341442</c:v>
                </c:pt>
                <c:pt idx="10">
                  <c:v>5129051</c:v>
                </c:pt>
                <c:pt idx="11">
                  <c:v>1681234</c:v>
                </c:pt>
                <c:pt idx="12">
                  <c:v>531157</c:v>
                </c:pt>
                <c:pt idx="13">
                  <c:v>65029767</c:v>
                </c:pt>
                <c:pt idx="14">
                  <c:v>47773444</c:v>
                </c:pt>
                <c:pt idx="15">
                  <c:v>20121363</c:v>
                </c:pt>
                <c:pt idx="16">
                  <c:v>2275394</c:v>
                </c:pt>
              </c:numCache>
            </c:numRef>
          </c:val>
          <c:extLst xmlns:c16r2="http://schemas.microsoft.com/office/drawing/2015/06/chart">
            <c:ext xmlns:c16="http://schemas.microsoft.com/office/drawing/2014/chart" uri="{C3380CC4-5D6E-409C-BE32-E72D297353CC}">
              <c16:uniqueId val="{00000022-860F-440E-BF11-5B73C8D6A74A}"/>
            </c:ext>
          </c:extLst>
        </c:ser>
        <c:dLbls>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7"/>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8"/>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9"/>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0"/>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1"/>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2"/>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3"/>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4"/>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5"/>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6"/>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en-US" sz="1400" b="0" i="1" u="none" strike="noStrike" baseline="0" dirty="0" err="1" smtClean="0">
                <a:effectLst/>
              </a:rPr>
              <a:t>Investissements</a:t>
            </a:r>
            <a:r>
              <a:rPr lang="en-US" sz="1400" b="0" i="1" u="none" strike="noStrike" baseline="0" dirty="0" smtClean="0">
                <a:effectLst/>
              </a:rPr>
              <a:t> </a:t>
            </a:r>
            <a:r>
              <a:rPr lang="en-US" sz="1400" b="0" i="1" u="none" strike="noStrike" baseline="0" dirty="0" err="1" smtClean="0">
                <a:effectLst/>
              </a:rPr>
              <a:t>étrangers</a:t>
            </a:r>
            <a:r>
              <a:rPr lang="en-US" sz="1400" b="0" i="1" u="none" strike="noStrike" baseline="0" dirty="0" smtClean="0">
                <a:effectLst/>
              </a:rPr>
              <a:t> directs  [ entrées </a:t>
            </a:r>
            <a:r>
              <a:rPr lang="en-US" sz="1400" b="0" i="1" u="none" strike="noStrike" baseline="0" dirty="0" err="1" smtClean="0">
                <a:effectLst/>
              </a:rPr>
              <a:t>nettes</a:t>
            </a:r>
            <a:r>
              <a:rPr lang="en-US" sz="1400" b="0" i="1" u="none" strike="noStrike" baseline="0" dirty="0" smtClean="0">
                <a:effectLst/>
              </a:rPr>
              <a:t> - Courant ]</a:t>
            </a:r>
            <a:endParaRPr lang="pt-PT" dirty="0"/>
          </a:p>
        </c:rich>
      </c:tx>
      <c:layout/>
      <c:overlay val="0"/>
      <c:spPr>
        <a:noFill/>
        <a:ln>
          <a:noFill/>
        </a:ln>
        <a:effectLst/>
      </c:spPr>
    </c:title>
    <c:autoTitleDeleted val="0"/>
    <c:plotArea>
      <c:layout/>
      <c:lineChart>
        <c:grouping val="standard"/>
        <c:varyColors val="0"/>
        <c:ser>
          <c:idx val="0"/>
          <c:order val="0"/>
          <c:tx>
            <c:strRef>
              <c:f>'[CEDEAO PAIS POR PAIS VPT 2020.xlsx]Gana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D3F-4E59-93B7-004435A45FBF}"/>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D3F-4E59-93B7-004435A45FBF}"/>
                </c:ext>
              </c:extLst>
            </c:dLbl>
            <c:dLbl>
              <c:idx val="9"/>
              <c:layout>
                <c:manualLayout>
                  <c:x val="0"/>
                  <c:y val="-7.02690682677340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D3F-4E59-93B7-004435A45FBF}"/>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2020.xlsx]Gana Estatisticas'!$B$91:$K$91</c:f>
              <c:numCache>
                <c:formatCode>"$"#,##0;\-"$"#,##0</c:formatCode>
                <c:ptCount val="10"/>
                <c:pt idx="0">
                  <c:v>2372540000</c:v>
                </c:pt>
                <c:pt idx="1">
                  <c:v>2527350000</c:v>
                </c:pt>
                <c:pt idx="2">
                  <c:v>3247588000</c:v>
                </c:pt>
                <c:pt idx="3">
                  <c:v>3294520000</c:v>
                </c:pt>
                <c:pt idx="4">
                  <c:v>3227000000</c:v>
                </c:pt>
                <c:pt idx="5">
                  <c:v>3363389444</c:v>
                </c:pt>
                <c:pt idx="6">
                  <c:v>3192320531</c:v>
                </c:pt>
                <c:pt idx="7">
                  <c:v>3485333369</c:v>
                </c:pt>
                <c:pt idx="8">
                  <c:v>3254990000</c:v>
                </c:pt>
                <c:pt idx="9">
                  <c:v>2989035000</c:v>
                </c:pt>
              </c:numCache>
            </c:numRef>
          </c:val>
          <c:smooth val="0"/>
          <c:extLst xmlns:c16r2="http://schemas.microsoft.com/office/drawing/2015/06/chart">
            <c:ext xmlns:c16="http://schemas.microsoft.com/office/drawing/2014/chart" uri="{C3380CC4-5D6E-409C-BE32-E72D297353CC}">
              <c16:uniqueId val="{00000005-FD3F-4E59-93B7-004435A45FBF}"/>
            </c:ext>
          </c:extLst>
        </c:ser>
        <c:dLbls>
          <c:showLegendKey val="0"/>
          <c:showVal val="1"/>
          <c:showCatName val="0"/>
          <c:showSerName val="0"/>
          <c:showPercent val="0"/>
          <c:showBubbleSize val="0"/>
        </c:dLbls>
        <c:marker val="1"/>
        <c:smooth val="0"/>
        <c:axId val="194106880"/>
        <c:axId val="125737152"/>
      </c:lineChart>
      <c:catAx>
        <c:axId val="194106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25737152"/>
        <c:crosses val="autoZero"/>
        <c:auto val="1"/>
        <c:lblAlgn val="ctr"/>
        <c:lblOffset val="100"/>
        <c:noMultiLvlLbl val="0"/>
      </c:catAx>
      <c:valAx>
        <c:axId val="125737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41068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'Gana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Estatisticas'!$B$14:$K$14</c:f>
              <c:numCache>
                <c:formatCode>0.00%</c:formatCode>
                <c:ptCount val="10"/>
                <c:pt idx="0">
                  <c:v>0.29289999999999999</c:v>
                </c:pt>
                <c:pt idx="1">
                  <c:v>0.29480000000000001</c:v>
                </c:pt>
                <c:pt idx="2">
                  <c:v>0.36940000000000001</c:v>
                </c:pt>
                <c:pt idx="3">
                  <c:v>0.40360000000000001</c:v>
                </c:pt>
                <c:pt idx="4">
                  <c:v>0.25829999999999997</c:v>
                </c:pt>
                <c:pt idx="5">
                  <c:v>0.28820000000000001</c:v>
                </c:pt>
                <c:pt idx="6">
                  <c:v>0.3196</c:v>
                </c:pt>
                <c:pt idx="7">
                  <c:v>0.31879999999999997</c:v>
                </c:pt>
                <c:pt idx="8">
                  <c:v>0.35260000000000002</c:v>
                </c:pt>
                <c:pt idx="9">
                  <c:v>0.35260000000000002</c:v>
                </c:pt>
              </c:numCache>
            </c:numRef>
          </c:val>
          <c:extLst xmlns:c16r2="http://schemas.microsoft.com/office/drawing/2015/06/chart">
            <c:ext xmlns:c16="http://schemas.microsoft.com/office/drawing/2014/chart" uri="{C3380CC4-5D6E-409C-BE32-E72D297353CC}">
              <c16:uniqueId val="{00000000-37EF-4E18-9AE4-44A2B514CCF0}"/>
            </c:ext>
          </c:extLst>
        </c:ser>
        <c:ser>
          <c:idx val="1"/>
          <c:order val="1"/>
          <c:tx>
            <c:strRef>
              <c:f>'Gana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'Gana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'Gana Estatisticas'!$B$15:$K$15</c:f>
              <c:numCache>
                <c:formatCode>0.00%</c:formatCode>
                <c:ptCount val="10"/>
                <c:pt idx="0">
                  <c:v>0.42299999999999999</c:v>
                </c:pt>
                <c:pt idx="1">
                  <c:v>0.45900000000000002</c:v>
                </c:pt>
                <c:pt idx="2">
                  <c:v>0.49359999999999998</c:v>
                </c:pt>
                <c:pt idx="3">
                  <c:v>0.52810000000000001</c:v>
                </c:pt>
                <c:pt idx="4">
                  <c:v>0.35859999999999997</c:v>
                </c:pt>
                <c:pt idx="5">
                  <c:v>0.36349999999999999</c:v>
                </c:pt>
                <c:pt idx="6">
                  <c:v>0.43630000000000002</c:v>
                </c:pt>
                <c:pt idx="7">
                  <c:v>0.37480000000000002</c:v>
                </c:pt>
                <c:pt idx="8">
                  <c:v>0.38390000000000002</c:v>
                </c:pt>
                <c:pt idx="9">
                  <c:v>0.36409999999999998</c:v>
                </c:pt>
              </c:numCache>
            </c:numRef>
          </c:val>
          <c:extLst xmlns:c16r2="http://schemas.microsoft.com/office/drawing/2015/06/chart">
            <c:ext xmlns:c16="http://schemas.microsoft.com/office/drawing/2014/chart" uri="{C3380CC4-5D6E-409C-BE32-E72D297353CC}">
              <c16:uniqueId val="{00000001-37EF-4E18-9AE4-44A2B514CCF0}"/>
            </c:ext>
          </c:extLst>
        </c:ser>
        <c:dLbls>
          <c:showLegendKey val="0"/>
          <c:showVal val="1"/>
          <c:showCatName val="0"/>
          <c:showSerName val="0"/>
          <c:showPercent val="0"/>
          <c:showBubbleSize val="0"/>
        </c:dLbls>
        <c:gapWidth val="219"/>
        <c:overlap val="-27"/>
        <c:axId val="194107392"/>
        <c:axId val="191332352"/>
      </c:barChart>
      <c:catAx>
        <c:axId val="1941073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1332352"/>
        <c:crosses val="autoZero"/>
        <c:auto val="1"/>
        <c:lblAlgn val="ctr"/>
        <c:lblOffset val="100"/>
        <c:noMultiLvlLbl val="0"/>
      </c:catAx>
      <c:valAx>
        <c:axId val="191332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410739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Estatisticas'!$A$7</c:f>
              <c:strCache>
                <c:ptCount val="1"/>
                <c:pt idx="0">
                  <c:v>Exportations de biens et services  [ Constant ]</c:v>
                </c:pt>
              </c:strCache>
            </c:strRef>
          </c:tx>
          <c:spPr>
            <a:solidFill>
              <a:schemeClr val="accent1"/>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Estatisticas'!$B$7:$K$7</c:f>
              <c:numCache>
                <c:formatCode>"$"#,##0_);[Red]\("$"#,##0\)</c:formatCode>
                <c:ptCount val="10"/>
                <c:pt idx="0">
                  <c:v>1963069543</c:v>
                </c:pt>
                <c:pt idx="1">
                  <c:v>2079424662</c:v>
                </c:pt>
                <c:pt idx="2">
                  <c:v>2059780711</c:v>
                </c:pt>
                <c:pt idx="3">
                  <c:v>2120634494</c:v>
                </c:pt>
                <c:pt idx="4">
                  <c:v>1855634771</c:v>
                </c:pt>
                <c:pt idx="5">
                  <c:v>1978219179</c:v>
                </c:pt>
                <c:pt idx="6">
                  <c:v>1797832009</c:v>
                </c:pt>
                <c:pt idx="7">
                  <c:v>2485801741</c:v>
                </c:pt>
                <c:pt idx="8">
                  <c:v>4445452684</c:v>
                </c:pt>
                <c:pt idx="9">
                  <c:v>4901428736</c:v>
                </c:pt>
              </c:numCache>
            </c:numRef>
          </c:val>
          <c:extLst xmlns:c16r2="http://schemas.microsoft.com/office/drawing/2015/06/chart">
            <c:ext xmlns:c16="http://schemas.microsoft.com/office/drawing/2014/chart" uri="{C3380CC4-5D6E-409C-BE32-E72D297353CC}">
              <c16:uniqueId val="{00000000-40FC-44A1-98DC-0677CBDE0E45}"/>
            </c:ext>
          </c:extLst>
        </c:ser>
        <c:ser>
          <c:idx val="1"/>
          <c:order val="1"/>
          <c:tx>
            <c:strRef>
              <c:f>'Guine Estatisticas'!$A$8</c:f>
              <c:strCache>
                <c:ptCount val="1"/>
                <c:pt idx="0">
                  <c:v>Exportations de biens et services [ Courant ]</c:v>
                </c:pt>
              </c:strCache>
            </c:strRef>
          </c:tx>
          <c:spPr>
            <a:solidFill>
              <a:schemeClr val="accent2"/>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Estatisticas'!$B$8:$K$8</c:f>
              <c:numCache>
                <c:formatCode>"$"#,##0_);[Red]\("$"#,##0\)</c:formatCode>
                <c:ptCount val="10"/>
                <c:pt idx="0">
                  <c:v>1512364200</c:v>
                </c:pt>
                <c:pt idx="1">
                  <c:v>2079424662</c:v>
                </c:pt>
                <c:pt idx="2">
                  <c:v>2212106789</c:v>
                </c:pt>
                <c:pt idx="3">
                  <c:v>2531048966</c:v>
                </c:pt>
                <c:pt idx="4">
                  <c:v>2217341673</c:v>
                </c:pt>
                <c:pt idx="5">
                  <c:v>2342843821</c:v>
                </c:pt>
                <c:pt idx="6">
                  <c:v>1890478301</c:v>
                </c:pt>
                <c:pt idx="7">
                  <c:v>2527075847</c:v>
                </c:pt>
                <c:pt idx="8">
                  <c:v>4611027662</c:v>
                </c:pt>
                <c:pt idx="9">
                  <c:v>4101524585</c:v>
                </c:pt>
              </c:numCache>
            </c:numRef>
          </c:val>
          <c:extLst xmlns:c16r2="http://schemas.microsoft.com/office/drawing/2015/06/chart">
            <c:ext xmlns:c16="http://schemas.microsoft.com/office/drawing/2014/chart" uri="{C3380CC4-5D6E-409C-BE32-E72D297353CC}">
              <c16:uniqueId val="{00000001-40FC-44A1-98DC-0677CBDE0E45}"/>
            </c:ext>
          </c:extLst>
        </c:ser>
        <c:ser>
          <c:idx val="2"/>
          <c:order val="2"/>
          <c:tx>
            <c:strRef>
              <c:f>'Guine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Estatisticas'!$B$9:$K$9</c:f>
              <c:numCache>
                <c:formatCode>"$"#,##0_);[Red]\("$"#,##0\)</c:formatCode>
                <c:ptCount val="10"/>
                <c:pt idx="0">
                  <c:v>2859969265</c:v>
                </c:pt>
                <c:pt idx="1">
                  <c:v>2961065637</c:v>
                </c:pt>
                <c:pt idx="2">
                  <c:v>3530428802</c:v>
                </c:pt>
                <c:pt idx="3">
                  <c:v>3982602308</c:v>
                </c:pt>
                <c:pt idx="4">
                  <c:v>4322095047</c:v>
                </c:pt>
                <c:pt idx="5">
                  <c:v>4107895543</c:v>
                </c:pt>
                <c:pt idx="6">
                  <c:v>4495464676</c:v>
                </c:pt>
                <c:pt idx="7">
                  <c:v>7685347344</c:v>
                </c:pt>
                <c:pt idx="8">
                  <c:v>6330478796</c:v>
                </c:pt>
                <c:pt idx="9">
                  <c:v>5973699324</c:v>
                </c:pt>
              </c:numCache>
            </c:numRef>
          </c:val>
          <c:extLst xmlns:c16r2="http://schemas.microsoft.com/office/drawing/2015/06/chart">
            <c:ext xmlns:c16="http://schemas.microsoft.com/office/drawing/2014/chart" uri="{C3380CC4-5D6E-409C-BE32-E72D297353CC}">
              <c16:uniqueId val="{00000002-40FC-44A1-98DC-0677CBDE0E45}"/>
            </c:ext>
          </c:extLst>
        </c:ser>
        <c:ser>
          <c:idx val="3"/>
          <c:order val="3"/>
          <c:tx>
            <c:strRef>
              <c:f>'Guine Estatisticas'!$A$10</c:f>
              <c:strCache>
                <c:ptCount val="1"/>
                <c:pt idx="0">
                  <c:v>Importations de biens et services [ Courant ]</c:v>
                </c:pt>
              </c:strCache>
            </c:strRef>
          </c:tx>
          <c:spPr>
            <a:solidFill>
              <a:schemeClr val="accent4"/>
            </a:solidFill>
            <a:ln>
              <a:noFill/>
            </a:ln>
            <a:effectLst/>
          </c:spPr>
          <c:invertIfNegative val="0"/>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Estatisticas'!$B$10:$K$10</c:f>
              <c:numCache>
                <c:formatCode>"$"#,##0_);[Red]\("$"#,##0\)</c:formatCode>
                <c:ptCount val="10"/>
                <c:pt idx="0">
                  <c:v>3177066501</c:v>
                </c:pt>
                <c:pt idx="1">
                  <c:v>2961065637</c:v>
                </c:pt>
                <c:pt idx="2">
                  <c:v>3620035689</c:v>
                </c:pt>
                <c:pt idx="3">
                  <c:v>4089175143</c:v>
                </c:pt>
                <c:pt idx="4">
                  <c:v>4519671005</c:v>
                </c:pt>
                <c:pt idx="5">
                  <c:v>4396562741</c:v>
                </c:pt>
                <c:pt idx="6">
                  <c:v>4480281625</c:v>
                </c:pt>
                <c:pt idx="7">
                  <c:v>7095404979</c:v>
                </c:pt>
                <c:pt idx="8">
                  <c:v>5842867639</c:v>
                </c:pt>
                <c:pt idx="9">
                  <c:v>5783505586</c:v>
                </c:pt>
              </c:numCache>
            </c:numRef>
          </c:val>
          <c:extLst xmlns:c16r2="http://schemas.microsoft.com/office/drawing/2015/06/chart">
            <c:ext xmlns:c16="http://schemas.microsoft.com/office/drawing/2014/chart" uri="{C3380CC4-5D6E-409C-BE32-E72D297353CC}">
              <c16:uniqueId val="{00000003-40FC-44A1-98DC-0677CBDE0E45}"/>
            </c:ext>
          </c:extLst>
        </c:ser>
        <c:ser>
          <c:idx val="4"/>
          <c:order val="4"/>
          <c:tx>
            <c:strRef>
              <c:f>'Guine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Estatisticas'!$B$11:$K$11</c:f>
              <c:numCache>
                <c:formatCode>"$"#,##0_);[Red]\("$"#,##0\)</c:formatCode>
                <c:ptCount val="10"/>
                <c:pt idx="0">
                  <c:v>-896899722</c:v>
                </c:pt>
                <c:pt idx="1">
                  <c:v>-881640975</c:v>
                </c:pt>
                <c:pt idx="2">
                  <c:v>-1470648091</c:v>
                </c:pt>
                <c:pt idx="3">
                  <c:v>-1861967814</c:v>
                </c:pt>
                <c:pt idx="4">
                  <c:v>-2466460276</c:v>
                </c:pt>
                <c:pt idx="5">
                  <c:v>-2129676364</c:v>
                </c:pt>
                <c:pt idx="6">
                  <c:v>-2697632667</c:v>
                </c:pt>
                <c:pt idx="7">
                  <c:v>-5199545603</c:v>
                </c:pt>
                <c:pt idx="8">
                  <c:v>-1885026112</c:v>
                </c:pt>
                <c:pt idx="9">
                  <c:v>-1072270588</c:v>
                </c:pt>
              </c:numCache>
            </c:numRef>
          </c:val>
          <c:extLst xmlns:c16r2="http://schemas.microsoft.com/office/drawing/2015/06/chart">
            <c:ext xmlns:c16="http://schemas.microsoft.com/office/drawing/2014/chart" uri="{C3380CC4-5D6E-409C-BE32-E72D297353CC}">
              <c16:uniqueId val="{0000000E-40FC-44A1-98DC-0677CBDE0E45}"/>
            </c:ext>
          </c:extLst>
        </c:ser>
        <c:ser>
          <c:idx val="5"/>
          <c:order val="5"/>
          <c:tx>
            <c:strRef>
              <c:f>'Guine Estatisticas'!$A$12</c:f>
              <c:strCache>
                <c:ptCount val="1"/>
                <c:pt idx="0">
                  <c:v>Balance commerciale [ Courant ]</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Estatisticas'!$B$12:$K$12</c:f>
              <c:numCache>
                <c:formatCode>"$"#,##0_);[Red]\("$"#,##0\)</c:formatCode>
                <c:ptCount val="10"/>
                <c:pt idx="0">
                  <c:v>-1664702301</c:v>
                </c:pt>
                <c:pt idx="1">
                  <c:v>-881640975</c:v>
                </c:pt>
                <c:pt idx="2">
                  <c:v>-1407928900</c:v>
                </c:pt>
                <c:pt idx="3">
                  <c:v>-1558126177</c:v>
                </c:pt>
                <c:pt idx="4">
                  <c:v>-2302329332</c:v>
                </c:pt>
                <c:pt idx="5">
                  <c:v>-2053718920</c:v>
                </c:pt>
                <c:pt idx="6">
                  <c:v>-2589803324</c:v>
                </c:pt>
                <c:pt idx="7">
                  <c:v>-4568329132</c:v>
                </c:pt>
                <c:pt idx="8">
                  <c:v>-1231839977</c:v>
                </c:pt>
                <c:pt idx="9">
                  <c:v>-1681981001</c:v>
                </c:pt>
              </c:numCache>
            </c:numRef>
          </c:val>
          <c:extLst xmlns:c16r2="http://schemas.microsoft.com/office/drawing/2015/06/chart">
            <c:ext xmlns:c16="http://schemas.microsoft.com/office/drawing/2014/chart" uri="{C3380CC4-5D6E-409C-BE32-E72D297353CC}">
              <c16:uniqueId val="{00000019-40FC-44A1-98DC-0677CBDE0E45}"/>
            </c:ext>
          </c:extLst>
        </c:ser>
        <c:ser>
          <c:idx val="6"/>
          <c:order val="6"/>
          <c:tx>
            <c:strRef>
              <c:f>'Guine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Estatisticas'!$B$13:$K$13</c:f>
              <c:numCache>
                <c:formatCode>"$"#,##0_);[Red]\("$"#,##0\)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extLst xmlns:c16r2="http://schemas.microsoft.com/office/drawing/2015/06/chart">
            <c:ext xmlns:c16="http://schemas.microsoft.com/office/drawing/2014/chart" uri="{C3380CC4-5D6E-409C-BE32-E72D297353CC}">
              <c16:uniqueId val="{0000001D-40FC-44A1-98DC-0677CBDE0E45}"/>
            </c:ext>
          </c:extLst>
        </c:ser>
        <c:dLbls>
          <c:showLegendKey val="0"/>
          <c:showVal val="0"/>
          <c:showCatName val="0"/>
          <c:showSerName val="0"/>
          <c:showPercent val="0"/>
          <c:showBubbleSize val="0"/>
        </c:dLbls>
        <c:gapWidth val="150"/>
        <c:axId val="194528768"/>
        <c:axId val="191335808"/>
      </c:barChart>
      <c:dateAx>
        <c:axId val="19452876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IINDICATEURS ÉCONOMIQUES DU </a:t>
                </a:r>
                <a:r>
                  <a:rPr lang="en-US" dirty="0" smtClean="0"/>
                  <a:t>GUINEÉ</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1335808"/>
        <c:crosses val="autoZero"/>
        <c:auto val="0"/>
        <c:lblOffset val="100"/>
        <c:baseTimeUnit val="days"/>
      </c:dateAx>
      <c:valAx>
        <c:axId val="1913358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452876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E2E-46B6-A9B8-77876F2FC38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E2E-46B6-A9B8-77876F2FC38C}"/>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1E2E-46B6-A9B8-77876F2FC38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1E2E-46B6-A9B8-77876F2FC38C}"/>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1E2E-46B6-A9B8-77876F2FC38C}"/>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1E2E-46B6-A9B8-77876F2FC38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1E2E-46B6-A9B8-77876F2FC38C}"/>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1E2E-46B6-A9B8-77876F2FC38C}"/>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1E2E-46B6-A9B8-77876F2FC38C}"/>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1E2E-46B6-A9B8-77876F2FC38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1E2E-46B6-A9B8-77876F2FC38C}"/>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1E2E-46B6-A9B8-77876F2FC38C}"/>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1E2E-46B6-A9B8-77876F2FC38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1E2E-46B6-A9B8-77876F2FC38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1E2E-46B6-A9B8-77876F2FC38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1E2E-46B6-A9B8-77876F2FC38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1E2E-46B6-A9B8-77876F2FC38C}"/>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E2E-46B6-A9B8-77876F2FC38C}"/>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1E2E-46B6-A9B8-77876F2FC38C}"/>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1E2E-46B6-A9B8-77876F2FC38C}"/>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1E2E-46B6-A9B8-77876F2FC38C}"/>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1E2E-46B6-A9B8-77876F2FC38C}"/>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1E2E-46B6-A9B8-77876F2FC38C}"/>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1E2E-46B6-A9B8-77876F2FC38C}"/>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1E2E-46B6-A9B8-77876F2FC38C}"/>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1E2E-46B6-A9B8-77876F2FC38C}"/>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2020.xlsx]Guine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Estatisticas'!$B$115:$B$131</c:f>
              <c:numCache>
                <c:formatCode>"$"#,##0</c:formatCode>
                <c:ptCount val="17"/>
                <c:pt idx="0">
                  <c:v>535646441</c:v>
                </c:pt>
                <c:pt idx="1">
                  <c:v>501457901</c:v>
                </c:pt>
                <c:pt idx="2">
                  <c:v>331857610</c:v>
                </c:pt>
                <c:pt idx="3">
                  <c:v>322699635</c:v>
                </c:pt>
                <c:pt idx="4">
                  <c:v>1102101895</c:v>
                </c:pt>
                <c:pt idx="5">
                  <c:v>63913158</c:v>
                </c:pt>
                <c:pt idx="6">
                  <c:v>231060758</c:v>
                </c:pt>
                <c:pt idx="7">
                  <c:v>125994023</c:v>
                </c:pt>
                <c:pt idx="8">
                  <c:v>643809689</c:v>
                </c:pt>
                <c:pt idx="9">
                  <c:v>22721470</c:v>
                </c:pt>
                <c:pt idx="10">
                  <c:v>10956687</c:v>
                </c:pt>
                <c:pt idx="11">
                  <c:v>9303878</c:v>
                </c:pt>
                <c:pt idx="12">
                  <c:v>2460905</c:v>
                </c:pt>
                <c:pt idx="13">
                  <c:v>305344769</c:v>
                </c:pt>
                <c:pt idx="14" formatCode="&quot;$&quot;#,##0;\-&quot;$&quot;#,##0">
                  <c:v>136815605</c:v>
                </c:pt>
                <c:pt idx="15">
                  <c:v>27763733</c:v>
                </c:pt>
                <c:pt idx="16">
                  <c:v>14400251</c:v>
                </c:pt>
              </c:numCache>
            </c:numRef>
          </c:val>
          <c:extLst xmlns:c16r2="http://schemas.microsoft.com/office/drawing/2015/06/chart">
            <c:ext xmlns:c16="http://schemas.microsoft.com/office/drawing/2014/chart" uri="{C3380CC4-5D6E-409C-BE32-E72D297353CC}">
              <c16:uniqueId val="{00000022-1E2E-46B6-A9B8-77876F2FC38C}"/>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292442041792305"/>
          <c:y val="1.8378678454213301E-2"/>
        </c:manualLayout>
      </c:layout>
      <c:overlay val="0"/>
      <c:spPr>
        <a:noFill/>
        <a:ln>
          <a:noFill/>
        </a:ln>
        <a:effectLst/>
      </c:spPr>
    </c:title>
    <c:autoTitleDeleted val="0"/>
    <c:plotArea>
      <c:layout>
        <c:manualLayout>
          <c:layoutTarget val="inner"/>
          <c:xMode val="edge"/>
          <c:yMode val="edge"/>
          <c:x val="0.15916415427799099"/>
          <c:y val="0.155041012920449"/>
          <c:w val="0.56689884603389096"/>
          <c:h val="0.581529273754932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6CC-45BB-BDF4-ACE5A0FB8F5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6CC-45BB-BDF4-ACE5A0FB8F52}"/>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76CC-45BB-BDF4-ACE5A0FB8F5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6CC-45BB-BDF4-ACE5A0FB8F52}"/>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76CC-45BB-BDF4-ACE5A0FB8F52}"/>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76CC-45BB-BDF4-ACE5A0FB8F5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6CC-45BB-BDF4-ACE5A0FB8F52}"/>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76CC-45BB-BDF4-ACE5A0FB8F52}"/>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76CC-45BB-BDF4-ACE5A0FB8F52}"/>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76CC-45BB-BDF4-ACE5A0FB8F5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6CC-45BB-BDF4-ACE5A0FB8F52}"/>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76CC-45BB-BDF4-ACE5A0FB8F52}"/>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76CC-45BB-BDF4-ACE5A0FB8F5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6CC-45BB-BDF4-ACE5A0FB8F5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6CC-45BB-BDF4-ACE5A0FB8F5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6CC-45BB-BDF4-ACE5A0FB8F5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6CC-45BB-BDF4-ACE5A0FB8F52}"/>
              </c:ext>
            </c:extLst>
          </c:dPt>
          <c:dLbls>
            <c:dLbl>
              <c:idx val="0"/>
              <c:layout>
                <c:manualLayout>
                  <c:x val="3.4722944172991002E-2"/>
                  <c:y val="1.5996587394689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6CC-45BB-BDF4-ACE5A0FB8F52}"/>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6CC-45BB-BDF4-ACE5A0FB8F52}"/>
                </c:ext>
              </c:extLst>
            </c:dLbl>
            <c:dLbl>
              <c:idx val="2"/>
              <c:layout>
                <c:manualLayout>
                  <c:x val="-3.3377286962254803E-2"/>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6CC-45BB-BDF4-ACE5A0FB8F52}"/>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6CC-45BB-BDF4-ACE5A0FB8F52}"/>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6CC-45BB-BDF4-ACE5A0FB8F52}"/>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6CC-45BB-BDF4-ACE5A0FB8F52}"/>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76CC-45BB-BDF4-ACE5A0FB8F52}"/>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76CC-45BB-BDF4-ACE5A0FB8F52}"/>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76CC-45BB-BDF4-ACE5A0FB8F52}"/>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6CC-45BB-BDF4-ACE5A0FB8F52}"/>
                </c:ext>
              </c:extLst>
            </c:dLbl>
            <c:dLbl>
              <c:idx val="10"/>
              <c:layout>
                <c:manualLayout>
                  <c:x val="-2.37108671434909E-2"/>
                  <c:y val="-0.13814539863134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6CC-45BB-BDF4-ACE5A0FB8F52}"/>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6CC-45BB-BDF4-ACE5A0FB8F52}"/>
                </c:ext>
              </c:extLst>
            </c:dLbl>
            <c:dLbl>
              <c:idx val="12"/>
              <c:layout>
                <c:manualLayout>
                  <c:x val="7.5999315472151094E-2"/>
                  <c:y val="-0.13156728449078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6CC-45BB-BDF4-ACE5A0FB8F52}"/>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6CC-45BB-BDF4-ACE5A0FB8F52}"/>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6CC-45BB-BDF4-ACE5A0FB8F52}"/>
                </c:ext>
              </c:extLst>
            </c:dLbl>
            <c:dLbl>
              <c:idx val="15"/>
              <c:layout>
                <c:manualLayout>
                  <c:x val="0.14039518306107801"/>
                  <c:y val="-5.1555810908562802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6CC-45BB-BDF4-ACE5A0FB8F52}"/>
                </c:ext>
              </c:extLst>
            </c:dLbl>
            <c:dLbl>
              <c:idx val="16"/>
              <c:layout>
                <c:manualLayout>
                  <c:x val="0.184253407384391"/>
                  <c:y val="1.1158476414371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6CC-45BB-BDF4-ACE5A0FB8F52}"/>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2020.xlsx]Guine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2020.xlsx]Guine Estatisticas'!$B$137:$B$153</c:f>
              <c:numCache>
                <c:formatCode>"$"#,##0;\-"$"#,##0</c:formatCode>
                <c:ptCount val="17"/>
                <c:pt idx="0">
                  <c:v>102970670</c:v>
                </c:pt>
                <c:pt idx="1">
                  <c:v>70872654</c:v>
                </c:pt>
                <c:pt idx="2">
                  <c:v>580758606</c:v>
                </c:pt>
                <c:pt idx="3">
                  <c:v>3365598</c:v>
                </c:pt>
                <c:pt idx="4">
                  <c:v>255911594</c:v>
                </c:pt>
                <c:pt idx="5">
                  <c:v>84298</c:v>
                </c:pt>
                <c:pt idx="6">
                  <c:v>3043551</c:v>
                </c:pt>
                <c:pt idx="7">
                  <c:v>836363</c:v>
                </c:pt>
                <c:pt idx="8">
                  <c:v>115949993</c:v>
                </c:pt>
                <c:pt idx="9">
                  <c:v>604257</c:v>
                </c:pt>
                <c:pt idx="10">
                  <c:v>169652</c:v>
                </c:pt>
                <c:pt idx="11">
                  <c:v>13527</c:v>
                </c:pt>
                <c:pt idx="12">
                  <c:v>421078</c:v>
                </c:pt>
                <c:pt idx="13">
                  <c:v>96178339</c:v>
                </c:pt>
                <c:pt idx="14">
                  <c:v>10305448</c:v>
                </c:pt>
                <c:pt idx="15">
                  <c:v>210039</c:v>
                </c:pt>
                <c:pt idx="16">
                  <c:v>24331</c:v>
                </c:pt>
              </c:numCache>
            </c:numRef>
          </c:val>
          <c:extLst xmlns:c16r2="http://schemas.microsoft.com/office/drawing/2015/06/chart">
            <c:ext xmlns:c16="http://schemas.microsoft.com/office/drawing/2014/chart" uri="{C3380CC4-5D6E-409C-BE32-E72D297353CC}">
              <c16:uniqueId val="{00000022-76CC-45BB-BDF4-ACE5A0FB8F52}"/>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overlay val="0"/>
      <c:spPr>
        <a:noFill/>
        <a:ln>
          <a:noFill/>
        </a:ln>
        <a:effectLst/>
      </c:spPr>
    </c:title>
    <c:autoTitleDeleted val="0"/>
    <c:plotArea>
      <c:layout/>
      <c:lineChart>
        <c:grouping val="standard"/>
        <c:varyColors val="0"/>
        <c:ser>
          <c:idx val="0"/>
          <c:order val="0"/>
          <c:tx>
            <c:strRef>
              <c:f>'[CEDEAO PAIS POR PAIS VPT 2020.xlsx]Guine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6.97916666666667E-3"/>
                  <c:y val="-9.2093639575971706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8D-4074-9C0E-081F0124BD20}"/>
                </c:ext>
              </c:extLst>
            </c:dLbl>
            <c:dLbl>
              <c:idx val="5"/>
              <c:layout>
                <c:manualLayout>
                  <c:x val="1.8992315752707E-2"/>
                  <c:y val="-2.88461538461537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8D-4074-9C0E-081F0124BD20}"/>
                </c:ext>
              </c:extLst>
            </c:dLbl>
            <c:dLbl>
              <c:idx val="6"/>
              <c:layout>
                <c:manualLayout>
                  <c:x val="5.4453564003146701E-2"/>
                  <c:y val="-3.027317205762429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8D-4074-9C0E-081F0124BD20}"/>
                </c:ext>
              </c:extLst>
            </c:dLbl>
            <c:dLbl>
              <c:idx val="8"/>
              <c:layout>
                <c:manualLayout>
                  <c:x val="1.390625E-2"/>
                  <c:y val="-5.52120141342756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18D-4074-9C0E-081F0124BD20}"/>
                </c:ext>
              </c:extLst>
            </c:dLbl>
            <c:dLbl>
              <c:idx val="9"/>
              <c:layout>
                <c:manualLayout>
                  <c:x val="-8.8541666666666695E-4"/>
                  <c:y val="-5.896643109540639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518D-4074-9C0E-081F0124BD20}"/>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Estatisticas'!$B$91:$K$91</c:f>
              <c:numCache>
                <c:formatCode>"$"#,##0;\-"$"#,##0</c:formatCode>
                <c:ptCount val="10"/>
                <c:pt idx="0">
                  <c:v>91030000</c:v>
                </c:pt>
                <c:pt idx="1">
                  <c:v>101350000</c:v>
                </c:pt>
                <c:pt idx="2">
                  <c:v>956060000</c:v>
                </c:pt>
                <c:pt idx="3">
                  <c:v>605560000</c:v>
                </c:pt>
                <c:pt idx="4">
                  <c:v>190000</c:v>
                </c:pt>
                <c:pt idx="5">
                  <c:v>-73758604</c:v>
                </c:pt>
                <c:pt idx="6">
                  <c:v>53272458</c:v>
                </c:pt>
                <c:pt idx="7">
                  <c:v>1618447260</c:v>
                </c:pt>
                <c:pt idx="8">
                  <c:v>577590000</c:v>
                </c:pt>
                <c:pt idx="9">
                  <c:v>352760000</c:v>
                </c:pt>
              </c:numCache>
            </c:numRef>
          </c:val>
          <c:smooth val="0"/>
          <c:extLst xmlns:c16r2="http://schemas.microsoft.com/office/drawing/2015/06/chart">
            <c:ext xmlns:c16="http://schemas.microsoft.com/office/drawing/2014/chart" uri="{C3380CC4-5D6E-409C-BE32-E72D297353CC}">
              <c16:uniqueId val="{00000007-518D-4074-9C0E-081F0124BD20}"/>
            </c:ext>
          </c:extLst>
        </c:ser>
        <c:dLbls>
          <c:showLegendKey val="0"/>
          <c:showVal val="1"/>
          <c:showCatName val="0"/>
          <c:showSerName val="0"/>
          <c:showPercent val="0"/>
          <c:showBubbleSize val="0"/>
        </c:dLbls>
        <c:marker val="1"/>
        <c:smooth val="0"/>
        <c:axId val="198977024"/>
        <c:axId val="192908096"/>
      </c:lineChart>
      <c:catAx>
        <c:axId val="198977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908096"/>
        <c:crosses val="autoZero"/>
        <c:auto val="1"/>
        <c:lblAlgn val="ctr"/>
        <c:lblOffset val="100"/>
        <c:noMultiLvlLbl val="0"/>
      </c:catAx>
      <c:valAx>
        <c:axId val="1929080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89770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'Guine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Estatisticas'!$B$14:$K$14</c:f>
              <c:numCache>
                <c:formatCode>0.00%</c:formatCode>
                <c:ptCount val="10"/>
                <c:pt idx="0">
                  <c:v>0.22520000000000001</c:v>
                </c:pt>
                <c:pt idx="1">
                  <c:v>0.3034</c:v>
                </c:pt>
                <c:pt idx="2">
                  <c:v>0.32600000000000001</c:v>
                </c:pt>
                <c:pt idx="3">
                  <c:v>0.33139999999999997</c:v>
                </c:pt>
                <c:pt idx="4">
                  <c:v>0.26469999999999999</c:v>
                </c:pt>
                <c:pt idx="5">
                  <c:v>0.26690000000000003</c:v>
                </c:pt>
                <c:pt idx="6">
                  <c:v>0.215</c:v>
                </c:pt>
                <c:pt idx="7">
                  <c:v>0.29370000000000002</c:v>
                </c:pt>
                <c:pt idx="8">
                  <c:v>0.4466</c:v>
                </c:pt>
                <c:pt idx="9">
                  <c:v>0.376</c:v>
                </c:pt>
              </c:numCache>
            </c:numRef>
          </c:val>
          <c:extLst xmlns:c16r2="http://schemas.microsoft.com/office/drawing/2015/06/chart">
            <c:ext xmlns:c16="http://schemas.microsoft.com/office/drawing/2014/chart" uri="{C3380CC4-5D6E-409C-BE32-E72D297353CC}">
              <c16:uniqueId val="{00000000-04C0-4A50-9E8E-B6DB5598FA87}"/>
            </c:ext>
          </c:extLst>
        </c:ser>
        <c:ser>
          <c:idx val="1"/>
          <c:order val="1"/>
          <c:tx>
            <c:strRef>
              <c:f>'Guine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Estatisticas'!$B$15:$K$15</c:f>
              <c:numCache>
                <c:formatCode>0.00%</c:formatCode>
                <c:ptCount val="10"/>
                <c:pt idx="0">
                  <c:v>0.47299999999999998</c:v>
                </c:pt>
                <c:pt idx="1">
                  <c:v>0.43209999999999998</c:v>
                </c:pt>
                <c:pt idx="2">
                  <c:v>0.53349999999999997</c:v>
                </c:pt>
                <c:pt idx="3">
                  <c:v>0.53539999999999999</c:v>
                </c:pt>
                <c:pt idx="4">
                  <c:v>0.53959999999999997</c:v>
                </c:pt>
                <c:pt idx="5">
                  <c:v>0.50080000000000002</c:v>
                </c:pt>
                <c:pt idx="6">
                  <c:v>0.50949999999999995</c:v>
                </c:pt>
                <c:pt idx="7">
                  <c:v>0.82469999999999999</c:v>
                </c:pt>
                <c:pt idx="8">
                  <c:v>0.56589999999999996</c:v>
                </c:pt>
                <c:pt idx="9">
                  <c:v>0.5302</c:v>
                </c:pt>
              </c:numCache>
            </c:numRef>
          </c:val>
          <c:extLst xmlns:c16r2="http://schemas.microsoft.com/office/drawing/2015/06/chart">
            <c:ext xmlns:c16="http://schemas.microsoft.com/office/drawing/2014/chart" uri="{C3380CC4-5D6E-409C-BE32-E72D297353CC}">
              <c16:uniqueId val="{00000001-04C0-4A50-9E8E-B6DB5598FA87}"/>
            </c:ext>
          </c:extLst>
        </c:ser>
        <c:dLbls>
          <c:showLegendKey val="0"/>
          <c:showVal val="1"/>
          <c:showCatName val="0"/>
          <c:showSerName val="0"/>
          <c:showPercent val="0"/>
          <c:showBubbleSize val="0"/>
        </c:dLbls>
        <c:gapWidth val="219"/>
        <c:overlap val="-27"/>
        <c:axId val="198977536"/>
        <c:axId val="192909824"/>
      </c:barChart>
      <c:catAx>
        <c:axId val="19897753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909824"/>
        <c:crosses val="autoZero"/>
        <c:auto val="1"/>
        <c:lblAlgn val="ctr"/>
        <c:lblOffset val="100"/>
        <c:noMultiLvlLbl val="0"/>
      </c:catAx>
      <c:valAx>
        <c:axId val="1929098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8977536"/>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'Guine Bissau Estatisticas'!$A$7</c:f>
              <c:strCache>
                <c:ptCount val="1"/>
                <c:pt idx="0">
                  <c:v>Exportations de biens et services  [ Constant ]</c:v>
                </c:pt>
              </c:strCache>
            </c:strRef>
          </c:tx>
          <c:spPr>
            <a:solidFill>
              <a:schemeClr val="accent1"/>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Estatisticas'!$B$7:$K$7</c:f>
              <c:numCache>
                <c:formatCode>"$"#,##0_);[Red]\("$"#,##0\)</c:formatCode>
                <c:ptCount val="10"/>
                <c:pt idx="0">
                  <c:v>166951160</c:v>
                </c:pt>
                <c:pt idx="1">
                  <c:v>126560087</c:v>
                </c:pt>
                <c:pt idx="2">
                  <c:v>185024816</c:v>
                </c:pt>
                <c:pt idx="3">
                  <c:v>135641361</c:v>
                </c:pt>
                <c:pt idx="4">
                  <c:v>158426321</c:v>
                </c:pt>
                <c:pt idx="5">
                  <c:v>162346158</c:v>
                </c:pt>
                <c:pt idx="6">
                  <c:v>190268415</c:v>
                </c:pt>
                <c:pt idx="7">
                  <c:v>210599954</c:v>
                </c:pt>
                <c:pt idx="8">
                  <c:v>173106492</c:v>
                </c:pt>
                <c:pt idx="9">
                  <c:v>195440310</c:v>
                </c:pt>
              </c:numCache>
            </c:numRef>
          </c:val>
          <c:extLst xmlns:c16r2="http://schemas.microsoft.com/office/drawing/2015/06/chart">
            <c:ext xmlns:c16="http://schemas.microsoft.com/office/drawing/2014/chart" uri="{C3380CC4-5D6E-409C-BE32-E72D297353CC}">
              <c16:uniqueId val="{00000000-E2BE-4559-B0A5-24EC0CD5993B}"/>
            </c:ext>
          </c:extLst>
        </c:ser>
        <c:ser>
          <c:idx val="1"/>
          <c:order val="1"/>
          <c:tx>
            <c:strRef>
              <c:f>'Guine Bissau Estatisticas'!$A$8</c:f>
              <c:strCache>
                <c:ptCount val="1"/>
                <c:pt idx="0">
                  <c:v>Exportations de biens et services [ Courant ]</c:v>
                </c:pt>
              </c:strCache>
            </c:strRef>
          </c:tx>
          <c:spPr>
            <a:solidFill>
              <a:schemeClr val="accent2"/>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Estatisticas'!$B$8:$K$8</c:f>
              <c:numCache>
                <c:formatCode>"$"#,##0_);[Red]\("$"#,##0\)</c:formatCode>
                <c:ptCount val="10"/>
                <c:pt idx="0">
                  <c:v>155846072</c:v>
                </c:pt>
                <c:pt idx="1">
                  <c:v>126560087</c:v>
                </c:pt>
                <c:pt idx="2">
                  <c:v>281998008</c:v>
                </c:pt>
                <c:pt idx="3">
                  <c:v>153100590</c:v>
                </c:pt>
                <c:pt idx="4">
                  <c:v>190931908</c:v>
                </c:pt>
                <c:pt idx="5">
                  <c:v>212887453</c:v>
                </c:pt>
                <c:pt idx="6">
                  <c:v>288598266</c:v>
                </c:pt>
                <c:pt idx="7">
                  <c:v>312319796</c:v>
                </c:pt>
                <c:pt idx="8">
                  <c:v>374071500</c:v>
                </c:pt>
                <c:pt idx="9">
                  <c:v>369432111</c:v>
                </c:pt>
              </c:numCache>
            </c:numRef>
          </c:val>
          <c:extLst xmlns:c16r2="http://schemas.microsoft.com/office/drawing/2015/06/chart">
            <c:ext xmlns:c16="http://schemas.microsoft.com/office/drawing/2014/chart" uri="{C3380CC4-5D6E-409C-BE32-E72D297353CC}">
              <c16:uniqueId val="{00000001-E2BE-4559-B0A5-24EC0CD5993B}"/>
            </c:ext>
          </c:extLst>
        </c:ser>
        <c:ser>
          <c:idx val="2"/>
          <c:order val="2"/>
          <c:tx>
            <c:strRef>
              <c:f>'Guine Bissau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Estatisticas'!$B$9:$K$9</c:f>
              <c:numCache>
                <c:formatCode>"$"#,##0_);[Red]\("$"#,##0\)</c:formatCode>
                <c:ptCount val="10"/>
                <c:pt idx="0">
                  <c:v>278609278</c:v>
                </c:pt>
                <c:pt idx="1">
                  <c:v>299072148</c:v>
                </c:pt>
                <c:pt idx="2">
                  <c:v>297442820</c:v>
                </c:pt>
                <c:pt idx="3">
                  <c:v>224601311</c:v>
                </c:pt>
                <c:pt idx="4">
                  <c:v>221399462</c:v>
                </c:pt>
                <c:pt idx="5">
                  <c:v>288827415</c:v>
                </c:pt>
                <c:pt idx="6">
                  <c:v>334258096</c:v>
                </c:pt>
                <c:pt idx="7">
                  <c:v>383196087</c:v>
                </c:pt>
                <c:pt idx="8">
                  <c:v>454550530</c:v>
                </c:pt>
                <c:pt idx="9">
                  <c:v>446709334</c:v>
                </c:pt>
              </c:numCache>
            </c:numRef>
          </c:val>
          <c:extLst xmlns:c16r2="http://schemas.microsoft.com/office/drawing/2015/06/chart">
            <c:ext xmlns:c16="http://schemas.microsoft.com/office/drawing/2014/chart" uri="{C3380CC4-5D6E-409C-BE32-E72D297353CC}">
              <c16:uniqueId val="{00000002-E2BE-4559-B0A5-24EC0CD5993B}"/>
            </c:ext>
          </c:extLst>
        </c:ser>
        <c:ser>
          <c:idx val="3"/>
          <c:order val="3"/>
          <c:tx>
            <c:strRef>
              <c:f>'Guine Bissau Estatisticas'!$A$10</c:f>
              <c:strCache>
                <c:ptCount val="1"/>
                <c:pt idx="0">
                  <c:v>Importations de biens et services [ Courant ]</c:v>
                </c:pt>
              </c:strCache>
            </c:strRef>
          </c:tx>
          <c:spPr>
            <a:solidFill>
              <a:schemeClr val="accent4"/>
            </a:solidFill>
            <a:ln>
              <a:noFill/>
            </a:ln>
            <a:effectLst/>
          </c:spPr>
          <c:invertIfNegative val="0"/>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Estatisticas'!$B$10:$K$10</c:f>
              <c:numCache>
                <c:formatCode>"$"#,##0_);[Red]\("$"#,##0\)</c:formatCode>
                <c:ptCount val="10"/>
                <c:pt idx="0">
                  <c:v>291219472</c:v>
                </c:pt>
                <c:pt idx="1">
                  <c:v>299072148</c:v>
                </c:pt>
                <c:pt idx="2">
                  <c:v>339915476</c:v>
                </c:pt>
                <c:pt idx="3">
                  <c:v>254235280</c:v>
                </c:pt>
                <c:pt idx="4">
                  <c:v>270056473</c:v>
                </c:pt>
                <c:pt idx="5">
                  <c:v>330651315</c:v>
                </c:pt>
                <c:pt idx="6">
                  <c:v>337797563</c:v>
                </c:pt>
                <c:pt idx="7">
                  <c:v>368826434</c:v>
                </c:pt>
                <c:pt idx="8">
                  <c:v>445441617</c:v>
                </c:pt>
                <c:pt idx="9">
                  <c:v>473248832</c:v>
                </c:pt>
              </c:numCache>
            </c:numRef>
          </c:val>
          <c:extLst xmlns:c16r2="http://schemas.microsoft.com/office/drawing/2015/06/chart">
            <c:ext xmlns:c16="http://schemas.microsoft.com/office/drawing/2014/chart" uri="{C3380CC4-5D6E-409C-BE32-E72D297353CC}">
              <c16:uniqueId val="{00000003-E2BE-4559-B0A5-24EC0CD5993B}"/>
            </c:ext>
          </c:extLst>
        </c:ser>
        <c:ser>
          <c:idx val="4"/>
          <c:order val="4"/>
          <c:tx>
            <c:strRef>
              <c:f>'Guine Bissau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Estatisticas'!$B$11:$K$11</c:f>
              <c:numCache>
                <c:formatCode>"$"#,##0_);[Red]\("$"#,##0\)</c:formatCode>
                <c:ptCount val="10"/>
                <c:pt idx="0">
                  <c:v>-111658118</c:v>
                </c:pt>
                <c:pt idx="1">
                  <c:v>-172512061</c:v>
                </c:pt>
                <c:pt idx="2">
                  <c:v>-112418004</c:v>
                </c:pt>
                <c:pt idx="3">
                  <c:v>-88959950</c:v>
                </c:pt>
                <c:pt idx="4">
                  <c:v>-62973141</c:v>
                </c:pt>
                <c:pt idx="5">
                  <c:v>-126481257</c:v>
                </c:pt>
                <c:pt idx="6">
                  <c:v>-143989681</c:v>
                </c:pt>
                <c:pt idx="7">
                  <c:v>-172596133</c:v>
                </c:pt>
                <c:pt idx="8">
                  <c:v>-281444038</c:v>
                </c:pt>
                <c:pt idx="9">
                  <c:v>-251269024</c:v>
                </c:pt>
              </c:numCache>
            </c:numRef>
          </c:val>
          <c:extLst xmlns:c16r2="http://schemas.microsoft.com/office/drawing/2015/06/chart">
            <c:ext xmlns:c16="http://schemas.microsoft.com/office/drawing/2014/chart" uri="{C3380CC4-5D6E-409C-BE32-E72D297353CC}">
              <c16:uniqueId val="{0000000E-E2BE-4559-B0A5-24EC0CD5993B}"/>
            </c:ext>
          </c:extLst>
        </c:ser>
        <c:ser>
          <c:idx val="5"/>
          <c:order val="5"/>
          <c:tx>
            <c:strRef>
              <c:f>'Guine Bissau Estatisticas'!$A$12</c:f>
              <c:strCache>
                <c:ptCount val="1"/>
                <c:pt idx="0">
                  <c:v>Balance commerciale [ Courant ]</c:v>
                </c:pt>
              </c:strCache>
            </c:strRef>
          </c:tx>
          <c:spPr>
            <a:solidFill>
              <a:srgbClr val="CCE9AD"/>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Estatisticas'!$B$12:$K$12</c:f>
              <c:numCache>
                <c:formatCode>"$"#,##0_);[Red]\("$"#,##0\)</c:formatCode>
                <c:ptCount val="10"/>
                <c:pt idx="0">
                  <c:v>-135373400</c:v>
                </c:pt>
                <c:pt idx="1">
                  <c:v>-172512061</c:v>
                </c:pt>
                <c:pt idx="2">
                  <c:v>-57917468</c:v>
                </c:pt>
                <c:pt idx="3">
                  <c:v>-101134690</c:v>
                </c:pt>
                <c:pt idx="4">
                  <c:v>-79124565</c:v>
                </c:pt>
                <c:pt idx="5">
                  <c:v>-117763862</c:v>
                </c:pt>
                <c:pt idx="6">
                  <c:v>-49199297</c:v>
                </c:pt>
                <c:pt idx="7">
                  <c:v>-56506638</c:v>
                </c:pt>
                <c:pt idx="8">
                  <c:v>-71370117</c:v>
                </c:pt>
                <c:pt idx="9">
                  <c:v>-103816721</c:v>
                </c:pt>
              </c:numCache>
            </c:numRef>
          </c:val>
          <c:extLst xmlns:c16r2="http://schemas.microsoft.com/office/drawing/2015/06/chart">
            <c:ext xmlns:c16="http://schemas.microsoft.com/office/drawing/2014/chart" uri="{C3380CC4-5D6E-409C-BE32-E72D297353CC}">
              <c16:uniqueId val="{00000019-E2BE-4559-B0A5-24EC0CD5993B}"/>
            </c:ext>
          </c:extLst>
        </c:ser>
        <c:ser>
          <c:idx val="6"/>
          <c:order val="6"/>
          <c:tx>
            <c:strRef>
              <c:f>'Guine Bissau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Estatisticas'!$B$13:$K$13</c:f>
              <c:numCache>
                <c:formatCode>"$"#,##0_);[Red]\("$"#,##0\)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extLst xmlns:c16r2="http://schemas.microsoft.com/office/drawing/2015/06/chart">
            <c:ext xmlns:c16="http://schemas.microsoft.com/office/drawing/2014/chart" uri="{C3380CC4-5D6E-409C-BE32-E72D297353CC}">
              <c16:uniqueId val="{0000001D-E2BE-4559-B0A5-24EC0CD5993B}"/>
            </c:ext>
          </c:extLst>
        </c:ser>
        <c:dLbls>
          <c:showLegendKey val="0"/>
          <c:showVal val="0"/>
          <c:showCatName val="0"/>
          <c:showSerName val="0"/>
          <c:showPercent val="0"/>
          <c:showBubbleSize val="0"/>
        </c:dLbls>
        <c:gapWidth val="150"/>
        <c:axId val="199250944"/>
        <c:axId val="130162688"/>
      </c:barChart>
      <c:dateAx>
        <c:axId val="19925094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sz="1000" b="0" i="0" u="none" strike="noStrike" baseline="0" dirty="0">
                    <a:effectLst/>
                  </a:rPr>
                  <a:t>IINDICATEURS ÉCONOMIQUES DU </a:t>
                </a:r>
                <a:r>
                  <a:rPr lang="en-US" altLang="en-US" dirty="0" smtClean="0"/>
                  <a:t>GUINÉE </a:t>
                </a:r>
                <a:r>
                  <a:rPr lang="en-US" altLang="en-US" dirty="0"/>
                  <a:t>BISSAU</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62688"/>
        <c:crosses val="autoZero"/>
        <c:auto val="0"/>
        <c:lblOffset val="100"/>
        <c:baseTimeUnit val="days"/>
      </c:dateAx>
      <c:valAx>
        <c:axId val="1301626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25094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PARTICIPATION DES PAYS MEMBRES AU COMMERCE INTRA-RÉGIONAL</a:t>
            </a:r>
          </a:p>
          <a:p>
            <a:pPr defTabSz="914400">
              <a:defRPr lang="pt-PT" sz="1400" b="0" i="0" u="none" strike="noStrike" kern="1200" spc="0" baseline="0">
                <a:solidFill>
                  <a:srgbClr val="00B0F0"/>
                </a:solidFill>
                <a:latin typeface="+mn-lt"/>
                <a:ea typeface="+mn-ea"/>
                <a:cs typeface="+mn-cs"/>
              </a:defRPr>
            </a:pPr>
            <a:r>
              <a:rPr lang="pt-PT" smtClean="0">
                <a:solidFill>
                  <a:srgbClr val="00B0F0"/>
                </a:solidFill>
              </a:rPr>
              <a:t>(%)</a:t>
            </a:r>
            <a:endParaRPr lang="pt-PT">
              <a:solidFill>
                <a:srgbClr val="00B0F0"/>
              </a:solidFill>
            </a:endParaRPr>
          </a:p>
        </c:rich>
      </c:tx>
      <c:layout>
        <c:manualLayout>
          <c:xMode val="edge"/>
          <c:yMode val="edge"/>
          <c:x val="0.23900977609586899"/>
          <c:y val="2.0565552699228801E-2"/>
        </c:manualLayout>
      </c:layout>
      <c:overlay val="0"/>
      <c:spPr>
        <a:noFill/>
        <a:ln>
          <a:noFill/>
        </a:ln>
        <a:effectLst/>
      </c:spPr>
    </c:title>
    <c:autoTitleDeleted val="0"/>
    <c:plotArea>
      <c:layout>
        <c:manualLayout>
          <c:layoutTarget val="inner"/>
          <c:xMode val="edge"/>
          <c:yMode val="edge"/>
          <c:x val="1.57678965625986E-2"/>
          <c:y val="0.18868894601542399"/>
          <c:w val="0.97224850204982705"/>
          <c:h val="0.53100257069408696"/>
        </c:manualLayout>
      </c:layout>
      <c:barChart>
        <c:barDir val="col"/>
        <c:grouping val="clustered"/>
        <c:varyColors val="0"/>
        <c:ser>
          <c:idx val="0"/>
          <c:order val="0"/>
          <c:tx>
            <c:strRef>
              <c:f>'[CEDEAO PAIS POR PAIS VPT.xlsx]Indicadores Econ 15'!$B$520</c:f>
              <c:strCache>
                <c:ptCount val="1"/>
                <c:pt idx="0">
                  <c:v>Exportação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15'!$B$521:$B$535</c:f>
              <c:numCache>
                <c:formatCode>General</c:formatCode>
                <c:ptCount val="15"/>
                <c:pt idx="0">
                  <c:v>1.2</c:v>
                </c:pt>
                <c:pt idx="1">
                  <c:v>2.2000000000000002</c:v>
                </c:pt>
                <c:pt idx="2" formatCode="0.0_ ">
                  <c:v>0</c:v>
                </c:pt>
                <c:pt idx="3">
                  <c:v>26.4</c:v>
                </c:pt>
                <c:pt idx="4">
                  <c:v>0.7</c:v>
                </c:pt>
                <c:pt idx="5">
                  <c:v>16.5</c:v>
                </c:pt>
                <c:pt idx="6" formatCode="0.0_ ">
                  <c:v>2</c:v>
                </c:pt>
                <c:pt idx="7">
                  <c:v>0.2</c:v>
                </c:pt>
                <c:pt idx="8">
                  <c:v>0.3</c:v>
                </c:pt>
                <c:pt idx="9">
                  <c:v>2.9</c:v>
                </c:pt>
                <c:pt idx="10">
                  <c:v>2.6</c:v>
                </c:pt>
                <c:pt idx="11">
                  <c:v>32.5</c:v>
                </c:pt>
                <c:pt idx="12">
                  <c:v>7.7</c:v>
                </c:pt>
                <c:pt idx="13">
                  <c:v>0.2</c:v>
                </c:pt>
                <c:pt idx="14">
                  <c:v>4.5999999999999996</c:v>
                </c:pt>
              </c:numCache>
            </c:numRef>
          </c:val>
          <c:extLst xmlns:c16r2="http://schemas.microsoft.com/office/drawing/2015/06/chart">
            <c:ext xmlns:c16="http://schemas.microsoft.com/office/drawing/2014/chart" uri="{C3380CC4-5D6E-409C-BE32-E72D297353CC}">
              <c16:uniqueId val="{0000000F-703F-42A5-9196-FA18DC386C70}"/>
            </c:ext>
          </c:extLst>
        </c:ser>
        <c:ser>
          <c:idx val="1"/>
          <c:order val="1"/>
          <c:tx>
            <c:strRef>
              <c:f>'[CEDEAO PAIS POR PAIS VPT.xlsx]Indicadores Econ 15'!$C$520</c:f>
              <c:strCache>
                <c:ptCount val="1"/>
                <c:pt idx="0">
                  <c:v>Importação</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1000" b="1" i="0" u="none" strike="noStrike" kern="1200" baseline="0">
                    <a:solidFill>
                      <a:schemeClr val="accent2">
                        <a:lumMod val="60000"/>
                        <a:lumOff val="40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15'!$A$521:$A$535</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15'!$C$521:$C$535</c:f>
              <c:numCache>
                <c:formatCode>General</c:formatCode>
                <c:ptCount val="15"/>
                <c:pt idx="0">
                  <c:v>4.5</c:v>
                </c:pt>
                <c:pt idx="1">
                  <c:v>8.3000000000000007</c:v>
                </c:pt>
                <c:pt idx="2">
                  <c:v>0.2</c:v>
                </c:pt>
                <c:pt idx="3">
                  <c:v>27.1</c:v>
                </c:pt>
                <c:pt idx="4">
                  <c:v>1.2</c:v>
                </c:pt>
                <c:pt idx="5">
                  <c:v>7.8</c:v>
                </c:pt>
                <c:pt idx="6">
                  <c:v>1.1000000000000001</c:v>
                </c:pt>
                <c:pt idx="7">
                  <c:v>0.2</c:v>
                </c:pt>
                <c:pt idx="8">
                  <c:v>3.8</c:v>
                </c:pt>
                <c:pt idx="9">
                  <c:v>15.3</c:v>
                </c:pt>
                <c:pt idx="10">
                  <c:v>3.5</c:v>
                </c:pt>
                <c:pt idx="11">
                  <c:v>9.8000000000000007</c:v>
                </c:pt>
                <c:pt idx="12">
                  <c:v>8.4</c:v>
                </c:pt>
                <c:pt idx="13">
                  <c:v>6.8</c:v>
                </c:pt>
                <c:pt idx="14">
                  <c:v>2.1</c:v>
                </c:pt>
              </c:numCache>
            </c:numRef>
          </c:val>
          <c:extLst xmlns:c16r2="http://schemas.microsoft.com/office/drawing/2015/06/chart">
            <c:ext xmlns:c16="http://schemas.microsoft.com/office/drawing/2014/chart" uri="{C3380CC4-5D6E-409C-BE32-E72D297353CC}">
              <c16:uniqueId val="{0000001F-703F-42A5-9196-FA18DC386C70}"/>
            </c:ext>
          </c:extLst>
        </c:ser>
        <c:dLbls>
          <c:showLegendKey val="0"/>
          <c:showVal val="1"/>
          <c:showCatName val="0"/>
          <c:showSerName val="0"/>
          <c:showPercent val="0"/>
          <c:showBubbleSize val="0"/>
        </c:dLbls>
        <c:gapWidth val="219"/>
        <c:overlap val="-27"/>
        <c:axId val="214464000"/>
        <c:axId val="198798720"/>
      </c:barChart>
      <c:catAx>
        <c:axId val="214464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200" b="0" i="0" u="none" strike="noStrike" kern="1200" baseline="0">
                <a:solidFill>
                  <a:srgbClr val="008CBA"/>
                </a:solidFill>
                <a:latin typeface="+mn-lt"/>
                <a:ea typeface="+mn-ea"/>
                <a:cs typeface="+mn-cs"/>
              </a:defRPr>
            </a:pPr>
            <a:endParaRPr lang="pt-PT"/>
          </a:p>
        </c:txPr>
        <c:crossAx val="198798720"/>
        <c:crosses val="autoZero"/>
        <c:auto val="1"/>
        <c:lblAlgn val="ctr"/>
        <c:lblOffset val="100"/>
        <c:noMultiLvlLbl val="0"/>
      </c:catAx>
      <c:valAx>
        <c:axId val="1987987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4464000"/>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egendEntry>
        <c:idx val="1"/>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Entry>
      <c:layout>
        <c:manualLayout>
          <c:xMode val="edge"/>
          <c:yMode val="edge"/>
          <c:x val="4.6357615894039701E-2"/>
          <c:y val="0.92202227934875702"/>
          <c:w val="0.80416272469252603"/>
          <c:h val="5.7412167952013697E-2"/>
        </c:manualLayout>
      </c:layout>
      <c:overlay val="0"/>
      <c:spPr>
        <a:noFill/>
        <a:ln>
          <a:noFill/>
        </a:ln>
        <a:effectLst/>
      </c:spPr>
      <c:txPr>
        <a:bodyPr rot="0" spcFirstLastPara="0" vertOverflow="ellipsis" vert="horz" wrap="square" anchor="ctr" anchorCtr="1"/>
        <a:lstStyle/>
        <a:p>
          <a:pPr>
            <a:defRPr lang="pt-PT" sz="1200" b="0" i="0" u="none" strike="noStrike" kern="1200" baseline="0">
              <a:solidFill>
                <a:schemeClr val="tx1">
                  <a:lumMod val="65000"/>
                  <a:lumOff val="35000"/>
                </a:schemeClr>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'Guine Bissau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Estatisticas'!$B$14:$K$14</c:f>
              <c:numCache>
                <c:formatCode>0.00%</c:formatCode>
                <c:ptCount val="10"/>
                <c:pt idx="0">
                  <c:v>0.1885</c:v>
                </c:pt>
                <c:pt idx="1">
                  <c:v>0.14910000000000001</c:v>
                </c:pt>
                <c:pt idx="2">
                  <c:v>0.25669999999999998</c:v>
                </c:pt>
                <c:pt idx="3">
                  <c:v>0.15479999999999999</c:v>
                </c:pt>
                <c:pt idx="4">
                  <c:v>0.18260000000000001</c:v>
                </c:pt>
                <c:pt idx="5">
                  <c:v>0.2021</c:v>
                </c:pt>
                <c:pt idx="6">
                  <c:v>0.27539999999999998</c:v>
                </c:pt>
                <c:pt idx="7">
                  <c:v>0.2651</c:v>
                </c:pt>
                <c:pt idx="8">
                  <c:v>0.2777</c:v>
                </c:pt>
                <c:pt idx="9">
                  <c:v>0.25340000000000001</c:v>
                </c:pt>
              </c:numCache>
            </c:numRef>
          </c:val>
          <c:extLst xmlns:c16r2="http://schemas.microsoft.com/office/drawing/2015/06/chart">
            <c:ext xmlns:c16="http://schemas.microsoft.com/office/drawing/2014/chart" uri="{C3380CC4-5D6E-409C-BE32-E72D297353CC}">
              <c16:uniqueId val="{00000000-CA63-4F87-958F-48EF56E17849}"/>
            </c:ext>
          </c:extLst>
        </c:ser>
        <c:ser>
          <c:idx val="1"/>
          <c:order val="1"/>
          <c:tx>
            <c:strRef>
              <c:f>'Guine Bissau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'Guine Bissau Estatisticas'!$B$15:$K$15</c:f>
              <c:numCache>
                <c:formatCode>0.00%</c:formatCode>
                <c:ptCount val="10"/>
                <c:pt idx="0">
                  <c:v>0.35220000000000001</c:v>
                </c:pt>
                <c:pt idx="1">
                  <c:v>0.35220000000000001</c:v>
                </c:pt>
                <c:pt idx="2">
                  <c:v>0.3095</c:v>
                </c:pt>
                <c:pt idx="3">
                  <c:v>0.25700000000000001</c:v>
                </c:pt>
                <c:pt idx="4">
                  <c:v>0.25819999999999999</c:v>
                </c:pt>
                <c:pt idx="5">
                  <c:v>0.31390000000000001</c:v>
                </c:pt>
                <c:pt idx="6">
                  <c:v>0.32240000000000002</c:v>
                </c:pt>
                <c:pt idx="7">
                  <c:v>0.313</c:v>
                </c:pt>
                <c:pt idx="8">
                  <c:v>0.33069999999999999</c:v>
                </c:pt>
                <c:pt idx="9">
                  <c:v>0.3246</c:v>
                </c:pt>
              </c:numCache>
            </c:numRef>
          </c:val>
          <c:extLst xmlns:c16r2="http://schemas.microsoft.com/office/drawing/2015/06/chart">
            <c:ext xmlns:c16="http://schemas.microsoft.com/office/drawing/2014/chart" uri="{C3380CC4-5D6E-409C-BE32-E72D297353CC}">
              <c16:uniqueId val="{00000001-CA63-4F87-958F-48EF56E17849}"/>
            </c:ext>
          </c:extLst>
        </c:ser>
        <c:dLbls>
          <c:showLegendKey val="0"/>
          <c:showVal val="1"/>
          <c:showCatName val="0"/>
          <c:showSerName val="0"/>
          <c:showPercent val="0"/>
          <c:showBubbleSize val="0"/>
        </c:dLbls>
        <c:gapWidth val="219"/>
        <c:overlap val="-27"/>
        <c:axId val="199252480"/>
        <c:axId val="130166144"/>
      </c:barChart>
      <c:catAx>
        <c:axId val="1992524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66144"/>
        <c:crosses val="autoZero"/>
        <c:auto val="1"/>
        <c:lblAlgn val="ctr"/>
        <c:lblOffset val="100"/>
        <c:noMultiLvlLbl val="0"/>
      </c:catAx>
      <c:valAx>
        <c:axId val="13016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252480"/>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overlay val="0"/>
      <c:spPr>
        <a:noFill/>
        <a:ln>
          <a:noFill/>
        </a:ln>
        <a:effectLst/>
      </c:spPr>
    </c:title>
    <c:autoTitleDeleted val="0"/>
    <c:plotArea>
      <c:layout/>
      <c:lineChart>
        <c:grouping val="standard"/>
        <c:varyColors val="0"/>
        <c:ser>
          <c:idx val="0"/>
          <c:order val="0"/>
          <c:tx>
            <c:strRef>
              <c:f>'[CEDEAO PAIS POR PAIS VPT 2020.xlsx]Guine Bissau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3.9294446384910897E-3"/>
                  <c:y val="-8.33333333333333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D3-4259-9D06-293ED5F4D741}"/>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D3-4259-9D06-293ED5F4D741}"/>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D3-4259-9D06-293ED5F4D741}"/>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0D3-4259-9D06-293ED5F4D741}"/>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2020.xlsx]Guine Bissau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2020.xlsx]Guine Bissau Estatisticas'!$B$91:$K$91</c:f>
              <c:numCache>
                <c:formatCode>"$"#,##0;\-"$"#,##0</c:formatCode>
                <c:ptCount val="10"/>
                <c:pt idx="0">
                  <c:v>18890200</c:v>
                </c:pt>
                <c:pt idx="1">
                  <c:v>26240200</c:v>
                </c:pt>
                <c:pt idx="2">
                  <c:v>25024047</c:v>
                </c:pt>
                <c:pt idx="3">
                  <c:v>6624917</c:v>
                </c:pt>
                <c:pt idx="4">
                  <c:v>19639704</c:v>
                </c:pt>
                <c:pt idx="5">
                  <c:v>28852728</c:v>
                </c:pt>
                <c:pt idx="6">
                  <c:v>18575499</c:v>
                </c:pt>
                <c:pt idx="7">
                  <c:v>14221700</c:v>
                </c:pt>
                <c:pt idx="8">
                  <c:v>15652440</c:v>
                </c:pt>
                <c:pt idx="9">
                  <c:v>20553776</c:v>
                </c:pt>
              </c:numCache>
            </c:numRef>
          </c:val>
          <c:smooth val="0"/>
          <c:extLst xmlns:c16r2="http://schemas.microsoft.com/office/drawing/2015/06/chart">
            <c:ext xmlns:c16="http://schemas.microsoft.com/office/drawing/2014/chart" uri="{C3380CC4-5D6E-409C-BE32-E72D297353CC}">
              <c16:uniqueId val="{00000006-D0D3-4259-9D06-293ED5F4D741}"/>
            </c:ext>
          </c:extLst>
        </c:ser>
        <c:dLbls>
          <c:showLegendKey val="0"/>
          <c:showVal val="1"/>
          <c:showCatName val="0"/>
          <c:showSerName val="0"/>
          <c:showPercent val="0"/>
          <c:showBubbleSize val="0"/>
        </c:dLbls>
        <c:marker val="1"/>
        <c:smooth val="0"/>
        <c:axId val="181575680"/>
        <c:axId val="130167872"/>
      </c:lineChart>
      <c:catAx>
        <c:axId val="1815756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67872"/>
        <c:crosses val="autoZero"/>
        <c:auto val="1"/>
        <c:lblAlgn val="ctr"/>
        <c:lblOffset val="100"/>
        <c:noMultiLvlLbl val="0"/>
      </c:catAx>
      <c:valAx>
        <c:axId val="1301678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815756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'Liberia Estatisticas'!$A$7</c:f>
              <c:strCache>
                <c:ptCount val="1"/>
                <c:pt idx="0">
                  <c:v>Exportations de biens et services  [ Constant ]</c:v>
                </c:pt>
              </c:strCache>
            </c:strRef>
          </c:tx>
          <c:spPr>
            <a:solidFill>
              <a:schemeClr val="accent1"/>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Estatisticas'!$B$7:$K$7</c:f>
              <c:numCache>
                <c:formatCode>"$"#,##0_);[Red]\("$"#,##0\)</c:formatCode>
                <c:ptCount val="10"/>
                <c:pt idx="0">
                  <c:v>376915000</c:v>
                </c:pt>
                <c:pt idx="1">
                  <c:v>382397400</c:v>
                </c:pt>
                <c:pt idx="2">
                  <c:v>386509200</c:v>
                </c:pt>
                <c:pt idx="3">
                  <c:v>391991600</c:v>
                </c:pt>
                <c:pt idx="4">
                  <c:v>398844600</c:v>
                </c:pt>
                <c:pt idx="5">
                  <c:v>371432600</c:v>
                </c:pt>
                <c:pt idx="6">
                  <c:v>319349800</c:v>
                </c:pt>
                <c:pt idx="7">
                  <c:v>338538200</c:v>
                </c:pt>
                <c:pt idx="8">
                  <c:v>359097200</c:v>
                </c:pt>
                <c:pt idx="9">
                  <c:v>361838400</c:v>
                </c:pt>
              </c:numCache>
            </c:numRef>
          </c:val>
          <c:extLst xmlns:c16r2="http://schemas.microsoft.com/office/drawing/2015/06/chart">
            <c:ext xmlns:c16="http://schemas.microsoft.com/office/drawing/2014/chart" uri="{C3380CC4-5D6E-409C-BE32-E72D297353CC}">
              <c16:uniqueId val="{00000000-95AF-424A-844D-E7F8BF82C347}"/>
            </c:ext>
          </c:extLst>
        </c:ser>
        <c:ser>
          <c:idx val="1"/>
          <c:order val="1"/>
          <c:tx>
            <c:strRef>
              <c:f>'Liberia Estatisticas'!$A$8</c:f>
              <c:strCache>
                <c:ptCount val="1"/>
                <c:pt idx="0">
                  <c:v>Exportations de biens et services [ Courant ]</c:v>
                </c:pt>
              </c:strCache>
            </c:strRef>
          </c:tx>
          <c:spPr>
            <a:solidFill>
              <a:schemeClr val="accent2"/>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Estatisticas'!$B$8:$K$8</c:f>
              <c:numCache>
                <c:formatCode>"$"#,##0_);[Red]\("$"#,##0\)</c:formatCode>
                <c:ptCount val="10"/>
                <c:pt idx="0">
                  <c:v>269879600</c:v>
                </c:pt>
                <c:pt idx="1">
                  <c:v>382397400</c:v>
                </c:pt>
                <c:pt idx="2">
                  <c:v>522939000</c:v>
                </c:pt>
                <c:pt idx="3">
                  <c:v>895554700</c:v>
                </c:pt>
                <c:pt idx="4">
                  <c:v>1060553000</c:v>
                </c:pt>
                <c:pt idx="5">
                  <c:v>893908100</c:v>
                </c:pt>
                <c:pt idx="6">
                  <c:v>618531000</c:v>
                </c:pt>
                <c:pt idx="7">
                  <c:v>702000000</c:v>
                </c:pt>
                <c:pt idx="8">
                  <c:v>797846200</c:v>
                </c:pt>
                <c:pt idx="9">
                  <c:v>849000000</c:v>
                </c:pt>
              </c:numCache>
            </c:numRef>
          </c:val>
          <c:extLst xmlns:c16r2="http://schemas.microsoft.com/office/drawing/2015/06/chart">
            <c:ext xmlns:c16="http://schemas.microsoft.com/office/drawing/2014/chart" uri="{C3380CC4-5D6E-409C-BE32-E72D297353CC}">
              <c16:uniqueId val="{00000001-95AF-424A-844D-E7F8BF82C347}"/>
            </c:ext>
          </c:extLst>
        </c:ser>
        <c:ser>
          <c:idx val="2"/>
          <c:order val="2"/>
          <c:tx>
            <c:strRef>
              <c:f>'Liberia Estatisticas'!$A$9</c:f>
              <c:strCache>
                <c:ptCount val="1"/>
                <c:pt idx="0">
                  <c:v>Importations de biens et services [ Constant ]</c:v>
                </c:pt>
              </c:strCache>
            </c:strRef>
          </c:tx>
          <c:spPr>
            <a:solidFill>
              <a:schemeClr val="accent6">
                <a:lumMod val="20000"/>
                <a:lumOff val="80000"/>
              </a:schemeClr>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Estatisticas'!$B$9:$K$9</c:f>
              <c:numCache>
                <c:formatCode>"$"#,##0_);[Red]\("$"#,##0\)</c:formatCode>
                <c:ptCount val="10"/>
                <c:pt idx="0">
                  <c:v>1730249830</c:v>
                </c:pt>
                <c:pt idx="1">
                  <c:v>1850843000</c:v>
                </c:pt>
                <c:pt idx="2">
                  <c:v>1966192989</c:v>
                </c:pt>
                <c:pt idx="3">
                  <c:v>2044840708</c:v>
                </c:pt>
                <c:pt idx="4">
                  <c:v>2023867983</c:v>
                </c:pt>
                <c:pt idx="5">
                  <c:v>2165433878</c:v>
                </c:pt>
                <c:pt idx="6">
                  <c:v>2160190697</c:v>
                </c:pt>
                <c:pt idx="7">
                  <c:v>2128731609</c:v>
                </c:pt>
                <c:pt idx="8">
                  <c:v>2118245246</c:v>
                </c:pt>
                <c:pt idx="9">
                  <c:v>1955706626</c:v>
                </c:pt>
              </c:numCache>
            </c:numRef>
          </c:val>
          <c:extLst xmlns:c16r2="http://schemas.microsoft.com/office/drawing/2015/06/chart">
            <c:ext xmlns:c16="http://schemas.microsoft.com/office/drawing/2014/chart" uri="{C3380CC4-5D6E-409C-BE32-E72D297353CC}">
              <c16:uniqueId val="{00000002-95AF-424A-844D-E7F8BF82C347}"/>
            </c:ext>
          </c:extLst>
        </c:ser>
        <c:ser>
          <c:idx val="3"/>
          <c:order val="3"/>
          <c:tx>
            <c:strRef>
              <c:f>'Liberia Estatisticas'!$A$10</c:f>
              <c:strCache>
                <c:ptCount val="1"/>
                <c:pt idx="0">
                  <c:v>Importations de biens et services [ Courant ]</c:v>
                </c:pt>
              </c:strCache>
            </c:strRef>
          </c:tx>
          <c:spPr>
            <a:solidFill>
              <a:schemeClr val="accent4"/>
            </a:solidFill>
            <a:ln>
              <a:noFill/>
            </a:ln>
            <a:effectLst/>
          </c:spPr>
          <c:invertIfNegative val="0"/>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Estatisticas'!$B$10:$K$10</c:f>
              <c:numCache>
                <c:formatCode>"$"#,##0_);[Red]\("$"#,##0\)</c:formatCode>
                <c:ptCount val="10"/>
                <c:pt idx="0">
                  <c:v>1678663000</c:v>
                </c:pt>
                <c:pt idx="1">
                  <c:v>1850843000</c:v>
                </c:pt>
                <c:pt idx="2">
                  <c:v>2265159000</c:v>
                </c:pt>
                <c:pt idx="3">
                  <c:v>2428596000</c:v>
                </c:pt>
                <c:pt idx="4">
                  <c:v>2957004000</c:v>
                </c:pt>
                <c:pt idx="5">
                  <c:v>3412388000</c:v>
                </c:pt>
                <c:pt idx="6">
                  <c:v>3385051000</c:v>
                </c:pt>
                <c:pt idx="7">
                  <c:v>3286342000</c:v>
                </c:pt>
                <c:pt idx="8">
                  <c:v>3242931000</c:v>
                </c:pt>
                <c:pt idx="9">
                  <c:v>3079000000</c:v>
                </c:pt>
              </c:numCache>
            </c:numRef>
          </c:val>
          <c:extLst xmlns:c16r2="http://schemas.microsoft.com/office/drawing/2015/06/chart">
            <c:ext xmlns:c16="http://schemas.microsoft.com/office/drawing/2014/chart" uri="{C3380CC4-5D6E-409C-BE32-E72D297353CC}">
              <c16:uniqueId val="{00000003-95AF-424A-844D-E7F8BF82C347}"/>
            </c:ext>
          </c:extLst>
        </c:ser>
        <c:ser>
          <c:idx val="4"/>
          <c:order val="4"/>
          <c:tx>
            <c:strRef>
              <c:f>'Liberia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Estatisticas'!$B$11:$K$11</c:f>
              <c:numCache>
                <c:formatCode>"$"#,##0_);[Red]\("$"#,##0\)</c:formatCode>
                <c:ptCount val="10"/>
                <c:pt idx="0">
                  <c:v>-1353334830</c:v>
                </c:pt>
                <c:pt idx="1">
                  <c:v>-1468445600</c:v>
                </c:pt>
                <c:pt idx="2">
                  <c:v>-1579683789</c:v>
                </c:pt>
                <c:pt idx="3">
                  <c:v>-1652849108</c:v>
                </c:pt>
                <c:pt idx="4">
                  <c:v>-1625023383</c:v>
                </c:pt>
                <c:pt idx="5">
                  <c:v>-1794001278</c:v>
                </c:pt>
                <c:pt idx="6">
                  <c:v>-1840840897</c:v>
                </c:pt>
                <c:pt idx="7">
                  <c:v>-1790193409</c:v>
                </c:pt>
                <c:pt idx="8">
                  <c:v>-1759148046</c:v>
                </c:pt>
                <c:pt idx="9">
                  <c:v>-1593868226</c:v>
                </c:pt>
              </c:numCache>
            </c:numRef>
          </c:val>
          <c:extLst xmlns:c16r2="http://schemas.microsoft.com/office/drawing/2015/06/chart">
            <c:ext xmlns:c16="http://schemas.microsoft.com/office/drawing/2014/chart" uri="{C3380CC4-5D6E-409C-BE32-E72D297353CC}">
              <c16:uniqueId val="{0000000E-95AF-424A-844D-E7F8BF82C347}"/>
            </c:ext>
          </c:extLst>
        </c:ser>
        <c:ser>
          <c:idx val="5"/>
          <c:order val="5"/>
          <c:tx>
            <c:strRef>
              <c:f>'Liberia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Estatisticas'!$B$12:$K$12</c:f>
              <c:numCache>
                <c:formatCode>"$"#,##0_);[Red]\("$"#,##0\)</c:formatCode>
                <c:ptCount val="10"/>
                <c:pt idx="0">
                  <c:v>-1408783400</c:v>
                </c:pt>
                <c:pt idx="1">
                  <c:v>-1468445600</c:v>
                </c:pt>
                <c:pt idx="2">
                  <c:v>-1742220000</c:v>
                </c:pt>
                <c:pt idx="3">
                  <c:v>-1533041300</c:v>
                </c:pt>
                <c:pt idx="4">
                  <c:v>-1896451000</c:v>
                </c:pt>
                <c:pt idx="5">
                  <c:v>-2518479900</c:v>
                </c:pt>
                <c:pt idx="6">
                  <c:v>-2766520000</c:v>
                </c:pt>
                <c:pt idx="7">
                  <c:v>-2584342000</c:v>
                </c:pt>
                <c:pt idx="8">
                  <c:v>-2445084800</c:v>
                </c:pt>
                <c:pt idx="9">
                  <c:v>-2230000000</c:v>
                </c:pt>
              </c:numCache>
            </c:numRef>
          </c:val>
          <c:extLst xmlns:c16r2="http://schemas.microsoft.com/office/drawing/2015/06/chart">
            <c:ext xmlns:c16="http://schemas.microsoft.com/office/drawing/2014/chart" uri="{C3380CC4-5D6E-409C-BE32-E72D297353CC}">
              <c16:uniqueId val="{00000019-95AF-424A-844D-E7F8BF82C347}"/>
            </c:ext>
          </c:extLst>
        </c:ser>
        <c:ser>
          <c:idx val="6"/>
          <c:order val="6"/>
          <c:tx>
            <c:strRef>
              <c:f>'Liberia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Estatisticas'!$B$13:$K$13</c:f>
              <c:numCache>
                <c:formatCode>"$"#,##0_);[Red]\("$"#,##0\)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extLst xmlns:c16r2="http://schemas.microsoft.com/office/drawing/2015/06/chart">
            <c:ext xmlns:c16="http://schemas.microsoft.com/office/drawing/2014/chart" uri="{C3380CC4-5D6E-409C-BE32-E72D297353CC}">
              <c16:uniqueId val="{0000001D-95AF-424A-844D-E7F8BF82C347}"/>
            </c:ext>
          </c:extLst>
        </c:ser>
        <c:dLbls>
          <c:showLegendKey val="0"/>
          <c:showVal val="0"/>
          <c:showCatName val="0"/>
          <c:showSerName val="0"/>
          <c:showPercent val="0"/>
          <c:showBubbleSize val="0"/>
        </c:dLbls>
        <c:gapWidth val="150"/>
        <c:axId val="199252992"/>
        <c:axId val="130155072"/>
      </c:barChart>
      <c:dateAx>
        <c:axId val="19925299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LIBÉRIA</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55072"/>
        <c:crosses val="autoZero"/>
        <c:auto val="0"/>
        <c:lblOffset val="100"/>
        <c:baseTimeUnit val="days"/>
      </c:dateAx>
      <c:valAx>
        <c:axId val="1301550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25299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solidFill>
                  <a:srgbClr val="00B0F0"/>
                </a:solidFill>
                <a:effectLst/>
                <a:latin typeface="Arial Narrow" panose="020B0606020202030204" pitchFamily="34" charset="0"/>
              </a:rPr>
              <a:t>EXPORTATIONS ET IMPORTATIONS EN POURCENTAGE DU PIB</a:t>
            </a:r>
            <a:endParaRPr lang="pt-PT" sz="1200">
              <a:solidFill>
                <a:srgbClr val="00B0F0"/>
              </a:solidFill>
              <a:effectLst/>
              <a:latin typeface="Arial Narrow" panose="020B0606020202030204" pitchFamily="34" charset="0"/>
            </a:endParaRPr>
          </a:p>
        </c:rich>
      </c:tx>
      <c:layout/>
      <c:overlay val="0"/>
      <c:spPr>
        <a:noFill/>
        <a:ln>
          <a:noFill/>
        </a:ln>
        <a:effectLst/>
      </c:spPr>
    </c:title>
    <c:autoTitleDeleted val="0"/>
    <c:plotArea>
      <c:layout/>
      <c:barChart>
        <c:barDir val="col"/>
        <c:grouping val="clustered"/>
        <c:varyColors val="0"/>
        <c:ser>
          <c:idx val="0"/>
          <c:order val="0"/>
          <c:tx>
            <c:strRef>
              <c:f>'Liberia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Estatisticas'!$B$14:$K$14</c:f>
              <c:numCache>
                <c:formatCode>0.00%</c:formatCode>
                <c:ptCount val="10"/>
                <c:pt idx="0">
                  <c:v>0.15260000000000001</c:v>
                </c:pt>
                <c:pt idx="1">
                  <c:v>0.19139999999999999</c:v>
                </c:pt>
                <c:pt idx="2">
                  <c:v>0.21809999999999999</c:v>
                </c:pt>
                <c:pt idx="3">
                  <c:v>0.3291</c:v>
                </c:pt>
                <c:pt idx="4">
                  <c:v>0.3458</c:v>
                </c:pt>
                <c:pt idx="5">
                  <c:v>0.2843</c:v>
                </c:pt>
                <c:pt idx="6">
                  <c:v>0.19470000000000001</c:v>
                </c:pt>
                <c:pt idx="7">
                  <c:v>0.2142</c:v>
                </c:pt>
                <c:pt idx="8">
                  <c:v>0.24279999999999999</c:v>
                </c:pt>
                <c:pt idx="9">
                  <c:v>0.2601</c:v>
                </c:pt>
              </c:numCache>
            </c:numRef>
          </c:val>
          <c:extLst xmlns:c16r2="http://schemas.microsoft.com/office/drawing/2015/06/chart">
            <c:ext xmlns:c16="http://schemas.microsoft.com/office/drawing/2014/chart" uri="{C3380CC4-5D6E-409C-BE32-E72D297353CC}">
              <c16:uniqueId val="{00000000-7204-4B9F-AB29-80E9DDBDCFFA}"/>
            </c:ext>
          </c:extLst>
        </c:ser>
        <c:ser>
          <c:idx val="1"/>
          <c:order val="1"/>
          <c:tx>
            <c:strRef>
              <c:f>'Liberia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'Liberia Estatisticas'!$B$15:$K$15</c:f>
              <c:numCache>
                <c:formatCode>0.00%</c:formatCode>
                <c:ptCount val="10"/>
                <c:pt idx="0">
                  <c:v>0.94950000000000001</c:v>
                </c:pt>
                <c:pt idx="1">
                  <c:v>0.92630000000000001</c:v>
                </c:pt>
                <c:pt idx="2">
                  <c:v>0.9446</c:v>
                </c:pt>
                <c:pt idx="3">
                  <c:v>0.89249999999999996</c:v>
                </c:pt>
                <c:pt idx="4">
                  <c:v>0.96409999999999996</c:v>
                </c:pt>
                <c:pt idx="5">
                  <c:v>1.0853999999999999</c:v>
                </c:pt>
                <c:pt idx="6">
                  <c:v>1.0654999999999999</c:v>
                </c:pt>
                <c:pt idx="7">
                  <c:v>1.0025999999999999</c:v>
                </c:pt>
                <c:pt idx="8">
                  <c:v>0.98709999999999998</c:v>
                </c:pt>
                <c:pt idx="9">
                  <c:v>0.94330000000000003</c:v>
                </c:pt>
              </c:numCache>
            </c:numRef>
          </c:val>
          <c:extLst xmlns:c16r2="http://schemas.microsoft.com/office/drawing/2015/06/chart">
            <c:ext xmlns:c16="http://schemas.microsoft.com/office/drawing/2014/chart" uri="{C3380CC4-5D6E-409C-BE32-E72D297353CC}">
              <c16:uniqueId val="{00000001-7204-4B9F-AB29-80E9DDBDCFFA}"/>
            </c:ext>
          </c:extLst>
        </c:ser>
        <c:dLbls>
          <c:showLegendKey val="0"/>
          <c:showVal val="1"/>
          <c:showCatName val="0"/>
          <c:showSerName val="0"/>
          <c:showPercent val="0"/>
          <c:showBubbleSize val="0"/>
        </c:dLbls>
        <c:gapWidth val="219"/>
        <c:overlap val="-27"/>
        <c:axId val="199901184"/>
        <c:axId val="130158528"/>
      </c:barChart>
      <c:catAx>
        <c:axId val="1999011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58528"/>
        <c:crosses val="autoZero"/>
        <c:auto val="1"/>
        <c:lblAlgn val="ctr"/>
        <c:lblOffset val="100"/>
        <c:noMultiLvlLbl val="0"/>
      </c:catAx>
      <c:valAx>
        <c:axId val="1301585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90118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2020.xlsx]Liberia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8BB-4A45-91E0-BFF75DEA769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8BB-4A45-91E0-BFF75DEA769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8BB-4A45-91E0-BFF75DEA769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8BB-4A45-91E0-BFF75DEA769A}"/>
                </c:ext>
              </c:extLst>
            </c:dLbl>
            <c:dLbl>
              <c:idx val="9"/>
              <c:layout>
                <c:manualLayout>
                  <c:x val="-3.4906741690111502E-3"/>
                  <c:y val="-6.24862000441598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8BB-4A45-91E0-BFF75DEA769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2020.xlsx]Liberia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2020.xlsx]Liberia Estatisticas'!$B$91:$K$91</c:f>
              <c:numCache>
                <c:formatCode>"$"#,##0;\-"$"#,##0</c:formatCode>
                <c:ptCount val="10"/>
                <c:pt idx="0">
                  <c:v>127803424</c:v>
                </c:pt>
                <c:pt idx="1">
                  <c:v>2064680994</c:v>
                </c:pt>
                <c:pt idx="2">
                  <c:v>2086006933</c:v>
                </c:pt>
                <c:pt idx="3">
                  <c:v>2309981241</c:v>
                </c:pt>
                <c:pt idx="4">
                  <c:v>1998675366</c:v>
                </c:pt>
                <c:pt idx="5">
                  <c:v>501870829</c:v>
                </c:pt>
                <c:pt idx="6">
                  <c:v>232679832</c:v>
                </c:pt>
                <c:pt idx="7">
                  <c:v>311699760</c:v>
                </c:pt>
                <c:pt idx="8">
                  <c:v>247842983</c:v>
                </c:pt>
                <c:pt idx="9">
                  <c:v>129129755</c:v>
                </c:pt>
              </c:numCache>
            </c:numRef>
          </c:val>
          <c:smooth val="0"/>
          <c:extLst xmlns:c16r2="http://schemas.microsoft.com/office/drawing/2015/06/chart">
            <c:ext xmlns:c16="http://schemas.microsoft.com/office/drawing/2014/chart" uri="{C3380CC4-5D6E-409C-BE32-E72D297353CC}">
              <c16:uniqueId val="{00000006-C8BB-4A45-91E0-BFF75DEA769A}"/>
            </c:ext>
          </c:extLst>
        </c:ser>
        <c:dLbls>
          <c:showLegendKey val="0"/>
          <c:showVal val="1"/>
          <c:showCatName val="0"/>
          <c:showSerName val="0"/>
          <c:showPercent val="0"/>
          <c:showBubbleSize val="0"/>
        </c:dLbls>
        <c:marker val="1"/>
        <c:smooth val="0"/>
        <c:axId val="199901696"/>
        <c:axId val="130160256"/>
      </c:lineChart>
      <c:catAx>
        <c:axId val="1999016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160256"/>
        <c:crosses val="autoZero"/>
        <c:auto val="1"/>
        <c:lblAlgn val="ctr"/>
        <c:lblOffset val="100"/>
        <c:noMultiLvlLbl val="0"/>
      </c:catAx>
      <c:valAx>
        <c:axId val="1301602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9901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'Mali Estatisticas'!$A$7</c:f>
              <c:strCache>
                <c:ptCount val="1"/>
                <c:pt idx="0">
                  <c:v>Exportations de biens et services  [ Constant ]</c:v>
                </c:pt>
              </c:strCache>
            </c:strRef>
          </c:tx>
          <c:spPr>
            <a:solidFill>
              <a:schemeClr val="accent1"/>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Estatisticas'!$B$7:$K$7</c:f>
              <c:numCache>
                <c:formatCode>"$"#,##0_);[Red]\("$"#,##0\)</c:formatCode>
                <c:ptCount val="10"/>
                <c:pt idx="0">
                  <c:v>2444810183</c:v>
                </c:pt>
                <c:pt idx="1">
                  <c:v>2438724189</c:v>
                </c:pt>
                <c:pt idx="2">
                  <c:v>2589151121</c:v>
                </c:pt>
                <c:pt idx="3">
                  <c:v>2815804514</c:v>
                </c:pt>
                <c:pt idx="4">
                  <c:v>2887564338</c:v>
                </c:pt>
                <c:pt idx="5">
                  <c:v>2795052988</c:v>
                </c:pt>
                <c:pt idx="6">
                  <c:v>3539414430</c:v>
                </c:pt>
                <c:pt idx="7">
                  <c:v>3224882561</c:v>
                </c:pt>
                <c:pt idx="8">
                  <c:v>3289786547</c:v>
                </c:pt>
                <c:pt idx="9">
                  <c:v>3498642127</c:v>
                </c:pt>
              </c:numCache>
            </c:numRef>
          </c:val>
          <c:extLst xmlns:c16r2="http://schemas.microsoft.com/office/drawing/2015/06/chart">
            <c:ext xmlns:c16="http://schemas.microsoft.com/office/drawing/2014/chart" uri="{C3380CC4-5D6E-409C-BE32-E72D297353CC}">
              <c16:uniqueId val="{00000000-E0BF-4EE1-B202-5885F9C05D2C}"/>
            </c:ext>
          </c:extLst>
        </c:ser>
        <c:ser>
          <c:idx val="1"/>
          <c:order val="1"/>
          <c:tx>
            <c:strRef>
              <c:f>'Mali Estatisticas'!$A$8</c:f>
              <c:strCache>
                <c:ptCount val="1"/>
                <c:pt idx="0">
                  <c:v>Exportations de biens et services [ Courant ]</c:v>
                </c:pt>
              </c:strCache>
            </c:strRef>
          </c:tx>
          <c:spPr>
            <a:solidFill>
              <a:schemeClr val="accent2"/>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Estatisticas'!$B$8:$K$8</c:f>
              <c:numCache>
                <c:formatCode>"$"#,##0_);[Red]\("$"#,##0\)</c:formatCode>
                <c:ptCount val="10"/>
                <c:pt idx="0">
                  <c:v>2212791858</c:v>
                </c:pt>
                <c:pt idx="1">
                  <c:v>2438724189</c:v>
                </c:pt>
                <c:pt idx="2">
                  <c:v>2949427814</c:v>
                </c:pt>
                <c:pt idx="3">
                  <c:v>3346173087</c:v>
                </c:pt>
                <c:pt idx="4">
                  <c:v>3301881155</c:v>
                </c:pt>
                <c:pt idx="5">
                  <c:v>3235771820</c:v>
                </c:pt>
                <c:pt idx="6">
                  <c:v>3149604802</c:v>
                </c:pt>
                <c:pt idx="7">
                  <c:v>3285700702</c:v>
                </c:pt>
                <c:pt idx="8">
                  <c:v>3404944832</c:v>
                </c:pt>
                <c:pt idx="9">
                  <c:v>4050797005</c:v>
                </c:pt>
              </c:numCache>
            </c:numRef>
          </c:val>
          <c:extLst xmlns:c16r2="http://schemas.microsoft.com/office/drawing/2015/06/chart">
            <c:ext xmlns:c16="http://schemas.microsoft.com/office/drawing/2014/chart" uri="{C3380CC4-5D6E-409C-BE32-E72D297353CC}">
              <c16:uniqueId val="{00000001-E0BF-4EE1-B202-5885F9C05D2C}"/>
            </c:ext>
          </c:extLst>
        </c:ser>
        <c:ser>
          <c:idx val="2"/>
          <c:order val="2"/>
          <c:tx>
            <c:strRef>
              <c:f>'Mali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Estatisticas'!$B$9:$K$9</c:f>
              <c:numCache>
                <c:formatCode>"$"#,##0_);[Red]\("$"#,##0\)</c:formatCode>
                <c:ptCount val="10"/>
                <c:pt idx="0">
                  <c:v>2962855781</c:v>
                </c:pt>
                <c:pt idx="1">
                  <c:v>3753380432</c:v>
                </c:pt>
                <c:pt idx="2">
                  <c:v>3960321194</c:v>
                </c:pt>
                <c:pt idx="3">
                  <c:v>3750957764</c:v>
                </c:pt>
                <c:pt idx="4">
                  <c:v>3973716552</c:v>
                </c:pt>
                <c:pt idx="5">
                  <c:v>6992445600</c:v>
                </c:pt>
                <c:pt idx="6">
                  <c:v>10245722355</c:v>
                </c:pt>
                <c:pt idx="7">
                  <c:v>11396048091</c:v>
                </c:pt>
                <c:pt idx="8">
                  <c:v>11375667437</c:v>
                </c:pt>
                <c:pt idx="9">
                  <c:v>11582704067</c:v>
                </c:pt>
              </c:numCache>
            </c:numRef>
          </c:val>
          <c:extLst xmlns:c16r2="http://schemas.microsoft.com/office/drawing/2015/06/chart">
            <c:ext xmlns:c16="http://schemas.microsoft.com/office/drawing/2014/chart" uri="{C3380CC4-5D6E-409C-BE32-E72D297353CC}">
              <c16:uniqueId val="{00000002-E0BF-4EE1-B202-5885F9C05D2C}"/>
            </c:ext>
          </c:extLst>
        </c:ser>
        <c:ser>
          <c:idx val="3"/>
          <c:order val="3"/>
          <c:tx>
            <c:strRef>
              <c:f>'Mali Estatisticas'!$A$10</c:f>
              <c:strCache>
                <c:ptCount val="1"/>
                <c:pt idx="0">
                  <c:v>Importations de biens et services [ Courant ]</c:v>
                </c:pt>
              </c:strCache>
            </c:strRef>
          </c:tx>
          <c:spPr>
            <a:solidFill>
              <a:schemeClr val="accent4"/>
            </a:solidFill>
            <a:ln>
              <a:noFill/>
            </a:ln>
            <a:effectLst/>
          </c:spPr>
          <c:invertIfNegative val="0"/>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Estatisticas'!$B$10:$K$10</c:f>
              <c:numCache>
                <c:formatCode>"$"#,##0_);[Red]\("$"#,##0\)</c:formatCode>
                <c:ptCount val="10"/>
                <c:pt idx="0">
                  <c:v>2935591312</c:v>
                </c:pt>
                <c:pt idx="1">
                  <c:v>3753380432</c:v>
                </c:pt>
                <c:pt idx="2">
                  <c:v>4047531704</c:v>
                </c:pt>
                <c:pt idx="3">
                  <c:v>3954062692</c:v>
                </c:pt>
                <c:pt idx="4">
                  <c:v>5286919876</c:v>
                </c:pt>
                <c:pt idx="5">
                  <c:v>5463353708</c:v>
                </c:pt>
                <c:pt idx="6">
                  <c:v>5186867186</c:v>
                </c:pt>
                <c:pt idx="7">
                  <c:v>5651731893</c:v>
                </c:pt>
                <c:pt idx="8">
                  <c:v>5495670291</c:v>
                </c:pt>
                <c:pt idx="9">
                  <c:v>5844693116</c:v>
                </c:pt>
              </c:numCache>
            </c:numRef>
          </c:val>
          <c:extLst xmlns:c16r2="http://schemas.microsoft.com/office/drawing/2015/06/chart">
            <c:ext xmlns:c16="http://schemas.microsoft.com/office/drawing/2014/chart" uri="{C3380CC4-5D6E-409C-BE32-E72D297353CC}">
              <c16:uniqueId val="{00000003-E0BF-4EE1-B202-5885F9C05D2C}"/>
            </c:ext>
          </c:extLst>
        </c:ser>
        <c:ser>
          <c:idx val="4"/>
          <c:order val="4"/>
          <c:tx>
            <c:strRef>
              <c:f>'Mali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Estatisticas'!$B$11:$K$11</c:f>
              <c:numCache>
                <c:formatCode>"$"#,##0_);[Red]\("$"#,##0\)</c:formatCode>
                <c:ptCount val="10"/>
                <c:pt idx="0">
                  <c:v>-518045598</c:v>
                </c:pt>
                <c:pt idx="1">
                  <c:v>-1314656243</c:v>
                </c:pt>
                <c:pt idx="2">
                  <c:v>-1371170073</c:v>
                </c:pt>
                <c:pt idx="3">
                  <c:v>-935153250</c:v>
                </c:pt>
                <c:pt idx="4">
                  <c:v>-1086152214</c:v>
                </c:pt>
                <c:pt idx="5">
                  <c:v>-4197392612</c:v>
                </c:pt>
                <c:pt idx="6">
                  <c:v>-6706307925</c:v>
                </c:pt>
                <c:pt idx="7">
                  <c:v>-8171165530</c:v>
                </c:pt>
                <c:pt idx="8">
                  <c:v>-8085880890</c:v>
                </c:pt>
                <c:pt idx="9">
                  <c:v>-8084061940</c:v>
                </c:pt>
              </c:numCache>
            </c:numRef>
          </c:val>
          <c:extLst xmlns:c16r2="http://schemas.microsoft.com/office/drawing/2015/06/chart">
            <c:ext xmlns:c16="http://schemas.microsoft.com/office/drawing/2014/chart" uri="{C3380CC4-5D6E-409C-BE32-E72D297353CC}">
              <c16:uniqueId val="{0000000E-E0BF-4EE1-B202-5885F9C05D2C}"/>
            </c:ext>
          </c:extLst>
        </c:ser>
        <c:ser>
          <c:idx val="5"/>
          <c:order val="5"/>
          <c:tx>
            <c:strRef>
              <c:f>'Mali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Estatisticas'!$B$12:$K$12</c:f>
              <c:numCache>
                <c:formatCode>"$"#,##0_);[Red]\("$"#,##0\)</c:formatCode>
                <c:ptCount val="10"/>
                <c:pt idx="0">
                  <c:v>-722799454</c:v>
                </c:pt>
                <c:pt idx="1">
                  <c:v>-1314656243</c:v>
                </c:pt>
                <c:pt idx="2">
                  <c:v>-1098103890</c:v>
                </c:pt>
                <c:pt idx="3">
                  <c:v>-607889605</c:v>
                </c:pt>
                <c:pt idx="4">
                  <c:v>-1985038721</c:v>
                </c:pt>
                <c:pt idx="5">
                  <c:v>-2227581888</c:v>
                </c:pt>
                <c:pt idx="6">
                  <c:v>-2037262384</c:v>
                </c:pt>
                <c:pt idx="7">
                  <c:v>-2366031191</c:v>
                </c:pt>
                <c:pt idx="8">
                  <c:v>-2090725459</c:v>
                </c:pt>
                <c:pt idx="9">
                  <c:v>-1793896111</c:v>
                </c:pt>
              </c:numCache>
            </c:numRef>
          </c:val>
          <c:extLst xmlns:c16r2="http://schemas.microsoft.com/office/drawing/2015/06/chart">
            <c:ext xmlns:c16="http://schemas.microsoft.com/office/drawing/2014/chart" uri="{C3380CC4-5D6E-409C-BE32-E72D297353CC}">
              <c16:uniqueId val="{00000019-E0BF-4EE1-B202-5885F9C05D2C}"/>
            </c:ext>
          </c:extLst>
        </c:ser>
        <c:ser>
          <c:idx val="6"/>
          <c:order val="6"/>
          <c:tx>
            <c:strRef>
              <c:f>'Mali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Estatisticas'!$B$13:$K$13</c:f>
              <c:numCache>
                <c:formatCode>"$"#,##0_);[Red]\("$"#,##0\)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extLst xmlns:c16r2="http://schemas.microsoft.com/office/drawing/2015/06/chart">
            <c:ext xmlns:c16="http://schemas.microsoft.com/office/drawing/2014/chart" uri="{C3380CC4-5D6E-409C-BE32-E72D297353CC}">
              <c16:uniqueId val="{0000001D-E0BF-4EE1-B202-5885F9C05D2C}"/>
            </c:ext>
          </c:extLst>
        </c:ser>
        <c:dLbls>
          <c:showLegendKey val="0"/>
          <c:showVal val="0"/>
          <c:showCatName val="0"/>
          <c:showSerName val="0"/>
          <c:showPercent val="0"/>
          <c:showBubbleSize val="0"/>
        </c:dLbls>
        <c:gapWidth val="150"/>
        <c:axId val="192761856"/>
        <c:axId val="141321344"/>
      </c:barChart>
      <c:dateAx>
        <c:axId val="192761856"/>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MALI</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1321344"/>
        <c:crosses val="autoZero"/>
        <c:auto val="0"/>
        <c:lblOffset val="100"/>
        <c:baseTimeUnit val="days"/>
      </c:dateAx>
      <c:valAx>
        <c:axId val="1413213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Arial Narrow" panose="020B0606020202030204" pitchFamily="34" charset="0"/>
                    <a:ea typeface="+mn-ea"/>
                    <a:cs typeface="+mn-cs"/>
                  </a:defRPr>
                </a:pPr>
                <a:r>
                  <a:rPr lang="en-US" sz="1200" b="0" i="0" baseline="0">
                    <a:effectLst/>
                    <a:latin typeface="Arial Narrow" panose="020B0606020202030204" pitchFamily="34" charset="0"/>
                  </a:rPr>
                  <a:t>VALEURS</a:t>
                </a:r>
                <a:endParaRPr lang="pt-PT" sz="1200">
                  <a:effectLst/>
                  <a:latin typeface="Arial Narrow" panose="020B0606020202030204" pitchFamily="34" charset="0"/>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2761856"/>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6CB8-41B9-A49C-3BD72C43487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CB8-41B9-A49C-3BD72C43487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6CB8-41B9-A49C-3BD72C43487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6CB8-41B9-A49C-3BD72C43487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6CB8-41B9-A49C-3BD72C43487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6CB8-41B9-A49C-3BD72C43487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6CB8-41B9-A49C-3BD72C43487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6CB8-41B9-A49C-3BD72C434876}"/>
              </c:ext>
            </c:extLst>
          </c:dPt>
          <c:dPt>
            <c:idx val="8"/>
            <c:bubble3D val="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1-6CB8-41B9-A49C-3BD72C43487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6CB8-41B9-A49C-3BD72C43487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6CB8-41B9-A49C-3BD72C43487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6CB8-41B9-A49C-3BD72C43487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6CB8-41B9-A49C-3BD72C43487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6CB8-41B9-A49C-3BD72C43487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6CB8-41B9-A49C-3BD72C43487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6CB8-41B9-A49C-3BD72C43487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6CB8-41B9-A49C-3BD72C43487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6CB8-41B9-A49C-3BD72C43487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CB8-41B9-A49C-3BD72C43487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CB8-41B9-A49C-3BD72C43487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6CB8-41B9-A49C-3BD72C43487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CB8-41B9-A49C-3BD72C43487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CB8-41B9-A49C-3BD72C43487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CB8-41B9-A49C-3BD72C43487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6CB8-41B9-A49C-3BD72C43487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6CB8-41B9-A49C-3BD72C43487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Estatisticas'!$B$115:$B$131</c:f>
              <c:numCache>
                <c:formatCode>"$"#,##0</c:formatCode>
                <c:ptCount val="17"/>
                <c:pt idx="0">
                  <c:v>440619087</c:v>
                </c:pt>
                <c:pt idx="1">
                  <c:v>425906273</c:v>
                </c:pt>
                <c:pt idx="2">
                  <c:v>696843605</c:v>
                </c:pt>
                <c:pt idx="3">
                  <c:v>684614369</c:v>
                </c:pt>
                <c:pt idx="4">
                  <c:v>1759007340</c:v>
                </c:pt>
                <c:pt idx="5">
                  <c:v>99857878</c:v>
                </c:pt>
                <c:pt idx="6">
                  <c:v>456909775</c:v>
                </c:pt>
                <c:pt idx="7">
                  <c:v>130857113</c:v>
                </c:pt>
                <c:pt idx="8">
                  <c:v>687933936</c:v>
                </c:pt>
                <c:pt idx="9">
                  <c:v>110223723</c:v>
                </c:pt>
                <c:pt idx="10">
                  <c:v>16137115</c:v>
                </c:pt>
                <c:pt idx="11">
                  <c:v>79511742</c:v>
                </c:pt>
                <c:pt idx="12">
                  <c:v>14574866</c:v>
                </c:pt>
                <c:pt idx="13">
                  <c:v>212417364</c:v>
                </c:pt>
                <c:pt idx="14" formatCode="&quot;$&quot;#,##0;\-&quot;$&quot;#,##0">
                  <c:v>143909168</c:v>
                </c:pt>
                <c:pt idx="15">
                  <c:v>39952831</c:v>
                </c:pt>
                <c:pt idx="16">
                  <c:v>12698798</c:v>
                </c:pt>
              </c:numCache>
            </c:numRef>
          </c:val>
          <c:extLst xmlns:c16r2="http://schemas.microsoft.com/office/drawing/2015/06/chart">
            <c:ext xmlns:c16="http://schemas.microsoft.com/office/drawing/2014/chart" uri="{C3380CC4-5D6E-409C-BE32-E72D297353CC}">
              <c16:uniqueId val="{00000022-6CB8-41B9-A49C-3BD72C43487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9987076250124303"/>
          <c:y val="1.65657318828152E-2"/>
        </c:manualLayout>
      </c:layout>
      <c:overlay val="0"/>
      <c:spPr>
        <a:noFill/>
        <a:ln>
          <a:noFill/>
        </a:ln>
        <a:effectLst/>
      </c:spPr>
    </c:title>
    <c:autoTitleDeleted val="0"/>
    <c:plotArea>
      <c:layout>
        <c:manualLayout>
          <c:layoutTarget val="inner"/>
          <c:xMode val="edge"/>
          <c:yMode val="edge"/>
          <c:x val="0.248931305298737"/>
          <c:y val="0.19467343056436301"/>
          <c:w val="0.47698578387513701"/>
          <c:h val="0.50708095540054998"/>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B725-4CE1-B5F9-17E7A63ABB0D}"/>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725-4CE1-B5F9-17E7A63ABB0D}"/>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B725-4CE1-B5F9-17E7A63ABB0D}"/>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B725-4CE1-B5F9-17E7A63ABB0D}"/>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B725-4CE1-B5F9-17E7A63ABB0D}"/>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B725-4CE1-B5F9-17E7A63ABB0D}"/>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B725-4CE1-B5F9-17E7A63ABB0D}"/>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B725-4CE1-B5F9-17E7A63ABB0D}"/>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B725-4CE1-B5F9-17E7A63ABB0D}"/>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B725-4CE1-B5F9-17E7A63ABB0D}"/>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B725-4CE1-B5F9-17E7A63ABB0D}"/>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B725-4CE1-B5F9-17E7A63ABB0D}"/>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B725-4CE1-B5F9-17E7A63ABB0D}"/>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B725-4CE1-B5F9-17E7A63ABB0D}"/>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B725-4CE1-B5F9-17E7A63ABB0D}"/>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B725-4CE1-B5F9-17E7A63ABB0D}"/>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B725-4CE1-B5F9-17E7A63ABB0D}"/>
              </c:ext>
            </c:extLst>
          </c:dPt>
          <c:dLbls>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725-4CE1-B5F9-17E7A63ABB0D}"/>
                </c:ext>
              </c:extLst>
            </c:dLbl>
            <c:dLbl>
              <c:idx val="2"/>
              <c:layout>
                <c:manualLayout>
                  <c:x val="-2.7260458826136699E-4"/>
                  <c:y val="1.76611202266151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725-4CE1-B5F9-17E7A63ABB0D}"/>
                </c:ext>
              </c:extLst>
            </c:dLbl>
            <c:dLbl>
              <c:idx val="3"/>
              <c:layout>
                <c:manualLayout>
                  <c:x val="-5.66918162894961E-2"/>
                  <c:y val="5.0738878283681701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B725-4CE1-B5F9-17E7A63ABB0D}"/>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B725-4CE1-B5F9-17E7A63ABB0D}"/>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B725-4CE1-B5F9-17E7A63ABB0D}"/>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B725-4CE1-B5F9-17E7A63ABB0D}"/>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B725-4CE1-B5F9-17E7A63ABB0D}"/>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B725-4CE1-B5F9-17E7A63ABB0D}"/>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B725-4CE1-B5F9-17E7A63ABB0D}"/>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B725-4CE1-B5F9-17E7A63ABB0D}"/>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B725-4CE1-B5F9-17E7A63ABB0D}"/>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B725-4CE1-B5F9-17E7A63ABB0D}"/>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B725-4CE1-B5F9-17E7A63ABB0D}"/>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B725-4CE1-B5F9-17E7A63ABB0D}"/>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B725-4CE1-B5F9-17E7A63ABB0D}"/>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B725-4CE1-B5F9-17E7A63ABB0D}"/>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2020.xlsx]Mali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2020.xlsx]Mali Estatisticas'!$B$137:$B$153</c:f>
              <c:numCache>
                <c:formatCode>"$"#,##0;\-"$"#,##0</c:formatCode>
                <c:ptCount val="17"/>
                <c:pt idx="0">
                  <c:v>526638910</c:v>
                </c:pt>
                <c:pt idx="1">
                  <c:v>151107223</c:v>
                </c:pt>
                <c:pt idx="2">
                  <c:v>26245754</c:v>
                </c:pt>
                <c:pt idx="3">
                  <c:v>10250252</c:v>
                </c:pt>
                <c:pt idx="4">
                  <c:v>304579680</c:v>
                </c:pt>
                <c:pt idx="5">
                  <c:v>5246995</c:v>
                </c:pt>
                <c:pt idx="6">
                  <c:v>169134487</c:v>
                </c:pt>
                <c:pt idx="7">
                  <c:v>720475</c:v>
                </c:pt>
                <c:pt idx="8">
                  <c:v>84980341</c:v>
                </c:pt>
                <c:pt idx="9">
                  <c:v>1362267</c:v>
                </c:pt>
                <c:pt idx="10">
                  <c:v>141227</c:v>
                </c:pt>
                <c:pt idx="11">
                  <c:v>1217554</c:v>
                </c:pt>
                <c:pt idx="12">
                  <c:v>3487</c:v>
                </c:pt>
                <c:pt idx="13">
                  <c:v>32065862</c:v>
                </c:pt>
                <c:pt idx="14">
                  <c:v>28750785</c:v>
                </c:pt>
                <c:pt idx="15">
                  <c:v>4345139</c:v>
                </c:pt>
                <c:pt idx="16">
                  <c:v>122360</c:v>
                </c:pt>
              </c:numCache>
            </c:numRef>
          </c:val>
          <c:extLst xmlns:c16r2="http://schemas.microsoft.com/office/drawing/2015/06/chart">
            <c:ext xmlns:c16="http://schemas.microsoft.com/office/drawing/2014/chart" uri="{C3380CC4-5D6E-409C-BE32-E72D297353CC}">
              <c16:uniqueId val="{00000022-B725-4CE1-B5F9-17E7A63ABB0D}"/>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solidFill>
                  <a:srgbClr val="00B0F0"/>
                </a:solidFill>
                <a:effectLst/>
                <a:latin typeface="Arial Narrow" panose="020B0606020202030204" pitchFamily="34" charset="0"/>
              </a:rPr>
              <a:t>EXPORTATIONS ET IMPORTATIONS EN POURCENTAGE DU PIB</a:t>
            </a:r>
            <a:endParaRPr lang="pt-PT" sz="1200">
              <a:solidFill>
                <a:srgbClr val="00B0F0"/>
              </a:solidFill>
              <a:effectLst/>
              <a:latin typeface="Arial Narrow" panose="020B0606020202030204" pitchFamily="34" charset="0"/>
            </a:endParaRPr>
          </a:p>
        </c:rich>
      </c:tx>
      <c:layout/>
      <c:overlay val="0"/>
      <c:spPr>
        <a:noFill/>
        <a:ln>
          <a:noFill/>
        </a:ln>
        <a:effectLst/>
      </c:spPr>
    </c:title>
    <c:autoTitleDeleted val="0"/>
    <c:plotArea>
      <c:layout>
        <c:manualLayout>
          <c:layoutTarget val="inner"/>
          <c:xMode val="edge"/>
          <c:yMode val="edge"/>
          <c:x val="4.6625164041994752E-2"/>
          <c:y val="9.0408932308662648E-2"/>
          <c:w val="0.94191650262467197"/>
          <c:h val="0.62064249347775857"/>
        </c:manualLayout>
      </c:layout>
      <c:barChart>
        <c:barDir val="col"/>
        <c:grouping val="clustered"/>
        <c:varyColors val="0"/>
        <c:ser>
          <c:idx val="0"/>
          <c:order val="0"/>
          <c:tx>
            <c:strRef>
              <c:f>'Mali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Estatisticas'!$B$14:$K$14</c:f>
              <c:numCache>
                <c:formatCode>0.00%</c:formatCode>
                <c:ptCount val="10"/>
                <c:pt idx="0">
                  <c:v>0.21729999999999999</c:v>
                </c:pt>
                <c:pt idx="1">
                  <c:v>0.22839999999999999</c:v>
                </c:pt>
                <c:pt idx="2">
                  <c:v>0.2273</c:v>
                </c:pt>
                <c:pt idx="3">
                  <c:v>0.26889999999999997</c:v>
                </c:pt>
                <c:pt idx="4">
                  <c:v>0.24929999999999999</c:v>
                </c:pt>
                <c:pt idx="5">
                  <c:v>0.22559999999999999</c:v>
                </c:pt>
                <c:pt idx="6">
                  <c:v>0.2404</c:v>
                </c:pt>
                <c:pt idx="7">
                  <c:v>0.23449999999999999</c:v>
                </c:pt>
                <c:pt idx="8">
                  <c:v>0.222</c:v>
                </c:pt>
                <c:pt idx="9">
                  <c:v>0.23599999999999999</c:v>
                </c:pt>
              </c:numCache>
            </c:numRef>
          </c:val>
          <c:extLst xmlns:c16r2="http://schemas.microsoft.com/office/drawing/2015/06/chart">
            <c:ext xmlns:c16="http://schemas.microsoft.com/office/drawing/2014/chart" uri="{C3380CC4-5D6E-409C-BE32-E72D297353CC}">
              <c16:uniqueId val="{00000000-6F76-48DF-BB66-EA1ED34B390A}"/>
            </c:ext>
          </c:extLst>
        </c:ser>
        <c:ser>
          <c:idx val="1"/>
          <c:order val="1"/>
          <c:tx>
            <c:strRef>
              <c:f>'Mali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'Mali Estatisticas'!$B$15:$K$15</c:f>
              <c:numCache>
                <c:formatCode>0.00%</c:formatCode>
                <c:ptCount val="10"/>
                <c:pt idx="0">
                  <c:v>0.2883</c:v>
                </c:pt>
                <c:pt idx="1">
                  <c:v>0.35149999999999998</c:v>
                </c:pt>
                <c:pt idx="2">
                  <c:v>0.31190000000000001</c:v>
                </c:pt>
                <c:pt idx="3">
                  <c:v>0.31780000000000003</c:v>
                </c:pt>
                <c:pt idx="4">
                  <c:v>0.39910000000000001</c:v>
                </c:pt>
                <c:pt idx="5">
                  <c:v>0.38080000000000003</c:v>
                </c:pt>
                <c:pt idx="6">
                  <c:v>0.39600000000000002</c:v>
                </c:pt>
                <c:pt idx="7">
                  <c:v>0.40339999999999998</c:v>
                </c:pt>
                <c:pt idx="8">
                  <c:v>0.35830000000000001</c:v>
                </c:pt>
                <c:pt idx="9">
                  <c:v>0.34050000000000002</c:v>
                </c:pt>
              </c:numCache>
            </c:numRef>
          </c:val>
          <c:extLst xmlns:c16r2="http://schemas.microsoft.com/office/drawing/2015/06/chart">
            <c:ext xmlns:c16="http://schemas.microsoft.com/office/drawing/2014/chart" uri="{C3380CC4-5D6E-409C-BE32-E72D297353CC}">
              <c16:uniqueId val="{00000001-6F76-48DF-BB66-EA1ED34B390A}"/>
            </c:ext>
          </c:extLst>
        </c:ser>
        <c:dLbls>
          <c:showLegendKey val="0"/>
          <c:showVal val="1"/>
          <c:showCatName val="0"/>
          <c:showSerName val="0"/>
          <c:showPercent val="0"/>
          <c:showBubbleSize val="0"/>
        </c:dLbls>
        <c:gapWidth val="219"/>
        <c:overlap val="-27"/>
        <c:axId val="209293312"/>
        <c:axId val="192807488"/>
      </c:barChart>
      <c:catAx>
        <c:axId val="209293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807488"/>
        <c:crosses val="autoZero"/>
        <c:auto val="1"/>
        <c:lblAlgn val="ctr"/>
        <c:lblOffset val="100"/>
        <c:noMultiLvlLbl val="0"/>
      </c:catAx>
      <c:valAx>
        <c:axId val="192807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2933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2020.xlsx]Mali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B1C-4D47-A450-8BB7864A178E}"/>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B1C-4D47-A450-8BB7864A178E}"/>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B1C-4D47-A450-8BB7864A178E}"/>
                </c:ext>
              </c:extLst>
            </c:dLbl>
            <c:dLbl>
              <c:idx val="5"/>
              <c:layout>
                <c:manualLayout>
                  <c:x val="2.5163741981144301E-2"/>
                  <c:y val="-5.63612287164824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B1C-4D47-A450-8BB7864A178E}"/>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B1C-4D47-A450-8BB7864A178E}"/>
                </c:ext>
              </c:extLst>
            </c:dLbl>
            <c:dLbl>
              <c:idx val="7"/>
              <c:layout>
                <c:manualLayout>
                  <c:x val="-1.4738815686682999E-2"/>
                  <c:y val="-4.76530855372885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B1C-4D47-A450-8BB7864A178E}"/>
                </c:ext>
              </c:extLst>
            </c:dLbl>
            <c:dLbl>
              <c:idx val="9"/>
              <c:layout>
                <c:manualLayout>
                  <c:x val="-1.7186604864329999E-3"/>
                  <c:y val="-7.93423874195853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B1C-4D47-A450-8BB7864A178E}"/>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2020.xlsx]Mali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2020.xlsx]Mali Estatisticas'!$B$91:$K$91</c:f>
              <c:numCache>
                <c:formatCode>"$"#,##0;\-"$"#,##0</c:formatCode>
                <c:ptCount val="10"/>
                <c:pt idx="0">
                  <c:v>646609201</c:v>
                </c:pt>
                <c:pt idx="1">
                  <c:v>371569833</c:v>
                </c:pt>
                <c:pt idx="2">
                  <c:v>556147162</c:v>
                </c:pt>
                <c:pt idx="3">
                  <c:v>397865237</c:v>
                </c:pt>
                <c:pt idx="4">
                  <c:v>307853389</c:v>
                </c:pt>
                <c:pt idx="5">
                  <c:v>144023011</c:v>
                </c:pt>
                <c:pt idx="6">
                  <c:v>275414753</c:v>
                </c:pt>
                <c:pt idx="7">
                  <c:v>356234603</c:v>
                </c:pt>
                <c:pt idx="8">
                  <c:v>559362392</c:v>
                </c:pt>
                <c:pt idx="9">
                  <c:v>467067198</c:v>
                </c:pt>
              </c:numCache>
            </c:numRef>
          </c:val>
          <c:smooth val="0"/>
          <c:extLst xmlns:c16r2="http://schemas.microsoft.com/office/drawing/2015/06/chart">
            <c:ext xmlns:c16="http://schemas.microsoft.com/office/drawing/2014/chart" uri="{C3380CC4-5D6E-409C-BE32-E72D297353CC}">
              <c16:uniqueId val="{00000007-CB1C-4D47-A450-8BB7864A178E}"/>
            </c:ext>
          </c:extLst>
        </c:ser>
        <c:dLbls>
          <c:showLegendKey val="0"/>
          <c:showVal val="1"/>
          <c:showCatName val="0"/>
          <c:showSerName val="0"/>
          <c:showPercent val="0"/>
          <c:showBubbleSize val="0"/>
        </c:dLbls>
        <c:marker val="1"/>
        <c:smooth val="0"/>
        <c:axId val="209294848"/>
        <c:axId val="192809216"/>
      </c:lineChart>
      <c:catAx>
        <c:axId val="2092948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809216"/>
        <c:crosses val="autoZero"/>
        <c:auto val="1"/>
        <c:lblAlgn val="ctr"/>
        <c:lblOffset val="100"/>
        <c:noMultiLvlLbl val="0"/>
      </c:catAx>
      <c:valAx>
        <c:axId val="1928092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2948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NOMBRE DE PRODUITS INDUSTRIELS ENREGISTRÉS DANS LE TABLEAU DES ELTC DE LA CEDEAO PAR PAYS</a:t>
            </a:r>
            <a:endParaRPr lang="pt-PT">
              <a:solidFill>
                <a:srgbClr val="00B0F0"/>
              </a:solidFill>
            </a:endParaRPr>
          </a:p>
        </c:rich>
      </c:tx>
      <c:layout/>
      <c:overlay val="0"/>
      <c:spPr>
        <a:noFill/>
        <a:ln>
          <a:noFill/>
        </a:ln>
        <a:effectLst/>
      </c:spPr>
    </c:title>
    <c:autoTitleDeleted val="0"/>
    <c:plotArea>
      <c:layout>
        <c:manualLayout>
          <c:layoutTarget val="inner"/>
          <c:xMode val="edge"/>
          <c:yMode val="edge"/>
          <c:x val="3.3262700914775997E-2"/>
          <c:y val="0.12745098039215699"/>
          <c:w val="0.96079383947490804"/>
          <c:h val="0.72163398692810499"/>
        </c:manualLayout>
      </c:layout>
      <c:barChart>
        <c:barDir val="col"/>
        <c:grouping val="clustered"/>
        <c:varyColors val="0"/>
        <c:ser>
          <c:idx val="0"/>
          <c:order val="0"/>
          <c:tx>
            <c:strRef>
              <c:f>'[CEDEAO PAIS POR PAIS VPT.xlsx]Indicadores Econ 15'!$B$563</c:f>
              <c:strCache>
                <c:ptCount val="1"/>
                <c:pt idx="0">
                  <c:v>1988-1992</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15'!$B$564:$B$578</c:f>
              <c:numCache>
                <c:formatCode>General</c:formatCode>
                <c:ptCount val="15"/>
                <c:pt idx="0">
                  <c:v>9</c:v>
                </c:pt>
                <c:pt idx="1">
                  <c:v>2</c:v>
                </c:pt>
                <c:pt idx="2">
                  <c:v>2</c:v>
                </c:pt>
                <c:pt idx="3">
                  <c:v>0</c:v>
                </c:pt>
                <c:pt idx="4">
                  <c:v>0</c:v>
                </c:pt>
                <c:pt idx="5">
                  <c:v>37</c:v>
                </c:pt>
                <c:pt idx="6">
                  <c:v>0</c:v>
                </c:pt>
                <c:pt idx="7">
                  <c:v>0</c:v>
                </c:pt>
                <c:pt idx="8">
                  <c:v>0</c:v>
                </c:pt>
                <c:pt idx="9">
                  <c:v>3</c:v>
                </c:pt>
                <c:pt idx="10">
                  <c:v>3</c:v>
                </c:pt>
                <c:pt idx="11">
                  <c:v>66</c:v>
                </c:pt>
                <c:pt idx="12">
                  <c:v>16</c:v>
                </c:pt>
                <c:pt idx="13">
                  <c:v>2</c:v>
                </c:pt>
                <c:pt idx="14">
                  <c:v>0</c:v>
                </c:pt>
              </c:numCache>
            </c:numRef>
          </c:val>
          <c:extLst xmlns:c16r2="http://schemas.microsoft.com/office/drawing/2015/06/chart">
            <c:ext xmlns:c16="http://schemas.microsoft.com/office/drawing/2014/chart" uri="{C3380CC4-5D6E-409C-BE32-E72D297353CC}">
              <c16:uniqueId val="{0000000F-DDBB-47AE-B212-C9B045266B04}"/>
            </c:ext>
          </c:extLst>
        </c:ser>
        <c:ser>
          <c:idx val="1"/>
          <c:order val="1"/>
          <c:tx>
            <c:strRef>
              <c:f>'[CEDEAO PAIS POR PAIS VPT.xlsx]Indicadores Econ 15'!$C$563</c:f>
              <c:strCache>
                <c:ptCount val="1"/>
                <c:pt idx="0">
                  <c:v>1993-1997</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15'!$C$564:$C$578</c:f>
              <c:numCache>
                <c:formatCode>General</c:formatCode>
                <c:ptCount val="15"/>
                <c:pt idx="0">
                  <c:v>28</c:v>
                </c:pt>
                <c:pt idx="1">
                  <c:v>0</c:v>
                </c:pt>
                <c:pt idx="2">
                  <c:v>1</c:v>
                </c:pt>
                <c:pt idx="3">
                  <c:v>0</c:v>
                </c:pt>
                <c:pt idx="4">
                  <c:v>0</c:v>
                </c:pt>
                <c:pt idx="5">
                  <c:v>25</c:v>
                </c:pt>
                <c:pt idx="6">
                  <c:v>3</c:v>
                </c:pt>
                <c:pt idx="7">
                  <c:v>0</c:v>
                </c:pt>
                <c:pt idx="8">
                  <c:v>0</c:v>
                </c:pt>
                <c:pt idx="9">
                  <c:v>0</c:v>
                </c:pt>
                <c:pt idx="10">
                  <c:v>0</c:v>
                </c:pt>
                <c:pt idx="11">
                  <c:v>145</c:v>
                </c:pt>
                <c:pt idx="12">
                  <c:v>5</c:v>
                </c:pt>
                <c:pt idx="13">
                  <c:v>0</c:v>
                </c:pt>
                <c:pt idx="14">
                  <c:v>18</c:v>
                </c:pt>
              </c:numCache>
            </c:numRef>
          </c:val>
          <c:extLst xmlns:c16r2="http://schemas.microsoft.com/office/drawing/2015/06/chart">
            <c:ext xmlns:c16="http://schemas.microsoft.com/office/drawing/2014/chart" uri="{C3380CC4-5D6E-409C-BE32-E72D297353CC}">
              <c16:uniqueId val="{0000001F-DDBB-47AE-B212-C9B045266B04}"/>
            </c:ext>
          </c:extLst>
        </c:ser>
        <c:ser>
          <c:idx val="2"/>
          <c:order val="2"/>
          <c:tx>
            <c:strRef>
              <c:f>'[CEDEAO PAIS POR PAIS VPT.xlsx]Indicadores Econ 15'!$D$563</c:f>
              <c:strCache>
                <c:ptCount val="1"/>
                <c:pt idx="0">
                  <c:v>1998-2002</c:v>
                </c:pt>
              </c:strCache>
            </c:strRef>
          </c:tx>
          <c:spPr>
            <a:solidFill>
              <a:srgbClr val="CCE9AD"/>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15'!$D$564:$D$578</c:f>
              <c:numCache>
                <c:formatCode>General</c:formatCode>
                <c:ptCount val="15"/>
                <c:pt idx="0">
                  <c:v>38</c:v>
                </c:pt>
                <c:pt idx="1">
                  <c:v>0</c:v>
                </c:pt>
                <c:pt idx="2">
                  <c:v>0</c:v>
                </c:pt>
                <c:pt idx="3">
                  <c:v>536</c:v>
                </c:pt>
                <c:pt idx="4">
                  <c:v>0</c:v>
                </c:pt>
                <c:pt idx="5">
                  <c:v>367</c:v>
                </c:pt>
                <c:pt idx="6">
                  <c:v>3</c:v>
                </c:pt>
                <c:pt idx="7">
                  <c:v>0</c:v>
                </c:pt>
                <c:pt idx="8">
                  <c:v>0</c:v>
                </c:pt>
                <c:pt idx="9">
                  <c:v>0</c:v>
                </c:pt>
                <c:pt idx="10">
                  <c:v>0</c:v>
                </c:pt>
                <c:pt idx="11">
                  <c:v>481</c:v>
                </c:pt>
                <c:pt idx="12">
                  <c:v>110</c:v>
                </c:pt>
                <c:pt idx="13">
                  <c:v>2</c:v>
                </c:pt>
                <c:pt idx="14">
                  <c:v>60</c:v>
                </c:pt>
              </c:numCache>
            </c:numRef>
          </c:val>
          <c:extLst xmlns:c16r2="http://schemas.microsoft.com/office/drawing/2015/06/chart">
            <c:ext xmlns:c16="http://schemas.microsoft.com/office/drawing/2014/chart" uri="{C3380CC4-5D6E-409C-BE32-E72D297353CC}">
              <c16:uniqueId val="{0000002F-DDBB-47AE-B212-C9B045266B04}"/>
            </c:ext>
          </c:extLst>
        </c:ser>
        <c:ser>
          <c:idx val="3"/>
          <c:order val="3"/>
          <c:tx>
            <c:strRef>
              <c:f>'[CEDEAO PAIS POR PAIS VPT.xlsx]Indicadores Econ 15'!$E$563</c:f>
              <c:strCache>
                <c:ptCount val="1"/>
                <c:pt idx="0">
                  <c:v>2003-2007</c:v>
                </c:pt>
              </c:strCache>
            </c:strRef>
          </c:tx>
          <c:spPr>
            <a:solidFill>
              <a:schemeClr val="accent4"/>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15'!$E$564:$E$578</c:f>
              <c:numCache>
                <c:formatCode>General</c:formatCode>
                <c:ptCount val="15"/>
                <c:pt idx="0">
                  <c:v>68</c:v>
                </c:pt>
                <c:pt idx="1">
                  <c:v>4</c:v>
                </c:pt>
                <c:pt idx="2">
                  <c:v>0</c:v>
                </c:pt>
                <c:pt idx="3">
                  <c:v>218</c:v>
                </c:pt>
                <c:pt idx="4">
                  <c:v>5</c:v>
                </c:pt>
                <c:pt idx="5">
                  <c:v>274</c:v>
                </c:pt>
                <c:pt idx="6">
                  <c:v>61</c:v>
                </c:pt>
                <c:pt idx="7">
                  <c:v>0</c:v>
                </c:pt>
                <c:pt idx="8">
                  <c:v>0</c:v>
                </c:pt>
                <c:pt idx="9">
                  <c:v>0</c:v>
                </c:pt>
                <c:pt idx="10">
                  <c:v>7</c:v>
                </c:pt>
                <c:pt idx="11">
                  <c:v>362</c:v>
                </c:pt>
                <c:pt idx="12">
                  <c:v>250</c:v>
                </c:pt>
                <c:pt idx="13">
                  <c:v>0</c:v>
                </c:pt>
                <c:pt idx="14">
                  <c:v>5</c:v>
                </c:pt>
              </c:numCache>
            </c:numRef>
          </c:val>
          <c:extLst xmlns:c16r2="http://schemas.microsoft.com/office/drawing/2015/06/chart">
            <c:ext xmlns:c16="http://schemas.microsoft.com/office/drawing/2014/chart" uri="{C3380CC4-5D6E-409C-BE32-E72D297353CC}">
              <c16:uniqueId val="{0000003F-DDBB-47AE-B212-C9B045266B04}"/>
            </c:ext>
          </c:extLst>
        </c:ser>
        <c:ser>
          <c:idx val="4"/>
          <c:order val="4"/>
          <c:tx>
            <c:strRef>
              <c:f>'[CEDEAO PAIS POR PAIS VPT.xlsx]Indicadores Econ 15'!$F$563</c:f>
              <c:strCache>
                <c:ptCount val="1"/>
                <c:pt idx="0">
                  <c:v>2008-2012</c:v>
                </c:pt>
              </c:strCache>
            </c:strRef>
          </c:tx>
          <c:spPr>
            <a:solidFill>
              <a:schemeClr val="accent5"/>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15'!$F$564:$F$578</c:f>
              <c:numCache>
                <c:formatCode>General</c:formatCode>
                <c:ptCount val="15"/>
                <c:pt idx="0">
                  <c:v>38</c:v>
                </c:pt>
                <c:pt idx="1">
                  <c:v>9</c:v>
                </c:pt>
                <c:pt idx="2">
                  <c:v>3</c:v>
                </c:pt>
                <c:pt idx="3">
                  <c:v>112</c:v>
                </c:pt>
                <c:pt idx="4">
                  <c:v>16</c:v>
                </c:pt>
                <c:pt idx="5">
                  <c:v>264</c:v>
                </c:pt>
                <c:pt idx="6">
                  <c:v>12</c:v>
                </c:pt>
                <c:pt idx="7">
                  <c:v>0</c:v>
                </c:pt>
                <c:pt idx="8">
                  <c:v>0</c:v>
                </c:pt>
                <c:pt idx="9">
                  <c:v>4</c:v>
                </c:pt>
                <c:pt idx="10">
                  <c:v>3</c:v>
                </c:pt>
                <c:pt idx="11">
                  <c:v>305</c:v>
                </c:pt>
                <c:pt idx="12">
                  <c:v>243</c:v>
                </c:pt>
                <c:pt idx="13">
                  <c:v>0</c:v>
                </c:pt>
                <c:pt idx="14">
                  <c:v>51</c:v>
                </c:pt>
              </c:numCache>
            </c:numRef>
          </c:val>
          <c:extLst xmlns:c16r2="http://schemas.microsoft.com/office/drawing/2015/06/chart">
            <c:ext xmlns:c16="http://schemas.microsoft.com/office/drawing/2014/chart" uri="{C3380CC4-5D6E-409C-BE32-E72D297353CC}">
              <c16:uniqueId val="{0000004F-DDBB-47AE-B212-C9B045266B04}"/>
            </c:ext>
          </c:extLst>
        </c:ser>
        <c:ser>
          <c:idx val="5"/>
          <c:order val="5"/>
          <c:tx>
            <c:strRef>
              <c:f>'[CEDEAO PAIS POR PAIS VPT.xlsx]Indicadores Econ 15'!$G$563</c:f>
              <c:strCache>
                <c:ptCount val="1"/>
                <c:pt idx="0">
                  <c:v>2013-2018</c:v>
                </c:pt>
              </c:strCache>
            </c:strRef>
          </c:tx>
          <c:spPr>
            <a:solidFill>
              <a:schemeClr val="accent6"/>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15'!$G$564:$G$578</c:f>
              <c:numCache>
                <c:formatCode>General</c:formatCode>
                <c:ptCount val="15"/>
                <c:pt idx="0">
                  <c:v>73</c:v>
                </c:pt>
                <c:pt idx="1">
                  <c:v>3</c:v>
                </c:pt>
                <c:pt idx="2">
                  <c:v>7</c:v>
                </c:pt>
                <c:pt idx="3">
                  <c:v>284</c:v>
                </c:pt>
                <c:pt idx="4">
                  <c:v>16</c:v>
                </c:pt>
                <c:pt idx="5">
                  <c:v>306</c:v>
                </c:pt>
                <c:pt idx="6">
                  <c:v>41</c:v>
                </c:pt>
                <c:pt idx="7">
                  <c:v>5</c:v>
                </c:pt>
                <c:pt idx="8">
                  <c:v>19</c:v>
                </c:pt>
                <c:pt idx="9">
                  <c:v>122</c:v>
                </c:pt>
                <c:pt idx="10">
                  <c:v>2</c:v>
                </c:pt>
                <c:pt idx="11">
                  <c:v>680</c:v>
                </c:pt>
                <c:pt idx="12">
                  <c:v>284</c:v>
                </c:pt>
                <c:pt idx="13">
                  <c:v>54</c:v>
                </c:pt>
                <c:pt idx="14">
                  <c:v>40</c:v>
                </c:pt>
              </c:numCache>
            </c:numRef>
          </c:val>
          <c:extLst xmlns:c16r2="http://schemas.microsoft.com/office/drawing/2015/06/chart">
            <c:ext xmlns:c16="http://schemas.microsoft.com/office/drawing/2014/chart" uri="{C3380CC4-5D6E-409C-BE32-E72D297353CC}">
              <c16:uniqueId val="{0000005F-DDBB-47AE-B212-C9B045266B04}"/>
            </c:ext>
          </c:extLst>
        </c:ser>
        <c:dLbls>
          <c:showLegendKey val="0"/>
          <c:showVal val="1"/>
          <c:showCatName val="0"/>
          <c:showSerName val="0"/>
          <c:showPercent val="0"/>
          <c:showBubbleSize val="0"/>
        </c:dLbls>
        <c:gapWidth val="219"/>
        <c:overlap val="-27"/>
        <c:axId val="214778880"/>
        <c:axId val="198803456"/>
      </c:barChart>
      <c:catAx>
        <c:axId val="214778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8803456"/>
        <c:crosses val="autoZero"/>
        <c:auto val="1"/>
        <c:lblAlgn val="ctr"/>
        <c:lblOffset val="100"/>
        <c:noMultiLvlLbl val="0"/>
      </c:catAx>
      <c:valAx>
        <c:axId val="19880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778880"/>
        <c:crosses val="autoZero"/>
        <c:crossBetween val="between"/>
      </c:valAx>
      <c:spPr>
        <a:noFill/>
        <a:ln>
          <a:noFill/>
        </a:ln>
        <a:effectLst/>
      </c:spPr>
    </c:plotArea>
    <c:legend>
      <c:legendPos val="b"/>
      <c:layout>
        <c:manualLayout>
          <c:xMode val="edge"/>
          <c:yMode val="edge"/>
          <c:x val="1.5504677244302001E-3"/>
          <c:y val="0.92565359477124198"/>
          <c:w val="0.99229934363533001"/>
          <c:h val="5.4738562091503302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solidFill>
        <a:srgbClr val="000000">
          <a:alpha val="0"/>
        </a:srgbClr>
      </a:solidFill>
      <a:round/>
    </a:ln>
    <a:effectLst/>
  </c:spPr>
  <c:txPr>
    <a:bodyPr/>
    <a:lstStyle/>
    <a:p>
      <a:pPr>
        <a:defRPr lang="pt-PT"/>
      </a:pPr>
      <a:endParaRPr lang="pt-PT"/>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 Estatisticas'!$A$7</c:f>
              <c:strCache>
                <c:ptCount val="1"/>
                <c:pt idx="0">
                  <c:v>Exportations de biens et services  [ Constant ]</c:v>
                </c:pt>
              </c:strCache>
            </c:strRef>
          </c:tx>
          <c:spPr>
            <a:solidFill>
              <a:schemeClr val="accent1"/>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Estatisticas'!$B$7:$K$7</c:f>
              <c:numCache>
                <c:formatCode>"$"#,##0_);[Red]\("$"#,##0\)</c:formatCode>
                <c:ptCount val="10"/>
                <c:pt idx="0">
                  <c:v>1060247091</c:v>
                </c:pt>
                <c:pt idx="1">
                  <c:v>1269427008</c:v>
                </c:pt>
                <c:pt idx="2">
                  <c:v>1257937095</c:v>
                </c:pt>
                <c:pt idx="3">
                  <c:v>1496136152</c:v>
                </c:pt>
                <c:pt idx="4">
                  <c:v>1629811181</c:v>
                </c:pt>
                <c:pt idx="5">
                  <c:v>1621627140</c:v>
                </c:pt>
                <c:pt idx="6">
                  <c:v>1475286293</c:v>
                </c:pt>
                <c:pt idx="7">
                  <c:v>1369464879</c:v>
                </c:pt>
                <c:pt idx="8">
                  <c:v>1466620901</c:v>
                </c:pt>
                <c:pt idx="9">
                  <c:v>1504753044</c:v>
                </c:pt>
              </c:numCache>
            </c:numRef>
          </c:val>
          <c:extLst xmlns:c16r2="http://schemas.microsoft.com/office/drawing/2015/06/chart">
            <c:ext xmlns:c16="http://schemas.microsoft.com/office/drawing/2014/chart" uri="{C3380CC4-5D6E-409C-BE32-E72D297353CC}">
              <c16:uniqueId val="{00000000-2416-461E-A65C-6C5894CFFE46}"/>
            </c:ext>
          </c:extLst>
        </c:ser>
        <c:ser>
          <c:idx val="1"/>
          <c:order val="1"/>
          <c:tx>
            <c:strRef>
              <c:f>'Niger Estatisticas'!$A$8</c:f>
              <c:strCache>
                <c:ptCount val="1"/>
                <c:pt idx="0">
                  <c:v>Exportations de biens et services [ Courant ]</c:v>
                </c:pt>
              </c:strCache>
            </c:strRef>
          </c:tx>
          <c:spPr>
            <a:solidFill>
              <a:schemeClr val="accent2"/>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Estatisticas'!$B$8:$K$8</c:f>
              <c:numCache>
                <c:formatCode>"$"#,##0_);[Red]\("$"#,##0\)</c:formatCode>
                <c:ptCount val="10"/>
                <c:pt idx="0">
                  <c:v>1096776844</c:v>
                </c:pt>
                <c:pt idx="1">
                  <c:v>1269427008</c:v>
                </c:pt>
                <c:pt idx="2">
                  <c:v>1339668181</c:v>
                </c:pt>
                <c:pt idx="3">
                  <c:v>1517797978</c:v>
                </c:pt>
                <c:pt idx="4">
                  <c:v>1735679297</c:v>
                </c:pt>
                <c:pt idx="5">
                  <c:v>1729870655</c:v>
                </c:pt>
                <c:pt idx="6">
                  <c:v>1318932807</c:v>
                </c:pt>
                <c:pt idx="7">
                  <c:v>1292849024</c:v>
                </c:pt>
                <c:pt idx="8">
                  <c:v>1349803749</c:v>
                </c:pt>
                <c:pt idx="9">
                  <c:v>1462410478</c:v>
                </c:pt>
              </c:numCache>
            </c:numRef>
          </c:val>
          <c:extLst xmlns:c16r2="http://schemas.microsoft.com/office/drawing/2015/06/chart">
            <c:ext xmlns:c16="http://schemas.microsoft.com/office/drawing/2014/chart" uri="{C3380CC4-5D6E-409C-BE32-E72D297353CC}">
              <c16:uniqueId val="{00000001-2416-461E-A65C-6C5894CFFE46}"/>
            </c:ext>
          </c:extLst>
        </c:ser>
        <c:ser>
          <c:idx val="2"/>
          <c:order val="2"/>
          <c:tx>
            <c:strRef>
              <c:f>'Niger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Estatisticas'!$B$9:$K$9</c:f>
              <c:numCache>
                <c:formatCode>"$"#,##0_);[Red]\("$"#,##0\)</c:formatCode>
                <c:ptCount val="10"/>
                <c:pt idx="0">
                  <c:v>2517760638</c:v>
                </c:pt>
                <c:pt idx="1">
                  <c:v>2807366383</c:v>
                </c:pt>
                <c:pt idx="2">
                  <c:v>2895188828</c:v>
                </c:pt>
                <c:pt idx="3">
                  <c:v>2770623080</c:v>
                </c:pt>
                <c:pt idx="4">
                  <c:v>2928065688</c:v>
                </c:pt>
                <c:pt idx="5">
                  <c:v>3074095272</c:v>
                </c:pt>
                <c:pt idx="6">
                  <c:v>3300570091</c:v>
                </c:pt>
                <c:pt idx="7">
                  <c:v>2820867478</c:v>
                </c:pt>
                <c:pt idx="8">
                  <c:v>2880746527</c:v>
                </c:pt>
                <c:pt idx="9">
                  <c:v>3106020906</c:v>
                </c:pt>
              </c:numCache>
            </c:numRef>
          </c:val>
          <c:extLst xmlns:c16r2="http://schemas.microsoft.com/office/drawing/2015/06/chart">
            <c:ext xmlns:c16="http://schemas.microsoft.com/office/drawing/2014/chart" uri="{C3380CC4-5D6E-409C-BE32-E72D297353CC}">
              <c16:uniqueId val="{00000002-2416-461E-A65C-6C5894CFFE46}"/>
            </c:ext>
          </c:extLst>
        </c:ser>
        <c:ser>
          <c:idx val="3"/>
          <c:order val="3"/>
          <c:tx>
            <c:strRef>
              <c:f>'Niger Estatisticas'!$A$10</c:f>
              <c:strCache>
                <c:ptCount val="1"/>
                <c:pt idx="0">
                  <c:v>Importations de biens et services [ Courant ]</c:v>
                </c:pt>
              </c:strCache>
            </c:strRef>
          </c:tx>
          <c:spPr>
            <a:solidFill>
              <a:schemeClr val="accent4"/>
            </a:solidFill>
            <a:ln>
              <a:noFill/>
            </a:ln>
            <a:effectLst/>
          </c:spPr>
          <c:invertIfNegative val="0"/>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Estatisticas'!$B$10:$K$10</c:f>
              <c:numCache>
                <c:formatCode>"$"#,##0_);[Red]\("$"#,##0\)</c:formatCode>
                <c:ptCount val="10"/>
                <c:pt idx="0">
                  <c:v>2528900140</c:v>
                </c:pt>
                <c:pt idx="1">
                  <c:v>2807366383</c:v>
                </c:pt>
                <c:pt idx="2">
                  <c:v>3062739620</c:v>
                </c:pt>
                <c:pt idx="3">
                  <c:v>2732810854</c:v>
                </c:pt>
                <c:pt idx="4">
                  <c:v>2996692575</c:v>
                </c:pt>
                <c:pt idx="5">
                  <c:v>3232319165</c:v>
                </c:pt>
                <c:pt idx="6">
                  <c:v>2948431024</c:v>
                </c:pt>
                <c:pt idx="7">
                  <c:v>2373906787</c:v>
                </c:pt>
                <c:pt idx="8">
                  <c:v>2676556187</c:v>
                </c:pt>
                <c:pt idx="9">
                  <c:v>3069418338</c:v>
                </c:pt>
              </c:numCache>
            </c:numRef>
          </c:val>
          <c:extLst xmlns:c16r2="http://schemas.microsoft.com/office/drawing/2015/06/chart">
            <c:ext xmlns:c16="http://schemas.microsoft.com/office/drawing/2014/chart" uri="{C3380CC4-5D6E-409C-BE32-E72D297353CC}">
              <c16:uniqueId val="{00000003-2416-461E-A65C-6C5894CFFE46}"/>
            </c:ext>
          </c:extLst>
        </c:ser>
        <c:ser>
          <c:idx val="4"/>
          <c:order val="4"/>
          <c:tx>
            <c:strRef>
              <c:f>'Niger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Estatisticas'!$B$11:$K$11</c:f>
              <c:numCache>
                <c:formatCode>"$"#,##0_);[Red]\("$"#,##0\)</c:formatCode>
                <c:ptCount val="10"/>
                <c:pt idx="0">
                  <c:v>-1457513547</c:v>
                </c:pt>
                <c:pt idx="1">
                  <c:v>-1537939375</c:v>
                </c:pt>
                <c:pt idx="2">
                  <c:v>-1637251733</c:v>
                </c:pt>
                <c:pt idx="3">
                  <c:v>-1274486928</c:v>
                </c:pt>
                <c:pt idx="4">
                  <c:v>-1298254507</c:v>
                </c:pt>
                <c:pt idx="5">
                  <c:v>-1452468132</c:v>
                </c:pt>
                <c:pt idx="6">
                  <c:v>-1825283798</c:v>
                </c:pt>
                <c:pt idx="7">
                  <c:v>-1451402599</c:v>
                </c:pt>
                <c:pt idx="8">
                  <c:v>-1414125626</c:v>
                </c:pt>
                <c:pt idx="9">
                  <c:v>-1601267862</c:v>
                </c:pt>
              </c:numCache>
            </c:numRef>
          </c:val>
          <c:extLst xmlns:c16r2="http://schemas.microsoft.com/office/drawing/2015/06/chart">
            <c:ext xmlns:c16="http://schemas.microsoft.com/office/drawing/2014/chart" uri="{C3380CC4-5D6E-409C-BE32-E72D297353CC}">
              <c16:uniqueId val="{0000000E-2416-461E-A65C-6C5894CFFE46}"/>
            </c:ext>
          </c:extLst>
        </c:ser>
        <c:ser>
          <c:idx val="5"/>
          <c:order val="5"/>
          <c:tx>
            <c:strRef>
              <c:f>'Niger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Estatisticas'!$B$12:$K$12</c:f>
              <c:numCache>
                <c:formatCode>"$"#,##0_);[Red]\("$"#,##0\)</c:formatCode>
                <c:ptCount val="10"/>
                <c:pt idx="0">
                  <c:v>-1432123296</c:v>
                </c:pt>
                <c:pt idx="1">
                  <c:v>-1537939375</c:v>
                </c:pt>
                <c:pt idx="2">
                  <c:v>-1723071439</c:v>
                </c:pt>
                <c:pt idx="3">
                  <c:v>-1215012876</c:v>
                </c:pt>
                <c:pt idx="4">
                  <c:v>-1261013278</c:v>
                </c:pt>
                <c:pt idx="5">
                  <c:v>-1502448510</c:v>
                </c:pt>
                <c:pt idx="6">
                  <c:v>-1629498217</c:v>
                </c:pt>
                <c:pt idx="7">
                  <c:v>-1081057763</c:v>
                </c:pt>
                <c:pt idx="8">
                  <c:v>-1326752438</c:v>
                </c:pt>
                <c:pt idx="9">
                  <c:v>-1607007860</c:v>
                </c:pt>
              </c:numCache>
            </c:numRef>
          </c:val>
          <c:extLst xmlns:c16r2="http://schemas.microsoft.com/office/drawing/2015/06/chart">
            <c:ext xmlns:c16="http://schemas.microsoft.com/office/drawing/2014/chart" uri="{C3380CC4-5D6E-409C-BE32-E72D297353CC}">
              <c16:uniqueId val="{00000019-2416-461E-A65C-6C5894CFFE46}"/>
            </c:ext>
          </c:extLst>
        </c:ser>
        <c:ser>
          <c:idx val="6"/>
          <c:order val="6"/>
          <c:tx>
            <c:strRef>
              <c:f>'Niger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Estatisticas'!$B$13:$K$13</c:f>
              <c:numCache>
                <c:formatCode>"$"#,##0_);[Red]\("$"#,##0\)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extLst xmlns:c16r2="http://schemas.microsoft.com/office/drawing/2015/06/chart">
            <c:ext xmlns:c16="http://schemas.microsoft.com/office/drawing/2014/chart" uri="{C3380CC4-5D6E-409C-BE32-E72D297353CC}">
              <c16:uniqueId val="{0000001D-2416-461E-A65C-6C5894CFFE46}"/>
            </c:ext>
          </c:extLst>
        </c:ser>
        <c:dLbls>
          <c:showLegendKey val="0"/>
          <c:showVal val="0"/>
          <c:showCatName val="0"/>
          <c:showSerName val="0"/>
          <c:showPercent val="0"/>
          <c:showBubbleSize val="0"/>
        </c:dLbls>
        <c:gapWidth val="150"/>
        <c:axId val="209438208"/>
        <c:axId val="192812672"/>
      </c:barChart>
      <c:dateAx>
        <c:axId val="209438208"/>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INDICATEURS ÉCONOMIQUES  </a:t>
                </a:r>
                <a:r>
                  <a:rPr lang="en-US" dirty="0" smtClean="0"/>
                  <a:t>DU </a:t>
                </a:r>
                <a:r>
                  <a:rPr lang="en-US" altLang="en-US" dirty="0" smtClean="0"/>
                  <a:t>NÍGER</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92812672"/>
        <c:crosses val="autoZero"/>
        <c:auto val="0"/>
        <c:lblOffset val="100"/>
        <c:baseTimeUnit val="days"/>
      </c:dateAx>
      <c:valAx>
        <c:axId val="19281267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solidFill>
                      <a:srgbClr val="00B0F0"/>
                    </a:solidFill>
                    <a:effectLst/>
                  </a:rPr>
                  <a:t>VALEURS</a:t>
                </a:r>
                <a:endParaRPr lang="pt-PT" sz="1200">
                  <a:solidFill>
                    <a:srgbClr val="00B0F0"/>
                  </a:solidFill>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438208"/>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61730688314608995"/>
          <c:y val="3.1928480204342301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2D6-48BB-93B3-989E295737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2D6-48BB-93B3-989E295737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2D6-48BB-93B3-989E295737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2D6-48BB-93B3-989E295737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2D6-48BB-93B3-989E295737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2D6-48BB-93B3-989E295737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2D6-48BB-93B3-989E295737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2D6-48BB-93B3-989E295737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2D6-48BB-93B3-989E295737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2D6-48BB-93B3-989E295737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2D6-48BB-93B3-989E295737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2D6-48BB-93B3-989E295737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2D6-48BB-93B3-989E295737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2D6-48BB-93B3-989E295737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2D6-48BB-93B3-989E295737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2D6-48BB-93B3-989E295737EA}"/>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2D6-48BB-93B3-989E295737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2D6-48BB-93B3-989E295737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22D6-48BB-93B3-989E295737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22D6-48BB-93B3-989E295737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22D6-48BB-93B3-989E295737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2D6-48BB-93B3-989E295737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22D6-48BB-93B3-989E295737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2D6-48BB-93B3-989E295737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2D6-48BB-93B3-989E295737EA}"/>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22D6-48BB-93B3-989E295737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Estatisticas'!$B$115:$B$131</c:f>
              <c:numCache>
                <c:formatCode>"$"#,##0</c:formatCode>
                <c:ptCount val="17"/>
                <c:pt idx="0">
                  <c:v>541076759</c:v>
                </c:pt>
                <c:pt idx="1">
                  <c:v>515917296</c:v>
                </c:pt>
                <c:pt idx="2">
                  <c:v>119135190</c:v>
                </c:pt>
                <c:pt idx="3">
                  <c:v>111969597</c:v>
                </c:pt>
                <c:pt idx="4">
                  <c:v>1326005434</c:v>
                </c:pt>
                <c:pt idx="5">
                  <c:v>82975921</c:v>
                </c:pt>
                <c:pt idx="6">
                  <c:v>141072441</c:v>
                </c:pt>
                <c:pt idx="7">
                  <c:v>53328757</c:v>
                </c:pt>
                <c:pt idx="8">
                  <c:v>762428989</c:v>
                </c:pt>
                <c:pt idx="9">
                  <c:v>90043980</c:v>
                </c:pt>
                <c:pt idx="10">
                  <c:v>32838196</c:v>
                </c:pt>
                <c:pt idx="11">
                  <c:v>52271184</c:v>
                </c:pt>
                <c:pt idx="12">
                  <c:v>4934600</c:v>
                </c:pt>
                <c:pt idx="13">
                  <c:v>383103609</c:v>
                </c:pt>
                <c:pt idx="14" formatCode="&quot;$&quot;#,##0;\-&quot;$&quot;#,##0">
                  <c:v>166307075</c:v>
                </c:pt>
                <c:pt idx="15">
                  <c:v>49346113</c:v>
                </c:pt>
                <c:pt idx="16">
                  <c:v>11669386</c:v>
                </c:pt>
              </c:numCache>
            </c:numRef>
          </c:val>
          <c:extLst xmlns:c16r2="http://schemas.microsoft.com/office/drawing/2015/06/chart">
            <c:ext xmlns:c16="http://schemas.microsoft.com/office/drawing/2014/chart" uri="{C3380CC4-5D6E-409C-BE32-E72D297353CC}">
              <c16:uniqueId val="{00000022-22D6-48BB-93B3-989E295737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94631730770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AD27-46FB-8E92-6450EB5B37D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AD27-46FB-8E92-6450EB5B37D8}"/>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AD27-46FB-8E92-6450EB5B37D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AD27-46FB-8E92-6450EB5B37D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AD27-46FB-8E92-6450EB5B37D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AD27-46FB-8E92-6450EB5B37D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AD27-46FB-8E92-6450EB5B37D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AD27-46FB-8E92-6450EB5B37D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AD27-46FB-8E92-6450EB5B37D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AD27-46FB-8E92-6450EB5B37D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AD27-46FB-8E92-6450EB5B37D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AD27-46FB-8E92-6450EB5B37D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AD27-46FB-8E92-6450EB5B37D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AD27-46FB-8E92-6450EB5B37D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AD27-46FB-8E92-6450EB5B37D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AD27-46FB-8E92-6450EB5B37D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AD27-46FB-8E92-6450EB5B37D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D27-46FB-8E92-6450EB5B37D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D27-46FB-8E92-6450EB5B37D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AD27-46FB-8E92-6450EB5B37D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AD27-46FB-8E92-6450EB5B37D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AD27-46FB-8E92-6450EB5B37D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AD27-46FB-8E92-6450EB5B37D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AD27-46FB-8E92-6450EB5B37D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AD27-46FB-8E92-6450EB5B37D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AD27-46FB-8E92-6450EB5B37D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AD27-46FB-8E92-6450EB5B37D8}"/>
                </c:ext>
              </c:extLst>
            </c:dLbl>
            <c:dLbl>
              <c:idx val="10"/>
              <c:layout>
                <c:manualLayout>
                  <c:x val="-6.7276971675734404E-2"/>
                  <c:y val="-0.175483821635235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AD27-46FB-8E92-6450EB5B37D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AD27-46FB-8E92-6450EB5B37D8}"/>
                </c:ext>
              </c:extLst>
            </c:dLbl>
            <c:dLbl>
              <c:idx val="12"/>
              <c:layout>
                <c:manualLayout>
                  <c:x val="4.9912554843829698E-2"/>
                  <c:y val="-0.177661506683220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AD27-46FB-8E92-6450EB5B37D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AD27-46FB-8E92-6450EB5B37D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AD27-46FB-8E92-6450EB5B37D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AD27-46FB-8E92-6450EB5B37D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AD27-46FB-8E92-6450EB5B37D8}"/>
                </c:ext>
              </c:extLst>
            </c:dLbl>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 Estatisticas'!$B$137:$B$153</c:f>
              <c:numCache>
                <c:formatCode>"$"#,##0;\-"$"#,##0</c:formatCode>
                <c:ptCount val="17"/>
                <c:pt idx="0">
                  <c:v>122659601</c:v>
                </c:pt>
                <c:pt idx="1">
                  <c:v>111100263</c:v>
                </c:pt>
                <c:pt idx="2">
                  <c:v>550375948</c:v>
                </c:pt>
                <c:pt idx="3">
                  <c:v>148348623</c:v>
                </c:pt>
                <c:pt idx="4">
                  <c:v>74904090</c:v>
                </c:pt>
                <c:pt idx="5">
                  <c:v>321359</c:v>
                </c:pt>
                <c:pt idx="6">
                  <c:v>2492164</c:v>
                </c:pt>
                <c:pt idx="7">
                  <c:v>457113</c:v>
                </c:pt>
                <c:pt idx="8">
                  <c:v>56575379</c:v>
                </c:pt>
                <c:pt idx="9">
                  <c:v>2016261</c:v>
                </c:pt>
                <c:pt idx="10">
                  <c:v>40721</c:v>
                </c:pt>
                <c:pt idx="11">
                  <c:v>1938208</c:v>
                </c:pt>
                <c:pt idx="12">
                  <c:v>37332</c:v>
                </c:pt>
                <c:pt idx="13">
                  <c:v>49578983</c:v>
                </c:pt>
                <c:pt idx="14">
                  <c:v>36959300</c:v>
                </c:pt>
                <c:pt idx="15">
                  <c:v>11311876</c:v>
                </c:pt>
                <c:pt idx="16">
                  <c:v>201613</c:v>
                </c:pt>
              </c:numCache>
            </c:numRef>
          </c:val>
          <c:extLst xmlns:c16r2="http://schemas.microsoft.com/office/drawing/2015/06/chart">
            <c:ext xmlns:c16="http://schemas.microsoft.com/office/drawing/2014/chart" uri="{C3380CC4-5D6E-409C-BE32-E72D297353CC}">
              <c16:uniqueId val="{00000022-AD27-46FB-8E92-6450EB5B37D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'Niger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Estatisticas'!$B$14:$K$14</c:f>
              <c:numCache>
                <c:formatCode>0.00%</c:formatCode>
                <c:ptCount val="10"/>
                <c:pt idx="0">
                  <c:v>0.2041</c:v>
                </c:pt>
                <c:pt idx="1">
                  <c:v>0.222</c:v>
                </c:pt>
                <c:pt idx="2">
                  <c:v>0.20899999999999999</c:v>
                </c:pt>
                <c:pt idx="3">
                  <c:v>0.21859999999999999</c:v>
                </c:pt>
                <c:pt idx="4">
                  <c:v>0.22639999999999999</c:v>
                </c:pt>
                <c:pt idx="5">
                  <c:v>0.2102</c:v>
                </c:pt>
                <c:pt idx="6">
                  <c:v>0.1827</c:v>
                </c:pt>
                <c:pt idx="7">
                  <c:v>0.17169999999999999</c:v>
                </c:pt>
                <c:pt idx="8">
                  <c:v>0.16619999999999999</c:v>
                </c:pt>
                <c:pt idx="9">
                  <c:v>0.23599999999999999</c:v>
                </c:pt>
              </c:numCache>
            </c:numRef>
          </c:val>
          <c:extLst xmlns:c16r2="http://schemas.microsoft.com/office/drawing/2015/06/chart">
            <c:ext xmlns:c16="http://schemas.microsoft.com/office/drawing/2014/chart" uri="{C3380CC4-5D6E-409C-BE32-E72D297353CC}">
              <c16:uniqueId val="{00000000-43B0-4F7C-92B4-B6CCB189603A}"/>
            </c:ext>
          </c:extLst>
        </c:ser>
        <c:ser>
          <c:idx val="1"/>
          <c:order val="1"/>
          <c:tx>
            <c:strRef>
              <c:f>'Niger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 Estatisticas'!$B$15:$K$15</c:f>
              <c:numCache>
                <c:formatCode>0.00%</c:formatCode>
                <c:ptCount val="10"/>
                <c:pt idx="0">
                  <c:v>0.47070000000000001</c:v>
                </c:pt>
                <c:pt idx="1">
                  <c:v>0.4909</c:v>
                </c:pt>
                <c:pt idx="2">
                  <c:v>0.47789999999999999</c:v>
                </c:pt>
                <c:pt idx="3">
                  <c:v>0.39360000000000001</c:v>
                </c:pt>
                <c:pt idx="4">
                  <c:v>0.39079999999999998</c:v>
                </c:pt>
                <c:pt idx="5">
                  <c:v>0.39279999999999998</c:v>
                </c:pt>
                <c:pt idx="6">
                  <c:v>0.40849999999999997</c:v>
                </c:pt>
                <c:pt idx="7">
                  <c:v>0.31530000000000002</c:v>
                </c:pt>
                <c:pt idx="8">
                  <c:v>0.3296</c:v>
                </c:pt>
                <c:pt idx="9">
                  <c:v>0.33040000000000003</c:v>
                </c:pt>
              </c:numCache>
            </c:numRef>
          </c:val>
          <c:extLst xmlns:c16r2="http://schemas.microsoft.com/office/drawing/2015/06/chart">
            <c:ext xmlns:c16="http://schemas.microsoft.com/office/drawing/2014/chart" uri="{C3380CC4-5D6E-409C-BE32-E72D297353CC}">
              <c16:uniqueId val="{00000001-43B0-4F7C-92B4-B6CCB189603A}"/>
            </c:ext>
          </c:extLst>
        </c:ser>
        <c:dLbls>
          <c:showLegendKey val="0"/>
          <c:showVal val="1"/>
          <c:showCatName val="0"/>
          <c:showSerName val="0"/>
          <c:showPercent val="0"/>
          <c:showBubbleSize val="0"/>
        </c:dLbls>
        <c:gapWidth val="219"/>
        <c:overlap val="-27"/>
        <c:axId val="209227264"/>
        <c:axId val="180261952"/>
      </c:barChart>
      <c:catAx>
        <c:axId val="209227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80261952"/>
        <c:crosses val="autoZero"/>
        <c:auto val="1"/>
        <c:lblAlgn val="ctr"/>
        <c:lblOffset val="100"/>
        <c:noMultiLvlLbl val="0"/>
      </c:catAx>
      <c:valAx>
        <c:axId val="180261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22726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2020.xlsx]Niger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404-4A8F-9632-1D54A4759D7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404-4A8F-9632-1D54A4759D7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404-4A8F-9632-1D54A4759D7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404-4A8F-9632-1D54A4759D7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404-4A8F-9632-1D54A4759D74}"/>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404-4A8F-9632-1D54A4759D7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 Estatisticas'!$B$91:$K$91</c:f>
              <c:numCache>
                <c:formatCode>"$"#,##0;\-"$"#,##0</c:formatCode>
                <c:ptCount val="10"/>
                <c:pt idx="0">
                  <c:v>633819197</c:v>
                </c:pt>
                <c:pt idx="1">
                  <c:v>796636158</c:v>
                </c:pt>
                <c:pt idx="2">
                  <c:v>1067186136</c:v>
                </c:pt>
                <c:pt idx="3">
                  <c:v>841227437</c:v>
                </c:pt>
                <c:pt idx="4">
                  <c:v>719338470</c:v>
                </c:pt>
                <c:pt idx="5">
                  <c:v>822967023</c:v>
                </c:pt>
                <c:pt idx="6">
                  <c:v>529476871</c:v>
                </c:pt>
                <c:pt idx="7">
                  <c:v>301332481</c:v>
                </c:pt>
                <c:pt idx="8">
                  <c:v>338710710</c:v>
                </c:pt>
                <c:pt idx="9">
                  <c:v>466042273</c:v>
                </c:pt>
              </c:numCache>
            </c:numRef>
          </c:val>
          <c:smooth val="0"/>
          <c:extLst xmlns:c16r2="http://schemas.microsoft.com/office/drawing/2015/06/chart">
            <c:ext xmlns:c16="http://schemas.microsoft.com/office/drawing/2014/chart" uri="{C3380CC4-5D6E-409C-BE32-E72D297353CC}">
              <c16:uniqueId val="{00000007-E404-4A8F-9632-1D54A4759D74}"/>
            </c:ext>
          </c:extLst>
        </c:ser>
        <c:dLbls>
          <c:showLegendKey val="0"/>
          <c:showVal val="1"/>
          <c:showCatName val="0"/>
          <c:showSerName val="0"/>
          <c:showPercent val="0"/>
          <c:showBubbleSize val="0"/>
        </c:dLbls>
        <c:marker val="1"/>
        <c:smooth val="0"/>
        <c:axId val="209295872"/>
        <c:axId val="180263680"/>
      </c:lineChart>
      <c:catAx>
        <c:axId val="209295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80263680"/>
        <c:crosses val="autoZero"/>
        <c:auto val="1"/>
        <c:lblAlgn val="ctr"/>
        <c:lblOffset val="100"/>
        <c:noMultiLvlLbl val="0"/>
      </c:catAx>
      <c:valAx>
        <c:axId val="1802636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2958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'Nigeria Estatisticas'!$A$7</c:f>
              <c:strCache>
                <c:ptCount val="1"/>
                <c:pt idx="0">
                  <c:v>Exportations de biens et services  [ Constant ]</c:v>
                </c:pt>
              </c:strCache>
            </c:strRef>
          </c:tx>
          <c:spPr>
            <a:solidFill>
              <a:schemeClr val="accent1"/>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Estatisticas'!$B$7:$K$7</c:f>
              <c:numCache>
                <c:formatCode>"$"#,##0_);[Red]\("$"#,##0\)</c:formatCode>
                <c:ptCount val="10"/>
                <c:pt idx="0">
                  <c:v>83664420580</c:v>
                </c:pt>
                <c:pt idx="1">
                  <c:v>93240368002</c:v>
                </c:pt>
                <c:pt idx="2">
                  <c:v>117290000000</c:v>
                </c:pt>
                <c:pt idx="3">
                  <c:v>113080000000</c:v>
                </c:pt>
                <c:pt idx="4">
                  <c:v>88500424923</c:v>
                </c:pt>
                <c:pt idx="5">
                  <c:v>109816000000</c:v>
                </c:pt>
                <c:pt idx="6">
                  <c:v>109968000000</c:v>
                </c:pt>
                <c:pt idx="7">
                  <c:v>122588000000</c:v>
                </c:pt>
                <c:pt idx="8">
                  <c:v>133301000000</c:v>
                </c:pt>
                <c:pt idx="9">
                  <c:v>131421000000</c:v>
                </c:pt>
              </c:numCache>
            </c:numRef>
          </c:val>
          <c:extLst xmlns:c16r2="http://schemas.microsoft.com/office/drawing/2015/06/chart">
            <c:ext xmlns:c16="http://schemas.microsoft.com/office/drawing/2014/chart" uri="{C3380CC4-5D6E-409C-BE32-E72D297353CC}">
              <c16:uniqueId val="{00000000-56E8-41DB-B274-CE0750C002CD}"/>
            </c:ext>
          </c:extLst>
        </c:ser>
        <c:ser>
          <c:idx val="1"/>
          <c:order val="1"/>
          <c:tx>
            <c:strRef>
              <c:f>'Nigeria Estatisticas'!$A$8</c:f>
              <c:strCache>
                <c:ptCount val="1"/>
                <c:pt idx="0">
                  <c:v>Exportations de biens et services [ Courant ]</c:v>
                </c:pt>
              </c:strCache>
            </c:strRef>
          </c:tx>
          <c:spPr>
            <a:solidFill>
              <a:schemeClr val="accent2"/>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Estatisticas'!$B$8:$K$8</c:f>
              <c:numCache>
                <c:formatCode>"$"#,##0_);[Red]\("$"#,##0\)</c:formatCode>
                <c:ptCount val="10"/>
                <c:pt idx="0">
                  <c:v>54378278593</c:v>
                </c:pt>
                <c:pt idx="1">
                  <c:v>93240368002</c:v>
                </c:pt>
                <c:pt idx="2">
                  <c:v>129735000000</c:v>
                </c:pt>
                <c:pt idx="3">
                  <c:v>144917000000</c:v>
                </c:pt>
                <c:pt idx="4">
                  <c:v>92950933806</c:v>
                </c:pt>
                <c:pt idx="5">
                  <c:v>104803000000</c:v>
                </c:pt>
                <c:pt idx="6">
                  <c:v>52706221174</c:v>
                </c:pt>
                <c:pt idx="7">
                  <c:v>37301037343</c:v>
                </c:pt>
                <c:pt idx="8">
                  <c:v>49491550099</c:v>
                </c:pt>
                <c:pt idx="9">
                  <c:v>61552169213</c:v>
                </c:pt>
              </c:numCache>
            </c:numRef>
          </c:val>
          <c:extLst xmlns:c16r2="http://schemas.microsoft.com/office/drawing/2015/06/chart">
            <c:ext xmlns:c16="http://schemas.microsoft.com/office/drawing/2014/chart" uri="{C3380CC4-5D6E-409C-BE32-E72D297353CC}">
              <c16:uniqueId val="{00000001-56E8-41DB-B274-CE0750C002CD}"/>
            </c:ext>
          </c:extLst>
        </c:ser>
        <c:ser>
          <c:idx val="2"/>
          <c:order val="2"/>
          <c:tx>
            <c:strRef>
              <c:f>'Nigeria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Estatisticas'!$B$9:$K$9</c:f>
              <c:numCache>
                <c:formatCode>"$"#,##0_);[Red]\("$"#,##0\)</c:formatCode>
                <c:ptCount val="10"/>
                <c:pt idx="0">
                  <c:v>75747241713</c:v>
                </c:pt>
                <c:pt idx="1">
                  <c:v>64169884762</c:v>
                </c:pt>
                <c:pt idx="2">
                  <c:v>59143223773</c:v>
                </c:pt>
                <c:pt idx="3">
                  <c:v>39690040724</c:v>
                </c:pt>
                <c:pt idx="4">
                  <c:v>44538499077</c:v>
                </c:pt>
                <c:pt idx="5">
                  <c:v>47197107814</c:v>
                </c:pt>
                <c:pt idx="6">
                  <c:v>34538224763</c:v>
                </c:pt>
                <c:pt idx="7">
                  <c:v>31443052196</c:v>
                </c:pt>
                <c:pt idx="8">
                  <c:v>32937116044</c:v>
                </c:pt>
                <c:pt idx="9">
                  <c:v>49129561115</c:v>
                </c:pt>
              </c:numCache>
            </c:numRef>
          </c:val>
          <c:extLst xmlns:c16r2="http://schemas.microsoft.com/office/drawing/2015/06/chart">
            <c:ext xmlns:c16="http://schemas.microsoft.com/office/drawing/2014/chart" uri="{C3380CC4-5D6E-409C-BE32-E72D297353CC}">
              <c16:uniqueId val="{00000002-56E8-41DB-B274-CE0750C002CD}"/>
            </c:ext>
          </c:extLst>
        </c:ser>
        <c:ser>
          <c:idx val="3"/>
          <c:order val="3"/>
          <c:tx>
            <c:strRef>
              <c:f>'Nigeria Estatisticas'!$A$10</c:f>
              <c:strCache>
                <c:ptCount val="1"/>
                <c:pt idx="0">
                  <c:v>Importations de biens et services [ Courant ]</c:v>
                </c:pt>
              </c:strCache>
            </c:strRef>
          </c:tx>
          <c:spPr>
            <a:solidFill>
              <a:schemeClr val="accent4"/>
            </a:solidFill>
            <a:ln>
              <a:noFill/>
            </a:ln>
            <a:effectLst/>
          </c:spPr>
          <c:invertIfNegative val="0"/>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Estatisticas'!$B$10:$K$10</c:f>
              <c:numCache>
                <c:formatCode>"$"#,##0_);[Red]\("$"#,##0\)</c:formatCode>
                <c:ptCount val="10"/>
                <c:pt idx="0">
                  <c:v>50869959017</c:v>
                </c:pt>
                <c:pt idx="1">
                  <c:v>64169884762</c:v>
                </c:pt>
                <c:pt idx="2">
                  <c:v>88882647550</c:v>
                </c:pt>
                <c:pt idx="3">
                  <c:v>59653564659</c:v>
                </c:pt>
                <c:pt idx="4">
                  <c:v>66940227518</c:v>
                </c:pt>
                <c:pt idx="5">
                  <c:v>70778502389</c:v>
                </c:pt>
                <c:pt idx="6">
                  <c:v>53366685790</c:v>
                </c:pt>
                <c:pt idx="7">
                  <c:v>46552537402</c:v>
                </c:pt>
                <c:pt idx="8">
                  <c:v>49508363954</c:v>
                </c:pt>
                <c:pt idx="9">
                  <c:v>69551804541</c:v>
                </c:pt>
              </c:numCache>
            </c:numRef>
          </c:val>
          <c:extLst xmlns:c16r2="http://schemas.microsoft.com/office/drawing/2015/06/chart">
            <c:ext xmlns:c16="http://schemas.microsoft.com/office/drawing/2014/chart" uri="{C3380CC4-5D6E-409C-BE32-E72D297353CC}">
              <c16:uniqueId val="{00000003-56E8-41DB-B274-CE0750C002CD}"/>
            </c:ext>
          </c:extLst>
        </c:ser>
        <c:ser>
          <c:idx val="4"/>
          <c:order val="4"/>
          <c:tx>
            <c:strRef>
              <c:f>'Nigeria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Estatisticas'!$B$11:$K$11</c:f>
              <c:numCache>
                <c:formatCode>"$"#,##0_);[Red]\("$"#,##0\)</c:formatCode>
                <c:ptCount val="10"/>
                <c:pt idx="0">
                  <c:v>7917178867</c:v>
                </c:pt>
                <c:pt idx="1">
                  <c:v>29070483240</c:v>
                </c:pt>
                <c:pt idx="2">
                  <c:v>58146776227</c:v>
                </c:pt>
                <c:pt idx="3">
                  <c:v>73389959276</c:v>
                </c:pt>
                <c:pt idx="4">
                  <c:v>43961925846</c:v>
                </c:pt>
                <c:pt idx="5">
                  <c:v>62618892186</c:v>
                </c:pt>
                <c:pt idx="6">
                  <c:v>75429775237</c:v>
                </c:pt>
                <c:pt idx="7">
                  <c:v>91144947804</c:v>
                </c:pt>
                <c:pt idx="8">
                  <c:v>100363883956</c:v>
                </c:pt>
                <c:pt idx="9">
                  <c:v>82291438885</c:v>
                </c:pt>
              </c:numCache>
            </c:numRef>
          </c:val>
          <c:extLst xmlns:c16r2="http://schemas.microsoft.com/office/drawing/2015/06/chart">
            <c:ext xmlns:c16="http://schemas.microsoft.com/office/drawing/2014/chart" uri="{C3380CC4-5D6E-409C-BE32-E72D297353CC}">
              <c16:uniqueId val="{0000000E-56E8-41DB-B274-CE0750C002CD}"/>
            </c:ext>
          </c:extLst>
        </c:ser>
        <c:ser>
          <c:idx val="5"/>
          <c:order val="5"/>
          <c:tx>
            <c:strRef>
              <c:f>'Nigeria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Estatisticas'!$B$12:$K$12</c:f>
              <c:numCache>
                <c:formatCode>"$"#,##0_);[Red]\("$"#,##0\)</c:formatCode>
                <c:ptCount val="10"/>
                <c:pt idx="0">
                  <c:v>3508319576</c:v>
                </c:pt>
                <c:pt idx="1">
                  <c:v>29070483240</c:v>
                </c:pt>
                <c:pt idx="2">
                  <c:v>40852352450</c:v>
                </c:pt>
                <c:pt idx="3">
                  <c:v>85263435341</c:v>
                </c:pt>
                <c:pt idx="4">
                  <c:v>26010706288</c:v>
                </c:pt>
                <c:pt idx="5">
                  <c:v>34024497611</c:v>
                </c:pt>
                <c:pt idx="6">
                  <c:v>-660464616</c:v>
                </c:pt>
                <c:pt idx="7">
                  <c:v>-9251500059</c:v>
                </c:pt>
                <c:pt idx="8">
                  <c:v>-16813855</c:v>
                </c:pt>
                <c:pt idx="9">
                  <c:v>-7999635328</c:v>
                </c:pt>
              </c:numCache>
            </c:numRef>
          </c:val>
          <c:extLst xmlns:c16r2="http://schemas.microsoft.com/office/drawing/2015/06/chart">
            <c:ext xmlns:c16="http://schemas.microsoft.com/office/drawing/2014/chart" uri="{C3380CC4-5D6E-409C-BE32-E72D297353CC}">
              <c16:uniqueId val="{00000019-56E8-41DB-B274-CE0750C002CD}"/>
            </c:ext>
          </c:extLst>
        </c:ser>
        <c:ser>
          <c:idx val="6"/>
          <c:order val="6"/>
          <c:tx>
            <c:strRef>
              <c:f>'Nigeria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Estatisticas'!$B$13:$K$13</c:f>
              <c:numCache>
                <c:formatCode>"$"#,##0_);[Red]\("$"#,##0\)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extLst xmlns:c16r2="http://schemas.microsoft.com/office/drawing/2015/06/chart">
            <c:ext xmlns:c16="http://schemas.microsoft.com/office/drawing/2014/chart" uri="{C3380CC4-5D6E-409C-BE32-E72D297353CC}">
              <c16:uniqueId val="{0000001D-56E8-41DB-B274-CE0750C002CD}"/>
            </c:ext>
          </c:extLst>
        </c:ser>
        <c:dLbls>
          <c:showLegendKey val="0"/>
          <c:showVal val="0"/>
          <c:showCatName val="0"/>
          <c:showSerName val="0"/>
          <c:showPercent val="0"/>
          <c:showBubbleSize val="0"/>
        </c:dLbls>
        <c:gapWidth val="150"/>
        <c:axId val="209728512"/>
        <c:axId val="180283648"/>
      </c:barChart>
      <c:dateAx>
        <c:axId val="209728512"/>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a:t>
                </a:r>
                <a:r>
                  <a:rPr lang="en-US" altLang="en-US"/>
                  <a:t> NIGERIA</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80283648"/>
        <c:crosses val="autoZero"/>
        <c:auto val="0"/>
        <c:lblOffset val="100"/>
        <c:baseTimeUnit val="days"/>
      </c:dateAx>
      <c:valAx>
        <c:axId val="1802836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728512"/>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fr-FR"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fr-FR" sz="1200">
                <a:solidFill>
                  <a:srgbClr val="00B0F0"/>
                </a:solidFill>
              </a:rPr>
              <a:t>2015</a:t>
            </a:r>
          </a:p>
        </c:rich>
      </c:tx>
      <c:layout>
        <c:manualLayout>
          <c:xMode val="edge"/>
          <c:yMode val="edge"/>
          <c:x val="0.647118077560217"/>
          <c:y val="2.8251803361463101E-2"/>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7BD8-4A1C-B0AC-59EF96450712}"/>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7BD8-4A1C-B0AC-59EF96450712}"/>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7BD8-4A1C-B0AC-59EF96450712}"/>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7BD8-4A1C-B0AC-59EF96450712}"/>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7BD8-4A1C-B0AC-59EF96450712}"/>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7BD8-4A1C-B0AC-59EF96450712}"/>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7BD8-4A1C-B0AC-59EF96450712}"/>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7BD8-4A1C-B0AC-59EF96450712}"/>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7BD8-4A1C-B0AC-59EF96450712}"/>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7BD8-4A1C-B0AC-59EF96450712}"/>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7BD8-4A1C-B0AC-59EF96450712}"/>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7BD8-4A1C-B0AC-59EF96450712}"/>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7BD8-4A1C-B0AC-59EF96450712}"/>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7BD8-4A1C-B0AC-59EF96450712}"/>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7BD8-4A1C-B0AC-59EF96450712}"/>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7BD8-4A1C-B0AC-59EF96450712}"/>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7BD8-4A1C-B0AC-59EF96450712}"/>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BD8-4A1C-B0AC-59EF96450712}"/>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7BD8-4A1C-B0AC-59EF96450712}"/>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7BD8-4A1C-B0AC-59EF96450712}"/>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7BD8-4A1C-B0AC-59EF96450712}"/>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7BD8-4A1C-B0AC-59EF96450712}"/>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7BD8-4A1C-B0AC-59EF96450712}"/>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7BD8-4A1C-B0AC-59EF96450712}"/>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7BD8-4A1C-B0AC-59EF96450712}"/>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7BD8-4A1C-B0AC-59EF96450712}"/>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2020.xlsx]Nigeria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Estatisticas'!$B$115:$B$131</c:f>
              <c:numCache>
                <c:formatCode>"$"#,##0</c:formatCode>
                <c:ptCount val="17"/>
                <c:pt idx="0">
                  <c:v>5651451038</c:v>
                </c:pt>
                <c:pt idx="1">
                  <c:v>5408623236</c:v>
                </c:pt>
                <c:pt idx="2">
                  <c:v>6215872381</c:v>
                </c:pt>
                <c:pt idx="3">
                  <c:v>5541376731</c:v>
                </c:pt>
                <c:pt idx="4">
                  <c:v>27212424599</c:v>
                </c:pt>
                <c:pt idx="5">
                  <c:v>1810681327</c:v>
                </c:pt>
                <c:pt idx="6">
                  <c:v>5289205979</c:v>
                </c:pt>
                <c:pt idx="7">
                  <c:v>431461569</c:v>
                </c:pt>
                <c:pt idx="8">
                  <c:v>14815188635</c:v>
                </c:pt>
                <c:pt idx="9">
                  <c:v>1684465236</c:v>
                </c:pt>
                <c:pt idx="10">
                  <c:v>455654725</c:v>
                </c:pt>
                <c:pt idx="11">
                  <c:v>1096565433</c:v>
                </c:pt>
                <c:pt idx="12">
                  <c:v>132245078</c:v>
                </c:pt>
                <c:pt idx="13">
                  <c:v>5086525485</c:v>
                </c:pt>
                <c:pt idx="14" formatCode="&quot;$&quot;#,##0;\-&quot;$&quot;#,##0">
                  <c:v>2761429396</c:v>
                </c:pt>
                <c:pt idx="15">
                  <c:v>419869521</c:v>
                </c:pt>
                <c:pt idx="16">
                  <c:v>80106205</c:v>
                </c:pt>
              </c:numCache>
            </c:numRef>
          </c:val>
          <c:extLst xmlns:c16r2="http://schemas.microsoft.com/office/drawing/2015/06/chart">
            <c:ext xmlns:c16="http://schemas.microsoft.com/office/drawing/2014/chart" uri="{C3380CC4-5D6E-409C-BE32-E72D297353CC}">
              <c16:uniqueId val="{00000022-7BD8-4A1C-B0AC-59EF96450712}"/>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fr-FR" sz="1200" i="1">
                <a:solidFill>
                  <a:srgbClr val="00B0F0"/>
                </a:solidFill>
              </a:rPr>
              <a:t>2015</a:t>
            </a:r>
          </a:p>
        </c:rich>
      </c:tx>
      <c:layout>
        <c:manualLayout>
          <c:xMode val="edge"/>
          <c:yMode val="edge"/>
          <c:x val="0.66998789915665302"/>
          <c:y val="4.7461715404957298E-2"/>
        </c:manualLayout>
      </c:layout>
      <c:overlay val="0"/>
      <c:spPr>
        <a:noFill/>
        <a:ln>
          <a:noFill/>
        </a:ln>
        <a:effectLst/>
      </c:spPr>
    </c:title>
    <c:autoTitleDeleted val="0"/>
    <c:plotArea>
      <c:layout>
        <c:manualLayout>
          <c:layoutTarget val="inner"/>
          <c:xMode val="edge"/>
          <c:yMode val="edge"/>
          <c:x val="0.17573982426017601"/>
          <c:y val="0.22272854662018499"/>
          <c:w val="0.55034844965155005"/>
          <c:h val="0.56117404737384102"/>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7C6-4BB6-A458-C890AB69CDB8}"/>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7C6-4BB6-A458-C890AB69CDB8}"/>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87C6-4BB6-A458-C890AB69CDB8}"/>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87C6-4BB6-A458-C890AB69CDB8}"/>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87C6-4BB6-A458-C890AB69CDB8}"/>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87C6-4BB6-A458-C890AB69CDB8}"/>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87C6-4BB6-A458-C890AB69CDB8}"/>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87C6-4BB6-A458-C890AB69CDB8}"/>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87C6-4BB6-A458-C890AB69CDB8}"/>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87C6-4BB6-A458-C890AB69CDB8}"/>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87C6-4BB6-A458-C890AB69CDB8}"/>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87C6-4BB6-A458-C890AB69CDB8}"/>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87C6-4BB6-A458-C890AB69CDB8}"/>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87C6-4BB6-A458-C890AB69CDB8}"/>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87C6-4BB6-A458-C890AB69CDB8}"/>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87C6-4BB6-A458-C890AB69CDB8}"/>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87C6-4BB6-A458-C890AB69CDB8}"/>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7C6-4BB6-A458-C890AB69CDB8}"/>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7C6-4BB6-A458-C890AB69CDB8}"/>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7C6-4BB6-A458-C890AB69CDB8}"/>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7C6-4BB6-A458-C890AB69CDB8}"/>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7C6-4BB6-A458-C890AB69CDB8}"/>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7C6-4BB6-A458-C890AB69CDB8}"/>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87C6-4BB6-A458-C890AB69CDB8}"/>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87C6-4BB6-A458-C890AB69CDB8}"/>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87C6-4BB6-A458-C890AB69CDB8}"/>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87C6-4BB6-A458-C890AB69CDB8}"/>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87C6-4BB6-A458-C890AB69CDB8}"/>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87C6-4BB6-A458-C890AB69CDB8}"/>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87C6-4BB6-A458-C890AB69CDB8}"/>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87C6-4BB6-A458-C890AB69CDB8}"/>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87C6-4BB6-A458-C890AB69CDB8}"/>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87C6-4BB6-A458-C890AB69CDB8}"/>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87C6-4BB6-A458-C890AB69CDB8}"/>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2020.xlsx]Nigeria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2020.xlsx]Nigeria Estatisticas'!$B$137:$B$153</c:f>
              <c:numCache>
                <c:formatCode>"$"#,##0;\-"$"#,##0</c:formatCode>
                <c:ptCount val="17"/>
                <c:pt idx="0">
                  <c:v>1924494103</c:v>
                </c:pt>
                <c:pt idx="1">
                  <c:v>1489988627</c:v>
                </c:pt>
                <c:pt idx="2">
                  <c:v>36977708087</c:v>
                </c:pt>
                <c:pt idx="3">
                  <c:v>39318000000</c:v>
                </c:pt>
                <c:pt idx="4">
                  <c:v>5969022659</c:v>
                </c:pt>
                <c:pt idx="5">
                  <c:v>9141143</c:v>
                </c:pt>
                <c:pt idx="6">
                  <c:v>136177430</c:v>
                </c:pt>
                <c:pt idx="7">
                  <c:v>7234435</c:v>
                </c:pt>
                <c:pt idx="8">
                  <c:v>2625348233</c:v>
                </c:pt>
                <c:pt idx="9">
                  <c:v>1643904</c:v>
                </c:pt>
                <c:pt idx="10">
                  <c:v>872713</c:v>
                </c:pt>
                <c:pt idx="11">
                  <c:v>766106</c:v>
                </c:pt>
                <c:pt idx="12">
                  <c:v>5085</c:v>
                </c:pt>
                <c:pt idx="13">
                  <c:v>2027095395</c:v>
                </c:pt>
                <c:pt idx="14">
                  <c:v>15637523</c:v>
                </c:pt>
                <c:pt idx="15">
                  <c:v>652744647</c:v>
                </c:pt>
                <c:pt idx="16">
                  <c:v>163191</c:v>
                </c:pt>
              </c:numCache>
            </c:numRef>
          </c:val>
          <c:extLst xmlns:c16r2="http://schemas.microsoft.com/office/drawing/2015/06/chart">
            <c:ext xmlns:c16="http://schemas.microsoft.com/office/drawing/2014/chart" uri="{C3380CC4-5D6E-409C-BE32-E72D297353CC}">
              <c16:uniqueId val="{00000022-87C6-4BB6-A458-C890AB69CDB8}"/>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manualLayout>
          <c:layoutTarget val="inner"/>
          <c:xMode val="edge"/>
          <c:yMode val="edge"/>
          <c:x val="4.6639738960419883E-2"/>
          <c:y val="8.8849558767500142E-2"/>
          <c:w val="0.94189834585775245"/>
          <c:h val="0.63010827947574022"/>
        </c:manualLayout>
      </c:layout>
      <c:barChart>
        <c:barDir val="col"/>
        <c:grouping val="clustered"/>
        <c:varyColors val="0"/>
        <c:ser>
          <c:idx val="0"/>
          <c:order val="0"/>
          <c:tx>
            <c:strRef>
              <c:f>'Nigeria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Estatisticas'!$B$14:$K$14</c:f>
              <c:numCache>
                <c:formatCode>0.00%</c:formatCode>
                <c:ptCount val="10"/>
                <c:pt idx="0">
                  <c:v>0.18629999999999999</c:v>
                </c:pt>
                <c:pt idx="1">
                  <c:v>0.25659999999999999</c:v>
                </c:pt>
                <c:pt idx="2">
                  <c:v>0.31619999999999998</c:v>
                </c:pt>
                <c:pt idx="3">
                  <c:v>0.3155</c:v>
                </c:pt>
                <c:pt idx="4">
                  <c:v>0.18049999999999999</c:v>
                </c:pt>
                <c:pt idx="5">
                  <c:v>0.18440000000000001</c:v>
                </c:pt>
                <c:pt idx="6">
                  <c:v>0.1066</c:v>
                </c:pt>
                <c:pt idx="7">
                  <c:v>9.2200000000000004E-2</c:v>
                </c:pt>
                <c:pt idx="8">
                  <c:v>0.13170000000000001</c:v>
                </c:pt>
                <c:pt idx="9">
                  <c:v>0.15490000000000001</c:v>
                </c:pt>
              </c:numCache>
            </c:numRef>
          </c:val>
          <c:extLst xmlns:c16r2="http://schemas.microsoft.com/office/drawing/2015/06/chart">
            <c:ext xmlns:c16="http://schemas.microsoft.com/office/drawing/2014/chart" uri="{C3380CC4-5D6E-409C-BE32-E72D297353CC}">
              <c16:uniqueId val="{00000000-A180-44B8-B6B4-BEA8D23A1D5C}"/>
            </c:ext>
          </c:extLst>
        </c:ser>
        <c:ser>
          <c:idx val="1"/>
          <c:order val="1"/>
          <c:tx>
            <c:strRef>
              <c:f>'Nigeria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'Nigeria Estatisticas'!$B$15:$K$15</c:f>
              <c:numCache>
                <c:formatCode>0.00%</c:formatCode>
                <c:ptCount val="10"/>
                <c:pt idx="0">
                  <c:v>0.17430000000000001</c:v>
                </c:pt>
                <c:pt idx="1">
                  <c:v>0.17660000000000001</c:v>
                </c:pt>
                <c:pt idx="2">
                  <c:v>0.21659999999999999</c:v>
                </c:pt>
                <c:pt idx="3">
                  <c:v>0.12989999999999999</c:v>
                </c:pt>
                <c:pt idx="4">
                  <c:v>0.13</c:v>
                </c:pt>
                <c:pt idx="5">
                  <c:v>0.1245</c:v>
                </c:pt>
                <c:pt idx="6">
                  <c:v>0.1079</c:v>
                </c:pt>
                <c:pt idx="7">
                  <c:v>0.115</c:v>
                </c:pt>
                <c:pt idx="8">
                  <c:v>0.1318</c:v>
                </c:pt>
                <c:pt idx="9">
                  <c:v>0.17510000000000001</c:v>
                </c:pt>
              </c:numCache>
            </c:numRef>
          </c:val>
          <c:extLst xmlns:c16r2="http://schemas.microsoft.com/office/drawing/2015/06/chart">
            <c:ext xmlns:c16="http://schemas.microsoft.com/office/drawing/2014/chart" uri="{C3380CC4-5D6E-409C-BE32-E72D297353CC}">
              <c16:uniqueId val="{00000001-A180-44B8-B6B4-BEA8D23A1D5C}"/>
            </c:ext>
          </c:extLst>
        </c:ser>
        <c:dLbls>
          <c:showLegendKey val="0"/>
          <c:showVal val="1"/>
          <c:showCatName val="0"/>
          <c:showSerName val="0"/>
          <c:showPercent val="0"/>
          <c:showBubbleSize val="0"/>
        </c:dLbls>
        <c:gapWidth val="219"/>
        <c:overlap val="-27"/>
        <c:axId val="209729024"/>
        <c:axId val="216049344"/>
      </c:barChart>
      <c:catAx>
        <c:axId val="209729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049344"/>
        <c:crosses val="autoZero"/>
        <c:auto val="1"/>
        <c:lblAlgn val="ctr"/>
        <c:lblOffset val="100"/>
        <c:noMultiLvlLbl val="0"/>
      </c:catAx>
      <c:valAx>
        <c:axId val="216049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9729024"/>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dirty="0" err="1" smtClean="0">
                <a:effectLst/>
                <a:latin typeface="Arial Narrow" panose="020B0606020202030204" pitchFamily="34" charset="0"/>
              </a:rPr>
              <a:t>Investissements</a:t>
            </a:r>
            <a:r>
              <a:rPr lang="en-US" sz="1200" b="0" i="1" baseline="0" dirty="0" smtClean="0">
                <a:effectLst/>
                <a:latin typeface="Arial Narrow" panose="020B0606020202030204" pitchFamily="34" charset="0"/>
              </a:rPr>
              <a:t> </a:t>
            </a:r>
            <a:r>
              <a:rPr lang="en-US" sz="1200" b="0" i="1" baseline="0" dirty="0" err="1" smtClean="0">
                <a:effectLst/>
                <a:latin typeface="Arial Narrow" panose="020B0606020202030204" pitchFamily="34" charset="0"/>
              </a:rPr>
              <a:t>étrangers</a:t>
            </a:r>
            <a:r>
              <a:rPr lang="en-US" sz="1200" b="0" i="1" baseline="0" dirty="0" smtClean="0">
                <a:effectLst/>
                <a:latin typeface="Arial Narrow" panose="020B0606020202030204" pitchFamily="34" charset="0"/>
              </a:rPr>
              <a:t> directs  [ entrées </a:t>
            </a:r>
            <a:r>
              <a:rPr lang="en-US" sz="1200" b="0" i="1" baseline="0" dirty="0" err="1" smtClean="0">
                <a:effectLst/>
                <a:latin typeface="Arial Narrow" panose="020B0606020202030204" pitchFamily="34" charset="0"/>
              </a:rPr>
              <a:t>nettes</a:t>
            </a:r>
            <a:r>
              <a:rPr lang="en-US" sz="1200" b="0" i="1" baseline="0" dirty="0" smtClean="0">
                <a:effectLst/>
                <a:latin typeface="Arial Narrow" panose="020B0606020202030204" pitchFamily="34" charset="0"/>
              </a:rPr>
              <a:t> - Courant ]</a:t>
            </a:r>
            <a:endParaRPr lang="pt-PT" sz="1200" dirty="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2020.xlsx]Nigeria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8FA-45E9-8165-D8A1D79674D4}"/>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8FA-45E9-8165-D8A1D79674D4}"/>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8FA-45E9-8165-D8A1D79674D4}"/>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8FA-45E9-8165-D8A1D79674D4}"/>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8FA-45E9-8165-D8A1D79674D4}"/>
                </c:ext>
              </c:extLst>
            </c:dLbl>
            <c:dLbl>
              <c:idx val="9"/>
              <c:layout>
                <c:manualLayout>
                  <c:x val="0"/>
                  <c:y val="-8.00915331807779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8FA-45E9-8165-D8A1D79674D4}"/>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2020.xlsx]Nigeria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2020.xlsx]Nigeria Estatisticas'!$B$91:$K$91</c:f>
              <c:numCache>
                <c:formatCode>"$"#,##0;\-"$"#,##0</c:formatCode>
                <c:ptCount val="10"/>
                <c:pt idx="0">
                  <c:v>8554740717</c:v>
                </c:pt>
                <c:pt idx="1">
                  <c:v>6026232041</c:v>
                </c:pt>
                <c:pt idx="2">
                  <c:v>8841113287</c:v>
                </c:pt>
                <c:pt idx="3">
                  <c:v>7069934205</c:v>
                </c:pt>
                <c:pt idx="4">
                  <c:v>5562873606</c:v>
                </c:pt>
                <c:pt idx="5">
                  <c:v>4693828632</c:v>
                </c:pt>
                <c:pt idx="6">
                  <c:v>3064168904</c:v>
                </c:pt>
                <c:pt idx="7">
                  <c:v>4448732917</c:v>
                </c:pt>
                <c:pt idx="8">
                  <c:v>3502999131</c:v>
                </c:pt>
                <c:pt idx="9">
                  <c:v>1997485165</c:v>
                </c:pt>
              </c:numCache>
            </c:numRef>
          </c:val>
          <c:smooth val="0"/>
          <c:extLst xmlns:c16r2="http://schemas.microsoft.com/office/drawing/2015/06/chart">
            <c:ext xmlns:c16="http://schemas.microsoft.com/office/drawing/2014/chart" uri="{C3380CC4-5D6E-409C-BE32-E72D297353CC}">
              <c16:uniqueId val="{00000007-98FA-45E9-8165-D8A1D79674D4}"/>
            </c:ext>
          </c:extLst>
        </c:ser>
        <c:dLbls>
          <c:showLegendKey val="0"/>
          <c:showVal val="1"/>
          <c:showCatName val="0"/>
          <c:showSerName val="0"/>
          <c:showPercent val="0"/>
          <c:showBubbleSize val="0"/>
        </c:dLbls>
        <c:marker val="1"/>
        <c:smooth val="0"/>
        <c:axId val="216122880"/>
        <c:axId val="216051072"/>
      </c:lineChart>
      <c:catAx>
        <c:axId val="2161228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051072"/>
        <c:crosses val="autoZero"/>
        <c:auto val="1"/>
        <c:lblAlgn val="ctr"/>
        <c:lblOffset val="100"/>
        <c:noMultiLvlLbl val="0"/>
      </c:catAx>
      <c:valAx>
        <c:axId val="216051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6122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400" b="0" i="0" u="none" strike="noStrike" kern="1200" spc="0" baseline="0">
                <a:solidFill>
                  <a:srgbClr val="00B0F0"/>
                </a:solidFill>
                <a:latin typeface="+mn-lt"/>
                <a:ea typeface="+mn-ea"/>
                <a:cs typeface="+mn-cs"/>
              </a:defRPr>
            </a:pPr>
            <a:r>
              <a:rPr lang="fr-FR" smtClean="0">
                <a:solidFill>
                  <a:srgbClr val="00B0F0"/>
                </a:solidFill>
              </a:rPr>
              <a:t>NOMBRE TOTAL DE PRODUITS INDUSTRIELS ENREGISTRÉS DANS LE TABLEAU DES ELTC DE LA CEDEAO PAR PAYS POUR LA PÉRIODE 1988 À 2018</a:t>
            </a:r>
            <a:endParaRPr lang="pt-PT">
              <a:solidFill>
                <a:srgbClr val="00B0F0"/>
              </a:solidFill>
            </a:endParaRP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15'!$A$564:$A$578</c:f>
              <c:strCache>
                <c:ptCount val="15"/>
                <c:pt idx="0">
                  <c:v>Benin</c:v>
                </c:pt>
                <c:pt idx="1">
                  <c:v>Burkina Faso</c:v>
                </c:pt>
                <c:pt idx="2">
                  <c:v>Cabo Verde</c:v>
                </c:pt>
                <c:pt idx="3">
                  <c:v>Côte d'Ivoire</c:v>
                </c:pt>
                <c:pt idx="4">
                  <c:v>Gambia</c:v>
                </c:pt>
                <c:pt idx="5">
                  <c:v>Ghana</c:v>
                </c:pt>
                <c:pt idx="6">
                  <c:v>Guinea</c:v>
                </c:pt>
                <c:pt idx="7">
                  <c:v>Guinea-Bissau</c:v>
                </c:pt>
                <c:pt idx="8">
                  <c:v>Liberia</c:v>
                </c:pt>
                <c:pt idx="9">
                  <c:v>Mali</c:v>
                </c:pt>
                <c:pt idx="10">
                  <c:v>Niger</c:v>
                </c:pt>
                <c:pt idx="11">
                  <c:v>Nigeria</c:v>
                </c:pt>
                <c:pt idx="12">
                  <c:v>Senegal</c:v>
                </c:pt>
                <c:pt idx="13">
                  <c:v>Sierra Leone</c:v>
                </c:pt>
                <c:pt idx="14">
                  <c:v>Togo</c:v>
                </c:pt>
              </c:strCache>
            </c:strRef>
          </c:cat>
          <c:val>
            <c:numRef>
              <c:f>'[CEDEAO PAIS POR PAIS VPT.xlsx]Indicadores Econ 15'!$H$564:$H$578</c:f>
              <c:numCache>
                <c:formatCode>_ * #,##0_ ;_ * \-#,##0_ ;_ * "-"??_ ;_ @_ </c:formatCode>
                <c:ptCount val="15"/>
                <c:pt idx="0" formatCode="General">
                  <c:v>254</c:v>
                </c:pt>
                <c:pt idx="1">
                  <c:v>18</c:v>
                </c:pt>
                <c:pt idx="2">
                  <c:v>13</c:v>
                </c:pt>
                <c:pt idx="3">
                  <c:v>1150</c:v>
                </c:pt>
                <c:pt idx="4">
                  <c:v>37</c:v>
                </c:pt>
                <c:pt idx="5">
                  <c:v>1273</c:v>
                </c:pt>
                <c:pt idx="6">
                  <c:v>120</c:v>
                </c:pt>
                <c:pt idx="7">
                  <c:v>5</c:v>
                </c:pt>
                <c:pt idx="8">
                  <c:v>19</c:v>
                </c:pt>
                <c:pt idx="9">
                  <c:v>129</c:v>
                </c:pt>
                <c:pt idx="10">
                  <c:v>15</c:v>
                </c:pt>
                <c:pt idx="11">
                  <c:v>2039</c:v>
                </c:pt>
                <c:pt idx="12">
                  <c:v>908</c:v>
                </c:pt>
                <c:pt idx="13">
                  <c:v>58</c:v>
                </c:pt>
                <c:pt idx="14">
                  <c:v>174</c:v>
                </c:pt>
              </c:numCache>
            </c:numRef>
          </c:val>
          <c:extLst xmlns:c16r2="http://schemas.microsoft.com/office/drawing/2015/06/chart">
            <c:ext xmlns:c16="http://schemas.microsoft.com/office/drawing/2014/chart" uri="{C3380CC4-5D6E-409C-BE32-E72D297353CC}">
              <c16:uniqueId val="{0000000F-37F3-43B8-9D4C-2A788715FB06}"/>
            </c:ext>
          </c:extLst>
        </c:ser>
        <c:dLbls>
          <c:showLegendKey val="0"/>
          <c:showVal val="1"/>
          <c:showCatName val="0"/>
          <c:showSerName val="0"/>
          <c:showPercent val="0"/>
          <c:showBubbleSize val="0"/>
        </c:dLbls>
        <c:gapWidth val="219"/>
        <c:overlap val="-27"/>
        <c:axId val="214780416"/>
        <c:axId val="198808640"/>
      </c:barChart>
      <c:catAx>
        <c:axId val="21478041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198808640"/>
        <c:crosses val="autoZero"/>
        <c:auto val="1"/>
        <c:lblAlgn val="ctr"/>
        <c:lblOffset val="100"/>
        <c:noMultiLvlLbl val="0"/>
      </c:catAx>
      <c:valAx>
        <c:axId val="19880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147804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'Senegal Estatisticas'!$A$7</c:f>
              <c:strCache>
                <c:ptCount val="1"/>
                <c:pt idx="0">
                  <c:v>Exportations de biens et services  [ Constant ]</c:v>
                </c:pt>
              </c:strCache>
            </c:strRef>
          </c:tx>
          <c:spPr>
            <a:solidFill>
              <a:schemeClr val="accent1"/>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Estatisticas'!$B$7:$K$7</c:f>
              <c:numCache>
                <c:formatCode>"$"#,##0_);[Red]\("$"#,##0\)</c:formatCode>
                <c:ptCount val="10"/>
                <c:pt idx="0">
                  <c:v>3240795854</c:v>
                </c:pt>
                <c:pt idx="1">
                  <c:v>3215663154</c:v>
                </c:pt>
                <c:pt idx="2">
                  <c:v>3289757838</c:v>
                </c:pt>
                <c:pt idx="3">
                  <c:v>3497616765</c:v>
                </c:pt>
                <c:pt idx="4">
                  <c:v>3400985942</c:v>
                </c:pt>
                <c:pt idx="5">
                  <c:v>3533652931</c:v>
                </c:pt>
                <c:pt idx="6">
                  <c:v>3864476413</c:v>
                </c:pt>
                <c:pt idx="7">
                  <c:v>4024825376</c:v>
                </c:pt>
                <c:pt idx="8">
                  <c:v>4349095357</c:v>
                </c:pt>
                <c:pt idx="9">
                  <c:v>4660159494</c:v>
                </c:pt>
              </c:numCache>
            </c:numRef>
          </c:val>
          <c:extLst xmlns:c16r2="http://schemas.microsoft.com/office/drawing/2015/06/chart">
            <c:ext xmlns:c16="http://schemas.microsoft.com/office/drawing/2014/chart" uri="{C3380CC4-5D6E-409C-BE32-E72D297353CC}">
              <c16:uniqueId val="{00000000-51CF-4055-979A-FBB11B8DCB33}"/>
            </c:ext>
          </c:extLst>
        </c:ser>
        <c:ser>
          <c:idx val="1"/>
          <c:order val="1"/>
          <c:tx>
            <c:strRef>
              <c:f>'Senegal Estatisticas'!$A$8</c:f>
              <c:strCache>
                <c:ptCount val="1"/>
                <c:pt idx="0">
                  <c:v>Exportations de biens et services [ Courant ]</c:v>
                </c:pt>
              </c:strCache>
            </c:strRef>
          </c:tx>
          <c:spPr>
            <a:solidFill>
              <a:schemeClr val="accent2"/>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Estatisticas'!$B$8:$K$8</c:f>
              <c:numCache>
                <c:formatCode>"$"#,##0_);[Red]\("$"#,##0\)</c:formatCode>
                <c:ptCount val="10"/>
                <c:pt idx="0">
                  <c:v>3116968874</c:v>
                </c:pt>
                <c:pt idx="1">
                  <c:v>3215663154</c:v>
                </c:pt>
                <c:pt idx="2">
                  <c:v>3787769263</c:v>
                </c:pt>
                <c:pt idx="3">
                  <c:v>3967341029</c:v>
                </c:pt>
                <c:pt idx="4">
                  <c:v>4208354607</c:v>
                </c:pt>
                <c:pt idx="5">
                  <c:v>4305694609</c:v>
                </c:pt>
                <c:pt idx="6">
                  <c:v>4029253554</c:v>
                </c:pt>
                <c:pt idx="7">
                  <c:v>4102472782</c:v>
                </c:pt>
                <c:pt idx="8">
                  <c:v>4598102920</c:v>
                </c:pt>
                <c:pt idx="9">
                  <c:v>5272398189</c:v>
                </c:pt>
              </c:numCache>
            </c:numRef>
          </c:val>
          <c:extLst xmlns:c16r2="http://schemas.microsoft.com/office/drawing/2015/06/chart">
            <c:ext xmlns:c16="http://schemas.microsoft.com/office/drawing/2014/chart" uri="{C3380CC4-5D6E-409C-BE32-E72D297353CC}">
              <c16:uniqueId val="{00000001-51CF-4055-979A-FBB11B8DCB33}"/>
            </c:ext>
          </c:extLst>
        </c:ser>
        <c:ser>
          <c:idx val="2"/>
          <c:order val="2"/>
          <c:tx>
            <c:strRef>
              <c:f>'Senegal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Estatisticas'!$B$9:$K$9</c:f>
              <c:numCache>
                <c:formatCode>"$"#,##0_);[Red]\("$"#,##0\)</c:formatCode>
                <c:ptCount val="10"/>
                <c:pt idx="0">
                  <c:v>5271966059</c:v>
                </c:pt>
                <c:pt idx="1">
                  <c:v>5204715745</c:v>
                </c:pt>
                <c:pt idx="2">
                  <c:v>5466299660</c:v>
                </c:pt>
                <c:pt idx="3">
                  <c:v>5731294194</c:v>
                </c:pt>
                <c:pt idx="4">
                  <c:v>6110813154</c:v>
                </c:pt>
                <c:pt idx="5">
                  <c:v>6749521673</c:v>
                </c:pt>
                <c:pt idx="6">
                  <c:v>7271757885</c:v>
                </c:pt>
                <c:pt idx="7">
                  <c:v>7762543161</c:v>
                </c:pt>
                <c:pt idx="8">
                  <c:v>8422095625</c:v>
                </c:pt>
                <c:pt idx="9">
                  <c:v>9314131199</c:v>
                </c:pt>
              </c:numCache>
            </c:numRef>
          </c:val>
          <c:extLst xmlns:c16r2="http://schemas.microsoft.com/office/drawing/2015/06/chart">
            <c:ext xmlns:c16="http://schemas.microsoft.com/office/drawing/2014/chart" uri="{C3380CC4-5D6E-409C-BE32-E72D297353CC}">
              <c16:uniqueId val="{00000002-51CF-4055-979A-FBB11B8DCB33}"/>
            </c:ext>
          </c:extLst>
        </c:ser>
        <c:ser>
          <c:idx val="3"/>
          <c:order val="3"/>
          <c:tx>
            <c:strRef>
              <c:f>'Senegal Estatisticas'!$A$10</c:f>
              <c:strCache>
                <c:ptCount val="1"/>
                <c:pt idx="0">
                  <c:v>Importations de biens et services [ Courant ]</c:v>
                </c:pt>
              </c:strCache>
            </c:strRef>
          </c:tx>
          <c:spPr>
            <a:solidFill>
              <a:schemeClr val="accent4"/>
            </a:solidFill>
            <a:ln>
              <a:noFill/>
            </a:ln>
            <a:effectLst/>
          </c:spPr>
          <c:invertIfNegative val="0"/>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Estatisticas'!$B$10:$K$10</c:f>
              <c:numCache>
                <c:formatCode>"$"#,##0_);[Red]\("$"#,##0\)</c:formatCode>
                <c:ptCount val="10"/>
                <c:pt idx="0">
                  <c:v>5273903542</c:v>
                </c:pt>
                <c:pt idx="1">
                  <c:v>5204715745</c:v>
                </c:pt>
                <c:pt idx="2">
                  <c:v>6420367982</c:v>
                </c:pt>
                <c:pt idx="3">
                  <c:v>6952183577</c:v>
                </c:pt>
                <c:pt idx="4">
                  <c:v>7214231737</c:v>
                </c:pt>
                <c:pt idx="5">
                  <c:v>7248768747</c:v>
                </c:pt>
                <c:pt idx="6">
                  <c:v>6295550170</c:v>
                </c:pt>
                <c:pt idx="7">
                  <c:v>6192831735</c:v>
                </c:pt>
                <c:pt idx="8">
                  <c:v>7504704045</c:v>
                </c:pt>
                <c:pt idx="9">
                  <c:v>8707216904</c:v>
                </c:pt>
              </c:numCache>
            </c:numRef>
          </c:val>
          <c:extLst xmlns:c16r2="http://schemas.microsoft.com/office/drawing/2015/06/chart">
            <c:ext xmlns:c16="http://schemas.microsoft.com/office/drawing/2014/chart" uri="{C3380CC4-5D6E-409C-BE32-E72D297353CC}">
              <c16:uniqueId val="{00000003-51CF-4055-979A-FBB11B8DCB33}"/>
            </c:ext>
          </c:extLst>
        </c:ser>
        <c:ser>
          <c:idx val="4"/>
          <c:order val="4"/>
          <c:tx>
            <c:strRef>
              <c:f>'Senegal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Estatisticas'!$B$11:$K$11</c:f>
              <c:numCache>
                <c:formatCode>"$"#,##0_);[Red]\("$"#,##0\)</c:formatCode>
                <c:ptCount val="10"/>
                <c:pt idx="0">
                  <c:v>-2031170205</c:v>
                </c:pt>
                <c:pt idx="1">
                  <c:v>-1989052591</c:v>
                </c:pt>
                <c:pt idx="2">
                  <c:v>-2176541822</c:v>
                </c:pt>
                <c:pt idx="3">
                  <c:v>-2233677429</c:v>
                </c:pt>
                <c:pt idx="4">
                  <c:v>-2709827212</c:v>
                </c:pt>
                <c:pt idx="5">
                  <c:v>-3215868742</c:v>
                </c:pt>
                <c:pt idx="6">
                  <c:v>-3407281472</c:v>
                </c:pt>
                <c:pt idx="7">
                  <c:v>-3737717785</c:v>
                </c:pt>
                <c:pt idx="8">
                  <c:v>-4073000268</c:v>
                </c:pt>
                <c:pt idx="9">
                  <c:v>-4653971705</c:v>
                </c:pt>
              </c:numCache>
            </c:numRef>
          </c:val>
          <c:extLst xmlns:c16r2="http://schemas.microsoft.com/office/drawing/2015/06/chart">
            <c:ext xmlns:c16="http://schemas.microsoft.com/office/drawing/2014/chart" uri="{C3380CC4-5D6E-409C-BE32-E72D297353CC}">
              <c16:uniqueId val="{0000000E-51CF-4055-979A-FBB11B8DCB33}"/>
            </c:ext>
          </c:extLst>
        </c:ser>
        <c:ser>
          <c:idx val="5"/>
          <c:order val="5"/>
          <c:tx>
            <c:strRef>
              <c:f>'Senegal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Estatisticas'!$B$12:$K$12</c:f>
              <c:numCache>
                <c:formatCode>"$"#,##0_);[Red]\("$"#,##0\)</c:formatCode>
                <c:ptCount val="10"/>
                <c:pt idx="0">
                  <c:v>-2156934668</c:v>
                </c:pt>
                <c:pt idx="1">
                  <c:v>-1989052591</c:v>
                </c:pt>
                <c:pt idx="2">
                  <c:v>-2632598719</c:v>
                </c:pt>
                <c:pt idx="3">
                  <c:v>-2984842548</c:v>
                </c:pt>
                <c:pt idx="4">
                  <c:v>-3005877130</c:v>
                </c:pt>
                <c:pt idx="5">
                  <c:v>-2943074138</c:v>
                </c:pt>
                <c:pt idx="6">
                  <c:v>-2266296616</c:v>
                </c:pt>
                <c:pt idx="7">
                  <c:v>-2090358953</c:v>
                </c:pt>
                <c:pt idx="8">
                  <c:v>-2906601125</c:v>
                </c:pt>
                <c:pt idx="9">
                  <c:v>-3434818715</c:v>
                </c:pt>
              </c:numCache>
            </c:numRef>
          </c:val>
          <c:extLst xmlns:c16r2="http://schemas.microsoft.com/office/drawing/2015/06/chart">
            <c:ext xmlns:c16="http://schemas.microsoft.com/office/drawing/2014/chart" uri="{C3380CC4-5D6E-409C-BE32-E72D297353CC}">
              <c16:uniqueId val="{00000019-51CF-4055-979A-FBB11B8DCB33}"/>
            </c:ext>
          </c:extLst>
        </c:ser>
        <c:ser>
          <c:idx val="6"/>
          <c:order val="6"/>
          <c:tx>
            <c:strRef>
              <c:f>'Senegal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Estatisticas'!$B$13:$K$13</c:f>
              <c:numCache>
                <c:formatCode>"$"#,##0_);[Red]\("$"#,##0\)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extLst xmlns:c16r2="http://schemas.microsoft.com/office/drawing/2015/06/chart">
            <c:ext xmlns:c16="http://schemas.microsoft.com/office/drawing/2014/chart" uri="{C3380CC4-5D6E-409C-BE32-E72D297353CC}">
              <c16:uniqueId val="{0000001D-51CF-4055-979A-FBB11B8DCB33}"/>
            </c:ext>
          </c:extLst>
        </c:ser>
        <c:dLbls>
          <c:showLegendKey val="0"/>
          <c:showVal val="0"/>
          <c:showCatName val="0"/>
          <c:showSerName val="0"/>
          <c:showPercent val="0"/>
          <c:showBubbleSize val="0"/>
        </c:dLbls>
        <c:gapWidth val="150"/>
        <c:axId val="221287424"/>
        <c:axId val="216054528"/>
      </c:barChart>
      <c:dateAx>
        <c:axId val="22128742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dirty="0"/>
                  <a:t>INDICATEURS ÉCONOMIQUES  </a:t>
                </a:r>
                <a:r>
                  <a:rPr lang="en-US" dirty="0" smtClean="0"/>
                  <a:t>DU </a:t>
                </a:r>
                <a:r>
                  <a:rPr lang="en-US" altLang="en-US" dirty="0" smtClean="0"/>
                  <a:t>SENEGAL</a:t>
                </a:r>
                <a:endParaRPr lang="en-US" altLang="en-US" dirty="0"/>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16054528"/>
        <c:crosses val="autoZero"/>
        <c:auto val="0"/>
        <c:lblOffset val="100"/>
        <c:baseTimeUnit val="days"/>
      </c:dateAx>
      <c:valAx>
        <c:axId val="2160545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2128742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546961636552498"/>
          <c:y val="5.86202601806285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0D5-4C60-AF98-15C22F891DA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0D5-4C60-AF98-15C22F891DA5}"/>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D0D5-4C60-AF98-15C22F891DA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0D5-4C60-AF98-15C22F891DA5}"/>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D0D5-4C60-AF98-15C22F891DA5}"/>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D0D5-4C60-AF98-15C22F891DA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0D5-4C60-AF98-15C22F891DA5}"/>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D0D5-4C60-AF98-15C22F891DA5}"/>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D0D5-4C60-AF98-15C22F891DA5}"/>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D0D5-4C60-AF98-15C22F891DA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0D5-4C60-AF98-15C22F891DA5}"/>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D0D5-4C60-AF98-15C22F891DA5}"/>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D0D5-4C60-AF98-15C22F891DA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0D5-4C60-AF98-15C22F891DA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0D5-4C60-AF98-15C22F891DA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0D5-4C60-AF98-15C22F891DA5}"/>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0D5-4C60-AF98-15C22F891DA5}"/>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0D5-4C60-AF98-15C22F891DA5}"/>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0D5-4C60-AF98-15C22F891DA5}"/>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0D5-4C60-AF98-15C22F891DA5}"/>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0D5-4C60-AF98-15C22F891DA5}"/>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0D5-4C60-AF98-15C22F891DA5}"/>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0D5-4C60-AF98-15C22F891DA5}"/>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0D5-4C60-AF98-15C22F891DA5}"/>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0D5-4C60-AF98-15C22F891DA5}"/>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0D5-4C60-AF98-15C22F891DA5}"/>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2020.xlsx]Senegal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Estatisticas'!$B$115:$B$131</c:f>
              <c:numCache>
                <c:formatCode>"$"#,##0</c:formatCode>
                <c:ptCount val="17"/>
                <c:pt idx="0">
                  <c:v>1311608974</c:v>
                </c:pt>
                <c:pt idx="1">
                  <c:v>1213572874</c:v>
                </c:pt>
                <c:pt idx="2">
                  <c:v>1413394663</c:v>
                </c:pt>
                <c:pt idx="3">
                  <c:v>1315715915</c:v>
                </c:pt>
                <c:pt idx="4">
                  <c:v>2772429305</c:v>
                </c:pt>
                <c:pt idx="5">
                  <c:v>223730795</c:v>
                </c:pt>
                <c:pt idx="6">
                  <c:v>576953704</c:v>
                </c:pt>
                <c:pt idx="7">
                  <c:v>182899220</c:v>
                </c:pt>
                <c:pt idx="8">
                  <c:v>1355602078</c:v>
                </c:pt>
                <c:pt idx="9">
                  <c:v>217187906</c:v>
                </c:pt>
                <c:pt idx="10">
                  <c:v>34878012</c:v>
                </c:pt>
                <c:pt idx="11">
                  <c:v>173806351</c:v>
                </c:pt>
                <c:pt idx="12">
                  <c:v>8503543</c:v>
                </c:pt>
                <c:pt idx="13">
                  <c:v>486334673</c:v>
                </c:pt>
                <c:pt idx="14" formatCode="&quot;$&quot;#,##0;\-&quot;$&quot;#,##0">
                  <c:v>335491082</c:v>
                </c:pt>
                <c:pt idx="15">
                  <c:v>81643092</c:v>
                </c:pt>
                <c:pt idx="16">
                  <c:v>22898583</c:v>
                </c:pt>
              </c:numCache>
            </c:numRef>
          </c:val>
          <c:extLst xmlns:c16r2="http://schemas.microsoft.com/office/drawing/2015/06/chart">
            <c:ext xmlns:c16="http://schemas.microsoft.com/office/drawing/2014/chart" uri="{C3380CC4-5D6E-409C-BE32-E72D297353CC}">
              <c16:uniqueId val="{00000022-D0D5-4C60-AF98-15C22F891DA5}"/>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880132725010395"/>
          <c:y val="2.6602869291226301E-2"/>
        </c:manualLayout>
      </c:layout>
      <c:overlay val="0"/>
      <c:spPr>
        <a:noFill/>
        <a:ln>
          <a:noFill/>
        </a:ln>
        <a:effectLst/>
      </c:spPr>
    </c:title>
    <c:autoTitleDeleted val="0"/>
    <c:plotArea>
      <c:layout>
        <c:manualLayout>
          <c:layoutTarget val="inner"/>
          <c:xMode val="edge"/>
          <c:yMode val="edge"/>
          <c:x val="0.163417669017005"/>
          <c:y val="0.182876643581251"/>
          <c:w val="0.562629614267939"/>
          <c:h val="0.5446150757803870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DF9D-4A6F-9C1D-27538C8F10BC}"/>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DF9D-4A6F-9C1D-27538C8F10BC}"/>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DF9D-4A6F-9C1D-27538C8F10BC}"/>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DF9D-4A6F-9C1D-27538C8F10BC}"/>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DF9D-4A6F-9C1D-27538C8F10BC}"/>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F9D-4A6F-9C1D-27538C8F10BC}"/>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DF9D-4A6F-9C1D-27538C8F10BC}"/>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DF9D-4A6F-9C1D-27538C8F10BC}"/>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DF9D-4A6F-9C1D-27538C8F10BC}"/>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DF9D-4A6F-9C1D-27538C8F10BC}"/>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DF9D-4A6F-9C1D-27538C8F10BC}"/>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DF9D-4A6F-9C1D-27538C8F10BC}"/>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DF9D-4A6F-9C1D-27538C8F10BC}"/>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DF9D-4A6F-9C1D-27538C8F10BC}"/>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DF9D-4A6F-9C1D-27538C8F10BC}"/>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DF9D-4A6F-9C1D-27538C8F10BC}"/>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DF9D-4A6F-9C1D-27538C8F10BC}"/>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F9D-4A6F-9C1D-27538C8F10BC}"/>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F9D-4A6F-9C1D-27538C8F10BC}"/>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F9D-4A6F-9C1D-27538C8F10BC}"/>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F9D-4A6F-9C1D-27538C8F10BC}"/>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DF9D-4A6F-9C1D-27538C8F10BC}"/>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DF9D-4A6F-9C1D-27538C8F10BC}"/>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DF9D-4A6F-9C1D-27538C8F10BC}"/>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DF9D-4A6F-9C1D-27538C8F10BC}"/>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DF9D-4A6F-9C1D-27538C8F10BC}"/>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DF9D-4A6F-9C1D-27538C8F10BC}"/>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DF9D-4A6F-9C1D-27538C8F10BC}"/>
                </c:ext>
              </c:extLst>
            </c:dLbl>
            <c:dLbl>
              <c:idx val="11"/>
              <c:layout>
                <c:manualLayout>
                  <c:x val="-0.15972849701217601"/>
                  <c:y val="-0.13290164863639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DF9D-4A6F-9C1D-27538C8F10BC}"/>
                </c:ext>
              </c:extLst>
            </c:dLbl>
            <c:dLbl>
              <c:idx val="12"/>
              <c:layout>
                <c:manualLayout>
                  <c:x val="3.95679908381023E-2"/>
                  <c:y val="-0.138782299092374"/>
                </c:manualLayout>
              </c:layout>
              <c:numFmt formatCode="0.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DF9D-4A6F-9C1D-27538C8F10BC}"/>
                </c:ext>
              </c:extLst>
            </c:dLbl>
            <c:dLbl>
              <c:idx val="13"/>
              <c:layout>
                <c:manualLayout>
                  <c:x val="0.124395651844873"/>
                  <c:y val="-0.128078148243442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DF9D-4A6F-9C1D-27538C8F10BC}"/>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DF9D-4A6F-9C1D-27538C8F10BC}"/>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DF9D-4A6F-9C1D-27538C8F10BC}"/>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1-DF9D-4A6F-9C1D-27538C8F10BC}"/>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2020.xlsx]Senegal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'[CEDEAO PAIS POR PAIS VPT 2020.xlsx]Senegal Estatisticas'!$B$137:$B$153</c:f>
              <c:numCache>
                <c:formatCode>"$"#,##0;\-"$"#,##0</c:formatCode>
                <c:ptCount val="17"/>
                <c:pt idx="0">
                  <c:v>869480496</c:v>
                </c:pt>
                <c:pt idx="1">
                  <c:v>819020096</c:v>
                </c:pt>
                <c:pt idx="2">
                  <c:v>574855950</c:v>
                </c:pt>
                <c:pt idx="3">
                  <c:v>362449093</c:v>
                </c:pt>
                <c:pt idx="4">
                  <c:v>750231149</c:v>
                </c:pt>
                <c:pt idx="5">
                  <c:v>58880310</c:v>
                </c:pt>
                <c:pt idx="6">
                  <c:v>281337535</c:v>
                </c:pt>
                <c:pt idx="7">
                  <c:v>11675258</c:v>
                </c:pt>
                <c:pt idx="8">
                  <c:v>105569021</c:v>
                </c:pt>
                <c:pt idx="9">
                  <c:v>27295642</c:v>
                </c:pt>
                <c:pt idx="10">
                  <c:v>638967</c:v>
                </c:pt>
                <c:pt idx="11">
                  <c:v>26519744</c:v>
                </c:pt>
                <c:pt idx="12">
                  <c:v>136931</c:v>
                </c:pt>
                <c:pt idx="13">
                  <c:v>22925595</c:v>
                </c:pt>
                <c:pt idx="14">
                  <c:v>17813272</c:v>
                </c:pt>
                <c:pt idx="15">
                  <c:v>7344221</c:v>
                </c:pt>
                <c:pt idx="16">
                  <c:v>1090918</c:v>
                </c:pt>
              </c:numCache>
            </c:numRef>
          </c:val>
          <c:extLst xmlns:c16r2="http://schemas.microsoft.com/office/drawing/2015/06/chart">
            <c:ext xmlns:c16="http://schemas.microsoft.com/office/drawing/2014/chart" uri="{C3380CC4-5D6E-409C-BE32-E72D297353CC}">
              <c16:uniqueId val="{00000022-DF9D-4A6F-9C1D-27538C8F10BC}"/>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'Senegal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1C20-4768-9CD1-30C1666C10C7}"/>
            </c:ext>
          </c:extLst>
        </c:ser>
        <c:ser>
          <c:idx val="1"/>
          <c:order val="1"/>
          <c:tx>
            <c:strRef>
              <c:f>'Senegal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'Senegal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1C20-4768-9CD1-30C1666C10C7}"/>
            </c:ext>
          </c:extLst>
        </c:ser>
        <c:dLbls>
          <c:showLegendKey val="0"/>
          <c:showVal val="1"/>
          <c:showCatName val="0"/>
          <c:showSerName val="0"/>
          <c:showPercent val="0"/>
          <c:showBubbleSize val="0"/>
        </c:dLbls>
        <c:gapWidth val="219"/>
        <c:overlap val="-27"/>
        <c:axId val="200218112"/>
        <c:axId val="142014656"/>
      </c:barChart>
      <c:catAx>
        <c:axId val="2002181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42014656"/>
        <c:crosses val="autoZero"/>
        <c:auto val="1"/>
        <c:lblAlgn val="ctr"/>
        <c:lblOffset val="100"/>
        <c:noMultiLvlLbl val="0"/>
      </c:catAx>
      <c:valAx>
        <c:axId val="142014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21811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400" b="0" i="0" u="none" strike="noStrike" kern="1200" spc="0" baseline="0">
                <a:solidFill>
                  <a:srgbClr val="00B0F0"/>
                </a:solidFill>
                <a:latin typeface="+mn-lt"/>
                <a:ea typeface="+mn-ea"/>
                <a:cs typeface="+mn-cs"/>
              </a:defRPr>
            </a:pPr>
            <a:r>
              <a:rPr lang="pt-PT" smtClean="0"/>
              <a:t>Investissements directs étrangers [entrées nettes </a:t>
            </a:r>
            <a:r>
              <a:rPr lang="pt-PT"/>
              <a:t>]</a:t>
            </a: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2020.xlsx]Senegal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A0-4D6A-859A-3E9BBCA2B3A7}"/>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A0-4D6A-859A-3E9BBCA2B3A7}"/>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A0-4D6A-859A-3E9BBCA2B3A7}"/>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A0-4D6A-859A-3E9BBCA2B3A7}"/>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A0-4D6A-859A-3E9BBCA2B3A7}"/>
                </c:ext>
              </c:extLst>
            </c:dLbl>
            <c:dLbl>
              <c:idx val="8"/>
              <c:layout>
                <c:manualLayout>
                  <c:x val="-1.4737280633234401E-2"/>
                  <c:y val="-4.7585058291696403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BA0-4D6A-859A-3E9BBCA2B3A7}"/>
                </c:ext>
              </c:extLst>
            </c:dLbl>
            <c:dLbl>
              <c:idx val="9"/>
              <c:layout>
                <c:manualLayout>
                  <c:x val="-8.8527834192574095E-4"/>
                  <c:y val="-3.97335236735665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BA0-4D6A-859A-3E9BBCA2B3A7}"/>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2020.xlsx]Senegal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2020.xlsx]Senegal Estatisticas'!$B$91:$K$91</c:f>
              <c:numCache>
                <c:formatCode>"$"#,##0;\-"$"#,##0</c:formatCode>
                <c:ptCount val="10"/>
                <c:pt idx="0">
                  <c:v>331473910</c:v>
                </c:pt>
                <c:pt idx="1">
                  <c:v>272092888</c:v>
                </c:pt>
                <c:pt idx="2">
                  <c:v>338661996</c:v>
                </c:pt>
                <c:pt idx="3">
                  <c:v>276159533</c:v>
                </c:pt>
                <c:pt idx="4">
                  <c:v>311366769</c:v>
                </c:pt>
                <c:pt idx="5">
                  <c:v>403098056</c:v>
                </c:pt>
                <c:pt idx="6">
                  <c:v>409166126</c:v>
                </c:pt>
                <c:pt idx="7">
                  <c:v>472409800</c:v>
                </c:pt>
                <c:pt idx="8">
                  <c:v>588292998</c:v>
                </c:pt>
                <c:pt idx="9">
                  <c:v>847841575</c:v>
                </c:pt>
              </c:numCache>
            </c:numRef>
          </c:val>
          <c:smooth val="0"/>
          <c:extLst xmlns:c16r2="http://schemas.microsoft.com/office/drawing/2015/06/chart">
            <c:ext xmlns:c16="http://schemas.microsoft.com/office/drawing/2014/chart" uri="{C3380CC4-5D6E-409C-BE32-E72D297353CC}">
              <c16:uniqueId val="{00000008-EBA0-4D6A-859A-3E9BBCA2B3A7}"/>
            </c:ext>
          </c:extLst>
        </c:ser>
        <c:dLbls>
          <c:showLegendKey val="0"/>
          <c:showVal val="1"/>
          <c:showCatName val="0"/>
          <c:showSerName val="0"/>
          <c:showPercent val="0"/>
          <c:showBubbleSize val="0"/>
        </c:dLbls>
        <c:marker val="1"/>
        <c:smooth val="0"/>
        <c:axId val="200218624"/>
        <c:axId val="236601344"/>
      </c:lineChart>
      <c:catAx>
        <c:axId val="200218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601344"/>
        <c:crosses val="autoZero"/>
        <c:auto val="1"/>
        <c:lblAlgn val="ctr"/>
        <c:lblOffset val="100"/>
        <c:noMultiLvlLbl val="0"/>
      </c:catAx>
      <c:valAx>
        <c:axId val="2366013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21862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'Sierra Leone Estatisticas'!$A$7</c:f>
              <c:strCache>
                <c:ptCount val="1"/>
                <c:pt idx="0">
                  <c:v>Exportations de biens et services  [ Constant ]</c:v>
                </c:pt>
              </c:strCache>
            </c:strRef>
          </c:tx>
          <c:spPr>
            <a:solidFill>
              <a:schemeClr val="accent1"/>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Estatisticas'!$B$7:$K$7</c:f>
              <c:numCache>
                <c:formatCode>"$"#,##0_);[Red]\("$"#,##0\)</c:formatCode>
                <c:ptCount val="10"/>
                <c:pt idx="0">
                  <c:v>363528018</c:v>
                </c:pt>
                <c:pt idx="1">
                  <c:v>432978661</c:v>
                </c:pt>
                <c:pt idx="2">
                  <c:v>427158407</c:v>
                </c:pt>
                <c:pt idx="3">
                  <c:v>1098986341</c:v>
                </c:pt>
                <c:pt idx="4">
                  <c:v>1508984620</c:v>
                </c:pt>
                <c:pt idx="5">
                  <c:v>2421355459</c:v>
                </c:pt>
                <c:pt idx="6">
                  <c:v>1087446264</c:v>
                </c:pt>
                <c:pt idx="7">
                  <c:v>1323620505</c:v>
                </c:pt>
                <c:pt idx="8">
                  <c:v>1631693416</c:v>
                </c:pt>
                <c:pt idx="9">
                  <c:v>1084878075</c:v>
                </c:pt>
              </c:numCache>
            </c:numRef>
          </c:val>
          <c:extLst xmlns:c16r2="http://schemas.microsoft.com/office/drawing/2015/06/chart">
            <c:ext xmlns:c16="http://schemas.microsoft.com/office/drawing/2014/chart" uri="{C3380CC4-5D6E-409C-BE32-E72D297353CC}">
              <c16:uniqueId val="{00000000-3B10-4B24-A78D-5E153CEAD81F}"/>
            </c:ext>
          </c:extLst>
        </c:ser>
        <c:ser>
          <c:idx val="1"/>
          <c:order val="1"/>
          <c:tx>
            <c:strRef>
              <c:f>'Sierra Leone Estatisticas'!$A$8</c:f>
              <c:strCache>
                <c:ptCount val="1"/>
                <c:pt idx="0">
                  <c:v>Exportations de biens et services [ Courant ]</c:v>
                </c:pt>
              </c:strCache>
            </c:strRef>
          </c:tx>
          <c:spPr>
            <a:solidFill>
              <a:schemeClr val="accent2"/>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Estatisticas'!$B$8:$K$8</c:f>
              <c:numCache>
                <c:formatCode>"$"#,##0_);[Red]\("$"#,##0\)</c:formatCode>
                <c:ptCount val="10"/>
                <c:pt idx="0">
                  <c:v>331270805</c:v>
                </c:pt>
                <c:pt idx="1">
                  <c:v>432978661</c:v>
                </c:pt>
                <c:pt idx="2">
                  <c:v>478655063</c:v>
                </c:pt>
                <c:pt idx="3">
                  <c:v>1251015326</c:v>
                </c:pt>
                <c:pt idx="4">
                  <c:v>1408534692</c:v>
                </c:pt>
                <c:pt idx="5">
                  <c:v>1542664519</c:v>
                </c:pt>
                <c:pt idx="6">
                  <c:v>816852289</c:v>
                </c:pt>
                <c:pt idx="7">
                  <c:v>915541736</c:v>
                </c:pt>
                <c:pt idx="8">
                  <c:v>974210448</c:v>
                </c:pt>
                <c:pt idx="9">
                  <c:v>713559229</c:v>
                </c:pt>
              </c:numCache>
            </c:numRef>
          </c:val>
          <c:extLst xmlns:c16r2="http://schemas.microsoft.com/office/drawing/2015/06/chart">
            <c:ext xmlns:c16="http://schemas.microsoft.com/office/drawing/2014/chart" uri="{C3380CC4-5D6E-409C-BE32-E72D297353CC}">
              <c16:uniqueId val="{00000001-3B10-4B24-A78D-5E153CEAD81F}"/>
            </c:ext>
          </c:extLst>
        </c:ser>
        <c:ser>
          <c:idx val="2"/>
          <c:order val="2"/>
          <c:tx>
            <c:strRef>
              <c:f>'Sierra Leone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Estatisticas'!$B$9:$K$9</c:f>
              <c:numCache>
                <c:formatCode>"$"#,##0_);[Red]\("$"#,##0\)</c:formatCode>
                <c:ptCount val="10"/>
                <c:pt idx="0">
                  <c:v>696727088</c:v>
                </c:pt>
                <c:pt idx="1">
                  <c:v>888970140</c:v>
                </c:pt>
                <c:pt idx="2">
                  <c:v>1739421382</c:v>
                </c:pt>
                <c:pt idx="3">
                  <c:v>1911592929</c:v>
                </c:pt>
                <c:pt idx="4">
                  <c:v>2291189741</c:v>
                </c:pt>
                <c:pt idx="5">
                  <c:v>2262335264</c:v>
                </c:pt>
                <c:pt idx="6">
                  <c:v>1848948125</c:v>
                </c:pt>
                <c:pt idx="7">
                  <c:v>2291348199</c:v>
                </c:pt>
                <c:pt idx="8">
                  <c:v>2435434672</c:v>
                </c:pt>
                <c:pt idx="9">
                  <c:v>2154342451</c:v>
                </c:pt>
              </c:numCache>
            </c:numRef>
          </c:val>
          <c:extLst xmlns:c16r2="http://schemas.microsoft.com/office/drawing/2015/06/chart">
            <c:ext xmlns:c16="http://schemas.microsoft.com/office/drawing/2014/chart" uri="{C3380CC4-5D6E-409C-BE32-E72D297353CC}">
              <c16:uniqueId val="{00000002-3B10-4B24-A78D-5E153CEAD81F}"/>
            </c:ext>
          </c:extLst>
        </c:ser>
        <c:ser>
          <c:idx val="3"/>
          <c:order val="3"/>
          <c:tx>
            <c:strRef>
              <c:f>'Sierra Leone Estatisticas'!$A$10</c:f>
              <c:strCache>
                <c:ptCount val="1"/>
                <c:pt idx="0">
                  <c:v>Importations de biens et services [ Courant ]</c:v>
                </c:pt>
              </c:strCache>
            </c:strRef>
          </c:tx>
          <c:spPr>
            <a:solidFill>
              <a:schemeClr val="accent4"/>
            </a:solidFill>
            <a:ln>
              <a:noFill/>
            </a:ln>
            <a:effectLst/>
          </c:spPr>
          <c:invertIfNegative val="0"/>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Estatisticas'!$B$10:$K$10</c:f>
              <c:numCache>
                <c:formatCode>"$"#,##0_);[Red]\("$"#,##0\)</c:formatCode>
                <c:ptCount val="10"/>
                <c:pt idx="0">
                  <c:v>685540147</c:v>
                </c:pt>
                <c:pt idx="1">
                  <c:v>888970140</c:v>
                </c:pt>
                <c:pt idx="2">
                  <c:v>1896478865</c:v>
                </c:pt>
                <c:pt idx="3">
                  <c:v>2295138524</c:v>
                </c:pt>
                <c:pt idx="4">
                  <c:v>2894443250</c:v>
                </c:pt>
                <c:pt idx="5">
                  <c:v>2629234393</c:v>
                </c:pt>
                <c:pt idx="6">
                  <c:v>2001365444</c:v>
                </c:pt>
                <c:pt idx="7">
                  <c:v>2002833182</c:v>
                </c:pt>
                <c:pt idx="8">
                  <c:v>1796266882</c:v>
                </c:pt>
                <c:pt idx="9">
                  <c:v>1602530536</c:v>
                </c:pt>
              </c:numCache>
            </c:numRef>
          </c:val>
          <c:extLst xmlns:c16r2="http://schemas.microsoft.com/office/drawing/2015/06/chart">
            <c:ext xmlns:c16="http://schemas.microsoft.com/office/drawing/2014/chart" uri="{C3380CC4-5D6E-409C-BE32-E72D297353CC}">
              <c16:uniqueId val="{00000003-3B10-4B24-A78D-5E153CEAD81F}"/>
            </c:ext>
          </c:extLst>
        </c:ser>
        <c:ser>
          <c:idx val="4"/>
          <c:order val="4"/>
          <c:tx>
            <c:strRef>
              <c:f>'Sierra Leone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Estatisticas'!$B$11:$K$11</c:f>
              <c:numCache>
                <c:formatCode>"$"#,##0_);[Red]\("$"#,##0\)</c:formatCode>
                <c:ptCount val="10"/>
                <c:pt idx="0">
                  <c:v>-333199070</c:v>
                </c:pt>
                <c:pt idx="1">
                  <c:v>-455991479</c:v>
                </c:pt>
                <c:pt idx="2">
                  <c:v>-1312262975</c:v>
                </c:pt>
                <c:pt idx="3">
                  <c:v>-812606588</c:v>
                </c:pt>
                <c:pt idx="4">
                  <c:v>-782205121</c:v>
                </c:pt>
                <c:pt idx="5">
                  <c:v>159020195</c:v>
                </c:pt>
                <c:pt idx="6">
                  <c:v>-761501861</c:v>
                </c:pt>
                <c:pt idx="7">
                  <c:v>-967727694</c:v>
                </c:pt>
                <c:pt idx="8">
                  <c:v>-803741256</c:v>
                </c:pt>
                <c:pt idx="9">
                  <c:v>-1069464376</c:v>
                </c:pt>
              </c:numCache>
            </c:numRef>
          </c:val>
          <c:extLst xmlns:c16r2="http://schemas.microsoft.com/office/drawing/2015/06/chart">
            <c:ext xmlns:c16="http://schemas.microsoft.com/office/drawing/2014/chart" uri="{C3380CC4-5D6E-409C-BE32-E72D297353CC}">
              <c16:uniqueId val="{0000000E-3B10-4B24-A78D-5E153CEAD81F}"/>
            </c:ext>
          </c:extLst>
        </c:ser>
        <c:ser>
          <c:idx val="5"/>
          <c:order val="5"/>
          <c:tx>
            <c:strRef>
              <c:f>'Sierra Leone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Estatisticas'!$B$12:$K$12</c:f>
              <c:numCache>
                <c:formatCode>"$"#,##0_);[Red]\("$"#,##0\)</c:formatCode>
                <c:ptCount val="10"/>
                <c:pt idx="0">
                  <c:v>-354269342</c:v>
                </c:pt>
                <c:pt idx="1">
                  <c:v>-455991479</c:v>
                </c:pt>
                <c:pt idx="2">
                  <c:v>-1417823802</c:v>
                </c:pt>
                <c:pt idx="3">
                  <c:v>-1044123198</c:v>
                </c:pt>
                <c:pt idx="4">
                  <c:v>-1485908558</c:v>
                </c:pt>
                <c:pt idx="5">
                  <c:v>-1086569874</c:v>
                </c:pt>
                <c:pt idx="6">
                  <c:v>-1184513155</c:v>
                </c:pt>
                <c:pt idx="7">
                  <c:v>-1087291446</c:v>
                </c:pt>
                <c:pt idx="8">
                  <c:v>-822056434</c:v>
                </c:pt>
                <c:pt idx="9">
                  <c:v>-888971307</c:v>
                </c:pt>
              </c:numCache>
            </c:numRef>
          </c:val>
          <c:extLst xmlns:c16r2="http://schemas.microsoft.com/office/drawing/2015/06/chart">
            <c:ext xmlns:c16="http://schemas.microsoft.com/office/drawing/2014/chart" uri="{C3380CC4-5D6E-409C-BE32-E72D297353CC}">
              <c16:uniqueId val="{00000019-3B10-4B24-A78D-5E153CEAD81F}"/>
            </c:ext>
          </c:extLst>
        </c:ser>
        <c:ser>
          <c:idx val="6"/>
          <c:order val="6"/>
          <c:tx>
            <c:strRef>
              <c:f>'Sierra Leone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Estatisticas'!$B$13:$K$13</c:f>
              <c:numCache>
                <c:formatCode>"$"#,##0_);[Red]\("$"#,##0\)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extLst xmlns:c16r2="http://schemas.microsoft.com/office/drawing/2015/06/chart">
            <c:ext xmlns:c16="http://schemas.microsoft.com/office/drawing/2014/chart" uri="{C3380CC4-5D6E-409C-BE32-E72D297353CC}">
              <c16:uniqueId val="{0000001D-3B10-4B24-A78D-5E153CEAD81F}"/>
            </c:ext>
          </c:extLst>
        </c:ser>
        <c:dLbls>
          <c:showLegendKey val="0"/>
          <c:showVal val="0"/>
          <c:showCatName val="0"/>
          <c:showSerName val="0"/>
          <c:showPercent val="0"/>
          <c:showBubbleSize val="0"/>
        </c:dLbls>
        <c:gapWidth val="150"/>
        <c:axId val="200360960"/>
        <c:axId val="236604800"/>
      </c:barChart>
      <c:dateAx>
        <c:axId val="200360960"/>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DE SIERRA LEONE</a:t>
                </a:r>
                <a:endParaRPr lang="en-US" altLang="en-US"/>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6604800"/>
        <c:crosses val="autoZero"/>
        <c:auto val="0"/>
        <c:lblOffset val="100"/>
        <c:baseTimeUnit val="days"/>
      </c:dateAx>
      <c:valAx>
        <c:axId val="23660480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360960"/>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Importations des biens</a:t>
            </a:r>
          </a:p>
          <a:p>
            <a:pPr defTabSz="914400">
              <a:defRPr lang="pt-PT" sz="1200" b="0" i="0"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82E-43FB-AB80-85472CB695EA}"/>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82E-43FB-AB80-85472CB695EA}"/>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F82E-43FB-AB80-85472CB695EA}"/>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82E-43FB-AB80-85472CB695EA}"/>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F82E-43FB-AB80-85472CB695EA}"/>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F82E-43FB-AB80-85472CB695E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82E-43FB-AB80-85472CB695E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F82E-43FB-AB80-85472CB695E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F82E-43FB-AB80-85472CB695EA}"/>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F82E-43FB-AB80-85472CB695E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82E-43FB-AB80-85472CB695EA}"/>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F82E-43FB-AB80-85472CB695EA}"/>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F82E-43FB-AB80-85472CB695EA}"/>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82E-43FB-AB80-85472CB695EA}"/>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82E-43FB-AB80-85472CB695EA}"/>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82E-43FB-AB80-85472CB695EA}"/>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82E-43FB-AB80-85472CB695EA}"/>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82E-43FB-AB80-85472CB695EA}"/>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F82E-43FB-AB80-85472CB695EA}"/>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F82E-43FB-AB80-85472CB695EA}"/>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F82E-43FB-AB80-85472CB695EA}"/>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82E-43FB-AB80-85472CB695EA}"/>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F82E-43FB-AB80-85472CB695EA}"/>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F82E-43FB-AB80-85472CB695EA}"/>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'[CEDEAO PAIS POR PAIS VPT 2020.xlsx]Sierra Leone Estatisticas'!$A$115:$A$130</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Estatisticas'!$B$115:$B$130</c:f>
              <c:numCache>
                <c:formatCode>"$"#,##0</c:formatCode>
                <c:ptCount val="16"/>
                <c:pt idx="0">
                  <c:v>379247332</c:v>
                </c:pt>
                <c:pt idx="1">
                  <c:v>364529060</c:v>
                </c:pt>
                <c:pt idx="2">
                  <c:v>205022437</c:v>
                </c:pt>
                <c:pt idx="3">
                  <c:v>195209957</c:v>
                </c:pt>
                <c:pt idx="4">
                  <c:v>890916291</c:v>
                </c:pt>
                <c:pt idx="5">
                  <c:v>28529934</c:v>
                </c:pt>
                <c:pt idx="6">
                  <c:v>123247638</c:v>
                </c:pt>
                <c:pt idx="7">
                  <c:v>34455297</c:v>
                </c:pt>
                <c:pt idx="8">
                  <c:v>416871520</c:v>
                </c:pt>
                <c:pt idx="9">
                  <c:v>73607760</c:v>
                </c:pt>
                <c:pt idx="10">
                  <c:v>10198356</c:v>
                </c:pt>
                <c:pt idx="11">
                  <c:v>61913672</c:v>
                </c:pt>
                <c:pt idx="12">
                  <c:v>155964083</c:v>
                </c:pt>
                <c:pt idx="13">
                  <c:v>138833833</c:v>
                </c:pt>
                <c:pt idx="14" formatCode="&quot;$&quot;#,##0;\-&quot;$&quot;#,##0">
                  <c:v>14996254</c:v>
                </c:pt>
                <c:pt idx="15">
                  <c:v>10536061</c:v>
                </c:pt>
              </c:numCache>
            </c:numRef>
          </c:val>
          <c:extLst xmlns:c16r2="http://schemas.microsoft.com/office/drawing/2015/06/chart">
            <c:ext xmlns:c16="http://schemas.microsoft.com/office/drawing/2014/chart" uri="{C3380CC4-5D6E-409C-BE32-E72D297353CC}">
              <c16:uniqueId val="{00000020-F82E-43FB-AB80-85472CB695EA}"/>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Les Exportations des biens</a:t>
            </a:r>
          </a:p>
          <a:p>
            <a:pPr defTabSz="914400">
              <a:defRPr lang="pt-PT" sz="1200" b="0" i="1" u="none" strike="noStrike" kern="1200" spc="0" baseline="0">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defRPr>
            </a:pPr>
            <a:r>
              <a:rPr lang="fr-FR" sz="1200" i="1">
                <a:solidFill>
                  <a:srgbClr val="00B0F0"/>
                </a:solidFill>
                <a:latin typeface="Arial Narrow" panose="020B0606020202030204" pitchFamily="34" charset="0"/>
                <a:ea typeface="Arial Narrow" panose="020B0606020202030204" pitchFamily="34" charset="0"/>
                <a:cs typeface="Arial Narrow" panose="020B0606020202030204" pitchFamily="34" charset="0"/>
                <a:sym typeface="Arial Narrow" panose="020B0606020202030204" pitchFamily="34" charset="0"/>
              </a:rPr>
              <a:t>2015</a:t>
            </a:r>
          </a:p>
        </c:rich>
      </c:tx>
      <c:layout>
        <c:manualLayout>
          <c:xMode val="edge"/>
          <c:yMode val="edge"/>
          <c:x val="0.73182009247583002"/>
          <c:y val="1.65657318828152E-2"/>
        </c:manualLayout>
      </c:layout>
      <c:overlay val="0"/>
      <c:spPr>
        <a:noFill/>
        <a:ln>
          <a:noFill/>
        </a:ln>
        <a:effectLst/>
      </c:spPr>
    </c:title>
    <c:autoTitleDeleted val="0"/>
    <c:plotArea>
      <c:layout>
        <c:manualLayout>
          <c:layoutTarget val="inner"/>
          <c:xMode val="edge"/>
          <c:yMode val="edge"/>
          <c:x val="0.220786044556536"/>
          <c:y val="0.17877657966340799"/>
          <c:w val="0.62168978562421195"/>
          <c:h val="0.596190668144714"/>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5C08-4DCB-A155-7ACF9F598D95}"/>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5C08-4DCB-A155-7ACF9F598D95}"/>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5C08-4DCB-A155-7ACF9F598D95}"/>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5C08-4DCB-A155-7ACF9F598D95}"/>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5C08-4DCB-A155-7ACF9F598D95}"/>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5C08-4DCB-A155-7ACF9F598D95}"/>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5C08-4DCB-A155-7ACF9F598D95}"/>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5C08-4DCB-A155-7ACF9F598D95}"/>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5C08-4DCB-A155-7ACF9F598D95}"/>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5C08-4DCB-A155-7ACF9F598D95}"/>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5C08-4DCB-A155-7ACF9F598D95}"/>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5C08-4DCB-A155-7ACF9F598D95}"/>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5C08-4DCB-A155-7ACF9F598D95}"/>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5C08-4DCB-A155-7ACF9F598D95}"/>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5C08-4DCB-A155-7ACF9F598D95}"/>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5C08-4DCB-A155-7ACF9F598D95}"/>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C08-4DCB-A155-7ACF9F598D95}"/>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C08-4DCB-A155-7ACF9F598D95}"/>
                </c:ext>
              </c:extLst>
            </c:dLbl>
            <c:dLbl>
              <c:idx val="2"/>
              <c:layout>
                <c:manualLayout>
                  <c:x val="-4.2653518822635801E-2"/>
                  <c:y val="3.0898138763931601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5C08-4DCB-A155-7ACF9F598D95}"/>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5C08-4DCB-A155-7ACF9F598D95}"/>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5C08-4DCB-A155-7ACF9F598D95}"/>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5C08-4DCB-A155-7ACF9F598D95}"/>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5C08-4DCB-A155-7ACF9F598D95}"/>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5C08-4DCB-A155-7ACF9F598D95}"/>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5C08-4DCB-A155-7ACF9F598D95}"/>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5C08-4DCB-A155-7ACF9F598D95}"/>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5C08-4DCB-A155-7ACF9F598D95}"/>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7-5C08-4DCB-A155-7ACF9F598D95}"/>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5C08-4DCB-A155-7ACF9F598D95}"/>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5C08-4DCB-A155-7ACF9F598D95}"/>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5C08-4DCB-A155-7ACF9F598D95}"/>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5C08-4DCB-A155-7ACF9F598D95}"/>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'[CEDEAO PAIS POR PAIS VPT 2020.xlsx]Sierra Leone Estatisticas'!$A$137:$A$152</c:f>
              <c:strCache>
                <c:ptCount val="16"/>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Équipement de transport</c:v>
                </c:pt>
                <c:pt idx="13">
                  <c:v>Automobiles et pièces</c:v>
                </c:pt>
                <c:pt idx="14">
                  <c:v>Textiles</c:v>
                </c:pt>
                <c:pt idx="15">
                  <c:v>Vètements</c:v>
                </c:pt>
              </c:strCache>
            </c:strRef>
          </c:cat>
          <c:val>
            <c:numRef>
              <c:f>'[CEDEAO PAIS POR PAIS VPT 2020.xlsx]Sierra Leone Estatisticas'!$B$137:$B$152</c:f>
              <c:numCache>
                <c:formatCode>"$"#,##0;\-"$"#,##0</c:formatCode>
                <c:ptCount val="16"/>
                <c:pt idx="0">
                  <c:v>71553541</c:v>
                </c:pt>
                <c:pt idx="1">
                  <c:v>70959967</c:v>
                </c:pt>
                <c:pt idx="2">
                  <c:v>1000947</c:v>
                </c:pt>
                <c:pt idx="3">
                  <c:v>201950</c:v>
                </c:pt>
                <c:pt idx="4">
                  <c:v>20632631</c:v>
                </c:pt>
                <c:pt idx="5">
                  <c:v>435598</c:v>
                </c:pt>
                <c:pt idx="6">
                  <c:v>2110868</c:v>
                </c:pt>
                <c:pt idx="7">
                  <c:v>59</c:v>
                </c:pt>
                <c:pt idx="8">
                  <c:v>6716954</c:v>
                </c:pt>
                <c:pt idx="9">
                  <c:v>158208</c:v>
                </c:pt>
                <c:pt idx="10">
                  <c:v>105182</c:v>
                </c:pt>
                <c:pt idx="11">
                  <c:v>53026</c:v>
                </c:pt>
                <c:pt idx="12">
                  <c:v>2540676</c:v>
                </c:pt>
                <c:pt idx="13">
                  <c:v>931077</c:v>
                </c:pt>
                <c:pt idx="14">
                  <c:v>17596</c:v>
                </c:pt>
                <c:pt idx="15">
                  <c:v>70069</c:v>
                </c:pt>
              </c:numCache>
            </c:numRef>
          </c:val>
          <c:extLst xmlns:c16r2="http://schemas.microsoft.com/office/drawing/2015/06/chart">
            <c:ext xmlns:c16="http://schemas.microsoft.com/office/drawing/2014/chart" uri="{C3380CC4-5D6E-409C-BE32-E72D297353CC}">
              <c16:uniqueId val="{00000020-5C08-4DCB-A155-7ACF9F598D95}"/>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mn-lt"/>
                <a:ea typeface="+mn-ea"/>
                <a:cs typeface="+mn-cs"/>
              </a:defRPr>
            </a:pPr>
            <a:r>
              <a:rPr lang="en-US" sz="1200" b="0" i="1" baseline="0" dirty="0" err="1" smtClean="0">
                <a:effectLst/>
              </a:rPr>
              <a:t>Investissements</a:t>
            </a:r>
            <a:r>
              <a:rPr lang="en-US" sz="1200" b="0" i="1" baseline="0" dirty="0" smtClean="0">
                <a:effectLst/>
              </a:rPr>
              <a:t> </a:t>
            </a:r>
            <a:r>
              <a:rPr lang="en-US" sz="1200" b="0" i="1" baseline="0" dirty="0" err="1" smtClean="0">
                <a:effectLst/>
              </a:rPr>
              <a:t>étrangers</a:t>
            </a:r>
            <a:r>
              <a:rPr lang="en-US" sz="1200" b="0" i="1" baseline="0" dirty="0" smtClean="0">
                <a:effectLst/>
              </a:rPr>
              <a:t> directs  [ entrées </a:t>
            </a:r>
            <a:r>
              <a:rPr lang="en-US" sz="1200" b="0" i="1" baseline="0" dirty="0" err="1" smtClean="0">
                <a:effectLst/>
              </a:rPr>
              <a:t>nettes</a:t>
            </a:r>
            <a:r>
              <a:rPr lang="en-US" sz="1200" b="0" i="1" baseline="0" dirty="0" smtClean="0">
                <a:effectLst/>
              </a:rPr>
              <a:t> - Courant ]</a:t>
            </a:r>
            <a:endParaRPr lang="pt-PT" sz="1200" dirty="0">
              <a:effectLst/>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'[CEDEAO PAIS POR PAIS VPT 2020.xlsx]Sierra Leone Estatisticas'!$A$91</c:f>
              <c:strCache>
                <c:ptCount val="1"/>
                <c:pt idx="0">
                  <c:v>Investimentos estrangeiros directos [ entradas líquidas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AD8-481F-9928-446AB6452DC5}"/>
                </c:ext>
              </c:extLst>
            </c:dLbl>
            <c:dLbl>
              <c:idx val="1"/>
              <c:layout>
                <c:manualLayout>
                  <c:x val="-7.3425724725118798E-3"/>
                  <c:y val="-0.13377926421404701"/>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D8-481F-9928-446AB6452DC5}"/>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AD8-481F-9928-446AB6452DC5}"/>
                </c:ext>
              </c:extLst>
            </c:dLbl>
            <c:dLbl>
              <c:idx val="4"/>
              <c:layout>
                <c:manualLayout>
                  <c:x val="1.9948955674774699E-2"/>
                  <c:y val="-8.1780538302277397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D8-481F-9928-446AB6452DC5}"/>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8AD8-481F-9928-446AB6452DC5}"/>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D8-481F-9928-446AB6452DC5}"/>
                </c:ext>
              </c:extLst>
            </c:dLbl>
            <c:dLbl>
              <c:idx val="9"/>
              <c:layout>
                <c:manualLayout>
                  <c:x val="-4.32314183030366E-3"/>
                  <c:y val="-7.298136645962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D8-481F-9928-446AB6452DC5}"/>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'[CEDEAO PAIS POR PAIS VPT 2020.xlsx]Sierra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'[CEDEAO PAIS POR PAIS VPT 2020.xlsx]Sierra Leone Estatisticas'!$B$91:$K$91</c:f>
              <c:numCache>
                <c:formatCode>"$"#,##0;\-"$"#,##0</c:formatCode>
                <c:ptCount val="10"/>
                <c:pt idx="0">
                  <c:v>110430202</c:v>
                </c:pt>
                <c:pt idx="1">
                  <c:v>238404158</c:v>
                </c:pt>
                <c:pt idx="2">
                  <c:v>950477689</c:v>
                </c:pt>
                <c:pt idx="3">
                  <c:v>722447243</c:v>
                </c:pt>
                <c:pt idx="4">
                  <c:v>429664580</c:v>
                </c:pt>
                <c:pt idx="5">
                  <c:v>375089628</c:v>
                </c:pt>
                <c:pt idx="6">
                  <c:v>252435829</c:v>
                </c:pt>
                <c:pt idx="7">
                  <c:v>137965732</c:v>
                </c:pt>
                <c:pt idx="8">
                  <c:v>198174760</c:v>
                </c:pt>
                <c:pt idx="9">
                  <c:v>217812919</c:v>
                </c:pt>
              </c:numCache>
            </c:numRef>
          </c:val>
          <c:smooth val="0"/>
          <c:extLst xmlns:c16r2="http://schemas.microsoft.com/office/drawing/2015/06/chart">
            <c:ext xmlns:c16="http://schemas.microsoft.com/office/drawing/2014/chart" uri="{C3380CC4-5D6E-409C-BE32-E72D297353CC}">
              <c16:uniqueId val="{00000008-8AD8-481F-9928-446AB6452DC5}"/>
            </c:ext>
          </c:extLst>
        </c:ser>
        <c:dLbls>
          <c:showLegendKey val="0"/>
          <c:showVal val="1"/>
          <c:showCatName val="0"/>
          <c:showSerName val="0"/>
          <c:showPercent val="0"/>
          <c:showBubbleSize val="0"/>
        </c:dLbls>
        <c:marker val="1"/>
        <c:smooth val="0"/>
        <c:axId val="200361472"/>
        <c:axId val="239815488"/>
      </c:lineChart>
      <c:catAx>
        <c:axId val="2003614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9815488"/>
        <c:crosses val="autoZero"/>
        <c:auto val="1"/>
        <c:lblAlgn val="ctr"/>
        <c:lblOffset val="100"/>
        <c:noMultiLvlLbl val="0"/>
      </c:catAx>
      <c:valAx>
        <c:axId val="2398154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00361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en-US" sz="1200" b="0" i="1" baseline="0">
                <a:solidFill>
                  <a:srgbClr val="00B0F0"/>
                </a:solidFill>
                <a:effectLst/>
              </a:rPr>
              <a:t>EXPORTATIONS ET IMPORTATIONS EN POURCENTAGE DU PIB</a:t>
            </a:r>
            <a:endParaRPr lang="pt-PT" sz="1200">
              <a:solidFill>
                <a:srgbClr val="00B0F0"/>
              </a:solidFill>
              <a:effectLst/>
            </a:endParaRPr>
          </a:p>
        </c:rich>
      </c:tx>
      <c:layout/>
      <c:overlay val="0"/>
      <c:spPr>
        <a:noFill/>
        <a:ln>
          <a:noFill/>
        </a:ln>
        <a:effectLst/>
      </c:spPr>
    </c:title>
    <c:autoTitleDeleted val="0"/>
    <c:plotArea>
      <c:layout/>
      <c:barChart>
        <c:barDir val="col"/>
        <c:grouping val="clustered"/>
        <c:varyColors val="0"/>
        <c:ser>
          <c:idx val="0"/>
          <c:order val="0"/>
          <c:tx>
            <c:strRef>
              <c:f>'Sierra Leone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Estatisticas'!$B$14:$K$14</c:f>
              <c:numCache>
                <c:formatCode>0.00%</c:formatCode>
                <c:ptCount val="10"/>
                <c:pt idx="0">
                  <c:v>0.13500000000000001</c:v>
                </c:pt>
                <c:pt idx="1">
                  <c:v>0.16789999999999999</c:v>
                </c:pt>
                <c:pt idx="2">
                  <c:v>0.16270000000000001</c:v>
                </c:pt>
                <c:pt idx="3">
                  <c:v>0.3291</c:v>
                </c:pt>
                <c:pt idx="4">
                  <c:v>0.2863</c:v>
                </c:pt>
                <c:pt idx="5">
                  <c:v>0.30759999999999998</c:v>
                </c:pt>
                <c:pt idx="6">
                  <c:v>0.19359999999999999</c:v>
                </c:pt>
                <c:pt idx="7">
                  <c:v>0.24909999999999999</c:v>
                </c:pt>
                <c:pt idx="8">
                  <c:v>0.26050000000000001</c:v>
                </c:pt>
                <c:pt idx="9">
                  <c:v>0.17469999999999999</c:v>
                </c:pt>
              </c:numCache>
            </c:numRef>
          </c:val>
          <c:extLst xmlns:c16r2="http://schemas.microsoft.com/office/drawing/2015/06/chart">
            <c:ext xmlns:c16="http://schemas.microsoft.com/office/drawing/2014/chart" uri="{C3380CC4-5D6E-409C-BE32-E72D297353CC}">
              <c16:uniqueId val="{00000000-BEA0-4E1F-B3E2-7FC9247A6EAC}"/>
            </c:ext>
          </c:extLst>
        </c:ser>
        <c:ser>
          <c:idx val="1"/>
          <c:order val="1"/>
          <c:tx>
            <c:strRef>
              <c:f>'Sierra Leone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'Sierra Leone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'Sierra Leone Estatisticas'!$B$15:$K$15</c:f>
              <c:numCache>
                <c:formatCode>0.00%</c:formatCode>
                <c:ptCount val="10"/>
                <c:pt idx="0">
                  <c:v>0.27939999999999998</c:v>
                </c:pt>
                <c:pt idx="1">
                  <c:v>0.3448</c:v>
                </c:pt>
                <c:pt idx="2">
                  <c:v>0.64449999999999996</c:v>
                </c:pt>
                <c:pt idx="3">
                  <c:v>0.60370000000000001</c:v>
                </c:pt>
                <c:pt idx="4">
                  <c:v>0.58830000000000005</c:v>
                </c:pt>
                <c:pt idx="5">
                  <c:v>0.52429999999999999</c:v>
                </c:pt>
                <c:pt idx="6">
                  <c:v>0.47439999999999999</c:v>
                </c:pt>
                <c:pt idx="7">
                  <c:v>0.54500000000000004</c:v>
                </c:pt>
                <c:pt idx="8">
                  <c:v>0.4803</c:v>
                </c:pt>
                <c:pt idx="9">
                  <c:v>0.39229999999999998</c:v>
                </c:pt>
              </c:numCache>
            </c:numRef>
          </c:val>
          <c:extLst xmlns:c16r2="http://schemas.microsoft.com/office/drawing/2015/06/chart">
            <c:ext xmlns:c16="http://schemas.microsoft.com/office/drawing/2014/chart" uri="{C3380CC4-5D6E-409C-BE32-E72D297353CC}">
              <c16:uniqueId val="{00000001-BEA0-4E1F-B3E2-7FC9247A6EAC}"/>
            </c:ext>
          </c:extLst>
        </c:ser>
        <c:dLbls>
          <c:showLegendKey val="0"/>
          <c:showVal val="1"/>
          <c:showCatName val="0"/>
          <c:showSerName val="0"/>
          <c:showPercent val="0"/>
          <c:showBubbleSize val="0"/>
        </c:dLbls>
        <c:gapWidth val="219"/>
        <c:overlap val="-27"/>
        <c:axId val="246257152"/>
        <c:axId val="239817216"/>
      </c:barChart>
      <c:catAx>
        <c:axId val="2462571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39817216"/>
        <c:crosses val="autoZero"/>
        <c:auto val="1"/>
        <c:lblAlgn val="ctr"/>
        <c:lblOffset val="100"/>
        <c:noMultiLvlLbl val="0"/>
      </c:catAx>
      <c:valAx>
        <c:axId val="239817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6257152"/>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solidFill>
                  <a:schemeClr val="bg1"/>
                </a:solidFill>
                <a:latin typeface="+mn-lt"/>
                <a:ea typeface="+mn-ea"/>
                <a:cs typeface="+mn-cs"/>
              </a:defRPr>
            </a:pPr>
            <a:r>
              <a:rPr lang="fr-FR" sz="1100" smtClean="0">
                <a:solidFill>
                  <a:schemeClr val="bg1"/>
                </a:solidFill>
              </a:rPr>
              <a:t>Taux de croissance des pays membres de la CEDEAO</a:t>
            </a:r>
            <a:endParaRPr lang="pt-PT" sz="1100">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VPT.xlsx]Indicadores Econ 15'!$B$467</c:f>
              <c:strCache>
                <c:ptCount val="1"/>
                <c:pt idx="0">
                  <c:v>2017</c:v>
                </c:pt>
              </c:strCache>
            </c:strRef>
          </c:tx>
          <c:spPr>
            <a:solidFill>
              <a:schemeClr val="accent6">
                <a:lumMod val="60000"/>
                <a:lumOff val="40000"/>
              </a:scheme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15'!$B$468:$B$482</c:f>
              <c:numCache>
                <c:formatCode>0.0%</c:formatCode>
                <c:ptCount val="15"/>
                <c:pt idx="0">
                  <c:v>5.8000000000000003E-2</c:v>
                </c:pt>
                <c:pt idx="1">
                  <c:v>6.3E-2</c:v>
                </c:pt>
                <c:pt idx="2">
                  <c:v>0.04</c:v>
                </c:pt>
                <c:pt idx="3">
                  <c:v>7.6999999999999999E-2</c:v>
                </c:pt>
                <c:pt idx="4">
                  <c:v>4.5999999999999999E-2</c:v>
                </c:pt>
                <c:pt idx="5">
                  <c:v>8.1000000000000003E-2</c:v>
                </c:pt>
                <c:pt idx="6">
                  <c:v>0.13400000000000001</c:v>
                </c:pt>
                <c:pt idx="7">
                  <c:v>5.8999999999999997E-2</c:v>
                </c:pt>
                <c:pt idx="8">
                  <c:v>2.5000000000000001E-2</c:v>
                </c:pt>
                <c:pt idx="9">
                  <c:v>5.3999999999999999E-2</c:v>
                </c:pt>
                <c:pt idx="10">
                  <c:v>4.9000000000000002E-2</c:v>
                </c:pt>
                <c:pt idx="11">
                  <c:v>8.0000000000000002E-3</c:v>
                </c:pt>
                <c:pt idx="12">
                  <c:v>7.0999999999999994E-2</c:v>
                </c:pt>
                <c:pt idx="13">
                  <c:v>3.7999999999999999E-2</c:v>
                </c:pt>
                <c:pt idx="14">
                  <c:v>4.3999999999999997E-2</c:v>
                </c:pt>
              </c:numCache>
            </c:numRef>
          </c:val>
          <c:extLst xmlns:c16r2="http://schemas.microsoft.com/office/drawing/2015/06/chart">
            <c:ext xmlns:c16="http://schemas.microsoft.com/office/drawing/2014/chart" uri="{C3380CC4-5D6E-409C-BE32-E72D297353CC}">
              <c16:uniqueId val="{0000000F-1A29-4856-8462-55EF0673FFC6}"/>
            </c:ext>
          </c:extLst>
        </c:ser>
        <c:ser>
          <c:idx val="1"/>
          <c:order val="1"/>
          <c:tx>
            <c:strRef>
              <c:f>'[CEDEAO PAIS POR PAIS VPT.xlsx]Indicadores Econ 15'!$C$467</c:f>
              <c:strCache>
                <c:ptCount val="1"/>
                <c:pt idx="0">
                  <c:v>2018</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15'!$C$468:$C$482</c:f>
              <c:numCache>
                <c:formatCode>0.0%</c:formatCode>
                <c:ptCount val="15"/>
                <c:pt idx="0">
                  <c:v>6.8000000000000005E-2</c:v>
                </c:pt>
                <c:pt idx="1">
                  <c:v>6.6000000000000003E-2</c:v>
                </c:pt>
                <c:pt idx="2">
                  <c:v>5.5E-2</c:v>
                </c:pt>
                <c:pt idx="3">
                  <c:v>7.3999999999999996E-2</c:v>
                </c:pt>
                <c:pt idx="4">
                  <c:v>6.7000000000000004E-2</c:v>
                </c:pt>
                <c:pt idx="5">
                  <c:v>6.3E-2</c:v>
                </c:pt>
                <c:pt idx="6">
                  <c:v>8.6999999999999994E-2</c:v>
                </c:pt>
                <c:pt idx="7">
                  <c:v>3.7999999999999999E-2</c:v>
                </c:pt>
                <c:pt idx="8">
                  <c:v>1.2999999999999999E-2</c:v>
                </c:pt>
                <c:pt idx="9">
                  <c:v>4.9000000000000002E-2</c:v>
                </c:pt>
                <c:pt idx="10">
                  <c:v>5.1999999999999998E-2</c:v>
                </c:pt>
                <c:pt idx="11">
                  <c:v>1.9E-2</c:v>
                </c:pt>
                <c:pt idx="12">
                  <c:v>6.7000000000000004E-2</c:v>
                </c:pt>
                <c:pt idx="13">
                  <c:v>3.6999999999999998E-2</c:v>
                </c:pt>
                <c:pt idx="14">
                  <c:v>4.9000000000000002E-2</c:v>
                </c:pt>
              </c:numCache>
            </c:numRef>
          </c:val>
          <c:extLst xmlns:c16r2="http://schemas.microsoft.com/office/drawing/2015/06/chart">
            <c:ext xmlns:c16="http://schemas.microsoft.com/office/drawing/2014/chart" uri="{C3380CC4-5D6E-409C-BE32-E72D297353CC}">
              <c16:uniqueId val="{0000001F-1A29-4856-8462-55EF0673FFC6}"/>
            </c:ext>
          </c:extLst>
        </c:ser>
        <c:ser>
          <c:idx val="2"/>
          <c:order val="2"/>
          <c:tx>
            <c:strRef>
              <c:f>'[CEDEAO PAIS POR PAIS VPT.xlsx]Indicadores Econ 15'!$D$467</c:f>
              <c:strCache>
                <c:ptCount val="1"/>
                <c:pt idx="0">
                  <c:v>2019</c:v>
                </c:pt>
              </c:strCache>
            </c:strRef>
          </c:tx>
          <c:spPr>
            <a:solidFill>
              <a:srgbClr val="FFC000"/>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rgbClr val="3FBBD7"/>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VPT.xlsx]Indicadores Econ 15'!$A$468:$A$482</c:f>
              <c:strCache>
                <c:ptCount val="15"/>
                <c:pt idx="0">
                  <c:v>Benin</c:v>
                </c:pt>
                <c:pt idx="1">
                  <c:v>Burkina Faso</c:v>
                </c:pt>
                <c:pt idx="2">
                  <c:v>Cabo Verde</c:v>
                </c:pt>
                <c:pt idx="3">
                  <c:v>Côte d'Ivoire</c:v>
                </c:pt>
                <c:pt idx="4">
                  <c:v>Gâmbia</c:v>
                </c:pt>
                <c:pt idx="5">
                  <c:v>Gana</c:v>
                </c:pt>
                <c:pt idx="6">
                  <c:v>Guiné</c:v>
                </c:pt>
                <c:pt idx="7">
                  <c:v>Guiné Bissau</c:v>
                </c:pt>
                <c:pt idx="8">
                  <c:v>Libéria</c:v>
                </c:pt>
                <c:pt idx="9">
                  <c:v>Mali</c:v>
                </c:pt>
                <c:pt idx="10">
                  <c:v>Niger</c:v>
                </c:pt>
                <c:pt idx="11">
                  <c:v>Nigéria</c:v>
                </c:pt>
                <c:pt idx="12">
                  <c:v>Senegal</c:v>
                </c:pt>
                <c:pt idx="13">
                  <c:v>Serra Leoa</c:v>
                </c:pt>
                <c:pt idx="14">
                  <c:v>Togo</c:v>
                </c:pt>
              </c:strCache>
            </c:strRef>
          </c:cat>
          <c:val>
            <c:numRef>
              <c:f>'[CEDEAO PAIS POR PAIS VPT.xlsx]Indicadores Econ 15'!$D$468:$D$482</c:f>
              <c:numCache>
                <c:formatCode>0.0%</c:formatCode>
                <c:ptCount val="15"/>
                <c:pt idx="0">
                  <c:v>6.3E-2</c:v>
                </c:pt>
                <c:pt idx="1">
                  <c:v>0.06</c:v>
                </c:pt>
                <c:pt idx="2">
                  <c:v>0.05</c:v>
                </c:pt>
                <c:pt idx="3">
                  <c:v>7.4999999999999997E-2</c:v>
                </c:pt>
                <c:pt idx="4">
                  <c:v>5.3999999999999999E-2</c:v>
                </c:pt>
                <c:pt idx="5">
                  <c:v>8.7999999999999995E-2</c:v>
                </c:pt>
                <c:pt idx="6">
                  <c:v>5.8999999999999997E-2</c:v>
                </c:pt>
                <c:pt idx="7">
                  <c:v>0.05</c:v>
                </c:pt>
                <c:pt idx="8">
                  <c:v>4.0000000000000001E-3</c:v>
                </c:pt>
                <c:pt idx="9">
                  <c:v>0.05</c:v>
                </c:pt>
                <c:pt idx="10">
                  <c:v>6.5000000000000002E-2</c:v>
                </c:pt>
                <c:pt idx="11">
                  <c:v>2.1000000000000001E-2</c:v>
                </c:pt>
                <c:pt idx="12">
                  <c:v>6.9000000000000006E-2</c:v>
                </c:pt>
                <c:pt idx="13">
                  <c:v>5.3999999999999999E-2</c:v>
                </c:pt>
                <c:pt idx="14">
                  <c:v>3.4000000000000002E-2</c:v>
                </c:pt>
              </c:numCache>
            </c:numRef>
          </c:val>
          <c:extLst xmlns:c16r2="http://schemas.microsoft.com/office/drawing/2015/06/chart">
            <c:ext xmlns:c16="http://schemas.microsoft.com/office/drawing/2014/chart" uri="{C3380CC4-5D6E-409C-BE32-E72D297353CC}">
              <c16:uniqueId val="{0000002F-1A29-4856-8462-55EF0673FFC6}"/>
            </c:ext>
          </c:extLst>
        </c:ser>
        <c:dLbls>
          <c:showLegendKey val="0"/>
          <c:showVal val="1"/>
          <c:showCatName val="0"/>
          <c:showSerName val="0"/>
          <c:showPercent val="0"/>
          <c:showBubbleSize val="0"/>
        </c:dLbls>
        <c:gapWidth val="219"/>
        <c:overlap val="-27"/>
        <c:axId val="216355328"/>
        <c:axId val="125707392"/>
      </c:barChart>
      <c:catAx>
        <c:axId val="21635532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25707392"/>
        <c:crosses val="autoZero"/>
        <c:auto val="1"/>
        <c:lblAlgn val="ctr"/>
        <c:lblOffset val="100"/>
        <c:noMultiLvlLbl val="0"/>
      </c:catAx>
      <c:valAx>
        <c:axId val="1257073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16355328"/>
        <c:crosses val="autoZero"/>
        <c:crossBetween val="between"/>
      </c:valAx>
      <c:spPr>
        <a:noFill/>
        <a:ln>
          <a:noFill/>
        </a:ln>
        <a:effectLst/>
      </c:spPr>
    </c:plotArea>
    <c:legend>
      <c:legendPos val="b"/>
      <c:layout>
        <c:manualLayout>
          <c:xMode val="edge"/>
          <c:yMode val="edge"/>
          <c:x val="2.1312872975277099E-2"/>
          <c:y val="0.92800788954635105"/>
          <c:w val="0.95311167945439002"/>
          <c:h val="6.6074950690335296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pPr>
      <a:endParaRPr lang="pt-PT"/>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'Togo Estatisticas'!$A$7</c:f>
              <c:strCache>
                <c:ptCount val="1"/>
                <c:pt idx="0">
                  <c:v>Exportations de biens et services  [ Constant ]</c:v>
                </c:pt>
              </c:strCache>
            </c:strRef>
          </c:tx>
          <c:spPr>
            <a:solidFill>
              <a:schemeClr val="accent1"/>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Estatisticas'!$B$7:$K$7</c:f>
              <c:numCache>
                <c:formatCode>"$"#,##0_);[Red]\("$"#,##0\)</c:formatCode>
                <c:ptCount val="10"/>
                <c:pt idx="0">
                  <c:v>1180497395</c:v>
                </c:pt>
                <c:pt idx="1">
                  <c:v>1297652378</c:v>
                </c:pt>
                <c:pt idx="2">
                  <c:v>1574273822</c:v>
                </c:pt>
                <c:pt idx="3">
                  <c:v>1726513865</c:v>
                </c:pt>
                <c:pt idx="4">
                  <c:v>1856488987</c:v>
                </c:pt>
                <c:pt idx="5">
                  <c:v>1708351006</c:v>
                </c:pt>
                <c:pt idx="6">
                  <c:v>1676751264</c:v>
                </c:pt>
                <c:pt idx="7">
                  <c:v>1788924489</c:v>
                </c:pt>
                <c:pt idx="8">
                  <c:v>1883018522</c:v>
                </c:pt>
                <c:pt idx="9">
                  <c:v>1858489578</c:v>
                </c:pt>
              </c:numCache>
            </c:numRef>
          </c:val>
          <c:extLst xmlns:c16r2="http://schemas.microsoft.com/office/drawing/2015/06/chart">
            <c:ext xmlns:c16="http://schemas.microsoft.com/office/drawing/2014/chart" uri="{C3380CC4-5D6E-409C-BE32-E72D297353CC}">
              <c16:uniqueId val="{00000000-5479-4B0A-BFD8-BA681AA0A68B}"/>
            </c:ext>
          </c:extLst>
        </c:ser>
        <c:ser>
          <c:idx val="1"/>
          <c:order val="1"/>
          <c:tx>
            <c:strRef>
              <c:f>'Togo Estatisticas'!$A$8</c:f>
              <c:strCache>
                <c:ptCount val="1"/>
                <c:pt idx="0">
                  <c:v>Exportations de biens et services [ Courant ]</c:v>
                </c:pt>
              </c:strCache>
            </c:strRef>
          </c:tx>
          <c:spPr>
            <a:solidFill>
              <a:schemeClr val="accent2"/>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Estatisticas'!$B$8:$K$8</c:f>
              <c:numCache>
                <c:formatCode>"$"#,##0_);[Red]\("$"#,##0\)</c:formatCode>
                <c:ptCount val="10"/>
                <c:pt idx="0">
                  <c:v>1196576436</c:v>
                </c:pt>
                <c:pt idx="1">
                  <c:v>1297652378</c:v>
                </c:pt>
                <c:pt idx="2">
                  <c:v>1689772659</c:v>
                </c:pt>
                <c:pt idx="3">
                  <c:v>1750943040</c:v>
                </c:pt>
                <c:pt idx="4">
                  <c:v>2008533718</c:v>
                </c:pt>
                <c:pt idx="5">
                  <c:v>1817014148</c:v>
                </c:pt>
                <c:pt idx="6">
                  <c:v>1498688203</c:v>
                </c:pt>
                <c:pt idx="7">
                  <c:v>1578380292</c:v>
                </c:pt>
                <c:pt idx="8">
                  <c:v>1596123837</c:v>
                </c:pt>
                <c:pt idx="9">
                  <c:v>1677425999</c:v>
                </c:pt>
              </c:numCache>
            </c:numRef>
          </c:val>
          <c:extLst xmlns:c16r2="http://schemas.microsoft.com/office/drawing/2015/06/chart">
            <c:ext xmlns:c16="http://schemas.microsoft.com/office/drawing/2014/chart" uri="{C3380CC4-5D6E-409C-BE32-E72D297353CC}">
              <c16:uniqueId val="{00000001-5479-4B0A-BFD8-BA681AA0A68B}"/>
            </c:ext>
          </c:extLst>
        </c:ser>
        <c:ser>
          <c:idx val="2"/>
          <c:order val="2"/>
          <c:tx>
            <c:strRef>
              <c:f>'Togo Estatisticas'!$A$9</c:f>
              <c:strCache>
                <c:ptCount val="1"/>
                <c:pt idx="0">
                  <c:v>Importations de biens et services [ Constant ]</c:v>
                </c:pt>
              </c:strCache>
            </c:strRef>
          </c:tx>
          <c:spPr>
            <a:solidFill>
              <a:schemeClr val="accent6">
                <a:lumMod val="40000"/>
                <a:lumOff val="60000"/>
              </a:schemeClr>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Estatisticas'!$B$9:$K$9</c:f>
              <c:numCache>
                <c:formatCode>"$"#,##0_);[Red]\("$"#,##0\)</c:formatCode>
                <c:ptCount val="10"/>
                <c:pt idx="0">
                  <c:v>1658025274</c:v>
                </c:pt>
                <c:pt idx="1">
                  <c:v>1830142344</c:v>
                </c:pt>
                <c:pt idx="2">
                  <c:v>2315845709</c:v>
                </c:pt>
                <c:pt idx="3">
                  <c:v>2232692427</c:v>
                </c:pt>
                <c:pt idx="4">
                  <c:v>2636095176</c:v>
                </c:pt>
                <c:pt idx="5">
                  <c:v>2495125632</c:v>
                </c:pt>
                <c:pt idx="6">
                  <c:v>2800095874</c:v>
                </c:pt>
                <c:pt idx="7">
                  <c:v>2828096328</c:v>
                </c:pt>
                <c:pt idx="8">
                  <c:v>2661250178</c:v>
                </c:pt>
                <c:pt idx="9">
                  <c:v>2780837539</c:v>
                </c:pt>
              </c:numCache>
            </c:numRef>
          </c:val>
          <c:extLst xmlns:c16r2="http://schemas.microsoft.com/office/drawing/2015/06/chart">
            <c:ext xmlns:c16="http://schemas.microsoft.com/office/drawing/2014/chart" uri="{C3380CC4-5D6E-409C-BE32-E72D297353CC}">
              <c16:uniqueId val="{00000002-5479-4B0A-BFD8-BA681AA0A68B}"/>
            </c:ext>
          </c:extLst>
        </c:ser>
        <c:ser>
          <c:idx val="3"/>
          <c:order val="3"/>
          <c:tx>
            <c:strRef>
              <c:f>'Togo Estatisticas'!$A$10</c:f>
              <c:strCache>
                <c:ptCount val="1"/>
                <c:pt idx="0">
                  <c:v>Importations de biens et services [ Courant ]</c:v>
                </c:pt>
              </c:strCache>
            </c:strRef>
          </c:tx>
          <c:spPr>
            <a:solidFill>
              <a:schemeClr val="accent4"/>
            </a:solidFill>
            <a:ln>
              <a:noFill/>
            </a:ln>
            <a:effectLst/>
          </c:spPr>
          <c:invertIfNegative val="0"/>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Estatisticas'!$B$10:$K$10</c:f>
              <c:numCache>
                <c:formatCode>"$"#,##0_);[Red]\("$"#,##0\)</c:formatCode>
                <c:ptCount val="10"/>
                <c:pt idx="0">
                  <c:v>1689883845</c:v>
                </c:pt>
                <c:pt idx="1">
                  <c:v>1830142344</c:v>
                </c:pt>
                <c:pt idx="2">
                  <c:v>2496616436</c:v>
                </c:pt>
                <c:pt idx="3">
                  <c:v>2293210367</c:v>
                </c:pt>
                <c:pt idx="4">
                  <c:v>2864608516</c:v>
                </c:pt>
                <c:pt idx="5">
                  <c:v>2641970053</c:v>
                </c:pt>
                <c:pt idx="6">
                  <c:v>2417102030</c:v>
                </c:pt>
                <c:pt idx="7">
                  <c:v>2400134255</c:v>
                </c:pt>
                <c:pt idx="8">
                  <c:v>2107810882</c:v>
                </c:pt>
                <c:pt idx="9">
                  <c:v>2265147048</c:v>
                </c:pt>
              </c:numCache>
            </c:numRef>
          </c:val>
          <c:extLst xmlns:c16r2="http://schemas.microsoft.com/office/drawing/2015/06/chart">
            <c:ext xmlns:c16="http://schemas.microsoft.com/office/drawing/2014/chart" uri="{C3380CC4-5D6E-409C-BE32-E72D297353CC}">
              <c16:uniqueId val="{00000003-5479-4B0A-BFD8-BA681AA0A68B}"/>
            </c:ext>
          </c:extLst>
        </c:ser>
        <c:ser>
          <c:idx val="4"/>
          <c:order val="4"/>
          <c:tx>
            <c:strRef>
              <c:f>'Togo Estatisticas'!$A$11</c:f>
              <c:strCache>
                <c:ptCount val="1"/>
                <c:pt idx="0">
                  <c:v>Balance commerciale [ Constant ]</c:v>
                </c:pt>
              </c:strCache>
            </c:strRef>
          </c:tx>
          <c:spPr>
            <a:solidFill>
              <a:srgbClr val="C00000"/>
            </a:solidFill>
            <a:ln>
              <a:noFill/>
            </a:ln>
            <a:effectLst/>
          </c:spPr>
          <c:invertIfNegative val="0"/>
          <c:dLbls>
            <c:dLbl>
              <c:idx val="0"/>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1"/>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2"/>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3"/>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4"/>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5"/>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6"/>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7"/>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8"/>
              <c:numFmt formatCode="&quot;$&quot;#,##0_);[Red]\(&quot;$&quot;#,##0\)" sourceLinked="0"/>
              <c:spPr>
                <a:noFill/>
                <a:ln>
                  <a:noFill/>
                </a:ln>
                <a:effectLst/>
              </c:spPr>
              <c:txPr>
                <a:bodyPr rot="-5400000" spcFirstLastPara="0" vertOverflow="ellipsis" wrap="none" lIns="0" tIns="0" rIns="504190" bIns="0" anchor="t"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dLbl>
              <c:idx val="9"/>
              <c:numFmt formatCode="&quot;$&quot;#,##0_);[Red]\(&quot;$&quot;#,##0\)" sourceLinked="0"/>
              <c:spPr>
                <a:noFill/>
                <a:ln>
                  <a:noFill/>
                </a:ln>
                <a:effectLst/>
              </c:spPr>
              <c:txPr>
                <a:bodyPr rot="-5400000" spcFirstLastPara="0" vertOverflow="ellipsis" wrap="square" lIns="0" tIns="0" rIns="504190" bIns="0" anchor="b" anchorCtr="0"/>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numFmt formatCode="&quot;$&quot;#,##0_);[Red]\(&quot;$&quot;#,##0\)" sourceLinked="0"/>
            <c:spPr>
              <a:noFill/>
              <a:ln>
                <a:noFill/>
              </a:ln>
              <a:effectLst/>
            </c:spPr>
            <c:txPr>
              <a:bodyPr rot="-5400000" spcFirstLastPara="0" vertOverflow="ellipsis" wrap="none" lIns="0" tIns="0" rIns="504190" bIns="0" anchor="t" anchorCtr="0">
                <a:noAutofit/>
              </a:bodyPr>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Estatisticas'!$B$11:$K$11</c:f>
              <c:numCache>
                <c:formatCode>"$"#,##0_);[Red]\("$"#,##0\)</c:formatCode>
                <c:ptCount val="10"/>
                <c:pt idx="0">
                  <c:v>-477527879</c:v>
                </c:pt>
                <c:pt idx="1">
                  <c:v>-532489966</c:v>
                </c:pt>
                <c:pt idx="2">
                  <c:v>-741571887</c:v>
                </c:pt>
                <c:pt idx="3">
                  <c:v>-506178562</c:v>
                </c:pt>
                <c:pt idx="4">
                  <c:v>-779606189</c:v>
                </c:pt>
                <c:pt idx="5">
                  <c:v>-786774626</c:v>
                </c:pt>
                <c:pt idx="6">
                  <c:v>-1123344610</c:v>
                </c:pt>
                <c:pt idx="7">
                  <c:v>-1039171839</c:v>
                </c:pt>
                <c:pt idx="8">
                  <c:v>-778231656</c:v>
                </c:pt>
                <c:pt idx="9">
                  <c:v>-922347961</c:v>
                </c:pt>
              </c:numCache>
            </c:numRef>
          </c:val>
          <c:extLst xmlns:c16r2="http://schemas.microsoft.com/office/drawing/2015/06/chart">
            <c:ext xmlns:c16="http://schemas.microsoft.com/office/drawing/2014/chart" uri="{C3380CC4-5D6E-409C-BE32-E72D297353CC}">
              <c16:uniqueId val="{0000000E-5479-4B0A-BFD8-BA681AA0A68B}"/>
            </c:ext>
          </c:extLst>
        </c:ser>
        <c:ser>
          <c:idx val="5"/>
          <c:order val="5"/>
          <c:tx>
            <c:strRef>
              <c:f>'Togo Estatisticas'!$A$12</c:f>
              <c:strCache>
                <c:ptCount val="1"/>
                <c:pt idx="0">
                  <c:v>Balance commerciale [ Courant ]</c:v>
                </c:pt>
              </c:strCache>
            </c:strRef>
          </c:tx>
          <c:spPr>
            <a:solidFill>
              <a:srgbClr val="92D050"/>
            </a:solidFill>
            <a:ln>
              <a:noFill/>
            </a:ln>
            <a:effectLst/>
          </c:spPr>
          <c:invertIfNegative val="0"/>
          <c:dLbls>
            <c:dLbl>
              <c:idx val="8"/>
              <c:spPr>
                <a:noFill/>
                <a:ln>
                  <a:noFill/>
                </a:ln>
                <a:effectLst/>
              </c:spPr>
              <c:txPr>
                <a:bodyPr rot="-5400000" spcFirstLastPara="0" vertOverflow="ellipsis" wrap="square" lIns="36195" tIns="0" rIns="0" bIns="64770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1441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Estatisticas'!$B$12:$K$12</c:f>
              <c:numCache>
                <c:formatCode>"$"#,##0_);[Red]\("$"#,##0\)</c:formatCode>
                <c:ptCount val="10"/>
                <c:pt idx="0">
                  <c:v>-493307409</c:v>
                </c:pt>
                <c:pt idx="1">
                  <c:v>-532489966</c:v>
                </c:pt>
                <c:pt idx="2">
                  <c:v>-806843777</c:v>
                </c:pt>
                <c:pt idx="3">
                  <c:v>-542267327</c:v>
                </c:pt>
                <c:pt idx="4">
                  <c:v>-856074798</c:v>
                </c:pt>
                <c:pt idx="5">
                  <c:v>-824955905</c:v>
                </c:pt>
                <c:pt idx="6">
                  <c:v>-918413827</c:v>
                </c:pt>
                <c:pt idx="7">
                  <c:v>-821753963</c:v>
                </c:pt>
                <c:pt idx="8">
                  <c:v>-511687045</c:v>
                </c:pt>
                <c:pt idx="9">
                  <c:v>-587721049</c:v>
                </c:pt>
              </c:numCache>
            </c:numRef>
          </c:val>
          <c:extLst xmlns:c16r2="http://schemas.microsoft.com/office/drawing/2015/06/chart">
            <c:ext xmlns:c16="http://schemas.microsoft.com/office/drawing/2014/chart" uri="{C3380CC4-5D6E-409C-BE32-E72D297353CC}">
              <c16:uniqueId val="{00000019-5479-4B0A-BFD8-BA681AA0A68B}"/>
            </c:ext>
          </c:extLst>
        </c:ser>
        <c:ser>
          <c:idx val="6"/>
          <c:order val="6"/>
          <c:tx>
            <c:strRef>
              <c:f>'Togo Estatisticas'!$A$13</c:f>
              <c:strCache>
                <c:ptCount val="1"/>
                <c:pt idx="0">
                  <c:v>Investissements étrangers directs  [ entrées nettes - courant ]</c:v>
                </c:pt>
              </c:strCache>
            </c:strRef>
          </c:tx>
          <c:spPr>
            <a:solidFill>
              <a:schemeClr val="accent1">
                <a:lumMod val="60000"/>
              </a:schemeClr>
            </a:solidFill>
            <a:ln>
              <a:noFill/>
            </a:ln>
            <a:effectLst/>
          </c:spPr>
          <c:invertIfNegative val="0"/>
          <c:dLbls>
            <c:dLbl>
              <c:idx val="9"/>
              <c:spPr>
                <a:noFill/>
                <a:ln>
                  <a:noFill/>
                </a:ln>
                <a:effectLst/>
              </c:spPr>
              <c:txPr>
                <a:bodyPr rot="-5400000" spcFirstLastPara="0" vertOverflow="ellipsis" wrap="square" lIns="0" tIns="144145"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dLbl>
            <c:spPr>
              <a:noFill/>
              <a:ln>
                <a:noFill/>
              </a:ln>
              <a:effectLst/>
            </c:spPr>
            <c:txPr>
              <a:bodyPr rot="-5400000" spcFirstLastPara="0" vertOverflow="ellipsis" wrap="square" lIns="575945" tIns="0" rIns="0" bIns="0" anchor="ctr" anchorCtr="1"/>
              <a:lstStyle/>
              <a:p>
                <a:pPr>
                  <a:defRPr lang="pt-PT" sz="900" b="0" i="0" u="none" strike="noStrike" kern="1200" baseline="0">
                    <a:solidFill>
                      <a:schemeClr val="tx1">
                        <a:lumMod val="75000"/>
                        <a:lumOff val="25000"/>
                      </a:schemeClr>
                    </a:solidFill>
                    <a:latin typeface="Arial Narrow" panose="020B0606020202030204" pitchFamily="34" charset="0"/>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Estatisticas'!$B$13:$K$13</c:f>
              <c:numCache>
                <c:formatCode>"$"#,##0_);[Red]\("$"#,##0\)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extLst xmlns:c16r2="http://schemas.microsoft.com/office/drawing/2015/06/chart">
            <c:ext xmlns:c16="http://schemas.microsoft.com/office/drawing/2014/chart" uri="{C3380CC4-5D6E-409C-BE32-E72D297353CC}">
              <c16:uniqueId val="{0000001D-5479-4B0A-BFD8-BA681AA0A68B}"/>
            </c:ext>
          </c:extLst>
        </c:ser>
        <c:dLbls>
          <c:showLegendKey val="0"/>
          <c:showVal val="0"/>
          <c:showCatName val="0"/>
          <c:showSerName val="0"/>
          <c:showPercent val="0"/>
          <c:showBubbleSize val="0"/>
        </c:dLbls>
        <c:gapWidth val="150"/>
        <c:axId val="247440384"/>
        <c:axId val="130211840"/>
      </c:barChart>
      <c:dateAx>
        <c:axId val="247440384"/>
        <c:scaling>
          <c:orientation val="minMax"/>
        </c:scaling>
        <c:delete val="0"/>
        <c:axPos val="b"/>
        <c:title>
          <c:tx>
            <c:rich>
              <a:bodyPr rot="0" spcFirstLastPara="0" vertOverflow="ellipsis" vert="horz" wrap="square" anchor="ctr" anchorCtr="1"/>
              <a:lstStyle/>
              <a:p>
                <a:pPr>
                  <a:defRPr lang="pt-PT" sz="1000" b="0" i="0" u="none" strike="noStrike" kern="1200" baseline="0">
                    <a:solidFill>
                      <a:schemeClr val="tx1">
                        <a:lumMod val="65000"/>
                        <a:lumOff val="35000"/>
                      </a:schemeClr>
                    </a:solidFill>
                    <a:latin typeface="+mn-lt"/>
                    <a:ea typeface="+mn-ea"/>
                    <a:cs typeface="+mn-cs"/>
                  </a:defRPr>
                </a:pPr>
                <a:r>
                  <a:rPr lang="en-US"/>
                  <a:t>INDICATEURS ÉCONOMIQUES DU </a:t>
                </a:r>
                <a:r>
                  <a:rPr lang="en-US" altLang="en-US"/>
                  <a:t>TOGO</a:t>
                </a:r>
              </a:p>
            </c:rich>
          </c:tx>
          <c:layout>
            <c:manualLayout>
              <c:xMode val="edge"/>
              <c:yMode val="edge"/>
              <c:x val="0.48998400731094399"/>
              <c:y val="3.9007080381128198E-2"/>
            </c:manualLayout>
          </c:layout>
          <c:overlay val="0"/>
          <c:spPr>
            <a:noFill/>
            <a:ln>
              <a:noFill/>
            </a:ln>
            <a:effectLst>
              <a:outerShdw blurRad="50800" dist="38100" dir="2700000" algn="tl" rotWithShape="0">
                <a:prstClr val="black">
                  <a:alpha val="40000"/>
                </a:prstClr>
              </a:outerShdw>
            </a:effectLst>
          </c:spPr>
        </c:title>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211840"/>
        <c:crosses val="autoZero"/>
        <c:auto val="0"/>
        <c:lblOffset val="100"/>
        <c:baseTimeUnit val="days"/>
      </c:dateAx>
      <c:valAx>
        <c:axId val="1302118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0" vertOverflow="ellipsis" vert="horz" wrap="square" anchor="ctr" anchorCtr="1"/>
              <a:lstStyle/>
              <a:p>
                <a:pPr defTabSz="914400">
                  <a:defRPr lang="pt-PT" sz="1200" b="0" i="0" u="none" strike="noStrike" kern="1200" baseline="0">
                    <a:solidFill>
                      <a:srgbClr val="00B0F0"/>
                    </a:solidFill>
                    <a:latin typeface="+mn-lt"/>
                    <a:ea typeface="+mn-ea"/>
                    <a:cs typeface="+mn-cs"/>
                  </a:defRPr>
                </a:pPr>
                <a:r>
                  <a:rPr lang="en-US" sz="1200" b="0" i="0" baseline="0">
                    <a:effectLst/>
                  </a:rPr>
                  <a:t>VALEURS</a:t>
                </a:r>
                <a:endParaRPr lang="pt-PT" sz="1200">
                  <a:effectLst/>
                </a:endParaRPr>
              </a:p>
            </c:rich>
          </c:tx>
          <c:layout/>
          <c:overlay val="0"/>
          <c:spPr>
            <a:noFill/>
            <a:ln>
              <a:noFill/>
            </a:ln>
            <a:effectLst/>
          </c:spPr>
        </c:title>
        <c:numFmt formatCode="&quot;$&quot;#,##0_);[Red]\(&quot;$&quot;#,##0\)" sourceLinked="1"/>
        <c:majorTickMark val="out"/>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7440384"/>
        <c:crossesAt val="1"/>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50800" dist="38100" dir="5400000" algn="ctr" rotWithShape="0">
            <a:srgbClr val="000000">
              <a:alpha val="43000"/>
            </a:srgbClr>
          </a:outerShdw>
        </a:effectLst>
      </c:spPr>
    </c:plotArea>
    <c:legend>
      <c:legendPos val="b"/>
      <c:layout/>
      <c:overlay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15875" cap="flat" cmpd="sng" algn="ctr">
      <a:solidFill>
        <a:schemeClr val="tx1">
          <a:lumMod val="15000"/>
          <a:lumOff val="85000"/>
        </a:schemeClr>
      </a:solidFill>
      <a:round/>
    </a:ln>
    <a:effectLst/>
  </c:spPr>
  <c:txPr>
    <a:bodyPr rot="5400000" vert="horz" anchor="b" anchorCtr="0"/>
    <a:lstStyle/>
    <a:p>
      <a:pPr>
        <a:defRPr lang="pt-PT"/>
      </a:pPr>
      <a:endParaRPr lang="pt-PT"/>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mn-lt"/>
                <a:ea typeface="+mn-ea"/>
                <a:cs typeface="+mn-cs"/>
              </a:defRPr>
            </a:pPr>
            <a:r>
              <a:rPr lang="pt-PT" sz="1200">
                <a:solidFill>
                  <a:srgbClr val="00B0F0"/>
                </a:solidFill>
              </a:rPr>
              <a:t>Les Importations des biens</a:t>
            </a:r>
          </a:p>
          <a:p>
            <a:pPr defTabSz="914400">
              <a:defRPr lang="pt-PT" sz="1200" b="0" i="0" u="none" strike="noStrike" kern="1200" spc="0" baseline="0">
                <a:solidFill>
                  <a:srgbClr val="00B0F0"/>
                </a:solidFill>
                <a:latin typeface="+mn-lt"/>
                <a:ea typeface="+mn-ea"/>
                <a:cs typeface="+mn-cs"/>
              </a:defRPr>
            </a:pPr>
            <a:r>
              <a:rPr lang="pt-PT" sz="1200">
                <a:solidFill>
                  <a:srgbClr val="00B0F0"/>
                </a:solidFill>
              </a:rPr>
              <a:t>2015</a:t>
            </a:r>
          </a:p>
        </c:rich>
      </c:tx>
      <c:layout>
        <c:manualLayout>
          <c:xMode val="edge"/>
          <c:yMode val="edge"/>
          <c:x val="0.72367105521444597"/>
          <c:y val="4.2559228259327602E-3"/>
        </c:manualLayout>
      </c:layout>
      <c:overlay val="0"/>
      <c:spPr>
        <a:noFill/>
        <a:ln>
          <a:noFill/>
        </a:ln>
        <a:effectLst/>
      </c:spPr>
    </c:title>
    <c:autoTitleDeleted val="0"/>
    <c:plotArea>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B81-4885-ADB9-DEC91FB458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2B81-4885-ADB9-DEC91FB458E6}"/>
              </c:ext>
            </c:extLst>
          </c:dPt>
          <c:dPt>
            <c:idx val="2"/>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5-2B81-4885-ADB9-DEC91FB458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2B81-4885-ADB9-DEC91FB458E6}"/>
              </c:ext>
            </c:extLst>
          </c:dPt>
          <c:dPt>
            <c:idx val="4"/>
            <c:bubble3D val="0"/>
            <c:spPr>
              <a:solidFill>
                <a:srgbClr val="7030A0"/>
              </a:solidFill>
              <a:ln>
                <a:noFill/>
              </a:ln>
              <a:effectLst/>
            </c:spPr>
            <c:extLst xmlns:c16r2="http://schemas.microsoft.com/office/drawing/2015/06/chart">
              <c:ext xmlns:c16="http://schemas.microsoft.com/office/drawing/2014/chart" uri="{C3380CC4-5D6E-409C-BE32-E72D297353CC}">
                <c16:uniqueId val="{00000009-2B81-4885-ADB9-DEC91FB458E6}"/>
              </c:ext>
            </c:extLst>
          </c:dPt>
          <c:dPt>
            <c:idx val="5"/>
            <c:bubble3D val="0"/>
            <c:spPr>
              <a:solidFill>
                <a:srgbClr val="92D050"/>
              </a:solidFill>
              <a:ln>
                <a:noFill/>
              </a:ln>
              <a:effectLst/>
            </c:spPr>
            <c:extLst xmlns:c16r2="http://schemas.microsoft.com/office/drawing/2015/06/chart">
              <c:ext xmlns:c16="http://schemas.microsoft.com/office/drawing/2014/chart" uri="{C3380CC4-5D6E-409C-BE32-E72D297353CC}">
                <c16:uniqueId val="{0000000B-2B81-4885-ADB9-DEC91FB458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2B81-4885-ADB9-DEC91FB458E6}"/>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2B81-4885-ADB9-DEC91FB458E6}"/>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2B81-4885-ADB9-DEC91FB458E6}"/>
              </c:ext>
            </c:extLst>
          </c:dPt>
          <c:dPt>
            <c:idx val="9"/>
            <c:bubble3D val="0"/>
            <c:spPr>
              <a:solidFill>
                <a:schemeClr val="tx1"/>
              </a:solidFill>
              <a:ln>
                <a:noFill/>
              </a:ln>
              <a:effectLst/>
            </c:spPr>
            <c:extLst xmlns:c16r2="http://schemas.microsoft.com/office/drawing/2015/06/chart">
              <c:ext xmlns:c16="http://schemas.microsoft.com/office/drawing/2014/chart" uri="{C3380CC4-5D6E-409C-BE32-E72D297353CC}">
                <c16:uniqueId val="{00000013-2B81-4885-ADB9-DEC91FB458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2B81-4885-ADB9-DEC91FB458E6}"/>
              </c:ext>
            </c:extLst>
          </c:dPt>
          <c:dPt>
            <c:idx val="11"/>
            <c:bubble3D val="0"/>
            <c:spPr>
              <a:solidFill>
                <a:schemeClr val="accent2">
                  <a:lumMod val="20000"/>
                  <a:lumOff val="80000"/>
                </a:schemeClr>
              </a:solidFill>
              <a:ln>
                <a:noFill/>
              </a:ln>
              <a:effectLst/>
            </c:spPr>
            <c:extLst xmlns:c16r2="http://schemas.microsoft.com/office/drawing/2015/06/chart">
              <c:ext xmlns:c16="http://schemas.microsoft.com/office/drawing/2014/chart" uri="{C3380CC4-5D6E-409C-BE32-E72D297353CC}">
                <c16:uniqueId val="{00000017-2B81-4885-ADB9-DEC91FB458E6}"/>
              </c:ext>
            </c:extLst>
          </c:dPt>
          <c:dPt>
            <c:idx val="12"/>
            <c:bubble3D val="0"/>
            <c:spPr>
              <a:solidFill>
                <a:srgbClr val="00B0F0"/>
              </a:solidFill>
              <a:ln>
                <a:noFill/>
              </a:ln>
              <a:effectLst/>
            </c:spPr>
            <c:extLst xmlns:c16r2="http://schemas.microsoft.com/office/drawing/2015/06/chart">
              <c:ext xmlns:c16="http://schemas.microsoft.com/office/drawing/2014/chart" uri="{C3380CC4-5D6E-409C-BE32-E72D297353CC}">
                <c16:uniqueId val="{00000019-2B81-4885-ADB9-DEC91FB458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2B81-4885-ADB9-DEC91FB458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2B81-4885-ADB9-DEC91FB458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2B81-4885-ADB9-DEC91FB458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2B81-4885-ADB9-DEC91FB458E6}"/>
              </c:ext>
            </c:extLst>
          </c:dPt>
          <c:dLbls>
            <c:dLbl>
              <c:idx val="3"/>
              <c:layout>
                <c:manualLayout>
                  <c:x val="2.7127003699136901E-2"/>
                  <c:y val="4.25592282593275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81-4885-ADB9-DEC91FB458E6}"/>
                </c:ext>
              </c:extLst>
            </c:dLbl>
            <c:dLbl>
              <c:idx val="9"/>
              <c:layout>
                <c:manualLayout>
                  <c:x val="-8.8635613704646898E-2"/>
                  <c:y val="2.34075755426301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2B81-4885-ADB9-DEC91FB458E6}"/>
                </c:ext>
              </c:extLst>
            </c:dLbl>
            <c:dLbl>
              <c:idx val="10"/>
              <c:layout>
                <c:manualLayout>
                  <c:x val="-7.0138350560712104E-2"/>
                  <c:y val="-2.1279614129663901E-3"/>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2B81-4885-ADB9-DEC91FB458E6}"/>
                </c:ext>
              </c:extLst>
            </c:dLbl>
            <c:dLbl>
              <c:idx val="11"/>
              <c:layout>
                <c:manualLayout>
                  <c:x val="-8.6453707109826305E-2"/>
                  <c:y val="-5.10710739111929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2B81-4885-ADB9-DEC91FB458E6}"/>
                </c:ext>
              </c:extLst>
            </c:dLbl>
            <c:dLbl>
              <c:idx val="12"/>
              <c:layout>
                <c:manualLayout>
                  <c:x val="-8.6313193588162807E-2"/>
                  <c:y val="-8.9374379344587904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2B81-4885-ADB9-DEC91FB458E6}"/>
                </c:ext>
              </c:extLst>
            </c:dLbl>
            <c:dLbl>
              <c:idx val="13"/>
              <c:layout>
                <c:manualLayout>
                  <c:x val="0"/>
                  <c:y val="-3.4047382607462102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2B81-4885-ADB9-DEC91FB458E6}"/>
                </c:ext>
              </c:extLst>
            </c:dLbl>
            <c:dLbl>
              <c:idx val="14"/>
              <c:layout>
                <c:manualLayout>
                  <c:x val="-4.7757230525852103E-2"/>
                  <c:y val="-7.2350688040856898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2B81-4885-ADB9-DEC91FB458E6}"/>
                </c:ext>
              </c:extLst>
            </c:dLbl>
            <c:dLbl>
              <c:idx val="15"/>
              <c:layout>
                <c:manualLayout>
                  <c:x val="-3.7496585837183999E-3"/>
                  <c:y val="-9.1502340757554299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2B81-4885-ADB9-DEC91FB458E6}"/>
                </c:ext>
              </c:extLst>
            </c:dLbl>
            <c:dLbl>
              <c:idx val="16"/>
              <c:layout>
                <c:manualLayout>
                  <c:x val="7.6448828606658401E-2"/>
                  <c:y val="-7.0222726627890503E-2"/>
                </c:manualLayout>
              </c:layout>
              <c:dLblPos val="bestFit"/>
              <c:showLegendKey val="1"/>
              <c:showVal val="0"/>
              <c:showCatName val="0"/>
              <c:showSerName val="0"/>
              <c:showPercent val="1"/>
              <c:showBubbleSize val="0"/>
              <c:separator>.</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2B81-4885-ADB9-DEC91FB458E6}"/>
                </c:ext>
              </c:extLst>
            </c:dLbl>
            <c:numFmt formatCode="0.00%" sourceLinked="0"/>
            <c:spPr>
              <a:noFill/>
              <a:ln>
                <a:noFill/>
              </a:ln>
              <a:effectLst>
                <a:outerShdw dist="38100" dir="5400000" algn="ctr" rotWithShape="0">
                  <a:schemeClr val="bg1">
                    <a:alpha val="56000"/>
                  </a:schemeClr>
                </a:outerShdw>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eparator>.</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Estatisticas'!$A$115:$A$131</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'Togo Estatisticas'!$B$115:$B$131</c:f>
              <c:numCache>
                <c:formatCode>"$"#,##0</c:formatCode>
                <c:ptCount val="17"/>
                <c:pt idx="0">
                  <c:v>284536742</c:v>
                </c:pt>
                <c:pt idx="1">
                  <c:v>264158474</c:v>
                </c:pt>
                <c:pt idx="2">
                  <c:v>265656343</c:v>
                </c:pt>
                <c:pt idx="3">
                  <c:v>245689369</c:v>
                </c:pt>
                <c:pt idx="4">
                  <c:v>1181935707</c:v>
                </c:pt>
                <c:pt idx="5">
                  <c:v>73557408</c:v>
                </c:pt>
                <c:pt idx="6">
                  <c:v>323526796</c:v>
                </c:pt>
                <c:pt idx="7">
                  <c:v>100664734</c:v>
                </c:pt>
                <c:pt idx="8">
                  <c:v>415107429</c:v>
                </c:pt>
                <c:pt idx="9">
                  <c:v>57223719</c:v>
                </c:pt>
                <c:pt idx="10">
                  <c:v>9697918</c:v>
                </c:pt>
                <c:pt idx="11">
                  <c:v>39660731</c:v>
                </c:pt>
                <c:pt idx="12">
                  <c:v>7865070</c:v>
                </c:pt>
                <c:pt idx="13">
                  <c:v>136722728</c:v>
                </c:pt>
                <c:pt idx="14" formatCode="&quot;$&quot;#,##0;\-&quot;$&quot;#,##0">
                  <c:v>99262634</c:v>
                </c:pt>
                <c:pt idx="15">
                  <c:v>90848046</c:v>
                </c:pt>
                <c:pt idx="16">
                  <c:v>9229393</c:v>
                </c:pt>
              </c:numCache>
            </c:numRef>
          </c:val>
          <c:extLst xmlns:c16r2="http://schemas.microsoft.com/office/drawing/2015/06/chart">
            <c:ext xmlns:c16="http://schemas.microsoft.com/office/drawing/2014/chart" uri="{C3380CC4-5D6E-409C-BE32-E72D297353CC}">
              <c16:uniqueId val="{00000022-2B81-4885-ADB9-DEC91FB458E6}"/>
            </c:ext>
          </c:extLst>
        </c:ser>
        <c:dLbls>
          <c:showLegendKey val="1"/>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5608194622279098E-3"/>
          <c:y val="0.79727620939140298"/>
          <c:w val="0.99487836107554395"/>
          <c:h val="0.198467867782664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Les Exportations des biens</a:t>
            </a:r>
          </a:p>
          <a:p>
            <a:pPr defTabSz="914400">
              <a:defRPr lang="pt-PT" sz="1200" b="0" i="1" u="none" strike="noStrike" kern="1200" spc="0" baseline="0">
                <a:solidFill>
                  <a:srgbClr val="00B0F0"/>
                </a:solidFill>
                <a:latin typeface="+mn-lt"/>
                <a:ea typeface="+mn-ea"/>
                <a:cs typeface="+mn-cs"/>
              </a:defRPr>
            </a:pPr>
            <a:r>
              <a:rPr lang="pt-PT" sz="1200" i="1">
                <a:solidFill>
                  <a:srgbClr val="00B0F0"/>
                </a:solidFill>
              </a:rPr>
              <a:t>2015</a:t>
            </a:r>
          </a:p>
        </c:rich>
      </c:tx>
      <c:layout>
        <c:manualLayout>
          <c:xMode val="edge"/>
          <c:yMode val="edge"/>
          <c:x val="0.77270479643975598"/>
          <c:y val="1.65657318828152E-2"/>
        </c:manualLayout>
      </c:layout>
      <c:overlay val="0"/>
      <c:spPr>
        <a:noFill/>
        <a:ln>
          <a:noFill/>
        </a:ln>
        <a:effectLst/>
      </c:spPr>
    </c:title>
    <c:autoTitleDeleted val="0"/>
    <c:plotArea>
      <c:layout>
        <c:manualLayout>
          <c:layoutTarget val="inner"/>
          <c:xMode val="edge"/>
          <c:yMode val="edge"/>
          <c:x val="0.38000659304433798"/>
          <c:y val="0.127058823529412"/>
          <c:w val="0.34605241470248899"/>
          <c:h val="0.65866666666666696"/>
        </c:manualLayout>
      </c:layout>
      <c:pieChart>
        <c:varyColors val="1"/>
        <c:ser>
          <c:idx val="0"/>
          <c:order val="0"/>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FD15-4D77-A5B0-A7F08C9134E6}"/>
              </c:ext>
            </c:extLst>
          </c:dPt>
          <c:dPt>
            <c:idx val="1"/>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FD15-4D77-A5B0-A7F08C9134E6}"/>
              </c:ext>
            </c:extLst>
          </c:dPt>
          <c:dPt>
            <c:idx val="2"/>
            <c:bubble3D val="0"/>
            <c:spPr>
              <a:solidFill>
                <a:srgbClr val="7030A0"/>
              </a:solidFill>
              <a:ln>
                <a:noFill/>
              </a:ln>
              <a:effectLst/>
            </c:spPr>
            <c:extLst xmlns:c16r2="http://schemas.microsoft.com/office/drawing/2015/06/chart">
              <c:ext xmlns:c16="http://schemas.microsoft.com/office/drawing/2014/chart" uri="{C3380CC4-5D6E-409C-BE32-E72D297353CC}">
                <c16:uniqueId val="{00000005-FD15-4D77-A5B0-A7F08C9134E6}"/>
              </c:ext>
            </c:extLst>
          </c:dPt>
          <c:dPt>
            <c:idx val="3"/>
            <c:bubble3D val="0"/>
            <c:spPr>
              <a:gradFill>
                <a:gsLst>
                  <a:gs pos="0">
                    <a:srgbClr val="FBFB11"/>
                  </a:gs>
                  <a:gs pos="100000">
                    <a:srgbClr val="838309"/>
                  </a:gs>
                </a:gsLst>
                <a:lin scaled="0"/>
              </a:gradFill>
              <a:ln>
                <a:noFill/>
              </a:ln>
              <a:effectLst/>
            </c:spPr>
            <c:extLst xmlns:c16r2="http://schemas.microsoft.com/office/drawing/2015/06/chart">
              <c:ext xmlns:c16="http://schemas.microsoft.com/office/drawing/2014/chart" uri="{C3380CC4-5D6E-409C-BE32-E72D297353CC}">
                <c16:uniqueId val="{00000007-FD15-4D77-A5B0-A7F08C9134E6}"/>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FD15-4D77-A5B0-A7F08C9134E6}"/>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FD15-4D77-A5B0-A7F08C9134E6}"/>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FD15-4D77-A5B0-A7F08C9134E6}"/>
              </c:ext>
            </c:extLst>
          </c:dPt>
          <c:dPt>
            <c:idx val="7"/>
            <c:bubble3D val="0"/>
            <c:spPr>
              <a:solidFill>
                <a:schemeClr val="tx1"/>
              </a:solidFill>
              <a:ln>
                <a:noFill/>
              </a:ln>
              <a:effectLst/>
            </c:spPr>
            <c:extLst xmlns:c16r2="http://schemas.microsoft.com/office/drawing/2015/06/chart">
              <c:ext xmlns:c16="http://schemas.microsoft.com/office/drawing/2014/chart" uri="{C3380CC4-5D6E-409C-BE32-E72D297353CC}">
                <c16:uniqueId val="{0000000F-FD15-4D77-A5B0-A7F08C9134E6}"/>
              </c:ext>
            </c:extLst>
          </c:dPt>
          <c:dPt>
            <c:idx val="8"/>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1-FD15-4D77-A5B0-A7F08C9134E6}"/>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FD15-4D77-A5B0-A7F08C9134E6}"/>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15-FD15-4D77-A5B0-A7F08C9134E6}"/>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17-FD15-4D77-A5B0-A7F08C9134E6}"/>
              </c:ext>
            </c:extLst>
          </c:dPt>
          <c:dPt>
            <c:idx val="12"/>
            <c:bubble3D val="0"/>
            <c:spPr>
              <a:solidFill>
                <a:schemeClr val="accent1">
                  <a:lumMod val="80000"/>
                  <a:lumOff val="20000"/>
                </a:schemeClr>
              </a:solidFill>
              <a:ln>
                <a:noFill/>
              </a:ln>
              <a:effectLst/>
            </c:spPr>
            <c:extLst xmlns:c16r2="http://schemas.microsoft.com/office/drawing/2015/06/chart">
              <c:ext xmlns:c16="http://schemas.microsoft.com/office/drawing/2014/chart" uri="{C3380CC4-5D6E-409C-BE32-E72D297353CC}">
                <c16:uniqueId val="{00000019-FD15-4D77-A5B0-A7F08C9134E6}"/>
              </c:ext>
            </c:extLst>
          </c:dPt>
          <c:dPt>
            <c:idx val="13"/>
            <c:bubble3D val="0"/>
            <c:spPr>
              <a:solidFill>
                <a:schemeClr val="accent2">
                  <a:lumMod val="80000"/>
                  <a:lumOff val="20000"/>
                </a:schemeClr>
              </a:solidFill>
              <a:ln>
                <a:noFill/>
              </a:ln>
              <a:effectLst/>
            </c:spPr>
            <c:extLst xmlns:c16r2="http://schemas.microsoft.com/office/drawing/2015/06/chart">
              <c:ext xmlns:c16="http://schemas.microsoft.com/office/drawing/2014/chart" uri="{C3380CC4-5D6E-409C-BE32-E72D297353CC}">
                <c16:uniqueId val="{0000001B-FD15-4D77-A5B0-A7F08C9134E6}"/>
              </c:ext>
            </c:extLst>
          </c:dPt>
          <c:dPt>
            <c:idx val="14"/>
            <c:bubble3D val="0"/>
            <c:spPr>
              <a:solidFill>
                <a:srgbClr val="00B050"/>
              </a:solidFill>
              <a:ln>
                <a:noFill/>
              </a:ln>
              <a:effectLst/>
            </c:spPr>
            <c:extLst xmlns:c16r2="http://schemas.microsoft.com/office/drawing/2015/06/chart">
              <c:ext xmlns:c16="http://schemas.microsoft.com/office/drawing/2014/chart" uri="{C3380CC4-5D6E-409C-BE32-E72D297353CC}">
                <c16:uniqueId val="{0000001D-FD15-4D77-A5B0-A7F08C9134E6}"/>
              </c:ext>
            </c:extLst>
          </c:dPt>
          <c:dPt>
            <c:idx val="15"/>
            <c:bubble3D val="0"/>
            <c:spPr>
              <a:solidFill>
                <a:schemeClr val="accent4">
                  <a:lumMod val="80000"/>
                  <a:lumOff val="20000"/>
                </a:schemeClr>
              </a:solidFill>
              <a:ln>
                <a:noFill/>
              </a:ln>
              <a:effectLst/>
            </c:spPr>
            <c:extLst xmlns:c16r2="http://schemas.microsoft.com/office/drawing/2015/06/chart">
              <c:ext xmlns:c16="http://schemas.microsoft.com/office/drawing/2014/chart" uri="{C3380CC4-5D6E-409C-BE32-E72D297353CC}">
                <c16:uniqueId val="{0000001F-FD15-4D77-A5B0-A7F08C9134E6}"/>
              </c:ext>
            </c:extLst>
          </c:dPt>
          <c:dPt>
            <c:idx val="16"/>
            <c:bubble3D val="0"/>
            <c:spPr>
              <a:solidFill>
                <a:schemeClr val="accent5">
                  <a:lumMod val="80000"/>
                  <a:lumOff val="20000"/>
                </a:schemeClr>
              </a:solidFill>
              <a:ln>
                <a:noFill/>
              </a:ln>
              <a:effectLst/>
            </c:spPr>
            <c:extLst xmlns:c16r2="http://schemas.microsoft.com/office/drawing/2015/06/chart">
              <c:ext xmlns:c16="http://schemas.microsoft.com/office/drawing/2014/chart" uri="{C3380CC4-5D6E-409C-BE32-E72D297353CC}">
                <c16:uniqueId val="{00000021-FD15-4D77-A5B0-A7F08C9134E6}"/>
              </c:ext>
            </c:extLst>
          </c:dPt>
          <c:dLbls>
            <c:dLbl>
              <c:idx val="0"/>
              <c:layout>
                <c:manualLayout>
                  <c:x val="5.6865007417174901E-2"/>
                  <c:y val="3.61262517429331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D15-4D77-A5B0-A7F08C9134E6}"/>
                </c:ext>
              </c:extLst>
            </c:dLbl>
            <c:dLbl>
              <c:idx val="1"/>
              <c:layout>
                <c:manualLayout>
                  <c:x val="1.35981539475853E-2"/>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D15-4D77-A5B0-A7F08C9134E6}"/>
                </c:ext>
              </c:extLst>
            </c:dLbl>
            <c:dLbl>
              <c:idx val="2"/>
              <c:layout>
                <c:manualLayout>
                  <c:x val="9.8895665073347998E-3"/>
                  <c:y val="5.704145012042079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D15-4D77-A5B0-A7F08C9134E6}"/>
                </c:ext>
              </c:extLst>
            </c:dLbl>
            <c:dLbl>
              <c:idx val="3"/>
              <c:layout>
                <c:manualLayout>
                  <c:x val="-2.3487720454920102E-2"/>
                  <c:y val="-1.90138167068067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D15-4D77-A5B0-A7F08C9134E6}"/>
                </c:ext>
              </c:extLst>
            </c:dLbl>
            <c:dLbl>
              <c:idx val="4"/>
              <c:layout>
                <c:manualLayout>
                  <c:x val="-8.7769902752595996E-2"/>
                  <c:y val="3.0422106730891098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15-4D77-A5B0-A7F08C9134E6}"/>
                </c:ext>
              </c:extLst>
            </c:dLbl>
            <c:dLbl>
              <c:idx val="5"/>
              <c:layout>
                <c:manualLayout>
                  <c:x val="-0.111257623207516"/>
                  <c:y val="2.2816580048168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15-4D77-A5B0-A7F08C9134E6}"/>
                </c:ext>
              </c:extLst>
            </c:dLbl>
            <c:dLbl>
              <c:idx val="6"/>
              <c:layout>
                <c:manualLayout>
                  <c:x val="-0.17059502225152501"/>
                  <c:y val="-1.90138167068069E-3"/>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D15-4D77-A5B0-A7F08C9134E6}"/>
                </c:ext>
              </c:extLst>
            </c:dLbl>
            <c:dLbl>
              <c:idx val="7"/>
              <c:layout>
                <c:manualLayout>
                  <c:x val="-0.15946925993077299"/>
                  <c:y val="-3.4224870072252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FD15-4D77-A5B0-A7F08C9134E6}"/>
                </c:ext>
              </c:extLst>
            </c:dLbl>
            <c:dLbl>
              <c:idx val="8"/>
              <c:layout>
                <c:manualLayout>
                  <c:x val="-0.156996868303939"/>
                  <c:y val="-7.03511218151856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FD15-4D77-A5B0-A7F08C9134E6}"/>
                </c:ext>
              </c:extLst>
            </c:dLbl>
            <c:dLbl>
              <c:idx val="9"/>
              <c:layout>
                <c:manualLayout>
                  <c:x val="-0.128564364595352"/>
                  <c:y val="-9.69704652047155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D15-4D77-A5B0-A7F08C9134E6}"/>
                </c:ext>
              </c:extLst>
            </c:dLbl>
            <c:dLbl>
              <c:idx val="10"/>
              <c:layout>
                <c:manualLayout>
                  <c:x val="-4.4503049283006399E-2"/>
                  <c:y val="-0.129293953606287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FD15-4D77-A5B0-A7F08C9134E6}"/>
                </c:ext>
              </c:extLst>
            </c:dLbl>
            <c:dLbl>
              <c:idx val="11"/>
              <c:layout>
                <c:manualLayout>
                  <c:x val="-0.119910993901434"/>
                  <c:y val="-0.131195335276968"/>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FD15-4D77-A5B0-A7F08C9134E6}"/>
                </c:ext>
              </c:extLst>
            </c:dLbl>
            <c:dLbl>
              <c:idx val="12"/>
              <c:layout>
                <c:manualLayout>
                  <c:x val="2.2251524641503401E-2"/>
                  <c:y val="-0.13689948028901"/>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FD15-4D77-A5B0-A7F08C9134E6}"/>
                </c:ext>
              </c:extLst>
            </c:dLbl>
            <c:dLbl>
              <c:idx val="13"/>
              <c:layout>
                <c:manualLayout>
                  <c:x val="0.100131860886764"/>
                  <c:y val="-0.13309671694764899"/>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FD15-4D77-A5B0-A7F08C9134E6}"/>
                </c:ext>
              </c:extLst>
            </c:dLbl>
            <c:dLbl>
              <c:idx val="14"/>
              <c:layout>
                <c:manualLayout>
                  <c:x val="0.128564364595352"/>
                  <c:y val="-8.3660793509950704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FD15-4D77-A5B0-A7F08C9134E6}"/>
                </c:ext>
              </c:extLst>
            </c:dLbl>
            <c:dLbl>
              <c:idx val="15"/>
              <c:layout>
                <c:manualLayout>
                  <c:x val="0.14216251854293699"/>
                  <c:y val="-2.85207250602103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FD15-4D77-A5B0-A7F08C9134E6}"/>
                </c:ext>
              </c:extLst>
            </c:dLbl>
            <c:dLbl>
              <c:idx val="16"/>
              <c:layout>
                <c:manualLayout>
                  <c:x val="0.13227295203560199"/>
                  <c:y val="1.7112435036126299E-2"/>
                </c:manualLayout>
              </c:layout>
              <c:dLblPos val="bestFit"/>
              <c:showLegendKey val="1"/>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FD15-4D77-A5B0-A7F08C9134E6}"/>
                </c:ext>
              </c:extLst>
            </c:dLbl>
            <c:numFmt formatCode="0.00%" sourceLinked="0"/>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chemeClr val="tx1">
                        <a:lumMod val="75000"/>
                        <a:lumOff val="25000"/>
                      </a:schemeClr>
                    </a:solidFill>
                    <a:latin typeface="+mn-lt"/>
                    <a:ea typeface="+mn-ea"/>
                    <a:cs typeface="+mn-cs"/>
                  </a:defRPr>
                </a:pPr>
                <a:endParaRPr lang="pt-PT"/>
              </a:p>
            </c:txPr>
            <c:dLblPos val="outEnd"/>
            <c:showLegendKey val="1"/>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'Togo Estatisticas'!$A$137:$A$153</c:f>
              <c:strCache>
                <c:ptCount val="17"/>
                <c:pt idx="0">
                  <c:v>Produits agricoles</c:v>
                </c:pt>
                <c:pt idx="1">
                  <c:v>Nourritures seulement</c:v>
                </c:pt>
                <c:pt idx="2">
                  <c:v>Pétrole et produits miniers</c:v>
                </c:pt>
                <c:pt idx="3">
                  <c:v>Pétroles seulement</c:v>
                </c:pt>
                <c:pt idx="4">
                  <c:v>Produits manufacturés</c:v>
                </c:pt>
                <c:pt idx="5">
                  <c:v>Fer et acier</c:v>
                </c:pt>
                <c:pt idx="6">
                  <c:v>Produits chimiques et pharmaceutiques</c:v>
                </c:pt>
                <c:pt idx="7">
                  <c:v>Produits pharmaceutiques</c:v>
                </c:pt>
                <c:pt idx="8">
                  <c:v>Machinerie et équipements de transport</c:v>
                </c:pt>
                <c:pt idx="9">
                  <c:v>Équipements de bureau et de télécommunication</c:v>
                </c:pt>
                <c:pt idx="10">
                  <c:v>Informatique et équipements de bureau</c:v>
                </c:pt>
                <c:pt idx="11">
                  <c:v>Équipement de télécommunication</c:v>
                </c:pt>
                <c:pt idx="12">
                  <c:v>Circuits intégrés et composantes électroniques</c:v>
                </c:pt>
                <c:pt idx="13">
                  <c:v>Équipement de transport</c:v>
                </c:pt>
                <c:pt idx="14">
                  <c:v>Automobiles et pièces</c:v>
                </c:pt>
                <c:pt idx="15">
                  <c:v>Textiles</c:v>
                </c:pt>
                <c:pt idx="16">
                  <c:v>Vètements</c:v>
                </c:pt>
              </c:strCache>
            </c:strRef>
          </c:cat>
          <c:val>
            <c:numRef>
              <c:f>'Togo Estatisticas'!$B$137:$B$153</c:f>
              <c:numCache>
                <c:formatCode>"$"#,##0;\-"$"#,##0</c:formatCode>
                <c:ptCount val="17"/>
                <c:pt idx="0">
                  <c:v>187915615</c:v>
                </c:pt>
                <c:pt idx="1">
                  <c:v>123550813</c:v>
                </c:pt>
                <c:pt idx="2">
                  <c:v>112745028</c:v>
                </c:pt>
                <c:pt idx="3">
                  <c:v>9687728</c:v>
                </c:pt>
                <c:pt idx="4">
                  <c:v>344118583</c:v>
                </c:pt>
                <c:pt idx="5">
                  <c:v>23070051</c:v>
                </c:pt>
                <c:pt idx="6">
                  <c:v>84647029</c:v>
                </c:pt>
                <c:pt idx="7">
                  <c:v>3866634</c:v>
                </c:pt>
                <c:pt idx="8">
                  <c:v>42739816</c:v>
                </c:pt>
                <c:pt idx="9">
                  <c:v>804802</c:v>
                </c:pt>
                <c:pt idx="10">
                  <c:v>664943</c:v>
                </c:pt>
                <c:pt idx="11">
                  <c:v>101509</c:v>
                </c:pt>
                <c:pt idx="12">
                  <c:v>38350</c:v>
                </c:pt>
                <c:pt idx="13">
                  <c:v>21431806</c:v>
                </c:pt>
                <c:pt idx="14">
                  <c:v>11286209</c:v>
                </c:pt>
                <c:pt idx="15">
                  <c:v>19631513</c:v>
                </c:pt>
                <c:pt idx="16">
                  <c:v>829534</c:v>
                </c:pt>
              </c:numCache>
            </c:numRef>
          </c:val>
          <c:extLst xmlns:c16r2="http://schemas.microsoft.com/office/drawing/2015/06/chart">
            <c:ext xmlns:c16="http://schemas.microsoft.com/office/drawing/2014/chart" uri="{C3380CC4-5D6E-409C-BE32-E72D297353CC}">
              <c16:uniqueId val="{00000022-FD15-4D77-A5B0-A7F08C9134E6}"/>
            </c:ext>
          </c:extLst>
        </c:ser>
        <c:dLbls>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2.55776281012874E-3"/>
          <c:y val="0.77898039215686299"/>
          <c:w val="0.99488447437974203"/>
          <c:h val="0.21631372549019601"/>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Arial Narrow" panose="020B0606020202030204" pitchFamily="34" charset="0"/>
              <a:ea typeface="+mn-ea"/>
              <a:cs typeface="+mn-cs"/>
            </a:defRPr>
          </a:pPr>
          <a:endParaRPr lang="pt-PT"/>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solidFill>
                  <a:srgbClr val="00B0F0"/>
                </a:solidFill>
                <a:effectLst/>
                <a:latin typeface="Arial Narrow" panose="020B0606020202030204" pitchFamily="34" charset="0"/>
              </a:rPr>
              <a:t>EXPORTATIONS ET IMPORTATIONS EN POURCENTAGE DU PIB</a:t>
            </a:r>
            <a:endParaRPr lang="pt-PT" sz="1200">
              <a:solidFill>
                <a:srgbClr val="00B0F0"/>
              </a:solidFill>
              <a:effectLst/>
              <a:latin typeface="Arial Narrow" panose="020B0606020202030204" pitchFamily="34" charset="0"/>
            </a:endParaRPr>
          </a:p>
        </c:rich>
      </c:tx>
      <c:layout/>
      <c:overlay val="0"/>
      <c:spPr>
        <a:noFill/>
        <a:ln>
          <a:noFill/>
        </a:ln>
        <a:effectLst/>
      </c:spPr>
    </c:title>
    <c:autoTitleDeleted val="0"/>
    <c:plotArea>
      <c:layout/>
      <c:barChart>
        <c:barDir val="col"/>
        <c:grouping val="clustered"/>
        <c:varyColors val="0"/>
        <c:ser>
          <c:idx val="0"/>
          <c:order val="0"/>
          <c:tx>
            <c:strRef>
              <c:f>'Togo Estatisticas'!$A$14</c:f>
              <c:strCache>
                <c:ptCount val="1"/>
                <c:pt idx="0">
                  <c:v>Exportations de biens et services  [ % du PIB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1"/>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Estatisticas'!$B$14:$K$14</c:f>
              <c:numCache>
                <c:formatCode>0.00%</c:formatCode>
                <c:ptCount val="10"/>
                <c:pt idx="0">
                  <c:v>0.1918</c:v>
                </c:pt>
                <c:pt idx="1">
                  <c:v>0.1983</c:v>
                </c:pt>
                <c:pt idx="2">
                  <c:v>0.21190000000000001</c:v>
                </c:pt>
                <c:pt idx="3">
                  <c:v>0.22259999999999999</c:v>
                </c:pt>
                <c:pt idx="4">
                  <c:v>0.222</c:v>
                </c:pt>
                <c:pt idx="5">
                  <c:v>0.21779999999999999</c:v>
                </c:pt>
                <c:pt idx="6">
                  <c:v>0.2268</c:v>
                </c:pt>
                <c:pt idx="7">
                  <c:v>0.21560000000000001</c:v>
                </c:pt>
                <c:pt idx="8">
                  <c:v>0.21809999999999999</c:v>
                </c:pt>
                <c:pt idx="9">
                  <c:v>0.2185</c:v>
                </c:pt>
              </c:numCache>
            </c:numRef>
          </c:val>
          <c:extLst xmlns:c16r2="http://schemas.microsoft.com/office/drawing/2015/06/chart">
            <c:ext xmlns:c16="http://schemas.microsoft.com/office/drawing/2014/chart" uri="{C3380CC4-5D6E-409C-BE32-E72D297353CC}">
              <c16:uniqueId val="{00000000-7CAD-4EE4-9DB5-B5A213117095}"/>
            </c:ext>
          </c:extLst>
        </c:ser>
        <c:ser>
          <c:idx val="1"/>
          <c:order val="1"/>
          <c:tx>
            <c:strRef>
              <c:f>'Togo Estatisticas'!$A$15</c:f>
              <c:strCache>
                <c:ptCount val="1"/>
                <c:pt idx="0">
                  <c:v>Importations de biens et services [ % du PIB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solidFill>
                      <a:schemeClr val="accent2"/>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Estatisticas'!$B$15:$K$15</c:f>
              <c:numCache>
                <c:formatCode>0.00%</c:formatCode>
                <c:ptCount val="10"/>
                <c:pt idx="0">
                  <c:v>0.3246</c:v>
                </c:pt>
                <c:pt idx="1">
                  <c:v>0.32100000000000001</c:v>
                </c:pt>
                <c:pt idx="2">
                  <c:v>0.35909999999999997</c:v>
                </c:pt>
                <c:pt idx="3">
                  <c:v>0.39</c:v>
                </c:pt>
                <c:pt idx="4">
                  <c:v>0.3805</c:v>
                </c:pt>
                <c:pt idx="5">
                  <c:v>0.36659999999999998</c:v>
                </c:pt>
                <c:pt idx="6">
                  <c:v>0.3543</c:v>
                </c:pt>
                <c:pt idx="7">
                  <c:v>0.32550000000000001</c:v>
                </c:pt>
                <c:pt idx="8">
                  <c:v>0.35599999999999998</c:v>
                </c:pt>
                <c:pt idx="9">
                  <c:v>0.3609</c:v>
                </c:pt>
              </c:numCache>
            </c:numRef>
          </c:val>
          <c:extLst xmlns:c16r2="http://schemas.microsoft.com/office/drawing/2015/06/chart">
            <c:ext xmlns:c16="http://schemas.microsoft.com/office/drawing/2014/chart" uri="{C3380CC4-5D6E-409C-BE32-E72D297353CC}">
              <c16:uniqueId val="{00000001-7CAD-4EE4-9DB5-B5A213117095}"/>
            </c:ext>
          </c:extLst>
        </c:ser>
        <c:dLbls>
          <c:showLegendKey val="0"/>
          <c:showVal val="1"/>
          <c:showCatName val="0"/>
          <c:showSerName val="0"/>
          <c:showPercent val="0"/>
          <c:showBubbleSize val="0"/>
        </c:dLbls>
        <c:gapWidth val="219"/>
        <c:overlap val="-27"/>
        <c:axId val="246747648"/>
        <c:axId val="130219328"/>
      </c:barChart>
      <c:catAx>
        <c:axId val="2467476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130219328"/>
        <c:crosses val="autoZero"/>
        <c:auto val="1"/>
        <c:lblAlgn val="ctr"/>
        <c:lblOffset val="100"/>
        <c:noMultiLvlLbl val="0"/>
      </c:catAx>
      <c:valAx>
        <c:axId val="130219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6747648"/>
        <c:crosses val="autoZero"/>
        <c:crossBetween val="between"/>
      </c:valAx>
      <c:spPr>
        <a:noFill/>
        <a:ln>
          <a:noFill/>
        </a:ln>
        <a:effectLst/>
      </c:spPr>
    </c:plotArea>
    <c:legend>
      <c:legendPos val="b"/>
      <c:layout>
        <c:manualLayout>
          <c:xMode val="edge"/>
          <c:yMode val="edge"/>
          <c:x val="0.110654802646589"/>
          <c:y val="0.92301392301392304"/>
          <c:w val="0.78033310517910104"/>
          <c:h val="5.4873054873054897E-2"/>
        </c:manualLayout>
      </c:layout>
      <c:overlay val="0"/>
      <c:spPr>
        <a:noFill/>
        <a:ln>
          <a:noFill/>
        </a:ln>
        <a:effectLst/>
      </c:spPr>
      <c:txPr>
        <a:bodyPr rot="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pt-PT" sz="1200" b="0" i="0" u="none" strike="noStrike" kern="1200" spc="0" baseline="0">
                <a:solidFill>
                  <a:srgbClr val="00B0F0"/>
                </a:solidFill>
                <a:latin typeface="Arial Narrow" panose="020B0606020202030204" pitchFamily="34" charset="0"/>
                <a:ea typeface="+mn-ea"/>
                <a:cs typeface="+mn-cs"/>
              </a:defRPr>
            </a:pPr>
            <a:r>
              <a:rPr lang="en-US" sz="1200" b="0" i="1" baseline="0">
                <a:effectLst/>
                <a:latin typeface="Arial Narrow" panose="020B0606020202030204" pitchFamily="34" charset="0"/>
              </a:rPr>
              <a:t>Investissements étrangers directs  [ entrées nettes - Courant ]</a:t>
            </a:r>
            <a:endParaRPr lang="pt-PT" sz="1200">
              <a:effectLst/>
              <a:latin typeface="Arial Narrow" panose="020B0606020202030204" pitchFamily="34" charset="0"/>
            </a:endParaRPr>
          </a:p>
        </c:rich>
      </c:tx>
      <c:layout>
        <c:manualLayout>
          <c:xMode val="edge"/>
          <c:yMode val="edge"/>
          <c:x val="0.35561473978344399"/>
          <c:y val="6.41025641025641E-3"/>
        </c:manualLayout>
      </c:layout>
      <c:overlay val="0"/>
      <c:spPr>
        <a:noFill/>
        <a:ln>
          <a:noFill/>
        </a:ln>
        <a:effectLst/>
      </c:spPr>
    </c:title>
    <c:autoTitleDeleted val="0"/>
    <c:plotArea>
      <c:layout/>
      <c:lineChart>
        <c:grouping val="standard"/>
        <c:varyColors val="0"/>
        <c:ser>
          <c:idx val="0"/>
          <c:order val="0"/>
          <c:tx>
            <c:strRef>
              <c:f>'Togo Estatisticas'!$A$91</c:f>
              <c:strCache>
                <c:ptCount val="1"/>
                <c:pt idx="0">
                  <c:v>Investissements étrangers directs  [ entrées nettes - Courant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11334264757248E-2"/>
                  <c:y val="-7.69230769230769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3B-4ED1-87AA-C9D854AF73FA}"/>
                </c:ext>
              </c:extLst>
            </c:dLbl>
            <c:dLbl>
              <c:idx val="1"/>
              <c:layout>
                <c:manualLayout>
                  <c:x val="9.1687041564792199E-3"/>
                  <c:y val="-9.9358974358974395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3B-4ED1-87AA-C9D854AF73FA}"/>
                </c:ext>
              </c:extLst>
            </c:dLbl>
            <c:dLbl>
              <c:idx val="3"/>
              <c:layout>
                <c:manualLayout>
                  <c:x val="3.3400279427174301E-2"/>
                  <c:y val="-3.2051282051282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3B-4ED1-87AA-C9D854AF73FA}"/>
                </c:ext>
              </c:extLst>
            </c:dLbl>
            <c:dLbl>
              <c:idx val="5"/>
              <c:layout>
                <c:manualLayout>
                  <c:x val="3.2090464547677298E-2"/>
                  <c:y val="3.2051282051282501E-3"/>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3B-4ED1-87AA-C9D854AF73FA}"/>
                </c:ext>
              </c:extLst>
            </c:dLbl>
            <c:dLbl>
              <c:idx val="6"/>
              <c:layout>
                <c:manualLayout>
                  <c:x val="1.8880647336480101E-2"/>
                  <c:y val="-1.9230769230769201E-2"/>
                </c:manualLayout>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3B-4ED1-87AA-C9D854AF73FA}"/>
                </c:ext>
              </c:extLst>
            </c:dLbl>
            <c:dLbl>
              <c:idx val="9"/>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93B-4ED1-87AA-C9D854AF73FA}"/>
                </c:ext>
              </c:extLst>
            </c:dLbl>
            <c:spPr>
              <a:noFill/>
              <a:ln>
                <a:noFill/>
              </a:ln>
              <a:effectLst/>
            </c:spPr>
            <c:txPr>
              <a:bodyPr rot="0" spcFirstLastPara="0" vertOverflow="ellipsis" vert="horz" wrap="square" lIns="38100" tIns="19050" rIns="38100" bIns="19050" anchor="ctr" anchorCtr="1"/>
              <a:lstStyle/>
              <a:p>
                <a:pPr>
                  <a:defRPr lang="pt-PT" sz="900" b="0" i="0" u="none" strike="noStrike" kern="1200" baseline="0">
                    <a:solidFill>
                      <a:sysClr val="windowText" lastClr="000000"/>
                    </a:solidFill>
                    <a:latin typeface="+mn-lt"/>
                    <a:ea typeface="+mn-ea"/>
                    <a:cs typeface="+mn-cs"/>
                  </a:defRPr>
                </a:pPr>
                <a:endParaRPr lang="pt-PT"/>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'Togo Estatisticas'!$B$6:$K$6</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'Togo Estatisticas'!$B$91:$K$91</c:f>
              <c:numCache>
                <c:formatCode>"$"#,##0;\-"$"#,##0</c:formatCode>
                <c:ptCount val="10"/>
                <c:pt idx="0">
                  <c:v>46304496</c:v>
                </c:pt>
                <c:pt idx="1">
                  <c:v>125064102</c:v>
                </c:pt>
                <c:pt idx="2">
                  <c:v>728710878</c:v>
                </c:pt>
                <c:pt idx="3">
                  <c:v>121511566</c:v>
                </c:pt>
                <c:pt idx="4">
                  <c:v>183599249</c:v>
                </c:pt>
                <c:pt idx="5">
                  <c:v>54020342</c:v>
                </c:pt>
                <c:pt idx="6">
                  <c:v>257860036</c:v>
                </c:pt>
                <c:pt idx="7">
                  <c:v>-46308332</c:v>
                </c:pt>
                <c:pt idx="8">
                  <c:v>88558700</c:v>
                </c:pt>
                <c:pt idx="9">
                  <c:v>-180972715</c:v>
                </c:pt>
              </c:numCache>
            </c:numRef>
          </c:val>
          <c:smooth val="0"/>
          <c:extLst xmlns:c16r2="http://schemas.microsoft.com/office/drawing/2015/06/chart">
            <c:ext xmlns:c16="http://schemas.microsoft.com/office/drawing/2014/chart" uri="{C3380CC4-5D6E-409C-BE32-E72D297353CC}">
              <c16:uniqueId val="{00000007-D93B-4ED1-87AA-C9D854AF73FA}"/>
            </c:ext>
          </c:extLst>
        </c:ser>
        <c:dLbls>
          <c:showLegendKey val="0"/>
          <c:showVal val="1"/>
          <c:showCatName val="0"/>
          <c:showSerName val="0"/>
          <c:showPercent val="0"/>
          <c:showBubbleSize val="0"/>
        </c:dLbls>
        <c:marker val="1"/>
        <c:smooth val="0"/>
        <c:axId val="246748672"/>
        <c:axId val="247194752"/>
      </c:lineChart>
      <c:catAx>
        <c:axId val="2467486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900" b="1" i="0" u="none" strike="noStrike" kern="1200" baseline="0">
                <a:solidFill>
                  <a:srgbClr val="00B0F0"/>
                </a:solidFill>
                <a:latin typeface="+mn-lt"/>
                <a:ea typeface="+mn-ea"/>
                <a:cs typeface="+mn-cs"/>
              </a:defRPr>
            </a:pPr>
            <a:endParaRPr lang="pt-PT"/>
          </a:p>
        </c:txPr>
        <c:crossAx val="247194752"/>
        <c:crosses val="autoZero"/>
        <c:auto val="1"/>
        <c:lblAlgn val="ctr"/>
        <c:lblOffset val="100"/>
        <c:noMultiLvlLbl val="0"/>
      </c:catAx>
      <c:valAx>
        <c:axId val="2471947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quot;#,##0" sourceLinked="1"/>
        <c:majorTickMark val="none"/>
        <c:minorTickMark val="none"/>
        <c:tickLblPos val="nextTo"/>
        <c:spPr>
          <a:noFill/>
          <a:ln>
            <a:noFill/>
          </a:ln>
          <a:effectLst/>
        </c:spPr>
        <c:txPr>
          <a:bodyPr rot="-60000000" spcFirstLastPara="0" vertOverflow="ellipsis" vert="horz" wrap="square" anchor="ctr" anchorCtr="1"/>
          <a:lstStyle/>
          <a:p>
            <a:pPr>
              <a:defRPr lang="pt-PT" sz="900" b="0" i="0" u="none" strike="noStrike" kern="1200" baseline="0">
                <a:solidFill>
                  <a:schemeClr val="tx1">
                    <a:lumMod val="65000"/>
                    <a:lumOff val="35000"/>
                  </a:schemeClr>
                </a:solidFill>
                <a:latin typeface="+mn-lt"/>
                <a:ea typeface="+mn-ea"/>
                <a:cs typeface="+mn-cs"/>
              </a:defRPr>
            </a:pPr>
            <a:endParaRPr lang="pt-PT"/>
          </a:p>
        </c:txPr>
        <c:crossAx val="2467486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pt-PT"/>
      </a:pPr>
      <a:endParaRPr lang="pt-P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pt-PT" sz="1100" b="0" i="0" u="none" strike="noStrike" kern="1200" spc="0" baseline="0">
                <a:ln>
                  <a:noFill/>
                </a:ln>
                <a:solidFill>
                  <a:schemeClr val="bg1"/>
                </a:solidFill>
                <a:latin typeface="+mn-lt"/>
                <a:ea typeface="+mn-ea"/>
                <a:cs typeface="+mn-cs"/>
              </a:defRPr>
            </a:pPr>
            <a:r>
              <a:rPr lang="fr-FR" sz="1100" smtClean="0">
                <a:ln>
                  <a:noFill/>
                </a:ln>
                <a:solidFill>
                  <a:schemeClr val="bg1"/>
                </a:solidFill>
              </a:rPr>
              <a:t>Comparaison internationale de la fiscalité des entreprises</a:t>
            </a:r>
            <a:endParaRPr lang="pt-PT" sz="1100">
              <a:ln>
                <a:noFill/>
              </a:ln>
              <a:solidFill>
                <a:schemeClr val="bg1"/>
              </a:solidFill>
            </a:endParaRPr>
          </a:p>
        </c:rich>
      </c:tx>
      <c:layout/>
      <c:overlay val="0"/>
      <c:spPr>
        <a:solidFill>
          <a:srgbClr val="00B0F0"/>
        </a:solidFill>
        <a:ln>
          <a:noFill/>
        </a:ln>
        <a:effectLst/>
      </c:spPr>
    </c:title>
    <c:autoTitleDeleted val="0"/>
    <c:plotArea>
      <c:layout/>
      <c:barChart>
        <c:barDir val="col"/>
        <c:grouping val="clustered"/>
        <c:varyColors val="0"/>
        <c:ser>
          <c:idx val="0"/>
          <c:order val="0"/>
          <c:tx>
            <c:strRef>
              <c:f>'[CEDEAO PAIS POR PAIS VPT.xlsx]Fiscalidade'!$B$3</c:f>
              <c:strCache>
                <c:ptCount val="1"/>
                <c:pt idx="0">
                  <c:v>Nº de pagamentos de taxas por ano</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0" i="0" u="none" strike="noStrike" kern="1200" baseline="0">
                    <a:ln>
                      <a:noFill/>
                    </a:ln>
                    <a:solidFill>
                      <a:srgbClr val="00B0F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VPT.xlsx]Fiscalidade'!$B$4:$B$21</c:f>
              <c:numCache>
                <c:formatCode>0.0_ </c:formatCode>
                <c:ptCount val="18"/>
                <c:pt idx="0">
                  <c:v>38.799999999999997</c:v>
                </c:pt>
                <c:pt idx="1">
                  <c:v>10.6</c:v>
                </c:pt>
                <c:pt idx="2">
                  <c:v>9</c:v>
                </c:pt>
                <c:pt idx="3">
                  <c:v>57</c:v>
                </c:pt>
                <c:pt idx="4">
                  <c:v>45</c:v>
                </c:pt>
                <c:pt idx="5">
                  <c:v>30</c:v>
                </c:pt>
                <c:pt idx="6">
                  <c:v>63</c:v>
                </c:pt>
                <c:pt idx="7">
                  <c:v>49</c:v>
                </c:pt>
                <c:pt idx="8">
                  <c:v>31</c:v>
                </c:pt>
                <c:pt idx="9">
                  <c:v>33</c:v>
                </c:pt>
                <c:pt idx="10">
                  <c:v>46</c:v>
                </c:pt>
                <c:pt idx="11">
                  <c:v>33</c:v>
                </c:pt>
                <c:pt idx="12">
                  <c:v>35</c:v>
                </c:pt>
                <c:pt idx="13">
                  <c:v>41</c:v>
                </c:pt>
                <c:pt idx="14">
                  <c:v>48</c:v>
                </c:pt>
                <c:pt idx="15">
                  <c:v>58</c:v>
                </c:pt>
                <c:pt idx="16">
                  <c:v>34</c:v>
                </c:pt>
                <c:pt idx="17">
                  <c:v>49</c:v>
                </c:pt>
              </c:numCache>
            </c:numRef>
          </c:val>
          <c:extLst xmlns:c16r2="http://schemas.microsoft.com/office/drawing/2015/06/chart">
            <c:ext xmlns:c16="http://schemas.microsoft.com/office/drawing/2014/chart" uri="{C3380CC4-5D6E-409C-BE32-E72D297353CC}">
              <c16:uniqueId val="{00000012-3160-46EC-BEEA-38F9D4CA1EF8}"/>
            </c:ext>
          </c:extLst>
        </c:ser>
        <c:ser>
          <c:idx val="1"/>
          <c:order val="1"/>
          <c:tx>
            <c:strRef>
              <c:f>'[CEDEAO PAIS POR PAIS VPT.xlsx]Fiscalidade'!$C$3</c:f>
              <c:strCache>
                <c:ptCount val="1"/>
                <c:pt idx="0">
                  <c:v>Tempo de formalidades administrativas em horas</c:v>
                </c:pt>
              </c:strCache>
            </c:strRef>
          </c:tx>
          <c:spPr>
            <a:gradFill>
              <a:gsLst>
                <a:gs pos="0">
                  <a:srgbClr val="14CD68"/>
                </a:gs>
                <a:gs pos="100000">
                  <a:srgbClr val="035C7D"/>
                </a:gs>
              </a:gsLst>
              <a:lin scaled="0"/>
            </a:gra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pt-PT" sz="900" b="1" i="0" u="none" strike="noStrike" kern="1200" baseline="0">
                    <a:ln>
                      <a:noFill/>
                    </a:ln>
                    <a:gradFill>
                      <a:gsLst>
                        <a:gs pos="0">
                          <a:srgbClr val="14CD68"/>
                        </a:gs>
                        <a:gs pos="100000">
                          <a:srgbClr val="035C7D"/>
                        </a:gs>
                      </a:gsLst>
                      <a:lin scaled="0"/>
                    </a:gra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VPT.xlsx]Fiscalidade'!$C$4:$C$21</c:f>
              <c:numCache>
                <c:formatCode>0.0_ </c:formatCode>
                <c:ptCount val="18"/>
                <c:pt idx="0">
                  <c:v>304.2</c:v>
                </c:pt>
                <c:pt idx="1">
                  <c:v>175</c:v>
                </c:pt>
                <c:pt idx="2">
                  <c:v>218</c:v>
                </c:pt>
                <c:pt idx="3">
                  <c:v>270</c:v>
                </c:pt>
                <c:pt idx="4">
                  <c:v>270</c:v>
                </c:pt>
                <c:pt idx="5">
                  <c:v>180</c:v>
                </c:pt>
                <c:pt idx="6">
                  <c:v>205</c:v>
                </c:pt>
                <c:pt idx="7">
                  <c:v>326</c:v>
                </c:pt>
                <c:pt idx="8">
                  <c:v>224</c:v>
                </c:pt>
                <c:pt idx="9">
                  <c:v>400</c:v>
                </c:pt>
                <c:pt idx="10">
                  <c:v>218</c:v>
                </c:pt>
                <c:pt idx="11">
                  <c:v>139.5</c:v>
                </c:pt>
                <c:pt idx="12">
                  <c:v>270</c:v>
                </c:pt>
                <c:pt idx="13">
                  <c:v>270</c:v>
                </c:pt>
                <c:pt idx="14">
                  <c:v>347.4</c:v>
                </c:pt>
                <c:pt idx="15">
                  <c:v>441</c:v>
                </c:pt>
                <c:pt idx="16">
                  <c:v>343</c:v>
                </c:pt>
                <c:pt idx="17">
                  <c:v>159</c:v>
                </c:pt>
              </c:numCache>
            </c:numRef>
          </c:val>
          <c:extLst xmlns:c16r2="http://schemas.microsoft.com/office/drawing/2015/06/chart">
            <c:ext xmlns:c16="http://schemas.microsoft.com/office/drawing/2014/chart" uri="{C3380CC4-5D6E-409C-BE32-E72D297353CC}">
              <c16:uniqueId val="{00000025-3160-46EC-BEEA-38F9D4CA1EF8}"/>
            </c:ext>
          </c:extLst>
        </c:ser>
        <c:ser>
          <c:idx val="2"/>
          <c:order val="2"/>
          <c:tx>
            <c:strRef>
              <c:f>'[CEDEAO PAIS POR PAIS VPT.xlsx]Fiscalidade'!$D$3</c:f>
              <c:strCache>
                <c:ptCount val="1"/>
                <c:pt idx="0">
                  <c:v>Montante total das taxas em % dos lucros</c:v>
                </c:pt>
              </c:strCache>
            </c:strRef>
          </c:tx>
          <c:spPr>
            <a:solidFill>
              <a:srgbClr val="FF0000"/>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pt-PT" sz="900" b="0" i="0" u="none" strike="noStrike" kern="1200" baseline="0">
                    <a:ln>
                      <a:noFill/>
                    </a:ln>
                    <a:solidFill>
                      <a:srgbClr val="FF0000"/>
                    </a:solidFill>
                    <a:latin typeface="+mn-lt"/>
                    <a:ea typeface="+mn-ea"/>
                    <a:cs typeface="+mn-cs"/>
                  </a:defRPr>
                </a:pPr>
                <a:endParaRPr lang="pt-P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'[CEDEAO PAIS POR PAIS VPT.xlsx]Fiscalidade'!$A$4:$A$21</c:f>
              <c:strCache>
                <c:ptCount val="18"/>
                <c:pt idx="0">
                  <c:v>Afrique sub saharienne</c:v>
                </c:pt>
                <c:pt idx="1">
                  <c:v>Etats Unis</c:v>
                </c:pt>
                <c:pt idx="2">
                  <c:v>Allemagne</c:v>
                </c:pt>
                <c:pt idx="3">
                  <c:v>Benin</c:v>
                </c:pt>
                <c:pt idx="4">
                  <c:v>Burkina Faso</c:v>
                </c:pt>
                <c:pt idx="5">
                  <c:v>Cabo Verde</c:v>
                </c:pt>
                <c:pt idx="6">
                  <c:v>Côte d'Ivoire</c:v>
                </c:pt>
                <c:pt idx="7">
                  <c:v>Gâmbia</c:v>
                </c:pt>
                <c:pt idx="8">
                  <c:v>Gana</c:v>
                </c:pt>
                <c:pt idx="9">
                  <c:v>Guiné</c:v>
                </c:pt>
                <c:pt idx="10">
                  <c:v>Guiné Bissau</c:v>
                </c:pt>
                <c:pt idx="11">
                  <c:v>Libéria</c:v>
                </c:pt>
                <c:pt idx="12">
                  <c:v>Mali</c:v>
                </c:pt>
                <c:pt idx="13">
                  <c:v>Niger</c:v>
                </c:pt>
                <c:pt idx="14">
                  <c:v>Nigéria</c:v>
                </c:pt>
                <c:pt idx="15">
                  <c:v>Senegal</c:v>
                </c:pt>
                <c:pt idx="16">
                  <c:v>Serra Leoa</c:v>
                </c:pt>
                <c:pt idx="17">
                  <c:v>Togo</c:v>
                </c:pt>
              </c:strCache>
            </c:strRef>
          </c:cat>
          <c:val>
            <c:numRef>
              <c:f>'[CEDEAO PAIS POR PAIS VPT.xlsx]Fiscalidade'!$D$4:$D$21</c:f>
              <c:numCache>
                <c:formatCode>0.0%</c:formatCode>
                <c:ptCount val="18"/>
                <c:pt idx="0">
                  <c:v>0.47</c:v>
                </c:pt>
                <c:pt idx="1">
                  <c:v>0.438</c:v>
                </c:pt>
                <c:pt idx="2">
                  <c:v>0.49</c:v>
                </c:pt>
                <c:pt idx="3">
                  <c:v>0.57399999999999995</c:v>
                </c:pt>
                <c:pt idx="4">
                  <c:v>0.41299999999999998</c:v>
                </c:pt>
                <c:pt idx="5">
                  <c:v>0.37</c:v>
                </c:pt>
                <c:pt idx="6">
                  <c:v>0.501</c:v>
                </c:pt>
                <c:pt idx="7">
                  <c:v>0.51300000000000001</c:v>
                </c:pt>
                <c:pt idx="8">
                  <c:v>0.32400000000000001</c:v>
                </c:pt>
                <c:pt idx="9">
                  <c:v>0.61399999999999999</c:v>
                </c:pt>
                <c:pt idx="10">
                  <c:v>0.45500000000000002</c:v>
                </c:pt>
                <c:pt idx="11">
                  <c:v>0.45500000000000002</c:v>
                </c:pt>
                <c:pt idx="12">
                  <c:v>0.48299999999999998</c:v>
                </c:pt>
                <c:pt idx="13">
                  <c:v>0.47299999999999998</c:v>
                </c:pt>
                <c:pt idx="14">
                  <c:v>0.34799999999999998</c:v>
                </c:pt>
                <c:pt idx="15">
                  <c:v>0.45100000000000001</c:v>
                </c:pt>
                <c:pt idx="16">
                  <c:v>0.307</c:v>
                </c:pt>
                <c:pt idx="17">
                  <c:v>0.48199999999999998</c:v>
                </c:pt>
              </c:numCache>
            </c:numRef>
          </c:val>
          <c:extLst xmlns:c16r2="http://schemas.microsoft.com/office/drawing/2015/06/chart">
            <c:ext xmlns:c16="http://schemas.microsoft.com/office/drawing/2014/chart" uri="{C3380CC4-5D6E-409C-BE32-E72D297353CC}">
              <c16:uniqueId val="{00000038-3160-46EC-BEEA-38F9D4CA1EF8}"/>
            </c:ext>
          </c:extLst>
        </c:ser>
        <c:dLbls>
          <c:showLegendKey val="0"/>
          <c:showVal val="1"/>
          <c:showCatName val="0"/>
          <c:showSerName val="0"/>
          <c:showPercent val="0"/>
          <c:showBubbleSize val="0"/>
        </c:dLbls>
        <c:gapWidth val="219"/>
        <c:overlap val="-27"/>
        <c:axId val="216357888"/>
        <c:axId val="125711424"/>
      </c:barChart>
      <c:catAx>
        <c:axId val="2163578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PT" sz="1000" b="0" i="0" u="none" strike="noStrike" kern="1200" baseline="0">
                <a:ln>
                  <a:noFill/>
                </a:ln>
                <a:solidFill>
                  <a:srgbClr val="00B0F0"/>
                </a:solidFill>
                <a:latin typeface="+mn-lt"/>
                <a:ea typeface="+mn-ea"/>
                <a:cs typeface="+mn-cs"/>
              </a:defRPr>
            </a:pPr>
            <a:endParaRPr lang="pt-PT"/>
          </a:p>
        </c:txPr>
        <c:crossAx val="125711424"/>
        <c:crosses val="autoZero"/>
        <c:auto val="1"/>
        <c:lblAlgn val="ctr"/>
        <c:lblOffset val="100"/>
        <c:noMultiLvlLbl val="0"/>
      </c:catAx>
      <c:valAx>
        <c:axId val="125711424"/>
        <c:scaling>
          <c:orientation val="minMax"/>
        </c:scaling>
        <c:delete val="1"/>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crossAx val="21635788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1"/>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egendEntry>
        <c:idx val="2"/>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Entry>
      <c:layout>
        <c:manualLayout>
          <c:xMode val="edge"/>
          <c:yMode val="edge"/>
          <c:x val="0.10379094589620901"/>
          <c:y val="0.92619431025228105"/>
          <c:w val="0.89463168410536797"/>
          <c:h val="6.9779924852388597E-2"/>
        </c:manualLayout>
      </c:layout>
      <c:overlay val="0"/>
      <c:spPr>
        <a:noFill/>
        <a:ln>
          <a:noFill/>
        </a:ln>
        <a:effectLst/>
      </c:spPr>
      <c:txPr>
        <a:bodyPr rot="0" spcFirstLastPara="0" vertOverflow="ellipsis" vert="horz" wrap="square" anchor="ctr" anchorCtr="1"/>
        <a:lstStyle/>
        <a:p>
          <a:pPr>
            <a:defRPr lang="pt-PT" sz="1000" b="0" i="0" u="none" strike="noStrike" kern="1200" baseline="0">
              <a:ln>
                <a:noFill/>
              </a:ln>
              <a:solidFill>
                <a:schemeClr val="tx1">
                  <a:lumMod val="65000"/>
                  <a:lumOff val="35000"/>
                </a:schemeClr>
              </a:solidFill>
              <a:latin typeface="+mn-lt"/>
              <a:ea typeface="+mn-ea"/>
              <a:cs typeface="+mn-cs"/>
            </a:defRPr>
          </a:pPr>
          <a:endParaRPr lang="pt-PT"/>
        </a:p>
      </c:txPr>
    </c:legend>
    <c:plotVisOnly val="1"/>
    <c:dispBlanksAs val="gap"/>
    <c:showDLblsOverMax val="0"/>
  </c:chart>
  <c:spPr>
    <a:solidFill>
      <a:schemeClr val="bg1"/>
    </a:solidFill>
    <a:ln w="9525" cap="flat" cmpd="sng" algn="ctr">
      <a:noFill/>
      <a:round/>
    </a:ln>
    <a:effectLst/>
  </c:spPr>
  <c:txPr>
    <a:bodyPr/>
    <a:lstStyle/>
    <a:p>
      <a:pPr>
        <a:defRPr lang="pt-PT">
          <a:ln>
            <a:noFill/>
          </a:ln>
        </a:defRPr>
      </a:pPr>
      <a:endParaRPr lang="pt-PT"/>
    </a:p>
  </c:txPr>
  <c:externalData r:id="rId1">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29-12-2020</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1316816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55359-BA66-4C59-8A54-707A99BB900A}" type="datetimeFigureOut">
              <a:rPr lang="pt-PT" smtClean="0"/>
              <a:t>29-12-2020</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E77A7-C301-4374-BCFB-AD797F97A86A}" type="slidenum">
              <a:rPr lang="pt-PT" smtClean="0"/>
              <a:t>‹#›</a:t>
            </a:fld>
            <a:endParaRPr lang="pt-PT"/>
          </a:p>
        </p:txBody>
      </p:sp>
    </p:spTree>
    <p:extLst>
      <p:ext uri="{BB962C8B-B14F-4D97-AF65-F5344CB8AC3E}">
        <p14:creationId xmlns:p14="http://schemas.microsoft.com/office/powerpoint/2010/main" val="309453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smtClean="0"/>
              <a:t>Clique para editar o estilo do subtítulo do Modelo Global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8"/>
            <a:ext cx="27432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09600" y="274638"/>
            <a:ext cx="8070573" cy="5851525"/>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8"/>
            <a:ext cx="10515600" cy="2852737"/>
          </a:xfrm>
        </p:spPr>
        <p:txBody>
          <a:bodyPr anchor="b"/>
          <a:lstStyle>
            <a:lvl1pPr>
              <a:defRPr sz="4500"/>
            </a:lvl1pPr>
          </a:lstStyle>
          <a:p>
            <a:r>
              <a:rPr lang="pt-PT" smtClean="0"/>
              <a:t>Clique para editar o estilo</a:t>
            </a:r>
            <a:endParaRPr lang="pt-PT"/>
          </a:p>
        </p:txBody>
      </p:sp>
      <p:sp>
        <p:nvSpPr>
          <p:cNvPr id="3" name="Marcador de Posição do Texto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8CE4E964-1369-4D20-996C-779A5D95C4B8}" type="datetimeFigureOut">
              <a:rPr lang="pt-PT" smtClean="0"/>
              <a:t>29-12-2020</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09600"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205728" y="1600200"/>
            <a:ext cx="5376672" cy="4525963"/>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8CE4E964-1369-4D20-996C-779A5D95C4B8}" type="datetimeFigureOut">
              <a:rPr lang="pt-PT" smtClean="0"/>
              <a:t>29-12-2020</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8CE4E964-1369-4D20-996C-779A5D95C4B8}" type="datetimeFigureOut">
              <a:rPr lang="pt-PT" smtClean="0"/>
              <a:t>29-12-2020</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8CE4E964-1369-4D20-996C-779A5D95C4B8}" type="datetimeFigureOut">
              <a:rPr lang="pt-PT" smtClean="0"/>
              <a:t>29-12-2020</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8CE4E964-1369-4D20-996C-779A5D95C4B8}" type="datetimeFigureOut">
              <a:rPr lang="pt-PT" smtClean="0"/>
              <a:t>29-12-2020</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BF892297-2840-4F43-8FA5-4D0483B44130}" type="slidenum">
              <a:rPr lang="pt-PT" smtClean="0"/>
              <a:t>‹#›</a:t>
            </a:fld>
            <a:endParaRPr lang="pt-PT"/>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ítulo  1025"/>
          <p:cNvSpPr>
            <a:spLocks noGrp="1"/>
          </p:cNvSpPr>
          <p:nvPr>
            <p:ph type="title"/>
          </p:nvPr>
        </p:nvSpPr>
        <p:spPr>
          <a:xfrm>
            <a:off x="609600" y="274638"/>
            <a:ext cx="10972800" cy="1143000"/>
          </a:xfrm>
          <a:prstGeom prst="rect">
            <a:avLst/>
          </a:prstGeom>
          <a:noFill/>
          <a:ln w="9525">
            <a:noFill/>
          </a:ln>
        </p:spPr>
        <p:txBody>
          <a:bodyPr anchor="ctr"/>
          <a:lstStyle/>
          <a:p>
            <a:pPr lvl="0"/>
            <a:r>
              <a:t>Clique para editar o estilo do título</a:t>
            </a:r>
          </a:p>
        </p:txBody>
      </p:sp>
      <p:sp>
        <p:nvSpPr>
          <p:cNvPr id="1027" name="Marcador de Posição de Texto 1026"/>
          <p:cNvSpPr>
            <a:spLocks noGrp="1"/>
          </p:cNvSpPr>
          <p:nvPr>
            <p:ph type="body" idx="1"/>
          </p:nvPr>
        </p:nvSpPr>
        <p:spPr>
          <a:xfrm>
            <a:off x="609600" y="1600200"/>
            <a:ext cx="10972800" cy="4525963"/>
          </a:xfrm>
          <a:prstGeom prst="rect">
            <a:avLst/>
          </a:prstGeom>
          <a:noFill/>
          <a:ln w="9525">
            <a:noFill/>
          </a:ln>
        </p:spPr>
        <p:txBody>
          <a:bodyPr/>
          <a:lstStyle/>
          <a:p>
            <a:pPr lvl="0"/>
            <a:r>
              <a:t>Clique para editar os estilos de texto do modelo global</a:t>
            </a:r>
          </a:p>
          <a:p>
            <a:pPr lvl="1"/>
            <a:r>
              <a:t>Segundo nível</a:t>
            </a:r>
          </a:p>
          <a:p>
            <a:pPr lvl="2"/>
            <a:r>
              <a:t>Terceiro nível</a:t>
            </a:r>
          </a:p>
          <a:p>
            <a:pPr lvl="3"/>
            <a:r>
              <a:t>Quarto nível</a:t>
            </a:r>
          </a:p>
          <a:p>
            <a:pPr lvl="4"/>
            <a:r>
              <a:t>Quinto nível</a:t>
            </a:r>
          </a:p>
        </p:txBody>
      </p:sp>
      <p:sp>
        <p:nvSpPr>
          <p:cNvPr id="1028" name="Marcador de Posição da Data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8CE4E964-1369-4D20-996C-779A5D95C4B8}" type="datetimeFigureOut">
              <a:rPr lang="pt-PT" smtClean="0"/>
              <a:t>29-12-2020</a:t>
            </a:fld>
            <a:endParaRPr lang="pt-PT"/>
          </a:p>
        </p:txBody>
      </p:sp>
      <p:sp>
        <p:nvSpPr>
          <p:cNvPr id="1029" name="Marcador de Posição do Rodapé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pt-PT"/>
          </a:p>
        </p:txBody>
      </p:sp>
      <p:sp>
        <p:nvSpPr>
          <p:cNvPr id="1030" name="Marcador de Posição do Número do Diapositivo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F892297-2840-4F43-8FA5-4D0483B44130}"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9.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24.xml"/><Relationship Id="rId4" Type="http://schemas.openxmlformats.org/officeDocument/2006/relationships/chart" Target="../charts/char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2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chart" Target="../charts/chart31.xml"/><Relationship Id="rId7" Type="http://schemas.openxmlformats.org/officeDocument/2006/relationships/image" Target="../media/image3.png"/><Relationship Id="rId2" Type="http://schemas.openxmlformats.org/officeDocument/2006/relationships/chart" Target="../charts/chart30.xml"/><Relationship Id="rId1" Type="http://schemas.openxmlformats.org/officeDocument/2006/relationships/slideLayout" Target="../slideLayouts/slideLayout1.xml"/><Relationship Id="rId6" Type="http://schemas.openxmlformats.org/officeDocument/2006/relationships/image" Target="../media/image2.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png"/><Relationship Id="rId7"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xml"/><Relationship Id="rId6"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chart" Target="../charts/chart35.xml"/><Relationship Id="rId1" Type="http://schemas.openxmlformats.org/officeDocument/2006/relationships/slideLayout" Target="../slideLayouts/slideLayout1.xml"/><Relationship Id="rId6" Type="http://schemas.openxmlformats.org/officeDocument/2006/relationships/chart" Target="../charts/chart36.xml"/><Relationship Id="rId5" Type="http://schemas.openxmlformats.org/officeDocument/2006/relationships/image" Target="../media/image3.sv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xml"/><Relationship Id="rId6"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4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3.xml"/></Relationships>
</file>

<file path=ppt/slides/_rels/slide3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4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5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57.xml"/></Relationships>
</file>

<file path=ppt/slides/_rels/slide4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62.xml"/></Relationships>
</file>

<file path=ppt/slides/_rels/slide4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6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74.xml"/></Relationships>
</file>

<file path=ppt/slides/_rels/slide5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79.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8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8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8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8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2"/>
          <a:stretch>
            <a:fillRect/>
          </a:stretch>
        </p:blipFill>
        <p:spPr>
          <a:xfrm>
            <a:off x="5718715" y="1310736"/>
            <a:ext cx="4911090" cy="4864735"/>
          </a:xfrm>
          <a:prstGeom prst="rect">
            <a:avLst/>
          </a:prstGeom>
        </p:spPr>
      </p:pic>
      <p:sp>
        <p:nvSpPr>
          <p:cNvPr id="5" name="Anel 4"/>
          <p:cNvSpPr/>
          <p:nvPr/>
        </p:nvSpPr>
        <p:spPr>
          <a:xfrm>
            <a:off x="4176300" y="485236"/>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042" y="153217"/>
            <a:ext cx="822051" cy="681808"/>
          </a:xfrm>
          <a:prstGeom prst="rect">
            <a:avLst/>
          </a:prstGeom>
        </p:spPr>
      </p:pic>
      <p:sp>
        <p:nvSpPr>
          <p:cNvPr id="9" name="Anel 7"/>
          <p:cNvSpPr/>
          <p:nvPr/>
        </p:nvSpPr>
        <p:spPr>
          <a:xfrm>
            <a:off x="11046" y="2746827"/>
            <a:ext cx="5243830" cy="408241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3" name="Rectangle 2"/>
          <p:cNvSpPr/>
          <p:nvPr/>
        </p:nvSpPr>
        <p:spPr>
          <a:xfrm>
            <a:off x="431074" y="3970472"/>
            <a:ext cx="4075612" cy="2038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m 11" descr="logo"/>
          <p:cNvPicPr>
            <a:picLocks noChangeAspect="1"/>
          </p:cNvPicPr>
          <p:nvPr/>
        </p:nvPicPr>
        <p:blipFill>
          <a:blip r:embed="rId4"/>
          <a:stretch>
            <a:fillRect/>
          </a:stretch>
        </p:blipFill>
        <p:spPr>
          <a:xfrm>
            <a:off x="75981" y="153264"/>
            <a:ext cx="2349938" cy="515796"/>
          </a:xfrm>
          <a:prstGeom prst="rect">
            <a:avLst/>
          </a:prstGeom>
        </p:spPr>
      </p:pic>
      <p:pic>
        <p:nvPicPr>
          <p:cNvPr id="12" name="Imagem 1" descr="ecowas-map"/>
          <p:cNvPicPr>
            <a:picLocks noChangeAspect="1"/>
          </p:cNvPicPr>
          <p:nvPr/>
        </p:nvPicPr>
        <p:blipFill>
          <a:blip r:embed="rId5"/>
          <a:stretch>
            <a:fillRect/>
          </a:stretch>
        </p:blipFill>
        <p:spPr>
          <a:xfrm>
            <a:off x="832485" y="2821940"/>
            <a:ext cx="4918710" cy="3404870"/>
          </a:xfrm>
          <a:prstGeom prst="rect">
            <a:avLst/>
          </a:prstGeom>
        </p:spPr>
      </p:pic>
      <p:sp>
        <p:nvSpPr>
          <p:cNvPr id="14" name="Rectangle 2"/>
          <p:cNvSpPr txBox="1">
            <a:spLocks noChangeArrowheads="1"/>
          </p:cNvSpPr>
          <p:nvPr/>
        </p:nvSpPr>
        <p:spPr>
          <a:xfrm>
            <a:off x="16511" y="974090"/>
            <a:ext cx="5165090" cy="12172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CEDEAO </a:t>
            </a:r>
            <a:endParaRPr lang="pt-PT" altLang="pt-PT" sz="4000" b="1" dirty="0" smtClean="0">
              <a:solidFill>
                <a:srgbClr val="3FBBD7"/>
              </a:solidFill>
              <a:effectLst>
                <a:outerShdw blurRad="38100" dist="38100" dir="2700000" algn="tl">
                  <a:srgbClr val="000000"/>
                </a:outerShdw>
              </a:effectLst>
              <a:latin typeface="Calisto MT" panose="02040603050505030304" pitchFamily="18" charset="0"/>
            </a:endParaRPr>
          </a:p>
          <a:p>
            <a:pPr>
              <a:defRPr/>
            </a:pPr>
            <a:r>
              <a:rPr lang="pt-PT" altLang="pt-PT" sz="4000" b="1" dirty="0" smtClean="0">
                <a:solidFill>
                  <a:srgbClr val="3FBBD7"/>
                </a:solidFill>
                <a:effectLst>
                  <a:outerShdw blurRad="38100" dist="38100" dir="2700000" algn="tl">
                    <a:srgbClr val="000000"/>
                  </a:outerShdw>
                </a:effectLst>
                <a:latin typeface="Calisto MT" panose="02040603050505030304" pitchFamily="18" charset="0"/>
              </a:rPr>
              <a:t>VUE D'ENSEMBLE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693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10</a:t>
            </a:fld>
            <a:endParaRPr lang="fr-FR" altLang="pt-PT" sz="1000" b="1" i="1" u="sng"/>
          </a:p>
        </p:txBody>
      </p:sp>
      <p:pic>
        <p:nvPicPr>
          <p:cNvPr id="21" name="Imagem 20" descr="LOGO-Paises ecowas"/>
          <p:cNvPicPr>
            <a:picLocks noChangeAspect="1"/>
          </p:cNvPicPr>
          <p:nvPr/>
        </p:nvPicPr>
        <p:blipFill>
          <a:blip r:embed="rId2"/>
          <a:stretch>
            <a:fillRect/>
          </a:stretch>
        </p:blipFill>
        <p:spPr>
          <a:xfrm>
            <a:off x="5800725" y="6350"/>
            <a:ext cx="2019935" cy="1999615"/>
          </a:xfrm>
          <a:prstGeom prst="rect">
            <a:avLst/>
          </a:prstGeom>
        </p:spPr>
      </p:pic>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2933495816"/>
              </p:ext>
            </p:extLst>
          </p:nvPr>
        </p:nvGraphicFramePr>
        <p:xfrm>
          <a:off x="0" y="2009775"/>
          <a:ext cx="12210416" cy="45529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Tree>
    <p:extLst>
      <p:ext uri="{BB962C8B-B14F-4D97-AF65-F5344CB8AC3E}">
        <p14:creationId xmlns:p14="http://schemas.microsoft.com/office/powerpoint/2010/main" val="260256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9" name="Gráfico 5"/>
          <p:cNvGraphicFramePr>
            <a:graphicFrameLocks/>
          </p:cNvGraphicFramePr>
          <p:nvPr>
            <p:extLst>
              <p:ext uri="{D42A27DB-BD31-4B8C-83A1-F6EECF244321}">
                <p14:modId xmlns:p14="http://schemas.microsoft.com/office/powerpoint/2010/main" val="3197124896"/>
              </p:ext>
            </p:extLst>
          </p:nvPr>
        </p:nvGraphicFramePr>
        <p:xfrm>
          <a:off x="5686425" y="752475"/>
          <a:ext cx="6523990" cy="59055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79477" y="6583680"/>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dirty="0"/>
              <a:t>Page </a:t>
            </a:r>
            <a:fld id="{6B4155F8-E49E-4B59-B69C-02A46830878C}" type="slidenum">
              <a:rPr lang="fr-FR" altLang="pt-PT" sz="1000" b="1" i="1" u="sng"/>
              <a:t>11</a:t>
            </a:fld>
            <a:endParaRPr lang="fr-FR" altLang="pt-PT" sz="1000" b="1" i="1" u="sng" dirty="0"/>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graphicFrame>
        <p:nvGraphicFramePr>
          <p:cNvPr id="8" name="Gráfico 4"/>
          <p:cNvGraphicFramePr>
            <a:graphicFrameLocks/>
          </p:cNvGraphicFramePr>
          <p:nvPr>
            <p:extLst>
              <p:ext uri="{D42A27DB-BD31-4B8C-83A1-F6EECF244321}">
                <p14:modId xmlns:p14="http://schemas.microsoft.com/office/powerpoint/2010/main" val="3657290997"/>
              </p:ext>
            </p:extLst>
          </p:nvPr>
        </p:nvGraphicFramePr>
        <p:xfrm>
          <a:off x="1" y="771207"/>
          <a:ext cx="5979476" cy="5880735"/>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m 20" descr="LOGO-Paises ecowas"/>
          <p:cNvPicPr>
            <a:picLocks noChangeAspect="1"/>
          </p:cNvPicPr>
          <p:nvPr/>
        </p:nvPicPr>
        <p:blipFill>
          <a:blip r:embed="rId5"/>
          <a:stretch>
            <a:fillRect/>
          </a:stretch>
        </p:blipFill>
        <p:spPr>
          <a:xfrm>
            <a:off x="4552950" y="3521075"/>
            <a:ext cx="2019935" cy="1999615"/>
          </a:xfrm>
          <a:prstGeom prst="rect">
            <a:avLst/>
          </a:prstGeom>
        </p:spPr>
      </p:pic>
      <p:pic>
        <p:nvPicPr>
          <p:cNvPr id="10" name="Imagem 11" descr="logo"/>
          <p:cNvPicPr>
            <a:picLocks noChangeAspect="1"/>
          </p:cNvPicPr>
          <p:nvPr/>
        </p:nvPicPr>
        <p:blipFill>
          <a:blip r:embed="rId6"/>
          <a:stretch>
            <a:fillRect/>
          </a:stretch>
        </p:blipFill>
        <p:spPr>
          <a:xfrm>
            <a:off x="75981" y="153264"/>
            <a:ext cx="2349938" cy="515796"/>
          </a:xfrm>
          <a:prstGeom prst="rect">
            <a:avLst/>
          </a:prstGeom>
        </p:spPr>
      </p:pic>
    </p:spTree>
    <p:extLst>
      <p:ext uri="{BB962C8B-B14F-4D97-AF65-F5344CB8AC3E}">
        <p14:creationId xmlns:p14="http://schemas.microsoft.com/office/powerpoint/2010/main" val="245150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12</a:t>
            </a:fld>
            <a:endParaRPr lang="fr-FR" altLang="pt-PT" sz="1000" b="1" i="1" u="sng"/>
          </a:p>
        </p:txBody>
      </p:sp>
      <p:graphicFrame>
        <p:nvGraphicFramePr>
          <p:cNvPr id="36" name="Gráfico 35"/>
          <p:cNvGraphicFramePr/>
          <p:nvPr>
            <p:extLst>
              <p:ext uri="{D42A27DB-BD31-4B8C-83A1-F6EECF244321}">
                <p14:modId xmlns:p14="http://schemas.microsoft.com/office/powerpoint/2010/main" val="930886227"/>
              </p:ext>
            </p:extLst>
          </p:nvPr>
        </p:nvGraphicFramePr>
        <p:xfrm>
          <a:off x="502285" y="1587500"/>
          <a:ext cx="11198860" cy="4411345"/>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0" y="835025"/>
            <a:ext cx="2019935" cy="1999615"/>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Tree>
    <p:extLst>
      <p:ext uri="{BB962C8B-B14F-4D97-AF65-F5344CB8AC3E}">
        <p14:creationId xmlns:p14="http://schemas.microsoft.com/office/powerpoint/2010/main" val="651219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13</a:t>
            </a:fld>
            <a:endParaRPr lang="fr-FR" altLang="pt-PT" sz="1000" b="1" i="1" u="sng"/>
          </a:p>
        </p:txBody>
      </p:sp>
      <p:graphicFrame>
        <p:nvGraphicFramePr>
          <p:cNvPr id="2" name="Gráfico 1"/>
          <p:cNvGraphicFramePr/>
          <p:nvPr>
            <p:extLst>
              <p:ext uri="{D42A27DB-BD31-4B8C-83A1-F6EECF244321}">
                <p14:modId xmlns:p14="http://schemas.microsoft.com/office/powerpoint/2010/main" val="979191594"/>
              </p:ext>
            </p:extLst>
          </p:nvPr>
        </p:nvGraphicFramePr>
        <p:xfrm>
          <a:off x="0" y="967740"/>
          <a:ext cx="12209780" cy="551180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0586085" y="1184910"/>
            <a:ext cx="1605915" cy="1590040"/>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iângulo Retângulo 37"/>
          <p:cNvSpPr/>
          <p:nvPr/>
        </p:nvSpPr>
        <p:spPr>
          <a:xfrm flipH="1">
            <a:off x="-1841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50" name="Slide Number Placeholder 6"/>
          <p:cNvSpPr txBox="1"/>
          <p:nvPr/>
        </p:nvSpPr>
        <p:spPr bwMode="auto">
          <a:xfrm>
            <a:off x="5979477" y="64801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14</a:t>
            </a:fld>
            <a:endParaRPr lang="fr-FR" altLang="pt-PT" sz="1000" b="1" i="1" u="sng"/>
          </a:p>
        </p:txBody>
      </p:sp>
      <p:graphicFrame>
        <p:nvGraphicFramePr>
          <p:cNvPr id="40" name="Gráfico 39"/>
          <p:cNvGraphicFramePr/>
          <p:nvPr>
            <p:extLst>
              <p:ext uri="{D42A27DB-BD31-4B8C-83A1-F6EECF244321}">
                <p14:modId xmlns:p14="http://schemas.microsoft.com/office/powerpoint/2010/main" val="3821450759"/>
              </p:ext>
            </p:extLst>
          </p:nvPr>
        </p:nvGraphicFramePr>
        <p:xfrm>
          <a:off x="0" y="1810385"/>
          <a:ext cx="12192635" cy="4761230"/>
        </p:xfrm>
        <a:graphic>
          <a:graphicData uri="http://schemas.openxmlformats.org/drawingml/2006/chart">
            <c:chart xmlns:c="http://schemas.openxmlformats.org/drawingml/2006/chart" xmlns:r="http://schemas.openxmlformats.org/officeDocument/2006/relationships" r:id="rId2"/>
          </a:graphicData>
        </a:graphic>
      </p:graphicFrame>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21" name="Imagem 20" descr="LOGO-Paises ecowas"/>
          <p:cNvPicPr>
            <a:picLocks noChangeAspect="1"/>
          </p:cNvPicPr>
          <p:nvPr/>
        </p:nvPicPr>
        <p:blipFill>
          <a:blip r:embed="rId4"/>
          <a:stretch>
            <a:fillRect/>
          </a:stretch>
        </p:blipFill>
        <p:spPr>
          <a:xfrm>
            <a:off x="10497185" y="2995295"/>
            <a:ext cx="1605915" cy="1590040"/>
          </a:xfrm>
          <a:prstGeom prst="rect">
            <a:avLst/>
          </a:prstGeom>
        </p:spPr>
      </p:pic>
      <p:pic>
        <p:nvPicPr>
          <p:cNvPr id="8"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descr="LOGO-Paises ecowas"/>
          <p:cNvPicPr>
            <a:picLocks noChangeAspect="1"/>
          </p:cNvPicPr>
          <p:nvPr/>
        </p:nvPicPr>
        <p:blipFill>
          <a:blip r:embed="rId2"/>
          <a:stretch>
            <a:fillRect/>
          </a:stretch>
        </p:blipFill>
        <p:spPr>
          <a:xfrm>
            <a:off x="0" y="4861560"/>
            <a:ext cx="2019935" cy="1999615"/>
          </a:xfrm>
          <a:prstGeom prst="rect">
            <a:avLst/>
          </a:prstGeom>
        </p:spPr>
      </p:pic>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15</a:t>
            </a:fld>
            <a:endParaRPr lang="fr-FR" altLang="pt-PT" sz="1000" b="1" i="1" u="sng"/>
          </a:p>
        </p:txBody>
      </p:sp>
      <p:graphicFrame>
        <p:nvGraphicFramePr>
          <p:cNvPr id="63" name="Gráfico 62"/>
          <p:cNvGraphicFramePr/>
          <p:nvPr>
            <p:extLst>
              <p:ext uri="{D42A27DB-BD31-4B8C-83A1-F6EECF244321}">
                <p14:modId xmlns:p14="http://schemas.microsoft.com/office/powerpoint/2010/main" val="844801383"/>
              </p:ext>
            </p:extLst>
          </p:nvPr>
        </p:nvGraphicFramePr>
        <p:xfrm>
          <a:off x="54610" y="1012825"/>
          <a:ext cx="12076430" cy="4071620"/>
        </p:xfrm>
        <a:graphic>
          <a:graphicData uri="http://schemas.openxmlformats.org/drawingml/2006/chart">
            <c:chart xmlns:c="http://schemas.openxmlformats.org/drawingml/2006/chart" xmlns:r="http://schemas.openxmlformats.org/officeDocument/2006/relationships" r:id="rId3"/>
          </a:graphicData>
        </a:graphic>
      </p:graphicFrame>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7"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16</a:t>
            </a:fld>
            <a:endParaRPr lang="fr-FR" altLang="pt-PT" sz="1000" b="1" i="1" u="sng"/>
          </a:p>
        </p:txBody>
      </p:sp>
      <p:graphicFrame>
        <p:nvGraphicFramePr>
          <p:cNvPr id="2" name="Gráfico 1"/>
          <p:cNvGraphicFramePr/>
          <p:nvPr>
            <p:extLst>
              <p:ext uri="{D42A27DB-BD31-4B8C-83A1-F6EECF244321}">
                <p14:modId xmlns:p14="http://schemas.microsoft.com/office/powerpoint/2010/main" val="1655160111"/>
              </p:ext>
            </p:extLst>
          </p:nvPr>
        </p:nvGraphicFramePr>
        <p:xfrm>
          <a:off x="635" y="1062990"/>
          <a:ext cx="12077065" cy="473202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Imagem 20" descr="LOGO-Paises ecowas"/>
          <p:cNvPicPr>
            <a:picLocks noChangeAspect="1"/>
          </p:cNvPicPr>
          <p:nvPr/>
        </p:nvPicPr>
        <p:blipFill>
          <a:blip r:embed="rId3"/>
          <a:stretch>
            <a:fillRect/>
          </a:stretch>
        </p:blipFill>
        <p:spPr>
          <a:xfrm>
            <a:off x="127000" y="5182870"/>
            <a:ext cx="1692275" cy="1675765"/>
          </a:xfrm>
          <a:prstGeom prst="rect">
            <a:avLst/>
          </a:prstGeom>
        </p:spPr>
      </p:pic>
      <p:pic>
        <p:nvPicPr>
          <p:cNvPr id="16" name="Image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pic>
        <p:nvPicPr>
          <p:cNvPr id="7" name="Imagem 11" descr="logo"/>
          <p:cNvPicPr>
            <a:picLocks noChangeAspect="1"/>
          </p:cNvPicPr>
          <p:nvPr/>
        </p:nvPicPr>
        <p:blipFill>
          <a:blip r:embed="rId5"/>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17</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880326533"/>
              </p:ext>
            </p:extLst>
          </p:nvPr>
        </p:nvGraphicFramePr>
        <p:xfrm>
          <a:off x="0" y="774700"/>
          <a:ext cx="12192000" cy="535516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pic>
        <p:nvPicPr>
          <p:cNvPr id="10"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435610"/>
          <a:ext cx="6294755" cy="6401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nvGraphicFramePr>
        <p:xfrm>
          <a:off x="6245860" y="434975"/>
          <a:ext cx="5927090" cy="640207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18</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4"/>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pic>
        <p:nvPicPr>
          <p:cNvPr id="9"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19</a:t>
            </a:fld>
            <a:endParaRPr lang="fr-FR" altLang="pt-PT" sz="1000" b="1" i="1" u="sng"/>
          </a:p>
        </p:txBody>
      </p:sp>
      <p:sp>
        <p:nvSpPr>
          <p:cNvPr id="5" name="Caixa de Texto 4"/>
          <p:cNvSpPr txBox="1"/>
          <p:nvPr/>
        </p:nvSpPr>
        <p:spPr>
          <a:xfrm>
            <a:off x="384175" y="66675"/>
            <a:ext cx="930275" cy="368300"/>
          </a:xfrm>
          <a:prstGeom prst="rect">
            <a:avLst/>
          </a:prstGeom>
          <a:noFill/>
        </p:spPr>
        <p:txBody>
          <a:bodyPr wrap="square" rtlCol="0">
            <a:spAutoFit/>
          </a:bodyPr>
          <a:lstStyle/>
          <a:p>
            <a:r>
              <a:rPr lang="pt-PT" altLang="en-US" b="1">
                <a:solidFill>
                  <a:srgbClr val="3EA4BA"/>
                </a:solidFill>
              </a:rPr>
              <a:t>BENIN</a:t>
            </a:r>
          </a:p>
        </p:txBody>
      </p:sp>
      <p:pic>
        <p:nvPicPr>
          <p:cNvPr id="2" name="Imagem 1" descr="bj"/>
          <p:cNvPicPr>
            <a:picLocks noChangeAspect="1"/>
          </p:cNvPicPr>
          <p:nvPr/>
        </p:nvPicPr>
        <p:blipFill>
          <a:blip r:embed="rId2"/>
          <a:stretch>
            <a:fillRect/>
          </a:stretch>
        </p:blipFill>
        <p:spPr>
          <a:xfrm>
            <a:off x="132080" y="135890"/>
            <a:ext cx="333375" cy="209550"/>
          </a:xfrm>
          <a:prstGeom prst="rect">
            <a:avLst/>
          </a:prstGeom>
        </p:spPr>
      </p:pic>
      <p:pic>
        <p:nvPicPr>
          <p:cNvPr id="8" name="Imagem 7" descr="LOGO-Paises ecowas"/>
          <p:cNvPicPr>
            <a:picLocks noChangeAspect="1"/>
          </p:cNvPicPr>
          <p:nvPr/>
        </p:nvPicPr>
        <p:blipFill>
          <a:blip r:embed="rId3"/>
          <a:stretch>
            <a:fillRect/>
          </a:stretch>
        </p:blipFill>
        <p:spPr>
          <a:xfrm>
            <a:off x="11275695" y="5958205"/>
            <a:ext cx="906780" cy="89852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143842225"/>
              </p:ext>
            </p:extLst>
          </p:nvPr>
        </p:nvGraphicFramePr>
        <p:xfrm>
          <a:off x="298767" y="1371600"/>
          <a:ext cx="5747703" cy="43719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260953863"/>
              </p:ext>
            </p:extLst>
          </p:nvPr>
        </p:nvGraphicFramePr>
        <p:xfrm>
          <a:off x="6264592" y="1224280"/>
          <a:ext cx="5754054" cy="47339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75191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graphicFrame>
        <p:nvGraphicFramePr>
          <p:cNvPr id="15" name="Table 4"/>
          <p:cNvGraphicFramePr>
            <a:graphicFrameLocks noGrp="1"/>
          </p:cNvGraphicFramePr>
          <p:nvPr>
            <p:extLst>
              <p:ext uri="{D42A27DB-BD31-4B8C-83A1-F6EECF244321}">
                <p14:modId xmlns:p14="http://schemas.microsoft.com/office/powerpoint/2010/main" val="2022098176"/>
              </p:ext>
            </p:extLst>
          </p:nvPr>
        </p:nvGraphicFramePr>
        <p:xfrm>
          <a:off x="1000125" y="1028700"/>
          <a:ext cx="10754358" cy="2511427"/>
        </p:xfrm>
        <a:graphic>
          <a:graphicData uri="http://schemas.openxmlformats.org/drawingml/2006/table">
            <a:tbl>
              <a:tblPr firstRow="1" bandRow="1">
                <a:tableStyleId>{5C22544A-7EE6-4342-B048-85BDC9FD1C3A}</a:tableStyleId>
              </a:tblPr>
              <a:tblGrid>
                <a:gridCol w="2775156">
                  <a:extLst>
                    <a:ext uri="{9D8B030D-6E8A-4147-A177-3AD203B41FA5}">
                      <a16:colId xmlns="" xmlns:a16="http://schemas.microsoft.com/office/drawing/2014/main" val="20000"/>
                    </a:ext>
                  </a:extLst>
                </a:gridCol>
                <a:gridCol w="664863">
                  <a:extLst>
                    <a:ext uri="{9D8B030D-6E8A-4147-A177-3AD203B41FA5}">
                      <a16:colId xmlns="" xmlns:a16="http://schemas.microsoft.com/office/drawing/2014/main" val="20001"/>
                    </a:ext>
                  </a:extLst>
                </a:gridCol>
                <a:gridCol w="3186818">
                  <a:extLst>
                    <a:ext uri="{9D8B030D-6E8A-4147-A177-3AD203B41FA5}">
                      <a16:colId xmlns="" xmlns:a16="http://schemas.microsoft.com/office/drawing/2014/main" val="20002"/>
                    </a:ext>
                  </a:extLst>
                </a:gridCol>
                <a:gridCol w="859376">
                  <a:extLst>
                    <a:ext uri="{9D8B030D-6E8A-4147-A177-3AD203B41FA5}">
                      <a16:colId xmlns="" xmlns:a16="http://schemas.microsoft.com/office/drawing/2014/main" val="20003"/>
                    </a:ext>
                  </a:extLst>
                </a:gridCol>
                <a:gridCol w="2469973">
                  <a:extLst>
                    <a:ext uri="{9D8B030D-6E8A-4147-A177-3AD203B41FA5}">
                      <a16:colId xmlns="" xmlns:a16="http://schemas.microsoft.com/office/drawing/2014/main" val="20004"/>
                    </a:ext>
                  </a:extLst>
                </a:gridCol>
                <a:gridCol w="798172">
                  <a:extLst>
                    <a:ext uri="{9D8B030D-6E8A-4147-A177-3AD203B41FA5}">
                      <a16:colId xmlns="" xmlns:a16="http://schemas.microsoft.com/office/drawing/2014/main" val="20005"/>
                    </a:ext>
                  </a:extLst>
                </a:gridCol>
              </a:tblGrid>
              <a:tr h="274340">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0" u="none" kern="1200" baseline="0" dirty="0" smtClean="0">
                          <a:solidFill>
                            <a:srgbClr val="008CBA"/>
                          </a:solidFill>
                          <a:effectLst/>
                          <a:latin typeface="Arial Narrow" panose="020B0606020202030204" pitchFamily="34" charset="0"/>
                          <a:ea typeface="+mn-ea"/>
                          <a:cs typeface="+mn-cs"/>
                        </a:rPr>
                        <a:t>Objet</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tc>
                  <a:txBody>
                    <a:bodyPr/>
                    <a:lstStyle/>
                    <a:p>
                      <a:pPr algn="ctr"/>
                      <a:r>
                        <a:rPr lang="pt-PT" sz="1200" b="0" i="1" dirty="0" smtClean="0">
                          <a:solidFill>
                            <a:srgbClr val="008CBA"/>
                          </a:solidFill>
                          <a:latin typeface="Arial Narrow" panose="020B0606020202030204" pitchFamily="34" charset="0"/>
                        </a:rPr>
                        <a:t>Page</a:t>
                      </a:r>
                      <a:endParaRPr lang="pt-PT" sz="1200" b="0" i="1" dirty="0" smtClean="0">
                        <a:solidFill>
                          <a:srgbClr val="008CBA"/>
                        </a:solidFill>
                        <a:latin typeface="Arial Narrow" panose="020B0606020202030204" pitchFamily="34" charset="0"/>
                      </a:endParaRP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fr-FR" sz="1100" b="0" i="0" dirty="0" smtClean="0">
                          <a:solidFill>
                            <a:schemeClr val="tx1"/>
                          </a:solidFill>
                          <a:latin typeface="Arial Narrow" panose="020B0606020202030204" pitchFamily="34" charset="0"/>
                        </a:rPr>
                        <a:t>Avertissement</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defRPr/>
                      </a:pP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a:t>
                      </a:r>
                      <a:r>
                        <a:rPr lang="fr-FR" sz="1100" b="0" i="0" u="none" kern="1200" baseline="0" dirty="0" smtClean="0">
                          <a:solidFill>
                            <a:schemeClr val="dk1"/>
                          </a:solidFill>
                          <a:effectLst/>
                          <a:latin typeface="Arial Narrow" panose="020B0606020202030204" pitchFamily="34" charset="0"/>
                          <a:ea typeface="+mn-ea"/>
                          <a:cs typeface="+mn-cs"/>
                        </a:rPr>
                        <a:t>économiques </a:t>
                      </a:r>
                      <a:r>
                        <a:rPr lang="pt-PT" sz="1100" b="0" i="0" baseline="0" dirty="0" smtClean="0">
                          <a:solidFill>
                            <a:schemeClr val="tx1"/>
                          </a:solidFill>
                          <a:latin typeface="Arial Narrow" panose="020B0606020202030204" pitchFamily="34" charset="0"/>
                        </a:rPr>
                        <a:t>du  </a:t>
                      </a:r>
                      <a:r>
                        <a:rPr lang="pt-PT" sz="1100" b="0" i="0" baseline="0" dirty="0" smtClean="0">
                          <a:solidFill>
                            <a:schemeClr val="tx1"/>
                          </a:solidFill>
                          <a:latin typeface="Arial Narrow" panose="020B0606020202030204" pitchFamily="34" charset="0"/>
                        </a:rPr>
                        <a:t>Burkina Faso</a:t>
                      </a:r>
                      <a:endParaRPr lang="en-US"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21 - 23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Liberia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42 - 43</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1"/>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La CEDEAO </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altLang="en-US" sz="1100" b="0" i="0" dirty="0">
                          <a:solidFill>
                            <a:schemeClr val="tx1"/>
                          </a:solidFill>
                          <a:latin typeface="Arial Narrow" panose="020B0606020202030204" pitchFamily="34" charset="0"/>
                          <a:cs typeface="Arial Narrow" panose="020B0606020202030204" pitchFamily="34" charset="0"/>
                          <a:sym typeface="+mn-ea"/>
                        </a:rPr>
                        <a:t> </a:t>
                      </a:r>
                      <a:r>
                        <a:rPr lang="pt-PT" sz="1100" b="0" i="0" dirty="0" smtClean="0">
                          <a:solidFill>
                            <a:schemeClr val="tx1"/>
                          </a:solidFill>
                          <a:latin typeface="Arial Narrow" panose="020B0606020202030204" pitchFamily="34" charset="0"/>
                        </a:rPr>
                        <a:t>Indicateurs</a:t>
                      </a:r>
                      <a:r>
                        <a:rPr lang="pt-PT" sz="1100" b="0" i="0" baseline="0" dirty="0" smtClean="0">
                          <a:solidFill>
                            <a:schemeClr val="tx1"/>
                          </a:solidFill>
                          <a:latin typeface="Arial Narrow" panose="020B0606020202030204" pitchFamily="34" charset="0"/>
                        </a:rPr>
                        <a:t> </a:t>
                      </a:r>
                      <a:r>
                        <a:rPr lang="fr-FR" sz="1100" b="0" i="0" u="none" kern="1200" baseline="0" dirty="0" smtClean="0">
                          <a:solidFill>
                            <a:schemeClr val="dk1"/>
                          </a:solidFill>
                          <a:effectLst/>
                          <a:latin typeface="Arial Narrow" panose="020B0606020202030204" pitchFamily="34" charset="0"/>
                          <a:ea typeface="+mn-ea"/>
                          <a:cs typeface="+mn-cs"/>
                        </a:rPr>
                        <a:t>économiques </a:t>
                      </a:r>
                      <a:r>
                        <a:rPr lang="pt-PT" sz="1100" b="0" i="0" baseline="0" dirty="0" smtClean="0">
                          <a:solidFill>
                            <a:schemeClr val="tx1"/>
                          </a:solidFill>
                          <a:latin typeface="Arial Narrow" panose="020B0606020202030204" pitchFamily="34" charset="0"/>
                        </a:rPr>
                        <a:t> </a:t>
                      </a:r>
                      <a:r>
                        <a:rPr lang="pt-PT" sz="1100" b="0" i="0" baseline="0" dirty="0" smtClean="0">
                          <a:solidFill>
                            <a:schemeClr val="tx1"/>
                          </a:solidFill>
                          <a:latin typeface="Arial Narrow" panose="020B0606020202030204" pitchFamily="34" charset="0"/>
                        </a:rPr>
                        <a:t>du  </a:t>
                      </a:r>
                      <a:r>
                        <a:rPr lang="pt-PT" sz="1100" b="0" i="0" baseline="0" dirty="0" smtClean="0">
                          <a:solidFill>
                            <a:schemeClr val="tx1"/>
                          </a:solidFill>
                          <a:latin typeface="Arial Narrow" panose="020B0606020202030204" pitchFamily="34" charset="0"/>
                        </a:rPr>
                        <a:t>Cap Vert</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24 - 27</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Mali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44 - 46</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0" i="0" u="none" kern="1200" baseline="0" dirty="0" smtClean="0">
                          <a:solidFill>
                            <a:schemeClr val="dk1"/>
                          </a:solidFill>
                          <a:effectLst/>
                          <a:latin typeface="Arial Narrow" panose="020B0606020202030204" pitchFamily="34" charset="0"/>
                          <a:ea typeface="+mn-ea"/>
                          <a:cs typeface="+mn-cs"/>
                        </a:rPr>
                        <a:t>Quelques Étapes d’Intégration Régionale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Côte d’Ivoire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28 - 30</a:t>
                      </a:r>
                      <a:endParaRPr lang="pt-PT" sz="1100" b="0" i="0" dirty="0">
                        <a:solidFill>
                          <a:schemeClr val="tx1"/>
                        </a:solidFill>
                        <a:latin typeface="Arial Narrow" panose="020B0606020202030204" pitchFamily="34" charset="0"/>
                      </a:endParaRPr>
                    </a:p>
                  </a:txBody>
                  <a:tcPr marL="91446" marR="91446" marT="45729" marB="45729"/>
                </a:tc>
                <a:tc>
                  <a:txBody>
                    <a:bodyPr/>
                    <a:lstStyle/>
                    <a:p>
                      <a:pPr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Niger </a:t>
                      </a:r>
                      <a:endParaRPr lang="pt-BR"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47 - 49</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3"/>
                  </a:ext>
                </a:extLst>
              </a:tr>
              <a:tr h="328998">
                <a:tc>
                  <a:txBody>
                    <a:bodyPr/>
                    <a:lstStyle/>
                    <a:p>
                      <a:pPr marL="0" marR="0" indent="0" algn="l" defTabSz="914400" rtl="0" eaLnBrk="1" fontAlgn="auto" latinLnBrk="0" hangingPunct="1">
                        <a:lnSpc>
                          <a:spcPct val="100000"/>
                        </a:lnSpc>
                        <a:spcBef>
                          <a:spcPct val="0"/>
                        </a:spcBef>
                        <a:spcAft>
                          <a:spcPts val="0"/>
                        </a:spcAft>
                        <a:buClrTx/>
                        <a:buSzTx/>
                        <a:buFontTx/>
                        <a:buNone/>
                        <a:defRPr/>
                      </a:pPr>
                      <a:r>
                        <a:rPr lang="pt-PT" altLang="pt-PT" sz="1100" b="0" i="0" dirty="0" smtClean="0">
                          <a:solidFill>
                            <a:schemeClr val="tx1"/>
                          </a:solidFill>
                          <a:latin typeface="Arial Narrow" panose="020B0606020202030204" pitchFamily="34" charset="0"/>
                        </a:rPr>
                        <a:t>Les Pays de la CEDEAO</a:t>
                      </a: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6 - 7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Gambie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31 - 33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a:lnSpc>
                          <a:spcPct val="90000"/>
                        </a:lnSpc>
                        <a:spcBef>
                          <a:spcPts val="0"/>
                        </a:spcBef>
                        <a:spcAft>
                          <a:spcPts val="0"/>
                        </a:spcAft>
                      </a:pPr>
                      <a:r>
                        <a:rPr lang="fr-FR" sz="1100" b="0" i="0" u="none" kern="1200" baseline="0" dirty="0" smtClean="0">
                          <a:solidFill>
                            <a:schemeClr val="dk1"/>
                          </a:solidFill>
                          <a:effectLst/>
                          <a:latin typeface="Arial Narrow" panose="020B0606020202030204" pitchFamily="34" charset="0"/>
                          <a:ea typeface="+mn-ea"/>
                          <a:cs typeface="+mn-cs"/>
                        </a:rPr>
                        <a:t>Indicateurs économiques du Nigeria</a:t>
                      </a:r>
                      <a:endParaRPr lang="pt-PT" alt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50 - 52</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4"/>
                  </a:ext>
                </a:extLst>
              </a:tr>
              <a:tr h="32899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L’importance économique de la CEDEAO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Ghana </a:t>
                      </a:r>
                      <a:endParaRPr lang="pt-PT" altLang="en-US"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34 - 36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Sénégal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53 - 55</a:t>
                      </a:r>
                    </a:p>
                  </a:txBody>
                  <a:tcPr marL="91446" marR="91446" marT="45729" marB="45729"/>
                </a:tc>
                <a:extLst>
                  <a:ext uri="{0D108BD9-81ED-4DB2-BD59-A6C34878D82A}">
                    <a16:rowId xmlns="" xmlns:a16="http://schemas.microsoft.com/office/drawing/2014/main" val="10005"/>
                  </a:ext>
                </a:extLst>
              </a:tr>
              <a:tr h="274340">
                <a:tc>
                  <a:txBody>
                    <a:bodyPr/>
                    <a:lstStyle/>
                    <a:p>
                      <a:pPr algn="l" eaLnBrk="1" hangingPunct="1">
                        <a:spcBef>
                          <a:spcPct val="5000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CEDEAO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9 - 17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fr-FR" sz="1100" b="0" i="0" u="none" kern="1200" baseline="0" dirty="0" smtClean="0">
                          <a:solidFill>
                            <a:schemeClr val="dk1"/>
                          </a:solidFill>
                          <a:effectLst/>
                          <a:latin typeface="Arial Narrow" panose="020B0606020202030204" pitchFamily="34" charset="0"/>
                          <a:ea typeface="+mn-ea"/>
                          <a:cs typeface="+mn-cs"/>
                        </a:rPr>
                        <a:t>Indicateurs économiques de la Guinée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37 - 39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de la Sierra Leone </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56 - 58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6"/>
                  </a:ext>
                </a:extLst>
              </a:tr>
              <a:tr h="328998">
                <a:tc>
                  <a:txBody>
                    <a:bodyPr/>
                    <a:lstStyle/>
                    <a:p>
                      <a:pPr algn="l" eaLnBrk="1" hangingPunct="1">
                        <a:spcBef>
                          <a:spcPct val="5000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du Bénin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18 - 20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fr-FR" sz="1100" b="0" i="0" u="none" kern="1200" baseline="0" dirty="0" smtClean="0">
                          <a:solidFill>
                            <a:schemeClr val="dk1"/>
                          </a:solidFill>
                          <a:effectLst/>
                          <a:latin typeface="Arial Narrow" panose="020B0606020202030204" pitchFamily="34" charset="0"/>
                          <a:ea typeface="+mn-ea"/>
                          <a:cs typeface="+mn-cs"/>
                        </a:rPr>
                        <a:t>Indicateurs économiques de la Guinée Bissau </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40 - 41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fr-FR" sz="1100" b="0" i="0" u="none" kern="1200" baseline="0" dirty="0" smtClean="0">
                          <a:solidFill>
                            <a:schemeClr val="dk1"/>
                          </a:solidFill>
                          <a:effectLst/>
                          <a:latin typeface="Arial Narrow" panose="020B0606020202030204" pitchFamily="34" charset="0"/>
                          <a:ea typeface="+mn-ea"/>
                          <a:cs typeface="+mn-cs"/>
                        </a:rPr>
                        <a:t>Indicateurs économiques du Togo </a:t>
                      </a:r>
                      <a:endParaRPr lang="pt-PT" sz="1100" b="0" i="0" dirty="0" smtClean="0">
                        <a:solidFill>
                          <a:schemeClr val="tx1"/>
                        </a:solidFill>
                        <a:latin typeface="Arial Narrow" panose="020B0606020202030204" pitchFamily="34" charset="0"/>
                        <a:cs typeface="+mn-cs"/>
                      </a:endParaRPr>
                    </a:p>
                  </a:txBody>
                  <a:tcPr marL="91446" marR="91446" marT="45729" marB="45729"/>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pt-PT" sz="1100" b="0" i="0" dirty="0" smtClean="0">
                          <a:solidFill>
                            <a:schemeClr val="tx1"/>
                          </a:solidFill>
                          <a:latin typeface="Arial Narrow" panose="020B0606020202030204" pitchFamily="34" charset="0"/>
                        </a:rPr>
                        <a:t>59 - 61</a:t>
                      </a:r>
                    </a:p>
                  </a:txBody>
                  <a:tcPr marL="91446" marR="91446" marT="45729" marB="45729"/>
                </a:tc>
                <a:extLst>
                  <a:ext uri="{0D108BD9-81ED-4DB2-BD59-A6C34878D82A}">
                    <a16:rowId xmlns="" xmlns:a16="http://schemas.microsoft.com/office/drawing/2014/main" val="10007"/>
                  </a:ext>
                </a:extLst>
              </a:tr>
            </a:tbl>
          </a:graphicData>
        </a:graphic>
      </p:graphicFrame>
      <p:sp>
        <p:nvSpPr>
          <p:cNvPr id="16" name="Rectangle 5"/>
          <p:cNvSpPr/>
          <p:nvPr/>
        </p:nvSpPr>
        <p:spPr>
          <a:xfrm>
            <a:off x="54610" y="4691380"/>
            <a:ext cx="2105025" cy="62992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bg1"/>
                </a:solidFill>
                <a:latin typeface="Arial Narrow" panose="020B0606020202030204" pitchFamily="34" charset="0"/>
              </a:rPr>
              <a:t>PLANIFICATION</a:t>
            </a:r>
          </a:p>
        </p:txBody>
      </p:sp>
      <p:sp>
        <p:nvSpPr>
          <p:cNvPr id="17" name="Right Arrow 6"/>
          <p:cNvSpPr/>
          <p:nvPr/>
        </p:nvSpPr>
        <p:spPr>
          <a:xfrm>
            <a:off x="1954848"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18" name="Rectangle 7"/>
          <p:cNvSpPr/>
          <p:nvPr/>
        </p:nvSpPr>
        <p:spPr>
          <a:xfrm>
            <a:off x="2597785" y="3834130"/>
            <a:ext cx="280416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Axé sur l'intégration régionale</a:t>
            </a:r>
          </a:p>
        </p:txBody>
      </p:sp>
      <p:sp>
        <p:nvSpPr>
          <p:cNvPr id="19" name="Rectangle 20"/>
          <p:cNvSpPr/>
          <p:nvPr/>
        </p:nvSpPr>
        <p:spPr>
          <a:xfrm>
            <a:off x="2597785" y="4333875"/>
            <a:ext cx="2803525"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Centré sur le marché</a:t>
            </a:r>
          </a:p>
        </p:txBody>
      </p:sp>
      <p:sp>
        <p:nvSpPr>
          <p:cNvPr id="20" name="Rectangle 22"/>
          <p:cNvSpPr/>
          <p:nvPr/>
        </p:nvSpPr>
        <p:spPr>
          <a:xfrm>
            <a:off x="2597785" y="4834255"/>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Technologie et innovation</a:t>
            </a:r>
          </a:p>
        </p:txBody>
      </p:sp>
      <p:sp>
        <p:nvSpPr>
          <p:cNvPr id="21" name="Rectangle 23"/>
          <p:cNvSpPr/>
          <p:nvPr/>
        </p:nvSpPr>
        <p:spPr>
          <a:xfrm>
            <a:off x="2597785" y="5334000"/>
            <a:ext cx="2802890" cy="431800"/>
          </a:xfrm>
          <a:prstGeom prst="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PT" sz="1400" i="1" dirty="0">
                <a:solidFill>
                  <a:schemeClr val="tx1"/>
                </a:solidFill>
                <a:latin typeface="Arial Narrow" panose="020B0606020202030204" pitchFamily="34" charset="0"/>
              </a:rPr>
              <a:t>Stratégique</a:t>
            </a:r>
          </a:p>
        </p:txBody>
      </p:sp>
      <p:sp>
        <p:nvSpPr>
          <p:cNvPr id="22" name="Rectangle 8"/>
          <p:cNvSpPr/>
          <p:nvPr/>
        </p:nvSpPr>
        <p:spPr>
          <a:xfrm>
            <a:off x="5621973" y="4706938"/>
            <a:ext cx="1584325" cy="620712"/>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400" dirty="0"/>
              <a:t>Actions</a:t>
            </a:r>
          </a:p>
        </p:txBody>
      </p:sp>
      <p:sp>
        <p:nvSpPr>
          <p:cNvPr id="23" name="Right Arrow 24"/>
          <p:cNvSpPr/>
          <p:nvPr/>
        </p:nvSpPr>
        <p:spPr>
          <a:xfrm>
            <a:off x="5515610" y="4673600"/>
            <a:ext cx="593725" cy="666750"/>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4" name="Rectangle 25"/>
          <p:cNvSpPr/>
          <p:nvPr/>
        </p:nvSpPr>
        <p:spPr>
          <a:xfrm>
            <a:off x="6801485" y="4707890"/>
            <a:ext cx="2110740" cy="613410"/>
          </a:xfrm>
          <a:prstGeom prst="rect">
            <a:avLst/>
          </a:prstGeom>
          <a:solidFill>
            <a:srgbClr val="1D9D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PT" sz="1400" dirty="0"/>
              <a:t>Résultats</a:t>
            </a:r>
          </a:p>
        </p:txBody>
      </p:sp>
      <p:sp>
        <p:nvSpPr>
          <p:cNvPr id="25" name="Right Arrow 26"/>
          <p:cNvSpPr/>
          <p:nvPr/>
        </p:nvSpPr>
        <p:spPr>
          <a:xfrm>
            <a:off x="7065010" y="4691063"/>
            <a:ext cx="593725" cy="668337"/>
          </a:xfrm>
          <a:prstGeom prst="rightArrow">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7" name="Right Arrow 30"/>
          <p:cNvSpPr/>
          <p:nvPr/>
        </p:nvSpPr>
        <p:spPr>
          <a:xfrm rot="16200000">
            <a:off x="1038067" y="5536406"/>
            <a:ext cx="1143000" cy="738187"/>
          </a:xfrm>
          <a:prstGeom prst="rightArrow">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40" name="Slide Number Placeholder 6"/>
          <p:cNvSpPr txBox="1"/>
          <p:nvPr/>
        </p:nvSpPr>
        <p:spPr bwMode="auto">
          <a:xfrm>
            <a:off x="476472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dirty="0"/>
              <a:t>Page </a:t>
            </a:r>
            <a:fld id="{6B4155F8-E49E-4B59-B69C-02A46830878C}" type="slidenum">
              <a:rPr lang="fr-FR" altLang="pt-PT" sz="1200" b="1" i="1" u="sng"/>
              <a:t>2</a:t>
            </a:fld>
            <a:endParaRPr lang="fr-FR" altLang="pt-PT" sz="1200" b="1" i="1" u="sng" dirty="0"/>
          </a:p>
        </p:txBody>
      </p:sp>
      <p:sp>
        <p:nvSpPr>
          <p:cNvPr id="29" name="Right Arrow 30"/>
          <p:cNvSpPr/>
          <p:nvPr/>
        </p:nvSpPr>
        <p:spPr>
          <a:xfrm rot="16200000">
            <a:off x="6588609" y="5512605"/>
            <a:ext cx="1143000" cy="785812"/>
          </a:xfrm>
          <a:prstGeom prst="rightArrow">
            <a:avLst>
              <a:gd name="adj1" fmla="val 42242"/>
              <a:gd name="adj2" fmla="val 50000"/>
            </a:avLst>
          </a:prstGeom>
          <a:solidFill>
            <a:schemeClr val="accent5">
              <a:lumMod val="60000"/>
              <a:lumOff val="4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p>
        </p:txBody>
      </p:sp>
      <p:sp>
        <p:nvSpPr>
          <p:cNvPr id="28" name="Rectangle 11"/>
          <p:cNvSpPr/>
          <p:nvPr/>
        </p:nvSpPr>
        <p:spPr>
          <a:xfrm>
            <a:off x="1454785" y="6140450"/>
            <a:ext cx="5878195" cy="336550"/>
          </a:xfrm>
          <a:prstGeom prst="rect">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sz="1600" i="1" dirty="0">
                <a:solidFill>
                  <a:schemeClr val="tx1"/>
                </a:solidFill>
              </a:rPr>
              <a:t>Benchmarking permanente</a:t>
            </a:r>
          </a:p>
        </p:txBody>
      </p:sp>
      <p:pic>
        <p:nvPicPr>
          <p:cNvPr id="150" name="Imagem 1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2" name="Rectangle 1"/>
          <p:cNvSpPr/>
          <p:nvPr/>
        </p:nvSpPr>
        <p:spPr>
          <a:xfrm>
            <a:off x="9067800" y="3729355"/>
            <a:ext cx="2686685" cy="3023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PT" sz="1200" dirty="0">
                <a:solidFill>
                  <a:srgbClr val="008CBA"/>
                </a:solidFill>
                <a:latin typeface="Arial Narrow" panose="020B0606020202030204" pitchFamily="34" charset="0"/>
              </a:rPr>
              <a:t>Source: </a:t>
            </a:r>
            <a:endParaRPr lang="pt-PT" sz="1200" dirty="0" smtClean="0">
              <a:solidFill>
                <a:srgbClr val="008CBA"/>
              </a:solidFill>
              <a:latin typeface="Arial Narrow" panose="020B0606020202030204" pitchFamily="34" charset="0"/>
            </a:endParaRPr>
          </a:p>
          <a:p>
            <a:r>
              <a:rPr lang="pt-PT" sz="1000" dirty="0" smtClean="0">
                <a:solidFill>
                  <a:srgbClr val="008CBA"/>
                </a:solidFill>
                <a:latin typeface="Arial Narrow"/>
              </a:rPr>
              <a:t>■ </a:t>
            </a:r>
            <a:r>
              <a:rPr lang="pt-PT" sz="1000" dirty="0" smtClean="0">
                <a:solidFill>
                  <a:schemeClr val="tx1"/>
                </a:solidFill>
                <a:latin typeface="Arial Narrow" panose="020B0606020202030204" pitchFamily="34" charset="0"/>
              </a:rPr>
              <a:t>Banque mondiale</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a:solidFill>
                  <a:schemeClr val="tx1"/>
                </a:solidFill>
                <a:latin typeface="Arial Narrow" panose="020B0606020202030204" pitchFamily="34" charset="0"/>
              </a:rPr>
              <a:t>Université de </a:t>
            </a:r>
            <a:r>
              <a:rPr lang="fr-FR" sz="1000" dirty="0" smtClean="0">
                <a:solidFill>
                  <a:schemeClr val="tx1"/>
                </a:solidFill>
                <a:latin typeface="Arial Narrow" panose="020B0606020202030204" pitchFamily="34" charset="0"/>
              </a:rPr>
              <a:t>Sherbrooke – Canada</a:t>
            </a:r>
          </a:p>
          <a:p>
            <a:r>
              <a:rPr lang="pt-PT" sz="1000" dirty="0">
                <a:solidFill>
                  <a:srgbClr val="008CBA"/>
                </a:solidFill>
                <a:latin typeface="Arial Narrow"/>
              </a:rPr>
              <a:t>■</a:t>
            </a:r>
            <a:r>
              <a:rPr lang="pt-PT" sz="1000" dirty="0">
                <a:solidFill>
                  <a:srgbClr val="008CBA"/>
                </a:solidFill>
                <a:latin typeface="Arial Narrow" panose="020B0606020202030204" pitchFamily="34" charset="0"/>
              </a:rPr>
              <a:t> </a:t>
            </a:r>
            <a:r>
              <a:rPr lang="fr-FR" sz="1000" dirty="0" err="1" smtClean="0">
                <a:solidFill>
                  <a:schemeClr val="tx1"/>
                </a:solidFill>
                <a:latin typeface="Arial Narrow" panose="020B0606020202030204" pitchFamily="34" charset="0"/>
              </a:rPr>
              <a:t>Doing</a:t>
            </a:r>
            <a:r>
              <a:rPr lang="fr-FR" sz="1000" dirty="0" smtClean="0">
                <a:solidFill>
                  <a:schemeClr val="tx1"/>
                </a:solidFill>
                <a:latin typeface="Arial Narrow" panose="020B0606020202030204" pitchFamily="34" charset="0"/>
              </a:rPr>
              <a:t> </a:t>
            </a:r>
            <a:r>
              <a:rPr lang="fr-FR" sz="1000" dirty="0">
                <a:solidFill>
                  <a:schemeClr val="tx1"/>
                </a:solidFill>
                <a:latin typeface="Arial Narrow" panose="020B0606020202030204" pitchFamily="34" charset="0"/>
              </a:rPr>
              <a:t>Business - Dernières données disponibles.</a:t>
            </a:r>
            <a:r>
              <a:rPr lang="fr-FR" sz="1000" dirty="0" smtClean="0">
                <a:solidFill>
                  <a:schemeClr val="tx1"/>
                </a:solidFill>
                <a:latin typeface="Arial Narrow" panose="020B0606020202030204" pitchFamily="34" charset="0"/>
              </a:rPr>
              <a:t> </a:t>
            </a:r>
            <a:endParaRPr lang="pt-PT" sz="1000" dirty="0">
              <a:solidFill>
                <a:schemeClr val="tx1"/>
              </a:solidFill>
              <a:latin typeface="Arial Narrow" panose="020B0606020202030204" pitchFamily="34" charset="0"/>
            </a:endParaRPr>
          </a:p>
          <a:p>
            <a:endParaRPr lang="pt-PT" sz="1200" dirty="0">
              <a:solidFill>
                <a:schemeClr val="tx1"/>
              </a:solidFill>
              <a:latin typeface="Arial Narrow" panose="020B0606020202030204" pitchFamily="34" charset="0"/>
            </a:endParaRPr>
          </a:p>
        </p:txBody>
      </p:sp>
      <p:pic>
        <p:nvPicPr>
          <p:cNvPr id="26" name="Imagem 11" descr="logo"/>
          <p:cNvPicPr>
            <a:picLocks noChangeAspect="1"/>
          </p:cNvPicPr>
          <p:nvPr/>
        </p:nvPicPr>
        <p:blipFill>
          <a:blip r:embed="rId3"/>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4"/>
          <p:cNvGraphicFramePr>
            <a:graphicFrameLocks/>
          </p:cNvGraphicFramePr>
          <p:nvPr>
            <p:extLst>
              <p:ext uri="{D42A27DB-BD31-4B8C-83A1-F6EECF244321}">
                <p14:modId xmlns:p14="http://schemas.microsoft.com/office/powerpoint/2010/main" val="2759159530"/>
              </p:ext>
            </p:extLst>
          </p:nvPr>
        </p:nvGraphicFramePr>
        <p:xfrm>
          <a:off x="0" y="345440"/>
          <a:ext cx="12192000" cy="3701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378246669"/>
              </p:ext>
            </p:extLst>
          </p:nvPr>
        </p:nvGraphicFramePr>
        <p:xfrm>
          <a:off x="1270" y="3940810"/>
          <a:ext cx="1219073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20</a:t>
            </a:fld>
            <a:endParaRPr lang="fr-FR" altLang="pt-PT" sz="1000" b="1" i="1" u="sng">
              <a:solidFill>
                <a:srgbClr val="3EA4BA"/>
              </a:solidFill>
            </a:endParaRPr>
          </a:p>
        </p:txBody>
      </p:sp>
      <p:sp>
        <p:nvSpPr>
          <p:cNvPr id="5" name="Caixa de Texto 4"/>
          <p:cNvSpPr txBox="1"/>
          <p:nvPr/>
        </p:nvSpPr>
        <p:spPr>
          <a:xfrm>
            <a:off x="384175" y="41274"/>
            <a:ext cx="930275" cy="368300"/>
          </a:xfrm>
          <a:prstGeom prst="rect">
            <a:avLst/>
          </a:prstGeom>
          <a:noFill/>
        </p:spPr>
        <p:txBody>
          <a:bodyPr wrap="square" rtlCol="0">
            <a:spAutoFit/>
          </a:bodyPr>
          <a:lstStyle/>
          <a:p>
            <a:r>
              <a:rPr lang="pt-PT" altLang="en-US" b="1" dirty="0">
                <a:solidFill>
                  <a:srgbClr val="3EA4BA"/>
                </a:solidFill>
              </a:rPr>
              <a:t>BENIN</a:t>
            </a:r>
          </a:p>
        </p:txBody>
      </p:sp>
      <p:pic>
        <p:nvPicPr>
          <p:cNvPr id="2" name="Imagem 1" descr="bj"/>
          <p:cNvPicPr>
            <a:picLocks noChangeAspect="1"/>
          </p:cNvPicPr>
          <p:nvPr/>
        </p:nvPicPr>
        <p:blipFill>
          <a:blip r:embed="rId4"/>
          <a:stretch>
            <a:fillRect/>
          </a:stretch>
        </p:blipFill>
        <p:spPr>
          <a:xfrm>
            <a:off x="132080" y="110489"/>
            <a:ext cx="333375" cy="209550"/>
          </a:xfrm>
          <a:prstGeom prst="rect">
            <a:avLst/>
          </a:prstGeom>
        </p:spPr>
      </p:pic>
      <p:pic>
        <p:nvPicPr>
          <p:cNvPr id="8" name="Imagem 7" descr="LOGO-Paises ecowas"/>
          <p:cNvPicPr>
            <a:picLocks noChangeAspect="1"/>
          </p:cNvPicPr>
          <p:nvPr/>
        </p:nvPicPr>
        <p:blipFill>
          <a:blip r:embed="rId5"/>
          <a:stretch>
            <a:fillRect/>
          </a:stretch>
        </p:blipFill>
        <p:spPr>
          <a:xfrm>
            <a:off x="11275695" y="5958205"/>
            <a:ext cx="906780" cy="898525"/>
          </a:xfrm>
          <a:prstGeom prst="rect">
            <a:avLst/>
          </a:prstGeom>
        </p:spPr>
      </p:pic>
      <p:pic>
        <p:nvPicPr>
          <p:cNvPr id="10"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2"/>
          <p:cNvGraphicFramePr>
            <a:graphicFrameLocks/>
          </p:cNvGraphicFramePr>
          <p:nvPr>
            <p:extLst>
              <p:ext uri="{D42A27DB-BD31-4B8C-83A1-F6EECF244321}">
                <p14:modId xmlns:p14="http://schemas.microsoft.com/office/powerpoint/2010/main" val="3772729201"/>
              </p:ext>
            </p:extLst>
          </p:nvPr>
        </p:nvGraphicFramePr>
        <p:xfrm>
          <a:off x="30480" y="927101"/>
          <a:ext cx="12161520" cy="593089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96773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21</a:t>
            </a:fld>
            <a:endParaRPr lang="fr-FR" altLang="pt-PT" sz="1000" b="1" i="1" u="sng"/>
          </a:p>
        </p:txBody>
      </p:sp>
      <p:sp>
        <p:nvSpPr>
          <p:cNvPr id="9" name="Caixa de Texto 8"/>
          <p:cNvSpPr txBox="1"/>
          <p:nvPr/>
        </p:nvSpPr>
        <p:spPr>
          <a:xfrm>
            <a:off x="272415" y="135890"/>
            <a:ext cx="2028825" cy="306705"/>
          </a:xfrm>
          <a:prstGeom prst="rect">
            <a:avLst/>
          </a:prstGeom>
          <a:noFill/>
        </p:spPr>
        <p:txBody>
          <a:bodyPr wrap="square" rtlCol="0">
            <a:spAutoFit/>
          </a:bodyPr>
          <a:lstStyle/>
          <a:p>
            <a:r>
              <a:rPr lang="pt-PT" altLang="en-US" sz="1400" b="1">
                <a:solidFill>
                  <a:srgbClr val="3EA4BA"/>
                </a:solidFill>
              </a:rPr>
              <a:t>BURKINA FASO</a:t>
            </a:r>
          </a:p>
        </p:txBody>
      </p:sp>
      <p:pic>
        <p:nvPicPr>
          <p:cNvPr id="2" name="Imagem 1" descr="bf"/>
          <p:cNvPicPr>
            <a:picLocks noChangeAspect="1"/>
          </p:cNvPicPr>
          <p:nvPr/>
        </p:nvPicPr>
        <p:blipFill>
          <a:blip r:embed="rId3"/>
          <a:stretch>
            <a:fillRect/>
          </a:stretch>
        </p:blipFill>
        <p:spPr>
          <a:xfrm>
            <a:off x="3048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pic>
        <p:nvPicPr>
          <p:cNvPr id="11"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p:nvPr>
            <p:extLst>
              <p:ext uri="{D42A27DB-BD31-4B8C-83A1-F6EECF244321}">
                <p14:modId xmlns:p14="http://schemas.microsoft.com/office/powerpoint/2010/main" val="2098499568"/>
              </p:ext>
            </p:extLst>
          </p:nvPr>
        </p:nvGraphicFramePr>
        <p:xfrm>
          <a:off x="6219190" y="483870"/>
          <a:ext cx="5972175" cy="6352540"/>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 de Texto 10"/>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12" name="Imagem 11" descr="bf"/>
          <p:cNvPicPr>
            <a:picLocks noChangeAspect="1"/>
          </p:cNvPicPr>
          <p:nvPr/>
        </p:nvPicPr>
        <p:blipFill>
          <a:blip r:embed="rId3"/>
          <a:stretch>
            <a:fillRect/>
          </a:stretch>
        </p:blipFill>
        <p:spPr>
          <a:xfrm>
            <a:off x="193040" y="169545"/>
            <a:ext cx="333375" cy="219075"/>
          </a:xfrm>
          <a:prstGeom prst="rect">
            <a:avLst/>
          </a:prstGeom>
        </p:spPr>
      </p:pic>
      <p:pic>
        <p:nvPicPr>
          <p:cNvPr id="13" name="Imagem 12" descr="LOGO-Paises ecowas"/>
          <p:cNvPicPr>
            <a:picLocks noChangeAspect="1"/>
          </p:cNvPicPr>
          <p:nvPr/>
        </p:nvPicPr>
        <p:blipFill>
          <a:blip r:embed="rId4"/>
          <a:stretch>
            <a:fillRect/>
          </a:stretch>
        </p:blipFill>
        <p:spPr>
          <a:xfrm>
            <a:off x="11191240" y="5753100"/>
            <a:ext cx="906780" cy="898525"/>
          </a:xfrm>
          <a:prstGeom prst="rect">
            <a:avLst/>
          </a:prstGeom>
        </p:spPr>
      </p:pic>
      <p:graphicFrame>
        <p:nvGraphicFramePr>
          <p:cNvPr id="14" name="Gráfico 13"/>
          <p:cNvGraphicFramePr/>
          <p:nvPr/>
        </p:nvGraphicFramePr>
        <p:xfrm>
          <a:off x="0" y="483870"/>
          <a:ext cx="6219190" cy="6374765"/>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6"/>
          <p:cNvSpPr txBox="1"/>
          <p:nvPr/>
        </p:nvSpPr>
        <p:spPr bwMode="auto">
          <a:xfrm>
            <a:off x="5872480" y="6617335"/>
            <a:ext cx="59372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22</a:t>
            </a:fld>
            <a:endParaRPr lang="fr-FR" altLang="pt-PT" sz="1000" b="1" i="1" u="sng">
              <a:solidFill>
                <a:srgbClr val="3EA4BA"/>
              </a:solidFill>
            </a:endParaRPr>
          </a:p>
        </p:txBody>
      </p:sp>
      <p:pic>
        <p:nvPicPr>
          <p:cNvPr id="9"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2887433700"/>
              </p:ext>
            </p:extLst>
          </p:nvPr>
        </p:nvGraphicFramePr>
        <p:xfrm>
          <a:off x="0" y="3863975"/>
          <a:ext cx="12192635" cy="30911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6105525" y="6736080"/>
            <a:ext cx="688975" cy="21907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i="1">
                <a:solidFill>
                  <a:srgbClr val="3EA4BA"/>
                </a:solidFill>
              </a:rPr>
              <a:t>Page </a:t>
            </a:r>
            <a:fld id="{6B4155F8-E49E-4B59-B69C-02A46830878C}" type="slidenum">
              <a:rPr lang="fr-FR" altLang="pt-PT" sz="1000" b="1" i="1" u="sng">
                <a:solidFill>
                  <a:srgbClr val="3EA4BA"/>
                </a:solidFill>
              </a:rPr>
              <a:t>23</a:t>
            </a:fld>
            <a:endParaRPr lang="fr-FR" altLang="pt-PT" sz="1000" b="1" i="1" u="sng">
              <a:solidFill>
                <a:srgbClr val="3EA4BA"/>
              </a:solidFill>
            </a:endParaRPr>
          </a:p>
        </p:txBody>
      </p:sp>
      <p:sp>
        <p:nvSpPr>
          <p:cNvPr id="9" name="Caixa de Texto 8"/>
          <p:cNvSpPr txBox="1"/>
          <p:nvPr/>
        </p:nvSpPr>
        <p:spPr>
          <a:xfrm>
            <a:off x="434975" y="115570"/>
            <a:ext cx="2028825" cy="368300"/>
          </a:xfrm>
          <a:prstGeom prst="rect">
            <a:avLst/>
          </a:prstGeom>
          <a:noFill/>
        </p:spPr>
        <p:txBody>
          <a:bodyPr wrap="square" rtlCol="0">
            <a:spAutoFit/>
          </a:bodyPr>
          <a:lstStyle/>
          <a:p>
            <a:r>
              <a:rPr lang="pt-PT" altLang="en-US" b="1">
                <a:solidFill>
                  <a:srgbClr val="3EA4BA"/>
                </a:solidFill>
              </a:rPr>
              <a:t>BURKINA FASO</a:t>
            </a:r>
          </a:p>
        </p:txBody>
      </p:sp>
      <p:pic>
        <p:nvPicPr>
          <p:cNvPr id="2" name="Imagem 1" descr="bf"/>
          <p:cNvPicPr>
            <a:picLocks noChangeAspect="1"/>
          </p:cNvPicPr>
          <p:nvPr/>
        </p:nvPicPr>
        <p:blipFill>
          <a:blip r:embed="rId3"/>
          <a:stretch>
            <a:fillRect/>
          </a:stretch>
        </p:blipFill>
        <p:spPr>
          <a:xfrm>
            <a:off x="193040" y="169545"/>
            <a:ext cx="333375" cy="219075"/>
          </a:xfrm>
          <a:prstGeom prst="rect">
            <a:avLst/>
          </a:prstGeom>
        </p:spPr>
      </p:pic>
      <p:pic>
        <p:nvPicPr>
          <p:cNvPr id="8" name="Imagem 7" descr="LOGO-Paises ecowas"/>
          <p:cNvPicPr>
            <a:picLocks noChangeAspect="1"/>
          </p:cNvPicPr>
          <p:nvPr/>
        </p:nvPicPr>
        <p:blipFill>
          <a:blip r:embed="rId4"/>
          <a:stretch>
            <a:fillRect/>
          </a:stretch>
        </p:blipFill>
        <p:spPr>
          <a:xfrm>
            <a:off x="11191240" y="5753100"/>
            <a:ext cx="906780" cy="898525"/>
          </a:xfrm>
          <a:prstGeom prst="rect">
            <a:avLst/>
          </a:prstGeom>
        </p:spPr>
      </p:pic>
      <p:graphicFrame>
        <p:nvGraphicFramePr>
          <p:cNvPr id="10" name="Gráfico 3"/>
          <p:cNvGraphicFramePr>
            <a:graphicFrameLocks/>
          </p:cNvGraphicFramePr>
          <p:nvPr>
            <p:extLst>
              <p:ext uri="{D42A27DB-BD31-4B8C-83A1-F6EECF244321}">
                <p14:modId xmlns:p14="http://schemas.microsoft.com/office/powerpoint/2010/main" val="3609983620"/>
              </p:ext>
            </p:extLst>
          </p:nvPr>
        </p:nvGraphicFramePr>
        <p:xfrm>
          <a:off x="-34714" y="749301"/>
          <a:ext cx="12132734" cy="3221566"/>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
          <p:cNvGraphicFramePr>
            <a:graphicFrameLocks/>
          </p:cNvGraphicFramePr>
          <p:nvPr>
            <p:extLst>
              <p:ext uri="{D42A27DB-BD31-4B8C-83A1-F6EECF244321}">
                <p14:modId xmlns:p14="http://schemas.microsoft.com/office/powerpoint/2010/main" val="2037969220"/>
              </p:ext>
            </p:extLst>
          </p:nvPr>
        </p:nvGraphicFramePr>
        <p:xfrm>
          <a:off x="0" y="728980"/>
          <a:ext cx="12098020" cy="6127751"/>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24</a:t>
            </a:fld>
            <a:endParaRPr lang="fr-FR" altLang="pt-PT" sz="1000" b="1" i="1" u="sng">
              <a:solidFill>
                <a:srgbClr val="008CBA"/>
              </a:solidFill>
            </a:endParaRPr>
          </a:p>
        </p:txBody>
      </p:sp>
      <p:pic>
        <p:nvPicPr>
          <p:cNvPr id="10" name="Imagem 9" descr="Cabo Verde"/>
          <p:cNvPicPr>
            <a:picLocks noChangeAspect="1"/>
          </p:cNvPicPr>
          <p:nvPr/>
        </p:nvPicPr>
        <p:blipFill>
          <a:blip r:embed="rId3"/>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4"/>
          <a:stretch>
            <a:fillRect/>
          </a:stretch>
        </p:blipFill>
        <p:spPr>
          <a:xfrm>
            <a:off x="11191240" y="5905500"/>
            <a:ext cx="906780" cy="898525"/>
          </a:xfrm>
          <a:prstGeom prst="rect">
            <a:avLst/>
          </a:prstGeom>
        </p:spPr>
      </p:pic>
      <p:pic>
        <p:nvPicPr>
          <p:cNvPr id="12"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25</a:t>
            </a:fld>
            <a:endParaRPr lang="fr-FR" altLang="pt-PT" sz="1000" b="1" i="1" u="sng">
              <a:solidFill>
                <a:srgbClr val="3EA4BA"/>
              </a:solidFill>
            </a:endParaRPr>
          </a:p>
        </p:txBody>
      </p:sp>
      <p:pic>
        <p:nvPicPr>
          <p:cNvPr id="10" name="Imagem 9" descr="Cabo Verde"/>
          <p:cNvPicPr>
            <a:picLocks noChangeAspect="1"/>
          </p:cNvPicPr>
          <p:nvPr/>
        </p:nvPicPr>
        <p:blipFill>
          <a:blip r:embed="rId2"/>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3"/>
          <a:stretch>
            <a:fillRect/>
          </a:stretch>
        </p:blipFill>
        <p:spPr>
          <a:xfrm>
            <a:off x="11191240" y="5753100"/>
            <a:ext cx="906780" cy="898525"/>
          </a:xfrm>
          <a:prstGeom prst="rect">
            <a:avLst/>
          </a:prstGeom>
        </p:spPr>
      </p:pic>
      <p:graphicFrame>
        <p:nvGraphicFramePr>
          <p:cNvPr id="5" name="Gráfico 4"/>
          <p:cNvGraphicFramePr/>
          <p:nvPr>
            <p:extLst>
              <p:ext uri="{D42A27DB-BD31-4B8C-83A1-F6EECF244321}">
                <p14:modId xmlns:p14="http://schemas.microsoft.com/office/powerpoint/2010/main" val="1242196990"/>
              </p:ext>
            </p:extLst>
          </p:nvPr>
        </p:nvGraphicFramePr>
        <p:xfrm>
          <a:off x="0" y="724535"/>
          <a:ext cx="6179820" cy="57543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3692065959"/>
              </p:ext>
            </p:extLst>
          </p:nvPr>
        </p:nvGraphicFramePr>
        <p:xfrm>
          <a:off x="6179185" y="723900"/>
          <a:ext cx="6002655" cy="5755005"/>
        </p:xfrm>
        <a:graphic>
          <a:graphicData uri="http://schemas.openxmlformats.org/drawingml/2006/chart">
            <c:chart xmlns:c="http://schemas.openxmlformats.org/drawingml/2006/chart" xmlns:r="http://schemas.openxmlformats.org/officeDocument/2006/relationships" r:id="rId5"/>
          </a:graphicData>
        </a:graphic>
      </p:graphicFrame>
      <p:pic>
        <p:nvPicPr>
          <p:cNvPr id="11"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extLst>
              <p:ext uri="{D42A27DB-BD31-4B8C-83A1-F6EECF244321}">
                <p14:modId xmlns:p14="http://schemas.microsoft.com/office/powerpoint/2010/main" val="1464921838"/>
              </p:ext>
            </p:extLst>
          </p:nvPr>
        </p:nvGraphicFramePr>
        <p:xfrm>
          <a:off x="0" y="640080"/>
          <a:ext cx="6174105" cy="6113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169580113"/>
              </p:ext>
            </p:extLst>
          </p:nvPr>
        </p:nvGraphicFramePr>
        <p:xfrm>
          <a:off x="5947410" y="640080"/>
          <a:ext cx="6244590" cy="611314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34098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26</a:t>
            </a:fld>
            <a:endParaRPr lang="fr-FR" altLang="pt-PT" sz="1000" b="1" i="1" u="sng">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242040" y="5854700"/>
            <a:ext cx="906780" cy="898525"/>
          </a:xfrm>
          <a:prstGeom prst="rect">
            <a:avLst/>
          </a:prstGeom>
        </p:spPr>
      </p:pic>
      <p:pic>
        <p:nvPicPr>
          <p:cNvPr id="11"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2"/>
          <p:cNvGraphicFramePr>
            <a:graphicFrameLocks/>
          </p:cNvGraphicFramePr>
          <p:nvPr>
            <p:extLst>
              <p:ext uri="{D42A27DB-BD31-4B8C-83A1-F6EECF244321}">
                <p14:modId xmlns:p14="http://schemas.microsoft.com/office/powerpoint/2010/main" val="4087069652"/>
              </p:ext>
            </p:extLst>
          </p:nvPr>
        </p:nvGraphicFramePr>
        <p:xfrm>
          <a:off x="0" y="745068"/>
          <a:ext cx="12192000" cy="3168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5"/>
          <p:cNvGraphicFramePr>
            <a:graphicFrameLocks/>
          </p:cNvGraphicFramePr>
          <p:nvPr>
            <p:extLst>
              <p:ext uri="{D42A27DB-BD31-4B8C-83A1-F6EECF244321}">
                <p14:modId xmlns:p14="http://schemas.microsoft.com/office/powerpoint/2010/main" val="3840969032"/>
              </p:ext>
            </p:extLst>
          </p:nvPr>
        </p:nvGraphicFramePr>
        <p:xfrm>
          <a:off x="0" y="3931920"/>
          <a:ext cx="121920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6007481"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800" dirty="0">
                <a:solidFill>
                  <a:srgbClr val="3EA4BA"/>
                </a:solidFill>
              </a:rPr>
              <a:t>Page </a:t>
            </a:r>
            <a:fld id="{6B4155F8-E49E-4B59-B69C-02A46830878C}" type="slidenum">
              <a:rPr lang="fr-FR" altLang="pt-PT" sz="800" b="1" i="1" u="sng">
                <a:solidFill>
                  <a:srgbClr val="3EA4BA"/>
                </a:solidFill>
              </a:rPr>
              <a:t>27</a:t>
            </a:fld>
            <a:endParaRPr lang="fr-FR" altLang="pt-PT" sz="800" b="1" i="1" u="sng" dirty="0">
              <a:solidFill>
                <a:srgbClr val="3EA4BA"/>
              </a:solidFill>
            </a:endParaRPr>
          </a:p>
        </p:txBody>
      </p:sp>
      <p:pic>
        <p:nvPicPr>
          <p:cNvPr id="10" name="Imagem 9" descr="Cabo Verde"/>
          <p:cNvPicPr>
            <a:picLocks noChangeAspect="1"/>
          </p:cNvPicPr>
          <p:nvPr/>
        </p:nvPicPr>
        <p:blipFill>
          <a:blip r:embed="rId4"/>
          <a:stretch>
            <a:fillRect/>
          </a:stretch>
        </p:blipFill>
        <p:spPr>
          <a:xfrm>
            <a:off x="221615" y="100330"/>
            <a:ext cx="484505" cy="322580"/>
          </a:xfrm>
          <a:prstGeom prst="rect">
            <a:avLst/>
          </a:prstGeom>
        </p:spPr>
      </p:pic>
      <p:sp>
        <p:nvSpPr>
          <p:cNvPr id="9" name="Caixa de Texto 8"/>
          <p:cNvSpPr txBox="1"/>
          <p:nvPr/>
        </p:nvSpPr>
        <p:spPr>
          <a:xfrm>
            <a:off x="630555" y="94615"/>
            <a:ext cx="2028825" cy="368300"/>
          </a:xfrm>
          <a:prstGeom prst="rect">
            <a:avLst/>
          </a:prstGeom>
          <a:noFill/>
        </p:spPr>
        <p:txBody>
          <a:bodyPr wrap="square" rtlCol="0">
            <a:spAutoFit/>
          </a:bodyPr>
          <a:lstStyle/>
          <a:p>
            <a:r>
              <a:rPr lang="pt-PT" altLang="en-US" b="1">
                <a:solidFill>
                  <a:srgbClr val="3EA4BA"/>
                </a:solidFill>
              </a:rPr>
              <a:t>CABO VERDE</a:t>
            </a:r>
          </a:p>
        </p:txBody>
      </p:sp>
      <p:pic>
        <p:nvPicPr>
          <p:cNvPr id="8" name="Imagem 7" descr="LOGO-Paises ecowas"/>
          <p:cNvPicPr>
            <a:picLocks noChangeAspect="1"/>
          </p:cNvPicPr>
          <p:nvPr/>
        </p:nvPicPr>
        <p:blipFill>
          <a:blip r:embed="rId5"/>
          <a:stretch>
            <a:fillRect/>
          </a:stretch>
        </p:blipFill>
        <p:spPr>
          <a:xfrm>
            <a:off x="11191240" y="5753100"/>
            <a:ext cx="906780" cy="898525"/>
          </a:xfrm>
          <a:prstGeom prst="rect">
            <a:avLst/>
          </a:prstGeom>
        </p:spPr>
      </p:pic>
      <p:pic>
        <p:nvPicPr>
          <p:cNvPr id="13"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2"/>
          <p:cNvGraphicFramePr>
            <a:graphicFrameLocks/>
          </p:cNvGraphicFramePr>
          <p:nvPr>
            <p:extLst>
              <p:ext uri="{D42A27DB-BD31-4B8C-83A1-F6EECF244321}">
                <p14:modId xmlns:p14="http://schemas.microsoft.com/office/powerpoint/2010/main" val="2818829682"/>
              </p:ext>
            </p:extLst>
          </p:nvPr>
        </p:nvGraphicFramePr>
        <p:xfrm>
          <a:off x="59267" y="609600"/>
          <a:ext cx="12132734"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28</a:t>
            </a:fld>
            <a:endParaRPr lang="fr-FR" altLang="pt-PT" sz="1000" b="1" i="1" u="sng">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8"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nvGraphicFramePr>
        <p:xfrm>
          <a:off x="24130" y="916940"/>
          <a:ext cx="6238875" cy="59416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276116533"/>
              </p:ext>
            </p:extLst>
          </p:nvPr>
        </p:nvGraphicFramePr>
        <p:xfrm>
          <a:off x="6263640" y="924560"/>
          <a:ext cx="5928360" cy="59340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75183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29</a:t>
            </a:fld>
            <a:endParaRPr lang="fr-FR" altLang="pt-PT" sz="1000" b="1" i="1" u="sng">
              <a:solidFill>
                <a:srgbClr val="3EA4BA"/>
              </a:solidFill>
            </a:endParaRPr>
          </a:p>
        </p:txBody>
      </p:sp>
      <p:pic>
        <p:nvPicPr>
          <p:cNvPr id="3" name="Imagem 2" descr="Flag_of_Côte_d'Ivoire"/>
          <p:cNvPicPr>
            <a:picLocks noChangeAspect="1"/>
          </p:cNvPicPr>
          <p:nvPr/>
        </p:nvPicPr>
        <p:blipFill>
          <a:blip r:embed="rId4">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pic>
        <p:nvPicPr>
          <p:cNvPr id="10" name="Imagem 11" descr="logo"/>
          <p:cNvPicPr>
            <a:picLocks noChangeAspect="1"/>
          </p:cNvPicPr>
          <p:nvPr/>
        </p:nvPicPr>
        <p:blipFill>
          <a:blip r:embed="rId7"/>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ângulo Retângulo 5"/>
          <p:cNvSpPr/>
          <p:nvPr/>
        </p:nvSpPr>
        <p:spPr>
          <a:xfrm flipH="1">
            <a:off x="-36830"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40" name="Slide Number Placeholder 6"/>
          <p:cNvSpPr txBox="1"/>
          <p:nvPr/>
        </p:nvSpPr>
        <p:spPr bwMode="auto">
          <a:xfrm>
            <a:off x="4402772" y="649287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3</a:t>
            </a:fld>
            <a:endParaRPr lang="fr-FR" altLang="pt-PT" sz="1200" b="1" i="1" u="sng"/>
          </a:p>
        </p:txBody>
      </p:sp>
      <p:pic>
        <p:nvPicPr>
          <p:cNvPr id="26" name="Imagem 11" descr="logo"/>
          <p:cNvPicPr>
            <a:picLocks noChangeAspect="1"/>
          </p:cNvPicPr>
          <p:nvPr/>
        </p:nvPicPr>
        <p:blipFill>
          <a:blip r:embed="rId2"/>
          <a:stretch>
            <a:fillRect/>
          </a:stretch>
        </p:blipFill>
        <p:spPr>
          <a:xfrm>
            <a:off x="75981" y="153264"/>
            <a:ext cx="2349938" cy="515796"/>
          </a:xfrm>
          <a:prstGeom prst="rect">
            <a:avLst/>
          </a:prstGeom>
        </p:spPr>
      </p:pic>
      <p:pic>
        <p:nvPicPr>
          <p:cNvPr id="6" name="Imagem 4" descr="LOGO-Paises ecowas"/>
          <p:cNvPicPr>
            <a:picLocks noChangeAspect="1"/>
          </p:cNvPicPr>
          <p:nvPr/>
        </p:nvPicPr>
        <p:blipFill>
          <a:blip r:embed="rId3"/>
          <a:stretch>
            <a:fillRect/>
          </a:stretch>
        </p:blipFill>
        <p:spPr>
          <a:xfrm>
            <a:off x="9081135" y="-10160"/>
            <a:ext cx="3105785" cy="3076575"/>
          </a:xfrm>
          <a:prstGeom prst="rect">
            <a:avLst/>
          </a:prstGeom>
        </p:spPr>
      </p:pic>
      <p:sp>
        <p:nvSpPr>
          <p:cNvPr id="2" name="TextBox 1"/>
          <p:cNvSpPr txBox="1"/>
          <p:nvPr/>
        </p:nvSpPr>
        <p:spPr>
          <a:xfrm>
            <a:off x="1457325" y="1485900"/>
            <a:ext cx="8324850" cy="4616648"/>
          </a:xfrm>
          <a:prstGeom prst="rect">
            <a:avLst/>
          </a:prstGeom>
          <a:noFill/>
        </p:spPr>
        <p:txBody>
          <a:bodyPr wrap="square" rtlCol="0">
            <a:spAutoFit/>
          </a:bodyPr>
          <a:lstStyle/>
          <a:p>
            <a:pPr algn="just"/>
            <a:r>
              <a:rPr lang="fr-FR" b="1" i="1" dirty="0">
                <a:solidFill>
                  <a:srgbClr val="00B4B2"/>
                </a:solidFill>
              </a:rPr>
              <a:t>AVERTISSEMENT</a:t>
            </a:r>
          </a:p>
          <a:p>
            <a:endParaRPr lang="fr-FR" sz="1200" b="1" dirty="0" smtClean="0"/>
          </a:p>
          <a:p>
            <a:pPr algn="just"/>
            <a:r>
              <a:rPr lang="fr-FR" sz="1200" dirty="0" smtClean="0">
                <a:latin typeface="Arial Narrow" panose="020B0606020202030204" pitchFamily="34" charset="0"/>
              </a:rPr>
              <a:t>Ce </a:t>
            </a:r>
            <a:r>
              <a:rPr lang="fr-FR" sz="1200" dirty="0">
                <a:latin typeface="Arial Narrow" panose="020B0606020202030204" pitchFamily="34" charset="0"/>
              </a:rPr>
              <a:t>document contient des données générales relatives aux indicateurs économiques de la Communauté économique des États de l'Afrique de l'Ouest, </a:t>
            </a:r>
            <a:r>
              <a:rPr lang="fr-FR" sz="1200" i="1" dirty="0">
                <a:latin typeface="Arial Narrow" panose="020B0606020202030204" pitchFamily="34" charset="0"/>
              </a:rPr>
              <a:t>CEDEAO</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Les données présentées relèvent de la responsabilité exclusive d'</a:t>
            </a:r>
            <a:r>
              <a:rPr lang="fr-FR" sz="1200" i="1" dirty="0">
                <a:latin typeface="Arial Narrow" panose="020B0606020202030204" pitchFamily="34" charset="0"/>
              </a:rPr>
              <a:t>EMERGYS</a:t>
            </a:r>
            <a:r>
              <a:rPr lang="fr-FR" sz="1200" dirty="0">
                <a:latin typeface="Arial Narrow" panose="020B0606020202030204" pitchFamily="34" charset="0"/>
              </a:rPr>
              <a:t> et de la compagnie </a:t>
            </a:r>
            <a:r>
              <a:rPr lang="fr-FR" sz="1200" i="1" dirty="0">
                <a:latin typeface="Arial Narrow" panose="020B0606020202030204" pitchFamily="34" charset="0"/>
              </a:rPr>
              <a:t>ABRIMAR INVESTMENT, S.A., </a:t>
            </a:r>
            <a:r>
              <a:rPr lang="fr-FR" sz="1200" dirty="0">
                <a:latin typeface="Arial Narrow" panose="020B0606020202030204" pitchFamily="34" charset="0"/>
              </a:rPr>
              <a:t>et ne doivent en aucun cas compromettre l'exactitude et la rigueur des sources mentionnées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Ces données sont destinées exclusivement à fournir des informations générales sur certains indicateurs économiques des pays membres de la </a:t>
            </a:r>
            <a:r>
              <a:rPr lang="fr-FR" sz="1200" i="1" dirty="0">
                <a:latin typeface="Arial Narrow" panose="020B0606020202030204" pitchFamily="34" charset="0"/>
              </a:rPr>
              <a:t>CEDEAO</a:t>
            </a:r>
            <a:r>
              <a:rPr lang="fr-FR" sz="1200" dirty="0">
                <a:latin typeface="Arial Narrow" panose="020B0606020202030204" pitchFamily="34" charset="0"/>
              </a:rPr>
              <a:t>, que nous estimons, peuvent être des informations utiles pour tous ceux qui s'intéressent à cet important bloc économique régional</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i="1" dirty="0">
                <a:latin typeface="Arial Narrow" panose="020B0606020202030204" pitchFamily="34" charset="0"/>
              </a:rPr>
              <a:t>EMERGYS</a:t>
            </a:r>
            <a:r>
              <a:rPr lang="fr-FR" sz="1200" dirty="0">
                <a:latin typeface="Arial Narrow" panose="020B0606020202030204" pitchFamily="34" charset="0"/>
              </a:rPr>
              <a:t> s'engage à corriger toutes erreurs, failles ou omissions détectées, ainsi qu'à tenir ce document à jour en permanence et le plus complet possible, dans un souci de rigueur, le mettant ainsi à la disposition des opérateurs économiques en général et de toutes parties </a:t>
            </a:r>
            <a:r>
              <a:rPr lang="fr-FR" sz="1200" dirty="0" smtClean="0">
                <a:latin typeface="Arial Narrow" panose="020B0606020202030204" pitchFamily="34" charset="0"/>
              </a:rPr>
              <a:t>intéressées,</a:t>
            </a:r>
            <a:r>
              <a:rPr lang="pt-PT" sz="1200" dirty="0">
                <a:latin typeface="Arial Narrow" panose="020B0606020202030204" pitchFamily="34" charset="0"/>
              </a:rPr>
              <a:t> </a:t>
            </a:r>
            <a:r>
              <a:rPr lang="fr-FR" sz="1200" dirty="0" smtClean="0">
                <a:latin typeface="Arial Narrow" panose="020B0606020202030204" pitchFamily="34" charset="0"/>
              </a:rPr>
              <a:t>une </a:t>
            </a:r>
            <a:r>
              <a:rPr lang="fr-FR" sz="1200" dirty="0">
                <a:latin typeface="Arial Narrow" panose="020B0606020202030204" pitchFamily="34" charset="0"/>
              </a:rPr>
              <a:t>vision de l'ensemble de cette Communauté des Nations pertinente, dont la noble mission est de rendre heureux et prospères les peuples de chacun des 15 pays membres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Les noms ou désignations des pays et territoires, ainsi que les symboles respectifs présentés, suivent les désignations officielles adoptées par les Nations Unies</a:t>
            </a:r>
            <a:r>
              <a:rPr lang="fr-FR" sz="1200" dirty="0" smtClean="0">
                <a:latin typeface="Arial Narrow" panose="020B0606020202030204" pitchFamily="34" charset="0"/>
              </a:rPr>
              <a:t>.</a:t>
            </a:r>
          </a:p>
          <a:p>
            <a:pPr algn="just"/>
            <a:endParaRPr lang="pt-PT" sz="1200" dirty="0">
              <a:latin typeface="Arial Narrow" panose="020B0606020202030204" pitchFamily="34" charset="0"/>
            </a:endParaRPr>
          </a:p>
          <a:p>
            <a:pPr algn="just"/>
            <a:r>
              <a:rPr lang="fr-FR" sz="1200" dirty="0">
                <a:latin typeface="Arial Narrow" panose="020B0606020202030204" pitchFamily="34" charset="0"/>
              </a:rPr>
              <a:t>Toutes les communications, demandes d'informations ou suggestions de corrections ou d'améliorations à apporter à ce document doivent être adressées exclusivement à: info@abrimarinvestment.com. [</a:t>
            </a:r>
            <a:r>
              <a:rPr lang="fr-FR" sz="1200" i="1" dirty="0">
                <a:latin typeface="Arial Narrow" panose="020B0606020202030204" pitchFamily="34" charset="0"/>
              </a:rPr>
              <a:t>ABRIMAR INVESTMENT, S.A</a:t>
            </a:r>
            <a:r>
              <a:rPr lang="fr-FR" sz="1200" dirty="0">
                <a:latin typeface="Arial Narrow" panose="020B0606020202030204" pitchFamily="34" charset="0"/>
              </a:rPr>
              <a:t>, est une société de droit capverdien spécialisée </a:t>
            </a:r>
            <a:r>
              <a:rPr lang="fr-FR" sz="1200" dirty="0" smtClean="0">
                <a:latin typeface="Arial Narrow" panose="020B0606020202030204" pitchFamily="34" charset="0"/>
              </a:rPr>
              <a:t>dans</a:t>
            </a:r>
            <a:r>
              <a:rPr lang="pt-PT" sz="1200" dirty="0">
                <a:latin typeface="Arial Narrow" panose="020B0606020202030204" pitchFamily="34" charset="0"/>
              </a:rPr>
              <a:t> </a:t>
            </a:r>
            <a:r>
              <a:rPr lang="fr-FR" sz="1200" dirty="0" smtClean="0">
                <a:latin typeface="Arial Narrow" panose="020B0606020202030204" pitchFamily="34" charset="0"/>
              </a:rPr>
              <a:t>l'investissement </a:t>
            </a:r>
            <a:r>
              <a:rPr lang="fr-FR" sz="1200" dirty="0">
                <a:latin typeface="Arial Narrow" panose="020B0606020202030204" pitchFamily="34" charset="0"/>
              </a:rPr>
              <a:t>et la gestion de participations. </a:t>
            </a:r>
            <a:endParaRPr lang="pt-PT" sz="1200" dirty="0">
              <a:latin typeface="Arial Narrow" panose="020B0606020202030204" pitchFamily="34" charset="0"/>
            </a:endParaRPr>
          </a:p>
          <a:p>
            <a:pPr algn="just"/>
            <a:endParaRPr lang="fr-FR" sz="1200" dirty="0" smtClean="0">
              <a:latin typeface="Arial Narrow" panose="020B0606020202030204" pitchFamily="34" charset="0"/>
            </a:endParaRPr>
          </a:p>
          <a:p>
            <a:pPr algn="just"/>
            <a:r>
              <a:rPr lang="fr-FR" sz="1200" i="1" dirty="0" smtClean="0">
                <a:latin typeface="Arial Narrow" panose="020B0606020202030204" pitchFamily="34" charset="0"/>
              </a:rPr>
              <a:t>ABRIMAR </a:t>
            </a:r>
            <a:r>
              <a:rPr lang="fr-FR" sz="1200" i="1" dirty="0">
                <a:latin typeface="Arial Narrow" panose="020B0606020202030204" pitchFamily="34" charset="0"/>
              </a:rPr>
              <a:t>INVESTMENT, S.A</a:t>
            </a:r>
            <a:r>
              <a:rPr lang="fr-FR" sz="1200" dirty="0">
                <a:latin typeface="Arial Narrow" panose="020B0606020202030204" pitchFamily="34" charset="0"/>
              </a:rPr>
              <a:t>, est le propriétaire d'EMERGYS</a:t>
            </a:r>
            <a:r>
              <a:rPr lang="fr-FR" sz="1200" dirty="0" smtClean="0">
                <a:latin typeface="Arial Narrow" panose="020B0606020202030204" pitchFamily="34" charset="0"/>
              </a:rPr>
              <a:t>.].</a:t>
            </a:r>
            <a:endParaRPr lang="pt-PT" sz="1200" dirty="0">
              <a:latin typeface="Arial Narrow" panose="020B0606020202030204" pitchFamily="34" charset="0"/>
            </a:endParaRPr>
          </a:p>
        </p:txBody>
      </p:sp>
    </p:spTree>
    <p:extLst>
      <p:ext uri="{BB962C8B-B14F-4D97-AF65-F5344CB8AC3E}">
        <p14:creationId xmlns:p14="http://schemas.microsoft.com/office/powerpoint/2010/main" val="1032121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val="3629150470"/>
              </p:ext>
            </p:extLst>
          </p:nvPr>
        </p:nvGraphicFramePr>
        <p:xfrm>
          <a:off x="-635" y="3952875"/>
          <a:ext cx="12193270" cy="288353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60090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30</a:t>
            </a:fld>
            <a:endParaRPr lang="fr-FR" altLang="pt-PT" sz="1000" b="1" i="1" u="sng">
              <a:solidFill>
                <a:srgbClr val="3EA4BA"/>
              </a:solidFill>
            </a:endParaRPr>
          </a:p>
        </p:txBody>
      </p:sp>
      <p:pic>
        <p:nvPicPr>
          <p:cNvPr id="3" name="Imagem 2" descr="Flag_of_Côte_d'Ivoire"/>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277495" y="120015"/>
            <a:ext cx="444500" cy="296545"/>
          </a:xfrm>
          <a:prstGeom prst="rect">
            <a:avLst/>
          </a:prstGeom>
        </p:spPr>
      </p:pic>
      <p:sp>
        <p:nvSpPr>
          <p:cNvPr id="9" name="Caixa de Texto 8"/>
          <p:cNvSpPr txBox="1"/>
          <p:nvPr/>
        </p:nvSpPr>
        <p:spPr>
          <a:xfrm>
            <a:off x="640715" y="94615"/>
            <a:ext cx="2028825" cy="368300"/>
          </a:xfrm>
          <a:prstGeom prst="rect">
            <a:avLst/>
          </a:prstGeom>
          <a:noFill/>
        </p:spPr>
        <p:txBody>
          <a:bodyPr wrap="square" rtlCol="0">
            <a:spAutoFit/>
          </a:bodyPr>
          <a:lstStyle/>
          <a:p>
            <a:r>
              <a:rPr lang="pt-PT" altLang="en-US" b="1">
                <a:solidFill>
                  <a:srgbClr val="3EA4BA"/>
                </a:solidFill>
              </a:rPr>
              <a:t>CÔTE D'IVOIRE</a:t>
            </a:r>
          </a:p>
        </p:txBody>
      </p:sp>
      <p:graphicFrame>
        <p:nvGraphicFramePr>
          <p:cNvPr id="8" name="Gráfico 3"/>
          <p:cNvGraphicFramePr>
            <a:graphicFrameLocks/>
          </p:cNvGraphicFramePr>
          <p:nvPr>
            <p:extLst>
              <p:ext uri="{D42A27DB-BD31-4B8C-83A1-F6EECF244321}">
                <p14:modId xmlns:p14="http://schemas.microsoft.com/office/powerpoint/2010/main" val="1266873040"/>
              </p:ext>
            </p:extLst>
          </p:nvPr>
        </p:nvGraphicFramePr>
        <p:xfrm>
          <a:off x="3897" y="990602"/>
          <a:ext cx="12188103" cy="2980266"/>
        </p:xfrm>
        <a:graphic>
          <a:graphicData uri="http://schemas.openxmlformats.org/drawingml/2006/chart">
            <c:chart xmlns:c="http://schemas.openxmlformats.org/drawingml/2006/chart" xmlns:r="http://schemas.openxmlformats.org/officeDocument/2006/relationships" r:id="rId7"/>
          </a:graphicData>
        </a:graphic>
      </p:graphicFrame>
      <p:pic>
        <p:nvPicPr>
          <p:cNvPr id="10" name="Imagem 11" descr="logo"/>
          <p:cNvPicPr>
            <a:picLocks noChangeAspect="1"/>
          </p:cNvPicPr>
          <p:nvPr/>
        </p:nvPicPr>
        <p:blipFill>
          <a:blip r:embed="rId8"/>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4013393044"/>
              </p:ext>
            </p:extLst>
          </p:nvPr>
        </p:nvGraphicFramePr>
        <p:xfrm>
          <a:off x="0" y="618066"/>
          <a:ext cx="12188103" cy="590338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31</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pic>
        <p:nvPicPr>
          <p:cNvPr id="7" name="Imagem 11" descr="logo"/>
          <p:cNvPicPr>
            <a:picLocks noChangeAspect="1"/>
          </p:cNvPicPr>
          <p:nvPr/>
        </p:nvPicPr>
        <p:blipFill>
          <a:blip r:embed="rId6"/>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áfico 2"/>
          <p:cNvGraphicFramePr/>
          <p:nvPr/>
        </p:nvGraphicFramePr>
        <p:xfrm>
          <a:off x="24130" y="781685"/>
          <a:ext cx="5580380" cy="605663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32</a:t>
            </a:fld>
            <a:endParaRPr lang="fr-FR" altLang="pt-PT" sz="1000" b="1" i="1" u="sng"/>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95885" y="80645"/>
            <a:ext cx="446405" cy="297815"/>
          </a:xfrm>
          <a:prstGeom prst="rect">
            <a:avLst/>
          </a:prstGeom>
        </p:spPr>
      </p:pic>
      <p:graphicFrame>
        <p:nvGraphicFramePr>
          <p:cNvPr id="6" name="Gráfico 5"/>
          <p:cNvGraphicFramePr/>
          <p:nvPr>
            <p:extLst>
              <p:ext uri="{D42A27DB-BD31-4B8C-83A1-F6EECF244321}">
                <p14:modId xmlns:p14="http://schemas.microsoft.com/office/powerpoint/2010/main" val="3080365261"/>
              </p:ext>
            </p:extLst>
          </p:nvPr>
        </p:nvGraphicFramePr>
        <p:xfrm>
          <a:off x="5605145" y="781685"/>
          <a:ext cx="6587490" cy="6056630"/>
        </p:xfrm>
        <a:graphic>
          <a:graphicData uri="http://schemas.openxmlformats.org/drawingml/2006/chart">
            <c:chart xmlns:c="http://schemas.openxmlformats.org/drawingml/2006/chart" xmlns:r="http://schemas.openxmlformats.org/officeDocument/2006/relationships" r:id="rId6"/>
          </a:graphicData>
        </a:graphic>
      </p:graphicFrame>
      <p:pic>
        <p:nvPicPr>
          <p:cNvPr id="8" name="Imagem 11" descr="logo"/>
          <p:cNvPicPr>
            <a:picLocks noChangeAspect="1"/>
          </p:cNvPicPr>
          <p:nvPr/>
        </p:nvPicPr>
        <p:blipFill>
          <a:blip r:embed="rId7"/>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p:nvPr>
            <p:extLst>
              <p:ext uri="{D42A27DB-BD31-4B8C-83A1-F6EECF244321}">
                <p14:modId xmlns:p14="http://schemas.microsoft.com/office/powerpoint/2010/main" val="1151829783"/>
              </p:ext>
            </p:extLst>
          </p:nvPr>
        </p:nvGraphicFramePr>
        <p:xfrm>
          <a:off x="0" y="3762375"/>
          <a:ext cx="12192635" cy="299910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3EA4BA"/>
                </a:solidFill>
              </a:rPr>
              <a:t>Page </a:t>
            </a:r>
            <a:fld id="{6B4155F8-E49E-4B59-B69C-02A46830878C}" type="slidenum">
              <a:rPr lang="fr-FR" altLang="pt-PT" sz="1000" b="1" i="1" u="sng">
                <a:solidFill>
                  <a:srgbClr val="3EA4BA"/>
                </a:solidFill>
              </a:rPr>
              <a:t>33</a:t>
            </a:fld>
            <a:endParaRPr lang="fr-FR" altLang="pt-PT" sz="1000" b="1" i="1" u="sng">
              <a:solidFill>
                <a:srgbClr val="3EA4BA"/>
              </a:solidFill>
            </a:endParaRPr>
          </a:p>
        </p:txBody>
      </p:sp>
      <p:sp>
        <p:nvSpPr>
          <p:cNvPr id="2" name="Caixa de Texto 1"/>
          <p:cNvSpPr txBox="1"/>
          <p:nvPr/>
        </p:nvSpPr>
        <p:spPr>
          <a:xfrm>
            <a:off x="487045" y="29210"/>
            <a:ext cx="1143000" cy="368300"/>
          </a:xfrm>
          <a:prstGeom prst="rect">
            <a:avLst/>
          </a:prstGeom>
          <a:noFill/>
        </p:spPr>
        <p:txBody>
          <a:bodyPr wrap="square" rtlCol="0">
            <a:spAutoFit/>
          </a:bodyPr>
          <a:lstStyle/>
          <a:p>
            <a:r>
              <a:rPr lang="pt-PT" altLang="en-US" b="1" dirty="0" smtClean="0">
                <a:solidFill>
                  <a:srgbClr val="3EA4BA"/>
                </a:solidFill>
              </a:rPr>
              <a:t>GAMBIA</a:t>
            </a:r>
            <a:endParaRPr lang="pt-PT" altLang="en-US" b="1" dirty="0">
              <a:solidFill>
                <a:srgbClr val="3EA4BA"/>
              </a:solidFill>
            </a:endParaRPr>
          </a:p>
        </p:txBody>
      </p:sp>
      <p:pic>
        <p:nvPicPr>
          <p:cNvPr id="5" name="Imagem 4" descr="Flag_of_The_Gambia"/>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95885" y="80645"/>
            <a:ext cx="446405" cy="297815"/>
          </a:xfrm>
          <a:prstGeom prst="rect">
            <a:avLst/>
          </a:prstGeom>
        </p:spPr>
      </p:pic>
      <p:graphicFrame>
        <p:nvGraphicFramePr>
          <p:cNvPr id="9" name="Gráfico 2"/>
          <p:cNvGraphicFramePr>
            <a:graphicFrameLocks/>
          </p:cNvGraphicFramePr>
          <p:nvPr>
            <p:extLst>
              <p:ext uri="{D42A27DB-BD31-4B8C-83A1-F6EECF244321}">
                <p14:modId xmlns:p14="http://schemas.microsoft.com/office/powerpoint/2010/main" val="1781998090"/>
              </p:ext>
            </p:extLst>
          </p:nvPr>
        </p:nvGraphicFramePr>
        <p:xfrm>
          <a:off x="0" y="916307"/>
          <a:ext cx="12188103" cy="2868294"/>
        </p:xfrm>
        <a:graphic>
          <a:graphicData uri="http://schemas.openxmlformats.org/drawingml/2006/chart">
            <c:chart xmlns:c="http://schemas.openxmlformats.org/drawingml/2006/chart" xmlns:r="http://schemas.openxmlformats.org/officeDocument/2006/relationships" r:id="rId7"/>
          </a:graphicData>
        </a:graphic>
      </p:graphicFrame>
      <p:pic>
        <p:nvPicPr>
          <p:cNvPr id="10" name="Imagem 11" descr="logo"/>
          <p:cNvPicPr>
            <a:picLocks noChangeAspect="1"/>
          </p:cNvPicPr>
          <p:nvPr/>
        </p:nvPicPr>
        <p:blipFill>
          <a:blip r:embed="rId8"/>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1"/>
          <p:cNvGraphicFramePr>
            <a:graphicFrameLocks/>
          </p:cNvGraphicFramePr>
          <p:nvPr>
            <p:extLst>
              <p:ext uri="{D42A27DB-BD31-4B8C-83A1-F6EECF244321}">
                <p14:modId xmlns:p14="http://schemas.microsoft.com/office/powerpoint/2010/main" val="3261950284"/>
              </p:ext>
            </p:extLst>
          </p:nvPr>
        </p:nvGraphicFramePr>
        <p:xfrm>
          <a:off x="0" y="677332"/>
          <a:ext cx="12188103" cy="600604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34</a:t>
            </a:fld>
            <a:endParaRPr lang="fr-FR" altLang="pt-PT" sz="1000" b="1" i="1" u="sng">
              <a:solidFill>
                <a:srgbClr val="008CBA"/>
              </a:solidFill>
            </a:endParaRPr>
          </a:p>
        </p:txBody>
      </p:sp>
      <p:sp>
        <p:nvSpPr>
          <p:cNvPr id="9" name="Caixa de Texto 8"/>
          <p:cNvSpPr txBox="1"/>
          <p:nvPr/>
        </p:nvSpPr>
        <p:spPr>
          <a:xfrm>
            <a:off x="335915" y="64135"/>
            <a:ext cx="11785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pic>
        <p:nvPicPr>
          <p:cNvPr id="8"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35</a:t>
            </a:fld>
            <a:endParaRPr lang="fr-FR" altLang="pt-PT" sz="1000" b="1" i="1" u="sng">
              <a:solidFill>
                <a:srgbClr val="008CBA"/>
              </a:solidFill>
            </a:endParaRPr>
          </a:p>
        </p:txBody>
      </p:sp>
      <p:sp>
        <p:nvSpPr>
          <p:cNvPr id="9" name="Caixa de Texto 8"/>
          <p:cNvSpPr txBox="1"/>
          <p:nvPr/>
        </p:nvSpPr>
        <p:spPr>
          <a:xfrm>
            <a:off x="335914" y="64135"/>
            <a:ext cx="1149985"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2"/>
          <a:stretch>
            <a:fillRect/>
          </a:stretch>
        </p:blipFill>
        <p:spPr>
          <a:xfrm>
            <a:off x="86995" y="118745"/>
            <a:ext cx="333375" cy="219075"/>
          </a:xfrm>
          <a:prstGeom prst="rect">
            <a:avLst/>
          </a:prstGeom>
        </p:spPr>
      </p:pic>
      <p:graphicFrame>
        <p:nvGraphicFramePr>
          <p:cNvPr id="5" name="Gráfico 4"/>
          <p:cNvGraphicFramePr/>
          <p:nvPr/>
        </p:nvGraphicFramePr>
        <p:xfrm>
          <a:off x="0" y="765810"/>
          <a:ext cx="6359525" cy="585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3636713843"/>
              </p:ext>
            </p:extLst>
          </p:nvPr>
        </p:nvGraphicFramePr>
        <p:xfrm>
          <a:off x="5968365" y="766445"/>
          <a:ext cx="6223635" cy="585089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1203648903"/>
              </p:ext>
            </p:extLst>
          </p:nvPr>
        </p:nvGraphicFramePr>
        <p:xfrm>
          <a:off x="-635" y="3761740"/>
          <a:ext cx="12212955" cy="285559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36</a:t>
            </a:fld>
            <a:endParaRPr lang="fr-FR" altLang="pt-PT" sz="1000" b="1" i="1" u="sng">
              <a:solidFill>
                <a:srgbClr val="008CBA"/>
              </a:solidFill>
            </a:endParaRPr>
          </a:p>
        </p:txBody>
      </p:sp>
      <p:sp>
        <p:nvSpPr>
          <p:cNvPr id="9" name="Caixa de Texto 8"/>
          <p:cNvSpPr txBox="1"/>
          <p:nvPr/>
        </p:nvSpPr>
        <p:spPr>
          <a:xfrm>
            <a:off x="335915" y="64135"/>
            <a:ext cx="1140460" cy="369332"/>
          </a:xfrm>
          <a:prstGeom prst="rect">
            <a:avLst/>
          </a:prstGeom>
          <a:noFill/>
        </p:spPr>
        <p:txBody>
          <a:bodyPr wrap="square" rtlCol="0">
            <a:spAutoFit/>
          </a:bodyPr>
          <a:lstStyle/>
          <a:p>
            <a:r>
              <a:rPr lang="pt-PT" altLang="en-US" b="1" dirty="0" smtClean="0">
                <a:solidFill>
                  <a:srgbClr val="3EA4BA"/>
                </a:solidFill>
              </a:rPr>
              <a:t>GHANA</a:t>
            </a:r>
            <a:endParaRPr lang="pt-PT" altLang="en-US" b="1" dirty="0">
              <a:solidFill>
                <a:srgbClr val="3EA4BA"/>
              </a:solidFill>
            </a:endParaRPr>
          </a:p>
        </p:txBody>
      </p:sp>
      <p:pic>
        <p:nvPicPr>
          <p:cNvPr id="2" name="Imagem 1" descr="gh"/>
          <p:cNvPicPr>
            <a:picLocks noChangeAspect="1"/>
          </p:cNvPicPr>
          <p:nvPr/>
        </p:nvPicPr>
        <p:blipFill>
          <a:blip r:embed="rId3"/>
          <a:stretch>
            <a:fillRect/>
          </a:stretch>
        </p:blipFill>
        <p:spPr>
          <a:xfrm>
            <a:off x="86995" y="118745"/>
            <a:ext cx="333375" cy="219075"/>
          </a:xfrm>
          <a:prstGeom prst="rect">
            <a:avLst/>
          </a:prstGeom>
        </p:spPr>
      </p:pic>
      <p:graphicFrame>
        <p:nvGraphicFramePr>
          <p:cNvPr id="8" name="Gráfico 2"/>
          <p:cNvGraphicFramePr>
            <a:graphicFrameLocks/>
          </p:cNvGraphicFramePr>
          <p:nvPr>
            <p:extLst>
              <p:ext uri="{D42A27DB-BD31-4B8C-83A1-F6EECF244321}">
                <p14:modId xmlns:p14="http://schemas.microsoft.com/office/powerpoint/2010/main" val="1068212858"/>
              </p:ext>
            </p:extLst>
          </p:nvPr>
        </p:nvGraphicFramePr>
        <p:xfrm>
          <a:off x="0" y="916307"/>
          <a:ext cx="12188103" cy="2868294"/>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37</a:t>
            </a:fld>
            <a:endParaRPr lang="fr-FR" altLang="pt-PT" sz="1000" b="1" i="1" u="sng">
              <a:solidFill>
                <a:srgbClr val="008CBA"/>
              </a:solidFill>
            </a:endParaRPr>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4137919367"/>
              </p:ext>
            </p:extLst>
          </p:nvPr>
        </p:nvGraphicFramePr>
        <p:xfrm>
          <a:off x="0" y="575732"/>
          <a:ext cx="12188103" cy="5945717"/>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38</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2"/>
          <a:stretch>
            <a:fillRect/>
          </a:stretch>
        </p:blipFill>
        <p:spPr>
          <a:xfrm>
            <a:off x="85090" y="133985"/>
            <a:ext cx="333375" cy="219075"/>
          </a:xfrm>
          <a:prstGeom prst="rect">
            <a:avLst/>
          </a:prstGeom>
        </p:spPr>
      </p:pic>
      <p:graphicFrame>
        <p:nvGraphicFramePr>
          <p:cNvPr id="3" name="Gráfico 2"/>
          <p:cNvGraphicFramePr/>
          <p:nvPr/>
        </p:nvGraphicFramePr>
        <p:xfrm>
          <a:off x="19050" y="662305"/>
          <a:ext cx="6223000" cy="5954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811300878"/>
              </p:ext>
            </p:extLst>
          </p:nvPr>
        </p:nvGraphicFramePr>
        <p:xfrm>
          <a:off x="6065520" y="662305"/>
          <a:ext cx="6108065" cy="5954395"/>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242844308"/>
              </p:ext>
            </p:extLst>
          </p:nvPr>
        </p:nvGraphicFramePr>
        <p:xfrm>
          <a:off x="0" y="3741420"/>
          <a:ext cx="12192000" cy="28752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39</a:t>
            </a:fld>
            <a:endParaRPr lang="fr-FR" altLang="pt-PT" sz="1000" b="1" i="1" u="sng"/>
          </a:p>
        </p:txBody>
      </p:sp>
      <p:sp>
        <p:nvSpPr>
          <p:cNvPr id="2" name="Caixa de Texto 1"/>
          <p:cNvSpPr txBox="1"/>
          <p:nvPr/>
        </p:nvSpPr>
        <p:spPr>
          <a:xfrm>
            <a:off x="334645" y="80010"/>
            <a:ext cx="1143000" cy="368300"/>
          </a:xfrm>
          <a:prstGeom prst="rect">
            <a:avLst/>
          </a:prstGeom>
          <a:noFill/>
        </p:spPr>
        <p:txBody>
          <a:bodyPr wrap="square" rtlCol="0">
            <a:spAutoFit/>
          </a:bodyPr>
          <a:lstStyle/>
          <a:p>
            <a:r>
              <a:rPr lang="pt-PT" altLang="en-US" b="1" dirty="0" smtClean="0">
                <a:solidFill>
                  <a:srgbClr val="3EA4BA"/>
                </a:solidFill>
              </a:rPr>
              <a:t>GUINÉE</a:t>
            </a:r>
            <a:endParaRPr lang="pt-PT" altLang="en-US" b="1" dirty="0">
              <a:solidFill>
                <a:srgbClr val="3EA4BA"/>
              </a:solidFill>
            </a:endParaRPr>
          </a:p>
        </p:txBody>
      </p:sp>
      <p:pic>
        <p:nvPicPr>
          <p:cNvPr id="5" name="Imagem 4" descr="gn"/>
          <p:cNvPicPr>
            <a:picLocks noChangeAspect="1"/>
          </p:cNvPicPr>
          <p:nvPr/>
        </p:nvPicPr>
        <p:blipFill>
          <a:blip r:embed="rId3"/>
          <a:stretch>
            <a:fillRect/>
          </a:stretch>
        </p:blipFill>
        <p:spPr>
          <a:xfrm>
            <a:off x="85090" y="133985"/>
            <a:ext cx="333375" cy="219075"/>
          </a:xfrm>
          <a:prstGeom prst="rect">
            <a:avLst/>
          </a:prstGeom>
        </p:spPr>
      </p:pic>
      <p:graphicFrame>
        <p:nvGraphicFramePr>
          <p:cNvPr id="8" name="Gráfico 2"/>
          <p:cNvGraphicFramePr>
            <a:graphicFrameLocks/>
          </p:cNvGraphicFramePr>
          <p:nvPr>
            <p:extLst>
              <p:ext uri="{D42A27DB-BD31-4B8C-83A1-F6EECF244321}">
                <p14:modId xmlns:p14="http://schemas.microsoft.com/office/powerpoint/2010/main" val="632644008"/>
              </p:ext>
            </p:extLst>
          </p:nvPr>
        </p:nvGraphicFramePr>
        <p:xfrm>
          <a:off x="0" y="640081"/>
          <a:ext cx="12178030" cy="3119119"/>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ângulo Retângulo 5"/>
          <p:cNvSpPr/>
          <p:nvPr/>
        </p:nvSpPr>
        <p:spPr>
          <a:xfrm flipH="1">
            <a:off x="-46355" y="239395"/>
            <a:ext cx="12228830" cy="6618605"/>
          </a:xfrm>
          <a:prstGeom prst="rtTriangle">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sp>
        <p:nvSpPr>
          <p:cNvPr id="9" name="Anel 8"/>
          <p:cNvSpPr/>
          <p:nvPr/>
        </p:nvSpPr>
        <p:spPr>
          <a:xfrm>
            <a:off x="17780" y="478155"/>
            <a:ext cx="92309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sp>
        <p:nvSpPr>
          <p:cNvPr id="12" name="Rectângulo 11"/>
          <p:cNvSpPr/>
          <p:nvPr/>
        </p:nvSpPr>
        <p:spPr>
          <a:xfrm>
            <a:off x="165735" y="897255"/>
            <a:ext cx="9077325" cy="86677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ln>
                <a:noFill/>
              </a:ln>
            </a:endParaRPr>
          </a:p>
        </p:txBody>
      </p:sp>
      <p:sp>
        <p:nvSpPr>
          <p:cNvPr id="2" name="TextBox 28"/>
          <p:cNvSpPr txBox="1"/>
          <p:nvPr/>
        </p:nvSpPr>
        <p:spPr>
          <a:xfrm>
            <a:off x="4323080" y="6708"/>
            <a:ext cx="7705725"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2.</a:t>
            </a:r>
            <a:r>
              <a:rPr lang="pt-PT" sz="1200" dirty="0" smtClean="0">
                <a:latin typeface="Arial Narrow" panose="020B0606020202030204" pitchFamily="34" charset="0"/>
              </a:rPr>
              <a:t> Les </a:t>
            </a:r>
            <a:r>
              <a:rPr lang="pt-PT" sz="1200" dirty="0">
                <a:latin typeface="Arial Narrow" panose="020B0606020202030204" pitchFamily="34" charset="0"/>
              </a:rPr>
              <a:t>échanges commerciaux en Afrique de l'Ouest, ainsi que la libre circulation des personnes et des biens, sont bien ancrés dans la tradition de la région depuis les anciennes et grandes civilisations ouest-africaines, favorisant le développement des échanges entre les régions du Sahel et de la savane, avec une large gamme de produits, tels que bovins vivants, cuirs et peaux, volaille, bois et produits du bois. Cette tradition centenaire de commerce a généré une importante mobilité précoce des personnes et des biens dans la région de l'Afrique de l'Ouest et est restée constante au fil des siècles, on peut donc considérer que la Communauté Économique des États de l'Afrique de l'Ouest, la CEDEAO, est l'héritière et le précurseur de cette tradition africaine ancestrale. Avant la création de la Communauté Économique des États de l'Afrique de l'Ouest, CEDEAO, le 28 mai 1975, le territoire de l'Afrique de l'Ouest était constitué d'États aux expériences et réalités historiques et administratives différentes qui, ensemble, dictaient les frontières des 15 pays situés dans cette zone géographique et qui forment actuellement la CEDEAO</a:t>
            </a:r>
            <a:r>
              <a:rPr lang="pt-PT" sz="1200" dirty="0" smtClean="0">
                <a:latin typeface="Arial Narrow" panose="020B0606020202030204" pitchFamily="34" charset="0"/>
              </a:rPr>
              <a:t>.</a:t>
            </a:r>
            <a:endParaRPr lang="pt-PT" sz="1200" dirty="0">
              <a:latin typeface="Arial Narrow" panose="020B0606020202030204" pitchFamily="34" charset="0"/>
            </a:endParaRPr>
          </a:p>
        </p:txBody>
      </p:sp>
      <p:sp>
        <p:nvSpPr>
          <p:cNvPr id="16" name="TextBox 28"/>
          <p:cNvSpPr txBox="1"/>
          <p:nvPr/>
        </p:nvSpPr>
        <p:spPr>
          <a:xfrm>
            <a:off x="7579086" y="1371956"/>
            <a:ext cx="4415155" cy="2554545"/>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3.</a:t>
            </a:r>
            <a:r>
              <a:rPr lang="pt-PT" sz="1200" dirty="0" smtClean="0">
                <a:latin typeface="Arial Narrow" panose="020B0606020202030204" pitchFamily="34" charset="0"/>
              </a:rPr>
              <a:t> Bien </a:t>
            </a:r>
            <a:r>
              <a:rPr lang="pt-PT" sz="1200" dirty="0">
                <a:latin typeface="Arial Narrow" panose="020B0606020202030204" pitchFamily="34" charset="0"/>
              </a:rPr>
              <a:t>que les États membres de la Communauté aient trois langues officielles, l'anglais, le français et le portugais, il existe néanmoins plus d'un millier d'autres langues locales, y compris des langues maternelles transfrontalières et partagées par des personnes de différents pays, à savoir l' Ewe, le Fulfulde, le Hausa , Le Mandingue, le Wolof, le Yoruba, l'Ibo, le Ga, le créole, parlés par environ 400 millions d'habitants sur une vaste superficie de 5 112 069 millions de kilomètres carrés, correspondant à environ 17% du territoire du continent africain. Avant que ces pays ne perdent leur souveraineté initiale, la région abritait de nombreux empires et royaumes qui ont duré plusieurs siècles, à savoir ceux du Ghana, du Songhaï, du Wolof, de l'Oyo, du Bénin et du Kanem Bornu. La diversité culturelle, linguistique et écologique présente à la fois des opportunités et des défis pour le processus d'intégration régionale. La volonté et la détermination de combiner les synergies aux niveaux politique et économique sont reconnues comme étant la base de la création d'une région économiquement et socialement prospère.</a:t>
            </a:r>
          </a:p>
        </p:txBody>
      </p:sp>
      <p:sp>
        <p:nvSpPr>
          <p:cNvPr id="20" name="Caixa de Texto 19"/>
          <p:cNvSpPr txBox="1"/>
          <p:nvPr/>
        </p:nvSpPr>
        <p:spPr>
          <a:xfrm>
            <a:off x="5921064" y="3825538"/>
            <a:ext cx="6107408" cy="1477328"/>
          </a:xfrm>
          <a:prstGeom prst="rect">
            <a:avLst/>
          </a:prstGeom>
          <a:noFill/>
        </p:spPr>
        <p:txBody>
          <a:bodyPr wrap="square" rtlCol="0">
            <a:spAutoFit/>
          </a:bodyPr>
          <a:lstStyle/>
          <a:p>
            <a:pPr algn="just">
              <a:lnSpc>
                <a:spcPts val="1200"/>
              </a:lnSpc>
            </a:pPr>
            <a:r>
              <a:rPr lang="pt-PT" sz="1200" b="1" dirty="0" smtClean="0">
                <a:solidFill>
                  <a:srgbClr val="00B4B2"/>
                </a:solidFill>
                <a:latin typeface="Arial Narrow" panose="020B0606020202030204" pitchFamily="34" charset="0"/>
              </a:rPr>
              <a:t>4.</a:t>
            </a:r>
            <a:r>
              <a:rPr lang="pt-PT" sz="1200" dirty="0" smtClean="0">
                <a:latin typeface="Arial Narrow" panose="020B0606020202030204" pitchFamily="34" charset="0"/>
              </a:rPr>
              <a:t> Les </a:t>
            </a:r>
            <a:r>
              <a:rPr lang="pt-PT" sz="1200" dirty="0">
                <a:latin typeface="Arial Narrow" panose="020B0606020202030204" pitchFamily="34" charset="0"/>
              </a:rPr>
              <a:t>objectifs fondamentaux de la CEDEAO, qui est de promouvoir la coopération économique et politique entre les pays membres, sont en phase avec l'histoire de sa population, étant donné que les citoyens ouest-africains, même dans la période précédant la perte de leur souveraineté initiale, étaient déjà parmi la plupart des populations déplacées dans le monde, même si la mobilité s’est principalement produite dans la région. On estime qu'environ 10 (dix) millions de migrants ouest-africains (4% de la population régionale) résident dans des pays de la CEDEAO autres que le leur. </a:t>
            </a:r>
            <a:r>
              <a:rPr lang="fr-FR" sz="1200" dirty="0">
                <a:latin typeface="Arial Narrow" panose="020B0606020202030204" pitchFamily="34" charset="0"/>
              </a:rPr>
              <a:t>Les autres migrants, environ 7 (sept) millions, résident principalement en Amérique du Nord et en Europe. La migration transfrontalière, en particulier des femmes, impliquées dans des activités commerciales représente un symbole de l'entrepreneuriat régional et est un catalyseur pour promouvoir l'intégration régionale</a:t>
            </a:r>
            <a:r>
              <a:rPr lang="fr-FR" sz="1200" dirty="0" smtClean="0">
                <a:latin typeface="Arial Narrow" panose="020B0606020202030204" pitchFamily="34" charset="0"/>
              </a:rPr>
              <a:t>.</a:t>
            </a:r>
            <a:endParaRPr lang="pt-PT" sz="1200" dirty="0">
              <a:latin typeface="Arial Narrow" panose="020B0606020202030204" pitchFamily="34" charset="0"/>
            </a:endParaRPr>
          </a:p>
        </p:txBody>
      </p:sp>
      <p:sp>
        <p:nvSpPr>
          <p:cNvPr id="21" name="Caixa de Texto 20"/>
          <p:cNvSpPr txBox="1"/>
          <p:nvPr/>
        </p:nvSpPr>
        <p:spPr>
          <a:xfrm>
            <a:off x="5864808" y="5216430"/>
            <a:ext cx="6168622" cy="1661993"/>
          </a:xfrm>
          <a:prstGeom prst="rect">
            <a:avLst/>
          </a:prstGeom>
          <a:noFill/>
        </p:spPr>
        <p:txBody>
          <a:bodyPr wrap="square" rtlCol="0">
            <a:spAutoFit/>
          </a:bodyPr>
          <a:lstStyle/>
          <a:p>
            <a:pPr algn="just"/>
            <a:r>
              <a:rPr lang="pt-PT" sz="1200" b="1" dirty="0" smtClean="0">
                <a:solidFill>
                  <a:srgbClr val="00B4B2"/>
                </a:solidFill>
                <a:latin typeface="Arial Narrow" panose="020B0606020202030204" pitchFamily="34" charset="0"/>
              </a:rPr>
              <a:t>5.</a:t>
            </a:r>
            <a:r>
              <a:rPr lang="pt-PT" sz="1200" dirty="0" smtClean="0">
                <a:latin typeface="Arial Narrow" panose="020B0606020202030204" pitchFamily="34" charset="0"/>
              </a:rPr>
              <a:t> Au </a:t>
            </a:r>
            <a:r>
              <a:rPr lang="pt-PT" sz="1200" dirty="0">
                <a:latin typeface="Arial Narrow" panose="020B0606020202030204" pitchFamily="34" charset="0"/>
              </a:rPr>
              <a:t>cours de ces dernières années, la population de l'Afrique de l'Ouest a fortement augmenté, passant de 70 millions à 400 millions entre 1950 et 2020. </a:t>
            </a:r>
            <a:r>
              <a:rPr lang="fr-FR" sz="1200" dirty="0">
                <a:latin typeface="Arial Narrow" panose="020B0606020202030204" pitchFamily="34" charset="0"/>
              </a:rPr>
              <a:t>Fin 2014, elle représentait environ 40% de la population de l'Afrique subsaharienne. Selon les projections des Nations Unies, la population de l'Afrique de l'Ouest devrait atteindre 550 ou 600 millions d'habitants en 2050, étant la région dont la population est la plus jeune du monde. De plus, avec environ 5% de la population mondiale et une superficie de plus de 40% en Afrique subsaharienne, l'Afrique de l'Ouest est la plus densément peuplée du continent.</a:t>
            </a:r>
            <a:endParaRPr lang="pt-PT" sz="1200" dirty="0">
              <a:latin typeface="Arial Narrow" panose="020B0606020202030204" pitchFamily="34" charset="0"/>
            </a:endParaRPr>
          </a:p>
          <a:p>
            <a:pPr algn="just">
              <a:lnSpc>
                <a:spcPts val="1200"/>
              </a:lnSpc>
              <a:spcBef>
                <a:spcPts val="0"/>
              </a:spcBef>
              <a:spcAft>
                <a:spcPts val="0"/>
              </a:spcAft>
            </a:pPr>
            <a:r>
              <a:rPr lang="pt-PT" sz="1200" b="1" dirty="0" smtClean="0">
                <a:solidFill>
                  <a:srgbClr val="00B4B2"/>
                </a:solidFill>
                <a:latin typeface="Arial Narrow" panose="020B0606020202030204" pitchFamily="34" charset="0"/>
              </a:rPr>
              <a:t>6.</a:t>
            </a:r>
            <a:r>
              <a:rPr lang="pt-PT" sz="1200" dirty="0" smtClean="0">
                <a:latin typeface="Arial Narrow" panose="020B0606020202030204" pitchFamily="34" charset="0"/>
              </a:rPr>
              <a:t> Une </a:t>
            </a:r>
            <a:r>
              <a:rPr lang="pt-PT" sz="1200" dirty="0">
                <a:latin typeface="Arial Narrow" panose="020B0606020202030204" pitchFamily="34" charset="0"/>
              </a:rPr>
              <a:t>stratégie efficace pour promouvoir le commerce intra-CEDEAO ainsi que pour stimuler les exportations de la CEDEAO vers le marché extérieur est l'une des premières priorités définies par les plus hautes instances </a:t>
            </a:r>
            <a:r>
              <a:rPr lang="pt-PT" sz="1200" dirty="0" smtClean="0">
                <a:latin typeface="Arial Narrow" panose="020B0606020202030204" pitchFamily="34" charset="0"/>
              </a:rPr>
              <a:t>régionales.</a:t>
            </a:r>
            <a:endParaRPr lang="pt-PT" altLang="en-US" sz="1200" dirty="0" smtClean="0">
              <a:latin typeface="Arial Narrow" panose="020B0606020202030204" pitchFamily="34" charset="0"/>
              <a:cs typeface="Arial Narrow" panose="020B0606020202030204" pitchFamily="34" charset="0"/>
            </a:endParaRPr>
          </a:p>
        </p:txBody>
      </p:sp>
      <p:sp>
        <p:nvSpPr>
          <p:cNvPr id="23" name="Caixa de Texto 22"/>
          <p:cNvSpPr txBox="1"/>
          <p:nvPr/>
        </p:nvSpPr>
        <p:spPr>
          <a:xfrm>
            <a:off x="52917" y="5022917"/>
            <a:ext cx="5804535" cy="1785104"/>
          </a:xfrm>
          <a:prstGeom prst="rect">
            <a:avLst/>
          </a:prstGeom>
          <a:noFill/>
        </p:spPr>
        <p:txBody>
          <a:bodyPr wrap="square" rtlCol="0">
            <a:spAutoFit/>
          </a:bodyPr>
          <a:lstStyle/>
          <a:p>
            <a:pPr algn="just">
              <a:lnSpc>
                <a:spcPts val="1200"/>
              </a:lnSpc>
            </a:pPr>
            <a:r>
              <a:rPr lang="fr-FR" sz="1200" b="1" dirty="0" smtClean="0">
                <a:solidFill>
                  <a:srgbClr val="00B4B2"/>
                </a:solidFill>
                <a:latin typeface="Arial Narrow" panose="020B0606020202030204" pitchFamily="34" charset="0"/>
              </a:rPr>
              <a:t>1.</a:t>
            </a:r>
            <a:r>
              <a:rPr lang="fr-FR" sz="1200" dirty="0" smtClean="0">
                <a:latin typeface="Arial Narrow" panose="020B0606020202030204" pitchFamily="34" charset="0"/>
              </a:rPr>
              <a:t> La </a:t>
            </a:r>
            <a:r>
              <a:rPr lang="fr-FR" sz="1200" dirty="0">
                <a:latin typeface="Arial Narrow" panose="020B0606020202030204" pitchFamily="34" charset="0"/>
              </a:rPr>
              <a:t>première étape de l'intégration régionale remonte à 1945, avec la création du Franc CFA, Franc des Colonies Françaises d’Afrique, FCFA, qui réunissaient les pays francophones de la région en une seule Union Monétaire. En 1964, le Président du Libéria a proposé une Union économique ouest-africaine qui a abouti à un accord en 1965 entre la Côte d’Ivoire, la Guinée, le Libéria et la Sierra Leone. L'accord de 1965 susmentionné n'a produit les résultats escomptés qu'en 1972, lorsque le chef de l'</a:t>
            </a:r>
            <a:r>
              <a:rPr lang="fr-FR" sz="1200" dirty="0" err="1">
                <a:latin typeface="Arial Narrow" panose="020B0606020202030204" pitchFamily="34" charset="0"/>
              </a:rPr>
              <a:t>Etat</a:t>
            </a:r>
            <a:r>
              <a:rPr lang="fr-FR" sz="1200" dirty="0">
                <a:latin typeface="Arial Narrow" panose="020B0606020202030204" pitchFamily="34" charset="0"/>
              </a:rPr>
              <a:t> nigérian et son homologue togolais se sont lancés dans une tournée dans la région pour promouvoir l'idée d'intégration. </a:t>
            </a:r>
            <a:r>
              <a:rPr lang="pt-PT" sz="1200" dirty="0">
                <a:latin typeface="Arial Narrow" panose="020B0606020202030204" pitchFamily="34" charset="0"/>
              </a:rPr>
              <a:t>En ce sens, grâce à la bienveillance de ces efforts, des projets ont été présentés sur la base desquels le Traité de Lagos, capitale du Nigéria, qui a institué la Communauté Économique des États de l'Afrique de l'Ouest, la CEDEAO, a été élaboré en 1975. Le traité de Lagos était initialement axé sur les politiques économiques et a ensuite fait l'objet d'une révision qui a permis, en 1993, l'extension de son champ d'application et de ses prérogatives.</a:t>
            </a:r>
          </a:p>
        </p:txBody>
      </p:sp>
      <p:pic>
        <p:nvPicPr>
          <p:cNvPr id="5" name="Imagem 4" descr="LOGO-Paises ecowas"/>
          <p:cNvPicPr>
            <a:picLocks noChangeAspect="1"/>
          </p:cNvPicPr>
          <p:nvPr/>
        </p:nvPicPr>
        <p:blipFill>
          <a:blip r:embed="rId2"/>
          <a:stretch>
            <a:fillRect/>
          </a:stretch>
        </p:blipFill>
        <p:spPr>
          <a:xfrm>
            <a:off x="2318385" y="1751965"/>
            <a:ext cx="3105785" cy="3076575"/>
          </a:xfrm>
          <a:prstGeom prst="rect">
            <a:avLst/>
          </a:prstGeom>
        </p:spPr>
      </p:pic>
      <p:cxnSp>
        <p:nvCxnSpPr>
          <p:cNvPr id="8" name="Conexão Reta 7"/>
          <p:cNvCxnSpPr/>
          <p:nvPr/>
        </p:nvCxnSpPr>
        <p:spPr>
          <a:xfrm flipV="1">
            <a:off x="2101552" y="1092537"/>
            <a:ext cx="361950" cy="1414145"/>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ixa de Texto 9"/>
          <p:cNvSpPr txBox="1"/>
          <p:nvPr/>
        </p:nvSpPr>
        <p:spPr>
          <a:xfrm>
            <a:off x="2552402" y="1235412"/>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a:solidFill>
                  <a:srgbClr val="3EA4BA"/>
                </a:solidFill>
                <a:latin typeface="Arial Narrow" panose="020B0606020202030204" pitchFamily="34" charset="0"/>
                <a:cs typeface="Arial Narrow" panose="020B0606020202030204" pitchFamily="34" charset="0"/>
                <a:sym typeface="+mn-ea"/>
              </a:rPr>
              <a:t>15 pays membres</a:t>
            </a:r>
          </a:p>
        </p:txBody>
      </p:sp>
      <p:sp>
        <p:nvSpPr>
          <p:cNvPr id="17" name="Caixa de Texto 16"/>
          <p:cNvSpPr txBox="1"/>
          <p:nvPr/>
        </p:nvSpPr>
        <p:spPr>
          <a:xfrm>
            <a:off x="2528272" y="1437977"/>
            <a:ext cx="1544955" cy="275590"/>
          </a:xfrm>
          <a:prstGeom prst="rect">
            <a:avLst/>
          </a:prstGeom>
          <a:noFill/>
        </p:spPr>
        <p:txBody>
          <a:bodyPr wrap="square" rtlCol="0">
            <a:spAutoFit/>
          </a:bodyPr>
          <a:lstStyle/>
          <a:p>
            <a:r>
              <a:rPr lang="pt-PT" altLang="en-US" sz="1200" i="1">
                <a:solidFill>
                  <a:srgbClr val="3EA4BA"/>
                </a:solidFill>
                <a:latin typeface="Arial Narrow" panose="020B0606020202030204" pitchFamily="34" charset="0"/>
                <a:cs typeface="Arial Narrow" panose="020B0606020202030204" pitchFamily="34" charset="0"/>
                <a:sym typeface="+mn-ea"/>
              </a:rPr>
              <a:t>397.205.519 </a:t>
            </a:r>
            <a:r>
              <a:rPr lang="pt-PT" altLang="en-US" sz="1200" i="1" smtClean="0">
                <a:solidFill>
                  <a:srgbClr val="3EA4BA"/>
                </a:solidFill>
                <a:latin typeface="Arial Narrow" panose="020B0606020202030204" pitchFamily="34" charset="0"/>
                <a:cs typeface="Arial Narrow" panose="020B0606020202030204" pitchFamily="34" charset="0"/>
                <a:sym typeface="+mn-ea"/>
              </a:rPr>
              <a:t>habitants</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2471756" y="1683722"/>
            <a:ext cx="2609461" cy="246221"/>
          </a:xfrm>
          <a:prstGeom prst="rect">
            <a:avLst/>
          </a:prstGeom>
          <a:noFill/>
        </p:spPr>
        <p:txBody>
          <a:bodyPr wrap="square" rtlCol="0">
            <a:spAutoFit/>
          </a:bodyPr>
          <a:lstStyle/>
          <a:p>
            <a:pPr lvl="0">
              <a:lnSpc>
                <a:spcPts val="1200"/>
              </a:lnSpc>
            </a:pPr>
            <a:r>
              <a:rPr lang="pt-PT" altLang="en-US" sz="1200" i="1">
                <a:solidFill>
                  <a:srgbClr val="3EA4BA"/>
                </a:solidFill>
                <a:latin typeface="Arial Narrow" panose="020B0606020202030204" pitchFamily="34" charset="0"/>
                <a:cs typeface="Arial Narrow" panose="020B0606020202030204" pitchFamily="34" charset="0"/>
                <a:sym typeface="+mn-ea"/>
              </a:rPr>
              <a:t>188.423.476 </a:t>
            </a:r>
            <a:r>
              <a:rPr lang="pt-PT" altLang="en-US" sz="1200" i="1" smtClean="0">
                <a:solidFill>
                  <a:srgbClr val="3EA4BA"/>
                </a:solidFill>
                <a:latin typeface="Arial Narrow" panose="020B0606020202030204" pitchFamily="34" charset="0"/>
                <a:cs typeface="Arial Narrow" panose="020B0606020202030204" pitchFamily="34" charset="0"/>
                <a:sym typeface="+mn-ea"/>
              </a:rPr>
              <a:t>Les </a:t>
            </a:r>
            <a:r>
              <a:rPr lang="pt-PT" altLang="en-US" sz="1200" i="1">
                <a:solidFill>
                  <a:srgbClr val="3EA4BA"/>
                </a:solidFill>
                <a:latin typeface="Arial Narrow" panose="020B0606020202030204" pitchFamily="34" charset="0"/>
                <a:cs typeface="Arial Narrow" panose="020B0606020202030204" pitchFamily="34" charset="0"/>
                <a:sym typeface="+mn-ea"/>
              </a:rPr>
              <a:t>utilisateurs d'Internet</a:t>
            </a:r>
          </a:p>
        </p:txBody>
      </p:sp>
      <p:sp>
        <p:nvSpPr>
          <p:cNvPr id="38" name="Caixa de Texto 37"/>
          <p:cNvSpPr txBox="1"/>
          <p:nvPr/>
        </p:nvSpPr>
        <p:spPr>
          <a:xfrm>
            <a:off x="2447626" y="1853267"/>
            <a:ext cx="2385993" cy="276999"/>
          </a:xfrm>
          <a:prstGeom prst="rect">
            <a:avLst/>
          </a:prstGeom>
          <a:noFill/>
        </p:spPr>
        <p:txBody>
          <a:bodyPr wrap="square" rtlCol="0">
            <a:spAutoFit/>
          </a:bodyPr>
          <a:lstStyle/>
          <a:p>
            <a:r>
              <a:rPr lang="pt-PT" altLang="en-US" sz="1200" i="1">
                <a:solidFill>
                  <a:srgbClr val="3EA4BA"/>
                </a:solidFill>
                <a:latin typeface="Arial Narrow" panose="020B0606020202030204" pitchFamily="34" charset="0"/>
                <a:cs typeface="Arial Narrow" panose="020B0606020202030204" pitchFamily="34" charset="0"/>
                <a:sym typeface="+mn-ea"/>
              </a:rPr>
              <a:t>47.4 % Pénétration [ </a:t>
            </a:r>
            <a:r>
              <a:rPr lang="pt-PT" altLang="en-US" sz="1200" i="1" smtClean="0">
                <a:solidFill>
                  <a:srgbClr val="3EA4BA"/>
                </a:solidFill>
                <a:latin typeface="Arial Narrow" panose="020B0606020202030204" pitchFamily="34" charset="0"/>
                <a:cs typeface="Arial Narrow" panose="020B0606020202030204" pitchFamily="34" charset="0"/>
                <a:sym typeface="+mn-ea"/>
              </a:rPr>
              <a:t>% Population</a:t>
            </a:r>
            <a:r>
              <a:rPr lang="pt-PT" altLang="en-US" sz="1200" i="1">
                <a:solidFill>
                  <a:srgbClr val="3EA4BA"/>
                </a:solidFill>
                <a:latin typeface="Arial Narrow" panose="020B0606020202030204" pitchFamily="34" charset="0"/>
                <a:cs typeface="Arial Narrow" panose="020B0606020202030204" pitchFamily="34" charset="0"/>
                <a:sym typeface="+mn-ea"/>
              </a:rPr>
              <a:t>]</a:t>
            </a:r>
          </a:p>
        </p:txBody>
      </p:sp>
      <p:sp>
        <p:nvSpPr>
          <p:cNvPr id="49" name="Caixa de Texto 48"/>
          <p:cNvSpPr txBox="1"/>
          <p:nvPr/>
        </p:nvSpPr>
        <p:spPr>
          <a:xfrm>
            <a:off x="2474297" y="987127"/>
            <a:ext cx="1773218" cy="276999"/>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MARCHÉ DE LA CEDEAO</a:t>
            </a:r>
          </a:p>
        </p:txBody>
      </p:sp>
      <p:grpSp>
        <p:nvGrpSpPr>
          <p:cNvPr id="60" name="Agrupar 59"/>
          <p:cNvGrpSpPr/>
          <p:nvPr/>
        </p:nvGrpSpPr>
        <p:grpSpPr>
          <a:xfrm>
            <a:off x="2403812" y="1257002"/>
            <a:ext cx="254000" cy="142240"/>
            <a:chOff x="6427" y="3849"/>
            <a:chExt cx="400" cy="224"/>
          </a:xfrm>
        </p:grpSpPr>
        <p:cxnSp>
          <p:nvCxnSpPr>
            <p:cNvPr id="75" name="Conexão Reta 74"/>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Agrupar 60"/>
          <p:cNvGrpSpPr/>
          <p:nvPr/>
        </p:nvGrpSpPr>
        <p:grpSpPr>
          <a:xfrm>
            <a:off x="2347932" y="1502747"/>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Agrupar 61"/>
          <p:cNvGrpSpPr/>
          <p:nvPr/>
        </p:nvGrpSpPr>
        <p:grpSpPr>
          <a:xfrm>
            <a:off x="2271732" y="1726902"/>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3" name="Agrupar 62"/>
          <p:cNvGrpSpPr/>
          <p:nvPr/>
        </p:nvGrpSpPr>
        <p:grpSpPr>
          <a:xfrm>
            <a:off x="2234267" y="1918672"/>
            <a:ext cx="287020" cy="142240"/>
            <a:chOff x="6159" y="4840"/>
            <a:chExt cx="452" cy="224"/>
          </a:xfrm>
        </p:grpSpPr>
        <p:cxnSp>
          <p:nvCxnSpPr>
            <p:cNvPr id="78" name="Conexão Reta 7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2415877" y="104110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33" name="Oval 32"/>
          <p:cNvSpPr/>
          <p:nvPr/>
        </p:nvSpPr>
        <p:spPr>
          <a:xfrm>
            <a:off x="2481124" y="2560858"/>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34" name="Conexão Reta 33"/>
          <p:cNvCxnSpPr/>
          <p:nvPr/>
        </p:nvCxnSpPr>
        <p:spPr>
          <a:xfrm flipV="1">
            <a:off x="2126159" y="2589807"/>
            <a:ext cx="425450" cy="12503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Agrupar 42"/>
          <p:cNvGrpSpPr/>
          <p:nvPr/>
        </p:nvGrpSpPr>
        <p:grpSpPr>
          <a:xfrm>
            <a:off x="2208074" y="2773957"/>
            <a:ext cx="248920" cy="142240"/>
            <a:chOff x="5866" y="6527"/>
            <a:chExt cx="392" cy="224"/>
          </a:xfrm>
        </p:grpSpPr>
        <p:cxnSp>
          <p:nvCxnSpPr>
            <p:cNvPr id="36"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 name="Caixa de Texto 40"/>
          <p:cNvSpPr txBox="1"/>
          <p:nvPr/>
        </p:nvSpPr>
        <p:spPr>
          <a:xfrm>
            <a:off x="926009" y="2705377"/>
            <a:ext cx="1341755" cy="276999"/>
          </a:xfrm>
          <a:prstGeom prst="rect">
            <a:avLst/>
          </a:prstGeom>
          <a:noFill/>
        </p:spPr>
        <p:txBody>
          <a:bodyPr wrap="square" rtlCol="0">
            <a:spAutoFit/>
          </a:bodyPr>
          <a:lstStyle/>
          <a:p>
            <a:r>
              <a:rPr lang="pt-PT" altLang="en-US" sz="1200" smtClean="0">
                <a:solidFill>
                  <a:srgbClr val="008CBA"/>
                </a:solidFill>
                <a:latin typeface="Arial Narrow" panose="020B0606020202030204" pitchFamily="34" charset="0"/>
                <a:cs typeface="Arial Narrow" panose="020B0606020202030204" pitchFamily="34" charset="0"/>
                <a:sym typeface="+mn-ea"/>
              </a:rPr>
              <a:t>Area</a:t>
            </a:r>
            <a:r>
              <a:rPr lang="pt-PT" altLang="en-US" sz="1200">
                <a:solidFill>
                  <a:srgbClr val="008CBA"/>
                </a:solidFill>
                <a:latin typeface="Arial Narrow" panose="020B0606020202030204" pitchFamily="34" charset="0"/>
                <a:cs typeface="Arial Narrow" panose="020B0606020202030204" pitchFamily="34" charset="0"/>
                <a:sym typeface="+mn-ea"/>
              </a:rPr>
              <a:t>: 5.112.069 Km</a:t>
            </a:r>
            <a:r>
              <a:rPr lang="pt-PT" altLang="en-US" sz="1200" baseline="30000">
                <a:solidFill>
                  <a:srgbClr val="008CBA"/>
                </a:solidFill>
                <a:latin typeface="Arial Narrow" panose="020B0606020202030204" pitchFamily="34" charset="0"/>
                <a:cs typeface="Arial Narrow" panose="020B0606020202030204" pitchFamily="34" charset="0"/>
                <a:sym typeface="+mn-ea"/>
              </a:rPr>
              <a:t>2</a:t>
            </a:r>
            <a:endParaRPr lang="pt-PT" altLang="en-US" sz="1200" i="1" baseline="30000">
              <a:solidFill>
                <a:srgbClr val="008CBA"/>
              </a:solidFill>
              <a:latin typeface="Arial Narrow" panose="020B0606020202030204" pitchFamily="34" charset="0"/>
              <a:cs typeface="Arial Narrow" panose="020B0606020202030204" pitchFamily="34" charset="0"/>
              <a:sym typeface="+mn-ea"/>
            </a:endParaRPr>
          </a:p>
        </p:txBody>
      </p:sp>
      <p:sp>
        <p:nvSpPr>
          <p:cNvPr id="42" name="Caixa de Texto 41"/>
          <p:cNvSpPr txBox="1"/>
          <p:nvPr/>
        </p:nvSpPr>
        <p:spPr>
          <a:xfrm>
            <a:off x="143054" y="2926357"/>
            <a:ext cx="2084705" cy="276999"/>
          </a:xfrm>
          <a:prstGeom prst="rect">
            <a:avLst/>
          </a:prstGeom>
          <a:noFill/>
        </p:spPr>
        <p:txBody>
          <a:bodyPr wrap="square" rtlCol="0">
            <a:spAutoFit/>
          </a:bodyPr>
          <a:lstStyle/>
          <a:p>
            <a:r>
              <a:rPr lang="pt-PT" altLang="en-US" sz="120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pt-PT" sz="1200">
                <a:latin typeface="Arial Narrow" panose="020B0606020202030204" pitchFamily="34" charset="0"/>
                <a:cs typeface="Arial Narrow" panose="020B0606020202030204" pitchFamily="34" charset="0"/>
                <a:sym typeface="+mn-ea"/>
              </a:rPr>
              <a:t> </a:t>
            </a:r>
            <a:r>
              <a:rPr lang="pt-PT" altLang="pt-PT" sz="1200">
                <a:solidFill>
                  <a:srgbClr val="008CBA"/>
                </a:solidFill>
                <a:latin typeface="Arial Narrow" panose="020B0606020202030204" pitchFamily="34" charset="0"/>
                <a:cs typeface="Arial Narrow" panose="020B0606020202030204" pitchFamily="34" charset="0"/>
                <a:sym typeface="+mn-ea"/>
              </a:rPr>
              <a:t>197,993,787,997</a:t>
            </a:r>
            <a:r>
              <a:rPr lang="pt-PT" altLang="en-US" sz="1200" smtClean="0">
                <a:solidFill>
                  <a:srgbClr val="008CBA"/>
                </a:solidFill>
                <a:latin typeface="Arial Narrow" panose="020B0606020202030204" pitchFamily="34" charset="0"/>
                <a:cs typeface="Arial Narrow" panose="020B0606020202030204" pitchFamily="34" charset="0"/>
                <a:sym typeface="+mn-ea"/>
              </a:rPr>
              <a:t> d’Importation</a:t>
            </a:r>
            <a:endParaRPr lang="pt-PT" altLang="en-US" sz="1200" i="1">
              <a:solidFill>
                <a:srgbClr val="008CBA"/>
              </a:solidFill>
              <a:latin typeface="Arial Narrow" panose="020B0606020202030204" pitchFamily="34" charset="0"/>
              <a:cs typeface="Arial Narrow" panose="020B0606020202030204" pitchFamily="34" charset="0"/>
              <a:sym typeface="+mn-ea"/>
            </a:endParaRPr>
          </a:p>
        </p:txBody>
      </p:sp>
      <p:grpSp>
        <p:nvGrpSpPr>
          <p:cNvPr id="57" name="Agrupar 56"/>
          <p:cNvGrpSpPr/>
          <p:nvPr/>
        </p:nvGrpSpPr>
        <p:grpSpPr>
          <a:xfrm>
            <a:off x="2140764" y="3008907"/>
            <a:ext cx="248920" cy="142240"/>
            <a:chOff x="5866" y="6527"/>
            <a:chExt cx="392" cy="224"/>
          </a:xfrm>
        </p:grpSpPr>
        <p:cxnSp>
          <p:nvCxnSpPr>
            <p:cNvPr id="68"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29354" y="3199407"/>
            <a:ext cx="2089185" cy="276999"/>
          </a:xfrm>
          <a:prstGeom prst="rect">
            <a:avLst/>
          </a:prstGeom>
          <a:noFill/>
        </p:spPr>
        <p:txBody>
          <a:bodyPr wrap="square" rtlCol="0">
            <a:spAutoFit/>
          </a:bodyPr>
          <a:lstStyle/>
          <a:p>
            <a:r>
              <a:rPr lang="pt-PT" altLang="en-US" sz="120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a:t>
            </a:r>
            <a:r>
              <a:rPr lang="pt-PT" altLang="pt-PT" sz="1200">
                <a:latin typeface="Arial Narrow" panose="020B0606020202030204" pitchFamily="34" charset="0"/>
                <a:cs typeface="Arial Narrow" panose="020B0606020202030204" pitchFamily="34" charset="0"/>
                <a:sym typeface="+mn-ea"/>
              </a:rPr>
              <a:t> </a:t>
            </a:r>
            <a:r>
              <a:rPr lang="pt-PT" sz="1200" smtClean="0">
                <a:solidFill>
                  <a:srgbClr val="008CBA"/>
                </a:solidFill>
                <a:latin typeface="Arial Narrow" panose="020B0606020202030204" pitchFamily="34" charset="0"/>
                <a:cs typeface="Arial Narrow" panose="020B0606020202030204" pitchFamily="34" charset="0"/>
                <a:sym typeface="+mn-ea"/>
              </a:rPr>
              <a:t>138,363,847,400</a:t>
            </a:r>
            <a:r>
              <a:rPr lang="pt-PT" altLang="en-US" sz="1200" smtClean="0">
                <a:solidFill>
                  <a:srgbClr val="008CBA"/>
                </a:solidFill>
                <a:latin typeface="Arial Narrow" panose="020B0606020202030204" pitchFamily="34" charset="0"/>
                <a:cs typeface="Arial Narrow" panose="020B0606020202030204" pitchFamily="34" charset="0"/>
                <a:sym typeface="+mn-ea"/>
              </a:rPr>
              <a:t> d’Exportation</a:t>
            </a:r>
            <a:endParaRPr lang="pt-PT" altLang="en-US" sz="1200" i="1">
              <a:solidFill>
                <a:srgbClr val="008CBA"/>
              </a:solidFill>
              <a:latin typeface="Arial Narrow" panose="020B0606020202030204" pitchFamily="34" charset="0"/>
              <a:cs typeface="Arial Narrow" panose="020B0606020202030204" pitchFamily="34" charset="0"/>
              <a:sym typeface="+mn-ea"/>
            </a:endParaRPr>
          </a:p>
        </p:txBody>
      </p:sp>
      <p:grpSp>
        <p:nvGrpSpPr>
          <p:cNvPr id="82" name="Agrupar 81"/>
          <p:cNvGrpSpPr/>
          <p:nvPr/>
        </p:nvGrpSpPr>
        <p:grpSpPr>
          <a:xfrm>
            <a:off x="2041069" y="3297832"/>
            <a:ext cx="248920" cy="142240"/>
            <a:chOff x="5866" y="6527"/>
            <a:chExt cx="392" cy="224"/>
          </a:xfrm>
        </p:grpSpPr>
        <p:cxnSp>
          <p:nvCxnSpPr>
            <p:cNvPr id="83"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6" name="Caixa de Texto 85"/>
          <p:cNvSpPr txBox="1"/>
          <p:nvPr/>
        </p:nvSpPr>
        <p:spPr>
          <a:xfrm>
            <a:off x="751384" y="3465472"/>
            <a:ext cx="1377950" cy="245110"/>
          </a:xfrm>
          <a:prstGeom prst="rect">
            <a:avLst/>
          </a:prstGeom>
          <a:noFill/>
        </p:spPr>
        <p:txBody>
          <a:bodyPr wrap="square" rtlCol="0">
            <a:spAutoFit/>
          </a:bodyPr>
          <a:lstStyle/>
          <a:p>
            <a:pPr lvl="0">
              <a:lnSpc>
                <a:spcPts val="1200"/>
              </a:lnSpc>
            </a:pPr>
            <a:r>
              <a:rPr lang="pt-PT" altLang="en-US" sz="1200" i="1">
                <a:solidFill>
                  <a:srgbClr val="008CBA"/>
                </a:solidFill>
                <a:latin typeface="Arial Narrow" panose="020B0606020202030204" pitchFamily="34" charset="0"/>
                <a:cs typeface="Arial Narrow" panose="020B0606020202030204" pitchFamily="34" charset="0"/>
                <a:sym typeface="+mn-ea"/>
              </a:rPr>
              <a:t>+ de 1.000 langues</a:t>
            </a:r>
          </a:p>
        </p:txBody>
      </p:sp>
      <p:grpSp>
        <p:nvGrpSpPr>
          <p:cNvPr id="93" name="Agrupar 92"/>
          <p:cNvGrpSpPr/>
          <p:nvPr/>
        </p:nvGrpSpPr>
        <p:grpSpPr>
          <a:xfrm>
            <a:off x="1962964" y="3521987"/>
            <a:ext cx="248920" cy="142240"/>
            <a:chOff x="5866" y="6527"/>
            <a:chExt cx="392" cy="224"/>
          </a:xfrm>
        </p:grpSpPr>
        <p:cxnSp>
          <p:nvCxnSpPr>
            <p:cNvPr id="94"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9" name="Rectângulo 98"/>
          <p:cNvSpPr/>
          <p:nvPr/>
        </p:nvSpPr>
        <p:spPr>
          <a:xfrm>
            <a:off x="5805805" y="5043170"/>
            <a:ext cx="76200" cy="1557020"/>
          </a:xfrm>
          <a:prstGeom prst="rect">
            <a:avLst/>
          </a:prstGeom>
          <a:solidFill>
            <a:srgbClr val="B1D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45" y="1850345"/>
            <a:ext cx="1120148" cy="929050"/>
          </a:xfrm>
          <a:prstGeom prst="rect">
            <a:avLst/>
          </a:prstGeom>
        </p:spPr>
      </p:pic>
      <p:sp>
        <p:nvSpPr>
          <p:cNvPr id="35" name="Caixa de Texto 34"/>
          <p:cNvSpPr txBox="1"/>
          <p:nvPr/>
        </p:nvSpPr>
        <p:spPr>
          <a:xfrm>
            <a:off x="35560" y="942340"/>
            <a:ext cx="1882140" cy="368300"/>
          </a:xfrm>
          <a:prstGeom prst="rect">
            <a:avLst/>
          </a:prstGeom>
          <a:noFill/>
          <a:ln>
            <a:solidFill>
              <a:srgbClr val="000000">
                <a:alpha val="0"/>
              </a:srgbClr>
            </a:solidFill>
          </a:ln>
        </p:spPr>
        <p:txBody>
          <a:bodyPr wrap="square" rtlCol="0">
            <a:spAutoFit/>
          </a:bodyPr>
          <a:lstStyle/>
          <a:p>
            <a:r>
              <a:rPr lang="pt-PT" altLang="en-US" i="1" smtClean="0">
                <a:solidFill>
                  <a:srgbClr val="008CBA"/>
                </a:solidFill>
                <a:latin typeface="Georgia" panose="02040502050405020303" charset="0"/>
                <a:cs typeface="Georgia" panose="02040502050405020303" charset="0"/>
              </a:rPr>
              <a:t>LA </a:t>
            </a:r>
            <a:r>
              <a:rPr lang="pt-PT" altLang="en-US" i="1">
                <a:solidFill>
                  <a:srgbClr val="008CBA"/>
                </a:solidFill>
                <a:latin typeface="Georgia" panose="02040502050405020303" charset="0"/>
                <a:cs typeface="Georgia" panose="02040502050405020303" charset="0"/>
              </a:rPr>
              <a:t>CEDEAO</a:t>
            </a:r>
          </a:p>
        </p:txBody>
      </p:sp>
      <p:cxnSp>
        <p:nvCxnSpPr>
          <p:cNvPr id="111" name="Conexão Reta 110"/>
          <p:cNvCxnSpPr/>
          <p:nvPr/>
        </p:nvCxnSpPr>
        <p:spPr>
          <a:xfrm flipV="1">
            <a:off x="1085215" y="3862070"/>
            <a:ext cx="370205" cy="1055370"/>
          </a:xfrm>
          <a:prstGeom prst="line">
            <a:avLst/>
          </a:prstGeom>
        </p:spPr>
        <p:style>
          <a:lnRef idx="1">
            <a:schemeClr val="accent1"/>
          </a:lnRef>
          <a:fillRef idx="0">
            <a:schemeClr val="accent1"/>
          </a:fillRef>
          <a:effectRef idx="0">
            <a:schemeClr val="accent1"/>
          </a:effectRef>
          <a:fontRef idx="minor">
            <a:schemeClr val="tx1"/>
          </a:fontRef>
        </p:style>
      </p:cxnSp>
      <p:sp>
        <p:nvSpPr>
          <p:cNvPr id="112" name="Caixa de Texto 111"/>
          <p:cNvSpPr txBox="1"/>
          <p:nvPr/>
        </p:nvSpPr>
        <p:spPr>
          <a:xfrm>
            <a:off x="1567935" y="3884550"/>
            <a:ext cx="1805940"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8 pays francophones</a:t>
            </a:r>
          </a:p>
        </p:txBody>
      </p:sp>
      <p:sp>
        <p:nvSpPr>
          <p:cNvPr id="113" name="Caixa de Texto 112"/>
          <p:cNvSpPr txBox="1"/>
          <p:nvPr/>
        </p:nvSpPr>
        <p:spPr>
          <a:xfrm>
            <a:off x="1522215" y="4130295"/>
            <a:ext cx="178244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sym typeface="+mn-ea"/>
              </a:rPr>
              <a:t>5 Pays de langue anglaise</a:t>
            </a:r>
            <a:endParaRPr lang="pt-PT" altLang="en-US" sz="1200" i="1">
              <a:solidFill>
                <a:srgbClr val="008CBA"/>
              </a:solidFill>
              <a:latin typeface="Arial Narrow" panose="020B0606020202030204" pitchFamily="34" charset="0"/>
              <a:cs typeface="Arial Narrow" panose="020B0606020202030204" pitchFamily="34" charset="0"/>
            </a:endParaRPr>
          </a:p>
        </p:txBody>
      </p:sp>
      <p:sp>
        <p:nvSpPr>
          <p:cNvPr id="114" name="Caixa de Texto 113"/>
          <p:cNvSpPr txBox="1"/>
          <p:nvPr/>
        </p:nvSpPr>
        <p:spPr>
          <a:xfrm>
            <a:off x="1476495" y="4376040"/>
            <a:ext cx="1896745" cy="275590"/>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2 </a:t>
            </a:r>
            <a:r>
              <a:rPr lang="pt-PT" altLang="en-US" sz="1200" i="1">
                <a:solidFill>
                  <a:srgbClr val="008CBA"/>
                </a:solidFill>
                <a:latin typeface="Arial Narrow" panose="020B0606020202030204" pitchFamily="34" charset="0"/>
                <a:cs typeface="Arial Narrow" panose="020B0606020202030204" pitchFamily="34" charset="0"/>
                <a:sym typeface="+mn-ea"/>
              </a:rPr>
              <a:t>Pays lusophones</a:t>
            </a:r>
            <a:endParaRPr lang="pt-PT" altLang="en-US" sz="1200" i="1">
              <a:solidFill>
                <a:srgbClr val="008CBA"/>
              </a:solidFill>
              <a:latin typeface="Arial Narrow" panose="020B0606020202030204" pitchFamily="34" charset="0"/>
              <a:cs typeface="Arial Narrow" panose="020B0606020202030204" pitchFamily="34" charset="0"/>
            </a:endParaRPr>
          </a:p>
        </p:txBody>
      </p:sp>
      <p:sp>
        <p:nvSpPr>
          <p:cNvPr id="115" name="Caixa de Texto 114"/>
          <p:cNvSpPr txBox="1"/>
          <p:nvPr/>
        </p:nvSpPr>
        <p:spPr>
          <a:xfrm>
            <a:off x="1431746" y="4652953"/>
            <a:ext cx="1150533" cy="276999"/>
          </a:xfrm>
          <a:prstGeom prst="rect">
            <a:avLst/>
          </a:prstGeom>
          <a:noFill/>
        </p:spPr>
        <p:txBody>
          <a:bodyPr wrap="square" rtlCol="0">
            <a:spAutoFit/>
          </a:bodyPr>
          <a:lstStyle/>
          <a:p>
            <a:r>
              <a:rPr lang="pt-PT" altLang="en-US" sz="1200" i="1">
                <a:solidFill>
                  <a:srgbClr val="008CBA"/>
                </a:solidFill>
                <a:latin typeface="Arial Narrow" panose="020B0606020202030204" pitchFamily="34" charset="0"/>
                <a:cs typeface="Arial Narrow" panose="020B0606020202030204" pitchFamily="34" charset="0"/>
              </a:rPr>
              <a:t>8 </a:t>
            </a:r>
            <a:r>
              <a:rPr lang="pt-PT" altLang="en-US" sz="1200" i="1" smtClean="0">
                <a:solidFill>
                  <a:srgbClr val="008CBA"/>
                </a:solidFill>
                <a:latin typeface="Arial Narrow" panose="020B0606020202030204" pitchFamily="34" charset="0"/>
                <a:cs typeface="Arial Narrow" panose="020B0606020202030204" pitchFamily="34" charset="0"/>
              </a:rPr>
              <a:t>monnaies</a:t>
            </a:r>
            <a:endParaRPr lang="pt-PT" altLang="en-US" sz="1200" i="1">
              <a:solidFill>
                <a:srgbClr val="008CBA"/>
              </a:solidFill>
              <a:latin typeface="Arial Narrow" panose="020B0606020202030204" pitchFamily="34" charset="0"/>
              <a:cs typeface="Arial Narrow" panose="020B0606020202030204" pitchFamily="34" charset="0"/>
            </a:endParaRPr>
          </a:p>
        </p:txBody>
      </p:sp>
      <p:grpSp>
        <p:nvGrpSpPr>
          <p:cNvPr id="129" name="Agrupar 128"/>
          <p:cNvGrpSpPr/>
          <p:nvPr/>
        </p:nvGrpSpPr>
        <p:grpSpPr>
          <a:xfrm>
            <a:off x="1414265" y="3941065"/>
            <a:ext cx="240665" cy="142240"/>
            <a:chOff x="6520" y="3513"/>
            <a:chExt cx="379" cy="224"/>
          </a:xfrm>
        </p:grpSpPr>
        <p:cxnSp>
          <p:nvCxnSpPr>
            <p:cNvPr id="130" name="Conexão Reta 129"/>
            <p:cNvCxnSpPr/>
            <p:nvPr/>
          </p:nvCxnSpPr>
          <p:spPr>
            <a:xfrm>
              <a:off x="6520" y="3616"/>
              <a:ext cx="3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xão Reta 130"/>
            <p:cNvCxnSpPr/>
            <p:nvPr/>
          </p:nvCxnSpPr>
          <p:spPr>
            <a:xfrm flipV="1">
              <a:off x="6847" y="3513"/>
              <a:ext cx="52" cy="22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2" name="Conexão Reta 131"/>
          <p:cNvCxnSpPr/>
          <p:nvPr/>
        </p:nvCxnSpPr>
        <p:spPr>
          <a:xfrm>
            <a:off x="1326000" y="4243325"/>
            <a:ext cx="24003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Conexão Reta 132"/>
          <p:cNvCxnSpPr/>
          <p:nvPr/>
        </p:nvCxnSpPr>
        <p:spPr>
          <a:xfrm flipV="1">
            <a:off x="1565395" y="418681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exão Reta 133"/>
          <p:cNvCxnSpPr/>
          <p:nvPr/>
        </p:nvCxnSpPr>
        <p:spPr>
          <a:xfrm>
            <a:off x="1235830" y="4501135"/>
            <a:ext cx="295275" cy="76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Conexão Reta 134"/>
          <p:cNvCxnSpPr/>
          <p:nvPr/>
        </p:nvCxnSpPr>
        <p:spPr>
          <a:xfrm flipV="1">
            <a:off x="1530470" y="4443350"/>
            <a:ext cx="3302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exão Reta 135"/>
          <p:cNvCxnSpPr/>
          <p:nvPr/>
        </p:nvCxnSpPr>
        <p:spPr>
          <a:xfrm flipV="1">
            <a:off x="1135500" y="4776090"/>
            <a:ext cx="349885"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Conexão Reta 136"/>
          <p:cNvCxnSpPr/>
          <p:nvPr/>
        </p:nvCxnSpPr>
        <p:spPr>
          <a:xfrm flipV="1">
            <a:off x="1484750" y="4710685"/>
            <a:ext cx="33020" cy="142240"/>
          </a:xfrm>
          <a:prstGeom prst="line">
            <a:avLst/>
          </a:prstGeom>
        </p:spPr>
        <p:style>
          <a:lnRef idx="1">
            <a:schemeClr val="accent1"/>
          </a:lnRef>
          <a:fillRef idx="0">
            <a:schemeClr val="accent1"/>
          </a:fillRef>
          <a:effectRef idx="0">
            <a:schemeClr val="accent1"/>
          </a:effectRef>
          <a:fontRef idx="minor">
            <a:schemeClr val="tx1"/>
          </a:fontRef>
        </p:style>
      </p:cxnSp>
      <p:sp>
        <p:nvSpPr>
          <p:cNvPr id="138" name="Oval 137"/>
          <p:cNvSpPr/>
          <p:nvPr/>
        </p:nvSpPr>
        <p:spPr>
          <a:xfrm>
            <a:off x="1413630" y="37600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sp>
        <p:nvSpPr>
          <p:cNvPr id="67" name="Oval 66"/>
          <p:cNvSpPr/>
          <p:nvPr/>
        </p:nvSpPr>
        <p:spPr>
          <a:xfrm>
            <a:off x="7453893" y="181756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cxnSp>
        <p:nvCxnSpPr>
          <p:cNvPr id="71" name="Conexão Reta 33"/>
          <p:cNvCxnSpPr/>
          <p:nvPr/>
        </p:nvCxnSpPr>
        <p:spPr>
          <a:xfrm flipV="1">
            <a:off x="6982367" y="1893126"/>
            <a:ext cx="531851" cy="15469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2" name="Agrupar 42"/>
          <p:cNvGrpSpPr/>
          <p:nvPr/>
        </p:nvGrpSpPr>
        <p:grpSpPr>
          <a:xfrm>
            <a:off x="7170683" y="2077275"/>
            <a:ext cx="248920" cy="142240"/>
            <a:chOff x="5866" y="6527"/>
            <a:chExt cx="392" cy="224"/>
          </a:xfrm>
        </p:grpSpPr>
        <p:cxnSp>
          <p:nvCxnSpPr>
            <p:cNvPr id="73" name="Conexão Reta 35"/>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exão Reta 39"/>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Caixa de Texto 40"/>
          <p:cNvSpPr txBox="1"/>
          <p:nvPr/>
        </p:nvSpPr>
        <p:spPr>
          <a:xfrm>
            <a:off x="5937998" y="2008695"/>
            <a:ext cx="1292375" cy="285407"/>
          </a:xfrm>
          <a:prstGeom prst="rect">
            <a:avLst/>
          </a:prstGeom>
          <a:noFill/>
        </p:spPr>
        <p:txBody>
          <a:bodyPr wrap="square" rtlCol="0">
            <a:spAutoFit/>
          </a:bodyPr>
          <a:lstStyle/>
          <a:p>
            <a:pPr algn="r"/>
            <a:r>
              <a:rPr lang="pt-PT" altLang="en-US" sz="1200" smtClean="0">
                <a:solidFill>
                  <a:srgbClr val="008CBA"/>
                </a:solidFill>
                <a:latin typeface="Arial Narrow" panose="020B0606020202030204" pitchFamily="34" charset="0"/>
                <a:cs typeface="Arial Narrow" panose="020B0606020202030204" pitchFamily="34" charset="0"/>
                <a:sym typeface="+mn-ea"/>
              </a:rPr>
              <a:t>Fleuve Níger</a:t>
            </a:r>
            <a:endParaRPr lang="pt-PT" altLang="en-US" sz="1200" i="1" baseline="30000">
              <a:solidFill>
                <a:srgbClr val="008CBA"/>
              </a:solidFill>
              <a:latin typeface="Arial Narrow" panose="020B0606020202030204" pitchFamily="34" charset="0"/>
              <a:cs typeface="Arial Narrow" panose="020B0606020202030204" pitchFamily="34" charset="0"/>
              <a:sym typeface="+mn-ea"/>
            </a:endParaRPr>
          </a:p>
        </p:txBody>
      </p:sp>
      <p:sp>
        <p:nvSpPr>
          <p:cNvPr id="77" name="Caixa de Texto 41"/>
          <p:cNvSpPr txBox="1"/>
          <p:nvPr/>
        </p:nvSpPr>
        <p:spPr>
          <a:xfrm>
            <a:off x="5081218" y="2243122"/>
            <a:ext cx="2084705" cy="275590"/>
          </a:xfrm>
          <a:prstGeom prst="rect">
            <a:avLst/>
          </a:prstGeom>
          <a:noFill/>
        </p:spPr>
        <p:txBody>
          <a:bodyPr wrap="square" rtlCol="0">
            <a:spAutoFit/>
          </a:bodyPr>
          <a:lstStyle/>
          <a:p>
            <a:pPr algn="r"/>
            <a:r>
              <a:rPr lang="pt-PT" altLang="en-US" sz="1200" smtClean="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4.180 Km </a:t>
            </a:r>
            <a:r>
              <a:rPr lang="pt-PT" altLang="en-US" sz="1200">
                <a:solidFill>
                  <a:srgbClr val="008CBA"/>
                </a:solidFill>
                <a:latin typeface="Arial Narrow" panose="020B0606020202030204" pitchFamily="34" charset="0"/>
                <a:cs typeface="Arial Narrow" panose="020B0606020202030204" pitchFamily="34" charset="0"/>
                <a:sym typeface="+mn-ea"/>
              </a:rPr>
              <a:t>de longueur</a:t>
            </a:r>
            <a:endParaRPr lang="pt-PT" altLang="en-US" sz="1200" i="1">
              <a:solidFill>
                <a:srgbClr val="008CBA"/>
              </a:solidFill>
              <a:latin typeface="Arial Narrow" panose="020B0606020202030204" pitchFamily="34" charset="0"/>
              <a:cs typeface="Arial Narrow" panose="020B0606020202030204" pitchFamily="34" charset="0"/>
              <a:sym typeface="+mn-ea"/>
            </a:endParaRPr>
          </a:p>
        </p:txBody>
      </p:sp>
      <p:grpSp>
        <p:nvGrpSpPr>
          <p:cNvPr id="79" name="Agrupar 56"/>
          <p:cNvGrpSpPr/>
          <p:nvPr/>
        </p:nvGrpSpPr>
        <p:grpSpPr>
          <a:xfrm>
            <a:off x="7124213" y="2312225"/>
            <a:ext cx="226291" cy="142240"/>
            <a:chOff x="5866" y="6527"/>
            <a:chExt cx="392" cy="224"/>
          </a:xfrm>
        </p:grpSpPr>
        <p:cxnSp>
          <p:nvCxnSpPr>
            <p:cNvPr id="80" name="Conexão Reta 67"/>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exão Reta 68"/>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69"/>
          <p:cNvSpPr txBox="1"/>
          <p:nvPr/>
        </p:nvSpPr>
        <p:spPr>
          <a:xfrm>
            <a:off x="5082349" y="2528851"/>
            <a:ext cx="1997710" cy="275590"/>
          </a:xfrm>
          <a:prstGeom prst="rect">
            <a:avLst/>
          </a:prstGeom>
          <a:noFill/>
        </p:spPr>
        <p:txBody>
          <a:bodyPr wrap="square" rtlCol="0">
            <a:spAutoFit/>
          </a:bodyPr>
          <a:lstStyle/>
          <a:p>
            <a:pPr algn="r"/>
            <a:r>
              <a:rPr lang="pt-PT" altLang="en-US" sz="1200" smtClean="0">
                <a:solidFill>
                  <a:srgbClr val="008CBA"/>
                </a:solidFill>
                <a:latin typeface="Arial Narrow" panose="020B0606020202030204" pitchFamily="34" charset="0"/>
                <a:cs typeface="Arial Narrow" panose="020B0606020202030204" pitchFamily="34" charset="0"/>
                <a:sym typeface="+mn-ea"/>
              </a:rPr>
              <a:t>6.000 m</a:t>
            </a:r>
            <a:r>
              <a:rPr lang="pt-PT" altLang="en-US" sz="1200" b="1" baseline="30000" smtClean="0">
                <a:solidFill>
                  <a:srgbClr val="008CBA"/>
                </a:solidFill>
                <a:latin typeface="Arial Narrow" panose="020B0606020202030204" pitchFamily="34" charset="0"/>
                <a:cs typeface="Arial Narrow" panose="020B0606020202030204" pitchFamily="34" charset="0"/>
                <a:sym typeface="+mn-ea"/>
              </a:rPr>
              <a:t>3</a:t>
            </a:r>
            <a:r>
              <a:rPr lang="pt-PT" altLang="en-US" sz="1200" smtClean="0">
                <a:solidFill>
                  <a:srgbClr val="008CBA"/>
                </a:solidFill>
                <a:latin typeface="Arial Narrow" panose="020B0606020202030204" pitchFamily="34" charset="0"/>
                <a:cs typeface="Arial Narrow" panose="020B0606020202030204" pitchFamily="34" charset="0"/>
                <a:sym typeface="+mn-ea"/>
              </a:rPr>
              <a:t>/s </a:t>
            </a:r>
            <a:r>
              <a:rPr lang="pt-PT" altLang="en-US" sz="1200">
                <a:solidFill>
                  <a:srgbClr val="008CBA"/>
                </a:solidFill>
                <a:latin typeface="Arial Narrow" panose="020B0606020202030204" pitchFamily="34" charset="0"/>
                <a:cs typeface="Arial Narrow" panose="020B0606020202030204" pitchFamily="34" charset="0"/>
                <a:sym typeface="+mn-ea"/>
              </a:rPr>
              <a:t>débit moyen</a:t>
            </a:r>
            <a:endParaRPr lang="pt-PT" altLang="en-US" sz="1200" i="1">
              <a:solidFill>
                <a:srgbClr val="008CBA"/>
              </a:solidFill>
              <a:latin typeface="Arial Narrow" panose="020B0606020202030204" pitchFamily="34" charset="0"/>
              <a:cs typeface="Arial Narrow" panose="020B0606020202030204" pitchFamily="34" charset="0"/>
              <a:sym typeface="+mn-ea"/>
            </a:endParaRPr>
          </a:p>
        </p:txBody>
      </p:sp>
      <p:grpSp>
        <p:nvGrpSpPr>
          <p:cNvPr id="96" name="Agrupar 81"/>
          <p:cNvGrpSpPr/>
          <p:nvPr/>
        </p:nvGrpSpPr>
        <p:grpSpPr>
          <a:xfrm>
            <a:off x="7003678" y="2601150"/>
            <a:ext cx="248920" cy="142240"/>
            <a:chOff x="5866" y="6527"/>
            <a:chExt cx="392" cy="224"/>
          </a:xfrm>
        </p:grpSpPr>
        <p:cxnSp>
          <p:nvCxnSpPr>
            <p:cNvPr id="97" name="Conexão Reta 82"/>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8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0" name="Caixa de Texto 85"/>
          <p:cNvSpPr txBox="1"/>
          <p:nvPr/>
        </p:nvSpPr>
        <p:spPr>
          <a:xfrm>
            <a:off x="4687570" y="2771775"/>
            <a:ext cx="2321560" cy="245110"/>
          </a:xfrm>
          <a:prstGeom prst="rect">
            <a:avLst/>
          </a:prstGeom>
          <a:noFill/>
        </p:spPr>
        <p:txBody>
          <a:bodyPr wrap="square" rtlCol="0">
            <a:spAutoFit/>
          </a:bodyPr>
          <a:lstStyle/>
          <a:p>
            <a:pPr lvl="0" algn="r">
              <a:lnSpc>
                <a:spcPts val="1200"/>
              </a:lnSpc>
            </a:pPr>
            <a:r>
              <a:rPr lang="en-US" sz="1200" dirty="0">
                <a:solidFill>
                  <a:srgbClr val="3EA4BA"/>
                </a:solidFill>
                <a:latin typeface="+mj-lt"/>
              </a:rPr>
              <a:t>2 117 700 </a:t>
            </a:r>
            <a:r>
              <a:rPr lang="en-US" sz="1200" dirty="0" smtClean="0">
                <a:solidFill>
                  <a:srgbClr val="3EA4BA"/>
                </a:solidFill>
                <a:latin typeface="+mj-lt"/>
              </a:rPr>
              <a:t>km² </a:t>
            </a:r>
            <a:r>
              <a:rPr lang="pt-PT" altLang="en-US" sz="1200" dirty="0" smtClean="0">
                <a:solidFill>
                  <a:srgbClr val="3EA4BA"/>
                </a:solidFill>
                <a:latin typeface="+mj-lt"/>
              </a:rPr>
              <a:t>area </a:t>
            </a:r>
            <a:r>
              <a:rPr lang="pt-PT" altLang="en-US" sz="1200" dirty="0">
                <a:solidFill>
                  <a:srgbClr val="3EA4BA"/>
                </a:solidFill>
                <a:latin typeface="+mj-lt"/>
              </a:rPr>
              <a:t>du bassin</a:t>
            </a:r>
            <a:endParaRPr lang="pt-PT" altLang="en-US" sz="1200" i="1" dirty="0">
              <a:solidFill>
                <a:srgbClr val="3EA4BA"/>
              </a:solidFill>
              <a:latin typeface="+mj-lt"/>
              <a:cs typeface="Arial Narrow" panose="020B0606020202030204" pitchFamily="34" charset="0"/>
              <a:sym typeface="+mn-ea"/>
            </a:endParaRPr>
          </a:p>
        </p:txBody>
      </p:sp>
      <p:grpSp>
        <p:nvGrpSpPr>
          <p:cNvPr id="101" name="Agrupar 92"/>
          <p:cNvGrpSpPr/>
          <p:nvPr/>
        </p:nvGrpSpPr>
        <p:grpSpPr>
          <a:xfrm>
            <a:off x="6925573" y="2825305"/>
            <a:ext cx="248920" cy="142240"/>
            <a:chOff x="5866" y="6527"/>
            <a:chExt cx="392" cy="224"/>
          </a:xfrm>
        </p:grpSpPr>
        <p:cxnSp>
          <p:nvCxnSpPr>
            <p:cNvPr id="102"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4" name="Caixa de Texto 48"/>
          <p:cNvSpPr txBox="1"/>
          <p:nvPr/>
        </p:nvSpPr>
        <p:spPr>
          <a:xfrm>
            <a:off x="5914698" y="1758089"/>
            <a:ext cx="1598295" cy="275590"/>
          </a:xfrm>
          <a:prstGeom prst="rect">
            <a:avLst/>
          </a:prstGeom>
          <a:noFill/>
        </p:spPr>
        <p:txBody>
          <a:bodyPr wrap="square" rtlCol="0">
            <a:spAutoFit/>
          </a:bodyPr>
          <a:lstStyle/>
          <a:p>
            <a:pPr algn="r"/>
            <a:r>
              <a:rPr lang="pt-PT" altLang="en-US" sz="1200" i="1" smtClean="0">
                <a:solidFill>
                  <a:srgbClr val="008CBA"/>
                </a:solidFill>
                <a:latin typeface="Arial Narrow" panose="020B0606020202030204" pitchFamily="34" charset="0"/>
                <a:cs typeface="Arial Narrow" panose="020B0606020202030204" pitchFamily="34" charset="0"/>
              </a:rPr>
              <a:t>PRINCIPAL FLEUVE</a:t>
            </a:r>
            <a:endParaRPr lang="pt-PT" altLang="en-US" sz="1200" i="1">
              <a:solidFill>
                <a:srgbClr val="008CBA"/>
              </a:solidFill>
              <a:latin typeface="Arial Narrow" panose="020B0606020202030204" pitchFamily="34" charset="0"/>
              <a:cs typeface="Arial Narrow" panose="020B0606020202030204" pitchFamily="34" charset="0"/>
            </a:endParaRPr>
          </a:p>
        </p:txBody>
      </p:sp>
      <p:grpSp>
        <p:nvGrpSpPr>
          <p:cNvPr id="105" name="Agrupar 92"/>
          <p:cNvGrpSpPr/>
          <p:nvPr/>
        </p:nvGrpSpPr>
        <p:grpSpPr>
          <a:xfrm>
            <a:off x="6790594" y="3160587"/>
            <a:ext cx="248920" cy="142240"/>
            <a:chOff x="5866" y="6527"/>
            <a:chExt cx="392" cy="224"/>
          </a:xfrm>
        </p:grpSpPr>
        <p:cxnSp>
          <p:nvCxnSpPr>
            <p:cNvPr id="106" name="Conexão Reta 93"/>
            <p:cNvCxnSpPr/>
            <p:nvPr/>
          </p:nvCxnSpPr>
          <p:spPr>
            <a:xfrm flipH="1">
              <a:off x="5880" y="6633"/>
              <a:ext cx="378" cy="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Conexão Reta 94"/>
            <p:cNvCxnSpPr/>
            <p:nvPr/>
          </p:nvCxnSpPr>
          <p:spPr>
            <a:xfrm flipV="1">
              <a:off x="5866" y="6527"/>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8" name="Caixa de Texto 41"/>
          <p:cNvSpPr txBox="1"/>
          <p:nvPr/>
        </p:nvSpPr>
        <p:spPr>
          <a:xfrm>
            <a:off x="4802540" y="3074792"/>
            <a:ext cx="2084705" cy="275590"/>
          </a:xfrm>
          <a:prstGeom prst="rect">
            <a:avLst/>
          </a:prstGeom>
          <a:noFill/>
        </p:spPr>
        <p:txBody>
          <a:bodyPr wrap="square" rtlCol="0">
            <a:spAutoFit/>
          </a:bodyPr>
          <a:lstStyle/>
          <a:p>
            <a:pPr algn="r"/>
            <a:r>
              <a:rPr lang="pt-PT" altLang="en-US" sz="120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Il traverse 5 pays:</a:t>
            </a:r>
            <a:endParaRPr lang="pt-PT" altLang="en-US" sz="1200" i="1">
              <a:solidFill>
                <a:srgbClr val="008CBA"/>
              </a:solidFill>
              <a:latin typeface="Arial Narrow" panose="020B0606020202030204" pitchFamily="34" charset="0"/>
              <a:cs typeface="Arial Narrow" panose="020B0606020202030204" pitchFamily="34" charset="0"/>
              <a:sym typeface="+mn-ea"/>
            </a:endParaRPr>
          </a:p>
        </p:txBody>
      </p:sp>
      <p:sp>
        <p:nvSpPr>
          <p:cNvPr id="109" name="Caixa de Texto 41"/>
          <p:cNvSpPr txBox="1"/>
          <p:nvPr/>
        </p:nvSpPr>
        <p:spPr>
          <a:xfrm>
            <a:off x="4839875" y="3236717"/>
            <a:ext cx="2189427" cy="276999"/>
          </a:xfrm>
          <a:prstGeom prst="rect">
            <a:avLst/>
          </a:prstGeom>
          <a:noFill/>
        </p:spPr>
        <p:txBody>
          <a:bodyPr wrap="square" rtlCol="0">
            <a:spAutoFit/>
          </a:bodyPr>
          <a:lstStyle/>
          <a:p>
            <a:pPr algn="r"/>
            <a:r>
              <a:rPr lang="pt-PT" altLang="en-US" sz="1200" dirty="0">
                <a:solidFill>
                  <a:srgbClr val="008CBA"/>
                </a:solidFill>
                <a:latin typeface="Arial Narrow" panose="020B0606020202030204" pitchFamily="34" charset="0"/>
                <a:ea typeface="SimSun" panose="02010600030101010101" pitchFamily="2" charset="-122"/>
                <a:cs typeface="Arial Narrow" panose="020B0606020202030204" pitchFamily="34" charset="0"/>
                <a:sym typeface="+mn-ea"/>
              </a:rPr>
              <a:t>Bénin; Guinée; Mali; Niger; Nigéria</a:t>
            </a:r>
            <a:r>
              <a:rPr lang="pt-PT" altLang="en-US" sz="1200" i="1" dirty="0" smtClean="0">
                <a:solidFill>
                  <a:srgbClr val="008CBA"/>
                </a:solidFill>
                <a:latin typeface="Arial Narrow" panose="020B0606020202030204" pitchFamily="34" charset="0"/>
                <a:cs typeface="Arial Narrow" panose="020B0606020202030204" pitchFamily="34" charset="0"/>
                <a:sym typeface="+mn-ea"/>
              </a:rPr>
              <a:t>.</a:t>
            </a:r>
            <a:endParaRPr lang="pt-PT" altLang="en-US" sz="1200" i="1" dirty="0">
              <a:solidFill>
                <a:srgbClr val="008CBA"/>
              </a:solidFill>
              <a:latin typeface="Arial Narrow" panose="020B0606020202030204" pitchFamily="34" charset="0"/>
              <a:cs typeface="Arial Narrow" panose="020B0606020202030204" pitchFamily="34" charset="0"/>
              <a:sym typeface="+mn-ea"/>
            </a:endParaRPr>
          </a:p>
        </p:txBody>
      </p:sp>
      <p:pic>
        <p:nvPicPr>
          <p:cNvPr id="110" name="Imagem 11" descr="logo"/>
          <p:cNvPicPr>
            <a:picLocks noChangeAspect="1"/>
          </p:cNvPicPr>
          <p:nvPr/>
        </p:nvPicPr>
        <p:blipFill>
          <a:blip r:embed="rId4"/>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40</a:t>
            </a:fld>
            <a:endParaRPr lang="fr-FR" altLang="pt-PT" sz="1000" b="1" i="1" u="sng"/>
          </a:p>
        </p:txBody>
      </p:sp>
      <p:sp>
        <p:nvSpPr>
          <p:cNvPr id="2" name="Caixa de Texto 1"/>
          <p:cNvSpPr txBox="1"/>
          <p:nvPr/>
        </p:nvSpPr>
        <p:spPr>
          <a:xfrm>
            <a:off x="304165" y="19050"/>
            <a:ext cx="2200910" cy="369332"/>
          </a:xfrm>
          <a:prstGeom prst="rect">
            <a:avLst/>
          </a:prstGeom>
          <a:noFill/>
        </p:spPr>
        <p:txBody>
          <a:bodyPr wrap="square" rtlCol="0">
            <a:spAutoFit/>
          </a:bodyPr>
          <a:lstStyle/>
          <a:p>
            <a:r>
              <a:rPr lang="pt-PT" altLang="en-US" b="1" dirty="0" smtClean="0">
                <a:solidFill>
                  <a:srgbClr val="3EA4BA"/>
                </a:solidFill>
              </a:rPr>
              <a:t>GUINÉE </a:t>
            </a:r>
            <a:r>
              <a:rPr lang="pt-PT" altLang="en-US" b="1" dirty="0">
                <a:solidFill>
                  <a:srgbClr val="3EA4BA"/>
                </a:solidFill>
              </a:rPr>
              <a:t>BISSAU</a:t>
            </a:r>
          </a:p>
        </p:txBody>
      </p:sp>
      <p:pic>
        <p:nvPicPr>
          <p:cNvPr id="3" name="Imagem 2" descr="gw"/>
          <p:cNvPicPr>
            <a:picLocks noChangeAspect="1"/>
          </p:cNvPicPr>
          <p:nvPr/>
        </p:nvPicPr>
        <p:blipFill>
          <a:blip r:embed="rId2"/>
          <a:stretch>
            <a:fillRect/>
          </a:stretch>
        </p:blipFill>
        <p:spPr>
          <a:xfrm>
            <a:off x="51435" y="88900"/>
            <a:ext cx="333375" cy="219075"/>
          </a:xfrm>
          <a:prstGeom prst="rect">
            <a:avLst/>
          </a:prstGeom>
        </p:spPr>
      </p:pic>
      <p:graphicFrame>
        <p:nvGraphicFramePr>
          <p:cNvPr id="7" name="Gráfico 1"/>
          <p:cNvGraphicFramePr>
            <a:graphicFrameLocks/>
          </p:cNvGraphicFramePr>
          <p:nvPr>
            <p:extLst>
              <p:ext uri="{D42A27DB-BD31-4B8C-83A1-F6EECF244321}">
                <p14:modId xmlns:p14="http://schemas.microsoft.com/office/powerpoint/2010/main" val="120262207"/>
              </p:ext>
            </p:extLst>
          </p:nvPr>
        </p:nvGraphicFramePr>
        <p:xfrm>
          <a:off x="-3897" y="916306"/>
          <a:ext cx="12192000" cy="5767916"/>
        </p:xfrm>
        <a:graphic>
          <a:graphicData uri="http://schemas.openxmlformats.org/drawingml/2006/chart">
            <c:chart xmlns:c="http://schemas.openxmlformats.org/drawingml/2006/chart" xmlns:r="http://schemas.openxmlformats.org/officeDocument/2006/relationships" r:id="rId3"/>
          </a:graphicData>
        </a:graphic>
      </p:graphicFrame>
      <p:pic>
        <p:nvPicPr>
          <p:cNvPr id="8"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876032921"/>
              </p:ext>
            </p:extLst>
          </p:nvPr>
        </p:nvGraphicFramePr>
        <p:xfrm>
          <a:off x="0" y="721572"/>
          <a:ext cx="12136669" cy="3029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3059066181"/>
              </p:ext>
            </p:extLst>
          </p:nvPr>
        </p:nvGraphicFramePr>
        <p:xfrm>
          <a:off x="-635" y="3975100"/>
          <a:ext cx="12192000" cy="278066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41</a:t>
            </a:fld>
            <a:endParaRPr lang="fr-FR" altLang="pt-PT" sz="1000" b="1" i="1" u="sng">
              <a:solidFill>
                <a:srgbClr val="008CBA"/>
              </a:solidFill>
            </a:endParaRPr>
          </a:p>
        </p:txBody>
      </p:sp>
      <p:sp>
        <p:nvSpPr>
          <p:cNvPr id="2" name="Caixa de Texto 1"/>
          <p:cNvSpPr txBox="1"/>
          <p:nvPr/>
        </p:nvSpPr>
        <p:spPr>
          <a:xfrm>
            <a:off x="304165" y="19050"/>
            <a:ext cx="2162810" cy="369332"/>
          </a:xfrm>
          <a:prstGeom prst="rect">
            <a:avLst/>
          </a:prstGeom>
          <a:noFill/>
        </p:spPr>
        <p:txBody>
          <a:bodyPr wrap="square" rtlCol="0">
            <a:spAutoFit/>
          </a:bodyPr>
          <a:lstStyle/>
          <a:p>
            <a:r>
              <a:rPr lang="pt-PT" altLang="en-US" b="1" dirty="0" smtClean="0">
                <a:solidFill>
                  <a:srgbClr val="3EA4BA"/>
                </a:solidFill>
              </a:rPr>
              <a:t>GUINÉE </a:t>
            </a:r>
            <a:r>
              <a:rPr lang="pt-PT" altLang="en-US" b="1" dirty="0">
                <a:solidFill>
                  <a:srgbClr val="3EA4BA"/>
                </a:solidFill>
              </a:rPr>
              <a:t>BISSAU</a:t>
            </a:r>
          </a:p>
        </p:txBody>
      </p:sp>
      <p:pic>
        <p:nvPicPr>
          <p:cNvPr id="3" name="Imagem 2" descr="gw"/>
          <p:cNvPicPr>
            <a:picLocks noChangeAspect="1"/>
          </p:cNvPicPr>
          <p:nvPr/>
        </p:nvPicPr>
        <p:blipFill>
          <a:blip r:embed="rId4"/>
          <a:stretch>
            <a:fillRect/>
          </a:stretch>
        </p:blipFill>
        <p:spPr>
          <a:xfrm>
            <a:off x="51435" y="88900"/>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979064745"/>
              </p:ext>
            </p:extLst>
          </p:nvPr>
        </p:nvGraphicFramePr>
        <p:xfrm>
          <a:off x="0" y="668866"/>
          <a:ext cx="12192000" cy="5852583"/>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42</a:t>
            </a:fld>
            <a:endParaRPr lang="fr-FR" altLang="pt-PT" sz="1000" b="1" i="1" u="sng"/>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3"/>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1022279927"/>
              </p:ext>
            </p:extLst>
          </p:nvPr>
        </p:nvGraphicFramePr>
        <p:xfrm>
          <a:off x="0" y="846667"/>
          <a:ext cx="12192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p:cNvGraphicFramePr/>
          <p:nvPr>
            <p:extLst>
              <p:ext uri="{D42A27DB-BD31-4B8C-83A1-F6EECF244321}">
                <p14:modId xmlns:p14="http://schemas.microsoft.com/office/powerpoint/2010/main" val="272093332"/>
              </p:ext>
            </p:extLst>
          </p:nvPr>
        </p:nvGraphicFramePr>
        <p:xfrm>
          <a:off x="-635" y="3853180"/>
          <a:ext cx="12188190" cy="287591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85660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43</a:t>
            </a:fld>
            <a:endParaRPr lang="fr-FR" altLang="pt-PT" sz="1000" b="1" i="1" u="sng">
              <a:solidFill>
                <a:srgbClr val="008CBA"/>
              </a:solidFill>
            </a:endParaRPr>
          </a:p>
        </p:txBody>
      </p:sp>
      <p:sp>
        <p:nvSpPr>
          <p:cNvPr id="6" name="Caixa de Texto 5"/>
          <p:cNvSpPr txBox="1"/>
          <p:nvPr/>
        </p:nvSpPr>
        <p:spPr>
          <a:xfrm>
            <a:off x="339090" y="137160"/>
            <a:ext cx="1143000"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7" name="Imagem 6" descr="lr"/>
          <p:cNvPicPr>
            <a:picLocks noChangeAspect="1"/>
          </p:cNvPicPr>
          <p:nvPr/>
        </p:nvPicPr>
        <p:blipFill>
          <a:blip r:embed="rId4"/>
          <a:stretch>
            <a:fillRect/>
          </a:stretch>
        </p:blipFill>
        <p:spPr>
          <a:xfrm>
            <a:off x="97155" y="212090"/>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360774678"/>
              </p:ext>
            </p:extLst>
          </p:nvPr>
        </p:nvGraphicFramePr>
        <p:xfrm>
          <a:off x="0" y="770467"/>
          <a:ext cx="12192000" cy="5750982"/>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44</a:t>
            </a:fld>
            <a:endParaRPr lang="fr-FR" altLang="pt-PT" sz="1000" b="1" i="1" u="sng"/>
          </a:p>
        </p:txBody>
      </p:sp>
      <p:sp>
        <p:nvSpPr>
          <p:cNvPr id="7" name="Caixa de Texto 6"/>
          <p:cNvSpPr txBox="1"/>
          <p:nvPr/>
        </p:nvSpPr>
        <p:spPr>
          <a:xfrm>
            <a:off x="294005" y="2152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3"/>
          <a:stretch>
            <a:fillRect/>
          </a:stretch>
        </p:blipFill>
        <p:spPr>
          <a:xfrm>
            <a:off x="46990" y="2863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45</a:t>
            </a:fld>
            <a:endParaRPr lang="fr-FR" altLang="pt-PT" sz="1000" b="1" i="1" u="sng"/>
          </a:p>
        </p:txBody>
      </p:sp>
      <p:sp>
        <p:nvSpPr>
          <p:cNvPr id="7" name="Caixa de Texto 6"/>
          <p:cNvSpPr txBox="1"/>
          <p:nvPr/>
        </p:nvSpPr>
        <p:spPr>
          <a:xfrm>
            <a:off x="294005" y="8318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2"/>
          <a:stretch>
            <a:fillRect/>
          </a:stretch>
        </p:blipFill>
        <p:spPr>
          <a:xfrm>
            <a:off x="46990" y="154305"/>
            <a:ext cx="333375" cy="219075"/>
          </a:xfrm>
          <a:prstGeom prst="rect">
            <a:avLst/>
          </a:prstGeom>
        </p:spPr>
      </p:pic>
      <p:graphicFrame>
        <p:nvGraphicFramePr>
          <p:cNvPr id="5" name="Gráfico 4"/>
          <p:cNvGraphicFramePr/>
          <p:nvPr/>
        </p:nvGraphicFramePr>
        <p:xfrm>
          <a:off x="19050" y="609600"/>
          <a:ext cx="5756910" cy="60090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p:cNvGraphicFramePr/>
          <p:nvPr>
            <p:extLst>
              <p:ext uri="{D42A27DB-BD31-4B8C-83A1-F6EECF244321}">
                <p14:modId xmlns:p14="http://schemas.microsoft.com/office/powerpoint/2010/main" val="1518772370"/>
              </p:ext>
            </p:extLst>
          </p:nvPr>
        </p:nvGraphicFramePr>
        <p:xfrm>
          <a:off x="5775960" y="609600"/>
          <a:ext cx="6387465" cy="600837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652955692"/>
              </p:ext>
            </p:extLst>
          </p:nvPr>
        </p:nvGraphicFramePr>
        <p:xfrm>
          <a:off x="0" y="608330"/>
          <a:ext cx="12192000" cy="4743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907996653"/>
              </p:ext>
            </p:extLst>
          </p:nvPr>
        </p:nvGraphicFramePr>
        <p:xfrm>
          <a:off x="0" y="4046220"/>
          <a:ext cx="12192635" cy="266509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46</a:t>
            </a:fld>
            <a:endParaRPr lang="fr-FR" altLang="pt-PT" sz="1000" b="1" i="1" u="sng"/>
          </a:p>
        </p:txBody>
      </p:sp>
      <p:sp>
        <p:nvSpPr>
          <p:cNvPr id="7" name="Caixa de Texto 6"/>
          <p:cNvSpPr txBox="1"/>
          <p:nvPr/>
        </p:nvSpPr>
        <p:spPr>
          <a:xfrm>
            <a:off x="294005" y="62865"/>
            <a:ext cx="825500" cy="368300"/>
          </a:xfrm>
          <a:prstGeom prst="rect">
            <a:avLst/>
          </a:prstGeom>
          <a:noFill/>
        </p:spPr>
        <p:txBody>
          <a:bodyPr wrap="square" rtlCol="0">
            <a:spAutoFit/>
          </a:bodyPr>
          <a:lstStyle/>
          <a:p>
            <a:r>
              <a:rPr lang="pt-PT" altLang="en-US" b="1">
                <a:solidFill>
                  <a:srgbClr val="3EA4BA"/>
                </a:solidFill>
              </a:rPr>
              <a:t>MALI</a:t>
            </a:r>
          </a:p>
        </p:txBody>
      </p:sp>
      <p:pic>
        <p:nvPicPr>
          <p:cNvPr id="6" name="Imagem 5" descr="ml"/>
          <p:cNvPicPr>
            <a:picLocks noChangeAspect="1"/>
          </p:cNvPicPr>
          <p:nvPr/>
        </p:nvPicPr>
        <p:blipFill>
          <a:blip r:embed="rId4"/>
          <a:stretch>
            <a:fillRect/>
          </a:stretch>
        </p:blipFill>
        <p:spPr>
          <a:xfrm>
            <a:off x="46990" y="133985"/>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1592000025"/>
              </p:ext>
            </p:extLst>
          </p:nvPr>
        </p:nvGraphicFramePr>
        <p:xfrm>
          <a:off x="0" y="677332"/>
          <a:ext cx="12124267" cy="5844117"/>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47</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3"/>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48</a:t>
            </a:fld>
            <a:endParaRPr lang="fr-FR" altLang="pt-PT" sz="1000" b="1" i="1" u="sng"/>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2"/>
          <a:stretch>
            <a:fillRect/>
          </a:stretch>
        </p:blipFill>
        <p:spPr>
          <a:xfrm>
            <a:off x="150495" y="222885"/>
            <a:ext cx="333375" cy="219075"/>
          </a:xfrm>
          <a:prstGeom prst="rect">
            <a:avLst/>
          </a:prstGeom>
        </p:spPr>
      </p:pic>
      <p:graphicFrame>
        <p:nvGraphicFramePr>
          <p:cNvPr id="2" name="Gráfico 1"/>
          <p:cNvGraphicFramePr/>
          <p:nvPr/>
        </p:nvGraphicFramePr>
        <p:xfrm>
          <a:off x="19050" y="651510"/>
          <a:ext cx="6465570" cy="5966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1979725024"/>
              </p:ext>
            </p:extLst>
          </p:nvPr>
        </p:nvGraphicFramePr>
        <p:xfrm>
          <a:off x="5666740" y="650875"/>
          <a:ext cx="6496685" cy="596646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3703717637"/>
              </p:ext>
            </p:extLst>
          </p:nvPr>
        </p:nvGraphicFramePr>
        <p:xfrm>
          <a:off x="0" y="672465"/>
          <a:ext cx="12124267" cy="33407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59842383"/>
              </p:ext>
            </p:extLst>
          </p:nvPr>
        </p:nvGraphicFramePr>
        <p:xfrm>
          <a:off x="0" y="3995420"/>
          <a:ext cx="12192635" cy="278447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68365" y="658812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49</a:t>
            </a:fld>
            <a:endParaRPr lang="fr-FR" altLang="pt-PT" sz="1000" b="1" i="1" u="sng">
              <a:solidFill>
                <a:srgbClr val="008CBA"/>
              </a:solidFill>
            </a:endParaRPr>
          </a:p>
        </p:txBody>
      </p:sp>
      <p:sp>
        <p:nvSpPr>
          <p:cNvPr id="7" name="Caixa de Texto 6"/>
          <p:cNvSpPr txBox="1"/>
          <p:nvPr/>
        </p:nvSpPr>
        <p:spPr>
          <a:xfrm>
            <a:off x="402590" y="157480"/>
            <a:ext cx="1143000"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3" name="Imagem 2" descr="ne"/>
          <p:cNvPicPr>
            <a:picLocks noChangeAspect="1"/>
          </p:cNvPicPr>
          <p:nvPr/>
        </p:nvPicPr>
        <p:blipFill>
          <a:blip r:embed="rId4"/>
          <a:stretch>
            <a:fillRect/>
          </a:stretch>
        </p:blipFill>
        <p:spPr>
          <a:xfrm>
            <a:off x="150495" y="222885"/>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52" name="Conexão Reta 51"/>
          <p:cNvCxnSpPr/>
          <p:nvPr/>
        </p:nvCxnSpPr>
        <p:spPr>
          <a:xfrm>
            <a:off x="7195820" y="72961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xão Reta 52"/>
          <p:cNvCxnSpPr/>
          <p:nvPr/>
        </p:nvCxnSpPr>
        <p:spPr>
          <a:xfrm>
            <a:off x="4881880" y="732155"/>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a:off x="2597785" y="735330"/>
            <a:ext cx="0" cy="1114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xão Reta 54"/>
          <p:cNvCxnSpPr/>
          <p:nvPr/>
        </p:nvCxnSpPr>
        <p:spPr>
          <a:xfrm>
            <a:off x="287020" y="726440"/>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57" name="Slide Number Placeholder 6"/>
          <p:cNvSpPr txBox="1"/>
          <p:nvPr/>
        </p:nvSpPr>
        <p:spPr bwMode="auto">
          <a:xfrm>
            <a:off x="6233477" y="649160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solidFill>
                  <a:srgbClr val="008CBA"/>
                </a:solidFill>
              </a:rPr>
              <a:t>Page </a:t>
            </a:r>
            <a:fld id="{6B4155F8-E49E-4B59-B69C-02A46830878C}" type="slidenum">
              <a:rPr lang="fr-FR" altLang="pt-PT" sz="1000" b="1" i="1" u="sng">
                <a:solidFill>
                  <a:srgbClr val="008CBA"/>
                </a:solidFill>
              </a:rPr>
              <a:t>5</a:t>
            </a:fld>
            <a:endParaRPr lang="fr-FR" altLang="pt-PT" sz="1000" b="1" i="1" u="sng">
              <a:solidFill>
                <a:srgbClr val="008CBA"/>
              </a:solidFill>
            </a:endParaRPr>
          </a:p>
        </p:txBody>
      </p:sp>
      <p:pic>
        <p:nvPicPr>
          <p:cNvPr id="58" name="Shape 238" descr="C:\technopolys\technopolys\techno\technoW1\technoW2\images\home_banner_pager 16.png"/>
          <p:cNvPicPr preferRelativeResize="0"/>
          <p:nvPr/>
        </p:nvPicPr>
        <p:blipFill rotWithShape="1">
          <a:blip r:embed="rId3"/>
          <a:srcRect/>
          <a:stretch>
            <a:fillRect/>
          </a:stretch>
        </p:blipFill>
        <p:spPr>
          <a:xfrm>
            <a:off x="-4491" y="581908"/>
            <a:ext cx="559402" cy="559434"/>
          </a:xfrm>
          <a:prstGeom prst="rect">
            <a:avLst/>
          </a:prstGeom>
          <a:noFill/>
          <a:ln>
            <a:noFill/>
          </a:ln>
        </p:spPr>
      </p:pic>
      <p:sp>
        <p:nvSpPr>
          <p:cNvPr id="60" name="Rectângulo 59"/>
          <p:cNvSpPr/>
          <p:nvPr/>
        </p:nvSpPr>
        <p:spPr>
          <a:xfrm>
            <a:off x="9032240" y="1885315"/>
            <a:ext cx="208407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68" name="Caixa de Texto 67"/>
          <p:cNvSpPr txBox="1"/>
          <p:nvPr/>
        </p:nvSpPr>
        <p:spPr>
          <a:xfrm>
            <a:off x="-8890" y="1947545"/>
            <a:ext cx="98298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1975</a:t>
            </a:r>
          </a:p>
        </p:txBody>
      </p:sp>
      <p:sp>
        <p:nvSpPr>
          <p:cNvPr id="74" name="Caixa de Texto 73"/>
          <p:cNvSpPr txBox="1"/>
          <p:nvPr/>
        </p:nvSpPr>
        <p:spPr>
          <a:xfrm>
            <a:off x="2111375" y="1945640"/>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1976</a:t>
            </a:r>
          </a:p>
        </p:txBody>
      </p:sp>
      <p:pic>
        <p:nvPicPr>
          <p:cNvPr id="75" name="Shape 238" descr="C:\technopolys\technopolys\techno\technoW1\technoW2\images\home_banner_pager 16.png"/>
          <p:cNvPicPr preferRelativeResize="0"/>
          <p:nvPr/>
        </p:nvPicPr>
        <p:blipFill rotWithShape="1">
          <a:blip r:embed="rId3"/>
          <a:srcRect/>
          <a:stretch>
            <a:fillRect/>
          </a:stretch>
        </p:blipFill>
        <p:spPr>
          <a:xfrm>
            <a:off x="2306274" y="599053"/>
            <a:ext cx="559402" cy="559434"/>
          </a:xfrm>
          <a:prstGeom prst="rect">
            <a:avLst/>
          </a:prstGeom>
          <a:noFill/>
          <a:ln>
            <a:noFill/>
          </a:ln>
        </p:spPr>
      </p:pic>
      <p:sp>
        <p:nvSpPr>
          <p:cNvPr id="77" name="Caixa de Texto 76"/>
          <p:cNvSpPr txBox="1"/>
          <p:nvPr/>
        </p:nvSpPr>
        <p:spPr>
          <a:xfrm>
            <a:off x="4376420" y="195389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1979</a:t>
            </a:r>
          </a:p>
        </p:txBody>
      </p:sp>
      <p:pic>
        <p:nvPicPr>
          <p:cNvPr id="110" name="Shape 238" descr="C:\technopolys\technopolys\techno\technoW1\technoW2\images\home_banner_pager 16.png"/>
          <p:cNvPicPr preferRelativeResize="0"/>
          <p:nvPr/>
        </p:nvPicPr>
        <p:blipFill rotWithShape="1">
          <a:blip r:embed="rId3"/>
          <a:srcRect/>
          <a:stretch>
            <a:fillRect/>
          </a:stretch>
        </p:blipFill>
        <p:spPr>
          <a:xfrm>
            <a:off x="4579574" y="566033"/>
            <a:ext cx="559402" cy="559434"/>
          </a:xfrm>
          <a:prstGeom prst="rect">
            <a:avLst/>
          </a:prstGeom>
          <a:noFill/>
          <a:ln>
            <a:noFill/>
          </a:ln>
        </p:spPr>
      </p:pic>
      <p:pic>
        <p:nvPicPr>
          <p:cNvPr id="113" name="Shape 238" descr="C:\technopolys\technopolys\techno\technoW1\technoW2\images\home_banner_pager 16.png"/>
          <p:cNvPicPr preferRelativeResize="0"/>
          <p:nvPr/>
        </p:nvPicPr>
        <p:blipFill rotWithShape="1">
          <a:blip r:embed="rId3"/>
          <a:srcRect/>
          <a:stretch>
            <a:fillRect/>
          </a:stretch>
        </p:blipFill>
        <p:spPr>
          <a:xfrm>
            <a:off x="6915104" y="574288"/>
            <a:ext cx="559402" cy="559434"/>
          </a:xfrm>
          <a:prstGeom prst="rect">
            <a:avLst/>
          </a:prstGeom>
          <a:noFill/>
          <a:ln>
            <a:noFill/>
          </a:ln>
        </p:spPr>
      </p:pic>
      <p:cxnSp>
        <p:nvCxnSpPr>
          <p:cNvPr id="117" name="Conexão Reta 116"/>
          <p:cNvCxnSpPr/>
          <p:nvPr/>
        </p:nvCxnSpPr>
        <p:spPr>
          <a:xfrm>
            <a:off x="7110730" y="28263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18" name="Shape 238" descr="C:\technopolys\technopolys\techno\technoW1\technoW2\images\home_banner_pager 16.png"/>
          <p:cNvPicPr preferRelativeResize="0"/>
          <p:nvPr/>
        </p:nvPicPr>
        <p:blipFill rotWithShape="1">
          <a:blip r:embed="rId3"/>
          <a:srcRect/>
          <a:stretch>
            <a:fillRect/>
          </a:stretch>
        </p:blipFill>
        <p:spPr>
          <a:xfrm>
            <a:off x="6830014" y="2639943"/>
            <a:ext cx="559402" cy="559434"/>
          </a:xfrm>
          <a:prstGeom prst="rect">
            <a:avLst/>
          </a:prstGeom>
          <a:noFill/>
          <a:ln>
            <a:noFill/>
          </a:ln>
        </p:spPr>
      </p:pic>
      <p:sp>
        <p:nvSpPr>
          <p:cNvPr id="120" name="Caixa de Texto 119"/>
          <p:cNvSpPr txBox="1"/>
          <p:nvPr/>
        </p:nvSpPr>
        <p:spPr>
          <a:xfrm>
            <a:off x="10835005" y="4055110"/>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2001</a:t>
            </a:r>
          </a:p>
        </p:txBody>
      </p:sp>
      <p:sp>
        <p:nvSpPr>
          <p:cNvPr id="125" name="Caixa de Texto 124"/>
          <p:cNvSpPr txBox="1"/>
          <p:nvPr/>
        </p:nvSpPr>
        <p:spPr>
          <a:xfrm>
            <a:off x="6581140" y="4030980"/>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126" name="Conexão Reta 125"/>
          <p:cNvCxnSpPr/>
          <p:nvPr/>
        </p:nvCxnSpPr>
        <p:spPr>
          <a:xfrm>
            <a:off x="4736465" y="28321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7" name="Shape 238" descr="C:\technopolys\technopolys\techno\technoW1\technoW2\images\home_banner_pager 16.png"/>
          <p:cNvPicPr preferRelativeResize="0"/>
          <p:nvPr/>
        </p:nvPicPr>
        <p:blipFill rotWithShape="1">
          <a:blip r:embed="rId3"/>
          <a:srcRect/>
          <a:stretch>
            <a:fillRect/>
          </a:stretch>
        </p:blipFill>
        <p:spPr>
          <a:xfrm>
            <a:off x="4455749" y="2600573"/>
            <a:ext cx="559402" cy="559434"/>
          </a:xfrm>
          <a:prstGeom prst="rect">
            <a:avLst/>
          </a:prstGeom>
          <a:noFill/>
          <a:ln>
            <a:noFill/>
          </a:ln>
        </p:spPr>
      </p:pic>
      <p:cxnSp>
        <p:nvCxnSpPr>
          <p:cNvPr id="132" name="Conexão Reta 131"/>
          <p:cNvCxnSpPr/>
          <p:nvPr/>
        </p:nvCxnSpPr>
        <p:spPr>
          <a:xfrm>
            <a:off x="2332355" y="28295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33" name="Shape 238" descr="C:\technopolys\technopolys\techno\technoW1\technoW2\images\home_banner_pager 16.png"/>
          <p:cNvPicPr preferRelativeResize="0"/>
          <p:nvPr/>
        </p:nvPicPr>
        <p:blipFill rotWithShape="1">
          <a:blip r:embed="rId3"/>
          <a:srcRect/>
          <a:stretch>
            <a:fillRect/>
          </a:stretch>
        </p:blipFill>
        <p:spPr>
          <a:xfrm>
            <a:off x="2051639" y="2663438"/>
            <a:ext cx="559402" cy="559434"/>
          </a:xfrm>
          <a:prstGeom prst="rect">
            <a:avLst/>
          </a:prstGeom>
          <a:noFill/>
          <a:ln>
            <a:noFill/>
          </a:ln>
        </p:spPr>
      </p:pic>
      <p:sp>
        <p:nvSpPr>
          <p:cNvPr id="135" name="Caixa de Texto 134"/>
          <p:cNvSpPr txBox="1"/>
          <p:nvPr/>
        </p:nvSpPr>
        <p:spPr>
          <a:xfrm>
            <a:off x="574040" y="61690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2003</a:t>
            </a:r>
          </a:p>
        </p:txBody>
      </p:sp>
      <p:cxnSp>
        <p:nvCxnSpPr>
          <p:cNvPr id="137" name="Conexão Reta 136"/>
          <p:cNvCxnSpPr/>
          <p:nvPr/>
        </p:nvCxnSpPr>
        <p:spPr>
          <a:xfrm>
            <a:off x="1120775" y="4953635"/>
            <a:ext cx="0" cy="1114425"/>
          </a:xfrm>
          <a:prstGeom prst="line">
            <a:avLst/>
          </a:prstGeom>
        </p:spPr>
        <p:style>
          <a:lnRef idx="1">
            <a:schemeClr val="accent1"/>
          </a:lnRef>
          <a:fillRef idx="0">
            <a:schemeClr val="accent1"/>
          </a:fillRef>
          <a:effectRef idx="0">
            <a:schemeClr val="accent1"/>
          </a:effectRef>
          <a:fontRef idx="minor">
            <a:schemeClr val="tx1"/>
          </a:fontRef>
        </p:style>
      </p:cxnSp>
      <p:sp>
        <p:nvSpPr>
          <p:cNvPr id="138" name="Lágrima 137"/>
          <p:cNvSpPr/>
          <p:nvPr/>
        </p:nvSpPr>
        <p:spPr>
          <a:xfrm rot="16200000" flipH="1">
            <a:off x="9896475" y="1940560"/>
            <a:ext cx="2120900" cy="2098040"/>
          </a:xfrm>
          <a:prstGeom prst="teardrop">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9" name="Lágrima 138"/>
          <p:cNvSpPr/>
          <p:nvPr/>
        </p:nvSpPr>
        <p:spPr>
          <a:xfrm rot="5400000">
            <a:off x="66040" y="4102100"/>
            <a:ext cx="2128520" cy="1998980"/>
          </a:xfrm>
          <a:prstGeom prst="teardrop">
            <a:avLst>
              <a:gd name="adj" fmla="val 93765"/>
            </a:avLst>
          </a:prstGeom>
          <a:noFill/>
          <a:ln w="11430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40" name="Conexão Reta 139"/>
          <p:cNvCxnSpPr/>
          <p:nvPr/>
        </p:nvCxnSpPr>
        <p:spPr>
          <a:xfrm>
            <a:off x="8063230" y="4053840"/>
            <a:ext cx="2875915" cy="444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2" name="Rectângulo 141"/>
          <p:cNvSpPr/>
          <p:nvPr/>
        </p:nvSpPr>
        <p:spPr>
          <a:xfrm>
            <a:off x="5821045" y="1884045"/>
            <a:ext cx="2084070" cy="1085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3" name="Rectângulo 142"/>
          <p:cNvSpPr/>
          <p:nvPr/>
        </p:nvSpPr>
        <p:spPr>
          <a:xfrm>
            <a:off x="12065" y="1875790"/>
            <a:ext cx="3475355"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5" name="Shape 257" descr="C:\technopolys\technopolys\techno\technoW1\technoW2\images\home_banner_pager.png"/>
          <p:cNvPicPr preferRelativeResize="0"/>
          <p:nvPr/>
        </p:nvPicPr>
        <p:blipFill rotWithShape="1">
          <a:blip r:embed="rId4"/>
          <a:srcRect/>
          <a:stretch>
            <a:fillRect/>
          </a:stretch>
        </p:blipFill>
        <p:spPr>
          <a:xfrm>
            <a:off x="158750" y="1809115"/>
            <a:ext cx="250825" cy="250825"/>
          </a:xfrm>
          <a:prstGeom prst="rect">
            <a:avLst/>
          </a:prstGeom>
          <a:noFill/>
          <a:ln>
            <a:noFill/>
          </a:ln>
        </p:spPr>
      </p:pic>
      <p:sp>
        <p:nvSpPr>
          <p:cNvPr id="146" name="Rectângulo 145"/>
          <p:cNvSpPr/>
          <p:nvPr/>
        </p:nvSpPr>
        <p:spPr>
          <a:xfrm>
            <a:off x="3423285" y="1875790"/>
            <a:ext cx="2438400" cy="119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7" name="Shape 257" descr="C:\technopolys\technopolys\techno\technoW1\technoW2\images\home_banner_pager.png"/>
          <p:cNvPicPr preferRelativeResize="0"/>
          <p:nvPr/>
        </p:nvPicPr>
        <p:blipFill rotWithShape="1">
          <a:blip r:embed="rId4"/>
          <a:srcRect/>
          <a:stretch>
            <a:fillRect/>
          </a:stretch>
        </p:blipFill>
        <p:spPr>
          <a:xfrm>
            <a:off x="4754880" y="1825625"/>
            <a:ext cx="250825" cy="250825"/>
          </a:xfrm>
          <a:prstGeom prst="rect">
            <a:avLst/>
          </a:prstGeom>
          <a:noFill/>
          <a:ln>
            <a:noFill/>
          </a:ln>
        </p:spPr>
      </p:pic>
      <p:sp>
        <p:nvSpPr>
          <p:cNvPr id="148" name="Rectângulo 147"/>
          <p:cNvSpPr/>
          <p:nvPr/>
        </p:nvSpPr>
        <p:spPr>
          <a:xfrm>
            <a:off x="7891145" y="1881505"/>
            <a:ext cx="2084070" cy="113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49" name="Shape 257" descr="C:\technopolys\technopolys\techno\technoW1\technoW2\images\home_banner_pager.png"/>
          <p:cNvPicPr preferRelativeResize="0"/>
          <p:nvPr/>
        </p:nvPicPr>
        <p:blipFill rotWithShape="1">
          <a:blip r:embed="rId4"/>
          <a:srcRect/>
          <a:stretch>
            <a:fillRect/>
          </a:stretch>
        </p:blipFill>
        <p:spPr>
          <a:xfrm>
            <a:off x="7066915" y="1812290"/>
            <a:ext cx="250825" cy="250825"/>
          </a:xfrm>
          <a:prstGeom prst="rect">
            <a:avLst/>
          </a:prstGeom>
          <a:noFill/>
          <a:ln>
            <a:noFill/>
          </a:ln>
        </p:spPr>
      </p:pic>
      <p:cxnSp>
        <p:nvCxnSpPr>
          <p:cNvPr id="150" name="Conexão Reta 149"/>
          <p:cNvCxnSpPr/>
          <p:nvPr/>
        </p:nvCxnSpPr>
        <p:spPr>
          <a:xfrm>
            <a:off x="6036945" y="4056380"/>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1" name="Conexão Reta 150"/>
          <p:cNvCxnSpPr/>
          <p:nvPr/>
        </p:nvCxnSpPr>
        <p:spPr>
          <a:xfrm>
            <a:off x="3603625"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2" name="Conexão Reta 151"/>
          <p:cNvCxnSpPr/>
          <p:nvPr/>
        </p:nvCxnSpPr>
        <p:spPr>
          <a:xfrm>
            <a:off x="1166284" y="404304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3" name="Conexão Reta 152"/>
          <p:cNvCxnSpPr/>
          <p:nvPr/>
        </p:nvCxnSpPr>
        <p:spPr>
          <a:xfrm>
            <a:off x="98107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4" name="Conexão Reta 153"/>
          <p:cNvCxnSpPr/>
          <p:nvPr/>
        </p:nvCxnSpPr>
        <p:spPr>
          <a:xfrm>
            <a:off x="3387725" y="6165215"/>
            <a:ext cx="2454275" cy="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Conexão Reta 154"/>
          <p:cNvCxnSpPr/>
          <p:nvPr/>
        </p:nvCxnSpPr>
        <p:spPr>
          <a:xfrm flipV="1">
            <a:off x="5840095" y="6184265"/>
            <a:ext cx="2555240" cy="1905"/>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6" name="Shape 257" descr="C:\technopolys\technopolys\techno\technoW1\technoW2\images\home_banner_pager.png"/>
          <p:cNvPicPr preferRelativeResize="0"/>
          <p:nvPr/>
        </p:nvPicPr>
        <p:blipFill rotWithShape="1">
          <a:blip r:embed="rId4"/>
          <a:srcRect/>
          <a:stretch>
            <a:fillRect/>
          </a:stretch>
        </p:blipFill>
        <p:spPr>
          <a:xfrm>
            <a:off x="7908290" y="6052185"/>
            <a:ext cx="250825" cy="250825"/>
          </a:xfrm>
          <a:prstGeom prst="rect">
            <a:avLst/>
          </a:prstGeom>
          <a:noFill/>
          <a:ln>
            <a:noFill/>
          </a:ln>
        </p:spPr>
      </p:pic>
      <p:cxnSp>
        <p:nvCxnSpPr>
          <p:cNvPr id="157" name="Conexão Reta 156"/>
          <p:cNvCxnSpPr/>
          <p:nvPr/>
        </p:nvCxnSpPr>
        <p:spPr>
          <a:xfrm>
            <a:off x="8345805" y="6181725"/>
            <a:ext cx="2722245" cy="8890"/>
          </a:xfrm>
          <a:prstGeom prst="line">
            <a:avLst/>
          </a:prstGeom>
          <a:ln w="1143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9" name="Shape 257" descr="C:\technopolys\technopolys\techno\technoW1\technoW2\images\home_banner_pager.png"/>
          <p:cNvPicPr preferRelativeResize="0"/>
          <p:nvPr/>
        </p:nvPicPr>
        <p:blipFill rotWithShape="1">
          <a:blip r:embed="rId4"/>
          <a:srcRect/>
          <a:stretch>
            <a:fillRect/>
          </a:stretch>
        </p:blipFill>
        <p:spPr>
          <a:xfrm>
            <a:off x="2472055" y="1807210"/>
            <a:ext cx="250825" cy="250825"/>
          </a:xfrm>
          <a:prstGeom prst="rect">
            <a:avLst/>
          </a:prstGeom>
          <a:noFill/>
          <a:ln>
            <a:noFill/>
          </a:ln>
        </p:spPr>
      </p:pic>
      <p:pic>
        <p:nvPicPr>
          <p:cNvPr id="162" name="Shape 257" descr="C:\technopolys\technopolys\techno\technoW1\technoW2\images\home_banner_pager.png"/>
          <p:cNvPicPr preferRelativeResize="0"/>
          <p:nvPr/>
        </p:nvPicPr>
        <p:blipFill rotWithShape="1">
          <a:blip r:embed="rId4"/>
          <a:srcRect/>
          <a:stretch>
            <a:fillRect/>
          </a:stretch>
        </p:blipFill>
        <p:spPr>
          <a:xfrm>
            <a:off x="7002145" y="3906520"/>
            <a:ext cx="250825" cy="250825"/>
          </a:xfrm>
          <a:prstGeom prst="rect">
            <a:avLst/>
          </a:prstGeom>
          <a:noFill/>
          <a:ln>
            <a:noFill/>
          </a:ln>
        </p:spPr>
      </p:pic>
      <p:pic>
        <p:nvPicPr>
          <p:cNvPr id="163" name="Shape 257" descr="C:\technopolys\technopolys\techno\technoW1\technoW2\images\home_banner_pager.png"/>
          <p:cNvPicPr preferRelativeResize="0"/>
          <p:nvPr/>
        </p:nvPicPr>
        <p:blipFill rotWithShape="1">
          <a:blip r:embed="rId4"/>
          <a:srcRect/>
          <a:stretch>
            <a:fillRect/>
          </a:stretch>
        </p:blipFill>
        <p:spPr>
          <a:xfrm>
            <a:off x="4607560" y="3912235"/>
            <a:ext cx="250825" cy="250825"/>
          </a:xfrm>
          <a:prstGeom prst="rect">
            <a:avLst/>
          </a:prstGeom>
          <a:noFill/>
          <a:ln>
            <a:noFill/>
          </a:ln>
        </p:spPr>
      </p:pic>
      <p:sp>
        <p:nvSpPr>
          <p:cNvPr id="167" name="Rectângulo 166"/>
          <p:cNvSpPr/>
          <p:nvPr/>
        </p:nvSpPr>
        <p:spPr>
          <a:xfrm>
            <a:off x="981075" y="4105275"/>
            <a:ext cx="1923203" cy="201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8" name="Shape 238" descr="C:\technopolys\technopolys\techno\technoW1\technoW2\images\home_banner_pager 16.png"/>
          <p:cNvPicPr preferRelativeResize="0"/>
          <p:nvPr/>
        </p:nvPicPr>
        <p:blipFill rotWithShape="1">
          <a:blip r:embed="rId3"/>
          <a:srcRect/>
          <a:stretch>
            <a:fillRect/>
          </a:stretch>
        </p:blipFill>
        <p:spPr>
          <a:xfrm>
            <a:off x="840059" y="4788148"/>
            <a:ext cx="559402" cy="559434"/>
          </a:xfrm>
          <a:prstGeom prst="rect">
            <a:avLst/>
          </a:prstGeom>
          <a:noFill/>
          <a:ln>
            <a:noFill/>
          </a:ln>
        </p:spPr>
      </p:pic>
      <p:sp>
        <p:nvSpPr>
          <p:cNvPr id="170" name="Caixa de Texto 169"/>
          <p:cNvSpPr txBox="1"/>
          <p:nvPr/>
        </p:nvSpPr>
        <p:spPr>
          <a:xfrm>
            <a:off x="4246245" y="403669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1999</a:t>
            </a:r>
          </a:p>
        </p:txBody>
      </p:sp>
      <p:sp>
        <p:nvSpPr>
          <p:cNvPr id="171" name="Rectângulo 170"/>
          <p:cNvSpPr/>
          <p:nvPr/>
        </p:nvSpPr>
        <p:spPr>
          <a:xfrm>
            <a:off x="8883015" y="2003425"/>
            <a:ext cx="2128520" cy="199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72" name="Caixa de Texto 171"/>
          <p:cNvSpPr txBox="1"/>
          <p:nvPr/>
        </p:nvSpPr>
        <p:spPr>
          <a:xfrm>
            <a:off x="6643370" y="194119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1983</a:t>
            </a:r>
          </a:p>
        </p:txBody>
      </p:sp>
      <p:cxnSp>
        <p:nvCxnSpPr>
          <p:cNvPr id="174" name="Conexão Reta 173"/>
          <p:cNvCxnSpPr/>
          <p:nvPr/>
        </p:nvCxnSpPr>
        <p:spPr>
          <a:xfrm>
            <a:off x="11362055" y="276606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5" name="Shape 238" descr="C:\technopolys\technopolys\techno\technoW1\technoW2\images\home_banner_pager 16.png"/>
          <p:cNvPicPr preferRelativeResize="0"/>
          <p:nvPr/>
        </p:nvPicPr>
        <p:blipFill rotWithShape="1">
          <a:blip r:embed="rId3"/>
          <a:srcRect/>
          <a:stretch>
            <a:fillRect/>
          </a:stretch>
        </p:blipFill>
        <p:spPr>
          <a:xfrm>
            <a:off x="11070544" y="2621528"/>
            <a:ext cx="559402" cy="559434"/>
          </a:xfrm>
          <a:prstGeom prst="rect">
            <a:avLst/>
          </a:prstGeom>
          <a:noFill/>
          <a:ln>
            <a:noFill/>
          </a:ln>
        </p:spPr>
      </p:pic>
      <p:cxnSp>
        <p:nvCxnSpPr>
          <p:cNvPr id="177" name="Conexão Reta 176"/>
          <p:cNvCxnSpPr/>
          <p:nvPr/>
        </p:nvCxnSpPr>
        <p:spPr>
          <a:xfrm>
            <a:off x="3443605" y="49472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78" name="Shape 238" descr="C:\technopolys\technopolys\techno\technoW1\technoW2\images\home_banner_pager 16.png"/>
          <p:cNvPicPr preferRelativeResize="0"/>
          <p:nvPr/>
        </p:nvPicPr>
        <p:blipFill rotWithShape="1">
          <a:blip r:embed="rId3"/>
          <a:srcRect/>
          <a:stretch>
            <a:fillRect/>
          </a:stretch>
        </p:blipFill>
        <p:spPr>
          <a:xfrm>
            <a:off x="3162889" y="4810373"/>
            <a:ext cx="559402" cy="559434"/>
          </a:xfrm>
          <a:prstGeom prst="rect">
            <a:avLst/>
          </a:prstGeom>
          <a:noFill/>
          <a:ln>
            <a:noFill/>
          </a:ln>
        </p:spPr>
      </p:pic>
      <p:cxnSp>
        <p:nvCxnSpPr>
          <p:cNvPr id="179" name="Conexão Reta 178"/>
          <p:cNvCxnSpPr/>
          <p:nvPr/>
        </p:nvCxnSpPr>
        <p:spPr>
          <a:xfrm>
            <a:off x="5742940" y="49790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0" name="Shape 238" descr="C:\technopolys\technopolys\techno\technoW1\technoW2\images\home_banner_pager 16.png"/>
          <p:cNvPicPr preferRelativeResize="0"/>
          <p:nvPr/>
        </p:nvPicPr>
        <p:blipFill rotWithShape="1">
          <a:blip r:embed="rId3"/>
          <a:srcRect/>
          <a:stretch>
            <a:fillRect/>
          </a:stretch>
        </p:blipFill>
        <p:spPr>
          <a:xfrm>
            <a:off x="5462224" y="4802118"/>
            <a:ext cx="559402" cy="559434"/>
          </a:xfrm>
          <a:prstGeom prst="rect">
            <a:avLst/>
          </a:prstGeom>
          <a:noFill/>
          <a:ln>
            <a:noFill/>
          </a:ln>
        </p:spPr>
      </p:pic>
      <p:cxnSp>
        <p:nvCxnSpPr>
          <p:cNvPr id="181" name="Conexão Reta 180"/>
          <p:cNvCxnSpPr/>
          <p:nvPr/>
        </p:nvCxnSpPr>
        <p:spPr>
          <a:xfrm>
            <a:off x="8033385" y="497268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82" name="Shape 238" descr="C:\technopolys\technopolys\techno\technoW1\technoW2\images\home_banner_pager 16.png"/>
          <p:cNvPicPr preferRelativeResize="0"/>
          <p:nvPr/>
        </p:nvPicPr>
        <p:blipFill rotWithShape="1">
          <a:blip r:embed="rId3"/>
          <a:srcRect/>
          <a:stretch>
            <a:fillRect/>
          </a:stretch>
        </p:blipFill>
        <p:spPr>
          <a:xfrm>
            <a:off x="7752669" y="4817358"/>
            <a:ext cx="559402" cy="559434"/>
          </a:xfrm>
          <a:prstGeom prst="rect">
            <a:avLst/>
          </a:prstGeom>
          <a:noFill/>
          <a:ln>
            <a:noFill/>
          </a:ln>
        </p:spPr>
      </p:pic>
      <p:sp>
        <p:nvSpPr>
          <p:cNvPr id="183" name="Caixa de Texto 182"/>
          <p:cNvSpPr txBox="1"/>
          <p:nvPr/>
        </p:nvSpPr>
        <p:spPr>
          <a:xfrm>
            <a:off x="1022032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2013</a:t>
            </a:r>
          </a:p>
        </p:txBody>
      </p:sp>
      <p:sp>
        <p:nvSpPr>
          <p:cNvPr id="186" name="Caixa de Texto 185"/>
          <p:cNvSpPr txBox="1"/>
          <p:nvPr/>
        </p:nvSpPr>
        <p:spPr>
          <a:xfrm>
            <a:off x="293941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2006</a:t>
            </a:r>
          </a:p>
        </p:txBody>
      </p:sp>
      <p:pic>
        <p:nvPicPr>
          <p:cNvPr id="187" name="Shape 257" descr="C:\technopolys\technopolys\techno\technoW1\technoW2\images\home_banner_pager.png"/>
          <p:cNvPicPr preferRelativeResize="0"/>
          <p:nvPr/>
        </p:nvPicPr>
        <p:blipFill rotWithShape="1">
          <a:blip r:embed="rId4"/>
          <a:srcRect/>
          <a:stretch>
            <a:fillRect/>
          </a:stretch>
        </p:blipFill>
        <p:spPr>
          <a:xfrm>
            <a:off x="3325495" y="6042025"/>
            <a:ext cx="250825" cy="250825"/>
          </a:xfrm>
          <a:prstGeom prst="rect">
            <a:avLst/>
          </a:prstGeom>
          <a:noFill/>
          <a:ln>
            <a:noFill/>
          </a:ln>
        </p:spPr>
      </p:pic>
      <p:pic>
        <p:nvPicPr>
          <p:cNvPr id="188" name="Shape 257" descr="C:\technopolys\technopolys\techno\technoW1\technoW2\images\home_banner_pager.png"/>
          <p:cNvPicPr preferRelativeResize="0"/>
          <p:nvPr/>
        </p:nvPicPr>
        <p:blipFill rotWithShape="1">
          <a:blip r:embed="rId4"/>
          <a:srcRect/>
          <a:stretch>
            <a:fillRect/>
          </a:stretch>
        </p:blipFill>
        <p:spPr>
          <a:xfrm>
            <a:off x="5619750" y="6060440"/>
            <a:ext cx="250825" cy="250825"/>
          </a:xfrm>
          <a:prstGeom prst="rect">
            <a:avLst/>
          </a:prstGeom>
          <a:noFill/>
          <a:ln>
            <a:noFill/>
          </a:ln>
        </p:spPr>
      </p:pic>
      <p:cxnSp>
        <p:nvCxnSpPr>
          <p:cNvPr id="193" name="Conexão Reta 192"/>
          <p:cNvCxnSpPr/>
          <p:nvPr/>
        </p:nvCxnSpPr>
        <p:spPr>
          <a:xfrm>
            <a:off x="10337165" y="500380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4" name="Shape 238" descr="C:\technopolys\technopolys\techno\technoW1\technoW2\images\home_banner_pager 16.png"/>
          <p:cNvPicPr preferRelativeResize="0"/>
          <p:nvPr/>
        </p:nvPicPr>
        <p:blipFill rotWithShape="1">
          <a:blip r:embed="rId3"/>
          <a:srcRect/>
          <a:stretch>
            <a:fillRect/>
          </a:stretch>
        </p:blipFill>
        <p:spPr>
          <a:xfrm>
            <a:off x="10056449" y="4797673"/>
            <a:ext cx="559402" cy="559434"/>
          </a:xfrm>
          <a:prstGeom prst="rect">
            <a:avLst/>
          </a:prstGeom>
          <a:noFill/>
          <a:ln>
            <a:noFill/>
          </a:ln>
        </p:spPr>
      </p:pic>
      <p:cxnSp>
        <p:nvCxnSpPr>
          <p:cNvPr id="198" name="Conexão Reta 197"/>
          <p:cNvCxnSpPr/>
          <p:nvPr/>
        </p:nvCxnSpPr>
        <p:spPr>
          <a:xfrm>
            <a:off x="9486900" y="724535"/>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99" name="Shape 238" descr="C:\technopolys\technopolys\techno\technoW1\technoW2\images\home_banner_pager 16.png"/>
          <p:cNvPicPr preferRelativeResize="0"/>
          <p:nvPr/>
        </p:nvPicPr>
        <p:blipFill rotWithShape="1">
          <a:blip r:embed="rId3"/>
          <a:srcRect/>
          <a:stretch>
            <a:fillRect/>
          </a:stretch>
        </p:blipFill>
        <p:spPr>
          <a:xfrm>
            <a:off x="9206184" y="569208"/>
            <a:ext cx="559402" cy="559434"/>
          </a:xfrm>
          <a:prstGeom prst="rect">
            <a:avLst/>
          </a:prstGeom>
          <a:noFill/>
          <a:ln>
            <a:noFill/>
          </a:ln>
        </p:spPr>
      </p:pic>
      <p:sp>
        <p:nvSpPr>
          <p:cNvPr id="201" name="Caixa de Texto 200"/>
          <p:cNvSpPr txBox="1"/>
          <p:nvPr/>
        </p:nvSpPr>
        <p:spPr>
          <a:xfrm>
            <a:off x="1855112" y="4052887"/>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1990</a:t>
            </a:r>
          </a:p>
        </p:txBody>
      </p:sp>
      <p:sp>
        <p:nvSpPr>
          <p:cNvPr id="203" name="Oval 202"/>
          <p:cNvSpPr/>
          <p:nvPr/>
        </p:nvSpPr>
        <p:spPr>
          <a:xfrm>
            <a:off x="10540365" y="1978025"/>
            <a:ext cx="762000" cy="5930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pic>
        <p:nvPicPr>
          <p:cNvPr id="166" name="Shape 257" descr="C:\technopolys\technopolys\techno\technoW1\technoW2\images\home_banner_pager.png"/>
          <p:cNvPicPr preferRelativeResize="0"/>
          <p:nvPr/>
        </p:nvPicPr>
        <p:blipFill rotWithShape="1">
          <a:blip r:embed="rId4"/>
          <a:srcRect/>
          <a:stretch>
            <a:fillRect/>
          </a:stretch>
        </p:blipFill>
        <p:spPr>
          <a:xfrm>
            <a:off x="11235055" y="3816350"/>
            <a:ext cx="250825" cy="250825"/>
          </a:xfrm>
          <a:prstGeom prst="rect">
            <a:avLst/>
          </a:prstGeom>
          <a:noFill/>
          <a:ln>
            <a:noFill/>
          </a:ln>
        </p:spPr>
      </p:pic>
      <p:sp>
        <p:nvSpPr>
          <p:cNvPr id="205" name="Caixa de Texto 204"/>
          <p:cNvSpPr txBox="1"/>
          <p:nvPr/>
        </p:nvSpPr>
        <p:spPr>
          <a:xfrm>
            <a:off x="5250815" y="617664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2007</a:t>
            </a:r>
          </a:p>
        </p:txBody>
      </p:sp>
      <p:pic>
        <p:nvPicPr>
          <p:cNvPr id="158" name="Shape 257" descr="C:\technopolys\technopolys\techno\technoW1\technoW2\images\home_banner_pager.png"/>
          <p:cNvPicPr preferRelativeResize="0"/>
          <p:nvPr/>
        </p:nvPicPr>
        <p:blipFill rotWithShape="1">
          <a:blip r:embed="rId4"/>
          <a:srcRect/>
          <a:stretch>
            <a:fillRect/>
          </a:stretch>
        </p:blipFill>
        <p:spPr>
          <a:xfrm>
            <a:off x="10225405" y="6055360"/>
            <a:ext cx="250825" cy="250825"/>
          </a:xfrm>
          <a:prstGeom prst="rect">
            <a:avLst/>
          </a:prstGeom>
          <a:noFill/>
          <a:ln>
            <a:noFill/>
          </a:ln>
        </p:spPr>
      </p:pic>
      <p:sp>
        <p:nvSpPr>
          <p:cNvPr id="207" name="Caixa de Texto 206"/>
          <p:cNvSpPr txBox="1"/>
          <p:nvPr/>
        </p:nvSpPr>
        <p:spPr>
          <a:xfrm>
            <a:off x="7572375" y="6181725"/>
            <a:ext cx="1102360" cy="521970"/>
          </a:xfrm>
          <a:prstGeom prst="rect">
            <a:avLst/>
          </a:prstGeom>
          <a:noFill/>
        </p:spPr>
        <p:txBody>
          <a:bodyPr wrap="square" rtlCol="0">
            <a:spAutoFit/>
          </a:bodyPr>
          <a:lstStyle/>
          <a:p>
            <a:r>
              <a:rPr lang="pt-PT" altLang="en-US" sz="2800">
                <a:gradFill>
                  <a:gsLst>
                    <a:gs pos="0">
                      <a:srgbClr val="14CD68"/>
                    </a:gs>
                    <a:gs pos="100000">
                      <a:srgbClr val="035C7D"/>
                    </a:gs>
                  </a:gsLst>
                  <a:lin scaled="0"/>
                </a:gradFill>
              </a:rPr>
              <a:t>2009</a:t>
            </a:r>
          </a:p>
        </p:txBody>
      </p:sp>
      <p:pic>
        <p:nvPicPr>
          <p:cNvPr id="209" name="Imagem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sp>
        <p:nvSpPr>
          <p:cNvPr id="100" name="Caixa de Texto 64"/>
          <p:cNvSpPr txBox="1"/>
          <p:nvPr/>
        </p:nvSpPr>
        <p:spPr>
          <a:xfrm>
            <a:off x="332105" y="710565"/>
            <a:ext cx="2074545" cy="569387"/>
          </a:xfrm>
          <a:prstGeom prst="rect">
            <a:avLst/>
          </a:prstGeom>
          <a:noFill/>
        </p:spPr>
        <p:txBody>
          <a:bodyPr wrap="square" rtlCol="0">
            <a:spAutoFit/>
          </a:bodyPr>
          <a:lstStyle/>
          <a:p>
            <a:pPr algn="just"/>
            <a:r>
              <a:rPr lang="fr-FR" sz="11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Constitution.</a:t>
            </a:r>
            <a:r>
              <a:rPr lang="fr-FR" sz="1000" b="1">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a:latin typeface="Arial Narrow" panose="020B0606020202030204" pitchFamily="34" charset="0"/>
                <a:ea typeface="Verdana" panose="020B0604030504040204" pitchFamily="34" charset="0"/>
                <a:cs typeface="Verdana" panose="020B0604030504040204" pitchFamily="34" charset="0"/>
                <a:sym typeface="+mn-ea"/>
              </a:rPr>
              <a:t>Le traité constitutionnel de la CEDEAO a été approuvé le 28 mai 1975.</a:t>
            </a:r>
            <a:endParaRPr lang="pt-PT" altLang="en-US" sz="1000"/>
          </a:p>
        </p:txBody>
      </p:sp>
      <p:sp>
        <p:nvSpPr>
          <p:cNvPr id="101" name="Caixa de Texto 75"/>
          <p:cNvSpPr txBox="1"/>
          <p:nvPr/>
        </p:nvSpPr>
        <p:spPr>
          <a:xfrm>
            <a:off x="2653030" y="716280"/>
            <a:ext cx="2101850" cy="877163"/>
          </a:xfrm>
          <a:prstGeom prst="rect">
            <a:avLst/>
          </a:prstGeom>
          <a:noFill/>
        </p:spPr>
        <p:txBody>
          <a:bodyPr wrap="square" rtlCol="0">
            <a:spAutoFit/>
          </a:bodyPr>
          <a:lstStyle/>
          <a:p>
            <a:r>
              <a:rPr lang="fr-FR" sz="11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Adhésion du Cap-Vert. </a:t>
            </a:r>
            <a:r>
              <a:rPr lang="fr-FR" sz="1000">
                <a:latin typeface="Arial Narrow" panose="020B0606020202030204" pitchFamily="34" charset="0"/>
                <a:ea typeface="Verdana" panose="020B0604030504040204" pitchFamily="34" charset="0"/>
                <a:cs typeface="Verdana" panose="020B0604030504040204" pitchFamily="34" charset="0"/>
                <a:sym typeface="+mn-ea"/>
              </a:rPr>
              <a:t>Le Cap-Vert est devenu membre de la CEDEAO en 1976, immédiatement après avoir obtenu le statut d'État indépendant et souverain le 5 juillet 1975.</a:t>
            </a:r>
            <a:endParaRPr lang="pt-PT" altLang="en-US" sz="1000"/>
          </a:p>
        </p:txBody>
      </p:sp>
      <p:sp>
        <p:nvSpPr>
          <p:cNvPr id="102" name="Caixa de Texto 111"/>
          <p:cNvSpPr txBox="1"/>
          <p:nvPr/>
        </p:nvSpPr>
        <p:spPr>
          <a:xfrm>
            <a:off x="4918074" y="713740"/>
            <a:ext cx="2148841" cy="1046440"/>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a:t>
            </a:r>
            <a:r>
              <a:rPr lang="fr-FR" sz="1100" b="1"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extérieur. </a:t>
            </a:r>
            <a:r>
              <a:rPr lang="fr-FR" sz="1000" smtClean="0">
                <a:latin typeface="Arial Narrow" panose="020B0606020202030204" pitchFamily="34" charset="0"/>
                <a:ea typeface="Verdana" panose="020B0604030504040204" pitchFamily="34" charset="0"/>
                <a:cs typeface="Verdana" panose="020B0604030504040204" pitchFamily="34" charset="0"/>
                <a:sym typeface="+mn-ea"/>
              </a:rPr>
              <a:t>Élimination </a:t>
            </a:r>
            <a:r>
              <a:rPr lang="fr-FR" sz="1000">
                <a:latin typeface="Arial Narrow" panose="020B0606020202030204" pitchFamily="34" charset="0"/>
                <a:ea typeface="Verdana" panose="020B0604030504040204" pitchFamily="34" charset="0"/>
                <a:cs typeface="Verdana" panose="020B0604030504040204" pitchFamily="34" charset="0"/>
                <a:sym typeface="+mn-ea"/>
              </a:rPr>
              <a:t>des droits de douane à l'importation et à l'exportation et suppression des barrières non tarifaires entre les États membres pour les produits agricoles, l'artisanat et le pétrole brut.</a:t>
            </a:r>
            <a:endParaRPr lang="pt-PT" altLang="en-US" sz="100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03" name="Caixa de Texto 201"/>
          <p:cNvSpPr txBox="1"/>
          <p:nvPr/>
        </p:nvSpPr>
        <p:spPr>
          <a:xfrm>
            <a:off x="144066" y="2777847"/>
            <a:ext cx="2080339" cy="1046440"/>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Libéralisation du commerce </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extérieur. </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Élimination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des droits de douane à l'importation et à l'exportation et suppression des barrières non tarifaires entre les États membres, </a:t>
            </a:r>
            <a:r>
              <a:rPr lang="fr-FR" sz="1000" dirty="0"/>
              <a:t>des produits industriels</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a:t>
            </a:r>
            <a:endParaRPr lang="pt-PT" altLang="en-US" sz="1000" dirty="0">
              <a:latin typeface="Arial Narrow" panose="020B0606020202030204" pitchFamily="34" charset="0"/>
              <a:ea typeface="Verdana" panose="020B0604030504040204" pitchFamily="34" charset="0"/>
              <a:cs typeface="Arial Narrow" panose="020B0606020202030204" pitchFamily="34" charset="0"/>
              <a:sym typeface="+mn-ea"/>
            </a:endParaRPr>
          </a:p>
        </p:txBody>
      </p:sp>
      <p:sp>
        <p:nvSpPr>
          <p:cNvPr id="104" name="Caixa de Texto 123"/>
          <p:cNvSpPr txBox="1"/>
          <p:nvPr/>
        </p:nvSpPr>
        <p:spPr>
          <a:xfrm>
            <a:off x="7259320" y="727710"/>
            <a:ext cx="1858645" cy="938719"/>
          </a:xfrm>
          <a:prstGeom prst="rect">
            <a:avLst/>
          </a:prstGeom>
          <a:noFill/>
        </p:spPr>
        <p:txBody>
          <a:bodyPr wrap="square" rtlCol="0">
            <a:spAutoFit/>
          </a:bodyPr>
          <a:lstStyle/>
          <a:p>
            <a:pPr algn="just" defTabSz="1111250">
              <a:lnSpc>
                <a:spcPts val="1100"/>
              </a:lnSpc>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Monnaie unique.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Idée de création de la monnaie unique de la CEDEAO lancée par la Conférence des chefs d'État et de gouvernement. Décision A / Dec6 / 12/85.</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5" name="Caixa de Texto 188"/>
          <p:cNvSpPr txBox="1"/>
          <p:nvPr/>
        </p:nvSpPr>
        <p:spPr>
          <a:xfrm>
            <a:off x="9589135" y="746125"/>
            <a:ext cx="1520190" cy="656590"/>
          </a:xfrm>
          <a:prstGeom prst="rect">
            <a:avLst/>
          </a:prstGeom>
          <a:noFill/>
        </p:spPr>
        <p:txBody>
          <a:bodyPr wrap="square" rtlCol="0">
            <a:spAutoFit/>
          </a:bodyPr>
          <a:lstStyle/>
          <a:p>
            <a:pPr algn="just" defTabSz="1111250">
              <a:lnSpc>
                <a:spcPts val="1100"/>
              </a:lnSpc>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Coopération monétaire.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d'un programme de coopération monétaire de la CEDEAO (PCMC).</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6" name="Caixa de Texto 191"/>
          <p:cNvSpPr txBox="1"/>
          <p:nvPr/>
        </p:nvSpPr>
        <p:spPr>
          <a:xfrm>
            <a:off x="2789601" y="2717165"/>
            <a:ext cx="1866220" cy="723275"/>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Critères de convergence.</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Adoption des critères de convergence macroéconomique de la CEDEAO.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7" name="Caixa de Texto 133"/>
          <p:cNvSpPr txBox="1"/>
          <p:nvPr/>
        </p:nvSpPr>
        <p:spPr>
          <a:xfrm>
            <a:off x="5009516" y="2727960"/>
            <a:ext cx="2011044" cy="1184940"/>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Déclaration d'Accra.</a:t>
            </a:r>
            <a:r>
              <a:rPr lang="fr-FR" sz="1000"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30 avril, les chefs d'État et de gouvernement de 6 pays déclarent l'institutionnalisation de la zone monétaire ouest-africaine (ZMAO), dans le cadre de l'objectif de la zone de monnaie unique de la CEDEAO.</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09" name="Caixa de Texto 189"/>
          <p:cNvSpPr txBox="1"/>
          <p:nvPr/>
        </p:nvSpPr>
        <p:spPr>
          <a:xfrm>
            <a:off x="9230439" y="2642235"/>
            <a:ext cx="2115741" cy="1338828"/>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Mécanisme de surveillance.</a:t>
            </a:r>
          </a:p>
          <a:p>
            <a:pPr algn="just" defTabSz="1111250">
              <a:lnSpc>
                <a:spcPct val="100000"/>
              </a:lnSpc>
              <a:spcBef>
                <a:spcPts val="0"/>
              </a:spcBef>
              <a:spcAft>
                <a:spcPts val="35"/>
              </a:spcAft>
              <a:defRPr/>
            </a:pPr>
            <a:r>
              <a:rPr lang="fr-FR" sz="1000">
                <a:latin typeface="Arial Narrow" panose="020B0606020202030204" pitchFamily="34" charset="0"/>
                <a:ea typeface="Verdana" panose="020B0604030504040204" pitchFamily="34" charset="0"/>
                <a:cs typeface="Verdana" panose="020B0604030504040204" pitchFamily="34" charset="0"/>
                <a:sym typeface="+mn-ea"/>
              </a:rPr>
              <a:t>Adoption d'un mécanisme de supervision multilatérale dans le cadre de la coordination des politiques économiques et financières des États membres comme condition préalable à la création de l'Union économique et monétaire (décision A (</a:t>
            </a:r>
            <a:r>
              <a:rPr lang="fr-FR" sz="1000" err="1">
                <a:latin typeface="Arial Narrow" panose="020B0606020202030204" pitchFamily="34" charset="0"/>
                <a:ea typeface="Verdana" panose="020B0604030504040204" pitchFamily="34" charset="0"/>
                <a:cs typeface="Verdana" panose="020B0604030504040204" pitchFamily="34" charset="0"/>
                <a:sym typeface="+mn-ea"/>
              </a:rPr>
              <a:t>déc</a:t>
            </a:r>
            <a:r>
              <a:rPr lang="fr-FR" sz="1000">
                <a:latin typeface="Arial Narrow" panose="020B0606020202030204" pitchFamily="34" charset="0"/>
                <a:ea typeface="Verdana" panose="020B0604030504040204" pitchFamily="34" charset="0"/>
                <a:cs typeface="Verdana" panose="020B0604030504040204" pitchFamily="34" charset="0"/>
                <a:sym typeface="+mn-ea"/>
              </a:rPr>
              <a:t> / 7/12/01)).</a:t>
            </a:r>
            <a:endParaRPr lang="pt-PT" altLang="en-US" sz="100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1" name="Caixa de Texto 183"/>
          <p:cNvSpPr txBox="1"/>
          <p:nvPr/>
        </p:nvSpPr>
        <p:spPr>
          <a:xfrm>
            <a:off x="1196339" y="4911725"/>
            <a:ext cx="1870757" cy="797654"/>
          </a:xfrm>
          <a:prstGeom prst="rect">
            <a:avLst/>
          </a:prstGeom>
          <a:noFill/>
        </p:spPr>
        <p:txBody>
          <a:bodyPr wrap="square" rtlCol="0">
            <a:spAutoFit/>
          </a:bodyPr>
          <a:lstStyle/>
          <a:p>
            <a:pPr algn="just" defTabSz="1111250">
              <a:lnSpc>
                <a:spcPts val="1100"/>
              </a:lnSpc>
              <a:defRPr/>
            </a:pPr>
            <a:r>
              <a:rPr lang="fr-FR" sz="11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Libre circulation des </a:t>
            </a:r>
            <a:r>
              <a:rPr lang="fr-FR" sz="1100" b="1" dirty="0" smtClean="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personnes. </a:t>
            </a:r>
            <a:r>
              <a:rPr lang="fr-FR" sz="1000" dirty="0" smtClean="0">
                <a:latin typeface="Arial Narrow" panose="020B0606020202030204" pitchFamily="34" charset="0"/>
                <a:ea typeface="Verdana" panose="020B0604030504040204" pitchFamily="34" charset="0"/>
                <a:cs typeface="Verdana" panose="020B0604030504040204" pitchFamily="34" charset="0"/>
                <a:sym typeface="+mn-ea"/>
              </a:rPr>
              <a:t>Reconnaissance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du droit à la libre circulation des personnes et au travail dans la </a:t>
            </a:r>
            <a:r>
              <a:rPr lang="fr-FR"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4" name="Caixa de Texto 184"/>
          <p:cNvSpPr txBox="1"/>
          <p:nvPr/>
        </p:nvSpPr>
        <p:spPr>
          <a:xfrm>
            <a:off x="3512184" y="4918075"/>
            <a:ext cx="1721531" cy="797654"/>
          </a:xfrm>
          <a:prstGeom prst="rect">
            <a:avLst/>
          </a:prstGeom>
          <a:noFill/>
        </p:spPr>
        <p:txBody>
          <a:bodyPr wrap="square" rtlCol="0">
            <a:spAutoFit/>
          </a:bodyPr>
          <a:lstStyle/>
          <a:p>
            <a:pPr algn="just" defTabSz="1111250">
              <a:lnSpc>
                <a:spcPts val="1100"/>
              </a:lnSpc>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Libre circulation</a:t>
            </a:r>
            <a:r>
              <a:rPr lang="fr-FR" sz="1100" b="1" dirty="0">
                <a:solidFill>
                  <a:srgbClr val="3FBBD7"/>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100" b="1" dirty="0">
                <a:solidFill>
                  <a:srgbClr val="3FBBD7"/>
                </a:solidFill>
                <a:latin typeface="Arial Narrow" panose="020B0606020202030204" pitchFamily="34" charset="0"/>
              </a:rPr>
              <a:t>effective</a:t>
            </a:r>
            <a:r>
              <a:rPr lang="fr-FR" sz="1100" b="1" dirty="0"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Libre circulation effective sans visa dans la région, pour les citoyens de la </a:t>
            </a:r>
            <a:r>
              <a:rPr lang="fr-FR" sz="1000" i="1" dirty="0">
                <a:latin typeface="Arial Narrow" panose="020B0606020202030204" pitchFamily="34" charset="0"/>
                <a:ea typeface="Verdana" panose="020B0604030504040204" pitchFamily="34" charset="0"/>
                <a:cs typeface="Verdana" panose="020B0604030504040204" pitchFamily="34" charset="0"/>
                <a:sym typeface="+mn-ea"/>
              </a:rPr>
              <a:t>CEDEAO</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 limitée à 90 jours.</a:t>
            </a:r>
            <a:endParaRPr lang="en-GB" altLang="en-US" sz="1000" dirty="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5" name="Caixa de Texto 205"/>
          <p:cNvSpPr txBox="1"/>
          <p:nvPr/>
        </p:nvSpPr>
        <p:spPr>
          <a:xfrm>
            <a:off x="5796914" y="4909820"/>
            <a:ext cx="1937385" cy="8771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Vision 2020.</a:t>
            </a:r>
          </a:p>
          <a:p>
            <a:pPr algn="just" defTabSz="1111250">
              <a:lnSpc>
                <a:spcPct val="100000"/>
              </a:lnSpc>
              <a:spcBef>
                <a:spcPts val="0"/>
              </a:spcBef>
              <a:spcAft>
                <a:spcPts val="35"/>
              </a:spcAft>
              <a:defRPr/>
            </a:pPr>
            <a:r>
              <a:rPr lang="fr-FR" sz="1000">
                <a:latin typeface="Arial Narrow" panose="020B0606020202030204" pitchFamily="34" charset="0"/>
                <a:ea typeface="Verdana" panose="020B0604030504040204" pitchFamily="34" charset="0"/>
                <a:cs typeface="Verdana" panose="020B0604030504040204" pitchFamily="34" charset="0"/>
                <a:sym typeface="+mn-ea"/>
              </a:rPr>
              <a:t>L'adoption des principes constitutifs, qui consiste en la conversion d'une CEDEAO d'Etats en une CEDEAO des citoyens.</a:t>
            </a:r>
            <a:endParaRPr lang="pt-PT" altLang="en-US" sz="100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6" name="Caixa de Texto 207"/>
          <p:cNvSpPr txBox="1"/>
          <p:nvPr/>
        </p:nvSpPr>
        <p:spPr>
          <a:xfrm>
            <a:off x="8110855" y="4914265"/>
            <a:ext cx="2038985" cy="1015663"/>
          </a:xfrm>
          <a:prstGeom prst="rect">
            <a:avLst/>
          </a:prstGeom>
          <a:noFill/>
        </p:spPr>
        <p:txBody>
          <a:bodyPr wrap="square" rtlCol="0">
            <a:spAutoFit/>
          </a:bodyPr>
          <a:lstStyle/>
          <a:p>
            <a:pPr algn="just" defTabSz="1111250">
              <a:lnSpc>
                <a:spcPct val="100000"/>
              </a:lnSpc>
              <a:spcBef>
                <a:spcPts val="0"/>
              </a:spcBef>
              <a:spcAft>
                <a:spcPts val="35"/>
              </a:spcAft>
              <a:defRPr/>
            </a:pPr>
            <a:r>
              <a:rPr lang="fr-FR" sz="10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Monnaie unique de la CEDEAO [ECO</a:t>
            </a:r>
            <a:r>
              <a:rPr lang="fr-FR" sz="1000" b="1" smtClean="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smtClean="0">
                <a:latin typeface="Arial Narrow" panose="020B0606020202030204" pitchFamily="34" charset="0"/>
                <a:ea typeface="Verdana" panose="020B0604030504040204" pitchFamily="34" charset="0"/>
                <a:cs typeface="Verdana" panose="020B0604030504040204" pitchFamily="34" charset="0"/>
                <a:sym typeface="+mn-ea"/>
              </a:rPr>
              <a:t>Adoption </a:t>
            </a:r>
            <a:r>
              <a:rPr lang="fr-FR" sz="1000">
                <a:latin typeface="Arial Narrow" panose="020B0606020202030204" pitchFamily="34" charset="0"/>
                <a:ea typeface="Verdana" panose="020B0604030504040204" pitchFamily="34" charset="0"/>
                <a:cs typeface="Verdana" panose="020B0604030504040204" pitchFamily="34" charset="0"/>
                <a:sym typeface="+mn-ea"/>
              </a:rPr>
              <a:t>par le Conseil de convergence de la CEDEAO le 25 mai 2009 d'une «feuille de route» pour le programme de monnaie unique de la CEDEAO [</a:t>
            </a:r>
            <a:r>
              <a:rPr lang="fr-FR" sz="1000">
                <a:solidFill>
                  <a:srgbClr val="00B4B2"/>
                </a:solidFill>
                <a:latin typeface="Arial Narrow" panose="020B0606020202030204" pitchFamily="34" charset="0"/>
                <a:ea typeface="Verdana" panose="020B0604030504040204" pitchFamily="34" charset="0"/>
                <a:cs typeface="Verdana" panose="020B0604030504040204" pitchFamily="34" charset="0"/>
                <a:sym typeface="+mn-ea"/>
              </a:rPr>
              <a:t>ECO</a:t>
            </a:r>
            <a:r>
              <a:rPr lang="fr-FR" sz="1000">
                <a:latin typeface="Arial Narrow" panose="020B0606020202030204" pitchFamily="34" charset="0"/>
                <a:ea typeface="Verdana" panose="020B0604030504040204" pitchFamily="34" charset="0"/>
                <a:cs typeface="Verdana" panose="020B0604030504040204" pitchFamily="34" charset="0"/>
                <a:sym typeface="+mn-ea"/>
              </a:rPr>
              <a:t>] en 2020.</a:t>
            </a:r>
            <a:endParaRPr lang="pt-PT" sz="100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28" name="Caixa de Texto 195"/>
          <p:cNvSpPr txBox="1"/>
          <p:nvPr/>
        </p:nvSpPr>
        <p:spPr>
          <a:xfrm>
            <a:off x="10404475" y="4915535"/>
            <a:ext cx="1762046" cy="1079783"/>
          </a:xfrm>
          <a:prstGeom prst="rect">
            <a:avLst/>
          </a:prstGeom>
          <a:noFill/>
        </p:spPr>
        <p:txBody>
          <a:bodyPr wrap="square" rtlCol="0">
            <a:spAutoFit/>
          </a:bodyPr>
          <a:lstStyle/>
          <a:p>
            <a:pPr algn="just" defTabSz="1111250">
              <a:lnSpc>
                <a:spcPts val="1100"/>
              </a:lnSpc>
              <a:defRPr/>
            </a:pPr>
            <a:r>
              <a:rPr lang="fr-FR" sz="1000" b="1">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Zone d'échange libre. </a:t>
            </a:r>
            <a:r>
              <a:rPr lang="fr-FR" sz="1000">
                <a:latin typeface="Arial Narrow" panose="020B0606020202030204" pitchFamily="34" charset="0"/>
                <a:ea typeface="Verdana" panose="020B0604030504040204" pitchFamily="34" charset="0"/>
                <a:cs typeface="Verdana" panose="020B0604030504040204" pitchFamily="34" charset="0"/>
                <a:sym typeface="+mn-ea"/>
              </a:rPr>
              <a:t>Une zone de libre-échange est créée avec l'adoption du tarif extérieur commun (TEC) de la CEDEAO le 25 octobre 2013 à Dakar, applicable à partir de janvier 2015.</a:t>
            </a:r>
            <a:endParaRPr lang="en-GB" altLang="en-US" sz="1000" smtClean="0">
              <a:latin typeface="Arial Narrow" panose="020B0606020202030204" pitchFamily="34" charset="0"/>
              <a:ea typeface="Verdana" panose="020B0604030504040204" pitchFamily="34" charset="0"/>
              <a:cs typeface="Verdana" panose="020B0604030504040204" pitchFamily="34" charset="0"/>
              <a:sym typeface="+mn-ea"/>
            </a:endParaRPr>
          </a:p>
        </p:txBody>
      </p:sp>
      <p:sp>
        <p:nvSpPr>
          <p:cNvPr id="112" name="CaixaDeTexto 6"/>
          <p:cNvSpPr txBox="1">
            <a:spLocks noChangeArrowheads="1"/>
          </p:cNvSpPr>
          <p:nvPr/>
        </p:nvSpPr>
        <p:spPr bwMode="auto">
          <a:xfrm>
            <a:off x="3699510" y="304165"/>
            <a:ext cx="4589780" cy="337185"/>
          </a:xfrm>
          <a:prstGeom prst="rect">
            <a:avLst/>
          </a:prstGeom>
          <a:noFill/>
          <a:ln w="9525">
            <a:noFill/>
            <a:miter lim="800000"/>
          </a:ln>
        </p:spPr>
        <p:txBody>
          <a:bodyPr wrap="square">
            <a:spAutoFit/>
          </a:bodyPr>
          <a:lstStyle/>
          <a:p>
            <a:pPr algn="ctr">
              <a:defRPr/>
            </a:pPr>
            <a:r>
              <a:rPr lang="pt-PT" sz="1600" b="1" i="1" dirty="0">
                <a:gradFill>
                  <a:gsLst>
                    <a:gs pos="0">
                      <a:srgbClr val="14CD68"/>
                    </a:gs>
                    <a:gs pos="100000">
                      <a:srgbClr val="035C7D"/>
                    </a:gs>
                  </a:gsLst>
                  <a:lin scaled="0"/>
                </a:gradFill>
                <a:latin typeface="Arial Narrow" panose="020B0606020202030204" pitchFamily="34" charset="0"/>
                <a:cs typeface="Arial" panose="020B0604020202020204" pitchFamily="34" charset="0"/>
              </a:rPr>
              <a:t>QUELQUES ÉTAPES D'INTÉGRATION RÉGIONALE</a:t>
            </a:r>
          </a:p>
        </p:txBody>
      </p:sp>
      <p:pic>
        <p:nvPicPr>
          <p:cNvPr id="119" name="Imagem 11" descr="logo"/>
          <p:cNvPicPr>
            <a:picLocks noChangeAspect="1"/>
          </p:cNvPicPr>
          <p:nvPr/>
        </p:nvPicPr>
        <p:blipFill>
          <a:blip r:embed="rId6"/>
          <a:stretch>
            <a:fillRect/>
          </a:stretch>
        </p:blipFill>
        <p:spPr>
          <a:xfrm>
            <a:off x="75981" y="153264"/>
            <a:ext cx="2349938" cy="515796"/>
          </a:xfrm>
          <a:prstGeom prst="rect">
            <a:avLst/>
          </a:prstGeom>
        </p:spPr>
      </p:pic>
      <p:sp>
        <p:nvSpPr>
          <p:cNvPr id="169" name="Caixa de Texto 168"/>
          <p:cNvSpPr txBox="1"/>
          <p:nvPr/>
        </p:nvSpPr>
        <p:spPr>
          <a:xfrm>
            <a:off x="8947467" y="1991995"/>
            <a:ext cx="1102360" cy="521970"/>
          </a:xfrm>
          <a:prstGeom prst="rect">
            <a:avLst/>
          </a:prstGeom>
          <a:solidFill>
            <a:schemeClr val="bg1"/>
          </a:solidFill>
        </p:spPr>
        <p:txBody>
          <a:bodyPr wrap="square" rtlCol="0">
            <a:spAutoFit/>
          </a:bodyPr>
          <a:lstStyle/>
          <a:p>
            <a:r>
              <a:rPr lang="pt-PT" altLang="en-US" sz="2800" dirty="0">
                <a:gradFill>
                  <a:gsLst>
                    <a:gs pos="0">
                      <a:srgbClr val="14CD68"/>
                    </a:gs>
                    <a:gs pos="100000">
                      <a:srgbClr val="035C7D"/>
                    </a:gs>
                  </a:gsLst>
                  <a:lin scaled="0"/>
                </a:gradFill>
              </a:rPr>
              <a:t>1987</a:t>
            </a:r>
          </a:p>
        </p:txBody>
      </p:sp>
      <p:pic>
        <p:nvPicPr>
          <p:cNvPr id="200" name="Shape 257" descr="C:\technopolys\technopolys\techno\technoW1\technoW2\images\home_banner_pager.png"/>
          <p:cNvPicPr preferRelativeResize="0"/>
          <p:nvPr/>
        </p:nvPicPr>
        <p:blipFill rotWithShape="1">
          <a:blip r:embed="rId4"/>
          <a:srcRect/>
          <a:stretch>
            <a:fillRect/>
          </a:stretch>
        </p:blipFill>
        <p:spPr>
          <a:xfrm>
            <a:off x="9357995" y="1807210"/>
            <a:ext cx="250825" cy="250825"/>
          </a:xfrm>
          <a:prstGeom prst="rect">
            <a:avLst/>
          </a:prstGeom>
          <a:noFill/>
          <a:ln>
            <a:noFill/>
          </a:ln>
        </p:spPr>
      </p:pic>
      <p:pic>
        <p:nvPicPr>
          <p:cNvPr id="165" name="Shape 257" descr="C:\technopolys\technopolys\techno\technoW1\technoW2\images\home_banner_pager.png"/>
          <p:cNvPicPr preferRelativeResize="0"/>
          <p:nvPr/>
        </p:nvPicPr>
        <p:blipFill rotWithShape="1">
          <a:blip r:embed="rId4"/>
          <a:srcRect/>
          <a:stretch>
            <a:fillRect/>
          </a:stretch>
        </p:blipFill>
        <p:spPr>
          <a:xfrm>
            <a:off x="1002665" y="6044565"/>
            <a:ext cx="250825" cy="250825"/>
          </a:xfrm>
          <a:prstGeom prst="rect">
            <a:avLst/>
          </a:prstGeom>
          <a:noFill/>
          <a:ln>
            <a:noFill/>
          </a:ln>
        </p:spPr>
      </p:pic>
      <p:sp>
        <p:nvSpPr>
          <p:cNvPr id="121" name="Caixa de Texto 120"/>
          <p:cNvSpPr txBox="1"/>
          <p:nvPr/>
        </p:nvSpPr>
        <p:spPr>
          <a:xfrm>
            <a:off x="8446770" y="4041775"/>
            <a:ext cx="1102360" cy="521970"/>
          </a:xfrm>
          <a:prstGeom prst="rect">
            <a:avLst/>
          </a:prstGeom>
          <a:noFill/>
        </p:spPr>
        <p:txBody>
          <a:bodyPr wrap="square" rtlCol="0">
            <a:spAutoFit/>
          </a:bodyPr>
          <a:lstStyle/>
          <a:p>
            <a:r>
              <a:rPr lang="pt-PT" altLang="en-US" sz="2800" dirty="0">
                <a:gradFill>
                  <a:gsLst>
                    <a:gs pos="0">
                      <a:srgbClr val="14CD68"/>
                    </a:gs>
                    <a:gs pos="100000">
                      <a:srgbClr val="035C7D"/>
                    </a:gs>
                  </a:gsLst>
                  <a:lin scaled="0"/>
                </a:gradFill>
              </a:rPr>
              <a:t>2000</a:t>
            </a:r>
          </a:p>
        </p:txBody>
      </p:sp>
      <p:cxnSp>
        <p:nvCxnSpPr>
          <p:cNvPr id="122" name="Conexão Reta 121"/>
          <p:cNvCxnSpPr/>
          <p:nvPr/>
        </p:nvCxnSpPr>
        <p:spPr>
          <a:xfrm>
            <a:off x="9100820" y="2853690"/>
            <a:ext cx="0" cy="1114425"/>
          </a:xfrm>
          <a:prstGeom prst="line">
            <a:avLst/>
          </a:prstGeom>
        </p:spPr>
        <p:style>
          <a:lnRef idx="1">
            <a:schemeClr val="accent1"/>
          </a:lnRef>
          <a:fillRef idx="0">
            <a:schemeClr val="accent1"/>
          </a:fillRef>
          <a:effectRef idx="0">
            <a:schemeClr val="accent1"/>
          </a:effectRef>
          <a:fontRef idx="minor">
            <a:schemeClr val="tx1"/>
          </a:fontRef>
        </p:style>
      </p:cxnSp>
      <p:pic>
        <p:nvPicPr>
          <p:cNvPr id="123" name="Shape 238" descr="C:\technopolys\technopolys\techno\technoW1\technoW2\images\home_banner_pager 16.png"/>
          <p:cNvPicPr preferRelativeResize="0"/>
          <p:nvPr/>
        </p:nvPicPr>
        <p:blipFill rotWithShape="1">
          <a:blip r:embed="rId3"/>
          <a:srcRect/>
          <a:stretch>
            <a:fillRect/>
          </a:stretch>
        </p:blipFill>
        <p:spPr>
          <a:xfrm>
            <a:off x="8809309" y="2523738"/>
            <a:ext cx="559402" cy="559434"/>
          </a:xfrm>
          <a:prstGeom prst="rect">
            <a:avLst/>
          </a:prstGeom>
          <a:noFill/>
          <a:ln>
            <a:noFill/>
          </a:ln>
        </p:spPr>
      </p:pic>
      <p:pic>
        <p:nvPicPr>
          <p:cNvPr id="161" name="Shape 257" descr="C:\technopolys\technopolys\techno\technoW1\technoW2\images\home_banner_pager.png"/>
          <p:cNvPicPr preferRelativeResize="0"/>
          <p:nvPr/>
        </p:nvPicPr>
        <p:blipFill rotWithShape="1">
          <a:blip r:embed="rId4"/>
          <a:srcRect/>
          <a:stretch>
            <a:fillRect/>
          </a:stretch>
        </p:blipFill>
        <p:spPr>
          <a:xfrm>
            <a:off x="8976995" y="3928110"/>
            <a:ext cx="250825" cy="250825"/>
          </a:xfrm>
          <a:prstGeom prst="rect">
            <a:avLst/>
          </a:prstGeom>
          <a:noFill/>
          <a:ln>
            <a:noFill/>
          </a:ln>
        </p:spPr>
      </p:pic>
      <p:sp>
        <p:nvSpPr>
          <p:cNvPr id="108" name="Caixa de Texto 118"/>
          <p:cNvSpPr txBox="1"/>
          <p:nvPr/>
        </p:nvSpPr>
        <p:spPr>
          <a:xfrm>
            <a:off x="7257415" y="2694940"/>
            <a:ext cx="1781175" cy="723275"/>
          </a:xfrm>
          <a:prstGeom prst="rect">
            <a:avLst/>
          </a:prstGeom>
          <a:noFill/>
        </p:spPr>
        <p:txBody>
          <a:bodyPr wrap="square" rtlCol="0">
            <a:spAutoFit/>
          </a:bodyPr>
          <a:lstStyle/>
          <a:p>
            <a:pPr algn="just" defTabSz="1111250">
              <a:lnSpc>
                <a:spcPct val="100000"/>
              </a:lnSpc>
              <a:spcBef>
                <a:spcPts val="0"/>
              </a:spcBef>
              <a:spcAft>
                <a:spcPts val="35"/>
              </a:spcAft>
              <a:defRPr/>
            </a:pPr>
            <a:r>
              <a:rPr lang="fr-FR" sz="1100" b="1" dirty="0">
                <a:solidFill>
                  <a:srgbClr val="00B0F0"/>
                </a:solidFill>
                <a:latin typeface="Arial Narrow" panose="020B0606020202030204" pitchFamily="34" charset="0"/>
                <a:ea typeface="Verdana" panose="020B0604030504040204" pitchFamily="34" charset="0"/>
                <a:cs typeface="Verdana" panose="020B0604030504040204" pitchFamily="34" charset="0"/>
                <a:sym typeface="+mn-ea"/>
              </a:rPr>
              <a:t>Accord ZMAO.</a:t>
            </a:r>
            <a:r>
              <a:rPr lang="fr-FR" sz="1000" b="1" dirty="0">
                <a:solidFill>
                  <a:srgbClr val="008CBA"/>
                </a:solidFill>
                <a:latin typeface="Arial Narrow" panose="020B0606020202030204" pitchFamily="34" charset="0"/>
                <a:ea typeface="Verdana" panose="020B0604030504040204" pitchFamily="34" charset="0"/>
                <a:cs typeface="Verdana" panose="020B0604030504040204" pitchFamily="34" charset="0"/>
                <a:sym typeface="+mn-ea"/>
              </a:rPr>
              <a:t> </a:t>
            </a:r>
            <a:r>
              <a:rPr lang="fr-FR" sz="1000" dirty="0">
                <a:latin typeface="Arial Narrow" panose="020B0606020202030204" pitchFamily="34" charset="0"/>
                <a:ea typeface="Verdana" panose="020B0604030504040204" pitchFamily="34" charset="0"/>
                <a:cs typeface="Verdana" panose="020B0604030504040204" pitchFamily="34" charset="0"/>
                <a:sym typeface="+mn-ea"/>
              </a:rPr>
              <a:t>Le 15 décembre 2000, à Bamako, capitale du Mali, 5 chefs d'État et de gouvernement ont signé l'Accord ZMAO.</a:t>
            </a:r>
            <a:endParaRPr lang="pt-PT" sz="1000" dirty="0">
              <a:latin typeface="Arial Narrow" panose="020B0606020202030204" pitchFamily="34" charset="0"/>
              <a:ea typeface="Verdana" panose="020B0604030504040204" pitchFamily="34" charset="0"/>
              <a:cs typeface="Verdana" panose="020B0604030504040204" pitchFamily="34" charset="0"/>
              <a:sym typeface="+mn-ea"/>
            </a:endParaRPr>
          </a:p>
        </p:txBody>
      </p:sp>
      <p:pic>
        <p:nvPicPr>
          <p:cNvPr id="164" name="Shape 257" descr="C:\technopolys\technopolys\techno\technoW1\technoW2\images\home_banner_pager.png"/>
          <p:cNvPicPr preferRelativeResize="0"/>
          <p:nvPr/>
        </p:nvPicPr>
        <p:blipFill rotWithShape="1">
          <a:blip r:embed="rId4"/>
          <a:srcRect/>
          <a:stretch>
            <a:fillRect/>
          </a:stretch>
        </p:blipFill>
        <p:spPr>
          <a:xfrm>
            <a:off x="2214245" y="3898900"/>
            <a:ext cx="250825" cy="250825"/>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4287784854"/>
              </p:ext>
            </p:extLst>
          </p:nvPr>
        </p:nvGraphicFramePr>
        <p:xfrm>
          <a:off x="0" y="721995"/>
          <a:ext cx="12192000" cy="5799454"/>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50</a:t>
            </a:fld>
            <a:endParaRPr lang="fr-FR" altLang="pt-PT" sz="1200" b="1" i="1" u="sng"/>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3"/>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433060"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51</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2"/>
          <a:stretch>
            <a:fillRect/>
          </a:stretch>
        </p:blipFill>
        <p:spPr>
          <a:xfrm>
            <a:off x="140335" y="222885"/>
            <a:ext cx="333375" cy="219075"/>
          </a:xfrm>
          <a:prstGeom prst="rect">
            <a:avLst/>
          </a:prstGeom>
        </p:spPr>
      </p:pic>
      <p:graphicFrame>
        <p:nvGraphicFramePr>
          <p:cNvPr id="5" name="Gráfico 4"/>
          <p:cNvGraphicFramePr/>
          <p:nvPr/>
        </p:nvGraphicFramePr>
        <p:xfrm>
          <a:off x="24130" y="520065"/>
          <a:ext cx="5939155" cy="616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2632066775"/>
              </p:ext>
            </p:extLst>
          </p:nvPr>
        </p:nvGraphicFramePr>
        <p:xfrm>
          <a:off x="5901055" y="520065"/>
          <a:ext cx="6287135" cy="616585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182161682"/>
              </p:ext>
            </p:extLst>
          </p:nvPr>
        </p:nvGraphicFramePr>
        <p:xfrm>
          <a:off x="0" y="520066"/>
          <a:ext cx="12188190" cy="3476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1703184554"/>
              </p:ext>
            </p:extLst>
          </p:nvPr>
        </p:nvGraphicFramePr>
        <p:xfrm>
          <a:off x="-635" y="3985260"/>
          <a:ext cx="12188825" cy="2774950"/>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930265" y="661860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52</a:t>
            </a:fld>
            <a:endParaRPr lang="fr-FR" altLang="pt-PT" sz="1200" b="1" i="1" u="sng">
              <a:solidFill>
                <a:srgbClr val="008CBA"/>
              </a:solidFill>
            </a:endParaRPr>
          </a:p>
        </p:txBody>
      </p:sp>
      <p:sp>
        <p:nvSpPr>
          <p:cNvPr id="7" name="Caixa de Texto 6"/>
          <p:cNvSpPr txBox="1"/>
          <p:nvPr/>
        </p:nvSpPr>
        <p:spPr>
          <a:xfrm>
            <a:off x="377825" y="151765"/>
            <a:ext cx="1143000"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3" name="Imagem 2" descr="ng"/>
          <p:cNvPicPr>
            <a:picLocks noChangeAspect="1"/>
          </p:cNvPicPr>
          <p:nvPr/>
        </p:nvPicPr>
        <p:blipFill>
          <a:blip r:embed="rId4"/>
          <a:stretch>
            <a:fillRect/>
          </a:stretch>
        </p:blipFill>
        <p:spPr>
          <a:xfrm>
            <a:off x="140335" y="222885"/>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1"/>
          <p:cNvGraphicFramePr>
            <a:graphicFrameLocks/>
          </p:cNvGraphicFramePr>
          <p:nvPr>
            <p:extLst>
              <p:ext uri="{D42A27DB-BD31-4B8C-83A1-F6EECF244321}">
                <p14:modId xmlns:p14="http://schemas.microsoft.com/office/powerpoint/2010/main" val="2725968582"/>
              </p:ext>
            </p:extLst>
          </p:nvPr>
        </p:nvGraphicFramePr>
        <p:xfrm>
          <a:off x="0" y="612775"/>
          <a:ext cx="12192000" cy="5908674"/>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53</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nvGraphicFramePr>
        <p:xfrm>
          <a:off x="34290" y="530860"/>
          <a:ext cx="6002020" cy="6325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117040138"/>
              </p:ext>
            </p:extLst>
          </p:nvPr>
        </p:nvGraphicFramePr>
        <p:xfrm>
          <a:off x="6036945" y="530225"/>
          <a:ext cx="6123940" cy="6326505"/>
        </p:xfrm>
        <a:graphic>
          <a:graphicData uri="http://schemas.openxmlformats.org/drawingml/2006/chart">
            <c:chart xmlns:c="http://schemas.openxmlformats.org/drawingml/2006/chart" xmlns:r="http://schemas.openxmlformats.org/officeDocument/2006/relationships" r:id="rId3"/>
          </a:graphicData>
        </a:graphic>
      </p:graphicFrame>
      <p:sp>
        <p:nvSpPr>
          <p:cNvPr id="50" name="Slide Number Placeholder 6"/>
          <p:cNvSpPr txBox="1"/>
          <p:nvPr/>
        </p:nvSpPr>
        <p:spPr bwMode="auto">
          <a:xfrm>
            <a:off x="5274310"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54</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4"/>
          <a:stretch>
            <a:fillRect/>
          </a:stretch>
        </p:blipFill>
        <p:spPr>
          <a:xfrm>
            <a:off x="178435" y="311785"/>
            <a:ext cx="333375" cy="219075"/>
          </a:xfrm>
          <a:prstGeom prst="rect">
            <a:avLst/>
          </a:prstGeom>
        </p:spPr>
      </p:pic>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2"/>
          <p:cNvGraphicFramePr>
            <a:graphicFrameLocks/>
          </p:cNvGraphicFramePr>
          <p:nvPr>
            <p:extLst>
              <p:ext uri="{D42A27DB-BD31-4B8C-83A1-F6EECF244321}">
                <p14:modId xmlns:p14="http://schemas.microsoft.com/office/powerpoint/2010/main" val="2413583429"/>
              </p:ext>
            </p:extLst>
          </p:nvPr>
        </p:nvGraphicFramePr>
        <p:xfrm>
          <a:off x="0" y="664844"/>
          <a:ext cx="12192000" cy="3365289"/>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55</a:t>
            </a:fld>
            <a:endParaRPr lang="fr-FR" altLang="pt-PT" sz="1200" b="1" i="1" u="sng">
              <a:solidFill>
                <a:srgbClr val="008CBA"/>
              </a:solidFill>
            </a:endParaRPr>
          </a:p>
        </p:txBody>
      </p:sp>
      <p:sp>
        <p:nvSpPr>
          <p:cNvPr id="7" name="Caixa de Texto 6"/>
          <p:cNvSpPr txBox="1"/>
          <p:nvPr/>
        </p:nvSpPr>
        <p:spPr>
          <a:xfrm>
            <a:off x="423545" y="244475"/>
            <a:ext cx="1356360" cy="368300"/>
          </a:xfrm>
          <a:prstGeom prst="rect">
            <a:avLst/>
          </a:prstGeom>
          <a:noFill/>
        </p:spPr>
        <p:txBody>
          <a:bodyPr wrap="square" rtlCol="0">
            <a:spAutoFit/>
          </a:bodyPr>
          <a:lstStyle/>
          <a:p>
            <a:r>
              <a:rPr lang="pt-PT" altLang="en-US" b="1">
                <a:solidFill>
                  <a:srgbClr val="3EA4BA"/>
                </a:solidFill>
              </a:rPr>
              <a:t>SENEGAL</a:t>
            </a:r>
          </a:p>
        </p:txBody>
      </p:sp>
      <p:pic>
        <p:nvPicPr>
          <p:cNvPr id="3" name="Imagem 2" descr="sn"/>
          <p:cNvPicPr>
            <a:picLocks noChangeAspect="1"/>
          </p:cNvPicPr>
          <p:nvPr/>
        </p:nvPicPr>
        <p:blipFill>
          <a:blip r:embed="rId3"/>
          <a:stretch>
            <a:fillRect/>
          </a:stretch>
        </p:blipFill>
        <p:spPr>
          <a:xfrm>
            <a:off x="178435" y="311785"/>
            <a:ext cx="333375" cy="219075"/>
          </a:xfrm>
          <a:prstGeom prst="rect">
            <a:avLst/>
          </a:prstGeom>
        </p:spPr>
      </p:pic>
      <p:graphicFrame>
        <p:nvGraphicFramePr>
          <p:cNvPr id="6" name="Gráfico 5"/>
          <p:cNvGraphicFramePr/>
          <p:nvPr>
            <p:extLst>
              <p:ext uri="{D42A27DB-BD31-4B8C-83A1-F6EECF244321}">
                <p14:modId xmlns:p14="http://schemas.microsoft.com/office/powerpoint/2010/main" val="3057499569"/>
              </p:ext>
            </p:extLst>
          </p:nvPr>
        </p:nvGraphicFramePr>
        <p:xfrm>
          <a:off x="-635" y="4025900"/>
          <a:ext cx="12193905" cy="2591435"/>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56</a:t>
            </a:fld>
            <a:endParaRPr lang="fr-FR" altLang="pt-PT" sz="1200" b="1" i="1" u="sng">
              <a:solidFill>
                <a:srgbClr val="008CBA"/>
              </a:solidFill>
            </a:endParaRPr>
          </a:p>
        </p:txBody>
      </p:sp>
      <p:sp>
        <p:nvSpPr>
          <p:cNvPr id="7" name="Caixa de Texto 6"/>
          <p:cNvSpPr txBox="1"/>
          <p:nvPr/>
        </p:nvSpPr>
        <p:spPr>
          <a:xfrm>
            <a:off x="359410" y="195580"/>
            <a:ext cx="1945640" cy="369332"/>
          </a:xfrm>
          <a:prstGeom prst="rect">
            <a:avLst/>
          </a:prstGeom>
          <a:noFill/>
        </p:spPr>
        <p:txBody>
          <a:bodyPr wrap="square" rtlCol="0">
            <a:spAutoFit/>
          </a:bodyPr>
          <a:lstStyle/>
          <a:p>
            <a:r>
              <a:rPr lang="pt-PT" altLang="en-US" b="1">
                <a:solidFill>
                  <a:srgbClr val="3EA4BA"/>
                </a:solidFill>
              </a:rPr>
              <a:t>SIERRA LEONE</a:t>
            </a: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8" name="Gráfico 1"/>
          <p:cNvGraphicFramePr>
            <a:graphicFrameLocks/>
          </p:cNvGraphicFramePr>
          <p:nvPr>
            <p:extLst>
              <p:ext uri="{D42A27DB-BD31-4B8C-83A1-F6EECF244321}">
                <p14:modId xmlns:p14="http://schemas.microsoft.com/office/powerpoint/2010/main" val="268057649"/>
              </p:ext>
            </p:extLst>
          </p:nvPr>
        </p:nvGraphicFramePr>
        <p:xfrm>
          <a:off x="0" y="645795"/>
          <a:ext cx="12166600" cy="5700183"/>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m 11" descr="logo"/>
          <p:cNvPicPr>
            <a:picLocks noChangeAspect="1"/>
          </p:cNvPicPr>
          <p:nvPr/>
        </p:nvPicPr>
        <p:blipFill>
          <a:blip r:embed="rId4"/>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u="sng"/>
              <a:t>57</a:t>
            </a:fld>
            <a:endParaRPr lang="fr-FR" altLang="pt-PT" sz="1200" b="1" i="1" u="sng"/>
          </a:p>
        </p:txBody>
      </p:sp>
      <p:graphicFrame>
        <p:nvGraphicFramePr>
          <p:cNvPr id="5" name="Gráfico 4"/>
          <p:cNvGraphicFramePr/>
          <p:nvPr/>
        </p:nvGraphicFramePr>
        <p:xfrm>
          <a:off x="85090" y="556260"/>
          <a:ext cx="6033770" cy="63004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285210404"/>
              </p:ext>
            </p:extLst>
          </p:nvPr>
        </p:nvGraphicFramePr>
        <p:xfrm>
          <a:off x="6118225" y="556260"/>
          <a:ext cx="6042660" cy="6301105"/>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pic>
        <p:nvPicPr>
          <p:cNvPr id="8" name="Imagem 7" descr="sl"/>
          <p:cNvPicPr>
            <a:picLocks noChangeAspect="1"/>
          </p:cNvPicPr>
          <p:nvPr/>
        </p:nvPicPr>
        <p:blipFill>
          <a:blip r:embed="rId4"/>
          <a:stretch>
            <a:fillRect/>
          </a:stretch>
        </p:blipFill>
        <p:spPr>
          <a:xfrm>
            <a:off x="107950" y="253365"/>
            <a:ext cx="333375" cy="219075"/>
          </a:xfrm>
          <a:prstGeom prst="rect">
            <a:avLst/>
          </a:prstGeom>
        </p:spPr>
      </p:pic>
      <p:pic>
        <p:nvPicPr>
          <p:cNvPr id="9"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58</a:t>
            </a:fld>
            <a:endParaRPr lang="fr-FR" altLang="pt-PT" sz="1200" b="1" i="1" u="sng">
              <a:solidFill>
                <a:srgbClr val="008CBA"/>
              </a:solidFill>
            </a:endParaRPr>
          </a:p>
        </p:txBody>
      </p:sp>
      <p:pic>
        <p:nvPicPr>
          <p:cNvPr id="5" name="Imagem 4" descr="sl"/>
          <p:cNvPicPr>
            <a:picLocks noChangeAspect="1"/>
          </p:cNvPicPr>
          <p:nvPr/>
        </p:nvPicPr>
        <p:blipFill>
          <a:blip r:embed="rId2"/>
          <a:stretch>
            <a:fillRect/>
          </a:stretch>
        </p:blipFill>
        <p:spPr>
          <a:xfrm>
            <a:off x="107950" y="253365"/>
            <a:ext cx="333375" cy="219075"/>
          </a:xfrm>
          <a:prstGeom prst="rect">
            <a:avLst/>
          </a:prstGeom>
        </p:spPr>
      </p:pic>
      <p:graphicFrame>
        <p:nvGraphicFramePr>
          <p:cNvPr id="8" name="Gráfico 7"/>
          <p:cNvGraphicFramePr/>
          <p:nvPr>
            <p:extLst>
              <p:ext uri="{D42A27DB-BD31-4B8C-83A1-F6EECF244321}">
                <p14:modId xmlns:p14="http://schemas.microsoft.com/office/powerpoint/2010/main" val="3998314857"/>
              </p:ext>
            </p:extLst>
          </p:nvPr>
        </p:nvGraphicFramePr>
        <p:xfrm>
          <a:off x="635" y="4178300"/>
          <a:ext cx="12191365" cy="245364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SIERRA LEONE</a:t>
            </a:r>
            <a:endParaRPr lang="pt-PT" altLang="en-US" b="1" dirty="0">
              <a:solidFill>
                <a:srgbClr val="3EA4BA"/>
              </a:solidFill>
            </a:endParaRPr>
          </a:p>
        </p:txBody>
      </p:sp>
      <p:graphicFrame>
        <p:nvGraphicFramePr>
          <p:cNvPr id="10" name="Gráfico 2"/>
          <p:cNvGraphicFramePr>
            <a:graphicFrameLocks/>
          </p:cNvGraphicFramePr>
          <p:nvPr>
            <p:extLst>
              <p:ext uri="{D42A27DB-BD31-4B8C-83A1-F6EECF244321}">
                <p14:modId xmlns:p14="http://schemas.microsoft.com/office/powerpoint/2010/main" val="850018172"/>
              </p:ext>
            </p:extLst>
          </p:nvPr>
        </p:nvGraphicFramePr>
        <p:xfrm>
          <a:off x="-25400" y="645795"/>
          <a:ext cx="12192000" cy="3579072"/>
        </p:xfrm>
        <a:graphic>
          <a:graphicData uri="http://schemas.openxmlformats.org/drawingml/2006/chart">
            <c:chart xmlns:c="http://schemas.openxmlformats.org/drawingml/2006/chart" xmlns:r="http://schemas.openxmlformats.org/officeDocument/2006/relationships" r:id="rId4"/>
          </a:graphicData>
        </a:graphic>
      </p:graphicFrame>
      <p:pic>
        <p:nvPicPr>
          <p:cNvPr id="11" name="Imagem 11" descr="logo"/>
          <p:cNvPicPr>
            <a:picLocks noChangeAspect="1"/>
          </p:cNvPicPr>
          <p:nvPr/>
        </p:nvPicPr>
        <p:blipFill>
          <a:blip r:embed="rId5"/>
          <a:stretch>
            <a:fillRect/>
          </a:stretch>
        </p:blipFill>
        <p:spPr>
          <a:xfrm>
            <a:off x="9820056" y="96114"/>
            <a:ext cx="2349938" cy="51579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
          <p:cNvGraphicFramePr>
            <a:graphicFrameLocks/>
          </p:cNvGraphicFramePr>
          <p:nvPr>
            <p:extLst>
              <p:ext uri="{D42A27DB-BD31-4B8C-83A1-F6EECF244321}">
                <p14:modId xmlns:p14="http://schemas.microsoft.com/office/powerpoint/2010/main" val="4028071851"/>
              </p:ext>
            </p:extLst>
          </p:nvPr>
        </p:nvGraphicFramePr>
        <p:xfrm>
          <a:off x="-76200" y="645794"/>
          <a:ext cx="12242800" cy="5875655"/>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59</a:t>
            </a:fld>
            <a:endParaRPr lang="fr-FR" altLang="pt-PT" sz="1200" b="1" i="1" u="sng">
              <a:solidFill>
                <a:srgbClr val="008CBA"/>
              </a:solidFill>
            </a:endParaRPr>
          </a:p>
        </p:txBody>
      </p:sp>
      <p:sp>
        <p:nvSpPr>
          <p:cNvPr id="9"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pic>
        <p:nvPicPr>
          <p:cNvPr id="12" name="Imagem 11" descr="logo"/>
          <p:cNvPicPr>
            <a:picLocks noChangeAspect="1"/>
          </p:cNvPicPr>
          <p:nvPr/>
        </p:nvPicPr>
        <p:blipFill>
          <a:blip r:embed="rId4"/>
          <a:stretch>
            <a:fillRect/>
          </a:stretch>
        </p:blipFill>
        <p:spPr>
          <a:xfrm>
            <a:off x="9820056" y="96114"/>
            <a:ext cx="2349938" cy="515796"/>
          </a:xfrm>
          <a:prstGeom prst="rect">
            <a:avLst/>
          </a:prstGeom>
        </p:spPr>
      </p:pic>
    </p:spTree>
    <p:extLst>
      <p:ext uri="{BB962C8B-B14F-4D97-AF65-F5344CB8AC3E}">
        <p14:creationId xmlns:p14="http://schemas.microsoft.com/office/powerpoint/2010/main" val="94280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ide Number Placeholder 6"/>
          <p:cNvSpPr txBox="1"/>
          <p:nvPr/>
        </p:nvSpPr>
        <p:spPr bwMode="auto">
          <a:xfrm>
            <a:off x="5979477" y="630745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6</a:t>
            </a:fld>
            <a:endParaRPr lang="fr-FR" altLang="pt-PT" sz="1000" b="1" i="1" u="sng"/>
          </a:p>
        </p:txBody>
      </p:sp>
      <p:pic>
        <p:nvPicPr>
          <p:cNvPr id="102" name="Imagem 20" descr="LOGO-Paises ecowas"/>
          <p:cNvPicPr>
            <a:picLocks noChangeAspect="1"/>
          </p:cNvPicPr>
          <p:nvPr/>
        </p:nvPicPr>
        <p:blipFill>
          <a:blip r:embed="rId2"/>
          <a:stretch>
            <a:fillRect/>
          </a:stretch>
        </p:blipFill>
        <p:spPr>
          <a:xfrm>
            <a:off x="686435" y="5617845"/>
            <a:ext cx="1258570" cy="1246505"/>
          </a:xfrm>
          <a:prstGeom prst="rect">
            <a:avLst/>
          </a:prstGeom>
        </p:spPr>
      </p:pic>
      <p:graphicFrame>
        <p:nvGraphicFramePr>
          <p:cNvPr id="103" name="Tabela 8"/>
          <p:cNvGraphicFramePr/>
          <p:nvPr>
            <p:extLst>
              <p:ext uri="{D42A27DB-BD31-4B8C-83A1-F6EECF244321}">
                <p14:modId xmlns:p14="http://schemas.microsoft.com/office/powerpoint/2010/main" val="54010804"/>
              </p:ext>
            </p:extLst>
          </p:nvPr>
        </p:nvGraphicFramePr>
        <p:xfrm>
          <a:off x="231140" y="386397"/>
          <a:ext cx="3074670" cy="2271395"/>
        </p:xfrm>
        <a:graphic>
          <a:graphicData uri="http://schemas.openxmlformats.org/drawingml/2006/table">
            <a:tbl>
              <a:tblPr firstRow="1" bandRow="1">
                <a:tableStyleId>{5C22544A-7EE6-4342-B048-85BDC9FD1C3A}</a:tableStyleId>
              </a:tblPr>
              <a:tblGrid>
                <a:gridCol w="1522730">
                  <a:extLst>
                    <a:ext uri="{9D8B030D-6E8A-4147-A177-3AD203B41FA5}">
                      <a16:colId xmlns="" xmlns:a16="http://schemas.microsoft.com/office/drawing/2014/main" val="20000"/>
                    </a:ext>
                  </a:extLst>
                </a:gridCol>
                <a:gridCol w="704850">
                  <a:extLst>
                    <a:ext uri="{9D8B030D-6E8A-4147-A177-3AD203B41FA5}">
                      <a16:colId xmlns="" xmlns:a16="http://schemas.microsoft.com/office/drawing/2014/main" val="20001"/>
                    </a:ext>
                  </a:extLst>
                </a:gridCol>
                <a:gridCol w="847090">
                  <a:extLst>
                    <a:ext uri="{9D8B030D-6E8A-4147-A177-3AD203B41FA5}">
                      <a16:colId xmlns="" xmlns:a16="http://schemas.microsoft.com/office/drawing/2014/main" val="20002"/>
                    </a:ext>
                  </a:extLst>
                </a:gridCol>
              </a:tblGrid>
              <a:tr h="148590">
                <a:tc>
                  <a:txBody>
                    <a:bodyPr/>
                    <a:lstStyle/>
                    <a:p>
                      <a:pPr>
                        <a:lnSpc>
                          <a:spcPts val="1140"/>
                        </a:lnSpc>
                        <a:buNone/>
                      </a:pPr>
                      <a:r>
                        <a:rPr lang="en-US" sz="1000" dirty="0" smtClean="0">
                          <a:solidFill>
                            <a:schemeClr val="tx1"/>
                          </a:solidFill>
                          <a:latin typeface="Arial Narrow" panose="020B0606020202030204" pitchFamily="34" charset="0"/>
                        </a:rPr>
                        <a:t>Population</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b="0">
                          <a:solidFill>
                            <a:schemeClr val="tx1"/>
                          </a:solidFill>
                          <a:latin typeface="Arial Narrow" panose="020B0606020202030204" charset="-122"/>
                        </a:rPr>
                        <a:t>: </a:t>
                      </a:r>
                      <a:r>
                        <a:rPr lang="en-US" sz="1000" b="0">
                          <a:solidFill>
                            <a:schemeClr val="tx1"/>
                          </a:solidFill>
                          <a:latin typeface="Arial Narrow" panose="020B0606020202030204" charset="-122"/>
                        </a:rPr>
                        <a:t>11.801.151</a:t>
                      </a:r>
                      <a:endParaRPr lang="en-US" altLang="en-US" sz="1000" b="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0287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2,70%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203835">
                <a:tc>
                  <a:txBody>
                    <a:bodyPr/>
                    <a:lstStyle/>
                    <a:p>
                      <a:r>
                        <a:rPr lang="en-US" sz="1000" b="0" i="0" u="none" strike="noStrike" kern="1200" baseline="0" dirty="0" smtClean="0">
                          <a:solidFill>
                            <a:schemeClr val="tx1"/>
                          </a:solidFill>
                          <a:latin typeface="Arial Narrow" panose="020B0606020202030204" pitchFamily="34" charset="0"/>
                          <a:ea typeface="+mn-ea"/>
                          <a:cs typeface="+mn-cs"/>
                        </a:rPr>
                        <a:t>Population </a:t>
                      </a:r>
                      <a:r>
                        <a:rPr lang="en-US" sz="1000" b="0" i="0" u="none" strike="noStrike" kern="1200" baseline="0" dirty="0" err="1" smtClean="0">
                          <a:solidFill>
                            <a:schemeClr val="tx1"/>
                          </a:solidFill>
                          <a:latin typeface="Arial Narrow" panose="020B0606020202030204" pitchFamily="34" charset="0"/>
                          <a:ea typeface="+mn-ea"/>
                          <a:cs typeface="+mn-cs"/>
                        </a:rPr>
                        <a:t>urbaine</a:t>
                      </a:r>
                      <a:r>
                        <a:rPr lang="en-US" sz="1000" b="0" i="0" u="none" strike="noStrike" kern="1200" baseline="0" dirty="0" smtClean="0">
                          <a:solidFill>
                            <a:schemeClr val="tx1"/>
                          </a:solidFill>
                          <a:latin typeface="Arial Narrow" panose="020B0606020202030204" pitchFamily="34" charset="0"/>
                          <a:ea typeface="+mn-ea"/>
                          <a:cs typeface="+mn-cs"/>
                        </a:rPr>
                        <a:t> </a:t>
                      </a:r>
                      <a:endParaRPr lang="en-US" altLang="en-US" sz="1000" dirty="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47,90%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20320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102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smtClean="0">
                          <a:solidFill>
                            <a:schemeClr val="tx1"/>
                          </a:solidFill>
                          <a:latin typeface="Arial Narrow" panose="020B0606020202030204" charset="-122"/>
                        </a:rPr>
                        <a:t>Habitants/km²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20383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132080">
                <a:tc>
                  <a:txBody>
                    <a:bodyPr/>
                    <a:lstStyle/>
                    <a:p>
                      <a:pPr>
                        <a:lnSpc>
                          <a:spcPts val="1140"/>
                        </a:lnSpc>
                        <a:buNone/>
                      </a:pPr>
                      <a:r>
                        <a:rPr lang="fr-FR" sz="1000" b="0" i="0" u="none" strike="noStrike" kern="1200" baseline="0" dirty="0" smtClean="0">
                          <a:solidFill>
                            <a:schemeClr val="tx1"/>
                          </a:solidFill>
                          <a:latin typeface="Arial Narrow" panose="020B0606020202030204" pitchFamily="34" charset="0"/>
                          <a:ea typeface="+mn-ea"/>
                          <a:cs typeface="+mn-cs"/>
                        </a:rPr>
                        <a:t>L'espérance de vie </a:t>
                      </a:r>
                      <a:r>
                        <a:rPr lang="en-US" sz="1000" dirty="0" err="1" smtClean="0">
                          <a:solidFill>
                            <a:schemeClr val="tx1"/>
                          </a:solidFill>
                          <a:latin typeface="Arial Narrow" panose="020B0606020202030204" charset="-122"/>
                        </a:rPr>
                        <a:t>famme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63,0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2032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71,70%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03835">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34,70%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0320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smtClean="0">
                          <a:solidFill>
                            <a:schemeClr val="tx1"/>
                          </a:solidFill>
                          <a:latin typeface="Arial Narrow" panose="020B0606020202030204" charset="-122"/>
                        </a:rPr>
                        <a:t>: </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03835">
                <a:tc>
                  <a:txBody>
                    <a:bodyPr/>
                    <a:lstStyle/>
                    <a:p>
                      <a:pPr>
                        <a:lnSpc>
                          <a:spcPts val="1140"/>
                        </a:lnSpc>
                        <a:buNone/>
                      </a:pPr>
                      <a:r>
                        <a:rPr lang="en-US" sz="1000" dirty="0" smtClean="0">
                          <a:solidFill>
                            <a:schemeClr val="tx1"/>
                          </a:solidFill>
                          <a:latin typeface="Arial Narrow" panose="020B0606020202030204" charset="-122"/>
                        </a:rPr>
                        <a:t>Devise</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140"/>
                        </a:lnSpc>
                        <a:buNone/>
                      </a:pPr>
                      <a:r>
                        <a:rPr lang="pt-PT" altLang="en-US" sz="1000">
                          <a:solidFill>
                            <a:schemeClr val="tx1"/>
                          </a:solidFill>
                          <a:latin typeface="Arial Narrow" panose="020B0606020202030204" charset="-122"/>
                        </a:rPr>
                        <a:t>: </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sp>
        <p:nvSpPr>
          <p:cNvPr id="104" name="Caixa de Texto 4"/>
          <p:cNvSpPr txBox="1"/>
          <p:nvPr/>
        </p:nvSpPr>
        <p:spPr>
          <a:xfrm>
            <a:off x="514350" y="123190"/>
            <a:ext cx="955675" cy="306705"/>
          </a:xfrm>
          <a:prstGeom prst="rect">
            <a:avLst/>
          </a:prstGeom>
          <a:noFill/>
        </p:spPr>
        <p:txBody>
          <a:bodyPr wrap="square" rtlCol="0">
            <a:spAutoFit/>
          </a:bodyPr>
          <a:lstStyle/>
          <a:p>
            <a:r>
              <a:rPr lang="pt-PT" altLang="en-US" sz="1400" b="1">
                <a:solidFill>
                  <a:srgbClr val="3EA4BA"/>
                </a:solidFill>
              </a:rPr>
              <a:t>BENIN</a:t>
            </a:r>
          </a:p>
        </p:txBody>
      </p:sp>
      <p:pic>
        <p:nvPicPr>
          <p:cNvPr id="105" name="Imagem 3" descr="bj"/>
          <p:cNvPicPr>
            <a:picLocks noChangeAspect="1"/>
          </p:cNvPicPr>
          <p:nvPr/>
        </p:nvPicPr>
        <p:blipFill>
          <a:blip r:embed="rId3"/>
          <a:stretch>
            <a:fillRect/>
          </a:stretch>
        </p:blipFill>
        <p:spPr>
          <a:xfrm>
            <a:off x="252095" y="154305"/>
            <a:ext cx="349250" cy="219710"/>
          </a:xfrm>
          <a:prstGeom prst="rect">
            <a:avLst/>
          </a:prstGeom>
        </p:spPr>
      </p:pic>
      <p:sp>
        <p:nvSpPr>
          <p:cNvPr id="106" name="Caixa de Texto 5"/>
          <p:cNvSpPr txBox="1"/>
          <p:nvPr/>
        </p:nvSpPr>
        <p:spPr>
          <a:xfrm>
            <a:off x="3414395" y="126365"/>
            <a:ext cx="1533525" cy="306705"/>
          </a:xfrm>
          <a:prstGeom prst="rect">
            <a:avLst/>
          </a:prstGeom>
          <a:noFill/>
        </p:spPr>
        <p:txBody>
          <a:bodyPr wrap="square" rtlCol="0">
            <a:spAutoFit/>
          </a:bodyPr>
          <a:lstStyle/>
          <a:p>
            <a:r>
              <a:rPr lang="pt-PT" altLang="en-US" sz="1400" b="1">
                <a:solidFill>
                  <a:srgbClr val="3EA4BA"/>
                </a:solidFill>
              </a:rPr>
              <a:t>BURKINA FASO</a:t>
            </a:r>
          </a:p>
        </p:txBody>
      </p:sp>
      <p:pic>
        <p:nvPicPr>
          <p:cNvPr id="107" name="Imagem 6" descr="bf"/>
          <p:cNvPicPr>
            <a:picLocks noChangeAspect="1"/>
          </p:cNvPicPr>
          <p:nvPr/>
        </p:nvPicPr>
        <p:blipFill>
          <a:blip r:embed="rId4"/>
          <a:stretch>
            <a:fillRect/>
          </a:stretch>
        </p:blipFill>
        <p:spPr>
          <a:xfrm>
            <a:off x="3172460" y="160020"/>
            <a:ext cx="333375" cy="219075"/>
          </a:xfrm>
          <a:prstGeom prst="rect">
            <a:avLst/>
          </a:prstGeom>
        </p:spPr>
      </p:pic>
      <p:graphicFrame>
        <p:nvGraphicFramePr>
          <p:cNvPr id="108" name="Tabela 7"/>
          <p:cNvGraphicFramePr/>
          <p:nvPr>
            <p:extLst>
              <p:ext uri="{D42A27DB-BD31-4B8C-83A1-F6EECF244321}">
                <p14:modId xmlns:p14="http://schemas.microsoft.com/office/powerpoint/2010/main" val="3711910667"/>
              </p:ext>
            </p:extLst>
          </p:nvPr>
        </p:nvGraphicFramePr>
        <p:xfrm>
          <a:off x="3153410" y="395605"/>
          <a:ext cx="2796540" cy="2370455"/>
        </p:xfrm>
        <a:graphic>
          <a:graphicData uri="http://schemas.openxmlformats.org/drawingml/2006/table">
            <a:tbl>
              <a:tblPr firstRow="1" bandRow="1">
                <a:tableStyleId>{5C22544A-7EE6-4342-B048-85BDC9FD1C3A}</a:tableStyleId>
              </a:tblPr>
              <a:tblGrid>
                <a:gridCol w="1431290">
                  <a:extLst>
                    <a:ext uri="{9D8B030D-6E8A-4147-A177-3AD203B41FA5}">
                      <a16:colId xmlns="" xmlns:a16="http://schemas.microsoft.com/office/drawing/2014/main" val="20000"/>
                    </a:ext>
                  </a:extLst>
                </a:gridCol>
                <a:gridCol w="587375">
                  <a:extLst>
                    <a:ext uri="{9D8B030D-6E8A-4147-A177-3AD203B41FA5}">
                      <a16:colId xmlns="" xmlns:a16="http://schemas.microsoft.com/office/drawing/2014/main" val="20001"/>
                    </a:ext>
                  </a:extLst>
                </a:gridCol>
                <a:gridCol w="777875">
                  <a:extLst>
                    <a:ext uri="{9D8B030D-6E8A-4147-A177-3AD203B41FA5}">
                      <a16:colId xmlns="" xmlns:a16="http://schemas.microsoft.com/office/drawing/2014/main" val="20002"/>
                    </a:ext>
                  </a:extLst>
                </a:gridCol>
              </a:tblGrid>
              <a:tr h="238760">
                <a:tc>
                  <a:txBody>
                    <a:bodyPr/>
                    <a:lstStyle/>
                    <a:p>
                      <a:pPr marL="0" marR="0" indent="0" algn="l" defTabSz="914400" eaLnBrk="1" fontAlgn="base" latinLnBrk="0" hangingPunct="1">
                        <a:lnSpc>
                          <a:spcPts val="1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20.321.378</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0"/>
                  </a:ext>
                </a:extLst>
              </a:tr>
              <a:tr h="1854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2,80%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1"/>
                  </a:ext>
                </a:extLst>
              </a:tr>
              <a:tr h="1854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30,00%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2"/>
                  </a:ext>
                </a:extLst>
              </a:tr>
              <a:tr h="1854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sz="1000" smtClean="0">
                          <a:solidFill>
                            <a:schemeClr val="tx1"/>
                          </a:solidFill>
                          <a:latin typeface="Arial Narrow" panose="020B0606020202030204" pitchFamily="34" charset="0"/>
                          <a:cs typeface="Arial Narrow" panose="020B0606020202030204" pitchFamily="34" charset="0"/>
                        </a:rPr>
                        <a:t>72</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pitchFamily="34" charset="0"/>
                          <a:cs typeface="Arial Narrow" panose="020B0606020202030204" pitchFamily="34" charset="0"/>
                        </a:rPr>
                        <a:t>/km²</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3"/>
                  </a:ext>
                </a:extLst>
              </a:tr>
              <a:tr h="16446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17,0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4"/>
                  </a:ext>
                </a:extLst>
              </a:tr>
              <a:tr h="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60,4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5"/>
                  </a:ext>
                </a:extLst>
              </a:tr>
              <a:tr h="0">
                <a:tc>
                  <a:txBody>
                    <a:bodyPr/>
                    <a:lstStyle/>
                    <a:p>
                      <a:pPr>
                        <a:lnSpc>
                          <a:spcPts val="1000"/>
                        </a:lnSpc>
                        <a:buNone/>
                      </a:pPr>
                      <a:r>
                        <a:rPr lang="en-US" sz="1000" dirty="0" err="1">
                          <a:solidFill>
                            <a:schemeClr val="tx1"/>
                          </a:solidFill>
                          <a:latin typeface="Arial Narrow" panose="020B0606020202030204" pitchFamily="34" charset="0"/>
                          <a:cs typeface="Arial Narrow" panose="020B0606020202030204" pitchFamily="34" charset="0"/>
                        </a:rPr>
                        <a:t>Esperança</a:t>
                      </a:r>
                      <a:r>
                        <a:rPr lang="en-US" sz="1000" dirty="0">
                          <a:solidFill>
                            <a:schemeClr val="tx1"/>
                          </a:solidFill>
                          <a:latin typeface="Arial Narrow" panose="020B0606020202030204" pitchFamily="34" charset="0"/>
                          <a:cs typeface="Arial Narrow" panose="020B0606020202030204" pitchFamily="34" charset="0"/>
                        </a:rPr>
                        <a:t> de </a:t>
                      </a:r>
                      <a:r>
                        <a:rPr lang="en-US" sz="1000" dirty="0" err="1">
                          <a:solidFill>
                            <a:schemeClr val="tx1"/>
                          </a:solidFill>
                          <a:latin typeface="Arial Narrow" panose="020B0606020202030204" pitchFamily="34" charset="0"/>
                          <a:cs typeface="Arial Narrow" panose="020B0606020202030204" pitchFamily="34" charset="0"/>
                        </a:rPr>
                        <a:t>vida</a:t>
                      </a:r>
                      <a:r>
                        <a:rPr lang="en-US" sz="1000" dirty="0">
                          <a:solidFill>
                            <a:schemeClr val="tx1"/>
                          </a:solidFill>
                          <a:latin typeface="Arial Narrow" panose="020B0606020202030204" pitchFamily="34" charset="0"/>
                          <a:cs typeface="Arial Narrow" panose="020B0606020202030204" pitchFamily="34" charset="0"/>
                        </a:rPr>
                        <a:t> </a:t>
                      </a:r>
                      <a:r>
                        <a:rPr lang="en-US" sz="1000" dirty="0" err="1">
                          <a:solidFill>
                            <a:schemeClr val="tx1"/>
                          </a:solidFill>
                          <a:latin typeface="Arial Narrow" panose="020B0606020202030204" pitchFamily="34" charset="0"/>
                          <a:cs typeface="Arial Narrow" panose="020B0606020202030204" pitchFamily="34" charset="0"/>
                        </a:rPr>
                        <a:t>mulheres</a:t>
                      </a: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61,9 </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en-US" sz="1000" err="1" smtClean="0">
                          <a:solidFill>
                            <a:schemeClr val="tx1"/>
                          </a:solidFill>
                          <a:latin typeface="Arial Narrow" panose="020B0606020202030204" pitchFamily="34" charset="0"/>
                          <a:cs typeface="Arial Narrow" panose="020B0606020202030204" pitchFamily="34" charset="0"/>
                        </a:rPr>
                        <a:t>Années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6"/>
                  </a:ext>
                </a:extLst>
              </a:tr>
              <a:tr h="1854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83,40%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7"/>
                  </a:ext>
                </a:extLst>
              </a:tr>
              <a:tr h="238125">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Taxa de alfabetização</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23,60%</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8"/>
                  </a:ext>
                </a:extLst>
              </a:tr>
              <a:tr h="217170">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Língua oficial</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pt-PT" altLang="en-US" sz="1000" smtClean="0">
                          <a:solidFill>
                            <a:schemeClr val="tx1"/>
                          </a:solidFill>
                          <a:latin typeface="Arial Narrow" panose="020B0606020202030204" pitchFamily="34" charset="0"/>
                          <a:cs typeface="Arial Narrow" panose="020B0606020202030204" pitchFamily="34" charset="0"/>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09"/>
                  </a:ext>
                </a:extLst>
              </a:tr>
              <a:tr h="238760">
                <a:tc>
                  <a:txBody>
                    <a:bodyPr/>
                    <a:lstStyle/>
                    <a:p>
                      <a:pPr>
                        <a:lnSpc>
                          <a:spcPts val="1000"/>
                        </a:lnSpc>
                        <a:buNone/>
                      </a:pPr>
                      <a:r>
                        <a:rPr lang="en-US" sz="1000">
                          <a:solidFill>
                            <a:schemeClr val="tx1"/>
                          </a:solidFill>
                          <a:latin typeface="Arial Narrow" panose="020B0606020202030204" pitchFamily="34" charset="0"/>
                          <a:cs typeface="Arial Narrow" panose="020B0606020202030204" pitchFamily="34" charset="0"/>
                        </a:rPr>
                        <a:t>Moeda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gn="l">
                        <a:lnSpc>
                          <a:spcPts val="1000"/>
                        </a:lnSpc>
                        <a:buNone/>
                      </a:pPr>
                      <a:r>
                        <a:rPr lang="en-US" sz="1000">
                          <a:solidFill>
                            <a:schemeClr val="tx1"/>
                          </a:solidFill>
                          <a:latin typeface="Arial Narrow" panose="020B0606020202030204" pitchFamily="34" charset="0"/>
                          <a:cs typeface="Arial Narrow" panose="020B0606020202030204" pitchFamily="34" charset="0"/>
                        </a:rPr>
                        <a:t> </a:t>
                      </a:r>
                      <a:r>
                        <a:rPr lang="pt-PT" altLang="en-US" sz="1000">
                          <a:solidFill>
                            <a:schemeClr val="tx1"/>
                          </a:solidFill>
                          <a:latin typeface="Arial Narrow" panose="020B0606020202030204" pitchFamily="34" charset="0"/>
                          <a:cs typeface="Arial Narrow" panose="020B0606020202030204" pitchFamily="34" charset="0"/>
                        </a:rPr>
                        <a:t>:</a:t>
                      </a:r>
                      <a:r>
                        <a:rPr lang="en-US" sz="1000">
                          <a:solidFill>
                            <a:schemeClr val="tx1"/>
                          </a:solidFill>
                          <a:latin typeface="Arial Narrow" panose="020B0606020202030204" pitchFamily="34" charset="0"/>
                          <a:cs typeface="Arial Narrow" panose="020B0606020202030204" pitchFamily="34" charset="0"/>
                        </a:rPr>
                        <a:t>Franc CFA</a:t>
                      </a:r>
                      <a:endParaRPr lang="en-US" altLang="en-US" sz="100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solidFill>
                      <a:schemeClr val="bg1"/>
                    </a:solidFill>
                  </a:tcPr>
                </a:tc>
                <a:tc>
                  <a:txBody>
                    <a:bodyPr/>
                    <a:lstStyle/>
                    <a:p>
                      <a:pPr>
                        <a:lnSpc>
                          <a:spcPts val="1000"/>
                        </a:lnSpc>
                        <a:buNone/>
                      </a:pPr>
                      <a:endParaRPr lang="en-US" altLang="en-US" sz="1000" dirty="0">
                        <a:solidFill>
                          <a:schemeClr val="tx1"/>
                        </a:solidFill>
                        <a:latin typeface="Arial Narrow" panose="020B0606020202030204" pitchFamily="34" charset="0"/>
                        <a:cs typeface="Arial Narrow" panose="020B0606020202030204" pitchFamily="34" charset="0"/>
                      </a:endParaRPr>
                    </a:p>
                  </a:txBody>
                  <a:tcPr marL="12700" marR="12700" marT="12700" anchor="b">
                    <a:lnL>
                      <a:noFill/>
                    </a:lnL>
                    <a:lnR cap="flat">
                      <a:noFill/>
                    </a:lnR>
                    <a:lnT cap="flat">
                      <a:noFill/>
                    </a:lnT>
                    <a:lnB cap="flat">
                      <a:noFill/>
                    </a:lnB>
                    <a:lnTlToBr>
                      <a:noFill/>
                    </a:lnTlToBr>
                    <a:lnBlToTr>
                      <a:noFill/>
                    </a:lnBlToTr>
                    <a:solidFill>
                      <a:schemeClr val="bg1"/>
                    </a:solidFill>
                  </a:tcPr>
                </a:tc>
                <a:extLst>
                  <a:ext uri="{0D108BD9-81ED-4DB2-BD59-A6C34878D82A}">
                    <a16:rowId xmlns="" xmlns:a16="http://schemas.microsoft.com/office/drawing/2014/main" val="10010"/>
                  </a:ext>
                </a:extLst>
              </a:tr>
            </a:tbl>
          </a:graphicData>
        </a:graphic>
      </p:graphicFrame>
      <p:graphicFrame>
        <p:nvGraphicFramePr>
          <p:cNvPr id="109" name="Tabela 9"/>
          <p:cNvGraphicFramePr/>
          <p:nvPr>
            <p:extLst>
              <p:ext uri="{D42A27DB-BD31-4B8C-83A1-F6EECF244321}">
                <p14:modId xmlns:p14="http://schemas.microsoft.com/office/powerpoint/2010/main" val="2305361158"/>
              </p:ext>
            </p:extLst>
          </p:nvPr>
        </p:nvGraphicFramePr>
        <p:xfrm>
          <a:off x="6057265" y="372745"/>
          <a:ext cx="2934970" cy="2319020"/>
        </p:xfrm>
        <a:graphic>
          <a:graphicData uri="http://schemas.openxmlformats.org/drawingml/2006/table">
            <a:tbl>
              <a:tblPr firstRow="1" bandRow="1">
                <a:tableStyleId>{5C22544A-7EE6-4342-B048-85BDC9FD1C3A}</a:tableStyleId>
              </a:tblPr>
              <a:tblGrid>
                <a:gridCol w="1494155">
                  <a:extLst>
                    <a:ext uri="{9D8B030D-6E8A-4147-A177-3AD203B41FA5}">
                      <a16:colId xmlns="" xmlns:a16="http://schemas.microsoft.com/office/drawing/2014/main" val="20000"/>
                    </a:ext>
                  </a:extLst>
                </a:gridCol>
                <a:gridCol w="635000">
                  <a:extLst>
                    <a:ext uri="{9D8B030D-6E8A-4147-A177-3AD203B41FA5}">
                      <a16:colId xmlns="" xmlns:a16="http://schemas.microsoft.com/office/drawing/2014/main" val="20001"/>
                    </a:ext>
                  </a:extLst>
                </a:gridCol>
                <a:gridCol w="80581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549.935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1,10%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66,20%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135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69,3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buNone/>
                      </a:pPr>
                      <a:r>
                        <a:rPr lang="en-US" sz="1000">
                          <a:solidFill>
                            <a:schemeClr val="tx1"/>
                          </a:solidFill>
                          <a:latin typeface="Arial Narrow" panose="020B0606020202030204" charset="-122"/>
                        </a:rPr>
                        <a:t>Esperança de vida mulheres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68,80%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01295">
                <a:tc>
                  <a:txBody>
                    <a:bodyPr/>
                    <a:lstStyle/>
                    <a:p>
                      <a:pPr>
                        <a:buNone/>
                      </a:pPr>
                      <a:r>
                        <a:rPr lang="en-US" sz="1000">
                          <a:solidFill>
                            <a:schemeClr val="tx1"/>
                          </a:solidFill>
                          <a:latin typeface="Arial Narrow" panose="020B0606020202030204" charset="-122"/>
                        </a:rPr>
                        <a:t>Taxa de alfabetização</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81,20%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buNone/>
                      </a:pPr>
                      <a:r>
                        <a:rPr lang="en-US" sz="1000">
                          <a:solidFill>
                            <a:schemeClr val="tx1"/>
                          </a:solidFill>
                          <a:latin typeface="Arial Narrow" panose="020B0606020202030204" charset="-122"/>
                        </a:rPr>
                        <a:t>Língua oficial</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smtClean="0">
                          <a:solidFill>
                            <a:schemeClr val="tx1"/>
                          </a:solidFill>
                          <a:latin typeface="Arial Narrow" panose="020B0606020202030204" charset="-122"/>
                        </a:rPr>
                        <a:t>:</a:t>
                      </a:r>
                      <a:r>
                        <a:rPr lang="en-US" sz="1000" err="1" smtClean="0">
                          <a:solidFill>
                            <a:schemeClr val="tx1"/>
                          </a:solidFill>
                          <a:latin typeface="Arial Narrow" panose="020B0606020202030204" charset="-122"/>
                        </a:rPr>
                        <a:t>Portugais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buNone/>
                      </a:pPr>
                      <a:r>
                        <a:rPr lang="en-US" sz="1000">
                          <a:solidFill>
                            <a:schemeClr val="tx1"/>
                          </a:solidFill>
                          <a:latin typeface="Arial Narrow" panose="020B0606020202030204" charset="-122"/>
                        </a:rPr>
                        <a:t>Moeda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Escudos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110" name="Imagem 10" descr="Cabo Verde"/>
          <p:cNvPicPr>
            <a:picLocks noChangeAspect="1"/>
          </p:cNvPicPr>
          <p:nvPr/>
        </p:nvPicPr>
        <p:blipFill>
          <a:blip r:embed="rId5"/>
          <a:stretch>
            <a:fillRect/>
          </a:stretch>
        </p:blipFill>
        <p:spPr>
          <a:xfrm>
            <a:off x="6065520" y="155575"/>
            <a:ext cx="335280" cy="223520"/>
          </a:xfrm>
          <a:prstGeom prst="rect">
            <a:avLst/>
          </a:prstGeom>
        </p:spPr>
      </p:pic>
      <p:sp>
        <p:nvSpPr>
          <p:cNvPr id="111" name="Caixa de Texto 11"/>
          <p:cNvSpPr txBox="1"/>
          <p:nvPr/>
        </p:nvSpPr>
        <p:spPr>
          <a:xfrm>
            <a:off x="6323330" y="131445"/>
            <a:ext cx="1400175" cy="306705"/>
          </a:xfrm>
          <a:prstGeom prst="rect">
            <a:avLst/>
          </a:prstGeom>
          <a:noFill/>
        </p:spPr>
        <p:txBody>
          <a:bodyPr wrap="square" rtlCol="0">
            <a:spAutoFit/>
          </a:bodyPr>
          <a:lstStyle/>
          <a:p>
            <a:r>
              <a:rPr lang="pt-PT" altLang="en-US" sz="1400" b="1">
                <a:solidFill>
                  <a:srgbClr val="3EA4BA"/>
                </a:solidFill>
              </a:rPr>
              <a:t>CABO VERDE</a:t>
            </a:r>
          </a:p>
        </p:txBody>
      </p:sp>
      <p:graphicFrame>
        <p:nvGraphicFramePr>
          <p:cNvPr id="112" name="Tabela 1"/>
          <p:cNvGraphicFramePr/>
          <p:nvPr>
            <p:extLst>
              <p:ext uri="{D42A27DB-BD31-4B8C-83A1-F6EECF244321}">
                <p14:modId xmlns:p14="http://schemas.microsoft.com/office/powerpoint/2010/main" val="1125006805"/>
              </p:ext>
            </p:extLst>
          </p:nvPr>
        </p:nvGraphicFramePr>
        <p:xfrm>
          <a:off x="9205595" y="371475"/>
          <a:ext cx="3000375" cy="2326005"/>
        </p:xfrm>
        <a:graphic>
          <a:graphicData uri="http://schemas.openxmlformats.org/drawingml/2006/table">
            <a:tbl>
              <a:tblPr firstRow="1" bandRow="1">
                <a:tableStyleId>{5C22544A-7EE6-4342-B048-85BDC9FD1C3A}</a:tableStyleId>
              </a:tblPr>
              <a:tblGrid>
                <a:gridCol w="1499235">
                  <a:extLst>
                    <a:ext uri="{9D8B030D-6E8A-4147-A177-3AD203B41FA5}">
                      <a16:colId xmlns="" xmlns:a16="http://schemas.microsoft.com/office/drawing/2014/main" val="20000"/>
                    </a:ext>
                  </a:extLst>
                </a:gridCol>
                <a:gridCol w="602615">
                  <a:extLst>
                    <a:ext uri="{9D8B030D-6E8A-4147-A177-3AD203B41FA5}">
                      <a16:colId xmlns="" xmlns:a16="http://schemas.microsoft.com/office/drawing/2014/main" val="20001"/>
                    </a:ext>
                  </a:extLst>
                </a:gridCol>
                <a:gridCol w="898525">
                  <a:extLst>
                    <a:ext uri="{9D8B030D-6E8A-4147-A177-3AD203B41FA5}">
                      <a16:colId xmlns="" xmlns:a16="http://schemas.microsoft.com/office/drawing/2014/main" val="20002"/>
                    </a:ext>
                  </a:extLst>
                </a:gridCol>
              </a:tblGrid>
              <a:tr h="211455">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25.716.544</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smtClean="0">
                          <a:solidFill>
                            <a:schemeClr val="tx1"/>
                          </a:solidFill>
                          <a:latin typeface="Arial Narrow" panose="020B0606020202030204" charset="-122"/>
                        </a:rPr>
                        <a:t>Habitants</a:t>
                      </a:r>
                      <a:endParaRPr lang="en-US" altLang="en-US" sz="1000" b="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51,20%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79</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19,0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1455">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56,3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1455">
                <a:tc>
                  <a:txBody>
                    <a:bodyPr/>
                    <a:lstStyle/>
                    <a:p>
                      <a:pPr>
                        <a:buNone/>
                      </a:pPr>
                      <a:r>
                        <a:rPr lang="en-US" sz="1000">
                          <a:solidFill>
                            <a:schemeClr val="tx1"/>
                          </a:solidFill>
                          <a:latin typeface="Arial Narrow" panose="020B0606020202030204" charset="-122"/>
                        </a:rPr>
                        <a:t>Esperança de vida mulheres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58,7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err="1" smtClean="0">
                          <a:solidFill>
                            <a:schemeClr val="tx1"/>
                          </a:solidFill>
                          <a:latin typeface="Arial Narrow" panose="020B0606020202030204" charset="-122"/>
                        </a:rPr>
                        <a:t>Années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67,00%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pPr>
                        <a:buNone/>
                      </a:pPr>
                      <a:r>
                        <a:rPr lang="en-US" sz="1000">
                          <a:solidFill>
                            <a:schemeClr val="tx1"/>
                          </a:solidFill>
                          <a:latin typeface="Arial Narrow" panose="020B0606020202030204" charset="-122"/>
                        </a:rPr>
                        <a:t>Taxa de alfabetização</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48,70%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buNone/>
                      </a:pPr>
                      <a:r>
                        <a:rPr lang="en-US" sz="1000" dirty="0" err="1">
                          <a:solidFill>
                            <a:schemeClr val="tx1"/>
                          </a:solidFill>
                          <a:latin typeface="Arial Narrow" panose="020B0606020202030204" charset="-122"/>
                        </a:rPr>
                        <a:t>Língua</a:t>
                      </a:r>
                      <a:r>
                        <a:rPr lang="en-US" sz="1000" dirty="0">
                          <a:solidFill>
                            <a:schemeClr val="tx1"/>
                          </a:solidFill>
                          <a:latin typeface="Arial Narrow" panose="020B0606020202030204" charset="-122"/>
                        </a:rPr>
                        <a:t> </a:t>
                      </a:r>
                      <a:r>
                        <a:rPr lang="en-US" sz="1000" dirty="0" err="1">
                          <a:solidFill>
                            <a:schemeClr val="tx1"/>
                          </a:solidFill>
                          <a:latin typeface="Arial Narrow" panose="020B0606020202030204" charset="-122"/>
                        </a:rPr>
                        <a:t>oficial</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1455">
                <a:tc>
                  <a:txBody>
                    <a:bodyPr/>
                    <a:lstStyle/>
                    <a:p>
                      <a:pPr>
                        <a:buNone/>
                      </a:pPr>
                      <a:r>
                        <a:rPr lang="en-US" sz="1000">
                          <a:solidFill>
                            <a:schemeClr val="tx1"/>
                          </a:solidFill>
                          <a:latin typeface="Arial Narrow" panose="020B0606020202030204" charset="-122"/>
                        </a:rPr>
                        <a:t>Moeda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3" name="Caixa de Texto 13"/>
          <p:cNvSpPr txBox="1"/>
          <p:nvPr/>
        </p:nvSpPr>
        <p:spPr>
          <a:xfrm>
            <a:off x="9467850" y="126365"/>
            <a:ext cx="1569085" cy="306705"/>
          </a:xfrm>
          <a:prstGeom prst="rect">
            <a:avLst/>
          </a:prstGeom>
          <a:noFill/>
        </p:spPr>
        <p:txBody>
          <a:bodyPr wrap="square" rtlCol="0">
            <a:spAutoFit/>
          </a:bodyPr>
          <a:lstStyle/>
          <a:p>
            <a:r>
              <a:rPr lang="pt-PT" altLang="en-US" sz="1400" b="1">
                <a:solidFill>
                  <a:srgbClr val="3EA4BA"/>
                </a:solidFill>
              </a:rPr>
              <a:t>CÔTE D'IVOIRE</a:t>
            </a:r>
          </a:p>
        </p:txBody>
      </p:sp>
      <p:pic>
        <p:nvPicPr>
          <p:cNvPr id="114" name="Imagem 14" descr="ci"/>
          <p:cNvPicPr>
            <a:picLocks noChangeAspect="1"/>
          </p:cNvPicPr>
          <p:nvPr/>
        </p:nvPicPr>
        <p:blipFill>
          <a:blip r:embed="rId6"/>
          <a:stretch>
            <a:fillRect/>
          </a:stretch>
        </p:blipFill>
        <p:spPr>
          <a:xfrm>
            <a:off x="9220835" y="149225"/>
            <a:ext cx="333375" cy="219075"/>
          </a:xfrm>
          <a:prstGeom prst="rect">
            <a:avLst/>
          </a:prstGeom>
        </p:spPr>
      </p:pic>
      <p:graphicFrame>
        <p:nvGraphicFramePr>
          <p:cNvPr id="115" name="Tabela 15"/>
          <p:cNvGraphicFramePr/>
          <p:nvPr>
            <p:extLst>
              <p:ext uri="{D42A27DB-BD31-4B8C-83A1-F6EECF244321}">
                <p14:modId xmlns:p14="http://schemas.microsoft.com/office/powerpoint/2010/main" val="3782231668"/>
              </p:ext>
            </p:extLst>
          </p:nvPr>
        </p:nvGraphicFramePr>
        <p:xfrm>
          <a:off x="221615" y="3383915"/>
          <a:ext cx="3021330" cy="2319020"/>
        </p:xfrm>
        <a:graphic>
          <a:graphicData uri="http://schemas.openxmlformats.org/drawingml/2006/table">
            <a:tbl>
              <a:tblPr firstRow="1" bandRow="1">
                <a:tableStyleId>{5C22544A-7EE6-4342-B048-85BDC9FD1C3A}</a:tableStyleId>
              </a:tblPr>
              <a:tblGrid>
                <a:gridCol w="1412875">
                  <a:extLst>
                    <a:ext uri="{9D8B030D-6E8A-4147-A177-3AD203B41FA5}">
                      <a16:colId xmlns="" xmlns:a16="http://schemas.microsoft.com/office/drawing/2014/main" val="20000"/>
                    </a:ext>
                  </a:extLst>
                </a:gridCol>
                <a:gridCol w="557530">
                  <a:extLst>
                    <a:ext uri="{9D8B030D-6E8A-4147-A177-3AD203B41FA5}">
                      <a16:colId xmlns="" xmlns:a16="http://schemas.microsoft.com/office/drawing/2014/main" val="20001"/>
                    </a:ext>
                  </a:extLst>
                </a:gridCol>
                <a:gridCol w="10509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2.347.706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61,90%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225</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dirty="0" smtClean="0">
                          <a:solidFill>
                            <a:schemeClr val="tx1"/>
                          </a:solidFill>
                          <a:latin typeface="Arial Narrow" panose="020B0606020202030204" charset="-122"/>
                        </a:rPr>
                        <a:t>Habitants</a:t>
                      </a:r>
                      <a:r>
                        <a:rPr lang="en-US" sz="1000" dirty="0" smtClean="0">
                          <a:solidFill>
                            <a:schemeClr val="tx1"/>
                          </a:solidFill>
                          <a:latin typeface="Arial Narrow" panose="020B0606020202030204" charset="-122"/>
                        </a:rPr>
                        <a:t>/km²</a:t>
                      </a: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60,4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63,2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77,30%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Anglais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Dalasi</a:t>
                      </a: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6" name="Caixa de Texto 2"/>
          <p:cNvSpPr txBox="1"/>
          <p:nvPr/>
        </p:nvSpPr>
        <p:spPr>
          <a:xfrm>
            <a:off x="486410" y="3100070"/>
            <a:ext cx="955675" cy="306705"/>
          </a:xfrm>
          <a:prstGeom prst="rect">
            <a:avLst/>
          </a:prstGeom>
          <a:noFill/>
        </p:spPr>
        <p:txBody>
          <a:bodyPr wrap="square" rtlCol="0">
            <a:spAutoFit/>
          </a:bodyPr>
          <a:lstStyle/>
          <a:p>
            <a:r>
              <a:rPr lang="pt-PT" altLang="en-US" sz="1400" b="1" dirty="0" smtClean="0">
                <a:solidFill>
                  <a:srgbClr val="3EA4BA"/>
                </a:solidFill>
              </a:rPr>
              <a:t>GAMBIA</a:t>
            </a:r>
            <a:endParaRPr lang="pt-PT" altLang="en-US" sz="1400" b="1" dirty="0">
              <a:solidFill>
                <a:srgbClr val="3EA4BA"/>
              </a:solidFill>
            </a:endParaRPr>
          </a:p>
        </p:txBody>
      </p:sp>
      <p:pic>
        <p:nvPicPr>
          <p:cNvPr id="117" name="Imagem 16" descr="gm"/>
          <p:cNvPicPr>
            <a:picLocks noChangeAspect="1"/>
          </p:cNvPicPr>
          <p:nvPr/>
        </p:nvPicPr>
        <p:blipFill>
          <a:blip r:embed="rId7"/>
          <a:stretch>
            <a:fillRect/>
          </a:stretch>
        </p:blipFill>
        <p:spPr>
          <a:xfrm>
            <a:off x="231140" y="3128645"/>
            <a:ext cx="333375" cy="219075"/>
          </a:xfrm>
          <a:prstGeom prst="rect">
            <a:avLst/>
          </a:prstGeom>
        </p:spPr>
      </p:pic>
      <p:graphicFrame>
        <p:nvGraphicFramePr>
          <p:cNvPr id="118" name="Tabela 17"/>
          <p:cNvGraphicFramePr/>
          <p:nvPr>
            <p:extLst>
              <p:ext uri="{D42A27DB-BD31-4B8C-83A1-F6EECF244321}">
                <p14:modId xmlns:p14="http://schemas.microsoft.com/office/powerpoint/2010/main" val="1196985189"/>
              </p:ext>
            </p:extLst>
          </p:nvPr>
        </p:nvGraphicFramePr>
        <p:xfrm>
          <a:off x="3172460" y="3350260"/>
          <a:ext cx="2842895" cy="2319020"/>
        </p:xfrm>
        <a:graphic>
          <a:graphicData uri="http://schemas.openxmlformats.org/drawingml/2006/table">
            <a:tbl>
              <a:tblPr firstRow="1" bandRow="1">
                <a:tableStyleId>{5C22544A-7EE6-4342-B048-85BDC9FD1C3A}</a:tableStyleId>
              </a:tblPr>
              <a:tblGrid>
                <a:gridCol w="1386477">
                  <a:extLst>
                    <a:ext uri="{9D8B030D-6E8A-4147-A177-3AD203B41FA5}">
                      <a16:colId xmlns="" xmlns:a16="http://schemas.microsoft.com/office/drawing/2014/main" val="20000"/>
                    </a:ext>
                  </a:extLst>
                </a:gridCol>
                <a:gridCol w="659493">
                  <a:extLst>
                    <a:ext uri="{9D8B030D-6E8A-4147-A177-3AD203B41FA5}">
                      <a16:colId xmlns="" xmlns:a16="http://schemas.microsoft.com/office/drawing/2014/main" val="20001"/>
                    </a:ext>
                  </a:extLst>
                </a:gridCol>
                <a:gridCol w="7969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1" smtClean="0">
                          <a:solidFill>
                            <a:schemeClr val="tx1"/>
                          </a:solidFill>
                          <a:latin typeface="Arial Narrow" panose="020B0606020202030204" charset="-122"/>
                        </a:rPr>
                        <a:t>:30.417.856</a:t>
                      </a:r>
                      <a:endParaRPr lang="en-US" altLang="en-US" sz="1000" b="1">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:56,70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:131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b="0" smtClean="0">
                          <a:solidFill>
                            <a:schemeClr val="tx1"/>
                          </a:solidFill>
                          <a:latin typeface="Arial Narrow" panose="020B0606020202030204" charset="-122"/>
                        </a:rPr>
                        <a:t>Habitants</a:t>
                      </a:r>
                      <a:r>
                        <a:rPr lang="en-US" sz="1000" smtClean="0">
                          <a:solidFill>
                            <a:schemeClr val="tx1"/>
                          </a:solidFill>
                          <a:latin typeface="Arial Narrow" panose="020B0606020202030204" charset="-122"/>
                        </a:rPr>
                        <a:t>/km²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:20,0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:62,7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:64,9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:77,20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:57,90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Anglais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dirty="0">
                          <a:solidFill>
                            <a:schemeClr val="tx1"/>
                          </a:solidFill>
                          <a:latin typeface="Arial Narrow" panose="020B0606020202030204" charset="-122"/>
                        </a:rPr>
                        <a:t> </a:t>
                      </a:r>
                      <a:r>
                        <a:rPr lang="en-US" sz="1000" dirty="0" smtClean="0">
                          <a:solidFill>
                            <a:schemeClr val="tx1"/>
                          </a:solidFill>
                          <a:latin typeface="Arial Narrow" panose="020B0606020202030204" charset="-122"/>
                        </a:rPr>
                        <a:t>:Cedi</a:t>
                      </a:r>
                      <a:endParaRPr 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19" name="Caixa de Texto 18"/>
          <p:cNvSpPr txBox="1"/>
          <p:nvPr/>
        </p:nvSpPr>
        <p:spPr>
          <a:xfrm>
            <a:off x="3442335" y="3084195"/>
            <a:ext cx="955675" cy="306705"/>
          </a:xfrm>
          <a:prstGeom prst="rect">
            <a:avLst/>
          </a:prstGeom>
          <a:noFill/>
        </p:spPr>
        <p:txBody>
          <a:bodyPr wrap="square" rtlCol="0">
            <a:spAutoFit/>
          </a:bodyPr>
          <a:lstStyle/>
          <a:p>
            <a:r>
              <a:rPr lang="pt-PT" altLang="en-US" sz="1400" b="1">
                <a:solidFill>
                  <a:srgbClr val="3EA4BA"/>
                </a:solidFill>
              </a:rPr>
              <a:t>GHANA</a:t>
            </a:r>
          </a:p>
        </p:txBody>
      </p:sp>
      <p:pic>
        <p:nvPicPr>
          <p:cNvPr id="120" name="Imagem 21" descr="gh"/>
          <p:cNvPicPr>
            <a:picLocks noChangeAspect="1"/>
          </p:cNvPicPr>
          <p:nvPr/>
        </p:nvPicPr>
        <p:blipFill>
          <a:blip r:embed="rId8"/>
          <a:stretch>
            <a:fillRect/>
          </a:stretch>
        </p:blipFill>
        <p:spPr>
          <a:xfrm>
            <a:off x="3180080" y="3109595"/>
            <a:ext cx="333375" cy="219075"/>
          </a:xfrm>
          <a:prstGeom prst="rect">
            <a:avLst/>
          </a:prstGeom>
        </p:spPr>
      </p:pic>
      <p:graphicFrame>
        <p:nvGraphicFramePr>
          <p:cNvPr id="121" name="Tabela 22"/>
          <p:cNvGraphicFramePr/>
          <p:nvPr>
            <p:extLst>
              <p:ext uri="{D42A27DB-BD31-4B8C-83A1-F6EECF244321}">
                <p14:modId xmlns:p14="http://schemas.microsoft.com/office/powerpoint/2010/main" val="943366179"/>
              </p:ext>
            </p:extLst>
          </p:nvPr>
        </p:nvGraphicFramePr>
        <p:xfrm>
          <a:off x="6055995" y="3340100"/>
          <a:ext cx="3467100" cy="2319020"/>
        </p:xfrm>
        <a:graphic>
          <a:graphicData uri="http://schemas.openxmlformats.org/drawingml/2006/table">
            <a:tbl>
              <a:tblPr firstRow="1" bandRow="1">
                <a:tableStyleId>{5C22544A-7EE6-4342-B048-85BDC9FD1C3A}</a:tableStyleId>
              </a:tblPr>
              <a:tblGrid>
                <a:gridCol w="1443990">
                  <a:extLst>
                    <a:ext uri="{9D8B030D-6E8A-4147-A177-3AD203B41FA5}">
                      <a16:colId xmlns="" xmlns:a16="http://schemas.microsoft.com/office/drawing/2014/main" val="20000"/>
                    </a:ext>
                  </a:extLst>
                </a:gridCol>
                <a:gridCol w="895985">
                  <a:extLst>
                    <a:ext uri="{9D8B030D-6E8A-4147-A177-3AD203B41FA5}">
                      <a16:colId xmlns="" xmlns:a16="http://schemas.microsoft.com/office/drawing/2014/main" val="20001"/>
                    </a:ext>
                  </a:extLst>
                </a:gridCol>
                <a:gridCol w="1127125">
                  <a:extLst>
                    <a:ext uri="{9D8B030D-6E8A-4147-A177-3AD203B41FA5}">
                      <a16:colId xmlns="" xmlns:a16="http://schemas.microsoft.com/office/drawing/2014/main" val="20002"/>
                    </a:ext>
                  </a:extLst>
                </a:gridCol>
              </a:tblGrid>
              <a:tr h="21082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12.771.246</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2,80%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36,50%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51</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habitantes/km²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18,0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60,5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61,7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dirty="0">
                          <a:solidFill>
                            <a:schemeClr val="tx1"/>
                          </a:solidFill>
                          <a:latin typeface="Arial Narrow" panose="020B0606020202030204" charset="-122"/>
                        </a:rPr>
                        <a:t>:</a:t>
                      </a:r>
                      <a:r>
                        <a:rPr lang="en-US" sz="1000" dirty="0">
                          <a:solidFill>
                            <a:schemeClr val="tx1"/>
                          </a:solidFill>
                          <a:latin typeface="Arial Narrow" panose="020B0606020202030204" charset="-122"/>
                        </a:rPr>
                        <a:t>82,30%</a:t>
                      </a:r>
                      <a:endParaRPr lang="en-US" altLang="en-US" sz="1000" dirty="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29,50%</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smtClean="0">
                          <a:solidFill>
                            <a:schemeClr val="tx1"/>
                          </a:solidFill>
                          <a:latin typeface="Arial Narrow" panose="020B0606020202030204" charset="-122"/>
                        </a:rPr>
                        <a:t>:</a:t>
                      </a:r>
                      <a:r>
                        <a:rPr lang="en-US" altLang="en-US" sz="1000" err="1" smtClean="0">
                          <a:solidFill>
                            <a:schemeClr val="tx1"/>
                          </a:solidFill>
                          <a:latin typeface="Arial Narrow" panose="020B0606020202030204" charset="-122"/>
                        </a:rPr>
                        <a:t>F</a:t>
                      </a:r>
                      <a:r>
                        <a:rPr lang="en-US" sz="1000" err="1" smtClean="0">
                          <a:solidFill>
                            <a:schemeClr val="tx1"/>
                          </a:solidFill>
                          <a:latin typeface="Arial Narrow" panose="020B0606020202030204" charset="-122"/>
                        </a:rPr>
                        <a:t>rançais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en-US" sz="1000">
                          <a:solidFill>
                            <a:schemeClr val="tx1"/>
                          </a:solidFill>
                          <a:latin typeface="Arial Narrow" panose="020B0606020202030204" charset="-122"/>
                        </a:rPr>
                        <a:t> </a:t>
                      </a:r>
                      <a:r>
                        <a:rPr lang="pt-PT" altLang="en-US" sz="1000">
                          <a:solidFill>
                            <a:schemeClr val="tx1"/>
                          </a:solidFill>
                          <a:latin typeface="Arial Narrow" panose="020B0606020202030204" charset="-122"/>
                        </a:rPr>
                        <a:t>:</a:t>
                      </a:r>
                      <a:r>
                        <a:rPr lang="en-US" sz="1000">
                          <a:solidFill>
                            <a:schemeClr val="tx1"/>
                          </a:solidFill>
                          <a:latin typeface="Arial Narrow" panose="020B0606020202030204" charset="-122"/>
                        </a:rPr>
                        <a:t>Franc Guinéen</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2" name="Caixa de Texto 23"/>
          <p:cNvSpPr txBox="1"/>
          <p:nvPr/>
        </p:nvSpPr>
        <p:spPr>
          <a:xfrm>
            <a:off x="6332855" y="3079115"/>
            <a:ext cx="955675" cy="306705"/>
          </a:xfrm>
          <a:prstGeom prst="rect">
            <a:avLst/>
          </a:prstGeom>
          <a:noFill/>
        </p:spPr>
        <p:txBody>
          <a:bodyPr wrap="square" rtlCol="0">
            <a:spAutoFit/>
          </a:bodyPr>
          <a:lstStyle/>
          <a:p>
            <a:r>
              <a:rPr lang="pt-PT" altLang="en-US" sz="1400" b="1" dirty="0" smtClean="0">
                <a:solidFill>
                  <a:srgbClr val="3EA4BA"/>
                </a:solidFill>
              </a:rPr>
              <a:t>GUINÉE</a:t>
            </a:r>
            <a:endParaRPr lang="pt-PT" altLang="en-US" sz="1400" b="1" dirty="0">
              <a:solidFill>
                <a:srgbClr val="3EA4BA"/>
              </a:solidFill>
            </a:endParaRPr>
          </a:p>
        </p:txBody>
      </p:sp>
      <p:pic>
        <p:nvPicPr>
          <p:cNvPr id="123" name="Imagem 25" descr="gn"/>
          <p:cNvPicPr>
            <a:picLocks noChangeAspect="1"/>
          </p:cNvPicPr>
          <p:nvPr/>
        </p:nvPicPr>
        <p:blipFill>
          <a:blip r:embed="rId9"/>
          <a:stretch>
            <a:fillRect/>
          </a:stretch>
        </p:blipFill>
        <p:spPr>
          <a:xfrm>
            <a:off x="6071235" y="3126105"/>
            <a:ext cx="333375" cy="219075"/>
          </a:xfrm>
          <a:prstGeom prst="rect">
            <a:avLst/>
          </a:prstGeom>
        </p:spPr>
      </p:pic>
      <p:graphicFrame>
        <p:nvGraphicFramePr>
          <p:cNvPr id="124" name="Tabela 26"/>
          <p:cNvGraphicFramePr/>
          <p:nvPr>
            <p:extLst>
              <p:ext uri="{D42A27DB-BD31-4B8C-83A1-F6EECF244321}">
                <p14:modId xmlns:p14="http://schemas.microsoft.com/office/powerpoint/2010/main" val="3698996948"/>
              </p:ext>
            </p:extLst>
          </p:nvPr>
        </p:nvGraphicFramePr>
        <p:xfrm>
          <a:off x="9269095" y="3332480"/>
          <a:ext cx="2794000" cy="2374900"/>
        </p:xfrm>
        <a:graphic>
          <a:graphicData uri="http://schemas.openxmlformats.org/drawingml/2006/table">
            <a:tbl>
              <a:tblPr firstRow="1" bandRow="1">
                <a:tableStyleId>{5C22544A-7EE6-4342-B048-85BDC9FD1C3A}</a:tableStyleId>
              </a:tblPr>
              <a:tblGrid>
                <a:gridCol w="1442448">
                  <a:extLst>
                    <a:ext uri="{9D8B030D-6E8A-4147-A177-3AD203B41FA5}">
                      <a16:colId xmlns="" xmlns:a16="http://schemas.microsoft.com/office/drawing/2014/main" val="20000"/>
                    </a:ext>
                  </a:extLst>
                </a:gridCol>
                <a:gridCol w="627017">
                  <a:extLst>
                    <a:ext uri="{9D8B030D-6E8A-4147-A177-3AD203B41FA5}">
                      <a16:colId xmlns="" xmlns:a16="http://schemas.microsoft.com/office/drawing/2014/main" val="20001"/>
                    </a:ext>
                  </a:extLst>
                </a:gridCol>
                <a:gridCol w="724535">
                  <a:extLst>
                    <a:ext uri="{9D8B030D-6E8A-4147-A177-3AD203B41FA5}">
                      <a16:colId xmlns="" xmlns:a16="http://schemas.microsoft.com/office/drawing/2014/main" val="20002"/>
                    </a:ext>
                  </a:extLst>
                </a:gridCol>
              </a:tblGrid>
              <a:tr h="215900">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dirty="0" smtClean="0">
                          <a:solidFill>
                            <a:schemeClr val="tx1"/>
                          </a:solidFill>
                          <a:latin typeface="Arial Narrow" panose="020B0606020202030204" pitchFamily="34" charset="0"/>
                        </a:rPr>
                        <a:t>Population</a:t>
                      </a:r>
                      <a:endParaRPr lang="en-US" altLang="en-US" sz="1000" dirty="0" smtClean="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:1.920.922</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chemeClr val="tx1"/>
                          </a:solidFill>
                          <a:latin typeface="Arial Narrow" panose="020B0606020202030204" charset="-122"/>
                        </a:rPr>
                        <a:t>Habitants</a:t>
                      </a:r>
                      <a:endParaRPr lang="en-US" altLang="en-US" sz="1000" b="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:2,50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590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:43,80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5900">
                <a:tc>
                  <a:txBody>
                    <a:bodyPr/>
                    <a:lstStyle/>
                    <a:p>
                      <a:pPr>
                        <a:lnSpc>
                          <a:spcPts val="1140"/>
                        </a:lnSpc>
                        <a:buNone/>
                      </a:pPr>
                      <a:r>
                        <a:rPr lang="en-US" sz="1000" err="1" smtClean="0">
                          <a:solidFill>
                            <a:schemeClr val="tx1"/>
                          </a:solidFill>
                          <a:latin typeface="Arial Narrow" panose="020B0606020202030204" pitchFamily="34" charset="0"/>
                        </a:rPr>
                        <a:t>Densité</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:67</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habitantes/km²</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5900">
                <a:tc>
                  <a:txBody>
                    <a:bodyPr/>
                    <a:lstStyle/>
                    <a:p>
                      <a:r>
                        <a:rPr lang="en-US" sz="1000" b="0" i="0" u="none" strike="noStrike" kern="1200" baseline="0" smtClean="0">
                          <a:solidFill>
                            <a:schemeClr val="tx1"/>
                          </a:solidFill>
                          <a:latin typeface="Arial Narrow" panose="020B0606020202030204" pitchFamily="34" charset="0"/>
                          <a:ea typeface="+mn-ea"/>
                          <a:cs typeface="+mn-cs"/>
                        </a:rPr>
                        <a:t>Age </a:t>
                      </a:r>
                      <a:r>
                        <a:rPr lang="en-US" sz="1000" b="0" i="0" u="none" strike="noStrike" kern="1200" baseline="0" err="1" smtClean="0">
                          <a:solidFill>
                            <a:schemeClr val="tx1"/>
                          </a:solidFill>
                          <a:latin typeface="Arial Narrow" panose="020B0606020202030204" pitchFamily="34" charset="0"/>
                          <a:ea typeface="+mn-ea"/>
                          <a:cs typeface="+mn-cs"/>
                        </a:rPr>
                        <a:t>moyen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:16,0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5900">
                <a:tc>
                  <a:txBody>
                    <a:bodyPr/>
                    <a:lstStyle/>
                    <a:p>
                      <a:r>
                        <a:rPr lang="fr-FR" sz="1000" b="0" i="0" u="none" strike="noStrike" kern="1200" baseline="0" smtClean="0">
                          <a:solidFill>
                            <a:schemeClr val="tx1"/>
                          </a:solidFill>
                          <a:latin typeface="Arial Narrow" panose="020B0606020202030204" pitchFamily="34" charset="0"/>
                          <a:ea typeface="+mn-ea"/>
                          <a:cs typeface="+mn-cs"/>
                        </a:rPr>
                        <a:t>L'espérance de vie homme</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:56,0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5900">
                <a:tc>
                  <a:txBody>
                    <a:bodyPr/>
                    <a:lstStyle/>
                    <a:p>
                      <a:pPr>
                        <a:lnSpc>
                          <a:spcPts val="1140"/>
                        </a:lnSpc>
                        <a:buNone/>
                      </a:pPr>
                      <a:r>
                        <a:rPr lang="fr-FR" sz="1000" b="0" i="0" u="none" strike="noStrike" kern="1200" baseline="0" smtClean="0">
                          <a:solidFill>
                            <a:schemeClr val="tx1"/>
                          </a:solidFill>
                          <a:latin typeface="Arial Narrow" panose="020B0606020202030204" pitchFamily="34" charset="0"/>
                          <a:ea typeface="+mn-ea"/>
                          <a:cs typeface="+mn-cs"/>
                        </a:rPr>
                        <a:t>L'espérance de vie </a:t>
                      </a:r>
                      <a:r>
                        <a:rPr lang="en-US" sz="1000" err="1" smtClean="0">
                          <a:solidFill>
                            <a:schemeClr val="tx1"/>
                          </a:solidFill>
                          <a:latin typeface="Arial Narrow" panose="020B0606020202030204" charset="-122"/>
                        </a:rPr>
                        <a:t>famme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:59,9 </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chemeClr val="tx1"/>
                          </a:solidFill>
                          <a:latin typeface="Arial Narrow" panose="020B0606020202030204" charset="-122"/>
                        </a:rPr>
                        <a:t>Anos</a:t>
                      </a: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d'activité</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smtClean="0">
                          <a:solidFill>
                            <a:schemeClr val="tx1"/>
                          </a:solidFill>
                          <a:latin typeface="Arial Narrow" panose="020B0606020202030204" charset="-122"/>
                        </a:rPr>
                        <a:t>:72,90</a:t>
                      </a: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5900">
                <a:tc>
                  <a:txBody>
                    <a:bodyPr/>
                    <a:lstStyle/>
                    <a:p>
                      <a:r>
                        <a:rPr lang="en-US" sz="1000" b="0" i="0" u="none" strike="noStrike" kern="1200" baseline="0" err="1" smtClean="0">
                          <a:solidFill>
                            <a:schemeClr val="tx1"/>
                          </a:solidFill>
                          <a:latin typeface="Arial Narrow" panose="020B0606020202030204" pitchFamily="34" charset="0"/>
                          <a:ea typeface="+mn-ea"/>
                          <a:cs typeface="+mn-cs"/>
                        </a:rPr>
                        <a:t>Taux</a:t>
                      </a:r>
                      <a:r>
                        <a:rPr lang="en-US" sz="1000" b="0" i="0" u="none" strike="noStrike" kern="1200" baseline="0" smtClean="0">
                          <a:solidFill>
                            <a:schemeClr val="tx1"/>
                          </a:solidFill>
                          <a:latin typeface="Arial Narrow" panose="020B0606020202030204" pitchFamily="34" charset="0"/>
                          <a:ea typeface="+mn-ea"/>
                          <a:cs typeface="+mn-cs"/>
                        </a:rPr>
                        <a:t> </a:t>
                      </a:r>
                      <a:r>
                        <a:rPr lang="en-US" sz="1000" b="0" i="0" u="none" strike="noStrike" kern="1200" baseline="0" err="1" smtClean="0">
                          <a:solidFill>
                            <a:schemeClr val="tx1"/>
                          </a:solidFill>
                          <a:latin typeface="Arial Narrow" panose="020B0606020202030204" pitchFamily="34" charset="0"/>
                          <a:ea typeface="+mn-ea"/>
                          <a:cs typeface="+mn-cs"/>
                        </a:rPr>
                        <a:t>d'alphabétisation</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ctr">
                        <a:lnSpc>
                          <a:spcPts val="1200"/>
                        </a:lnSpc>
                        <a:buNone/>
                      </a:pPr>
                      <a:r>
                        <a:rPr lang="en-US" sz="1000">
                          <a:solidFill>
                            <a:schemeClr val="tx1"/>
                          </a:solidFill>
                          <a:latin typeface="Arial Narrow" panose="020B0606020202030204" charset="-122"/>
                        </a:rPr>
                        <a:t>---</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5900">
                <a:tc>
                  <a:txBody>
                    <a:bodyPr/>
                    <a:lstStyle/>
                    <a:p>
                      <a:pPr>
                        <a:lnSpc>
                          <a:spcPts val="1140"/>
                        </a:lnSpc>
                        <a:buNone/>
                      </a:pPr>
                      <a:r>
                        <a:rPr lang="en-US" sz="1000" smtClean="0">
                          <a:solidFill>
                            <a:schemeClr val="tx1"/>
                          </a:solidFill>
                          <a:latin typeface="Arial Narrow" panose="020B0606020202030204" charset="-122"/>
                        </a:rPr>
                        <a:t>Langue </a:t>
                      </a:r>
                      <a:r>
                        <a:rPr lang="en-US" sz="1000" err="1" smtClean="0">
                          <a:solidFill>
                            <a:schemeClr val="tx1"/>
                          </a:solidFill>
                          <a:latin typeface="Arial Narrow" panose="020B0606020202030204" charset="-122"/>
                        </a:rPr>
                        <a:t>officielle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a:t>
                      </a:r>
                      <a:r>
                        <a:rPr lang="en-US" sz="1000" err="1" smtClean="0">
                          <a:solidFill>
                            <a:schemeClr val="tx1"/>
                          </a:solidFill>
                          <a:latin typeface="Arial Narrow" panose="020B0606020202030204" charset="-122"/>
                        </a:rPr>
                        <a:t>Portugais</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5900">
                <a:tc>
                  <a:txBody>
                    <a:bodyPr/>
                    <a:lstStyle/>
                    <a:p>
                      <a:pPr>
                        <a:lnSpc>
                          <a:spcPts val="1140"/>
                        </a:lnSpc>
                        <a:buNone/>
                      </a:pPr>
                      <a:r>
                        <a:rPr lang="en-US" sz="1000" smtClean="0">
                          <a:solidFill>
                            <a:schemeClr val="tx1"/>
                          </a:solidFill>
                          <a:latin typeface="Arial Narrow" panose="020B0606020202030204" charset="-122"/>
                        </a:rPr>
                        <a:t>Devise</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r">
                        <a:lnSpc>
                          <a:spcPts val="1200"/>
                        </a:lnSpc>
                        <a:buNone/>
                      </a:pPr>
                      <a:r>
                        <a:rPr lang="en-US" sz="1000" smtClean="0">
                          <a:solidFill>
                            <a:schemeClr val="tx1"/>
                          </a:solidFill>
                          <a:latin typeface="Arial Narrow" panose="020B0606020202030204" charset="-122"/>
                        </a:rPr>
                        <a:t>:Franc </a:t>
                      </a:r>
                      <a:r>
                        <a:rPr lang="en-US" sz="1000">
                          <a:solidFill>
                            <a:schemeClr val="tx1"/>
                          </a:solidFill>
                          <a:latin typeface="Arial Narrow" panose="020B0606020202030204" charset="-122"/>
                        </a:rPr>
                        <a:t>CFA</a:t>
                      </a:r>
                      <a:endParaRPr lang="en-US" altLang="en-US" sz="1000">
                        <a:solidFill>
                          <a:schemeClr val="tx1"/>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dirty="0">
                        <a:solidFill>
                          <a:schemeClr val="tx1"/>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25" name="Caixa de Texto 27"/>
          <p:cNvSpPr txBox="1"/>
          <p:nvPr/>
        </p:nvSpPr>
        <p:spPr>
          <a:xfrm>
            <a:off x="9548495" y="3074035"/>
            <a:ext cx="1614805" cy="307777"/>
          </a:xfrm>
          <a:prstGeom prst="rect">
            <a:avLst/>
          </a:prstGeom>
          <a:noFill/>
        </p:spPr>
        <p:txBody>
          <a:bodyPr wrap="square" rtlCol="0">
            <a:spAutoFit/>
          </a:bodyPr>
          <a:lstStyle/>
          <a:p>
            <a:r>
              <a:rPr lang="pt-PT" altLang="en-US" sz="1400" b="1" dirty="0" smtClean="0">
                <a:solidFill>
                  <a:srgbClr val="3EA4BA"/>
                </a:solidFill>
              </a:rPr>
              <a:t>GUINÉE </a:t>
            </a:r>
            <a:r>
              <a:rPr lang="pt-PT" altLang="en-US" sz="1400" b="1" dirty="0">
                <a:solidFill>
                  <a:srgbClr val="3EA4BA"/>
                </a:solidFill>
              </a:rPr>
              <a:t>BISSAU</a:t>
            </a:r>
          </a:p>
        </p:txBody>
      </p:sp>
      <p:pic>
        <p:nvPicPr>
          <p:cNvPr id="126" name="Imagem 29" descr="gw"/>
          <p:cNvPicPr>
            <a:picLocks noChangeAspect="1"/>
          </p:cNvPicPr>
          <p:nvPr/>
        </p:nvPicPr>
        <p:blipFill>
          <a:blip r:embed="rId10"/>
          <a:stretch>
            <a:fillRect/>
          </a:stretch>
        </p:blipFill>
        <p:spPr>
          <a:xfrm>
            <a:off x="9281795" y="3115945"/>
            <a:ext cx="333375" cy="2190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4"/>
          <p:cNvGraphicFramePr>
            <a:graphicFrameLocks/>
          </p:cNvGraphicFramePr>
          <p:nvPr>
            <p:extLst>
              <p:ext uri="{D42A27DB-BD31-4B8C-83A1-F6EECF244321}">
                <p14:modId xmlns:p14="http://schemas.microsoft.com/office/powerpoint/2010/main" val="1112404679"/>
              </p:ext>
            </p:extLst>
          </p:nvPr>
        </p:nvGraphicFramePr>
        <p:xfrm>
          <a:off x="78637" y="645795"/>
          <a:ext cx="5941164" cy="597154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60</a:t>
            </a:fld>
            <a:endParaRPr lang="fr-FR" altLang="pt-PT" sz="1200" b="1" i="1" u="sng">
              <a:solidFill>
                <a:srgbClr val="008CBA"/>
              </a:solidFill>
            </a:endParaRPr>
          </a:p>
        </p:txBody>
      </p:sp>
      <p:sp>
        <p:nvSpPr>
          <p:cNvPr id="9" name="Caixa de Texto 2"/>
          <p:cNvSpPr txBox="1"/>
          <p:nvPr/>
        </p:nvSpPr>
        <p:spPr>
          <a:xfrm>
            <a:off x="359410" y="60108"/>
            <a:ext cx="12069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118950"/>
            <a:ext cx="333333" cy="219048"/>
          </a:xfrm>
          <a:prstGeom prst="rect">
            <a:avLst/>
          </a:prstGeom>
        </p:spPr>
      </p:pic>
      <p:graphicFrame>
        <p:nvGraphicFramePr>
          <p:cNvPr id="7" name="Gráfico 5"/>
          <p:cNvGraphicFramePr>
            <a:graphicFrameLocks/>
          </p:cNvGraphicFramePr>
          <p:nvPr>
            <p:extLst>
              <p:ext uri="{D42A27DB-BD31-4B8C-83A1-F6EECF244321}">
                <p14:modId xmlns:p14="http://schemas.microsoft.com/office/powerpoint/2010/main" val="3207004537"/>
              </p:ext>
            </p:extLst>
          </p:nvPr>
        </p:nvGraphicFramePr>
        <p:xfrm>
          <a:off x="6002867" y="645795"/>
          <a:ext cx="6163733" cy="597154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m 11" descr="logo"/>
          <p:cNvPicPr>
            <a:picLocks noChangeAspect="1"/>
          </p:cNvPicPr>
          <p:nvPr/>
        </p:nvPicPr>
        <p:blipFill>
          <a:blip r:embed="rId5"/>
          <a:stretch>
            <a:fillRect/>
          </a:stretch>
        </p:blipFill>
        <p:spPr>
          <a:xfrm>
            <a:off x="9820056" y="96114"/>
            <a:ext cx="2349938" cy="515796"/>
          </a:xfrm>
          <a:prstGeom prst="rect">
            <a:avLst/>
          </a:prstGeom>
        </p:spPr>
      </p:pic>
    </p:spTree>
    <p:extLst>
      <p:ext uri="{BB962C8B-B14F-4D97-AF65-F5344CB8AC3E}">
        <p14:creationId xmlns:p14="http://schemas.microsoft.com/office/powerpoint/2010/main" val="11126271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graphicFrame>
        <p:nvGraphicFramePr>
          <p:cNvPr id="6" name="Gráfico 2"/>
          <p:cNvGraphicFramePr>
            <a:graphicFrameLocks/>
          </p:cNvGraphicFramePr>
          <p:nvPr>
            <p:extLst>
              <p:ext uri="{D42A27DB-BD31-4B8C-83A1-F6EECF244321}">
                <p14:modId xmlns:p14="http://schemas.microsoft.com/office/powerpoint/2010/main" val="1832509499"/>
              </p:ext>
            </p:extLst>
          </p:nvPr>
        </p:nvGraphicFramePr>
        <p:xfrm>
          <a:off x="0" y="564913"/>
          <a:ext cx="12166600" cy="3118088"/>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6"/>
          <p:cNvSpPr txBox="1"/>
          <p:nvPr/>
        </p:nvSpPr>
        <p:spPr bwMode="auto">
          <a:xfrm>
            <a:off x="5666105" y="6617335"/>
            <a:ext cx="895350" cy="23939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solidFill>
                  <a:srgbClr val="008CBA"/>
                </a:solidFill>
              </a:rPr>
              <a:t>Page </a:t>
            </a:r>
            <a:fld id="{6B4155F8-E49E-4B59-B69C-02A46830878C}" type="slidenum">
              <a:rPr lang="fr-FR" altLang="pt-PT" sz="1200" b="1" i="1" u="sng">
                <a:solidFill>
                  <a:srgbClr val="008CBA"/>
                </a:solidFill>
              </a:rPr>
              <a:t>61</a:t>
            </a:fld>
            <a:endParaRPr lang="fr-FR" altLang="pt-PT" sz="1200" b="1" i="1" u="sng">
              <a:solidFill>
                <a:srgbClr val="008CBA"/>
              </a:solidFill>
            </a:endParaRPr>
          </a:p>
        </p:txBody>
      </p:sp>
      <p:sp>
        <p:nvSpPr>
          <p:cNvPr id="10" name="Caixa de Texto 2"/>
          <p:cNvSpPr txBox="1"/>
          <p:nvPr/>
        </p:nvSpPr>
        <p:spPr>
          <a:xfrm>
            <a:off x="359410" y="195580"/>
            <a:ext cx="2197523" cy="369332"/>
          </a:xfrm>
          <a:prstGeom prst="rect">
            <a:avLst/>
          </a:prstGeom>
          <a:noFill/>
        </p:spPr>
        <p:txBody>
          <a:bodyPr wrap="square" rtlCol="0">
            <a:spAutoFit/>
          </a:bodyPr>
          <a:lstStyle/>
          <a:p>
            <a:r>
              <a:rPr lang="pt-PT" altLang="en-US" b="1" dirty="0" smtClean="0">
                <a:solidFill>
                  <a:srgbClr val="3EA4BA"/>
                </a:solidFill>
              </a:rPr>
              <a:t>TOGO</a:t>
            </a:r>
            <a:endParaRPr lang="pt-PT" altLang="en-US" b="1" dirty="0">
              <a:solidFill>
                <a:srgbClr val="3EA4BA"/>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6" y="254422"/>
            <a:ext cx="333333" cy="219048"/>
          </a:xfrm>
          <a:prstGeom prst="rect">
            <a:avLst/>
          </a:prstGeom>
        </p:spPr>
      </p:pic>
      <p:graphicFrame>
        <p:nvGraphicFramePr>
          <p:cNvPr id="12" name="Gráfico 6"/>
          <p:cNvGraphicFramePr>
            <a:graphicFrameLocks/>
          </p:cNvGraphicFramePr>
          <p:nvPr>
            <p:extLst>
              <p:ext uri="{D42A27DB-BD31-4B8C-83A1-F6EECF244321}">
                <p14:modId xmlns:p14="http://schemas.microsoft.com/office/powerpoint/2010/main" val="874369660"/>
              </p:ext>
            </p:extLst>
          </p:nvPr>
        </p:nvGraphicFramePr>
        <p:xfrm>
          <a:off x="0" y="3682999"/>
          <a:ext cx="12192000" cy="2934335"/>
        </p:xfrm>
        <a:graphic>
          <a:graphicData uri="http://schemas.openxmlformats.org/drawingml/2006/chart">
            <c:chart xmlns:c="http://schemas.openxmlformats.org/drawingml/2006/chart" xmlns:r="http://schemas.openxmlformats.org/officeDocument/2006/relationships" r:id="rId4"/>
          </a:graphicData>
        </a:graphic>
      </p:graphicFrame>
      <p:pic>
        <p:nvPicPr>
          <p:cNvPr id="13" name="Imagem 11" descr="logo"/>
          <p:cNvPicPr>
            <a:picLocks noChangeAspect="1"/>
          </p:cNvPicPr>
          <p:nvPr/>
        </p:nvPicPr>
        <p:blipFill>
          <a:blip r:embed="rId5"/>
          <a:stretch>
            <a:fillRect/>
          </a:stretch>
        </p:blipFill>
        <p:spPr>
          <a:xfrm>
            <a:off x="9820056" y="96114"/>
            <a:ext cx="2349938" cy="515796"/>
          </a:xfrm>
          <a:prstGeom prst="rect">
            <a:avLst/>
          </a:prstGeom>
        </p:spPr>
      </p:pic>
    </p:spTree>
    <p:extLst>
      <p:ext uri="{BB962C8B-B14F-4D97-AF65-F5344CB8AC3E}">
        <p14:creationId xmlns:p14="http://schemas.microsoft.com/office/powerpoint/2010/main" val="3180241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txBox="1"/>
          <p:nvPr/>
        </p:nvSpPr>
        <p:spPr bwMode="auto">
          <a:xfrm>
            <a:off x="5967730" y="6661150"/>
            <a:ext cx="593725" cy="17526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7</a:t>
            </a:fld>
            <a:endParaRPr lang="fr-FR" altLang="pt-PT" sz="1000" b="1" i="1" u="sng"/>
          </a:p>
        </p:txBody>
      </p:sp>
      <p:sp>
        <p:nvSpPr>
          <p:cNvPr id="4" name="Caixa de Texto 4"/>
          <p:cNvSpPr txBox="1"/>
          <p:nvPr/>
        </p:nvSpPr>
        <p:spPr>
          <a:xfrm>
            <a:off x="495935" y="188595"/>
            <a:ext cx="1110615" cy="368300"/>
          </a:xfrm>
          <a:prstGeom prst="rect">
            <a:avLst/>
          </a:prstGeom>
          <a:noFill/>
        </p:spPr>
        <p:txBody>
          <a:bodyPr wrap="square" rtlCol="0">
            <a:spAutoFit/>
          </a:bodyPr>
          <a:lstStyle/>
          <a:p>
            <a:r>
              <a:rPr lang="pt-PT" altLang="en-US" b="1" dirty="0" smtClean="0">
                <a:solidFill>
                  <a:srgbClr val="3EA4BA"/>
                </a:solidFill>
              </a:rPr>
              <a:t>LIBERIA</a:t>
            </a:r>
            <a:endParaRPr lang="pt-PT" altLang="en-US" b="1" dirty="0">
              <a:solidFill>
                <a:srgbClr val="3EA4BA"/>
              </a:solidFill>
            </a:endParaRPr>
          </a:p>
        </p:txBody>
      </p:sp>
      <p:pic>
        <p:nvPicPr>
          <p:cNvPr id="5" name="Imagem 7" descr="LOGO-Paises ecowas"/>
          <p:cNvPicPr>
            <a:picLocks noChangeAspect="1"/>
          </p:cNvPicPr>
          <p:nvPr/>
        </p:nvPicPr>
        <p:blipFill>
          <a:blip r:embed="rId2"/>
          <a:stretch>
            <a:fillRect/>
          </a:stretch>
        </p:blipFill>
        <p:spPr>
          <a:xfrm>
            <a:off x="9498330" y="4178300"/>
            <a:ext cx="2701290" cy="2676525"/>
          </a:xfrm>
          <a:prstGeom prst="rect">
            <a:avLst/>
          </a:prstGeom>
        </p:spPr>
      </p:pic>
      <p:graphicFrame>
        <p:nvGraphicFramePr>
          <p:cNvPr id="6" name="Tabela 2"/>
          <p:cNvGraphicFramePr/>
          <p:nvPr>
            <p:extLst>
              <p:ext uri="{D42A27DB-BD31-4B8C-83A1-F6EECF244321}">
                <p14:modId xmlns:p14="http://schemas.microsoft.com/office/powerpoint/2010/main" val="1321334924"/>
              </p:ext>
            </p:extLst>
          </p:nvPr>
        </p:nvGraphicFramePr>
        <p:xfrm>
          <a:off x="210185" y="450850"/>
          <a:ext cx="2962910" cy="2346960"/>
        </p:xfrm>
        <a:graphic>
          <a:graphicData uri="http://schemas.openxmlformats.org/drawingml/2006/table">
            <a:tbl>
              <a:tblPr firstRow="1" bandRow="1">
                <a:tableStyleId>{5C22544A-7EE6-4342-B048-85BDC9FD1C3A}</a:tableStyleId>
              </a:tblPr>
              <a:tblGrid>
                <a:gridCol w="1472565">
                  <a:extLst>
                    <a:ext uri="{9D8B030D-6E8A-4147-A177-3AD203B41FA5}">
                      <a16:colId xmlns="" xmlns:a16="http://schemas.microsoft.com/office/drawing/2014/main" val="20000"/>
                    </a:ext>
                  </a:extLst>
                </a:gridCol>
                <a:gridCol w="732155">
                  <a:extLst>
                    <a:ext uri="{9D8B030D-6E8A-4147-A177-3AD203B41FA5}">
                      <a16:colId xmlns="" xmlns:a16="http://schemas.microsoft.com/office/drawing/2014/main" val="20001"/>
                    </a:ext>
                  </a:extLst>
                </a:gridCol>
                <a:gridCol w="758190">
                  <a:extLst>
                    <a:ext uri="{9D8B030D-6E8A-4147-A177-3AD203B41FA5}">
                      <a16:colId xmlns="" xmlns:a16="http://schemas.microsoft.com/office/drawing/2014/main" val="20002"/>
                    </a:ext>
                  </a:extLst>
                </a:gridCol>
              </a:tblGrid>
              <a:tr h="21336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4.937.374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336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336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336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336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336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62,3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336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336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61,00%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336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51,9%</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336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336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Dollar Libérien</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pic>
        <p:nvPicPr>
          <p:cNvPr id="7" name="Imagem 5" descr="lr"/>
          <p:cNvPicPr>
            <a:picLocks noChangeAspect="1"/>
          </p:cNvPicPr>
          <p:nvPr/>
        </p:nvPicPr>
        <p:blipFill>
          <a:blip r:embed="rId3"/>
          <a:stretch>
            <a:fillRect/>
          </a:stretch>
        </p:blipFill>
        <p:spPr>
          <a:xfrm>
            <a:off x="233680" y="254000"/>
            <a:ext cx="333375" cy="219075"/>
          </a:xfrm>
          <a:prstGeom prst="rect">
            <a:avLst/>
          </a:prstGeom>
        </p:spPr>
      </p:pic>
      <p:graphicFrame>
        <p:nvGraphicFramePr>
          <p:cNvPr id="9" name="Tabela 8"/>
          <p:cNvGraphicFramePr/>
          <p:nvPr>
            <p:extLst>
              <p:ext uri="{D42A27DB-BD31-4B8C-83A1-F6EECF244321}">
                <p14:modId xmlns:p14="http://schemas.microsoft.com/office/powerpoint/2010/main" val="975482809"/>
              </p:ext>
            </p:extLst>
          </p:nvPr>
        </p:nvGraphicFramePr>
        <p:xfrm>
          <a:off x="3274060" y="422275"/>
          <a:ext cx="2907030" cy="2376170"/>
        </p:xfrm>
        <a:graphic>
          <a:graphicData uri="http://schemas.openxmlformats.org/drawingml/2006/table">
            <a:tbl>
              <a:tblPr firstRow="1" bandRow="1">
                <a:tableStyleId>{5C22544A-7EE6-4342-B048-85BDC9FD1C3A}</a:tableStyleId>
              </a:tblPr>
              <a:tblGrid>
                <a:gridCol w="1457960">
                  <a:extLst>
                    <a:ext uri="{9D8B030D-6E8A-4147-A177-3AD203B41FA5}">
                      <a16:colId xmlns="" xmlns:a16="http://schemas.microsoft.com/office/drawing/2014/main" val="20000"/>
                    </a:ext>
                  </a:extLst>
                </a:gridCol>
                <a:gridCol w="598805">
                  <a:extLst>
                    <a:ext uri="{9D8B030D-6E8A-4147-A177-3AD203B41FA5}">
                      <a16:colId xmlns="" xmlns:a16="http://schemas.microsoft.com/office/drawing/2014/main" val="20001"/>
                    </a:ext>
                  </a:extLst>
                </a:gridCol>
                <a:gridCol w="850265">
                  <a:extLst>
                    <a:ext uri="{9D8B030D-6E8A-4147-A177-3AD203B41FA5}">
                      <a16:colId xmlns="" xmlns:a16="http://schemas.microsoft.com/office/drawing/2014/main" val="20002"/>
                    </a:ext>
                  </a:extLst>
                </a:gridCol>
              </a:tblGrid>
              <a:tr h="23939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19.658.031</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3,00%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43,10%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58,1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39395">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0" name="Caixa de Texto 9"/>
          <p:cNvSpPr txBox="1"/>
          <p:nvPr/>
        </p:nvSpPr>
        <p:spPr>
          <a:xfrm>
            <a:off x="3528695" y="183515"/>
            <a:ext cx="1110615" cy="368300"/>
          </a:xfrm>
          <a:prstGeom prst="rect">
            <a:avLst/>
          </a:prstGeom>
          <a:noFill/>
        </p:spPr>
        <p:txBody>
          <a:bodyPr wrap="square" rtlCol="0">
            <a:spAutoFit/>
          </a:bodyPr>
          <a:lstStyle/>
          <a:p>
            <a:r>
              <a:rPr lang="pt-PT" altLang="en-US" b="1">
                <a:solidFill>
                  <a:srgbClr val="3EA4BA"/>
                </a:solidFill>
              </a:rPr>
              <a:t>MALI</a:t>
            </a:r>
          </a:p>
        </p:txBody>
      </p:sp>
      <p:pic>
        <p:nvPicPr>
          <p:cNvPr id="11" name="Imagem 11" descr="ml"/>
          <p:cNvPicPr>
            <a:picLocks noChangeAspect="1"/>
          </p:cNvPicPr>
          <p:nvPr/>
        </p:nvPicPr>
        <p:blipFill>
          <a:blip r:embed="rId4"/>
          <a:stretch>
            <a:fillRect/>
          </a:stretch>
        </p:blipFill>
        <p:spPr>
          <a:xfrm>
            <a:off x="3280410" y="241935"/>
            <a:ext cx="333375" cy="219075"/>
          </a:xfrm>
          <a:prstGeom prst="rect">
            <a:avLst/>
          </a:prstGeom>
        </p:spPr>
      </p:pic>
      <p:graphicFrame>
        <p:nvGraphicFramePr>
          <p:cNvPr id="12" name="Tabela 12"/>
          <p:cNvGraphicFramePr/>
          <p:nvPr>
            <p:extLst>
              <p:ext uri="{D42A27DB-BD31-4B8C-83A1-F6EECF244321}">
                <p14:modId xmlns:p14="http://schemas.microsoft.com/office/powerpoint/2010/main" val="1867335705"/>
              </p:ext>
            </p:extLst>
          </p:nvPr>
        </p:nvGraphicFramePr>
        <p:xfrm>
          <a:off x="6316345" y="511810"/>
          <a:ext cx="3007995" cy="2319020"/>
        </p:xfrm>
        <a:graphic>
          <a:graphicData uri="http://schemas.openxmlformats.org/drawingml/2006/table">
            <a:tbl>
              <a:tblPr firstRow="1" bandRow="1">
                <a:tableStyleId>{5C22544A-7EE6-4342-B048-85BDC9FD1C3A}</a:tableStyleId>
              </a:tblPr>
              <a:tblGrid>
                <a:gridCol w="1440180">
                  <a:extLst>
                    <a:ext uri="{9D8B030D-6E8A-4147-A177-3AD203B41FA5}">
                      <a16:colId xmlns="" xmlns:a16="http://schemas.microsoft.com/office/drawing/2014/main" val="20000"/>
                    </a:ext>
                  </a:extLst>
                </a:gridCol>
                <a:gridCol w="601980">
                  <a:extLst>
                    <a:ext uri="{9D8B030D-6E8A-4147-A177-3AD203B41FA5}">
                      <a16:colId xmlns="" xmlns:a16="http://schemas.microsoft.com/office/drawing/2014/main" val="20001"/>
                    </a:ext>
                  </a:extLst>
                </a:gridCol>
                <a:gridCol w="965835">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23.310.715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3,80%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60,9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63,2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64,70%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28,7%</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3" name="Caixa de Texto 13"/>
          <p:cNvSpPr txBox="1"/>
          <p:nvPr/>
        </p:nvSpPr>
        <p:spPr>
          <a:xfrm>
            <a:off x="6571615" y="229235"/>
            <a:ext cx="1110615" cy="368300"/>
          </a:xfrm>
          <a:prstGeom prst="rect">
            <a:avLst/>
          </a:prstGeom>
          <a:noFill/>
        </p:spPr>
        <p:txBody>
          <a:bodyPr wrap="square" rtlCol="0">
            <a:spAutoFit/>
          </a:bodyPr>
          <a:lstStyle/>
          <a:p>
            <a:r>
              <a:rPr lang="pt-PT" altLang="en-US" b="1" dirty="0" smtClean="0">
                <a:solidFill>
                  <a:srgbClr val="3EA4BA"/>
                </a:solidFill>
              </a:rPr>
              <a:t>NIGER</a:t>
            </a:r>
            <a:endParaRPr lang="pt-PT" altLang="en-US" b="1" dirty="0">
              <a:solidFill>
                <a:srgbClr val="3EA4BA"/>
              </a:solidFill>
            </a:endParaRPr>
          </a:p>
        </p:txBody>
      </p:sp>
      <p:pic>
        <p:nvPicPr>
          <p:cNvPr id="14" name="Imagem 15" descr="ne"/>
          <p:cNvPicPr>
            <a:picLocks noChangeAspect="1"/>
          </p:cNvPicPr>
          <p:nvPr/>
        </p:nvPicPr>
        <p:blipFill>
          <a:blip r:embed="rId5"/>
          <a:stretch>
            <a:fillRect/>
          </a:stretch>
        </p:blipFill>
        <p:spPr>
          <a:xfrm>
            <a:off x="6324600" y="302895"/>
            <a:ext cx="333375" cy="219075"/>
          </a:xfrm>
          <a:prstGeom prst="rect">
            <a:avLst/>
          </a:prstGeom>
        </p:spPr>
      </p:pic>
      <p:graphicFrame>
        <p:nvGraphicFramePr>
          <p:cNvPr id="15" name="Tabela 1"/>
          <p:cNvGraphicFramePr/>
          <p:nvPr>
            <p:extLst>
              <p:ext uri="{D42A27DB-BD31-4B8C-83A1-F6EECF244321}">
                <p14:modId xmlns:p14="http://schemas.microsoft.com/office/powerpoint/2010/main" val="1624633841"/>
              </p:ext>
            </p:extLst>
          </p:nvPr>
        </p:nvGraphicFramePr>
        <p:xfrm>
          <a:off x="195580" y="3759835"/>
          <a:ext cx="3355340" cy="2464435"/>
        </p:xfrm>
        <a:graphic>
          <a:graphicData uri="http://schemas.openxmlformats.org/drawingml/2006/table">
            <a:tbl>
              <a:tblPr firstRow="1" bandRow="1">
                <a:tableStyleId>{5C22544A-7EE6-4342-B048-85BDC9FD1C3A}</a:tableStyleId>
              </a:tblPr>
              <a:tblGrid>
                <a:gridCol w="1527175">
                  <a:extLst>
                    <a:ext uri="{9D8B030D-6E8A-4147-A177-3AD203B41FA5}">
                      <a16:colId xmlns="" xmlns:a16="http://schemas.microsoft.com/office/drawing/2014/main" val="20000"/>
                    </a:ext>
                  </a:extLst>
                </a:gridCol>
                <a:gridCol w="737235">
                  <a:extLst>
                    <a:ext uri="{9D8B030D-6E8A-4147-A177-3AD203B41FA5}">
                      <a16:colId xmlns="" xmlns:a16="http://schemas.microsoft.com/office/drawing/2014/main" val="20001"/>
                    </a:ext>
                  </a:extLst>
                </a:gridCol>
                <a:gridCol w="1090930">
                  <a:extLst>
                    <a:ext uri="{9D8B030D-6E8A-4147-A177-3AD203B41FA5}">
                      <a16:colId xmlns="" xmlns:a16="http://schemas.microsoft.com/office/drawing/2014/main" val="20002"/>
                    </a:ext>
                  </a:extLst>
                </a:gridCol>
              </a:tblGrid>
              <a:tr h="229235">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2923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2860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2860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29235">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2923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2860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29235">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6" name="Caixa de Texto 3"/>
          <p:cNvSpPr txBox="1"/>
          <p:nvPr/>
        </p:nvSpPr>
        <p:spPr>
          <a:xfrm>
            <a:off x="475615" y="3460115"/>
            <a:ext cx="1290955" cy="368300"/>
          </a:xfrm>
          <a:prstGeom prst="rect">
            <a:avLst/>
          </a:prstGeom>
          <a:noFill/>
        </p:spPr>
        <p:txBody>
          <a:bodyPr wrap="square" rtlCol="0">
            <a:spAutoFit/>
          </a:bodyPr>
          <a:lstStyle/>
          <a:p>
            <a:r>
              <a:rPr lang="pt-PT" altLang="en-US" b="1">
                <a:solidFill>
                  <a:srgbClr val="3EA4BA"/>
                </a:solidFill>
              </a:rPr>
              <a:t>SENEGAL</a:t>
            </a:r>
          </a:p>
        </p:txBody>
      </p:sp>
      <p:pic>
        <p:nvPicPr>
          <p:cNvPr id="17" name="Imagem 10" descr="sn"/>
          <p:cNvPicPr>
            <a:picLocks noChangeAspect="1"/>
          </p:cNvPicPr>
          <p:nvPr/>
        </p:nvPicPr>
        <p:blipFill>
          <a:blip r:embed="rId6"/>
          <a:stretch>
            <a:fillRect/>
          </a:stretch>
        </p:blipFill>
        <p:spPr>
          <a:xfrm>
            <a:off x="228600" y="3522345"/>
            <a:ext cx="333375" cy="219075"/>
          </a:xfrm>
          <a:prstGeom prst="rect">
            <a:avLst/>
          </a:prstGeom>
        </p:spPr>
      </p:pic>
      <p:graphicFrame>
        <p:nvGraphicFramePr>
          <p:cNvPr id="18" name="Tabela 14"/>
          <p:cNvGraphicFramePr/>
          <p:nvPr>
            <p:extLst>
              <p:ext uri="{D42A27DB-BD31-4B8C-83A1-F6EECF244321}">
                <p14:modId xmlns:p14="http://schemas.microsoft.com/office/powerpoint/2010/main" val="1925548578"/>
              </p:ext>
            </p:extLst>
          </p:nvPr>
        </p:nvGraphicFramePr>
        <p:xfrm>
          <a:off x="3340735" y="3768725"/>
          <a:ext cx="3777615" cy="2319020"/>
        </p:xfrm>
        <a:graphic>
          <a:graphicData uri="http://schemas.openxmlformats.org/drawingml/2006/table">
            <a:tbl>
              <a:tblPr firstRow="1" bandRow="1">
                <a:tableStyleId>{5C22544A-7EE6-4342-B048-85BDC9FD1C3A}</a:tableStyleId>
              </a:tblPr>
              <a:tblGrid>
                <a:gridCol w="1910080">
                  <a:extLst>
                    <a:ext uri="{9D8B030D-6E8A-4147-A177-3AD203B41FA5}">
                      <a16:colId xmlns="" xmlns:a16="http://schemas.microsoft.com/office/drawing/2014/main" val="20000"/>
                    </a:ext>
                  </a:extLst>
                </a:gridCol>
                <a:gridCol w="605155">
                  <a:extLst>
                    <a:ext uri="{9D8B030D-6E8A-4147-A177-3AD203B41FA5}">
                      <a16:colId xmlns="" xmlns:a16="http://schemas.microsoft.com/office/drawing/2014/main" val="20001"/>
                    </a:ext>
                  </a:extLst>
                </a:gridCol>
                <a:gridCol w="126238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7.813.215</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42,50%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106</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55,1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66,90%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34,8%</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19" name="Caixa de Texto 18"/>
          <p:cNvSpPr txBox="1"/>
          <p:nvPr/>
        </p:nvSpPr>
        <p:spPr>
          <a:xfrm>
            <a:off x="3620135" y="3475355"/>
            <a:ext cx="1937385" cy="369332"/>
          </a:xfrm>
          <a:prstGeom prst="rect">
            <a:avLst/>
          </a:prstGeom>
          <a:noFill/>
        </p:spPr>
        <p:txBody>
          <a:bodyPr wrap="square" rtlCol="0">
            <a:spAutoFit/>
          </a:bodyPr>
          <a:lstStyle/>
          <a:p>
            <a:r>
              <a:rPr lang="pt-PT" altLang="en-US" b="1" dirty="0">
                <a:solidFill>
                  <a:srgbClr val="3EA4BA"/>
                </a:solidFill>
              </a:rPr>
              <a:t>SERRA </a:t>
            </a:r>
            <a:r>
              <a:rPr lang="pt-PT" altLang="en-US" b="1" dirty="0" smtClean="0">
                <a:solidFill>
                  <a:srgbClr val="3EA4BA"/>
                </a:solidFill>
              </a:rPr>
              <a:t>LEONE</a:t>
            </a:r>
            <a:endParaRPr lang="pt-PT" altLang="en-US" b="1" dirty="0">
              <a:solidFill>
                <a:srgbClr val="3EA4BA"/>
              </a:solidFill>
            </a:endParaRPr>
          </a:p>
        </p:txBody>
      </p:sp>
      <p:pic>
        <p:nvPicPr>
          <p:cNvPr id="20" name="Imagem 21" descr="sl"/>
          <p:cNvPicPr>
            <a:picLocks noChangeAspect="1"/>
          </p:cNvPicPr>
          <p:nvPr/>
        </p:nvPicPr>
        <p:blipFill>
          <a:blip r:embed="rId7"/>
          <a:stretch>
            <a:fillRect/>
          </a:stretch>
        </p:blipFill>
        <p:spPr>
          <a:xfrm>
            <a:off x="3368675" y="3542665"/>
            <a:ext cx="333375" cy="219075"/>
          </a:xfrm>
          <a:prstGeom prst="rect">
            <a:avLst/>
          </a:prstGeom>
        </p:spPr>
      </p:pic>
      <p:graphicFrame>
        <p:nvGraphicFramePr>
          <p:cNvPr id="21" name="Tabela 22"/>
          <p:cNvGraphicFramePr/>
          <p:nvPr>
            <p:extLst>
              <p:ext uri="{D42A27DB-BD31-4B8C-83A1-F6EECF244321}">
                <p14:modId xmlns:p14="http://schemas.microsoft.com/office/powerpoint/2010/main" val="2198606827"/>
              </p:ext>
            </p:extLst>
          </p:nvPr>
        </p:nvGraphicFramePr>
        <p:xfrm>
          <a:off x="9225280" y="349250"/>
          <a:ext cx="2919730" cy="2470150"/>
        </p:xfrm>
        <a:graphic>
          <a:graphicData uri="http://schemas.openxmlformats.org/drawingml/2006/table">
            <a:tbl>
              <a:tblPr firstRow="1" bandRow="1">
                <a:tableStyleId>{5C22544A-7EE6-4342-B048-85BDC9FD1C3A}</a:tableStyleId>
              </a:tblPr>
              <a:tblGrid>
                <a:gridCol w="1504315">
                  <a:extLst>
                    <a:ext uri="{9D8B030D-6E8A-4147-A177-3AD203B41FA5}">
                      <a16:colId xmlns="" xmlns:a16="http://schemas.microsoft.com/office/drawing/2014/main" val="20000"/>
                    </a:ext>
                  </a:extLst>
                </a:gridCol>
                <a:gridCol w="647700">
                  <a:extLst>
                    <a:ext uri="{9D8B030D-6E8A-4147-A177-3AD203B41FA5}">
                      <a16:colId xmlns="" xmlns:a16="http://schemas.microsoft.com/office/drawing/2014/main" val="20001"/>
                    </a:ext>
                  </a:extLst>
                </a:gridCol>
                <a:gridCol w="767715">
                  <a:extLst>
                    <a:ext uri="{9D8B030D-6E8A-4147-A177-3AD203B41FA5}">
                      <a16:colId xmlns="" xmlns:a16="http://schemas.microsoft.com/office/drawing/2014/main" val="20002"/>
                    </a:ext>
                  </a:extLst>
                </a:gridCol>
              </a:tblGrid>
              <a:tr h="35814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200.963.599</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140"/>
                        </a:lnSpc>
                        <a:buNone/>
                      </a:pPr>
                      <a:r>
                        <a:rPr lang="en-US" sz="1000" b="0" dirty="0" smtClean="0">
                          <a:solidFill>
                            <a:srgbClr val="3EA4BA"/>
                          </a:solidFill>
                          <a:latin typeface="Arial Narrow" panose="020B0606020202030204" charset="-122"/>
                        </a:rPr>
                        <a:t>Habitants</a:t>
                      </a:r>
                      <a:endParaRPr lang="en-US" altLang="en-US" sz="1000" b="0" dirty="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1455">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2,60%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1455">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51,20%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1455">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215</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ts val="12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18,0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53,5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55,2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145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56,50%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1455">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69,1%</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1455">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Inglês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lnSpc>
                          <a:spcPts val="1200"/>
                        </a:lnSpc>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Naira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nSpc>
                          <a:spcPts val="1200"/>
                        </a:lnSpc>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2" name="Caixa de Texto 23"/>
          <p:cNvSpPr txBox="1"/>
          <p:nvPr/>
        </p:nvSpPr>
        <p:spPr>
          <a:xfrm>
            <a:off x="9491980" y="200660"/>
            <a:ext cx="1290955" cy="368300"/>
          </a:xfrm>
          <a:prstGeom prst="rect">
            <a:avLst/>
          </a:prstGeom>
          <a:noFill/>
        </p:spPr>
        <p:txBody>
          <a:bodyPr wrap="square" rtlCol="0">
            <a:spAutoFit/>
          </a:bodyPr>
          <a:lstStyle/>
          <a:p>
            <a:r>
              <a:rPr lang="pt-PT" altLang="en-US" b="1" dirty="0" smtClean="0">
                <a:solidFill>
                  <a:srgbClr val="3EA4BA"/>
                </a:solidFill>
              </a:rPr>
              <a:t>NIGERIA</a:t>
            </a:r>
            <a:endParaRPr lang="pt-PT" altLang="en-US" b="1" dirty="0">
              <a:solidFill>
                <a:srgbClr val="3EA4BA"/>
              </a:solidFill>
            </a:endParaRPr>
          </a:p>
        </p:txBody>
      </p:sp>
      <p:pic>
        <p:nvPicPr>
          <p:cNvPr id="23" name="Imagem 24" descr="ng"/>
          <p:cNvPicPr>
            <a:picLocks noChangeAspect="1"/>
          </p:cNvPicPr>
          <p:nvPr/>
        </p:nvPicPr>
        <p:blipFill>
          <a:blip r:embed="rId8"/>
          <a:stretch>
            <a:fillRect/>
          </a:stretch>
        </p:blipFill>
        <p:spPr>
          <a:xfrm>
            <a:off x="9244965" y="255905"/>
            <a:ext cx="333375" cy="219075"/>
          </a:xfrm>
          <a:prstGeom prst="rect">
            <a:avLst/>
          </a:prstGeom>
        </p:spPr>
      </p:pic>
      <p:graphicFrame>
        <p:nvGraphicFramePr>
          <p:cNvPr id="24" name="Tabela 25"/>
          <p:cNvGraphicFramePr/>
          <p:nvPr>
            <p:extLst>
              <p:ext uri="{D42A27DB-BD31-4B8C-83A1-F6EECF244321}">
                <p14:modId xmlns:p14="http://schemas.microsoft.com/office/powerpoint/2010/main" val="2708089201"/>
              </p:ext>
            </p:extLst>
          </p:nvPr>
        </p:nvGraphicFramePr>
        <p:xfrm>
          <a:off x="6683375" y="3768725"/>
          <a:ext cx="3381375" cy="2319020"/>
        </p:xfrm>
        <a:graphic>
          <a:graphicData uri="http://schemas.openxmlformats.org/drawingml/2006/table">
            <a:tbl>
              <a:tblPr firstRow="1" bandRow="1">
                <a:tableStyleId>{5C22544A-7EE6-4342-B048-85BDC9FD1C3A}</a:tableStyleId>
              </a:tblPr>
              <a:tblGrid>
                <a:gridCol w="1508760">
                  <a:extLst>
                    <a:ext uri="{9D8B030D-6E8A-4147-A177-3AD203B41FA5}">
                      <a16:colId xmlns="" xmlns:a16="http://schemas.microsoft.com/office/drawing/2014/main" val="20000"/>
                    </a:ext>
                  </a:extLst>
                </a:gridCol>
                <a:gridCol w="620395">
                  <a:extLst>
                    <a:ext uri="{9D8B030D-6E8A-4147-A177-3AD203B41FA5}">
                      <a16:colId xmlns="" xmlns:a16="http://schemas.microsoft.com/office/drawing/2014/main" val="20001"/>
                    </a:ext>
                  </a:extLst>
                </a:gridCol>
                <a:gridCol w="1252220">
                  <a:extLst>
                    <a:ext uri="{9D8B030D-6E8A-4147-A177-3AD203B41FA5}">
                      <a16:colId xmlns="" xmlns:a16="http://schemas.microsoft.com/office/drawing/2014/main" val="20002"/>
                    </a:ext>
                  </a:extLst>
                </a:gridCol>
              </a:tblGrid>
              <a:tr h="210820">
                <a:tc>
                  <a:txBody>
                    <a:bodyPr/>
                    <a:lstStyle/>
                    <a:p>
                      <a:pPr>
                        <a:lnSpc>
                          <a:spcPts val="1140"/>
                        </a:lnSpc>
                        <a:buNone/>
                      </a:pPr>
                      <a:r>
                        <a:rPr lang="en-US" sz="1000" dirty="0" smtClean="0">
                          <a:solidFill>
                            <a:srgbClr val="3EA4BA"/>
                          </a:solidFill>
                          <a:latin typeface="Arial Narrow" panose="020B0606020202030204" pitchFamily="34" charset="0"/>
                        </a:rPr>
                        <a:t>Population</a:t>
                      </a:r>
                      <a:endParaRPr lang="en-US" altLang="en-US" sz="1000" dirty="0">
                        <a:solidFill>
                          <a:srgbClr val="3EA4BA"/>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8CBA"/>
                          </a:solidFill>
                          <a:latin typeface="Arial Narrow" panose="020B0606020202030204" charset="-122"/>
                        </a:rPr>
                        <a:t>:</a:t>
                      </a:r>
                      <a:r>
                        <a:rPr lang="en-US" sz="1000">
                          <a:solidFill>
                            <a:srgbClr val="008CBA"/>
                          </a:solidFill>
                          <a:latin typeface="Arial Narrow" panose="020B0606020202030204" charset="-122"/>
                        </a:rPr>
                        <a:t>16.296.364</a:t>
                      </a:r>
                      <a:endParaRPr lang="en-US" altLang="en-US" sz="1000">
                        <a:solidFill>
                          <a:srgbClr val="008CBA"/>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endParaRPr lang="en-US" altLang="en-US" sz="1000" b="0" dirty="0" smtClean="0">
                        <a:solidFill>
                          <a:srgbClr val="3EA4BA"/>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210820">
                <a:tc>
                  <a:txBody>
                    <a:bodyPr/>
                    <a:lstStyle/>
                    <a:p>
                      <a:r>
                        <a:rPr lang="en-US" sz="1000" b="0" i="0" u="none" strike="noStrike" kern="1200" baseline="0" err="1" smtClean="0">
                          <a:solidFill>
                            <a:schemeClr val="tx1"/>
                          </a:solidFill>
                          <a:latin typeface="Arial Narrow" panose="020B0606020202030204" pitchFamily="34" charset="0"/>
                          <a:ea typeface="+mn-ea"/>
                          <a:cs typeface="+mn-cs"/>
                        </a:rPr>
                        <a:t>Accroissement</a:t>
                      </a:r>
                      <a:r>
                        <a:rPr lang="en-US" sz="1000" b="0" i="0" u="none" strike="noStrike" kern="1200" baseline="0" smtClean="0">
                          <a:solidFill>
                            <a:schemeClr val="tx1"/>
                          </a:solidFill>
                          <a:latin typeface="Arial Narrow" panose="020B0606020202030204" pitchFamily="34" charset="0"/>
                          <a:ea typeface="+mn-ea"/>
                          <a:cs typeface="+mn-cs"/>
                        </a:rPr>
                        <a:t> naturel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2,70%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210820">
                <a:tc>
                  <a:txBody>
                    <a:bodyPr/>
                    <a:lstStyle/>
                    <a:p>
                      <a:r>
                        <a:rPr lang="en-US" sz="1000" b="0" i="0" u="none" strike="noStrike" kern="1200" baseline="0" smtClean="0">
                          <a:solidFill>
                            <a:schemeClr val="tx1"/>
                          </a:solidFill>
                          <a:latin typeface="Arial Narrow" panose="020B0606020202030204" pitchFamily="34" charset="0"/>
                          <a:ea typeface="+mn-ea"/>
                          <a:cs typeface="+mn-cs"/>
                        </a:rPr>
                        <a:t>Population </a:t>
                      </a:r>
                      <a:r>
                        <a:rPr lang="en-US" sz="1000" b="0" i="0" u="none" strike="noStrike" kern="1200" baseline="0" err="1" smtClean="0">
                          <a:solidFill>
                            <a:schemeClr val="tx1"/>
                          </a:solidFill>
                          <a:latin typeface="Arial Narrow" panose="020B0606020202030204" pitchFamily="34" charset="0"/>
                          <a:ea typeface="+mn-ea"/>
                          <a:cs typeface="+mn-cs"/>
                        </a:rPr>
                        <a:t>urbaine</a:t>
                      </a:r>
                      <a:r>
                        <a:rPr lang="en-US" sz="1000" b="0" i="0" u="none" strike="noStrike" kern="1200" baseline="0" smtClean="0">
                          <a:solidFill>
                            <a:schemeClr val="tx1"/>
                          </a:solidFill>
                          <a:latin typeface="Arial Narrow" panose="020B0606020202030204" pitchFamily="34" charset="0"/>
                          <a:ea typeface="+mn-ea"/>
                          <a:cs typeface="+mn-cs"/>
                        </a:rPr>
                        <a:t> </a:t>
                      </a:r>
                      <a:endParaRPr lang="en-US" altLang="en-US" sz="1000">
                        <a:solidFill>
                          <a:schemeClr val="tx1"/>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47,70%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210820">
                <a:tc>
                  <a:txBody>
                    <a:bodyPr/>
                    <a:lstStyle/>
                    <a:p>
                      <a:pPr>
                        <a:lnSpc>
                          <a:spcPts val="1140"/>
                        </a:lnSpc>
                        <a:buNone/>
                      </a:pPr>
                      <a:r>
                        <a:rPr lang="en-US" sz="1000" err="1" smtClean="0">
                          <a:solidFill>
                            <a:srgbClr val="000000"/>
                          </a:solidFill>
                          <a:latin typeface="Arial Narrow" panose="020B0606020202030204" pitchFamily="34" charset="0"/>
                        </a:rPr>
                        <a:t>Densité</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82</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marL="0" marR="0" indent="0" algn="l"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lang="en-US" sz="1000" b="0" dirty="0" smtClean="0">
                          <a:solidFill>
                            <a:srgbClr val="3EA4BA"/>
                          </a:solidFill>
                          <a:latin typeface="Arial Narrow" panose="020B0606020202030204" charset="-122"/>
                        </a:rPr>
                        <a:t>Habitants</a:t>
                      </a:r>
                      <a:r>
                        <a:rPr lang="en-US" sz="1000" dirty="0" smtClean="0">
                          <a:solidFill>
                            <a:srgbClr val="000000"/>
                          </a:solidFill>
                          <a:latin typeface="Arial Narrow" panose="020B0606020202030204" charset="-122"/>
                        </a:rPr>
                        <a:t>/km²</a:t>
                      </a:r>
                      <a:endParaRPr lang="en-US" altLang="en-US" sz="1000" dirty="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210820">
                <a:tc>
                  <a:txBody>
                    <a:bodyPr/>
                    <a:lstStyle/>
                    <a:p>
                      <a:r>
                        <a:rPr lang="en-US" sz="1000" b="0" i="0" u="none" strike="noStrike" kern="1200" baseline="0" smtClean="0">
                          <a:solidFill>
                            <a:schemeClr val="dk1"/>
                          </a:solidFill>
                          <a:latin typeface="Arial Narrow" panose="020B0606020202030204" pitchFamily="34" charset="0"/>
                          <a:ea typeface="+mn-ea"/>
                          <a:cs typeface="+mn-cs"/>
                        </a:rPr>
                        <a:t>Age </a:t>
                      </a:r>
                      <a:r>
                        <a:rPr lang="en-US" sz="1000" b="0" i="0" u="none" strike="noStrike" kern="1200" baseline="0" err="1" smtClean="0">
                          <a:solidFill>
                            <a:schemeClr val="dk1"/>
                          </a:solidFill>
                          <a:latin typeface="Arial Narrow" panose="020B0606020202030204" pitchFamily="34" charset="0"/>
                          <a:ea typeface="+mn-ea"/>
                          <a:cs typeface="+mn-cs"/>
                        </a:rPr>
                        <a:t>moyen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19,0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210820">
                <a:tc>
                  <a:txBody>
                    <a:bodyPr/>
                    <a:lstStyle/>
                    <a:p>
                      <a:r>
                        <a:rPr lang="fr-FR" sz="1000" b="0" i="0" u="none" strike="noStrike" kern="1200" baseline="0" smtClean="0">
                          <a:solidFill>
                            <a:schemeClr val="dk1"/>
                          </a:solidFill>
                          <a:latin typeface="Arial Narrow" panose="020B0606020202030204" pitchFamily="34" charset="0"/>
                          <a:ea typeface="+mn-ea"/>
                          <a:cs typeface="+mn-cs"/>
                        </a:rPr>
                        <a:t>L'espérance de vie homme</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65,5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210820">
                <a:tc>
                  <a:txBody>
                    <a:bodyPr/>
                    <a:lstStyle/>
                    <a:p>
                      <a:pPr>
                        <a:lnSpc>
                          <a:spcPts val="1140"/>
                        </a:lnSpc>
                        <a:buNone/>
                      </a:pPr>
                      <a:r>
                        <a:rPr lang="fr-FR" sz="1000" b="0" i="0" u="none" strike="noStrike" kern="1200" baseline="0" dirty="0" smtClean="0">
                          <a:solidFill>
                            <a:schemeClr val="dk1"/>
                          </a:solidFill>
                          <a:latin typeface="Arial Narrow" panose="020B0606020202030204" pitchFamily="34" charset="0"/>
                          <a:ea typeface="+mn-ea"/>
                          <a:cs typeface="+mn-cs"/>
                        </a:rPr>
                        <a:t>L'espérance de vie </a:t>
                      </a:r>
                      <a:r>
                        <a:rPr lang="en-US" sz="1000" dirty="0" err="1" smtClean="0">
                          <a:solidFill>
                            <a:srgbClr val="000000"/>
                          </a:solidFill>
                          <a:latin typeface="Arial Narrow" panose="020B0606020202030204" charset="-122"/>
                        </a:rPr>
                        <a:t>famme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69,6 </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en-US" sz="1000">
                          <a:solidFill>
                            <a:srgbClr val="000000"/>
                          </a:solidFill>
                          <a:latin typeface="Arial Narrow" panose="020B0606020202030204" charset="-122"/>
                        </a:rPr>
                        <a:t>Anos</a:t>
                      </a: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d'activité</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57,40%</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7"/>
                  </a:ext>
                </a:extLst>
              </a:tr>
              <a:tr h="210820">
                <a:tc>
                  <a:txBody>
                    <a:bodyPr/>
                    <a:lstStyle/>
                    <a:p>
                      <a:r>
                        <a:rPr lang="en-US" sz="1000" b="0" i="0" u="none" strike="noStrike" kern="1200" baseline="0" err="1" smtClean="0">
                          <a:solidFill>
                            <a:schemeClr val="dk1"/>
                          </a:solidFill>
                          <a:latin typeface="Arial Narrow" panose="020B0606020202030204" pitchFamily="34" charset="0"/>
                          <a:ea typeface="+mn-ea"/>
                          <a:cs typeface="+mn-cs"/>
                        </a:rPr>
                        <a:t>Taux</a:t>
                      </a:r>
                      <a:r>
                        <a:rPr lang="en-US" sz="1000" b="0" i="0" u="none" strike="noStrike" kern="1200" baseline="0" smtClean="0">
                          <a:solidFill>
                            <a:schemeClr val="dk1"/>
                          </a:solidFill>
                          <a:latin typeface="Arial Narrow" panose="020B0606020202030204" pitchFamily="34" charset="0"/>
                          <a:ea typeface="+mn-ea"/>
                          <a:cs typeface="+mn-cs"/>
                        </a:rPr>
                        <a:t> </a:t>
                      </a:r>
                      <a:r>
                        <a:rPr lang="en-US" sz="1000" b="0" i="0" u="none" strike="noStrike" kern="1200" baseline="0" err="1" smtClean="0">
                          <a:solidFill>
                            <a:schemeClr val="dk1"/>
                          </a:solidFill>
                          <a:latin typeface="Arial Narrow" panose="020B0606020202030204" pitchFamily="34" charset="0"/>
                          <a:ea typeface="+mn-ea"/>
                          <a:cs typeface="+mn-cs"/>
                        </a:rPr>
                        <a:t>d'alphabétisation</a:t>
                      </a:r>
                      <a:r>
                        <a:rPr lang="en-US" sz="1000" b="0" i="0" u="none" strike="noStrike" kern="1200" baseline="0" smtClean="0">
                          <a:solidFill>
                            <a:schemeClr val="dk1"/>
                          </a:solidFill>
                          <a:latin typeface="Arial Narrow" panose="020B0606020202030204" pitchFamily="34" charset="0"/>
                          <a:ea typeface="+mn-ea"/>
                          <a:cs typeface="+mn-cs"/>
                        </a:rPr>
                        <a:t> </a:t>
                      </a:r>
                      <a:endParaRPr lang="en-US" altLang="en-US" sz="1000">
                        <a:solidFill>
                          <a:srgbClr val="000000"/>
                        </a:solidFill>
                        <a:latin typeface="Arial Narrow" panose="020B0606020202030204" pitchFamily="34" charset="0"/>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39,3%</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8"/>
                  </a:ext>
                </a:extLst>
              </a:tr>
              <a:tr h="210820">
                <a:tc>
                  <a:txBody>
                    <a:bodyPr/>
                    <a:lstStyle/>
                    <a:p>
                      <a:pPr>
                        <a:lnSpc>
                          <a:spcPts val="1140"/>
                        </a:lnSpc>
                        <a:buNone/>
                      </a:pPr>
                      <a:r>
                        <a:rPr lang="en-US" sz="1000" smtClean="0">
                          <a:solidFill>
                            <a:srgbClr val="000000"/>
                          </a:solidFill>
                          <a:latin typeface="Arial Narrow" panose="020B0606020202030204" charset="-122"/>
                        </a:rPr>
                        <a:t>Langue </a:t>
                      </a:r>
                      <a:r>
                        <a:rPr lang="en-US" sz="1000" err="1" smtClean="0">
                          <a:solidFill>
                            <a:srgbClr val="000000"/>
                          </a:solidFill>
                          <a:latin typeface="Arial Narrow" panose="020B0606020202030204" charset="-122"/>
                        </a:rPr>
                        <a:t>officielle</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Francês</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9"/>
                  </a:ext>
                </a:extLst>
              </a:tr>
              <a:tr h="210820">
                <a:tc>
                  <a:txBody>
                    <a:bodyPr/>
                    <a:lstStyle/>
                    <a:p>
                      <a:pPr>
                        <a:lnSpc>
                          <a:spcPts val="1140"/>
                        </a:lnSpc>
                        <a:buNone/>
                      </a:pPr>
                      <a:r>
                        <a:rPr lang="en-US" sz="1000" dirty="0" smtClean="0">
                          <a:solidFill>
                            <a:srgbClr val="000000"/>
                          </a:solidFill>
                          <a:latin typeface="Arial Narrow" panose="020B0606020202030204" charset="-122"/>
                        </a:rPr>
                        <a:t>Devise</a:t>
                      </a:r>
                      <a:endParaRPr lang="en-US" altLang="en-US" sz="1000" dirty="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lgn="l">
                        <a:buNone/>
                      </a:pPr>
                      <a:r>
                        <a:rPr lang="en-US" sz="1000">
                          <a:solidFill>
                            <a:srgbClr val="000000"/>
                          </a:solidFill>
                          <a:latin typeface="Arial Narrow" panose="020B0606020202030204" charset="-122"/>
                        </a:rPr>
                        <a:t> </a:t>
                      </a:r>
                      <a:r>
                        <a:rPr lang="pt-PT" altLang="en-US" sz="1000">
                          <a:solidFill>
                            <a:srgbClr val="000000"/>
                          </a:solidFill>
                          <a:latin typeface="Arial Narrow" panose="020B0606020202030204" charset="-122"/>
                        </a:rPr>
                        <a:t>:</a:t>
                      </a:r>
                      <a:r>
                        <a:rPr lang="en-US" sz="1000">
                          <a:solidFill>
                            <a:srgbClr val="000000"/>
                          </a:solidFill>
                          <a:latin typeface="Arial Narrow" panose="020B0606020202030204" charset="-122"/>
                        </a:rPr>
                        <a:t>Franc CFA</a:t>
                      </a:r>
                      <a:endParaRPr lang="en-US" altLang="en-US" sz="1000">
                        <a:solidFill>
                          <a:srgbClr val="000000"/>
                        </a:solidFill>
                        <a:latin typeface="Arial Narrow" panose="020B0606020202030204" charset="-122"/>
                      </a:endParaRPr>
                    </a:p>
                  </a:txBody>
                  <a:tcPr marL="12700" marR="12700" marT="12700" anchor="b">
                    <a:lnL>
                      <a:noFill/>
                    </a:lnL>
                    <a:lnR>
                      <a:noFill/>
                    </a:lnR>
                    <a:lnT cap="flat">
                      <a:noFill/>
                    </a:lnT>
                    <a:lnB cap="flat">
                      <a:noFill/>
                    </a:lnB>
                    <a:lnTlToBr>
                      <a:noFill/>
                    </a:lnTlToBr>
                    <a:lnBlToTr>
                      <a:noFill/>
                    </a:lnBlToTr>
                    <a:noFill/>
                  </a:tcPr>
                </a:tc>
                <a:tc>
                  <a:txBody>
                    <a:bodyPr/>
                    <a:lstStyle/>
                    <a:p>
                      <a:pPr>
                        <a:buNone/>
                      </a:pPr>
                      <a:endParaRPr lang="en-US" altLang="en-US" sz="1000">
                        <a:solidFill>
                          <a:srgbClr val="000000"/>
                        </a:solidFill>
                        <a:latin typeface="Arial Narrow" panose="020B0606020202030204" charset="-122"/>
                      </a:endParaRPr>
                    </a:p>
                  </a:txBody>
                  <a:tcPr marL="12700" marR="12700" marT="12700" anchor="b">
                    <a:lnL>
                      <a:noFill/>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25" name="Caixa de Texto 26"/>
          <p:cNvSpPr txBox="1"/>
          <p:nvPr/>
        </p:nvSpPr>
        <p:spPr>
          <a:xfrm>
            <a:off x="6937375" y="3470275"/>
            <a:ext cx="1036955" cy="368300"/>
          </a:xfrm>
          <a:prstGeom prst="rect">
            <a:avLst/>
          </a:prstGeom>
          <a:noFill/>
        </p:spPr>
        <p:txBody>
          <a:bodyPr wrap="square" rtlCol="0">
            <a:spAutoFit/>
          </a:bodyPr>
          <a:lstStyle/>
          <a:p>
            <a:r>
              <a:rPr lang="pt-PT" altLang="en-US" b="1">
                <a:solidFill>
                  <a:srgbClr val="3EA4BA"/>
                </a:solidFill>
              </a:rPr>
              <a:t>TOGO</a:t>
            </a:r>
          </a:p>
        </p:txBody>
      </p:sp>
      <p:pic>
        <p:nvPicPr>
          <p:cNvPr id="26" name="Imagem 28" descr="tg"/>
          <p:cNvPicPr>
            <a:picLocks noChangeAspect="1"/>
          </p:cNvPicPr>
          <p:nvPr/>
        </p:nvPicPr>
        <p:blipFill>
          <a:blip r:embed="rId9"/>
          <a:stretch>
            <a:fillRect/>
          </a:stretch>
        </p:blipFill>
        <p:spPr>
          <a:xfrm>
            <a:off x="6690995" y="3552825"/>
            <a:ext cx="333375" cy="219075"/>
          </a:xfrm>
          <a:prstGeom prst="rect">
            <a:avLst/>
          </a:prstGeom>
        </p:spPr>
      </p:pic>
    </p:spTree>
    <p:extLst>
      <p:ext uri="{BB962C8B-B14F-4D97-AF65-F5344CB8AC3E}">
        <p14:creationId xmlns:p14="http://schemas.microsoft.com/office/powerpoint/2010/main" val="375526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riângulo Retângulo 12"/>
          <p:cNvSpPr/>
          <p:nvPr/>
        </p:nvSpPr>
        <p:spPr>
          <a:xfrm flipH="1">
            <a:off x="-26035" y="239395"/>
            <a:ext cx="12228830" cy="6618605"/>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accent1"/>
              </a:solidFill>
            </a:endParaRPr>
          </a:p>
        </p:txBody>
      </p:sp>
      <p:pic>
        <p:nvPicPr>
          <p:cNvPr id="82" name="Imagem 81" descr="LOGO-Paises ecowas"/>
          <p:cNvPicPr>
            <a:picLocks noChangeAspect="1"/>
          </p:cNvPicPr>
          <p:nvPr/>
        </p:nvPicPr>
        <p:blipFill>
          <a:blip r:embed="rId2"/>
          <a:stretch>
            <a:fillRect/>
          </a:stretch>
        </p:blipFill>
        <p:spPr>
          <a:xfrm>
            <a:off x="5013325" y="827405"/>
            <a:ext cx="4911090" cy="4864735"/>
          </a:xfrm>
          <a:prstGeom prst="rect">
            <a:avLst/>
          </a:prstGeom>
        </p:spPr>
      </p:pic>
      <p:pic>
        <p:nvPicPr>
          <p:cNvPr id="2" name="Imagem 1" descr="LOGO-Paises ecowas"/>
          <p:cNvPicPr>
            <a:picLocks noChangeAspect="1"/>
          </p:cNvPicPr>
          <p:nvPr/>
        </p:nvPicPr>
        <p:blipFill>
          <a:blip r:embed="rId2"/>
          <a:stretch>
            <a:fillRect/>
          </a:stretch>
        </p:blipFill>
        <p:spPr>
          <a:xfrm>
            <a:off x="-3175" y="4320901"/>
            <a:ext cx="1960880" cy="1941830"/>
          </a:xfrm>
          <a:prstGeom prst="rect">
            <a:avLst/>
          </a:prstGeom>
        </p:spPr>
      </p:pic>
      <p:sp>
        <p:nvSpPr>
          <p:cNvPr id="3" name="Anel 2"/>
          <p:cNvSpPr/>
          <p:nvPr/>
        </p:nvSpPr>
        <p:spPr>
          <a:xfrm>
            <a:off x="3470910" y="1905"/>
            <a:ext cx="8011795" cy="6374765"/>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solidFill>
                <a:schemeClr val="tx1"/>
              </a:solidFill>
            </a:endParaRPr>
          </a:p>
        </p:txBody>
      </p:sp>
      <p:cxnSp>
        <p:nvCxnSpPr>
          <p:cNvPr id="76" name="Conexão Reta 75"/>
          <p:cNvCxnSpPr>
            <a:endCxn id="25" idx="3"/>
          </p:cNvCxnSpPr>
          <p:nvPr/>
        </p:nvCxnSpPr>
        <p:spPr>
          <a:xfrm>
            <a:off x="5724524" y="3879212"/>
            <a:ext cx="379730" cy="406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xão Reta 62"/>
          <p:cNvCxnSpPr/>
          <p:nvPr/>
        </p:nvCxnSpPr>
        <p:spPr>
          <a:xfrm flipV="1">
            <a:off x="5174293" y="4290057"/>
            <a:ext cx="929961" cy="2530841"/>
          </a:xfrm>
          <a:prstGeom prst="line">
            <a:avLst/>
          </a:prstGeom>
        </p:spPr>
        <p:style>
          <a:lnRef idx="1">
            <a:schemeClr val="accent1"/>
          </a:lnRef>
          <a:fillRef idx="0">
            <a:schemeClr val="accent1"/>
          </a:fillRef>
          <a:effectRef idx="0">
            <a:schemeClr val="accent1"/>
          </a:effectRef>
          <a:fontRef idx="minor">
            <a:schemeClr val="tx1"/>
          </a:fontRef>
        </p:style>
      </p:cxnSp>
      <p:sp>
        <p:nvSpPr>
          <p:cNvPr id="50" name="Slide Number Placeholder 6"/>
          <p:cNvSpPr txBox="1"/>
          <p:nvPr/>
        </p:nvSpPr>
        <p:spPr bwMode="auto">
          <a:xfrm>
            <a:off x="5721350" y="6592570"/>
            <a:ext cx="987425" cy="265430"/>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200"/>
              <a:t>Page </a:t>
            </a:r>
            <a:fld id="{6B4155F8-E49E-4B59-B69C-02A46830878C}" type="slidenum">
              <a:rPr lang="fr-FR" altLang="pt-PT" sz="1200" b="1" i="1"/>
              <a:t>8</a:t>
            </a:fld>
            <a:endParaRPr lang="fr-FR" altLang="pt-PT" sz="1200" b="1" i="1"/>
          </a:p>
        </p:txBody>
      </p:sp>
      <p:sp>
        <p:nvSpPr>
          <p:cNvPr id="15" name="Rectângulo 14"/>
          <p:cNvSpPr/>
          <p:nvPr/>
        </p:nvSpPr>
        <p:spPr>
          <a:xfrm>
            <a:off x="4060190" y="320040"/>
            <a:ext cx="6813550" cy="1132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6" name="Conexão Reta 15"/>
          <p:cNvCxnSpPr/>
          <p:nvPr/>
        </p:nvCxnSpPr>
        <p:spPr>
          <a:xfrm flipV="1">
            <a:off x="7216140" y="348615"/>
            <a:ext cx="438785" cy="1242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Caixa de Texto 16"/>
          <p:cNvSpPr txBox="1"/>
          <p:nvPr/>
        </p:nvSpPr>
        <p:spPr>
          <a:xfrm>
            <a:off x="7602854" y="90170"/>
            <a:ext cx="3653155" cy="374461"/>
          </a:xfrm>
          <a:prstGeom prst="rect">
            <a:avLst/>
          </a:prstGeom>
          <a:noFill/>
        </p:spPr>
        <p:txBody>
          <a:bodyPr wrap="square" rtlCol="0">
            <a:spAutoFit/>
          </a:bodyPr>
          <a:lstStyle/>
          <a:p>
            <a:pPr marL="12700">
              <a:lnSpc>
                <a:spcPts val="2160"/>
              </a:lnSpc>
            </a:pPr>
            <a:r>
              <a:rPr sz="1200" b="1" spc="-1" smtClean="0">
                <a:solidFill>
                  <a:srgbClr val="008CBA"/>
                </a:solidFill>
                <a:latin typeface="Arial Narrow" panose="020B0606020202030204" pitchFamily="34" charset="0"/>
                <a:cs typeface="Arial Narrow" panose="020B0606020202030204" pitchFamily="34" charset="0"/>
                <a:sym typeface="+mn-ea"/>
              </a:rPr>
              <a:t> </a:t>
            </a:r>
            <a:r>
              <a:rPr lang="fr-FR" sz="1200" b="1" spc="-1">
                <a:solidFill>
                  <a:srgbClr val="008CBA"/>
                </a:solidFill>
                <a:latin typeface="Arial Narrow" panose="020B0606020202030204" pitchFamily="34" charset="0"/>
                <a:cs typeface="Arial Narrow" panose="020B0606020202030204" pitchFamily="34" charset="0"/>
                <a:sym typeface="+mn-ea"/>
              </a:rPr>
              <a:t>L'importance de la CEDEAO en tant que marché régional</a:t>
            </a:r>
            <a:endParaRPr lang="pt-PT" altLang="en-US" sz="1200" b="1" i="1" spc="-1" smtClean="0">
              <a:solidFill>
                <a:srgbClr val="008CBA"/>
              </a:solidFill>
              <a:latin typeface="Arial Narrow" panose="020B0606020202030204" pitchFamily="34" charset="0"/>
              <a:cs typeface="Arial Narrow" panose="020B0606020202030204" pitchFamily="34" charset="0"/>
              <a:sym typeface="+mn-ea"/>
            </a:endParaRPr>
          </a:p>
        </p:txBody>
      </p:sp>
      <p:sp>
        <p:nvSpPr>
          <p:cNvPr id="18" name="Caixa de Texto 17"/>
          <p:cNvSpPr txBox="1"/>
          <p:nvPr/>
        </p:nvSpPr>
        <p:spPr>
          <a:xfrm>
            <a:off x="7501255" y="422910"/>
            <a:ext cx="2470785" cy="275590"/>
          </a:xfrm>
          <a:prstGeom prst="rect">
            <a:avLst/>
          </a:prstGeom>
          <a:noFill/>
        </p:spPr>
        <p:txBody>
          <a:bodyPr wrap="square" rtlCol="0">
            <a:spAutoFit/>
          </a:bodyPr>
          <a:lstStyle/>
          <a:p>
            <a:r>
              <a:rPr lang="pt-PT" sz="1200" b="1" smtClean="0">
                <a:solidFill>
                  <a:srgbClr val="008CBA"/>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pt-PT" sz="1200">
                <a:latin typeface="Arial Narrow" panose="020B0606020202030204" pitchFamily="34" charset="0"/>
                <a:cs typeface="Arial Narrow" panose="020B0606020202030204" pitchFamily="34" charset="0"/>
                <a:sym typeface="+mn-ea"/>
              </a:rPr>
              <a:t>Élimination des barrières douanières,</a:t>
            </a:r>
            <a:endParaRPr lang="pt-PT" altLang="en-US" sz="1200" i="1">
              <a:solidFill>
                <a:srgbClr val="00B0F0"/>
              </a:solidFill>
            </a:endParaRPr>
          </a:p>
        </p:txBody>
      </p:sp>
      <p:cxnSp>
        <p:nvCxnSpPr>
          <p:cNvPr id="19" name="Conexão Reta 18"/>
          <p:cNvCxnSpPr/>
          <p:nvPr/>
        </p:nvCxnSpPr>
        <p:spPr>
          <a:xfrm>
            <a:off x="7675880" y="387985"/>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 de Texto 23"/>
          <p:cNvSpPr txBox="1"/>
          <p:nvPr/>
        </p:nvSpPr>
        <p:spPr>
          <a:xfrm>
            <a:off x="7336155" y="633730"/>
            <a:ext cx="3759200" cy="276999"/>
          </a:xfrm>
          <a:prstGeom prst="rect">
            <a:avLst/>
          </a:prstGeom>
          <a:noFill/>
        </p:spPr>
        <p:txBody>
          <a:bodyPr wrap="square" rtlCol="0">
            <a:spAutoFit/>
          </a:bodyPr>
          <a:lstStyle/>
          <a:p>
            <a:pPr marL="104140" marR="262890">
              <a:lnSpc>
                <a:spcPct val="100000"/>
              </a:lnSpc>
              <a:spcBef>
                <a:spcPts val="280"/>
              </a:spcBef>
            </a:pPr>
            <a:r>
              <a:rPr lang="pt-PT" sz="1200" b="1" smtClean="0">
                <a:solidFill>
                  <a:srgbClr val="008CBA"/>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Faciliter la libre circulation des personnes et des biens</a:t>
            </a:r>
            <a:r>
              <a:rPr lang="pt-PT" sz="120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sp>
        <p:nvSpPr>
          <p:cNvPr id="27" name="Caixa de Texto 26"/>
          <p:cNvSpPr txBox="1"/>
          <p:nvPr/>
        </p:nvSpPr>
        <p:spPr>
          <a:xfrm>
            <a:off x="7150734" y="1194435"/>
            <a:ext cx="2450466" cy="276999"/>
          </a:xfrm>
          <a:prstGeom prst="rect">
            <a:avLst/>
          </a:prstGeom>
          <a:noFill/>
        </p:spPr>
        <p:txBody>
          <a:bodyPr wrap="square" rtlCol="0">
            <a:spAutoFit/>
          </a:bodyPr>
          <a:lstStyle/>
          <a:p>
            <a:pPr marL="104140" marR="262890">
              <a:lnSpc>
                <a:spcPct val="100000"/>
              </a:lnSpc>
              <a:spcBef>
                <a:spcPts val="280"/>
              </a:spcBef>
            </a:pPr>
            <a:r>
              <a:rPr lang="pt-PT" sz="1200" b="1" smtClean="0">
                <a:solidFill>
                  <a:srgbClr val="008CBA"/>
                </a:solidFill>
                <a:latin typeface="Arial Narrow" panose="020B0606020202030204" pitchFamily="34" charset="0"/>
                <a:cs typeface="Arial Narrow" panose="020B0606020202030204" pitchFamily="34" charset="0"/>
                <a:sym typeface="+mn-ea"/>
              </a:rPr>
              <a:t>»</a:t>
            </a:r>
            <a:r>
              <a:rPr lang="pt-PT" sz="1200" b="1" smtClean="0">
                <a:solidFill>
                  <a:srgbClr val="31859C"/>
                </a:solidFill>
                <a:latin typeface="Arial Narrow" panose="020B0606020202030204" pitchFamily="34" charset="0"/>
                <a:cs typeface="Arial Narrow" panose="020B0606020202030204" pitchFamily="34" charset="0"/>
                <a:sym typeface="+mn-ea"/>
              </a:rPr>
              <a:t> </a:t>
            </a:r>
            <a:r>
              <a:rPr lang="en-US" sz="1200" err="1">
                <a:latin typeface="Arial Narrow" panose="020B0606020202030204" pitchFamily="34" charset="0"/>
                <a:cs typeface="Arial Narrow" panose="020B0606020202030204" pitchFamily="34" charset="0"/>
                <a:sym typeface="+mn-ea"/>
              </a:rPr>
              <a:t>Avantages</a:t>
            </a:r>
            <a:r>
              <a:rPr lang="en-US" sz="1200">
                <a:latin typeface="Arial Narrow" panose="020B0606020202030204" pitchFamily="34" charset="0"/>
                <a:cs typeface="Arial Narrow" panose="020B0606020202030204" pitchFamily="34" charset="0"/>
                <a:sym typeface="+mn-ea"/>
              </a:rPr>
              <a:t> </a:t>
            </a:r>
            <a:r>
              <a:rPr lang="en-US" sz="1200" err="1">
                <a:latin typeface="Arial Narrow" panose="020B0606020202030204" pitchFamily="34" charset="0"/>
                <a:cs typeface="Arial Narrow" panose="020B0606020202030204" pitchFamily="34" charset="0"/>
                <a:sym typeface="+mn-ea"/>
              </a:rPr>
              <a:t>fiscaux</a:t>
            </a:r>
            <a:r>
              <a:rPr lang="en-US" sz="1200">
                <a:latin typeface="Arial Narrow" panose="020B0606020202030204" pitchFamily="34" charset="0"/>
                <a:cs typeface="Arial Narrow" panose="020B0606020202030204" pitchFamily="34" charset="0"/>
                <a:sym typeface="+mn-ea"/>
              </a:rPr>
              <a:t> et </a:t>
            </a:r>
            <a:r>
              <a:rPr lang="en-US" sz="1200" err="1">
                <a:latin typeface="Arial Narrow" panose="020B0606020202030204" pitchFamily="34" charset="0"/>
                <a:cs typeface="Arial Narrow" panose="020B0606020202030204" pitchFamily="34" charset="0"/>
                <a:sym typeface="+mn-ea"/>
              </a:rPr>
              <a:t>douaniers</a:t>
            </a:r>
            <a:r>
              <a:rPr lang="pt-PT" sz="1200" smtClean="0">
                <a:latin typeface="Arial Narrow" panose="020B0606020202030204" pitchFamily="34" charset="0"/>
                <a:cs typeface="Arial Narrow" panose="020B0606020202030204" pitchFamily="34" charset="0"/>
                <a:sym typeface="+mn-ea"/>
              </a:rPr>
              <a:t>.</a:t>
            </a:r>
            <a:endParaRPr lang="pt-PT" altLang="en-US" sz="1200" i="1">
              <a:solidFill>
                <a:srgbClr val="00B0F0"/>
              </a:solidFill>
            </a:endParaRPr>
          </a:p>
        </p:txBody>
      </p:sp>
      <p:sp>
        <p:nvSpPr>
          <p:cNvPr id="29" name="Oval 28"/>
          <p:cNvSpPr/>
          <p:nvPr/>
        </p:nvSpPr>
        <p:spPr>
          <a:xfrm>
            <a:off x="7598410" y="30353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34" name="Conexão Reta 33"/>
          <p:cNvCxnSpPr/>
          <p:nvPr/>
        </p:nvCxnSpPr>
        <p:spPr>
          <a:xfrm>
            <a:off x="7522210" y="64452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xão Reta 34"/>
          <p:cNvCxnSpPr/>
          <p:nvPr/>
        </p:nvCxnSpPr>
        <p:spPr>
          <a:xfrm>
            <a:off x="7455535" y="901700"/>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xão Reta 35"/>
          <p:cNvCxnSpPr/>
          <p:nvPr/>
        </p:nvCxnSpPr>
        <p:spPr>
          <a:xfrm>
            <a:off x="7355205" y="1167765"/>
            <a:ext cx="357314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xão Reta 37"/>
          <p:cNvCxnSpPr/>
          <p:nvPr/>
        </p:nvCxnSpPr>
        <p:spPr>
          <a:xfrm flipV="1">
            <a:off x="6080760" y="4902200"/>
            <a:ext cx="569595" cy="1660525"/>
          </a:xfrm>
          <a:prstGeom prst="line">
            <a:avLst/>
          </a:prstGeom>
        </p:spPr>
        <p:style>
          <a:lnRef idx="1">
            <a:schemeClr val="accent1"/>
          </a:lnRef>
          <a:fillRef idx="0">
            <a:schemeClr val="accent1"/>
          </a:fillRef>
          <a:effectRef idx="0">
            <a:schemeClr val="accent1"/>
          </a:effectRef>
          <a:fontRef idx="minor">
            <a:schemeClr val="tx1"/>
          </a:fontRef>
        </p:style>
      </p:cxnSp>
      <p:sp>
        <p:nvSpPr>
          <p:cNvPr id="39" name="Caixa de Texto 38"/>
          <p:cNvSpPr txBox="1"/>
          <p:nvPr/>
        </p:nvSpPr>
        <p:spPr>
          <a:xfrm>
            <a:off x="6337300" y="5156200"/>
            <a:ext cx="4212590" cy="275590"/>
          </a:xfrm>
          <a:prstGeom prst="rect">
            <a:avLst/>
          </a:prstGeom>
          <a:noFill/>
        </p:spPr>
        <p:txBody>
          <a:bodyPr wrap="square" rtlCol="0">
            <a:spAutoFit/>
          </a:bodyPr>
          <a:lstStyle/>
          <a:p>
            <a:pPr marL="104140" marR="262890">
              <a:lnSpc>
                <a:spcPct val="100000"/>
              </a:lnSpc>
              <a:spcBef>
                <a:spcPts val="280"/>
              </a:spcBef>
              <a:spcAft>
                <a:spcPts val="0"/>
              </a:spcAft>
            </a:pPr>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altLang="pt-PT" sz="1200">
                <a:latin typeface="Arial Narrow" panose="020B0606020202030204" pitchFamily="34" charset="0"/>
                <a:cs typeface="Arial Narrow" panose="020B0606020202030204" pitchFamily="34" charset="0"/>
                <a:sym typeface="+mn-ea"/>
              </a:rPr>
              <a:t>Exportation de biens et services </a:t>
            </a:r>
            <a:r>
              <a:rPr lang="pt-PT" altLang="pt-PT" sz="1200" smtClean="0">
                <a:latin typeface="Arial Narrow" panose="020B0606020202030204" pitchFamily="34" charset="0"/>
                <a:cs typeface="Arial Narrow" panose="020B0606020202030204" pitchFamily="34" charset="0"/>
                <a:sym typeface="+mn-ea"/>
              </a:rPr>
              <a:t>:  $ 197,993,787,997, en 2018</a:t>
            </a:r>
            <a:r>
              <a:rPr lang="pt-PT" altLang="en-US" sz="1200" smtClean="0">
                <a:latin typeface="Arial Narrow" panose="020B0606020202030204" pitchFamily="34" charset="0"/>
                <a:cs typeface="Arial Narrow" panose="020B0606020202030204" pitchFamily="34" charset="0"/>
                <a:sym typeface="+mn-ea"/>
              </a:rPr>
              <a:t>;</a:t>
            </a:r>
            <a:r>
              <a:rPr sz="1200" smtClean="0">
                <a:latin typeface="Arial Narrow" panose="020B0606020202030204" pitchFamily="34" charset="0"/>
                <a:cs typeface="Arial Narrow" panose="020B0606020202030204" pitchFamily="34" charset="0"/>
                <a:sym typeface="+mn-ea"/>
              </a:rPr>
              <a:t> </a:t>
            </a:r>
            <a:endParaRPr lang="pt-PT" altLang="en-US" sz="1200" i="1">
              <a:solidFill>
                <a:srgbClr val="00B0F0"/>
              </a:solidFill>
            </a:endParaRPr>
          </a:p>
        </p:txBody>
      </p:sp>
      <p:sp>
        <p:nvSpPr>
          <p:cNvPr id="40" name="Caixa de Texto 39"/>
          <p:cNvSpPr txBox="1"/>
          <p:nvPr/>
        </p:nvSpPr>
        <p:spPr>
          <a:xfrm>
            <a:off x="6346825" y="5418455"/>
            <a:ext cx="5534025" cy="284693"/>
          </a:xfrm>
          <a:prstGeom prst="rect">
            <a:avLst/>
          </a:prstGeom>
          <a:noFill/>
        </p:spPr>
        <p:txBody>
          <a:bodyPr wrap="square" rtlCol="0">
            <a:spAutoFit/>
          </a:bodyPr>
          <a:lstStyle/>
          <a:p>
            <a:pPr marL="12700">
              <a:lnSpc>
                <a:spcPts val="1500"/>
              </a:lnSpc>
              <a:spcBef>
                <a:spcPts val="0"/>
              </a:spcBef>
              <a:spcAft>
                <a:spcPts val="0"/>
              </a:spcAft>
            </a:pPr>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Importations de biens et services </a:t>
            </a:r>
            <a:r>
              <a:rPr lang="pt-PT" sz="1200" smtClean="0">
                <a:latin typeface="Arial Narrow" panose="020B0606020202030204" pitchFamily="34" charset="0"/>
                <a:cs typeface="Arial Narrow" panose="020B0606020202030204" pitchFamily="34" charset="0"/>
                <a:sym typeface="+mn-ea"/>
              </a:rPr>
              <a:t>: </a:t>
            </a:r>
            <a:r>
              <a:rPr lang="pt-PT" altLang="pt-PT" sz="1200" smtClean="0">
                <a:latin typeface="Arial Narrow" panose="020B0606020202030204" pitchFamily="34" charset="0"/>
                <a:cs typeface="Arial Narrow" panose="020B0606020202030204" pitchFamily="34" charset="0"/>
                <a:sym typeface="+mn-ea"/>
              </a:rPr>
              <a:t> </a:t>
            </a:r>
            <a:r>
              <a:rPr lang="pt-PT" altLang="pt-PT" sz="1200">
                <a:latin typeface="Arial Narrow" panose="020B0606020202030204" pitchFamily="34" charset="0"/>
                <a:cs typeface="Arial Narrow" panose="020B0606020202030204" pitchFamily="34" charset="0"/>
                <a:sym typeface="+mn-ea"/>
              </a:rPr>
              <a:t>$ </a:t>
            </a:r>
            <a:r>
              <a:rPr lang="pt-PT" sz="1200" smtClean="0">
                <a:latin typeface="Arial Narrow" panose="020B0606020202030204" pitchFamily="34" charset="0"/>
                <a:cs typeface="Arial Narrow" panose="020B0606020202030204" pitchFamily="34" charset="0"/>
                <a:sym typeface="+mn-ea"/>
              </a:rPr>
              <a:t>138,363,847,400, </a:t>
            </a:r>
            <a:r>
              <a:rPr lang="pt-PT" altLang="pt-PT" sz="1200" smtClean="0">
                <a:latin typeface="Arial Narrow" panose="020B0606020202030204" pitchFamily="34" charset="0"/>
                <a:cs typeface="Arial Narrow" panose="020B0606020202030204" pitchFamily="34" charset="0"/>
                <a:sym typeface="+mn-ea"/>
              </a:rPr>
              <a:t> en </a:t>
            </a:r>
            <a:r>
              <a:rPr lang="pt-PT" altLang="pt-PT" sz="1200">
                <a:latin typeface="Arial Narrow" panose="020B0606020202030204" pitchFamily="34" charset="0"/>
                <a:cs typeface="Arial Narrow" panose="020B0606020202030204" pitchFamily="34" charset="0"/>
                <a:sym typeface="+mn-ea"/>
              </a:rPr>
              <a:t>2018;</a:t>
            </a:r>
            <a:endParaRPr lang="pt-PT" altLang="en-US" sz="1200" i="1">
              <a:solidFill>
                <a:srgbClr val="00B0F0"/>
              </a:solidFill>
            </a:endParaRPr>
          </a:p>
        </p:txBody>
      </p:sp>
      <p:cxnSp>
        <p:nvCxnSpPr>
          <p:cNvPr id="41" name="Conexão Reta 40"/>
          <p:cNvCxnSpPr/>
          <p:nvPr/>
        </p:nvCxnSpPr>
        <p:spPr>
          <a:xfrm>
            <a:off x="6456045" y="5394325"/>
            <a:ext cx="5260975" cy="444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ixa de Texto 41"/>
          <p:cNvSpPr txBox="1"/>
          <p:nvPr/>
        </p:nvSpPr>
        <p:spPr>
          <a:xfrm>
            <a:off x="6246495" y="5728970"/>
            <a:ext cx="3743960" cy="275590"/>
          </a:xfrm>
          <a:prstGeom prst="rect">
            <a:avLst/>
          </a:prstGeom>
          <a:noFill/>
        </p:spPr>
        <p:txBody>
          <a:bodyPr wrap="square" rtlCol="0">
            <a:spAutoFit/>
          </a:bodyPr>
          <a:lstStyle/>
          <a:p>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en-US" altLang="pt-PT" sz="1200">
                <a:latin typeface="Arial Narrow" panose="020B0606020202030204" pitchFamily="34" charset="0"/>
                <a:cs typeface="Arial Narrow" panose="020B0606020202030204" pitchFamily="34" charset="0"/>
                <a:sym typeface="+mn-ea"/>
              </a:rPr>
              <a:t>Exportation </a:t>
            </a:r>
            <a:r>
              <a:rPr lang="en-US" altLang="pt-PT" sz="1200" err="1">
                <a:latin typeface="Arial Narrow" panose="020B0606020202030204" pitchFamily="34" charset="0"/>
                <a:cs typeface="Arial Narrow" panose="020B0606020202030204" pitchFamily="34" charset="0"/>
                <a:sym typeface="+mn-ea"/>
              </a:rPr>
              <a:t>gratuite</a:t>
            </a:r>
            <a:r>
              <a:rPr lang="en-US" altLang="pt-PT" sz="1200">
                <a:latin typeface="Arial Narrow" panose="020B0606020202030204" pitchFamily="34" charset="0"/>
                <a:cs typeface="Arial Narrow" panose="020B0606020202030204" pitchFamily="34" charset="0"/>
                <a:sym typeface="+mn-ea"/>
              </a:rPr>
              <a:t> des </a:t>
            </a:r>
            <a:r>
              <a:rPr lang="en-US" altLang="pt-PT" sz="1200" err="1">
                <a:latin typeface="Arial Narrow" panose="020B0606020202030204" pitchFamily="34" charset="0"/>
                <a:cs typeface="Arial Narrow" panose="020B0606020202030204" pitchFamily="34" charset="0"/>
                <a:sym typeface="+mn-ea"/>
              </a:rPr>
              <a:t>produits</a:t>
            </a:r>
            <a:endParaRPr lang="pt-PT" altLang="en-US" sz="1200" i="1">
              <a:solidFill>
                <a:srgbClr val="00B0F0"/>
              </a:solidFill>
            </a:endParaRPr>
          </a:p>
        </p:txBody>
      </p:sp>
      <p:sp>
        <p:nvSpPr>
          <p:cNvPr id="44" name="Oval 43"/>
          <p:cNvSpPr/>
          <p:nvPr/>
        </p:nvSpPr>
        <p:spPr>
          <a:xfrm>
            <a:off x="6583680" y="4834890"/>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sp>
        <p:nvSpPr>
          <p:cNvPr id="71" name="Oval 70"/>
          <p:cNvSpPr/>
          <p:nvPr/>
        </p:nvSpPr>
        <p:spPr>
          <a:xfrm>
            <a:off x="6038214" y="4223382"/>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p>
        </p:txBody>
      </p:sp>
      <p:cxnSp>
        <p:nvCxnSpPr>
          <p:cNvPr id="14" name="Conexão Reta 13"/>
          <p:cNvCxnSpPr/>
          <p:nvPr/>
        </p:nvCxnSpPr>
        <p:spPr>
          <a:xfrm>
            <a:off x="7266305" y="1435100"/>
            <a:ext cx="3573145" cy="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 de Texto 19"/>
          <p:cNvSpPr txBox="1"/>
          <p:nvPr/>
        </p:nvSpPr>
        <p:spPr>
          <a:xfrm>
            <a:off x="7339964" y="917575"/>
            <a:ext cx="3950785" cy="276999"/>
          </a:xfrm>
          <a:prstGeom prst="rect">
            <a:avLst/>
          </a:prstGeom>
          <a:noFill/>
        </p:spPr>
        <p:txBody>
          <a:bodyPr wrap="square" rtlCol="0">
            <a:spAutoFit/>
          </a:bodyPr>
          <a:lstStyle/>
          <a:p>
            <a:r>
              <a:rPr lang="pt-PT" sz="1200" b="1" smtClean="0">
                <a:solidFill>
                  <a:srgbClr val="008CBA"/>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Des opportunités réciproques pour tous les pays et entreprises</a:t>
            </a:r>
            <a:endParaRPr lang="pt-PT" altLang="en-US" sz="1200"/>
          </a:p>
        </p:txBody>
      </p:sp>
      <p:sp>
        <p:nvSpPr>
          <p:cNvPr id="22" name="Caixa de Texto 21"/>
          <p:cNvSpPr txBox="1"/>
          <p:nvPr/>
        </p:nvSpPr>
        <p:spPr>
          <a:xfrm>
            <a:off x="6615430" y="4797425"/>
            <a:ext cx="2445385" cy="275590"/>
          </a:xfrm>
          <a:prstGeom prst="rect">
            <a:avLst/>
          </a:prstGeom>
          <a:noFill/>
        </p:spPr>
        <p:txBody>
          <a:bodyPr wrap="square" rtlCol="0">
            <a:spAutoFit/>
          </a:bodyPr>
          <a:lstStyle/>
          <a:p>
            <a:r>
              <a:rPr lang="pt-PT" altLang="en-US" sz="1200" b="1" i="1" smtClean="0">
                <a:solidFill>
                  <a:srgbClr val="008CBA"/>
                </a:solidFill>
              </a:rPr>
              <a:t>Exportation </a:t>
            </a:r>
            <a:r>
              <a:rPr lang="pt-PT" altLang="en-US" sz="1200" b="1" i="1">
                <a:solidFill>
                  <a:srgbClr val="008CBA"/>
                </a:solidFill>
              </a:rPr>
              <a:t>et </a:t>
            </a:r>
            <a:r>
              <a:rPr lang="pt-PT" altLang="en-US" sz="1200" b="1" i="1" smtClean="0">
                <a:solidFill>
                  <a:srgbClr val="008CBA"/>
                </a:solidFill>
              </a:rPr>
              <a:t>réexportation</a:t>
            </a:r>
            <a:endParaRPr lang="pt-PT" altLang="en-US" sz="1200" b="1" i="1">
              <a:solidFill>
                <a:srgbClr val="008CBA"/>
              </a:solidFill>
            </a:endParaRPr>
          </a:p>
        </p:txBody>
      </p:sp>
      <p:sp>
        <p:nvSpPr>
          <p:cNvPr id="23" name="Caixa de Texto 22"/>
          <p:cNvSpPr txBox="1"/>
          <p:nvPr/>
        </p:nvSpPr>
        <p:spPr>
          <a:xfrm>
            <a:off x="6149974" y="6052820"/>
            <a:ext cx="5869305" cy="276999"/>
          </a:xfrm>
          <a:prstGeom prst="rect">
            <a:avLst/>
          </a:prstGeom>
          <a:noFill/>
        </p:spPr>
        <p:txBody>
          <a:bodyPr wrap="square" rtlCol="0">
            <a:spAutoFit/>
          </a:bodyPr>
          <a:lstStyle/>
          <a:p>
            <a:r>
              <a:rPr lang="pt-PT" sz="1200" b="1" smtClean="0">
                <a:solidFill>
                  <a:srgbClr val="31859C"/>
                </a:solidFill>
                <a:latin typeface="Arial Narrow" panose="020B0606020202030204" pitchFamily="34" charset="0"/>
                <a:cs typeface="Arial Narrow" panose="020B0606020202030204" pitchFamily="34" charset="0"/>
                <a:sym typeface="+mn-ea"/>
              </a:rPr>
              <a:t>»</a:t>
            </a:r>
            <a:r>
              <a:rPr lang="pt-PT" sz="1200" smtClean="0">
                <a:latin typeface="Arial Narrow" panose="020B0606020202030204" pitchFamily="34" charset="0"/>
                <a:cs typeface="Arial Narrow" panose="020B0606020202030204" pitchFamily="34" charset="0"/>
                <a:sym typeface="+mn-ea"/>
              </a:rPr>
              <a:t> </a:t>
            </a:r>
            <a:r>
              <a:rPr lang="fr-FR" altLang="pt-PT" sz="1200">
                <a:latin typeface="Arial Narrow" panose="020B0606020202030204" pitchFamily="34" charset="0"/>
                <a:cs typeface="Arial Narrow" panose="020B0606020202030204" pitchFamily="34" charset="0"/>
                <a:sym typeface="+mn-ea"/>
              </a:rPr>
              <a:t>Importation de matières premières entre les 15 pays de la CEDEAO en franchise de droits et taxes</a:t>
            </a:r>
            <a:endParaRPr lang="pt-PT" altLang="en-US" sz="1200" i="1">
              <a:solidFill>
                <a:srgbClr val="00B0F0"/>
              </a:solidFill>
            </a:endParaRPr>
          </a:p>
        </p:txBody>
      </p:sp>
      <p:sp>
        <p:nvSpPr>
          <p:cNvPr id="25" name="object 7"/>
          <p:cNvSpPr txBox="1"/>
          <p:nvPr/>
        </p:nvSpPr>
        <p:spPr>
          <a:xfrm>
            <a:off x="3888105" y="4145277"/>
            <a:ext cx="2216149" cy="280035"/>
          </a:xfrm>
          <a:prstGeom prst="rect">
            <a:avLst/>
          </a:prstGeom>
        </p:spPr>
        <p:txBody>
          <a:bodyPr wrap="square" lIns="0" tIns="13716" rIns="0" bIns="0" rtlCol="0">
            <a:noAutofit/>
          </a:bodyPr>
          <a:lstStyle/>
          <a:p>
            <a:pPr marL="12700">
              <a:lnSpc>
                <a:spcPts val="2160"/>
              </a:lnSpc>
            </a:pPr>
            <a:r>
              <a:rPr lang="en-US" sz="1400" b="1" spc="-1" dirty="0" err="1">
                <a:solidFill>
                  <a:srgbClr val="008CBA"/>
                </a:solidFill>
                <a:latin typeface="Arial Narrow" panose="020B0606020202030204" pitchFamily="34" charset="0"/>
                <a:cs typeface="Arial Narrow" panose="020B0606020202030204" pitchFamily="34" charset="0"/>
              </a:rPr>
              <a:t>Caractérisation</a:t>
            </a:r>
            <a:r>
              <a:rPr lang="en-US" sz="1400" b="1" spc="-1" dirty="0">
                <a:solidFill>
                  <a:srgbClr val="008CBA"/>
                </a:solidFill>
                <a:latin typeface="Arial Narrow" panose="020B0606020202030204" pitchFamily="34" charset="0"/>
                <a:cs typeface="Arial Narrow" panose="020B0606020202030204" pitchFamily="34" charset="0"/>
              </a:rPr>
              <a:t> et information</a:t>
            </a:r>
            <a:endParaRPr sz="1400" b="1" spc="-1" dirty="0" smtClean="0">
              <a:solidFill>
                <a:srgbClr val="008CBA"/>
              </a:solidFill>
              <a:latin typeface="Arial Narrow" panose="020B0606020202030204" pitchFamily="34" charset="0"/>
              <a:cs typeface="Arial Narrow" panose="020B0606020202030204" pitchFamily="34" charset="0"/>
            </a:endParaRPr>
          </a:p>
        </p:txBody>
      </p:sp>
      <p:cxnSp>
        <p:nvCxnSpPr>
          <p:cNvPr id="26" name="Conexão Reta 25"/>
          <p:cNvCxnSpPr/>
          <p:nvPr/>
        </p:nvCxnSpPr>
        <p:spPr>
          <a:xfrm flipV="1">
            <a:off x="2831646" y="46751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 de Texto 27"/>
          <p:cNvSpPr txBox="1"/>
          <p:nvPr/>
        </p:nvSpPr>
        <p:spPr>
          <a:xfrm>
            <a:off x="4170316" y="4419232"/>
            <a:ext cx="1965871"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sz="1200" dirty="0" err="1" smtClean="0">
                <a:latin typeface="Arial Narrow" panose="020B0606020202030204" pitchFamily="34" charset="0"/>
                <a:cs typeface="Arial Narrow" panose="020B0606020202030204" pitchFamily="34" charset="0"/>
                <a:sym typeface="+mn-ea"/>
              </a:rPr>
              <a:t>Capacita</a:t>
            </a:r>
            <a:r>
              <a:rPr lang="pt-PT" sz="1200" dirty="0" smtClean="0">
                <a:latin typeface="Arial Narrow" panose="020B0606020202030204" pitchFamily="34" charset="0"/>
                <a:cs typeface="Arial Narrow" panose="020B0606020202030204" pitchFamily="34" charset="0"/>
                <a:sym typeface="+mn-ea"/>
              </a:rPr>
              <a:t>tion</a:t>
            </a:r>
            <a:r>
              <a:rPr sz="1200" dirty="0" smtClean="0">
                <a:latin typeface="Arial Narrow" panose="020B0606020202030204" pitchFamily="34" charset="0"/>
                <a:cs typeface="Arial Narrow" panose="020B0606020202030204" pitchFamily="34" charset="0"/>
                <a:sym typeface="+mn-ea"/>
              </a:rPr>
              <a:t> e</a:t>
            </a:r>
            <a:r>
              <a:rPr lang="pt-PT" sz="1200" dirty="0" smtClean="0">
                <a:latin typeface="Arial Narrow" panose="020B0606020202030204" pitchFamily="34" charset="0"/>
                <a:cs typeface="Arial Narrow" panose="020B0606020202030204" pitchFamily="34" charset="0"/>
                <a:sym typeface="+mn-ea"/>
              </a:rPr>
              <a:t>ntrepeuneriel</a:t>
            </a:r>
            <a:endParaRPr lang="pt-PT" altLang="en-US" sz="1200" dirty="0"/>
          </a:p>
        </p:txBody>
      </p:sp>
      <p:cxnSp>
        <p:nvCxnSpPr>
          <p:cNvPr id="30" name="Conexão Reta 29"/>
          <p:cNvCxnSpPr/>
          <p:nvPr/>
        </p:nvCxnSpPr>
        <p:spPr>
          <a:xfrm flipV="1">
            <a:off x="2699566" y="503962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33" name="Caixa de Texto 32"/>
          <p:cNvSpPr txBox="1"/>
          <p:nvPr/>
        </p:nvSpPr>
        <p:spPr>
          <a:xfrm>
            <a:off x="3219175" y="4794517"/>
            <a:ext cx="2803350" cy="276999"/>
          </a:xfrm>
          <a:prstGeom prst="rect">
            <a:avLst/>
          </a:prstGeom>
          <a:noFill/>
        </p:spPr>
        <p:txBody>
          <a:bodyPr wrap="square" rtlCol="0">
            <a:spAutoFit/>
          </a:bodyPr>
          <a:lstStyle/>
          <a:p>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spc="-1" dirty="0">
                <a:latin typeface="Arial Narrow" panose="020B0606020202030204" pitchFamily="34" charset="0"/>
                <a:cs typeface="Arial Narrow" panose="020B0606020202030204" pitchFamily="34" charset="0"/>
                <a:sym typeface="+mn-ea"/>
              </a:rPr>
              <a:t>Fonctionnement et coopération </a:t>
            </a:r>
            <a:r>
              <a:rPr lang="fr-FR" sz="1200" spc="-1" dirty="0" smtClean="0">
                <a:latin typeface="Arial Narrow" panose="020B0606020202030204" pitchFamily="34" charset="0"/>
                <a:cs typeface="Arial Narrow" panose="020B0606020202030204" pitchFamily="34" charset="0"/>
                <a:sym typeface="+mn-ea"/>
              </a:rPr>
              <a:t>en </a:t>
            </a:r>
            <a:r>
              <a:rPr lang="fr-FR" sz="1200" spc="-1" dirty="0">
                <a:latin typeface="Arial Narrow" panose="020B0606020202030204" pitchFamily="34" charset="0"/>
                <a:cs typeface="Arial Narrow" panose="020B0606020202030204" pitchFamily="34" charset="0"/>
                <a:sym typeface="+mn-ea"/>
              </a:rPr>
              <a:t>réseau</a:t>
            </a:r>
            <a:endParaRPr lang="pt-PT" altLang="en-US" sz="1200" dirty="0"/>
          </a:p>
        </p:txBody>
      </p:sp>
      <p:sp>
        <p:nvSpPr>
          <p:cNvPr id="43" name="Caixa de Texto 42"/>
          <p:cNvSpPr txBox="1"/>
          <p:nvPr/>
        </p:nvSpPr>
        <p:spPr>
          <a:xfrm>
            <a:off x="3490955" y="5159007"/>
            <a:ext cx="2375669"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en-US" sz="1200" dirty="0">
                <a:latin typeface="Arial Narrow" panose="020B0606020202030204" pitchFamily="34" charset="0"/>
                <a:cs typeface="Arial Narrow" panose="020B0606020202030204" pitchFamily="34" charset="0"/>
                <a:sym typeface="+mn-ea"/>
              </a:rPr>
              <a:t>Instruments </a:t>
            </a:r>
            <a:r>
              <a:rPr lang="en-US" sz="1200" dirty="0" smtClean="0">
                <a:latin typeface="Arial Narrow" panose="020B0606020202030204" pitchFamily="34" charset="0"/>
                <a:cs typeface="Arial Narrow" panose="020B0606020202030204" pitchFamily="34" charset="0"/>
                <a:sym typeface="+mn-ea"/>
              </a:rPr>
              <a:t>publics de facilitation</a:t>
            </a:r>
            <a:endParaRPr lang="pt-PT" altLang="en-US" sz="1200" dirty="0"/>
          </a:p>
        </p:txBody>
      </p:sp>
      <p:cxnSp>
        <p:nvCxnSpPr>
          <p:cNvPr id="45" name="Conexão Reta 44"/>
          <p:cNvCxnSpPr/>
          <p:nvPr/>
        </p:nvCxnSpPr>
        <p:spPr>
          <a:xfrm flipV="1">
            <a:off x="2578281" y="5404117"/>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xão Reta 45"/>
          <p:cNvCxnSpPr>
            <a:stCxn id="80" idx="6"/>
          </p:cNvCxnSpPr>
          <p:nvPr/>
        </p:nvCxnSpPr>
        <p:spPr>
          <a:xfrm>
            <a:off x="4444365" y="1597249"/>
            <a:ext cx="2762885" cy="594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exão Reta 61"/>
          <p:cNvCxnSpPr/>
          <p:nvPr/>
        </p:nvCxnSpPr>
        <p:spPr>
          <a:xfrm>
            <a:off x="6356350" y="572643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exão Reta 71"/>
          <p:cNvCxnSpPr/>
          <p:nvPr/>
        </p:nvCxnSpPr>
        <p:spPr>
          <a:xfrm>
            <a:off x="6235065" y="6047740"/>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exão Reta 72"/>
          <p:cNvCxnSpPr/>
          <p:nvPr/>
        </p:nvCxnSpPr>
        <p:spPr>
          <a:xfrm>
            <a:off x="6116320" y="6382385"/>
            <a:ext cx="5260975" cy="4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xão Reta 60"/>
          <p:cNvCxnSpPr/>
          <p:nvPr/>
        </p:nvCxnSpPr>
        <p:spPr>
          <a:xfrm>
            <a:off x="6236970" y="4725035"/>
            <a:ext cx="410845" cy="177800"/>
          </a:xfrm>
          <a:prstGeom prst="line">
            <a:avLst/>
          </a:prstGeom>
        </p:spPr>
        <p:style>
          <a:lnRef idx="1">
            <a:schemeClr val="accent1"/>
          </a:lnRef>
          <a:fillRef idx="0">
            <a:schemeClr val="accent1"/>
          </a:fillRef>
          <a:effectRef idx="0">
            <a:schemeClr val="accent1"/>
          </a:effectRef>
          <a:fontRef idx="minor">
            <a:schemeClr val="tx1"/>
          </a:fontRef>
        </p:style>
      </p:cxnSp>
      <p:pic>
        <p:nvPicPr>
          <p:cNvPr id="150" name="Imagem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2665" y="-2540"/>
            <a:ext cx="591820" cy="490855"/>
          </a:xfrm>
          <a:prstGeom prst="rect">
            <a:avLst/>
          </a:prstGeom>
        </p:spPr>
      </p:pic>
      <p:cxnSp>
        <p:nvCxnSpPr>
          <p:cNvPr id="5" name="Conexão Reta 4"/>
          <p:cNvCxnSpPr/>
          <p:nvPr/>
        </p:nvCxnSpPr>
        <p:spPr>
          <a:xfrm flipV="1">
            <a:off x="3632835" y="1589946"/>
            <a:ext cx="742315" cy="2719705"/>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 de Texto 5"/>
          <p:cNvSpPr txBox="1"/>
          <p:nvPr/>
        </p:nvSpPr>
        <p:spPr>
          <a:xfrm>
            <a:off x="2981960" y="1577881"/>
            <a:ext cx="1337310" cy="245110"/>
          </a:xfrm>
          <a:prstGeom prst="rect">
            <a:avLst/>
          </a:prstGeom>
          <a:noFill/>
        </p:spPr>
        <p:txBody>
          <a:bodyPr wrap="square" rtlCol="0">
            <a:spAutoFit/>
          </a:bodyPr>
          <a:lstStyle/>
          <a:p>
            <a:pPr lvl="0" fontAlgn="auto">
              <a:lnSpc>
                <a:spcPts val="1200"/>
              </a:lnSpc>
              <a:spcBef>
                <a:spcPts val="0"/>
              </a:spcBef>
              <a:spcAft>
                <a:spcPts val="0"/>
              </a:spcAft>
            </a:pPr>
            <a:r>
              <a:rPr lang="pt-PT" altLang="en-US" sz="1200" i="1">
                <a:solidFill>
                  <a:srgbClr val="3EA4BA"/>
                </a:solidFill>
                <a:latin typeface="Arial Narrow" panose="020B0606020202030204" pitchFamily="34" charset="0"/>
                <a:cs typeface="Arial Narrow" panose="020B0606020202030204" pitchFamily="34" charset="0"/>
                <a:sym typeface="+mn-ea"/>
              </a:rPr>
              <a:t>15 pays membres</a:t>
            </a:r>
          </a:p>
        </p:txBody>
      </p:sp>
      <p:sp>
        <p:nvSpPr>
          <p:cNvPr id="7" name="Caixa de Texto 6"/>
          <p:cNvSpPr txBox="1"/>
          <p:nvPr/>
        </p:nvSpPr>
        <p:spPr>
          <a:xfrm>
            <a:off x="2524116" y="2016666"/>
            <a:ext cx="1478289" cy="276999"/>
          </a:xfrm>
          <a:prstGeom prst="rect">
            <a:avLst/>
          </a:prstGeom>
          <a:noFill/>
        </p:spPr>
        <p:txBody>
          <a:bodyPr wrap="square" rtlCol="0">
            <a:spAutoFit/>
          </a:bodyPr>
          <a:lstStyle/>
          <a:p>
            <a:r>
              <a:rPr lang="pt-PT" altLang="en-US" sz="1200" i="1">
                <a:solidFill>
                  <a:srgbClr val="3EA4BA"/>
                </a:solidFill>
                <a:latin typeface="Arial Narrow" panose="020B0606020202030204" pitchFamily="34" charset="0"/>
                <a:cs typeface="Arial Narrow" panose="020B0606020202030204" pitchFamily="34" charset="0"/>
                <a:sym typeface="+mn-ea"/>
              </a:rPr>
              <a:t>Trois langues officielles</a:t>
            </a:r>
          </a:p>
        </p:txBody>
      </p:sp>
      <p:sp>
        <p:nvSpPr>
          <p:cNvPr id="9" name="Caixa de Texto 8"/>
          <p:cNvSpPr txBox="1"/>
          <p:nvPr/>
        </p:nvSpPr>
        <p:spPr>
          <a:xfrm>
            <a:off x="1559560" y="2374171"/>
            <a:ext cx="2354580" cy="245110"/>
          </a:xfrm>
          <a:prstGeom prst="rect">
            <a:avLst/>
          </a:prstGeom>
          <a:noFill/>
        </p:spPr>
        <p:txBody>
          <a:bodyPr wrap="square" rtlCol="0">
            <a:spAutoFit/>
          </a:bodyPr>
          <a:lstStyle/>
          <a:p>
            <a:pPr lvl="0" algn="r" fontAlgn="auto">
              <a:lnSpc>
                <a:spcPts val="1200"/>
              </a:lnSpc>
            </a:pPr>
            <a:r>
              <a:rPr lang="pt-PT" altLang="en-US" sz="1200" i="1">
                <a:solidFill>
                  <a:srgbClr val="3EA4BA"/>
                </a:solidFill>
                <a:latin typeface="Arial Narrow" panose="020B0606020202030204" pitchFamily="34" charset="0"/>
                <a:cs typeface="Arial Narrow" panose="020B0606020202030204" pitchFamily="34" charset="0"/>
                <a:sym typeface="+mn-ea"/>
              </a:rPr>
              <a:t>188.423.476 </a:t>
            </a:r>
            <a:r>
              <a:rPr lang="pt-PT" altLang="en-US" sz="1200" i="1" smtClean="0">
                <a:solidFill>
                  <a:srgbClr val="3EA4BA"/>
                </a:solidFill>
                <a:latin typeface="Arial Narrow" panose="020B0606020202030204" pitchFamily="34" charset="0"/>
                <a:cs typeface="Arial Narrow" panose="020B0606020202030204" pitchFamily="34" charset="0"/>
                <a:sym typeface="+mn-ea"/>
              </a:rPr>
              <a:t>utilisateurs </a:t>
            </a:r>
            <a:r>
              <a:rPr lang="pt-PT" altLang="en-US" sz="1200" i="1">
                <a:solidFill>
                  <a:srgbClr val="3EA4BA"/>
                </a:solidFill>
                <a:latin typeface="Arial Narrow" panose="020B0606020202030204" pitchFamily="34" charset="0"/>
                <a:cs typeface="Arial Narrow" panose="020B0606020202030204" pitchFamily="34" charset="0"/>
                <a:sym typeface="+mn-ea"/>
              </a:rPr>
              <a:t>d'Internet</a:t>
            </a:r>
          </a:p>
        </p:txBody>
      </p:sp>
      <p:sp>
        <p:nvSpPr>
          <p:cNvPr id="10" name="Caixa de Texto 9"/>
          <p:cNvSpPr txBox="1"/>
          <p:nvPr/>
        </p:nvSpPr>
        <p:spPr>
          <a:xfrm>
            <a:off x="1684203" y="2620641"/>
            <a:ext cx="2247265" cy="276999"/>
          </a:xfrm>
          <a:prstGeom prst="rect">
            <a:avLst/>
          </a:prstGeom>
          <a:noFill/>
        </p:spPr>
        <p:txBody>
          <a:bodyPr wrap="square" rtlCol="0">
            <a:spAutoFit/>
          </a:bodyPr>
          <a:lstStyle/>
          <a:p>
            <a:r>
              <a:rPr lang="pt-PT" altLang="en-US" sz="1200" i="1" smtClean="0">
                <a:solidFill>
                  <a:srgbClr val="3EA4BA"/>
                </a:solidFill>
                <a:latin typeface="Arial Narrow" panose="020B0606020202030204" pitchFamily="34" charset="0"/>
                <a:cs typeface="Arial Narrow" panose="020B0606020202030204" pitchFamily="34" charset="0"/>
                <a:sym typeface="+mn-ea"/>
              </a:rPr>
              <a:t>47.4 % Pénétration [ % Population]</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12" name="Agrupar 11"/>
          <p:cNvGrpSpPr/>
          <p:nvPr/>
        </p:nvGrpSpPr>
        <p:grpSpPr>
          <a:xfrm rot="10800000">
            <a:off x="4091940" y="1622331"/>
            <a:ext cx="254000" cy="142240"/>
            <a:chOff x="6427" y="3849"/>
            <a:chExt cx="400" cy="224"/>
          </a:xfrm>
        </p:grpSpPr>
        <p:cxnSp>
          <p:nvCxnSpPr>
            <p:cNvPr id="21" name="Conexão Reta 20"/>
            <p:cNvCxnSpPr/>
            <p:nvPr/>
          </p:nvCxnSpPr>
          <p:spPr>
            <a:xfrm>
              <a:off x="6427" y="3934"/>
              <a:ext cx="366" cy="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exão Reta 87"/>
            <p:cNvCxnSpPr/>
            <p:nvPr/>
          </p:nvCxnSpPr>
          <p:spPr>
            <a:xfrm flipV="1">
              <a:off x="6775" y="3849"/>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Agrupar 30"/>
          <p:cNvGrpSpPr/>
          <p:nvPr/>
        </p:nvGrpSpPr>
        <p:grpSpPr>
          <a:xfrm rot="10800000">
            <a:off x="3921125" y="2101121"/>
            <a:ext cx="264795" cy="142240"/>
            <a:chOff x="6321" y="4253"/>
            <a:chExt cx="417" cy="224"/>
          </a:xfrm>
        </p:grpSpPr>
        <p:cxnSp>
          <p:nvCxnSpPr>
            <p:cNvPr id="84" name="Conexão Reta 83"/>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xão Reta 8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Agrupar 31"/>
          <p:cNvGrpSpPr/>
          <p:nvPr/>
        </p:nvGrpSpPr>
        <p:grpSpPr>
          <a:xfrm rot="10800000">
            <a:off x="3834765" y="2427511"/>
            <a:ext cx="284480" cy="142240"/>
            <a:chOff x="6286" y="4402"/>
            <a:chExt cx="448" cy="224"/>
          </a:xfrm>
        </p:grpSpPr>
        <p:cxnSp>
          <p:nvCxnSpPr>
            <p:cNvPr id="81" name="Conexão Reta 80"/>
            <p:cNvCxnSpPr/>
            <p:nvPr/>
          </p:nvCxnSpPr>
          <p:spPr>
            <a:xfrm>
              <a:off x="6286" y="4516"/>
              <a:ext cx="421" cy="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exão Reta 89"/>
            <p:cNvCxnSpPr/>
            <p:nvPr/>
          </p:nvCxnSpPr>
          <p:spPr>
            <a:xfrm flipV="1">
              <a:off x="6682" y="4402"/>
              <a:ext cx="52" cy="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Agrupar 47"/>
          <p:cNvGrpSpPr/>
          <p:nvPr/>
        </p:nvGrpSpPr>
        <p:grpSpPr>
          <a:xfrm rot="10800000">
            <a:off x="3756660" y="2710721"/>
            <a:ext cx="287020" cy="142240"/>
            <a:chOff x="6159" y="4840"/>
            <a:chExt cx="452" cy="224"/>
          </a:xfrm>
        </p:grpSpPr>
        <p:cxnSp>
          <p:nvCxnSpPr>
            <p:cNvPr id="74" name="Conexão Reta 7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exão Reta 90"/>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0" name="Oval 79"/>
          <p:cNvSpPr/>
          <p:nvPr/>
        </p:nvSpPr>
        <p:spPr>
          <a:xfrm>
            <a:off x="4321175" y="1524541"/>
            <a:ext cx="123190" cy="1454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rgbClr val="3EA4BA"/>
              </a:solidFill>
            </a:endParaRPr>
          </a:p>
        </p:txBody>
      </p:sp>
      <p:grpSp>
        <p:nvGrpSpPr>
          <p:cNvPr id="37" name="Agrupar 36"/>
          <p:cNvGrpSpPr/>
          <p:nvPr/>
        </p:nvGrpSpPr>
        <p:grpSpPr>
          <a:xfrm rot="10800000">
            <a:off x="3700780" y="2929161"/>
            <a:ext cx="287020" cy="142240"/>
            <a:chOff x="6159" y="4840"/>
            <a:chExt cx="452" cy="224"/>
          </a:xfrm>
        </p:grpSpPr>
        <p:cxnSp>
          <p:nvCxnSpPr>
            <p:cNvPr id="47" name="Conexão Reta 4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xão Reta 4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Caixa de Texto 50"/>
          <p:cNvSpPr txBox="1"/>
          <p:nvPr/>
        </p:nvSpPr>
        <p:spPr>
          <a:xfrm>
            <a:off x="1781360" y="2863755"/>
            <a:ext cx="2078172"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400 millions de consommateurs</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52" name="Agrupar 51"/>
          <p:cNvGrpSpPr/>
          <p:nvPr/>
        </p:nvGrpSpPr>
        <p:grpSpPr>
          <a:xfrm rot="10800000">
            <a:off x="3623945" y="3228881"/>
            <a:ext cx="287020" cy="142240"/>
            <a:chOff x="6159" y="4840"/>
            <a:chExt cx="452" cy="224"/>
          </a:xfrm>
        </p:grpSpPr>
        <p:cxnSp>
          <p:nvCxnSpPr>
            <p:cNvPr id="53" name="Conexão Reta 52"/>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exão Reta 53"/>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5" name="Caixa de Texto 54"/>
          <p:cNvSpPr txBox="1"/>
          <p:nvPr/>
        </p:nvSpPr>
        <p:spPr>
          <a:xfrm>
            <a:off x="1258299" y="3153316"/>
            <a:ext cx="2517140"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600 </a:t>
            </a:r>
            <a:r>
              <a:rPr lang="fr-FR" altLang="en-US" sz="1200">
                <a:solidFill>
                  <a:srgbClr val="3EA4BA"/>
                </a:solidFill>
                <a:latin typeface="Arial Narrow" panose="020B0606020202030204" pitchFamily="34" charset="0"/>
                <a:cs typeface="Arial Narrow" panose="020B0606020202030204" pitchFamily="34" charset="0"/>
                <a:sym typeface="+mn-ea"/>
              </a:rPr>
              <a:t>millions de consommateurs en 2050</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56" name="Agrupar 55"/>
          <p:cNvGrpSpPr/>
          <p:nvPr/>
        </p:nvGrpSpPr>
        <p:grpSpPr>
          <a:xfrm rot="10800000">
            <a:off x="3538855" y="3518441"/>
            <a:ext cx="287020" cy="142240"/>
            <a:chOff x="6159" y="4840"/>
            <a:chExt cx="452" cy="224"/>
          </a:xfrm>
        </p:grpSpPr>
        <p:cxnSp>
          <p:nvCxnSpPr>
            <p:cNvPr id="57" name="Conexão Reta 56"/>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exão Reta 57"/>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Caixa de Texto 58"/>
          <p:cNvSpPr txBox="1"/>
          <p:nvPr/>
        </p:nvSpPr>
        <p:spPr>
          <a:xfrm>
            <a:off x="1793875" y="3442876"/>
            <a:ext cx="1903095"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5% de la population mondiale</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60" name="Agrupar 59"/>
          <p:cNvGrpSpPr/>
          <p:nvPr/>
        </p:nvGrpSpPr>
        <p:grpSpPr>
          <a:xfrm rot="10800000">
            <a:off x="3442335" y="3889281"/>
            <a:ext cx="287020" cy="142240"/>
            <a:chOff x="6159" y="4840"/>
            <a:chExt cx="452" cy="224"/>
          </a:xfrm>
        </p:grpSpPr>
        <p:cxnSp>
          <p:nvCxnSpPr>
            <p:cNvPr id="64" name="Conexão Reta 63"/>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xão Reta 64"/>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Caixa de Texto 65"/>
          <p:cNvSpPr txBox="1"/>
          <p:nvPr/>
        </p:nvSpPr>
        <p:spPr>
          <a:xfrm>
            <a:off x="647700" y="3803556"/>
            <a:ext cx="2966266" cy="276999"/>
          </a:xfrm>
          <a:prstGeom prst="rect">
            <a:avLst/>
          </a:prstGeom>
          <a:noFill/>
        </p:spPr>
        <p:txBody>
          <a:bodyPr wrap="square" rtlCol="0">
            <a:spAutoFit/>
          </a:bodyPr>
          <a:lstStyle/>
          <a:p>
            <a:r>
              <a:rPr lang="pt-PT" altLang="en-US" sz="1200">
                <a:solidFill>
                  <a:srgbClr val="3EA4BA"/>
                </a:solidFill>
                <a:latin typeface="Arial Narrow" panose="020B0606020202030204" pitchFamily="34" charset="0"/>
                <a:cs typeface="Arial Narrow" panose="020B0606020202030204" pitchFamily="34" charset="0"/>
                <a:sym typeface="+mn-ea"/>
              </a:rPr>
              <a:t>40% </a:t>
            </a:r>
            <a:r>
              <a:rPr lang="fr-FR" altLang="en-US" sz="1200">
                <a:solidFill>
                  <a:srgbClr val="3EA4BA"/>
                </a:solidFill>
                <a:latin typeface="Arial Narrow" panose="020B0606020202030204" pitchFamily="34" charset="0"/>
                <a:cs typeface="Arial Narrow" panose="020B0606020202030204" pitchFamily="34" charset="0"/>
                <a:sym typeface="+mn-ea"/>
              </a:rPr>
              <a:t>de la population de l'Afrique subsaharienne</a:t>
            </a:r>
            <a:endParaRPr lang="pt-PT" altLang="en-US" sz="1200" i="1">
              <a:solidFill>
                <a:srgbClr val="3EA4BA"/>
              </a:solidFill>
              <a:latin typeface="Arial Narrow" panose="020B0606020202030204" pitchFamily="34" charset="0"/>
              <a:cs typeface="Arial Narrow" panose="020B0606020202030204" pitchFamily="34" charset="0"/>
              <a:sym typeface="+mn-ea"/>
            </a:endParaRPr>
          </a:p>
        </p:txBody>
      </p:sp>
      <p:grpSp>
        <p:nvGrpSpPr>
          <p:cNvPr id="67" name="Agrupar 66"/>
          <p:cNvGrpSpPr/>
          <p:nvPr/>
        </p:nvGrpSpPr>
        <p:grpSpPr>
          <a:xfrm rot="10800000">
            <a:off x="3366135" y="4178841"/>
            <a:ext cx="287020" cy="142240"/>
            <a:chOff x="6159" y="4840"/>
            <a:chExt cx="452" cy="224"/>
          </a:xfrm>
        </p:grpSpPr>
        <p:cxnSp>
          <p:nvCxnSpPr>
            <p:cNvPr id="68" name="Conexão Reta 67"/>
            <p:cNvCxnSpPr/>
            <p:nvPr/>
          </p:nvCxnSpPr>
          <p:spPr>
            <a:xfrm flipV="1">
              <a:off x="6159" y="4940"/>
              <a:ext cx="427"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xão Reta 68"/>
            <p:cNvCxnSpPr/>
            <p:nvPr/>
          </p:nvCxnSpPr>
          <p:spPr>
            <a:xfrm flipV="1">
              <a:off x="6559" y="4840"/>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Caixa de Texto 69"/>
          <p:cNvSpPr txBox="1"/>
          <p:nvPr/>
        </p:nvSpPr>
        <p:spPr>
          <a:xfrm>
            <a:off x="161290" y="4093116"/>
            <a:ext cx="3346631" cy="276999"/>
          </a:xfrm>
          <a:prstGeom prst="rect">
            <a:avLst/>
          </a:prstGeom>
          <a:noFill/>
        </p:spPr>
        <p:txBody>
          <a:bodyPr wrap="square" rtlCol="0">
            <a:spAutoFit/>
          </a:bodyPr>
          <a:lstStyle/>
          <a:p>
            <a:r>
              <a:rPr lang="fr-FR" altLang="en-US" sz="1200" dirty="0">
                <a:solidFill>
                  <a:srgbClr val="3EA4BA"/>
                </a:solidFill>
                <a:latin typeface="Arial Narrow" panose="020B0606020202030204" pitchFamily="34" charset="0"/>
                <a:cs typeface="Arial Narrow" panose="020B0606020202030204" pitchFamily="34" charset="0"/>
                <a:sym typeface="+mn-ea"/>
              </a:rPr>
              <a:t>Superficie supérieure à 40% de l'Afrique subsaharienne</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sp>
        <p:nvSpPr>
          <p:cNvPr id="75" name="Caixa de Texto 74"/>
          <p:cNvSpPr txBox="1"/>
          <p:nvPr/>
        </p:nvSpPr>
        <p:spPr>
          <a:xfrm>
            <a:off x="1559560" y="1777271"/>
            <a:ext cx="2632711" cy="276999"/>
          </a:xfrm>
          <a:prstGeom prst="rect">
            <a:avLst/>
          </a:prstGeom>
          <a:noFill/>
        </p:spPr>
        <p:txBody>
          <a:bodyPr wrap="square" rtlCol="0">
            <a:spAutoFit/>
          </a:bodyPr>
          <a:lstStyle/>
          <a:p>
            <a:r>
              <a:rPr lang="fr-FR" altLang="en-US" sz="1200" dirty="0">
                <a:solidFill>
                  <a:srgbClr val="3EA4BA"/>
                </a:solidFill>
                <a:latin typeface="Arial Narrow" panose="020B0606020202030204" pitchFamily="34" charset="0"/>
                <a:cs typeface="Arial Narrow" panose="020B0606020202030204" pitchFamily="34" charset="0"/>
                <a:sym typeface="+mn-ea"/>
              </a:rPr>
              <a:t>Superficie</a:t>
            </a:r>
            <a:r>
              <a:rPr lang="pt-PT" altLang="en-US" sz="1200" dirty="0" smtClean="0">
                <a:solidFill>
                  <a:srgbClr val="3EA4BA"/>
                </a:solidFill>
                <a:latin typeface="Arial Narrow" panose="020B0606020202030204" pitchFamily="34" charset="0"/>
                <a:cs typeface="Arial Narrow" panose="020B0606020202030204" pitchFamily="34" charset="0"/>
                <a:sym typeface="+mn-ea"/>
              </a:rPr>
              <a:t> </a:t>
            </a:r>
            <a:r>
              <a:rPr lang="pt-PT" altLang="en-US" sz="1200" dirty="0">
                <a:solidFill>
                  <a:srgbClr val="3EA4BA"/>
                </a:solidFill>
                <a:latin typeface="Arial Narrow" panose="020B0606020202030204" pitchFamily="34" charset="0"/>
                <a:cs typeface="Arial Narrow" panose="020B0606020202030204" pitchFamily="34" charset="0"/>
                <a:sym typeface="+mn-ea"/>
              </a:rPr>
              <a:t>de 5.112.069 </a:t>
            </a:r>
            <a:r>
              <a:rPr lang="pt-PT" altLang="en-US" sz="1200" dirty="0" smtClean="0">
                <a:solidFill>
                  <a:srgbClr val="3EA4BA"/>
                </a:solidFill>
                <a:latin typeface="Arial Narrow" panose="020B0606020202030204" pitchFamily="34" charset="0"/>
                <a:cs typeface="Arial Narrow" panose="020B0606020202030204" pitchFamily="34" charset="0"/>
                <a:sym typeface="+mn-ea"/>
              </a:rPr>
              <a:t>de </a:t>
            </a:r>
            <a:r>
              <a:rPr lang="pt-PT" altLang="en-US" sz="1200" dirty="0">
                <a:solidFill>
                  <a:srgbClr val="3EA4BA"/>
                </a:solidFill>
                <a:latin typeface="Arial Narrow" panose="020B0606020202030204" pitchFamily="34" charset="0"/>
                <a:cs typeface="Arial Narrow" panose="020B0606020202030204" pitchFamily="34" charset="0"/>
                <a:sym typeface="+mn-ea"/>
              </a:rPr>
              <a:t>millions de Km</a:t>
            </a:r>
            <a:r>
              <a:rPr lang="pt-PT" altLang="en-US" sz="1200" baseline="30000" dirty="0" smtClean="0">
                <a:solidFill>
                  <a:srgbClr val="3EA4BA"/>
                </a:solidFill>
                <a:latin typeface="Arial Narrow" panose="020B0606020202030204" pitchFamily="34" charset="0"/>
                <a:cs typeface="Arial Narrow" panose="020B0606020202030204" pitchFamily="34" charset="0"/>
                <a:sym typeface="+mn-ea"/>
              </a:rPr>
              <a:t>2</a:t>
            </a:r>
            <a:endParaRPr lang="pt-PT" altLang="en-US" sz="1200" i="1" dirty="0">
              <a:solidFill>
                <a:srgbClr val="3EA4BA"/>
              </a:solidFill>
              <a:latin typeface="Arial Narrow" panose="020B0606020202030204" pitchFamily="34" charset="0"/>
              <a:cs typeface="Arial Narrow" panose="020B0606020202030204" pitchFamily="34" charset="0"/>
              <a:sym typeface="+mn-ea"/>
            </a:endParaRPr>
          </a:p>
        </p:txBody>
      </p:sp>
      <p:grpSp>
        <p:nvGrpSpPr>
          <p:cNvPr id="77" name="Agrupar 76"/>
          <p:cNvGrpSpPr/>
          <p:nvPr/>
        </p:nvGrpSpPr>
        <p:grpSpPr>
          <a:xfrm rot="10800000">
            <a:off x="4007485" y="1821721"/>
            <a:ext cx="264795" cy="142240"/>
            <a:chOff x="6321" y="4253"/>
            <a:chExt cx="417" cy="224"/>
          </a:xfrm>
        </p:grpSpPr>
        <p:cxnSp>
          <p:nvCxnSpPr>
            <p:cNvPr id="78" name="Conexão Reta 77"/>
            <p:cNvCxnSpPr/>
            <p:nvPr/>
          </p:nvCxnSpPr>
          <p:spPr>
            <a:xfrm flipV="1">
              <a:off x="6321" y="4322"/>
              <a:ext cx="389" cy="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Conexão Reta 78"/>
            <p:cNvCxnSpPr/>
            <p:nvPr/>
          </p:nvCxnSpPr>
          <p:spPr>
            <a:xfrm flipV="1">
              <a:off x="6686" y="4253"/>
              <a:ext cx="52" cy="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92" name="Caixa de Texto 42"/>
          <p:cNvSpPr txBox="1"/>
          <p:nvPr/>
        </p:nvSpPr>
        <p:spPr>
          <a:xfrm>
            <a:off x="2019936" y="5494289"/>
            <a:ext cx="3740602" cy="267766"/>
          </a:xfrm>
          <a:prstGeom prst="rect">
            <a:avLst/>
          </a:prstGeom>
          <a:noFill/>
        </p:spPr>
        <p:txBody>
          <a:bodyPr wrap="square" rtlCol="0">
            <a:spAutoFit/>
          </a:bodyPr>
          <a:lstStyle/>
          <a:p>
            <a:pPr marL="12700" marR="43180">
              <a:lnSpc>
                <a:spcPct val="95000"/>
              </a:lnSpc>
              <a:spcBef>
                <a:spcPts val="1025"/>
              </a:spcBef>
            </a:pPr>
            <a:r>
              <a:rPr lang="pt-PT" sz="1200" b="1" dirty="0" smtClean="0">
                <a:solidFill>
                  <a:srgbClr val="31859C"/>
                </a:solidFill>
                <a:latin typeface="Arial Narrow" panose="020B0606020202030204" pitchFamily="34" charset="0"/>
                <a:cs typeface="Arial Narrow" panose="020B0606020202030204" pitchFamily="34" charset="0"/>
                <a:sym typeface="+mn-ea"/>
              </a:rPr>
              <a:t>» </a:t>
            </a:r>
            <a:r>
              <a:rPr lang="fr-FR" sz="1200" dirty="0">
                <a:latin typeface="Arial Narrow" panose="020B0606020202030204" pitchFamily="34" charset="0"/>
                <a:cs typeface="Arial Narrow" panose="020B0606020202030204" pitchFamily="34" charset="0"/>
                <a:sym typeface="+mn-ea"/>
              </a:rPr>
              <a:t>Réduction du coût du produit grâce aux économies d'échelle</a:t>
            </a:r>
            <a:endParaRPr lang="pt-PT" altLang="en-US" sz="1200" dirty="0"/>
          </a:p>
        </p:txBody>
      </p:sp>
      <p:cxnSp>
        <p:nvCxnSpPr>
          <p:cNvPr id="93" name="Conexão Reta 44"/>
          <p:cNvCxnSpPr/>
          <p:nvPr/>
        </p:nvCxnSpPr>
        <p:spPr>
          <a:xfrm flipV="1">
            <a:off x="2456361" y="5739399"/>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4" name="Caixa de Texto 42"/>
          <p:cNvSpPr txBox="1"/>
          <p:nvPr/>
        </p:nvSpPr>
        <p:spPr>
          <a:xfrm>
            <a:off x="523876" y="5855697"/>
            <a:ext cx="5110112" cy="267766"/>
          </a:xfrm>
          <a:prstGeom prst="rect">
            <a:avLst/>
          </a:prstGeom>
          <a:noFill/>
        </p:spPr>
        <p:txBody>
          <a:bodyPr wrap="square" rtlCol="0">
            <a:spAutoFit/>
          </a:bodyPr>
          <a:lstStyle/>
          <a:p>
            <a:pPr marL="12700" marR="43180">
              <a:lnSpc>
                <a:spcPct val="95000"/>
              </a:lnSpc>
              <a:spcBef>
                <a:spcPts val="1025"/>
              </a:spcBef>
            </a:pPr>
            <a:r>
              <a:rPr lang="pt-PT" sz="1200" b="1"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Une plus grande efficacité dans la production, la commercialisation et l'administration</a:t>
            </a:r>
            <a:endParaRPr lang="pt-PT" altLang="en-US" sz="1200"/>
          </a:p>
        </p:txBody>
      </p:sp>
      <p:cxnSp>
        <p:nvCxnSpPr>
          <p:cNvPr id="95" name="Conexão Reta 44"/>
          <p:cNvCxnSpPr/>
          <p:nvPr/>
        </p:nvCxnSpPr>
        <p:spPr>
          <a:xfrm flipV="1">
            <a:off x="2282186" y="610080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6" name="Caixa de Texto 42"/>
          <p:cNvSpPr txBox="1"/>
          <p:nvPr/>
        </p:nvSpPr>
        <p:spPr>
          <a:xfrm>
            <a:off x="1771285" y="6190979"/>
            <a:ext cx="3797665" cy="267766"/>
          </a:xfrm>
          <a:prstGeom prst="rect">
            <a:avLst/>
          </a:prstGeom>
          <a:noFill/>
        </p:spPr>
        <p:txBody>
          <a:bodyPr wrap="square" rtlCol="0">
            <a:spAutoFit/>
          </a:bodyPr>
          <a:lstStyle/>
          <a:p>
            <a:pPr marL="12700" marR="43180">
              <a:lnSpc>
                <a:spcPct val="95000"/>
              </a:lnSpc>
              <a:spcBef>
                <a:spcPts val="1025"/>
              </a:spcBef>
            </a:pPr>
            <a:r>
              <a:rPr lang="pt-PT" sz="1200" b="1"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Avantages concurrentiels grâce à la suppression des tarifs</a:t>
            </a:r>
            <a:endParaRPr lang="pt-PT" altLang="en-US" sz="1200"/>
          </a:p>
        </p:txBody>
      </p:sp>
      <p:cxnSp>
        <p:nvCxnSpPr>
          <p:cNvPr id="97" name="Conexão Reta 44"/>
          <p:cNvCxnSpPr/>
          <p:nvPr/>
        </p:nvCxnSpPr>
        <p:spPr>
          <a:xfrm flipV="1">
            <a:off x="2186389" y="6436089"/>
            <a:ext cx="3127375" cy="2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exão Reta 44"/>
          <p:cNvCxnSpPr/>
          <p:nvPr/>
        </p:nvCxnSpPr>
        <p:spPr>
          <a:xfrm flipV="1">
            <a:off x="2134138" y="6383837"/>
            <a:ext cx="3127375" cy="2540"/>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42"/>
          <p:cNvSpPr txBox="1"/>
          <p:nvPr/>
        </p:nvSpPr>
        <p:spPr>
          <a:xfrm>
            <a:off x="446406" y="6474009"/>
            <a:ext cx="5162812" cy="267766"/>
          </a:xfrm>
          <a:prstGeom prst="rect">
            <a:avLst/>
          </a:prstGeom>
          <a:noFill/>
        </p:spPr>
        <p:txBody>
          <a:bodyPr wrap="square" rtlCol="0">
            <a:spAutoFit/>
          </a:bodyPr>
          <a:lstStyle/>
          <a:p>
            <a:pPr marL="12700" marR="43180">
              <a:lnSpc>
                <a:spcPct val="95000"/>
              </a:lnSpc>
              <a:spcBef>
                <a:spcPts val="1025"/>
              </a:spcBef>
            </a:pPr>
            <a:r>
              <a:rPr lang="pt-PT" sz="1200" smtClean="0">
                <a:solidFill>
                  <a:srgbClr val="31859C"/>
                </a:solidFill>
                <a:latin typeface="Arial Narrow" panose="020B0606020202030204" pitchFamily="34" charset="0"/>
                <a:cs typeface="Arial Narrow" panose="020B0606020202030204" pitchFamily="34" charset="0"/>
                <a:sym typeface="+mn-ea"/>
              </a:rPr>
              <a:t>» </a:t>
            </a:r>
            <a:r>
              <a:rPr lang="fr-FR" sz="1200">
                <a:latin typeface="Arial Narrow" panose="020B0606020202030204" pitchFamily="34" charset="0"/>
                <a:cs typeface="Arial Narrow" panose="020B0606020202030204" pitchFamily="34" charset="0"/>
                <a:sym typeface="+mn-ea"/>
              </a:rPr>
              <a:t>Consommation à grande échelle permettant une plus grande rotation des produits</a:t>
            </a:r>
            <a:endParaRPr lang="pt-PT" altLang="en-US" sz="1200"/>
          </a:p>
        </p:txBody>
      </p:sp>
      <p:cxnSp>
        <p:nvCxnSpPr>
          <p:cNvPr id="100" name="Conexão Reta 44"/>
          <p:cNvCxnSpPr/>
          <p:nvPr/>
        </p:nvCxnSpPr>
        <p:spPr>
          <a:xfrm flipV="1">
            <a:off x="2038341" y="6719119"/>
            <a:ext cx="3127375" cy="2540"/>
          </a:xfrm>
          <a:prstGeom prst="line">
            <a:avLst/>
          </a:prstGeom>
        </p:spPr>
        <p:style>
          <a:lnRef idx="1">
            <a:schemeClr val="accent1"/>
          </a:lnRef>
          <a:fillRef idx="0">
            <a:schemeClr val="accent1"/>
          </a:fillRef>
          <a:effectRef idx="0">
            <a:schemeClr val="accent1"/>
          </a:effectRef>
          <a:fontRef idx="minor">
            <a:schemeClr val="tx1"/>
          </a:fontRef>
        </p:style>
      </p:cxnSp>
      <p:pic>
        <p:nvPicPr>
          <p:cNvPr id="101" name="Imagem 11" descr="logo"/>
          <p:cNvPicPr>
            <a:picLocks noChangeAspect="1"/>
          </p:cNvPicPr>
          <p:nvPr/>
        </p:nvPicPr>
        <p:blipFill>
          <a:blip r:embed="rId4"/>
          <a:stretch>
            <a:fillRect/>
          </a:stretch>
        </p:blipFill>
        <p:spPr>
          <a:xfrm>
            <a:off x="75981" y="153264"/>
            <a:ext cx="2349938" cy="515796"/>
          </a:xfrm>
          <a:prstGeom prst="rect">
            <a:avLst/>
          </a:prstGeom>
        </p:spPr>
      </p:pic>
      <p:sp>
        <p:nvSpPr>
          <p:cNvPr id="102" name="Rectangle 2"/>
          <p:cNvSpPr txBox="1">
            <a:spLocks noChangeArrowheads="1"/>
          </p:cNvSpPr>
          <p:nvPr/>
        </p:nvSpPr>
        <p:spPr>
          <a:xfrm>
            <a:off x="273686" y="756920"/>
            <a:ext cx="5165090" cy="73914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defRPr/>
            </a:pPr>
            <a:r>
              <a:rPr lang="pt-PT" altLang="pt-PT" sz="2400" b="1" dirty="0" smtClean="0">
                <a:solidFill>
                  <a:srgbClr val="3FBBD7"/>
                </a:solidFill>
                <a:effectLst>
                  <a:outerShdw blurRad="38100" dist="38100" dir="2700000" algn="tl">
                    <a:srgbClr val="000000"/>
                  </a:outerShdw>
                </a:effectLst>
                <a:latin typeface="Calisto MT" panose="02040603050505030304" pitchFamily="18" charset="0"/>
              </a:rPr>
              <a:t>L’IMPORTANCE</a:t>
            </a:r>
            <a:r>
              <a:rPr lang="pt-PT" altLang="pt-PT" sz="2400" b="1" dirty="0" smtClean="0">
                <a:solidFill>
                  <a:srgbClr val="3FBBD7"/>
                </a:solidFill>
                <a:effectLst>
                  <a:outerShdw blurRad="38100" dist="38100" dir="2700000" algn="tl">
                    <a:srgbClr val="000000"/>
                  </a:outerShdw>
                </a:effectLst>
                <a:latin typeface="Calisto MT" panose="02040603050505030304" pitchFamily="18" charset="0"/>
              </a:rPr>
              <a:t> </a:t>
            </a:r>
            <a:endParaRPr lang="pt-PT" altLang="pt-PT" sz="2400" b="1" dirty="0" smtClean="0">
              <a:solidFill>
                <a:srgbClr val="3FBBD7"/>
              </a:solidFill>
              <a:effectLst>
                <a:outerShdw blurRad="38100" dist="38100" dir="2700000" algn="tl">
                  <a:srgbClr val="000000"/>
                </a:outerShdw>
              </a:effectLst>
              <a:latin typeface="Calisto MT" panose="02040603050505030304" pitchFamily="18" charset="0"/>
            </a:endParaRPr>
          </a:p>
          <a:p>
            <a:pPr>
              <a:defRPr/>
            </a:pPr>
            <a:r>
              <a:rPr lang="pt-PT" altLang="pt-PT" sz="2400" b="1" dirty="0" smtClean="0">
                <a:solidFill>
                  <a:srgbClr val="3FBBD7"/>
                </a:solidFill>
                <a:effectLst>
                  <a:outerShdw blurRad="38100" dist="38100" dir="2700000" algn="tl">
                    <a:srgbClr val="000000"/>
                  </a:outerShdw>
                </a:effectLst>
                <a:latin typeface="Calisto MT" panose="02040603050505030304" pitchFamily="18" charset="0"/>
              </a:rPr>
              <a:t>ÉCONOMIQUE DE LA CEDEAO</a:t>
            </a:r>
            <a:endParaRPr lang="pt-PT" altLang="pt-PT" sz="2400" b="1" dirty="0" smtClean="0">
              <a:solidFill>
                <a:srgbClr val="3FBBD7"/>
              </a:solidFill>
              <a:effectLst>
                <a:outerShdw blurRad="38100" dist="38100" dir="2700000" algn="tl">
                  <a:srgbClr val="000000"/>
                </a:outerShdw>
              </a:effectLst>
              <a:latin typeface="Calisto MT" panose="02040603050505030304" pitchFamily="18" charset="0"/>
            </a:endParaRPr>
          </a:p>
        </p:txBody>
      </p:sp>
    </p:spTree>
    <p:extLst>
      <p:ext uri="{BB962C8B-B14F-4D97-AF65-F5344CB8AC3E}">
        <p14:creationId xmlns:p14="http://schemas.microsoft.com/office/powerpoint/2010/main" val="3690782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6"/>
          <p:cNvSpPr txBox="1"/>
          <p:nvPr/>
        </p:nvSpPr>
        <p:spPr bwMode="auto">
          <a:xfrm>
            <a:off x="5898197" y="6490335"/>
            <a:ext cx="593725" cy="365125"/>
          </a:xfrm>
          <a:prstGeom prst="rect">
            <a:avLst/>
          </a:prstGeom>
          <a:noFill/>
          <a:ln>
            <a:noFill/>
          </a:ln>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defRPr/>
            </a:pPr>
            <a:r>
              <a:rPr lang="fr-FR" altLang="pt-PT" sz="1000"/>
              <a:t>Page </a:t>
            </a:r>
            <a:fld id="{6B4155F8-E49E-4B59-B69C-02A46830878C}" type="slidenum">
              <a:rPr lang="fr-FR" altLang="pt-PT" sz="1000" b="1" i="1" u="sng"/>
              <a:t>9</a:t>
            </a:fld>
            <a:endParaRPr lang="fr-FR" altLang="pt-PT" sz="1000" b="1" i="1" u="sng"/>
          </a:p>
        </p:txBody>
      </p:sp>
      <p:graphicFrame>
        <p:nvGraphicFramePr>
          <p:cNvPr id="5" name="Gráfico 1"/>
          <p:cNvGraphicFramePr>
            <a:graphicFrameLocks/>
          </p:cNvGraphicFramePr>
          <p:nvPr>
            <p:extLst>
              <p:ext uri="{D42A27DB-BD31-4B8C-83A1-F6EECF244321}">
                <p14:modId xmlns:p14="http://schemas.microsoft.com/office/powerpoint/2010/main" val="2763382135"/>
              </p:ext>
            </p:extLst>
          </p:nvPr>
        </p:nvGraphicFramePr>
        <p:xfrm>
          <a:off x="26035" y="636270"/>
          <a:ext cx="12165965" cy="5885179"/>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m 11" descr="logo"/>
          <p:cNvPicPr>
            <a:picLocks noChangeAspect="1"/>
          </p:cNvPicPr>
          <p:nvPr/>
        </p:nvPicPr>
        <p:blipFill>
          <a:blip r:embed="rId3"/>
          <a:stretch>
            <a:fillRect/>
          </a:stretch>
        </p:blipFill>
        <p:spPr>
          <a:xfrm>
            <a:off x="75981" y="153264"/>
            <a:ext cx="2349938" cy="5157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2875</TotalTime>
  <Words>5641</Words>
  <Application>Microsoft Office PowerPoint</Application>
  <PresentationFormat>Custom</PresentationFormat>
  <Paragraphs>1420</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2660</cp:revision>
  <dcterms:created xsi:type="dcterms:W3CDTF">2019-09-10T11:20:00Z</dcterms:created>
  <dcterms:modified xsi:type="dcterms:W3CDTF">2020-12-30T09:55:07Z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