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handoutMasterIdLst>
    <p:handoutMasterId r:id="rId66"/>
  </p:handoutMasterIdLst>
  <p:sldIdLst>
    <p:sldId id="256" r:id="rId2"/>
    <p:sldId id="356" r:id="rId3"/>
    <p:sldId id="1458" r:id="rId4"/>
    <p:sldId id="1356" r:id="rId5"/>
    <p:sldId id="1118" r:id="rId6"/>
    <p:sldId id="1117" r:id="rId7"/>
    <p:sldId id="1448" r:id="rId8"/>
    <p:sldId id="1447" r:id="rId9"/>
    <p:sldId id="1123" r:id="rId10"/>
    <p:sldId id="1454" r:id="rId11"/>
    <p:sldId id="1455" r:id="rId12"/>
    <p:sldId id="1453" r:id="rId13"/>
    <p:sldId id="916" r:id="rId14"/>
    <p:sldId id="917" r:id="rId15"/>
    <p:sldId id="748" r:id="rId16"/>
    <p:sldId id="751" r:id="rId17"/>
    <p:sldId id="1460" r:id="rId18"/>
    <p:sldId id="1461" r:id="rId19"/>
    <p:sldId id="1435" r:id="rId20"/>
    <p:sldId id="1380" r:id="rId21"/>
    <p:sldId id="1459" r:id="rId22"/>
    <p:sldId id="1381" r:id="rId23"/>
    <p:sldId id="673" r:id="rId24"/>
    <p:sldId id="1382" r:id="rId25"/>
    <p:sldId id="1384" r:id="rId26"/>
    <p:sldId id="674" r:id="rId27"/>
    <p:sldId id="1398" r:id="rId28"/>
    <p:sldId id="1400" r:id="rId29"/>
    <p:sldId id="1399" r:id="rId30"/>
    <p:sldId id="675" r:id="rId31"/>
    <p:sldId id="1401" r:id="rId32"/>
    <p:sldId id="1402" r:id="rId33"/>
    <p:sldId id="676" r:id="rId34"/>
    <p:sldId id="1404" r:id="rId35"/>
    <p:sldId id="1405" r:id="rId36"/>
    <p:sldId id="677" r:id="rId37"/>
    <p:sldId id="1430" r:id="rId38"/>
    <p:sldId id="1431" r:id="rId39"/>
    <p:sldId id="678" r:id="rId40"/>
    <p:sldId id="1432" r:id="rId41"/>
    <p:sldId id="1433" r:id="rId42"/>
    <p:sldId id="679" r:id="rId43"/>
    <p:sldId id="1434" r:id="rId44"/>
    <p:sldId id="680" r:id="rId45"/>
    <p:sldId id="1436" r:id="rId46"/>
    <p:sldId id="683" r:id="rId47"/>
    <p:sldId id="1437" r:id="rId48"/>
    <p:sldId id="1438" r:id="rId49"/>
    <p:sldId id="681" r:id="rId50"/>
    <p:sldId id="1439" r:id="rId51"/>
    <p:sldId id="1440" r:id="rId52"/>
    <p:sldId id="682" r:id="rId53"/>
    <p:sldId id="1441" r:id="rId54"/>
    <p:sldId id="1442" r:id="rId55"/>
    <p:sldId id="684" r:id="rId56"/>
    <p:sldId id="1443" r:id="rId57"/>
    <p:sldId id="1444" r:id="rId58"/>
    <p:sldId id="685" r:id="rId59"/>
    <p:sldId id="1445" r:id="rId60"/>
    <p:sldId id="1446" r:id="rId61"/>
    <p:sldId id="1449" r:id="rId62"/>
    <p:sldId id="1451" r:id="rId63"/>
    <p:sldId id="145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F5"/>
    <a:srgbClr val="CCE9AD"/>
    <a:srgbClr val="3FBBD7"/>
    <a:srgbClr val="416D12"/>
    <a:srgbClr val="3EA4BA"/>
    <a:srgbClr val="00B4B2"/>
    <a:srgbClr val="008CBA"/>
    <a:srgbClr val="D3452D"/>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274" autoAdjust="0"/>
    <p:restoredTop sz="94660"/>
  </p:normalViewPr>
  <p:slideViewPr>
    <p:cSldViewPr snapToGrid="0">
      <p:cViewPr>
        <p:scale>
          <a:sx n="100" d="100"/>
          <a:sy n="100" d="100"/>
        </p:scale>
        <p:origin x="-58"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2020.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2020.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BUSINESS%20CENTER%202020\CEDEAO2020\Pais-por-Pais\CEDEAO%20PAIS%20POR%20PAIS%20VPT.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Estatisticas'!$A$7</c:f>
              <c:strCache>
                <c:ptCount val="1"/>
                <c:pt idx="0">
                  <c:v>Exports of goods and services [Constant] </c:v>
                </c:pt>
              </c:strCache>
            </c:strRef>
          </c:tx>
          <c:spPr>
            <a:solidFill>
              <a:schemeClr val="accent1"/>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193A-41AF-9037-B598D7920EFF}"/>
            </c:ext>
          </c:extLst>
        </c:ser>
        <c:ser>
          <c:idx val="1"/>
          <c:order val="1"/>
          <c:tx>
            <c:strRef>
              <c:f>'CEDEAO Estatisticas'!$A$8</c:f>
              <c:strCache>
                <c:ptCount val="1"/>
                <c:pt idx="0">
                  <c:v>Exports of goods and services [Current] </c:v>
                </c:pt>
              </c:strCache>
            </c:strRef>
          </c:tx>
          <c:spPr>
            <a:solidFill>
              <a:schemeClr val="accent2"/>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193A-41AF-9037-B598D7920EFF}"/>
            </c:ext>
          </c:extLst>
        </c:ser>
        <c:ser>
          <c:idx val="2"/>
          <c:order val="2"/>
          <c:tx>
            <c:strRef>
              <c:f>'CEDEAO Estatisticas'!$A$9</c:f>
              <c:strCache>
                <c:ptCount val="1"/>
                <c:pt idx="0">
                  <c:v>Imports of goods and services [Constant]</c:v>
                </c:pt>
              </c:strCache>
            </c:strRef>
          </c:tx>
          <c:spPr>
            <a:solidFill>
              <a:srgbClr val="FFFF00"/>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2-193A-41AF-9037-B598D7920EFF}"/>
            </c:ext>
          </c:extLst>
        </c:ser>
        <c:ser>
          <c:idx val="3"/>
          <c:order val="3"/>
          <c:tx>
            <c:strRef>
              <c:f>'CEDEAO Estatisticas'!$A$10</c:f>
              <c:strCache>
                <c:ptCount val="1"/>
                <c:pt idx="0">
                  <c:v>Imports of goods and services [Current] </c:v>
                </c:pt>
              </c:strCache>
            </c:strRef>
          </c:tx>
          <c:spPr>
            <a:solidFill>
              <a:schemeClr val="accent4"/>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3-193A-41AF-9037-B598D7920EFF}"/>
            </c:ext>
          </c:extLst>
        </c:ser>
        <c:ser>
          <c:idx val="4"/>
          <c:order val="4"/>
          <c:tx>
            <c:strRef>
              <c:f>'CEDEAO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467995" tIns="0" rIns="0" bIns="0" anchor="b"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0E-193A-41AF-9037-B598D7920EFF}"/>
            </c:ext>
          </c:extLst>
        </c:ser>
        <c:ser>
          <c:idx val="5"/>
          <c:order val="5"/>
          <c:tx>
            <c:strRef>
              <c:f>'CEDEAO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19-193A-41AF-9037-B598D7920EFF}"/>
            </c:ext>
          </c:extLst>
        </c:ser>
        <c:ser>
          <c:idx val="6"/>
          <c:order val="6"/>
          <c:tx>
            <c:strRef>
              <c:f>'CEDEAO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extLst xmlns:c16r2="http://schemas.microsoft.com/office/drawing/2015/06/chart">
            <c:ext xmlns:c16="http://schemas.microsoft.com/office/drawing/2014/chart" uri="{C3380CC4-5D6E-409C-BE32-E72D297353CC}">
              <c16:uniqueId val="{0000001D-193A-41AF-9037-B598D7920EFF}"/>
            </c:ext>
          </c:extLst>
        </c:ser>
        <c:dLbls>
          <c:showLegendKey val="0"/>
          <c:showVal val="0"/>
          <c:showCatName val="0"/>
          <c:showSerName val="0"/>
          <c:showPercent val="0"/>
          <c:showBubbleSize val="0"/>
        </c:dLbls>
        <c:gapWidth val="150"/>
        <c:axId val="152407040"/>
        <c:axId val="44937152"/>
      </c:barChart>
      <c:dateAx>
        <c:axId val="152407040"/>
        <c:scaling>
          <c:orientation val="minMax"/>
        </c:scaling>
        <c:delete val="0"/>
        <c:axPos val="b"/>
        <c:title>
          <c:tx>
            <c:rich>
              <a:bodyPr rot="0" spcFirstLastPara="0" vertOverflow="ellipsis" vert="horz" wrap="square" anchor="ctr" anchorCtr="1"/>
              <a:lstStyle/>
              <a:p>
                <a:pPr>
                  <a:defRPr lang="pt-PT" sz="1000" b="0" i="0" u="none" strike="noStrike" kern="1200" baseline="0">
                    <a:solidFill>
                      <a:srgbClr val="00B0F0"/>
                    </a:solidFill>
                    <a:latin typeface="+mn-lt"/>
                    <a:ea typeface="+mn-ea"/>
                    <a:cs typeface="+mn-cs"/>
                  </a:defRPr>
                </a:pPr>
                <a:r>
                  <a:rPr lang="pt-PT" sz="1000" b="0" i="0" u="none" strike="noStrike" baseline="0">
                    <a:solidFill>
                      <a:srgbClr val="00B0F0"/>
                    </a:solidFill>
                    <a:effectLst/>
                  </a:rPr>
                  <a:t>ECOWAS ECONOMIC INDICATORS</a:t>
                </a:r>
                <a:endParaRPr lang="en-US" altLang="en-US" b="0">
                  <a:solidFill>
                    <a:srgbClr val="00B0F0"/>
                  </a:solidFill>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4937152"/>
        <c:crosses val="autoZero"/>
        <c:auto val="0"/>
        <c:lblOffset val="100"/>
        <c:baseTimeUnit val="days"/>
      </c:dateAx>
      <c:valAx>
        <c:axId val="44937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VALUES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24070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1">
                <a:solidFill>
                  <a:schemeClr val="bg1"/>
                </a:solidFill>
              </a:defRPr>
            </a:pPr>
            <a:r>
              <a:rPr lang="pt-PT" b="0" i="1">
                <a:solidFill>
                  <a:schemeClr val="bg1"/>
                </a:solidFill>
              </a:rPr>
              <a:t>Mobile Internet subscribers in West Africa</a:t>
            </a:r>
          </a:p>
          <a:p>
            <a:pPr>
              <a:defRPr b="0" i="1">
                <a:solidFill>
                  <a:schemeClr val="bg1"/>
                </a:solidFill>
              </a:defRPr>
            </a:pPr>
            <a:r>
              <a:rPr lang="pt-PT" sz="1200" b="0" i="1" u="none" strike="noStrike" baseline="0">
                <a:solidFill>
                  <a:schemeClr val="bg1"/>
                </a:solidFill>
              </a:rPr>
              <a:t>Percentage of population, 2018</a:t>
            </a:r>
            <a:endParaRPr lang="pt-PT" sz="1200" b="0" i="1">
              <a:solidFill>
                <a:schemeClr val="bg1"/>
              </a:solidFill>
            </a:endParaRPr>
          </a:p>
        </c:rich>
      </c:tx>
      <c:layout>
        <c:manualLayout>
          <c:xMode val="edge"/>
          <c:yMode val="edge"/>
          <c:x val="0.29360034396084139"/>
          <c:y val="2.9838758649806112E-2"/>
        </c:manualLayout>
      </c:layout>
      <c:overlay val="1"/>
      <c:spPr>
        <a:solidFill>
          <a:srgbClr val="B1D3F5"/>
        </a:solidFill>
      </c:spPr>
    </c:title>
    <c:autoTitleDeleted val="0"/>
    <c:plotArea>
      <c:layout/>
      <c:barChart>
        <c:barDir val="col"/>
        <c:grouping val="clustered"/>
        <c:varyColors val="0"/>
        <c:ser>
          <c:idx val="0"/>
          <c:order val="0"/>
          <c:tx>
            <c:strRef>
              <c:f>'TIC IN CEDEAO'!$B$37</c:f>
              <c:strCache>
                <c:ptCount val="1"/>
                <c:pt idx="0">
                  <c:v>Mobile internet subscribers</c:v>
                </c:pt>
              </c:strCache>
            </c:strRef>
          </c:tx>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CEDEAO'!$B$38:$B$53</c:f>
              <c:numCache>
                <c:formatCode>0%</c:formatCode>
                <c:ptCount val="16"/>
                <c:pt idx="0">
                  <c:v>0.24</c:v>
                </c:pt>
                <c:pt idx="1">
                  <c:v>0.21</c:v>
                </c:pt>
                <c:pt idx="2">
                  <c:v>0.34</c:v>
                </c:pt>
                <c:pt idx="3">
                  <c:v>0.26</c:v>
                </c:pt>
                <c:pt idx="4">
                  <c:v>0.16</c:v>
                </c:pt>
                <c:pt idx="5">
                  <c:v>0.33</c:v>
                </c:pt>
                <c:pt idx="6">
                  <c:v>0.18</c:v>
                </c:pt>
                <c:pt idx="7">
                  <c:v>0.1</c:v>
                </c:pt>
                <c:pt idx="8">
                  <c:v>0.12</c:v>
                </c:pt>
                <c:pt idx="9">
                  <c:v>0.23</c:v>
                </c:pt>
                <c:pt idx="10">
                  <c:v>0.11</c:v>
                </c:pt>
                <c:pt idx="11">
                  <c:v>0.28999999999999998</c:v>
                </c:pt>
                <c:pt idx="12">
                  <c:v>0.28000000000000003</c:v>
                </c:pt>
                <c:pt idx="13">
                  <c:v>0.24</c:v>
                </c:pt>
                <c:pt idx="14">
                  <c:v>0.24</c:v>
                </c:pt>
                <c:pt idx="15">
                  <c:v>0.26</c:v>
                </c:pt>
              </c:numCache>
            </c:numRef>
          </c:val>
        </c:ser>
        <c:ser>
          <c:idx val="1"/>
          <c:order val="1"/>
          <c:tx>
            <c:strRef>
              <c:f>'TIC IN CEDEAO'!$C$37</c:f>
              <c:strCache>
                <c:ptCount val="1"/>
                <c:pt idx="0">
                  <c:v>Covered population</c:v>
                </c:pt>
              </c:strCache>
            </c:strRef>
          </c:tx>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CEDEAO'!$C$38:$C$53</c:f>
              <c:numCache>
                <c:formatCode>0%</c:formatCode>
                <c:ptCount val="16"/>
                <c:pt idx="0">
                  <c:v>0.23</c:v>
                </c:pt>
                <c:pt idx="1">
                  <c:v>0.44</c:v>
                </c:pt>
                <c:pt idx="2">
                  <c:v>0.3</c:v>
                </c:pt>
                <c:pt idx="3">
                  <c:v>0.69</c:v>
                </c:pt>
                <c:pt idx="4">
                  <c:v>0.42</c:v>
                </c:pt>
                <c:pt idx="5">
                  <c:v>0.52</c:v>
                </c:pt>
                <c:pt idx="6">
                  <c:v>0.18</c:v>
                </c:pt>
                <c:pt idx="7">
                  <c:v>0.27</c:v>
                </c:pt>
                <c:pt idx="8">
                  <c:v>0.37</c:v>
                </c:pt>
                <c:pt idx="9">
                  <c:v>0.13</c:v>
                </c:pt>
                <c:pt idx="10">
                  <c:v>7.0000000000000007E-2</c:v>
                </c:pt>
                <c:pt idx="11">
                  <c:v>0.41</c:v>
                </c:pt>
                <c:pt idx="12">
                  <c:v>0.22</c:v>
                </c:pt>
                <c:pt idx="13">
                  <c:v>0.16</c:v>
                </c:pt>
                <c:pt idx="14">
                  <c:v>0.16</c:v>
                </c:pt>
                <c:pt idx="15">
                  <c:v>0.43</c:v>
                </c:pt>
              </c:numCache>
            </c:numRef>
          </c:val>
        </c:ser>
        <c:ser>
          <c:idx val="2"/>
          <c:order val="2"/>
          <c:tx>
            <c:strRef>
              <c:f>'TIC IN CEDEAO'!$D$37</c:f>
              <c:strCache>
                <c:ptCount val="1"/>
                <c:pt idx="0">
                  <c:v>Usage difference</c:v>
                </c:pt>
              </c:strCache>
            </c:strRef>
          </c:tx>
          <c:spPr>
            <a:solidFill>
              <a:srgbClr val="CCE9AD"/>
            </a:solidFill>
          </c:spPr>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CEDEAO'!$D$38:$D$53</c:f>
              <c:numCache>
                <c:formatCode>0%</c:formatCode>
                <c:ptCount val="16"/>
                <c:pt idx="0">
                  <c:v>0.54</c:v>
                </c:pt>
                <c:pt idx="1">
                  <c:v>0.35</c:v>
                </c:pt>
                <c:pt idx="2">
                  <c:v>0.36</c:v>
                </c:pt>
                <c:pt idx="3">
                  <c:v>0.06</c:v>
                </c:pt>
                <c:pt idx="4">
                  <c:v>0.42</c:v>
                </c:pt>
                <c:pt idx="5">
                  <c:v>0.15</c:v>
                </c:pt>
                <c:pt idx="6">
                  <c:v>0.64</c:v>
                </c:pt>
                <c:pt idx="7">
                  <c:v>0.62</c:v>
                </c:pt>
                <c:pt idx="8">
                  <c:v>0.51</c:v>
                </c:pt>
                <c:pt idx="9">
                  <c:v>0.64</c:v>
                </c:pt>
                <c:pt idx="10">
                  <c:v>0.82</c:v>
                </c:pt>
                <c:pt idx="11">
                  <c:v>0.3</c:v>
                </c:pt>
                <c:pt idx="12">
                  <c:v>0.5</c:v>
                </c:pt>
                <c:pt idx="13">
                  <c:v>0.6</c:v>
                </c:pt>
                <c:pt idx="14">
                  <c:v>0.6</c:v>
                </c:pt>
                <c:pt idx="15">
                  <c:v>0.3</c:v>
                </c:pt>
              </c:numCache>
            </c:numRef>
          </c:val>
        </c:ser>
        <c:dLbls>
          <c:dLblPos val="inEnd"/>
          <c:showLegendKey val="0"/>
          <c:showVal val="1"/>
          <c:showCatName val="0"/>
          <c:showSerName val="0"/>
          <c:showPercent val="0"/>
          <c:showBubbleSize val="0"/>
        </c:dLbls>
        <c:gapWidth val="150"/>
        <c:axId val="43800576"/>
        <c:axId val="142912896"/>
      </c:barChart>
      <c:catAx>
        <c:axId val="43800576"/>
        <c:scaling>
          <c:orientation val="minMax"/>
        </c:scaling>
        <c:delete val="0"/>
        <c:axPos val="b"/>
        <c:majorTickMark val="out"/>
        <c:minorTickMark val="none"/>
        <c:tickLblPos val="nextTo"/>
        <c:txPr>
          <a:bodyPr/>
          <a:lstStyle/>
          <a:p>
            <a:pPr>
              <a:defRPr>
                <a:latin typeface="Arial Narrow" panose="020B0606020202030204" pitchFamily="34" charset="0"/>
              </a:defRPr>
            </a:pPr>
            <a:endParaRPr lang="pt-PT"/>
          </a:p>
        </c:txPr>
        <c:crossAx val="142912896"/>
        <c:crosses val="autoZero"/>
        <c:auto val="1"/>
        <c:lblAlgn val="ctr"/>
        <c:lblOffset val="100"/>
        <c:noMultiLvlLbl val="0"/>
      </c:catAx>
      <c:valAx>
        <c:axId val="142912896"/>
        <c:scaling>
          <c:orientation val="minMax"/>
        </c:scaling>
        <c:delete val="0"/>
        <c:axPos val="l"/>
        <c:majorGridlines/>
        <c:numFmt formatCode="0%" sourceLinked="1"/>
        <c:majorTickMark val="out"/>
        <c:minorTickMark val="none"/>
        <c:tickLblPos val="nextTo"/>
        <c:crossAx val="43800576"/>
        <c:crosses val="autoZero"/>
        <c:crossBetween val="between"/>
      </c:valAx>
      <c:spPr>
        <a:scene3d>
          <a:camera prst="orthographicFront"/>
          <a:lightRig rig="threePt" dir="t"/>
        </a:scene3d>
        <a:sp3d>
          <a:bevelT w="38100"/>
        </a:sp3d>
      </c:spPr>
    </c:plotArea>
    <c:legend>
      <c:legendPos val="b"/>
      <c:layout>
        <c:manualLayout>
          <c:xMode val="edge"/>
          <c:yMode val="edge"/>
          <c:x val="0"/>
          <c:y val="0.9357274796214925"/>
          <c:w val="1"/>
          <c:h val="4.8259710130308969E-2"/>
        </c:manualLayout>
      </c:layout>
      <c:overlay val="0"/>
      <c:txPr>
        <a:bodyPr/>
        <a:lstStyle/>
        <a:p>
          <a:pPr>
            <a:defRPr>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'Benin Estatisticas'!$A$7</c:f>
              <c:strCache>
                <c:ptCount val="1"/>
                <c:pt idx="0">
                  <c:v>Exports of goods and services [Constant]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Exports of goods and services [Current]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Exports of goods and services [Current] </c:v>
                </c:pt>
              </c:strCache>
            </c:strRef>
          </c:tx>
          <c:spPr>
            <a:solidFill>
              <a:srgbClr val="CCE9AD"/>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Imports of goods and services [Current] </c:v>
                </c:pt>
              </c:strCache>
            </c:strRef>
          </c:tx>
          <c:spPr>
            <a:solidFill>
              <a:srgbClr val="7030A0"/>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151967232"/>
        <c:axId val="44950656"/>
      </c:barChart>
      <c:dateAx>
        <c:axId val="15196723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BENIN ECONOMIC INDICATORS</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4950656"/>
        <c:crosses val="autoZero"/>
        <c:auto val="0"/>
        <c:lblOffset val="100"/>
        <c:baseTimeUnit val="days"/>
      </c:dateAx>
      <c:valAx>
        <c:axId val="449506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VALUES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196723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a:solidFill>
                  <a:srgbClr val="00B0F0"/>
                </a:solidFill>
                <a:latin typeface="Arial Narrow" panose="020B0606020202030204" pitchFamily="34" charset="0"/>
              </a:rPr>
              <a:t>Benin Imports</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a:solidFill>
                  <a:srgbClr val="00B0F0"/>
                </a:solidFill>
                <a:latin typeface="Arial Narrow" panose="020B0606020202030204" pitchFamily="34" charset="0"/>
              </a:rPr>
              <a:t>2015</a:t>
            </a:r>
          </a:p>
        </c:rich>
      </c:tx>
      <c:layout>
        <c:manualLayout>
          <c:xMode val="edge"/>
          <c:yMode val="edge"/>
          <c:x val="0.78874173889686827"/>
          <c:y val="6.3255585648291125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E19-40F2-AB8D-7BE8FDB5962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E19-40F2-AB8D-7BE8FDB5962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E19-40F2-AB8D-7BE8FDB5962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E19-40F2-AB8D-7BE8FDB5962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E19-40F2-AB8D-7BE8FDB5962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E19-40F2-AB8D-7BE8FDB5962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E19-40F2-AB8D-7BE8FDB5962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E19-40F2-AB8D-7BE8FDB5962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E19-40F2-AB8D-7BE8FDB5962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E19-40F2-AB8D-7BE8FDB5962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E19-40F2-AB8D-7BE8FDB5962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E19-40F2-AB8D-7BE8FDB5962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E19-40F2-AB8D-7BE8FDB5962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E19-40F2-AB8D-7BE8FDB5962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E19-40F2-AB8D-7BE8FDB5962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E19-40F2-AB8D-7BE8FDB5962A}"/>
              </c:ext>
            </c:extLst>
          </c:dPt>
          <c:dLbls>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E19-40F2-AB8D-7BE8FDB5962A}"/>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E19-40F2-AB8D-7BE8FDB5962A}"/>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E19-40F2-AB8D-7BE8FDB5962A}"/>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E19-40F2-AB8D-7BE8FDB5962A}"/>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E19-40F2-AB8D-7BE8FDB5962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Estatisticas'!$A$115:$A$130</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'Benin Estatisticas'!$B$115:$B$130</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DE19-40F2-AB8D-7BE8FDB5962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i="1" dirty="0">
                <a:solidFill>
                  <a:srgbClr val="00B0F0"/>
                </a:solidFill>
                <a:latin typeface="Arial Narrow" panose="020B0606020202030204" pitchFamily="34" charset="0"/>
              </a:rPr>
              <a:t>Benin </a:t>
            </a:r>
            <a:r>
              <a:rPr lang="en-US" sz="1200" i="1" dirty="0" smtClean="0">
                <a:solidFill>
                  <a:srgbClr val="00B0F0"/>
                </a:solidFill>
                <a:latin typeface="Arial Narrow" panose="020B0606020202030204" pitchFamily="34" charset="0"/>
              </a:rPr>
              <a:t>Exports</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i="1" dirty="0" smtClean="0">
                <a:solidFill>
                  <a:srgbClr val="00B0F0"/>
                </a:solidFill>
                <a:latin typeface="Arial Narrow" panose="020B0606020202030204" pitchFamily="34" charset="0"/>
              </a:rPr>
              <a:t>2015</a:t>
            </a:r>
            <a:endParaRPr lang="en-US" sz="1200" i="1" dirty="0">
              <a:solidFill>
                <a:srgbClr val="00B0F0"/>
              </a:solidFill>
              <a:latin typeface="Arial Narrow" panose="020B0606020202030204" pitchFamily="34" charset="0"/>
            </a:endParaRPr>
          </a:p>
        </c:rich>
      </c:tx>
      <c:layout>
        <c:manualLayout>
          <c:xMode val="edge"/>
          <c:yMode val="edge"/>
          <c:x val="0.75637454206008137"/>
          <c:y val="1.4117677037943074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BDE-43B8-A106-CBF61D97381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BDE-43B8-A106-CBF61D97381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BDE-43B8-A106-CBF61D97381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BDE-43B8-A106-CBF61D97381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BDE-43B8-A106-CBF61D97381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BDE-43B8-A106-CBF61D97381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BDE-43B8-A106-CBF61D97381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BDE-43B8-A106-CBF61D97381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BDE-43B8-A106-CBF61D97381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BDE-43B8-A106-CBF61D97381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BDE-43B8-A106-CBF61D97381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BDE-43B8-A106-CBF61D97381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BDE-43B8-A106-CBF61D97381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BDE-43B8-A106-CBF61D97381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BDE-43B8-A106-CBF61D97381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BDE-43B8-A106-CBF61D973817}"/>
              </c:ext>
            </c:extLst>
          </c:dPt>
          <c:dLbls>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BDE-43B8-A106-CBF61D973817}"/>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BBDE-43B8-A106-CBF61D973817}"/>
                </c:ext>
              </c:extLst>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BDE-43B8-A106-CBF61D973817}"/>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BDE-43B8-A106-CBF61D973817}"/>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BDE-43B8-A106-CBF61D973817}"/>
                </c:ext>
              </c:extLst>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BDE-43B8-A106-CBF61D973817}"/>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BDE-43B8-A106-CBF61D973817}"/>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BDE-43B8-A106-CBF61D97381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Estatisticas'!$A$133:$A$148</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'Benin Estatisticas'!$B$133:$B$148</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BBDE-43B8-A106-CBF61D97381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4409427003904619E-2"/>
          <c:y val="0.77898039215686299"/>
          <c:w val="0.96303291449174289"/>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a:solidFill>
                  <a:srgbClr val="00B0F0"/>
                </a:solidFill>
                <a:latin typeface="Arial Narrow" panose="020B0606020202030204" pitchFamily="34" charset="0"/>
              </a:rPr>
              <a:t>Main customers of Benin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dLblPos val="bestFit"/>
              <c:showLegendKey val="1"/>
              <c:showVal val="1"/>
              <c:showCatName val="1"/>
              <c:showSerName val="0"/>
              <c:showPercent val="0"/>
              <c:showBubbleSize val="0"/>
            </c:dLbl>
            <c:dLbl>
              <c:idx val="2"/>
              <c:layout>
                <c:manualLayout>
                  <c:x val="5.6671818650180318E-2"/>
                  <c:y val="2.5062656641604009E-2"/>
                </c:manualLayout>
              </c:layout>
              <c:dLblPos val="bestFit"/>
              <c:showLegendKey val="1"/>
              <c:showVal val="1"/>
              <c:showCatName val="1"/>
              <c:showSerName val="0"/>
              <c:showPercent val="0"/>
              <c:showBubbleSize val="0"/>
            </c:dLbl>
            <c:dLbl>
              <c:idx val="3"/>
              <c:layout>
                <c:manualLayout>
                  <c:x val="2.0607934054610977E-2"/>
                  <c:y val="4.594820384294053E-2"/>
                </c:manualLayout>
              </c:layout>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dLblPos val="bestFit"/>
              <c:showLegendKey val="1"/>
              <c:showVal val="1"/>
              <c:showCatName val="1"/>
              <c:showSerName val="0"/>
              <c:showPercent val="0"/>
              <c:showBubbleSize val="0"/>
            </c:dLbl>
            <c:dLbl>
              <c:idx val="6"/>
              <c:layout>
                <c:manualLayout>
                  <c:x val="0"/>
                  <c:y val="7.6579455085834541E-17"/>
                </c:manualLayout>
              </c:layout>
              <c:dLblPos val="bestFit"/>
              <c:showLegendKey val="1"/>
              <c:showVal val="1"/>
              <c:showCatName val="1"/>
              <c:showSerName val="0"/>
              <c:showPercent val="0"/>
              <c:showBubbleSize val="0"/>
            </c:dLbl>
            <c:dLbl>
              <c:idx val="7"/>
              <c:layout>
                <c:manualLayout>
                  <c:x val="0"/>
                  <c:y val="-0.11278195488721804"/>
                </c:manualLayout>
              </c:layout>
              <c:dLblPos val="bestFit"/>
              <c:showLegendKey val="1"/>
              <c:showVal val="1"/>
              <c:showCatName val="1"/>
              <c:showSerName val="0"/>
              <c:showPercent val="0"/>
              <c:showBubbleSize val="0"/>
            </c:dLbl>
            <c:dLbl>
              <c:idx val="8"/>
              <c:layout>
                <c:manualLayout>
                  <c:x val="0"/>
                  <c:y val="-1.6708437761069339E-2"/>
                </c:manualLayout>
              </c:layout>
              <c:dLblPos val="bestFit"/>
              <c:showLegendKey val="1"/>
              <c:showVal val="1"/>
              <c:showCatName val="1"/>
              <c:showSerName val="0"/>
              <c:showPercent val="0"/>
              <c:showBubbleSize val="0"/>
            </c:dLbl>
            <c:dLbl>
              <c:idx val="9"/>
              <c:layout>
                <c:manualLayout>
                  <c:x val="0"/>
                  <c:y val="-7.5187969924812068E-2"/>
                </c:manualLayout>
              </c:layout>
              <c:dLblPos val="bestFit"/>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China</c:v>
                </c:pt>
                <c:pt idx="4">
                  <c:v>Nigeria</c:v>
                </c:pt>
                <c:pt idx="5">
                  <c:v>Denmark</c:v>
                </c:pt>
                <c:pt idx="6">
                  <c:v>Egypt</c:v>
                </c:pt>
                <c:pt idx="7">
                  <c:v>Niger</c:v>
                </c:pt>
                <c:pt idx="8">
                  <c:v>Malaysia</c:v>
                </c:pt>
                <c:pt idx="9">
                  <c:v>Burkina Faso</c:v>
                </c:pt>
                <c:pt idx="10">
                  <c:v>Other</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a:solidFill>
                  <a:srgbClr val="00B0F0"/>
                </a:solidFill>
                <a:latin typeface="Arial Narrow" panose="020B0606020202030204" pitchFamily="34" charset="0"/>
              </a:rPr>
              <a:t>Main suppliers</a:t>
            </a:r>
          </a:p>
        </c:rich>
      </c:tx>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dLblPos val="bestFit"/>
              <c:showLegendKey val="0"/>
              <c:showVal val="1"/>
              <c:showCatName val="1"/>
              <c:showSerName val="0"/>
              <c:showPercent val="0"/>
              <c:showBubbleSize val="0"/>
            </c:dLbl>
            <c:dLbl>
              <c:idx val="1"/>
              <c:layout>
                <c:manualLayout>
                  <c:x val="-2.0370135052831988E-16"/>
                  <c:y val="-5.8774139378673422E-2"/>
                </c:manualLayout>
              </c:layout>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dLblPos val="bestFit"/>
              <c:showLegendKey val="0"/>
              <c:showVal val="1"/>
              <c:showCatName val="1"/>
              <c:showSerName val="0"/>
              <c:showPercent val="0"/>
              <c:showBubbleSize val="0"/>
            </c:dLbl>
            <c:dLbl>
              <c:idx val="4"/>
              <c:layout>
                <c:manualLayout>
                  <c:x val="-2.777777777777788E-2"/>
                  <c:y val="3.3585222502099076E-2"/>
                </c:manualLayout>
              </c:layout>
              <c:dLblPos val="bestFit"/>
              <c:showLegendKey val="0"/>
              <c:showVal val="1"/>
              <c:showCatName val="1"/>
              <c:showSerName val="0"/>
              <c:showPercent val="0"/>
              <c:showBubbleSize val="0"/>
            </c:dLbl>
            <c:dLbl>
              <c:idx val="5"/>
              <c:layout>
                <c:manualLayout>
                  <c:x val="4.4444444444444446E-2"/>
                  <c:y val="6.7170445004198151E-2"/>
                </c:manualLayout>
              </c:layout>
              <c:dLblPos val="bestFit"/>
              <c:showLegendKey val="0"/>
              <c:showVal val="1"/>
              <c:showCatName val="1"/>
              <c:showSerName val="0"/>
              <c:showPercent val="0"/>
              <c:showBubbleSize val="0"/>
            </c:dLbl>
            <c:dLbl>
              <c:idx val="6"/>
              <c:layout>
                <c:manualLayout>
                  <c:x val="-5.833333333333332E-2"/>
                  <c:y val="3.7783375314861464E-2"/>
                </c:manualLayout>
              </c:layout>
              <c:dLblPos val="bestFit"/>
              <c:showLegendKey val="0"/>
              <c:showVal val="1"/>
              <c:showCatName val="1"/>
              <c:showSerName val="0"/>
              <c:showPercent val="0"/>
              <c:showBubbleSize val="0"/>
            </c:dLbl>
            <c:dLbl>
              <c:idx val="7"/>
              <c:layout>
                <c:manualLayout>
                  <c:x val="-4.4444444444444446E-2"/>
                  <c:y val="2.5188916876574308E-2"/>
                </c:manualLayout>
              </c:layout>
              <c:dLblPos val="bestFit"/>
              <c:showLegendKey val="0"/>
              <c:showVal val="1"/>
              <c:showCatName val="1"/>
              <c:showSerName val="0"/>
              <c:showPercent val="0"/>
              <c:showBubbleSize val="0"/>
            </c:dLbl>
            <c:dLbl>
              <c:idx val="8"/>
              <c:layout>
                <c:manualLayout>
                  <c:x val="0"/>
                  <c:y val="-1.2594458438287154E-2"/>
                </c:manualLayout>
              </c:layout>
              <c:dLblPos val="bestFit"/>
              <c:showLegendKey val="0"/>
              <c:showVal val="1"/>
              <c:showCatName val="1"/>
              <c:showSerName val="0"/>
              <c:showPercent val="0"/>
              <c:showBubbleSize val="0"/>
            </c:dLbl>
            <c:dLbl>
              <c:idx val="9"/>
              <c:layout>
                <c:manualLayout>
                  <c:x val="0"/>
                  <c:y val="-2.938706968933677E-2"/>
                </c:manualLayout>
              </c:layout>
              <c:dLblPos val="bestFit"/>
              <c:showLegendKey val="0"/>
              <c:showVal val="1"/>
              <c:showCatName val="1"/>
              <c:showSerName val="0"/>
              <c:showPercent val="0"/>
              <c:showBubbleSize val="0"/>
            </c:dLbl>
            <c:dLbl>
              <c:idx val="10"/>
              <c:layout>
                <c:manualLayout>
                  <c:x val="1.1111111111111112E-2"/>
                  <c:y val="-0.11335012594458441"/>
                </c:manualLayout>
              </c:layout>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China</c:v>
                </c:pt>
                <c:pt idx="2">
                  <c:v>Togo</c:v>
                </c:pt>
                <c:pt idx="3">
                  <c:v>France</c:v>
                </c:pt>
                <c:pt idx="4">
                  <c:v>Thailand</c:v>
                </c:pt>
                <c:pt idx="5">
                  <c:v>Belgium</c:v>
                </c:pt>
                <c:pt idx="6">
                  <c:v>United Arab Emirates</c:v>
                </c:pt>
                <c:pt idx="7">
                  <c:v>Morocco</c:v>
                </c:pt>
                <c:pt idx="8">
                  <c:v>Netherlands</c:v>
                </c:pt>
                <c:pt idx="9">
                  <c:v>Russia</c:v>
                </c:pt>
                <c:pt idx="10">
                  <c:v>Other</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sz="1100" i="1">
                <a:solidFill>
                  <a:srgbClr val="00B0F0"/>
                </a:solidFill>
              </a:rPr>
              <a:t>EXPORTS AND IMPORTS IN PERCENTAGE OF GDP</a:t>
            </a:r>
          </a:p>
        </c:rich>
      </c:tx>
      <c:layout/>
      <c:overlay val="0"/>
      <c:spPr>
        <a:noFill/>
        <a:ln>
          <a:noFill/>
        </a:ln>
        <a:effectLst/>
      </c:spPr>
    </c:title>
    <c:autoTitleDeleted val="0"/>
    <c:plotArea>
      <c:layout/>
      <c:barChart>
        <c:barDir val="col"/>
        <c:grouping val="clustered"/>
        <c:varyColors val="0"/>
        <c:ser>
          <c:idx val="0"/>
          <c:order val="0"/>
          <c:tx>
            <c:strRef>
              <c:f>'Benin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C89-4311-9F6A-A70E31F6C619}"/>
            </c:ext>
          </c:extLst>
        </c:ser>
        <c:ser>
          <c:idx val="1"/>
          <c:order val="1"/>
          <c:tx>
            <c:strRef>
              <c:f>'Benin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C89-4311-9F6A-A70E31F6C619}"/>
            </c:ext>
          </c:extLst>
        </c:ser>
        <c:dLbls>
          <c:showLegendKey val="0"/>
          <c:showVal val="1"/>
          <c:showCatName val="0"/>
          <c:showSerName val="0"/>
          <c:showPercent val="0"/>
          <c:showBubbleSize val="0"/>
        </c:dLbls>
        <c:gapWidth val="219"/>
        <c:overlap val="-27"/>
        <c:axId val="166764544"/>
        <c:axId val="143980736"/>
      </c:barChart>
      <c:catAx>
        <c:axId val="1667645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3980736"/>
        <c:crosses val="autoZero"/>
        <c:auto val="1"/>
        <c:lblAlgn val="ctr"/>
        <c:lblOffset val="100"/>
        <c:noMultiLvlLbl val="0"/>
      </c:catAx>
      <c:valAx>
        <c:axId val="143980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6676454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en-US"/>
              <a:t>Foreign direct investment [net inflows - current]</a:t>
            </a:r>
          </a:p>
        </c:rich>
      </c:tx>
      <c:layout/>
      <c:overlay val="0"/>
      <c:spPr>
        <a:noFill/>
        <a:ln>
          <a:noFill/>
        </a:ln>
        <a:effectLst/>
      </c:spPr>
    </c:title>
    <c:autoTitleDeleted val="0"/>
    <c:plotArea>
      <c:layout>
        <c:manualLayout>
          <c:layoutTarget val="inner"/>
          <c:xMode val="edge"/>
          <c:yMode val="edge"/>
          <c:x val="6.3842878273991849E-2"/>
          <c:y val="0.21114022803928573"/>
          <c:w val="0.92382315588160591"/>
          <c:h val="0.7636431599278013"/>
        </c:manualLayout>
      </c:layout>
      <c:lineChart>
        <c:grouping val="standard"/>
        <c:varyColors val="0"/>
        <c:ser>
          <c:idx val="0"/>
          <c:order val="0"/>
          <c:tx>
            <c:strRef>
              <c:f>'Benin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22D-4733-892E-0013FF7848FD}"/>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22D-4733-892E-0013FF7848FD}"/>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522D-4733-892E-0013FF7848FD}"/>
            </c:ext>
          </c:extLst>
        </c:ser>
        <c:dLbls>
          <c:showLegendKey val="0"/>
          <c:showVal val="1"/>
          <c:showCatName val="0"/>
          <c:showSerName val="0"/>
          <c:showPercent val="0"/>
          <c:showBubbleSize val="0"/>
        </c:dLbls>
        <c:marker val="1"/>
        <c:smooth val="0"/>
        <c:axId val="166768128"/>
        <c:axId val="171720704"/>
      </c:lineChart>
      <c:catAx>
        <c:axId val="1667681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1720704"/>
        <c:crosses val="autoZero"/>
        <c:auto val="1"/>
        <c:lblAlgn val="ctr"/>
        <c:lblOffset val="100"/>
        <c:noMultiLvlLbl val="0"/>
      </c:catAx>
      <c:valAx>
        <c:axId val="1717207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66768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'Burkina Estatisticas'!$A$7</c:f>
              <c:strCache>
                <c:ptCount val="1"/>
                <c:pt idx="0">
                  <c:v>Exports of goods and services [Constant] </c:v>
                </c:pt>
              </c:strCache>
            </c:strRef>
          </c:tx>
          <c:spPr>
            <a:solidFill>
              <a:schemeClr val="accent1"/>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2FBE-4DD0-B173-EFF3E9BDECDC}"/>
            </c:ext>
          </c:extLst>
        </c:ser>
        <c:ser>
          <c:idx val="1"/>
          <c:order val="1"/>
          <c:tx>
            <c:strRef>
              <c:f>'Burkina Estatisticas'!$A$8</c:f>
              <c:strCache>
                <c:ptCount val="1"/>
                <c:pt idx="0">
                  <c:v>Exports of goods and services [Current] </c:v>
                </c:pt>
              </c:strCache>
            </c:strRef>
          </c:tx>
          <c:spPr>
            <a:solidFill>
              <a:schemeClr val="accent2"/>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2FBE-4DD0-B173-EFF3E9BDECDC}"/>
            </c:ext>
          </c:extLst>
        </c:ser>
        <c:ser>
          <c:idx val="2"/>
          <c:order val="2"/>
          <c:tx>
            <c:strRef>
              <c:f>'Burkina Estatisticas'!$A$9</c:f>
              <c:strCache>
                <c:ptCount val="1"/>
                <c:pt idx="0">
                  <c:v>Exports of goods and services [Current] </c:v>
                </c:pt>
              </c:strCache>
            </c:strRef>
          </c:tx>
          <c:spPr>
            <a:solidFill>
              <a:srgbClr val="CCE9AD"/>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2FBE-4DD0-B173-EFF3E9BDECDC}"/>
            </c:ext>
          </c:extLst>
        </c:ser>
        <c:ser>
          <c:idx val="3"/>
          <c:order val="3"/>
          <c:tx>
            <c:strRef>
              <c:f>'Burkina Estatisticas'!$A$10</c:f>
              <c:strCache>
                <c:ptCount val="1"/>
                <c:pt idx="0">
                  <c:v>Imports of goods and services [Current] </c:v>
                </c:pt>
              </c:strCache>
            </c:strRef>
          </c:tx>
          <c:spPr>
            <a:solidFill>
              <a:srgbClr val="7030A0"/>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2FBE-4DD0-B173-EFF3E9BDECDC}"/>
            </c:ext>
          </c:extLst>
        </c:ser>
        <c:ser>
          <c:idx val="4"/>
          <c:order val="4"/>
          <c:tx>
            <c:strRef>
              <c:f>'Burkina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2FBE-4DD0-B173-EFF3E9BDECDC}"/>
            </c:ext>
          </c:extLst>
        </c:ser>
        <c:ser>
          <c:idx val="5"/>
          <c:order val="5"/>
          <c:tx>
            <c:strRef>
              <c:f>'Burkina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2FBE-4DD0-B173-EFF3E9BDECDC}"/>
            </c:ext>
          </c:extLst>
        </c:ser>
        <c:ser>
          <c:idx val="6"/>
          <c:order val="6"/>
          <c:tx>
            <c:strRef>
              <c:f>'Burkina Estatisticas'!$A$13</c:f>
              <c:strCache>
                <c:ptCount val="1"/>
                <c:pt idx="0">
                  <c:v>Foreign direct investment [net inflows - current]</c:v>
                </c:pt>
              </c:strCache>
            </c:strRef>
          </c:tx>
          <c:spPr>
            <a:solidFill>
              <a:schemeClr val="accent1">
                <a:lumMod val="60000"/>
              </a:schemeClr>
            </a:solidFill>
            <a:ln>
              <a:noFill/>
            </a:ln>
            <a:effectLst/>
          </c:spPr>
          <c:invertIfNegative val="0"/>
          <c:dLbls>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B-2FBE-4DD0-B173-EFF3E9BDECDC}"/>
            </c:ext>
          </c:extLst>
        </c:ser>
        <c:dLbls>
          <c:showLegendKey val="0"/>
          <c:showVal val="0"/>
          <c:showCatName val="0"/>
          <c:showSerName val="0"/>
          <c:showPercent val="0"/>
          <c:showBubbleSize val="0"/>
        </c:dLbls>
        <c:gapWidth val="150"/>
        <c:axId val="170646016"/>
        <c:axId val="171724736"/>
      </c:barChart>
      <c:dateAx>
        <c:axId val="17064601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ysClr val="windowText" lastClr="000000">
                        <a:lumMod val="65000"/>
                        <a:lumOff val="35000"/>
                      </a:sysClr>
                    </a:solidFill>
                    <a:latin typeface="+mn-lt"/>
                    <a:ea typeface="+mn-ea"/>
                    <a:cs typeface="+mn-cs"/>
                  </a:defRPr>
                </a:pPr>
                <a:r>
                  <a:rPr lang="en-US" sz="1000"/>
                  <a:t>BURKINA FASO </a:t>
                </a:r>
                <a:r>
                  <a:rPr lang="en-US" sz="1000" b="0" i="0" baseline="0">
                    <a:effectLst/>
                  </a:rPr>
                  <a:t>ECONOMIC INDICATORS</a:t>
                </a:r>
                <a:endParaRPr lang="pt-PT" sz="1000">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1724736"/>
        <c:crosses val="autoZero"/>
        <c:auto val="0"/>
        <c:lblOffset val="100"/>
        <c:baseTimeUnit val="days"/>
      </c:dateAx>
      <c:valAx>
        <c:axId val="171724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064601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mn-lt"/>
                <a:ea typeface="+mn-ea"/>
                <a:cs typeface="+mn-cs"/>
              </a:defRPr>
            </a:pPr>
            <a:r>
              <a:rPr lang="pt-PT" sz="1200" i="1">
                <a:solidFill>
                  <a:srgbClr val="00B0F0"/>
                </a:solidFill>
              </a:rPr>
              <a:t>Burkina Faso </a:t>
            </a:r>
            <a:r>
              <a:rPr lang="en-US" sz="1200" b="0" i="1" baseline="0">
                <a:effectLst/>
              </a:rPr>
              <a:t>Imports</a:t>
            </a:r>
            <a:endParaRPr lang="pt-PT" sz="1200" i="1">
              <a:effectLst/>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64348892522669798"/>
          <c:y val="3.6046860919194998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A0-4163-9A1D-51C0DDA36C65}"/>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0A0-4163-9A1D-51C0DDA36C6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40A0-4163-9A1D-51C0DDA36C65}"/>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40A0-4163-9A1D-51C0DDA36C65}"/>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40A0-4163-9A1D-51C0DDA36C6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A0-4163-9A1D-51C0DDA36C6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A0-4163-9A1D-51C0DDA36C6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0A0-4163-9A1D-51C0DDA36C6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0A0-4163-9A1D-51C0DDA36C6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A0-4163-9A1D-51C0DDA36C6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A0-4163-9A1D-51C0DDA36C6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A0-4163-9A1D-51C0DDA36C6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A0-4163-9A1D-51C0DDA36C6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A0-4163-9A1D-51C0DDA36C65}"/>
              </c:ext>
            </c:extLst>
          </c:dPt>
          <c:dPt>
            <c:idx val="14"/>
            <c:bubble3D val="0"/>
            <c:spPr>
              <a:solidFill>
                <a:srgbClr val="92D050"/>
              </a:solidFill>
              <a:ln>
                <a:noFill/>
              </a:ln>
              <a:effectLst/>
            </c:spPr>
            <c:extLst xmlns:c16r2="http://schemas.microsoft.com/office/drawing/2015/06/chart">
              <c:ext xmlns:c16="http://schemas.microsoft.com/office/drawing/2014/chart" uri="{C3380CC4-5D6E-409C-BE32-E72D297353CC}">
                <c16:uniqueId val="{0000001D-40A0-4163-9A1D-51C0DDA36C65}"/>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40A0-4163-9A1D-51C0DDA36C65}"/>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40A0-4163-9A1D-51C0DDA36C65}"/>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0A0-4163-9A1D-51C0DDA36C65}"/>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40A0-4163-9A1D-51C0DDA36C65}"/>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A0-4163-9A1D-51C0DDA36C65}"/>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914672216441202E-2"/>
                      <c:h val="5.4520877140282399E-2"/>
                    </c:manualLayout>
                  </c15:layout>
                </c:ext>
                <c:ext xmlns:c16="http://schemas.microsoft.com/office/drawing/2014/chart" uri="{C3380CC4-5D6E-409C-BE32-E72D297353CC}">
                  <c16:uniqueId val="{00000017-40A0-4163-9A1D-51C0DDA36C65}"/>
                </c:ext>
              </c:extLst>
            </c:dLbl>
            <c:dLbl>
              <c:idx val="12"/>
              <c:layout>
                <c:manualLayout>
                  <c:x val="-3.3447301917645298E-3"/>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2617808830087699E-2"/>
                      <c:h val="7.0591769300090104E-2"/>
                    </c:manualLayout>
                  </c15:layout>
                </c:ext>
                <c:ext xmlns:c16="http://schemas.microsoft.com/office/drawing/2014/chart" uri="{C3380CC4-5D6E-409C-BE32-E72D297353CC}">
                  <c16:uniqueId val="{00000019-40A0-4163-9A1D-51C0DDA36C65}"/>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A0-4163-9A1D-51C0DDA36C65}"/>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A0-4163-9A1D-51C0DDA36C65}"/>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A0-4163-9A1D-51C0DDA36C6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40A0-4163-9A1D-51C0DDA36C6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82012784302E-3"/>
          <c:y val="0.83884090557253099"/>
          <c:w val="0.99554035974431399"/>
          <c:h val="0.15665325267831348"/>
        </c:manualLayout>
      </c:layout>
      <c:overlay val="0"/>
      <c:spPr>
        <a:noFill/>
        <a:ln>
          <a:noFill/>
        </a:ln>
        <a:effectLst/>
      </c:spPr>
      <c:txPr>
        <a:bodyPr rot="0" spcFirstLastPara="0" vertOverflow="ellipsis" vert="horz" wrap="square" anchor="ctr" anchorCtr="1"/>
        <a:lstStyle/>
        <a:p>
          <a:pPr>
            <a:lnSpc>
              <a:spcPts val="600"/>
            </a:lnSpc>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chemeClr val="bg1"/>
                </a:solidFill>
                <a:latin typeface="Arial Narrow" panose="020B0606020202030204" pitchFamily="34" charset="0"/>
                <a:ea typeface="+mn-ea"/>
                <a:cs typeface="+mn-cs"/>
              </a:defRPr>
            </a:pPr>
            <a:r>
              <a:rPr lang="en-US" sz="1200" b="0" i="1" baseline="0" dirty="0" smtClean="0">
                <a:solidFill>
                  <a:schemeClr val="bg1"/>
                </a:solidFill>
                <a:effectLst/>
                <a:latin typeface="Arial Narrow" panose="020B0606020202030204" pitchFamily="34" charset="0"/>
              </a:rPr>
              <a:t>Foreign direct investment [net inflows - current]</a:t>
            </a:r>
            <a:endParaRPr lang="pt-PT" sz="1200" dirty="0">
              <a:solidFill>
                <a:schemeClr val="bg1"/>
              </a:solidFill>
              <a:effectLst/>
              <a:latin typeface="Arial Narrow" panose="020B0606020202030204" pitchFamily="34" charset="0"/>
            </a:endParaRPr>
          </a:p>
        </c:rich>
      </c:tx>
      <c:layout>
        <c:manualLayout>
          <c:xMode val="edge"/>
          <c:yMode val="edge"/>
          <c:x val="0.35561473978344399"/>
          <c:y val="6.41025641025641E-3"/>
        </c:manualLayout>
      </c:layout>
      <c:overlay val="0"/>
      <c:spPr>
        <a:solidFill>
          <a:srgbClr val="B1D3F5"/>
        </a:solidFill>
        <a:ln>
          <a:noFill/>
        </a:ln>
        <a:effectLst/>
      </c:spPr>
    </c:title>
    <c:autoTitleDeleted val="0"/>
    <c:plotArea>
      <c:layout/>
      <c:lineChart>
        <c:grouping val="standard"/>
        <c:varyColors val="0"/>
        <c:ser>
          <c:idx val="0"/>
          <c:order val="0"/>
          <c:tx>
            <c:strRef>
              <c:f>'CEDEAO Estatisticas'!$A$55</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9BE-4670-8778-E1F078B3517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9BE-4670-8778-E1F078B3517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9BE-4670-8778-E1F078B3517C}"/>
                </c:ext>
              </c:extLst>
            </c:dLbl>
            <c:dLbl>
              <c:idx val="5"/>
              <c:layout>
                <c:manualLayout>
                  <c:x val="2.76682947363565E-2"/>
                  <c:y val="-6.7307692307692304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9BE-4670-8778-E1F078B3517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9BE-4670-8778-E1F078B3517C}"/>
                </c:ext>
              </c:extLst>
            </c:dLbl>
            <c:dLbl>
              <c:idx val="7"/>
              <c:layout>
                <c:manualLayout>
                  <c:x val="9.4760781671158999E-3"/>
                  <c:y val="-3.84615384615384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9BE-4670-8778-E1F078B3517C}"/>
                </c:ext>
              </c:extLst>
            </c:dLbl>
            <c:dLbl>
              <c:idx val="9"/>
              <c:layout>
                <c:manualLayout>
                  <c:x val="-2.0801912072447E-3"/>
                  <c:y val="-7.2524407252440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89BE-4670-8778-E1F078B3517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152715264"/>
        <c:axId val="44940032"/>
      </c:lineChart>
      <c:catAx>
        <c:axId val="152715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4940032"/>
        <c:crosses val="autoZero"/>
        <c:auto val="1"/>
        <c:lblAlgn val="ctr"/>
        <c:lblOffset val="100"/>
        <c:noMultiLvlLbl val="0"/>
      </c:catAx>
      <c:valAx>
        <c:axId val="44940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27152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solidFill>
                  <a:srgbClr val="00B0F0"/>
                </a:solidFill>
                <a:effectLst/>
                <a:latin typeface="Arial Narrow" panose="020B0606020202030204" pitchFamily="34" charset="0"/>
              </a:rPr>
              <a:t>Burkina Faso </a:t>
            </a:r>
            <a:r>
              <a:rPr lang="en-US" sz="1200" b="0" i="1" baseline="0">
                <a:solidFill>
                  <a:srgbClr val="00B0F0"/>
                </a:solidFill>
                <a:effectLst/>
                <a:latin typeface="Arial Narrow" panose="020B0606020202030204" pitchFamily="34" charset="0"/>
              </a:rPr>
              <a:t>Exports</a:t>
            </a: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2015</a:t>
            </a:r>
            <a:endParaRPr lang="pt-PT" sz="1200" i="1">
              <a:effectLst/>
              <a:latin typeface="Arial Narrow" panose="020B0606020202030204" pitchFamily="34" charset="0"/>
            </a:endParaRPr>
          </a:p>
        </c:rich>
      </c:tx>
      <c:layout>
        <c:manualLayout>
          <c:xMode val="edge"/>
          <c:yMode val="edge"/>
          <c:x val="0.70175242356450396"/>
          <c:y val="6.3435263500325301E-2"/>
        </c:manualLayout>
      </c:layout>
      <c:overlay val="0"/>
      <c:spPr>
        <a:noFill/>
        <a:ln>
          <a:noFill/>
        </a:ln>
        <a:effectLst/>
      </c:spPr>
    </c:title>
    <c:autoTitleDeleted val="0"/>
    <c:plotArea>
      <c:layout>
        <c:manualLayout>
          <c:layoutTarget val="inner"/>
          <c:xMode val="edge"/>
          <c:yMode val="edge"/>
          <c:x val="0.17967152275470266"/>
          <c:y val="0.200715679895901"/>
          <c:w val="0.47836875580584803"/>
          <c:h val="0.4966594755466799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FF1-44AC-AEF1-7D259AAF1BE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FF1-44AC-AEF1-7D259AAF1BE0}"/>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FF1-44AC-AEF1-7D259AAF1BE0}"/>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8FF1-44AC-AEF1-7D259AAF1BE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8FF1-44AC-AEF1-7D259AAF1BE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FF1-44AC-AEF1-7D259AAF1BE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FF1-44AC-AEF1-7D259AAF1BE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FF1-44AC-AEF1-7D259AAF1BE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FF1-44AC-AEF1-7D259AAF1BE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FF1-44AC-AEF1-7D259AAF1BE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FF1-44AC-AEF1-7D259AAF1BE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FF1-44AC-AEF1-7D259AAF1BE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FF1-44AC-AEF1-7D259AAF1BE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FF1-44AC-AEF1-7D259AAF1BE0}"/>
              </c:ext>
            </c:extLst>
          </c:dPt>
          <c:dPt>
            <c:idx val="14"/>
            <c:bubble3D val="0"/>
            <c:spPr>
              <a:solidFill>
                <a:srgbClr val="CCE9AD"/>
              </a:solidFill>
              <a:ln>
                <a:noFill/>
              </a:ln>
              <a:effectLst/>
            </c:spPr>
            <c:extLst xmlns:c16r2="http://schemas.microsoft.com/office/drawing/2015/06/chart">
              <c:ext xmlns:c16="http://schemas.microsoft.com/office/drawing/2014/chart" uri="{C3380CC4-5D6E-409C-BE32-E72D297353CC}">
                <c16:uniqueId val="{0000001D-8FF1-44AC-AEF1-7D259AAF1BE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FF1-44AC-AEF1-7D259AAF1BE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8FF1-44AC-AEF1-7D259AAF1BE0}"/>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FF1-44AC-AEF1-7D259AAF1BE0}"/>
                </c:ext>
              </c:extLst>
            </c:dLbl>
            <c:dLbl>
              <c:idx val="5"/>
              <c:layout>
                <c:manualLayout>
                  <c:x val="-8.8366890380313201E-2"/>
                  <c:y val="3.1717631750162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FF1-44AC-AEF1-7D259AAF1BE0}"/>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FF1-44AC-AEF1-7D259AAF1BE0}"/>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FF1-44AC-AEF1-7D259AAF1BE0}"/>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FF1-44AC-AEF1-7D259AAF1BE0}"/>
                </c:ext>
              </c:extLst>
            </c:dLbl>
            <c:dLbl>
              <c:idx val="9"/>
              <c:layout>
                <c:manualLayout>
                  <c:x val="-4.3624161073825503E-2"/>
                  <c:y val="-0.138015619362420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FF1-44AC-AEF1-7D259AAF1BE0}"/>
                </c:ext>
              </c:extLst>
            </c:dLbl>
            <c:dLbl>
              <c:idx val="10"/>
              <c:layout>
                <c:manualLayout>
                  <c:x val="-0.17337807606264"/>
                  <c:y val="-0.109791802212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FF1-44AC-AEF1-7D259AAF1BE0}"/>
                </c:ext>
              </c:extLst>
            </c:dLbl>
            <c:dLbl>
              <c:idx val="11"/>
              <c:layout>
                <c:manualLayout>
                  <c:x val="-0.111856823266219"/>
                  <c:y val="-0.13049877899805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FF1-44AC-AEF1-7D259AAF1BE0}"/>
                </c:ext>
              </c:extLst>
            </c:dLbl>
            <c:dLbl>
              <c:idx val="12"/>
              <c:layout>
                <c:manualLayout>
                  <c:x val="3.8031319910514498E-2"/>
                  <c:y val="-0.10358053589330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FF1-44AC-AEF1-7D259AAF1BE0}"/>
                </c:ext>
              </c:extLst>
            </c:dLbl>
            <c:dLbl>
              <c:idx val="13"/>
              <c:layout>
                <c:manualLayout>
                  <c:x val="8.9485458612975396E-2"/>
                  <c:y val="-9.88575534082841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FF1-44AC-AEF1-7D259AAF1BE0}"/>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FF1-44AC-AEF1-7D259AAF1BE0}"/>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FF1-44AC-AEF1-7D259AAF1BE0}"/>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FF1-44AC-AEF1-7D259AAF1BE0}"/>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Estatisticas'!$A$134:$A$150</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8FF1-44AC-AEF1-7D259AAF1BE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3597604323640518"/>
          <c:w val="0.99552572706935105"/>
          <c:h val="0.15914436854723135"/>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'Burkina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1F17-4CDB-AD9F-BE7575A11EB9}"/>
            </c:ext>
          </c:extLst>
        </c:ser>
        <c:ser>
          <c:idx val="1"/>
          <c:order val="1"/>
          <c:tx>
            <c:strRef>
              <c:f>'Burkina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1F17-4CDB-AD9F-BE7575A11EB9}"/>
            </c:ext>
          </c:extLst>
        </c:ser>
        <c:dLbls>
          <c:showLegendKey val="0"/>
          <c:showVal val="1"/>
          <c:showCatName val="0"/>
          <c:showSerName val="0"/>
          <c:showPercent val="0"/>
          <c:showBubbleSize val="0"/>
        </c:dLbls>
        <c:gapWidth val="219"/>
        <c:overlap val="-27"/>
        <c:axId val="170646528"/>
        <c:axId val="152080896"/>
      </c:barChart>
      <c:catAx>
        <c:axId val="17064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80896"/>
        <c:crosses val="autoZero"/>
        <c:auto val="1"/>
        <c:lblAlgn val="ctr"/>
        <c:lblOffset val="100"/>
        <c:noMultiLvlLbl val="0"/>
      </c:catAx>
      <c:valAx>
        <c:axId val="152080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064652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0"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'Burkina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C3-4DAF-A95C-E68B7BE9154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C3-4DAF-A95C-E68B7BE9154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2-BEC3-4DAF-A95C-E68B7BE9154C}"/>
            </c:ext>
          </c:extLst>
        </c:ser>
        <c:dLbls>
          <c:showLegendKey val="0"/>
          <c:showVal val="1"/>
          <c:showCatName val="0"/>
          <c:showSerName val="0"/>
          <c:showPercent val="0"/>
          <c:showBubbleSize val="0"/>
        </c:dLbls>
        <c:marker val="1"/>
        <c:smooth val="0"/>
        <c:axId val="171834880"/>
        <c:axId val="152082624"/>
      </c:lineChart>
      <c:catAx>
        <c:axId val="171834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82624"/>
        <c:crosses val="autoZero"/>
        <c:auto val="1"/>
        <c:lblAlgn val="ctr"/>
        <c:lblOffset val="100"/>
        <c:noMultiLvlLbl val="0"/>
      </c:catAx>
      <c:valAx>
        <c:axId val="1520826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1834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'Cabo Verde Estatisticas'!$A$7</c:f>
              <c:strCache>
                <c:ptCount val="1"/>
                <c:pt idx="0">
                  <c:v>Exports of goods and services [Constant] </c:v>
                </c:pt>
              </c:strCache>
            </c:strRef>
          </c:tx>
          <c:spPr>
            <a:solidFill>
              <a:schemeClr val="accent1"/>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69C3-4EFC-9E21-6B039CA9902F}"/>
            </c:ext>
          </c:extLst>
        </c:ser>
        <c:ser>
          <c:idx val="1"/>
          <c:order val="1"/>
          <c:tx>
            <c:strRef>
              <c:f>'Cabo Verde Estatisticas'!$A$8</c:f>
              <c:strCache>
                <c:ptCount val="1"/>
                <c:pt idx="0">
                  <c:v>Exports of goods and services [Current] </c:v>
                </c:pt>
              </c:strCache>
            </c:strRef>
          </c:tx>
          <c:spPr>
            <a:solidFill>
              <a:schemeClr val="accent2"/>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69C3-4EFC-9E21-6B039CA9902F}"/>
            </c:ext>
          </c:extLst>
        </c:ser>
        <c:ser>
          <c:idx val="2"/>
          <c:order val="2"/>
          <c:tx>
            <c:strRef>
              <c:f>'Cabo Verde Estatisticas'!$A$9</c:f>
              <c:strCache>
                <c:ptCount val="1"/>
                <c:pt idx="0">
                  <c:v>Exports of goods and services [Current] </c:v>
                </c:pt>
              </c:strCache>
            </c:strRef>
          </c:tx>
          <c:spPr>
            <a:solidFill>
              <a:srgbClr val="CCE9AD"/>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69C3-4EFC-9E21-6B039CA9902F}"/>
            </c:ext>
          </c:extLst>
        </c:ser>
        <c:ser>
          <c:idx val="3"/>
          <c:order val="3"/>
          <c:tx>
            <c:strRef>
              <c:f>'Cabo Verde Estatisticas'!$A$10</c:f>
              <c:strCache>
                <c:ptCount val="1"/>
                <c:pt idx="0">
                  <c:v>Imports of goods and services [Current] </c:v>
                </c:pt>
              </c:strCache>
            </c:strRef>
          </c:tx>
          <c:spPr>
            <a:solidFill>
              <a:srgbClr val="7030A0"/>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69C3-4EFC-9E21-6B039CA9902F}"/>
            </c:ext>
          </c:extLst>
        </c:ser>
        <c:ser>
          <c:idx val="4"/>
          <c:order val="4"/>
          <c:tx>
            <c:strRef>
              <c:f>'Cabo Verde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69C3-4EFC-9E21-6B039CA9902F}"/>
            </c:ext>
          </c:extLst>
        </c:ser>
        <c:ser>
          <c:idx val="5"/>
          <c:order val="5"/>
          <c:tx>
            <c:strRef>
              <c:f>'Cabo Verde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69C3-4EFC-9E21-6B039CA9902F}"/>
            </c:ext>
          </c:extLst>
        </c:ser>
        <c:ser>
          <c:idx val="6"/>
          <c:order val="6"/>
          <c:tx>
            <c:strRef>
              <c:f>'Cabo Verde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431800" tIns="64770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1C-69C3-4EFC-9E21-6B039CA9902F}"/>
            </c:ext>
          </c:extLst>
        </c:ser>
        <c:dLbls>
          <c:showLegendKey val="0"/>
          <c:showVal val="0"/>
          <c:showCatName val="0"/>
          <c:showSerName val="0"/>
          <c:showPercent val="0"/>
          <c:showBubbleSize val="0"/>
        </c:dLbls>
        <c:gapWidth val="150"/>
        <c:axId val="190691840"/>
        <c:axId val="190793984"/>
      </c:barChart>
      <c:dateAx>
        <c:axId val="190691840"/>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i="0" baseline="0" dirty="0">
                    <a:solidFill>
                      <a:srgbClr val="00B0F0"/>
                    </a:solidFill>
                    <a:effectLst/>
                  </a:rPr>
                  <a:t>CABO VERDE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39800030798858071"/>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0793984"/>
        <c:crosses val="autoZero"/>
        <c:auto val="0"/>
        <c:lblOffset val="100"/>
        <c:baseTimeUnit val="days"/>
      </c:dateAx>
      <c:valAx>
        <c:axId val="1907939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06918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Cabo Verde </a:t>
            </a:r>
            <a:r>
              <a:rPr lang="en-US" sz="1200" b="0" i="0" baseline="0" dirty="0" smtClean="0">
                <a:effectLst/>
                <a:latin typeface="Arial Narrow" panose="020B0606020202030204" pitchFamily="34" charset="0"/>
              </a:rPr>
              <a:t>Imports</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2015</a:t>
            </a:r>
            <a:endParaRPr lang="pt-PT" sz="1200" dirty="0">
              <a:effectLst/>
              <a:latin typeface="Arial Narrow" panose="020B0606020202030204" pitchFamily="34" charset="0"/>
            </a:endParaRPr>
          </a:p>
        </c:rich>
      </c:tx>
      <c:layout>
        <c:manualLayout>
          <c:xMode val="edge"/>
          <c:yMode val="edge"/>
          <c:x val="0.79668225088837796"/>
          <c:y val="1.80234304595974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8A-4D52-9E91-A3F009C20C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8A-4D52-9E91-A3F009C20C4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68A-4D52-9E91-A3F009C20C47}"/>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168A-4D52-9E91-A3F009C20C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8A-4D52-9E91-A3F009C20C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8A-4D52-9E91-A3F009C20C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8A-4D52-9E91-A3F009C20C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8A-4D52-9E91-A3F009C20C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8A-4D52-9E91-A3F009C20C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8A-4D52-9E91-A3F009C20C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68A-4D52-9E91-A3F009C20C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68A-4D52-9E91-A3F009C20C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68A-4D52-9E91-A3F009C20C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Estatisticas'!$A$115:$A$123</c:f>
              <c:strCache>
                <c:ptCount val="9"/>
                <c:pt idx="0">
                  <c:v>Agricultural products </c:v>
                </c:pt>
                <c:pt idx="1">
                  <c:v>Food only</c:v>
                </c:pt>
                <c:pt idx="2">
                  <c:v>Oil and mining products </c:v>
                </c:pt>
                <c:pt idx="3">
                  <c:v>Manufactured products </c:v>
                </c:pt>
                <c:pt idx="4">
                  <c:v>Iron and steel</c:v>
                </c:pt>
                <c:pt idx="5">
                  <c:v>Chemicals and Pharmaceuticals</c:v>
                </c:pt>
                <c:pt idx="6">
                  <c:v>Pharmaceutical products</c:v>
                </c:pt>
                <c:pt idx="7">
                  <c:v>Textiles</c:v>
                </c:pt>
                <c:pt idx="8">
                  <c:v>Clothing</c:v>
                </c:pt>
              </c:strCache>
            </c:strRef>
          </c:cat>
          <c:val>
            <c:numRef>
              <c:f>'Cabo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168A-4D52-9E91-A3F009C20C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9609917027929409"/>
          <c:w val="0.99554085155351002"/>
          <c:h val="9.9395043457367258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Cabo Verde </a:t>
            </a:r>
            <a:r>
              <a:rPr lang="en-US" sz="1200" b="0" i="0" baseline="0" dirty="0" smtClean="0">
                <a:effectLst/>
                <a:latin typeface="Arial Narrow" panose="020B0606020202030204" pitchFamily="34" charset="0"/>
              </a:rPr>
              <a:t>Exports</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2015</a:t>
            </a:r>
            <a:endParaRPr lang="pt-PT" sz="1200" dirty="0">
              <a:effectLst/>
              <a:latin typeface="Arial Narrow" panose="020B0606020202030204" pitchFamily="34" charset="0"/>
            </a:endParaRPr>
          </a:p>
        </c:rich>
      </c:tx>
      <c:layout>
        <c:manualLayout>
          <c:xMode val="edge"/>
          <c:yMode val="edge"/>
          <c:x val="0.77990565059867978"/>
          <c:y val="2.7182631813320444E-2"/>
        </c:manualLayout>
      </c:layout>
      <c:overlay val="0"/>
      <c:spPr>
        <a:noFill/>
        <a:ln>
          <a:noFill/>
        </a:ln>
        <a:effectLst/>
      </c:spPr>
    </c:title>
    <c:autoTitleDeleted val="0"/>
    <c:plotArea>
      <c:layout>
        <c:manualLayout>
          <c:layoutTarget val="inner"/>
          <c:xMode val="edge"/>
          <c:yMode val="edge"/>
          <c:x val="0.16093010566120675"/>
          <c:y val="0.200715679895901"/>
          <c:w val="0.62038562059102187"/>
          <c:h val="0.5925984243624781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63-4E56-8A38-CA1FC8DBD268}"/>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63-4E56-8A38-CA1FC8DBD268}"/>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63-4E56-8A38-CA1FC8DBD268}"/>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763-4E56-8A38-CA1FC8DBD268}"/>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763-4E56-8A38-CA1FC8DBD268}"/>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763-4E56-8A38-CA1FC8DBD268}"/>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63-4E56-8A38-CA1FC8DBD268}"/>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Estatisticas'!$A$134:$A$142</c:f>
              <c:strCache>
                <c:ptCount val="9"/>
                <c:pt idx="0">
                  <c:v>Agricultural products </c:v>
                </c:pt>
                <c:pt idx="1">
                  <c:v>Food only</c:v>
                </c:pt>
                <c:pt idx="2">
                  <c:v>Oil and mining products </c:v>
                </c:pt>
                <c:pt idx="3">
                  <c:v>Manufactured products </c:v>
                </c:pt>
                <c:pt idx="4">
                  <c:v>Iron and steel</c:v>
                </c:pt>
                <c:pt idx="5">
                  <c:v>Chemicals and Pharmaceuticals</c:v>
                </c:pt>
                <c:pt idx="6">
                  <c:v>Pharmaceutical products</c:v>
                </c:pt>
                <c:pt idx="7">
                  <c:v>Textiles</c:v>
                </c:pt>
                <c:pt idx="8">
                  <c:v>Clothing</c:v>
                </c:pt>
              </c:strCache>
            </c:strRef>
          </c:cat>
          <c:val>
            <c:numRef>
              <c:f>'Cabo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6667613731378668"/>
          <c:w val="0.99552572706935105"/>
          <c:h val="0.12844416142883586"/>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smtClean="0">
                <a:solidFill>
                  <a:srgbClr val="00B0F0"/>
                </a:solidFill>
                <a:latin typeface="Arial Narrow" panose="020B0606020202030204" pitchFamily="34" charset="0"/>
              </a:rPr>
              <a:t>Cabo Verde Imports </a:t>
            </a:r>
            <a:r>
              <a:rPr lang="pt-PT" sz="1200" i="1" dirty="0">
                <a:solidFill>
                  <a:srgbClr val="00B0F0"/>
                </a:solidFill>
                <a:latin typeface="Arial Narrow" panose="020B0606020202030204" pitchFamily="34" charset="0"/>
              </a:rPr>
              <a:t>of services</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58968245812352282"/>
          <c:y val="3.4097859679760575E-2"/>
        </c:manualLayout>
      </c:layout>
      <c:overlay val="0"/>
      <c:spPr>
        <a:noFill/>
        <a:ln>
          <a:noFill/>
        </a:ln>
        <a:effectLst/>
      </c:spPr>
    </c:title>
    <c:autoTitleDeleted val="0"/>
    <c:plotArea>
      <c:layout>
        <c:manualLayout>
          <c:layoutTarget val="inner"/>
          <c:xMode val="edge"/>
          <c:yMode val="edge"/>
          <c:x val="0.1453635066760422"/>
          <c:y val="8.7755102040816296E-2"/>
          <c:w val="0.62975376202525091"/>
          <c:h val="0.6408617340806662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57-47F2-82A7-79DDD69A60D1}"/>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B57-47F2-82A7-79DDD69A60D1}"/>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FB57-47F2-82A7-79DDD69A60D1}"/>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FB57-47F2-82A7-79DDD69A60D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57-47F2-82A7-79DDD69A60D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57-47F2-82A7-79DDD69A60D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57-47F2-82A7-79DDD69A60D1}"/>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B57-47F2-82A7-79DDD69A60D1}"/>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B57-47F2-82A7-79DDD69A60D1}"/>
              </c:ext>
            </c:extLst>
          </c:dPt>
          <c:dLbls>
            <c:dLbl>
              <c:idx val="7"/>
              <c:layout>
                <c:manualLayout>
                  <c:x val="-4.3731778425656002E-2"/>
                  <c:y val="-1.53061224489796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57-47F2-82A7-79DDD69A60D1}"/>
                </c:ext>
              </c:extLst>
            </c:dLbl>
            <c:dLbl>
              <c:idx val="8"/>
              <c:layout>
                <c:manualLayout>
                  <c:x val="1.60349854227405E-2"/>
                  <c:y val="-7.6530612244898001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B57-47F2-82A7-79DDD69A60D1}"/>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00B0F0"/>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Estatisticas'!$A$155:$A$163</c:f>
              <c:strCache>
                <c:ptCount val="9"/>
                <c:pt idx="0">
                  <c:v>Transportation</c:v>
                </c:pt>
                <c:pt idx="1">
                  <c:v>Travel</c:v>
                </c:pt>
                <c:pt idx="2">
                  <c:v>Construction</c:v>
                </c:pt>
                <c:pt idx="3">
                  <c:v>Pension insurance and services</c:v>
                </c:pt>
                <c:pt idx="4">
                  <c:v>Financial services</c:v>
                </c:pt>
                <c:pt idx="5">
                  <c:v>Telecommunication, IT and information</c:v>
                </c:pt>
                <c:pt idx="6">
                  <c:v>Other office services</c:v>
                </c:pt>
                <c:pt idx="7">
                  <c:v>Personal, cultural and recreational services</c:v>
                </c:pt>
                <c:pt idx="8">
                  <c:v>Government services</c:v>
                </c:pt>
              </c:strCache>
            </c:strRef>
          </c:cat>
          <c:val>
            <c:numRef>
              <c:f>'Cabo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FB57-47F2-82A7-79DDD69A60D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91545189504373E-3"/>
          <c:y val="0.82312925170067996"/>
          <c:w val="0.99416909620991301"/>
          <c:h val="0.169217687074830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b="0" i="1" u="none" strike="noStrike" baseline="0" dirty="0" smtClean="0">
                <a:effectLst/>
                <a:sym typeface="Arial Narrow" panose="020B0606020202030204" charset="0"/>
              </a:rPr>
              <a:t>Cabo Verde </a:t>
            </a:r>
            <a:r>
              <a:rPr lang="pt-PT" sz="1200" i="1" dirty="0" smtClean="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Exports </a:t>
            </a:r>
            <a:r>
              <a:rPr lang="pt-PT" sz="1200" i="1"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of services</a:t>
            </a:r>
          </a:p>
          <a:p>
            <a:pPr defTabSz="914400">
              <a:defRPr lang="pt-PT" sz="1200" b="0" i="1"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i="1"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2015</a:t>
            </a:r>
          </a:p>
        </c:rich>
      </c:tx>
      <c:layout>
        <c:manualLayout>
          <c:xMode val="edge"/>
          <c:yMode val="edge"/>
          <c:x val="0.72660675649037099"/>
          <c:y val="4.9867021276595704E-3"/>
        </c:manualLayout>
      </c:layout>
      <c:overlay val="0"/>
      <c:spPr>
        <a:noFill/>
        <a:ln>
          <a:noFill/>
        </a:ln>
        <a:effectLst/>
      </c:spPr>
    </c:title>
    <c:autoTitleDeleted val="0"/>
    <c:plotArea>
      <c:layout>
        <c:manualLayout>
          <c:layoutTarget val="inner"/>
          <c:xMode val="edge"/>
          <c:yMode val="edge"/>
          <c:x val="0.15898997722102906"/>
          <c:y val="0.12632978723404301"/>
          <c:w val="0.61331382982185989"/>
          <c:h val="0.652173333144242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697-4643-8990-BAB73A0A3C5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697-4643-8990-BAB73A0A3C57}"/>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697-4643-8990-BAB73A0A3C5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697-4643-8990-BAB73A0A3C5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697-4643-8990-BAB73A0A3C5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697-4643-8990-BAB73A0A3C5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697-4643-8990-BAB73A0A3C5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697-4643-8990-BAB73A0A3C5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697-4643-8990-BAB73A0A3C57}"/>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697-4643-8990-BAB73A0A3C57}"/>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697-4643-8990-BAB73A0A3C57}"/>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697-4643-8990-BAB73A0A3C57}"/>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697-4643-8990-BAB73A0A3C57}"/>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697-4643-8990-BAB73A0A3C57}"/>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697-4643-8990-BAB73A0A3C5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Estatisticas'!$A$168:$A$176</c:f>
              <c:strCache>
                <c:ptCount val="9"/>
                <c:pt idx="0">
                  <c:v>Transportation</c:v>
                </c:pt>
                <c:pt idx="1">
                  <c:v>Travel</c:v>
                </c:pt>
                <c:pt idx="2">
                  <c:v>Construction</c:v>
                </c:pt>
                <c:pt idx="3">
                  <c:v>Pension insurance and services</c:v>
                </c:pt>
                <c:pt idx="4">
                  <c:v>Financial services</c:v>
                </c:pt>
                <c:pt idx="5">
                  <c:v>Telecommunication, IT and information</c:v>
                </c:pt>
                <c:pt idx="6">
                  <c:v>Other office services</c:v>
                </c:pt>
                <c:pt idx="7">
                  <c:v>Personal, cultural and recreational services</c:v>
                </c:pt>
                <c:pt idx="8">
                  <c:v>Government services</c:v>
                </c:pt>
              </c:strCache>
            </c:strRef>
          </c:cat>
          <c:val>
            <c:numRef>
              <c:f>'Cabo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697-4643-8990-BAB73A0A3C5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90303851364428E-3"/>
          <c:y val="0.83942819148936199"/>
          <c:w val="0.99419392297271103"/>
          <c:h val="0.155585106382979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'Cabo Verde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D3ED-445E-82A3-86FEF8149BDF}"/>
            </c:ext>
          </c:extLst>
        </c:ser>
        <c:ser>
          <c:idx val="1"/>
          <c:order val="1"/>
          <c:tx>
            <c:strRef>
              <c:f>'Cabo Verde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D3ED-445E-82A3-86FEF8149BDF}"/>
            </c:ext>
          </c:extLst>
        </c:ser>
        <c:dLbls>
          <c:showLegendKey val="0"/>
          <c:showVal val="1"/>
          <c:showCatName val="0"/>
          <c:showSerName val="0"/>
          <c:showPercent val="0"/>
          <c:showBubbleSize val="0"/>
        </c:dLbls>
        <c:gapWidth val="219"/>
        <c:overlap val="-27"/>
        <c:axId val="190968320"/>
        <c:axId val="190840128"/>
      </c:barChart>
      <c:catAx>
        <c:axId val="1909683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0840128"/>
        <c:crosses val="autoZero"/>
        <c:auto val="1"/>
        <c:lblAlgn val="ctr"/>
        <c:lblOffset val="100"/>
        <c:noMultiLvlLbl val="0"/>
      </c:catAx>
      <c:valAx>
        <c:axId val="190840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096832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0"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'Cabo Verde Estatisticas'!$A$91</c:f>
              <c:strCache>
                <c:ptCount val="1"/>
                <c:pt idx="0">
                  <c:v>Investissements étrangers directs  [ entrées nettes - Courant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3.4282345873408573E-2"/>
                  <c:y val="6.2169255975518832E-2"/>
                </c:manualLayout>
              </c:layout>
              <c:dLblPos val="r"/>
              <c:showLegendKey val="0"/>
              <c:showVal val="1"/>
              <c:showCatName val="0"/>
              <c:showSerName val="0"/>
              <c:showPercent val="0"/>
              <c:showBubbleSize val="0"/>
            </c:dLbl>
            <c:dLbl>
              <c:idx val="6"/>
              <c:layout>
                <c:manualLayout>
                  <c:x val="-3.0065984858815863E-2"/>
                  <c:y val="5.3177125152051974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1AAB-44B7-BF3F-6A7AD57B37AE}"/>
            </c:ext>
          </c:extLst>
        </c:ser>
        <c:dLbls>
          <c:showLegendKey val="0"/>
          <c:showVal val="1"/>
          <c:showCatName val="0"/>
          <c:showSerName val="0"/>
          <c:showPercent val="0"/>
          <c:showBubbleSize val="0"/>
        </c:dLbls>
        <c:marker val="1"/>
        <c:smooth val="0"/>
        <c:axId val="190971392"/>
        <c:axId val="152069248"/>
      </c:lineChart>
      <c:catAx>
        <c:axId val="190971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69248"/>
        <c:crosses val="autoZero"/>
        <c:auto val="1"/>
        <c:lblAlgn val="ctr"/>
        <c:lblOffset val="100"/>
        <c:noMultiLvlLbl val="0"/>
      </c:catAx>
      <c:valAx>
        <c:axId val="152069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0971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1" u="none" strike="noStrike" baseline="0">
                <a:effectLst/>
              </a:rPr>
              <a:t>ECOWAS Exports of Goods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42584053599983807"/>
          <c:y val="2.9003608761247694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1.388887314535547E-2"/>
                  <c:y val="-2.2264011677833222E-3"/>
                </c:manualLayout>
              </c:layout>
              <c:showLegendKey val="1"/>
              <c:showVal val="0"/>
              <c:showCatName val="1"/>
              <c:showSerName val="0"/>
              <c:showPercent val="1"/>
              <c:showBubbleSize val="0"/>
            </c:dLbl>
            <c:dLbl>
              <c:idx val="1"/>
              <c:layout>
                <c:manualLayout>
                  <c:x val="-1.0600327915308787E-2"/>
                  <c:y val="-1.9516430236682439E-2"/>
                </c:manualLayout>
              </c:layout>
              <c:showLegendKey val="1"/>
              <c:showVal val="0"/>
              <c:showCatName val="1"/>
              <c:showSerName val="0"/>
              <c:showPercent val="1"/>
              <c:showBubbleSize val="0"/>
            </c:dLbl>
            <c:dLbl>
              <c:idx val="2"/>
              <c:layout>
                <c:manualLayout>
                  <c:x val="7.6375442786875289E-2"/>
                  <c:y val="-6.3579749477636338E-3"/>
                </c:manualLayout>
              </c:layout>
              <c:showLegendKey val="1"/>
              <c:showVal val="0"/>
              <c:showCatName val="1"/>
              <c:showSerName val="0"/>
              <c:showPercent val="1"/>
              <c:showBubbleSize val="0"/>
            </c:dLbl>
            <c:dLbl>
              <c:idx val="3"/>
              <c:layout>
                <c:manualLayout>
                  <c:x val="4.6219055522943954E-2"/>
                  <c:y val="-2.1263436959468016E-3"/>
                </c:manualLayout>
              </c:layout>
              <c:showLegendKey val="1"/>
              <c:showVal val="0"/>
              <c:showCatName val="1"/>
              <c:showSerName val="0"/>
              <c:showPercent val="1"/>
              <c:showBubbleSize val="0"/>
            </c:dLbl>
            <c:dLbl>
              <c:idx val="6"/>
              <c:layout>
                <c:manualLayout>
                  <c:x val="-3.6153836811529665E-2"/>
                  <c:y val="0.12986790618232757"/>
                </c:manualLayout>
              </c:layout>
              <c:showLegendKey val="1"/>
              <c:showVal val="0"/>
              <c:showCatName val="1"/>
              <c:showSerName val="0"/>
              <c:showPercent val="1"/>
              <c:showBubbleSize val="0"/>
            </c:dLbl>
            <c:dLbl>
              <c:idx val="7"/>
              <c:layout>
                <c:manualLayout>
                  <c:x val="-2.8308726190717164E-2"/>
                  <c:y val="4.4343088419955407E-2"/>
                </c:manualLayout>
              </c:layout>
              <c:showLegendKey val="1"/>
              <c:showVal val="0"/>
              <c:showCatName val="1"/>
              <c:showSerName val="0"/>
              <c:showPercent val="1"/>
              <c:showBubbleSize val="0"/>
            </c:dLbl>
            <c:dLbl>
              <c:idx val="9"/>
              <c:layout>
                <c:manualLayout>
                  <c:x val="-3.5050098172175775E-2"/>
                  <c:y val="2.4234148195072568E-3"/>
                </c:manualLayout>
              </c:layout>
              <c:showLegendKey val="1"/>
              <c:showVal val="0"/>
              <c:showCatName val="1"/>
              <c:showSerName val="0"/>
              <c:showPercent val="1"/>
              <c:showBubbleSize val="0"/>
            </c:dLbl>
            <c:dLbl>
              <c:idx val="10"/>
              <c:layout>
                <c:manualLayout>
                  <c:x val="-0.2242605509786855"/>
                  <c:y val="-2.2922791378212511E-2"/>
                </c:manualLayout>
              </c:layout>
              <c:showLegendKey val="1"/>
              <c:showVal val="0"/>
              <c:showCatName val="1"/>
              <c:showSerName val="0"/>
              <c:showPercent val="1"/>
              <c:showBubbleSize val="0"/>
            </c:dLbl>
            <c:dLbl>
              <c:idx val="16"/>
              <c:layout>
                <c:manualLayout>
                  <c:x val="2.3610226099629577E-2"/>
                  <c:y val="-2.8714862158182537E-2"/>
                </c:manualLayout>
              </c:layou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'CEDEAO Estatisticas'!$B$101:$B$117</c:f>
              <c:numCache>
                <c:formatCode>"$"#,##0;\-"$"#,##0</c:formatCode>
                <c:ptCount val="17"/>
                <c:pt idx="0">
                  <c:v>15687022565</c:v>
                </c:pt>
                <c:pt idx="1">
                  <c:v>13988429189</c:v>
                </c:pt>
                <c:pt idx="2">
                  <c:v>8999024393</c:v>
                </c:pt>
                <c:pt idx="3">
                  <c:v>8033643893</c:v>
                </c:pt>
                <c:pt idx="4">
                  <c:v>6609664103</c:v>
                </c:pt>
                <c:pt idx="5">
                  <c:v>3651099599</c:v>
                </c:pt>
                <c:pt idx="6">
                  <c:v>4257942285</c:v>
                </c:pt>
                <c:pt idx="7">
                  <c:v>3528081969</c:v>
                </c:pt>
                <c:pt idx="8">
                  <c:v>4391608345</c:v>
                </c:pt>
                <c:pt idx="9">
                  <c:v>3538289135</c:v>
                </c:pt>
                <c:pt idx="10">
                  <c:v>3523527488</c:v>
                </c:pt>
                <c:pt idx="11">
                  <c:v>3528443123</c:v>
                </c:pt>
                <c:pt idx="12">
                  <c:v>3566516959</c:v>
                </c:pt>
                <c:pt idx="13">
                  <c:v>3906761059</c:v>
                </c:pt>
                <c:pt idx="14">
                  <c:v>3702817915</c:v>
                </c:pt>
                <c:pt idx="15">
                  <c:v>3708855210</c:v>
                </c:pt>
                <c:pt idx="16">
                  <c:v>4471764361</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'Cote d''Ivoire Estatisticas'!$A$7</c:f>
              <c:strCache>
                <c:ptCount val="1"/>
                <c:pt idx="0">
                  <c:v>Exports of goods and services [Constant] </c:v>
                </c:pt>
              </c:strCache>
            </c:strRef>
          </c:tx>
          <c:spPr>
            <a:solidFill>
              <a:schemeClr val="accent1"/>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BF0F-4C64-B382-8A6C65DEAE08}"/>
            </c:ext>
          </c:extLst>
        </c:ser>
        <c:ser>
          <c:idx val="1"/>
          <c:order val="1"/>
          <c:tx>
            <c:strRef>
              <c:f>'Cote d''Ivoire Estatisticas'!$A$8</c:f>
              <c:strCache>
                <c:ptCount val="1"/>
                <c:pt idx="0">
                  <c:v>Exports of goods and services [Current] </c:v>
                </c:pt>
              </c:strCache>
            </c:strRef>
          </c:tx>
          <c:spPr>
            <a:solidFill>
              <a:schemeClr val="accent2"/>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BF0F-4C64-B382-8A6C65DEAE08}"/>
            </c:ext>
          </c:extLst>
        </c:ser>
        <c:ser>
          <c:idx val="2"/>
          <c:order val="2"/>
          <c:tx>
            <c:strRef>
              <c:f>'Cote d''Ivoire Estatisticas'!$A$9</c:f>
              <c:strCache>
                <c:ptCount val="1"/>
                <c:pt idx="0">
                  <c:v>Exports of goods and services [Current] </c:v>
                </c:pt>
              </c:strCache>
            </c:strRef>
          </c:tx>
          <c:spPr>
            <a:solidFill>
              <a:srgbClr val="CCE9AD"/>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BF0F-4C64-B382-8A6C65DEAE08}"/>
            </c:ext>
          </c:extLst>
        </c:ser>
        <c:ser>
          <c:idx val="3"/>
          <c:order val="3"/>
          <c:tx>
            <c:strRef>
              <c:f>'Cote d''Ivoire Estatisticas'!$A$10</c:f>
              <c:strCache>
                <c:ptCount val="1"/>
                <c:pt idx="0">
                  <c:v>Imports of goods and services [Current] </c:v>
                </c:pt>
              </c:strCache>
            </c:strRef>
          </c:tx>
          <c:spPr>
            <a:solidFill>
              <a:srgbClr val="7030A0"/>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BF0F-4C64-B382-8A6C65DEAE08}"/>
            </c:ext>
          </c:extLst>
        </c:ser>
        <c:ser>
          <c:idx val="4"/>
          <c:order val="4"/>
          <c:tx>
            <c:strRef>
              <c:f>'Cote d''Ivoire Estatisticas'!$A$11</c:f>
              <c:strCache>
                <c:ptCount val="1"/>
                <c:pt idx="0">
                  <c:v>Trade balance [Constant] </c:v>
                </c:pt>
              </c:strCache>
            </c:strRef>
          </c:tx>
          <c:spPr>
            <a:solidFill>
              <a:srgbClr val="C00000"/>
            </a:solidFill>
            <a:ln>
              <a:noFill/>
            </a:ln>
            <a:effectLst/>
          </c:spPr>
          <c:invertIfNegative val="0"/>
          <c:dLbls>
            <c:dLbl>
              <c:idx val="0"/>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layout>
                <c:manualLayout>
                  <c:x val="0"/>
                  <c:y val="-5.73491928632116E-2"/>
                </c:manualLayout>
              </c:layout>
              <c:numFmt formatCode="&quot;$&quot;#,##0.00_);[Red]\(&quot;$&quot;#,##0.0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0F-4C64-B382-8A6C65DEAE08}"/>
                </c:ext>
              </c:extLst>
            </c:dLbl>
            <c:numFmt formatCode="&quot;$&quot;#,##0.00_);[Red]\(&quot;$&quot;#,##0.0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BF0F-4C64-B382-8A6C65DEAE08}"/>
            </c:ext>
          </c:extLst>
        </c:ser>
        <c:ser>
          <c:idx val="5"/>
          <c:order val="5"/>
          <c:tx>
            <c:strRef>
              <c:f>'Cote d''Ivoire Estatisticas'!$A$12</c:f>
              <c:strCache>
                <c:ptCount val="1"/>
                <c:pt idx="0">
                  <c:v>Trade balance [Current]</c:v>
                </c:pt>
              </c:strCache>
            </c:strRef>
          </c:tx>
          <c:spPr>
            <a:solidFill>
              <a:schemeClr val="accent6"/>
            </a:soli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BF0F-4C64-B382-8A6C65DEAE08}"/>
            </c:ext>
          </c:extLst>
        </c:ser>
        <c:ser>
          <c:idx val="6"/>
          <c:order val="6"/>
          <c:tx>
            <c:strRef>
              <c:f>'Cote d''Ivoire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0F-4C64-B382-8A6C65DEAE08}"/>
                </c:ext>
              </c:extLst>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BF0F-4C64-B382-8A6C65DEAE08}"/>
            </c:ext>
          </c:extLst>
        </c:ser>
        <c:dLbls>
          <c:showLegendKey val="0"/>
          <c:showVal val="0"/>
          <c:showCatName val="0"/>
          <c:showSerName val="0"/>
          <c:showPercent val="0"/>
          <c:showBubbleSize val="0"/>
        </c:dLbls>
        <c:gapWidth val="150"/>
        <c:axId val="193899520"/>
        <c:axId val="152073280"/>
      </c:barChart>
      <c:dateAx>
        <c:axId val="193899520"/>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i="0" baseline="0">
                    <a:solidFill>
                      <a:srgbClr val="00B0F0"/>
                    </a:solidFill>
                    <a:effectLst/>
                  </a:rPr>
                  <a:t>CÔTE D'IVOIRE </a:t>
                </a:r>
                <a:r>
                  <a:rPr lang="pt-PT" sz="1000" b="0" i="0" baseline="0">
                    <a:solidFill>
                      <a:srgbClr val="00B0F0"/>
                    </a:solidFill>
                    <a:effectLst/>
                  </a:rPr>
                  <a:t>ECOWAS ECONOMIC INDICATORS</a:t>
                </a:r>
                <a:endParaRPr lang="pt-PT" sz="1000" b="0">
                  <a:solidFill>
                    <a:srgbClr val="00B0F0"/>
                  </a:solidFill>
                  <a:effectLst/>
                </a:endParaRPr>
              </a:p>
            </c:rich>
          </c:tx>
          <c:layout>
            <c:manualLayout>
              <c:xMode val="edge"/>
              <c:yMode val="edge"/>
              <c:x val="0.37988286926942993"/>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73280"/>
        <c:crosses val="autoZero"/>
        <c:auto val="0"/>
        <c:lblOffset val="100"/>
        <c:baseTimeUnit val="days"/>
      </c:dateAx>
      <c:valAx>
        <c:axId val="1520732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389952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Côte d'Ivoire Imports</a:t>
            </a:r>
            <a:endParaRPr lang="pt-PT" sz="1200" i="1">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9349579497508659"/>
          <c:y val="0.13847346357668275"/>
          <c:w val="0.54286900058070353"/>
          <c:h val="0.5565098223689413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598-46D5-B3DD-40FBB77AF39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598-46D5-B3DD-40FBB77AF39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598-46D5-B3DD-40FBB77AF39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598-46D5-B3DD-40FBB77AF39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598-46D5-B3DD-40FBB77AF39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598-46D5-B3DD-40FBB77AF39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598-46D5-B3DD-40FBB77AF39E}"/>
              </c:ext>
            </c:extLst>
          </c:dPt>
          <c:dPt>
            <c:idx val="7"/>
            <c:bubble3D val="0"/>
            <c:spPr>
              <a:solidFill>
                <a:srgbClr val="3FBBD7"/>
              </a:solidFill>
              <a:ln>
                <a:noFill/>
              </a:ln>
              <a:effectLst/>
            </c:spPr>
            <c:extLst xmlns:c16r2="http://schemas.microsoft.com/office/drawing/2015/06/chart">
              <c:ext xmlns:c16="http://schemas.microsoft.com/office/drawing/2014/chart" uri="{C3380CC4-5D6E-409C-BE32-E72D297353CC}">
                <c16:uniqueId val="{0000000F-1598-46D5-B3DD-40FBB77AF39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598-46D5-B3DD-40FBB77AF39E}"/>
              </c:ext>
            </c:extLst>
          </c:dPt>
          <c:dPt>
            <c:idx val="9"/>
            <c:bubble3D val="0"/>
            <c:spPr>
              <a:solidFill>
                <a:srgbClr val="FFC000"/>
              </a:solidFill>
              <a:ln>
                <a:noFill/>
              </a:ln>
              <a:effectLst/>
            </c:spPr>
            <c:extLst xmlns:c16r2="http://schemas.microsoft.com/office/drawing/2015/06/chart">
              <c:ext xmlns:c16="http://schemas.microsoft.com/office/drawing/2014/chart" uri="{C3380CC4-5D6E-409C-BE32-E72D297353CC}">
                <c16:uniqueId val="{00000013-1598-46D5-B3DD-40FBB77AF39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598-46D5-B3DD-40FBB77AF39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598-46D5-B3DD-40FBB77AF39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598-46D5-B3DD-40FBB77AF39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598-46D5-B3DD-40FBB77AF39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598-46D5-B3DD-40FBB77AF39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598-46D5-B3DD-40FBB77AF39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598-46D5-B3DD-40FBB77AF39E}"/>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598-46D5-B3DD-40FBB77AF39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98-46D5-B3DD-40FBB77AF39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98-46D5-B3DD-40FBB77AF39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598-46D5-B3DD-40FBB77AF39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598-46D5-B3DD-40FBB77AF39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598-46D5-B3DD-40FBB77AF39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598-46D5-B3DD-40FBB77AF39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598-46D5-B3DD-40FBB77AF39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1598-46D5-B3DD-40FBB77AF39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en-US" sz="1200" b="0" i="1" baseline="0" dirty="0">
                <a:effectLst/>
                <a:latin typeface="Arial Narrow" panose="020B0606020202030204" pitchFamily="34" charset="0"/>
              </a:rPr>
              <a:t>Côte d'Ivoire </a:t>
            </a:r>
            <a:r>
              <a:rPr lang="en-US" sz="1200" b="0" i="1" baseline="0" dirty="0" smtClean="0">
                <a:effectLst/>
                <a:latin typeface="Arial Narrow" panose="020B0606020202030204" pitchFamily="34" charset="0"/>
              </a:rPr>
              <a:t>Exports</a:t>
            </a:r>
            <a:endParaRPr lang="pt-PT" sz="1200" i="1" dirty="0">
              <a:effectLst/>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78341849348936898"/>
          <c:y val="7.0588235294117398E-3"/>
        </c:manualLayout>
      </c:layout>
      <c:overlay val="0"/>
      <c:spPr>
        <a:noFill/>
        <a:ln>
          <a:noFill/>
        </a:ln>
        <a:effectLst/>
      </c:spPr>
    </c:title>
    <c:autoTitleDeleted val="0"/>
    <c:plotArea>
      <c:layout>
        <c:manualLayout>
          <c:layoutTarget val="inner"/>
          <c:xMode val="edge"/>
          <c:yMode val="edge"/>
          <c:x val="0.18134495856632021"/>
          <c:y val="0.127058823529412"/>
          <c:w val="0.57953112033328846"/>
          <c:h val="0.6110918108025612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50-4192-BD9A-FDA3E1B05A44}"/>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50-4192-BD9A-FDA3E1B05A44}"/>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950-4192-BD9A-FDA3E1B05A44}"/>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50-4192-BD9A-FDA3E1B05A44}"/>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50-4192-BD9A-FDA3E1B05A44}"/>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50-4192-BD9A-FDA3E1B05A44}"/>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50-4192-BD9A-FDA3E1B05A44}"/>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50-4192-BD9A-FDA3E1B05A44}"/>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50-4192-BD9A-FDA3E1B05A44}"/>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50-4192-BD9A-FDA3E1B05A44}"/>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50-4192-BD9A-FDA3E1B05A44}"/>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50-4192-BD9A-FDA3E1B05A44}"/>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50-4192-BD9A-FDA3E1B05A44}"/>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50-4192-BD9A-FDA3E1B05A44}"/>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50-4192-BD9A-FDA3E1B05A44}"/>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50-4192-BD9A-FDA3E1B05A44}"/>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50-4192-BD9A-FDA3E1B05A44}"/>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50-4192-BD9A-FDA3E1B05A44}"/>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50-4192-BD9A-FDA3E1B05A44}"/>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50-4192-BD9A-FDA3E1B05A44}"/>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1950-4192-BD9A-FDA3E1B05A44}"/>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50-4192-BD9A-FDA3E1B05A44}"/>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50-4192-BD9A-FDA3E1B05A44}"/>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50-4192-BD9A-FDA3E1B05A44}"/>
                </c:ext>
              </c:extLst>
            </c:dLbl>
            <c:dLbl>
              <c:idx val="11"/>
              <c:layout>
                <c:manualLayout>
                  <c:x val="9.5912841470009703E-4"/>
                  <c:y val="-0.127624801757979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50-4192-BD9A-FDA3E1B05A44}"/>
                </c:ext>
              </c:extLst>
            </c:dLbl>
            <c:dLbl>
              <c:idx val="12"/>
              <c:layout>
                <c:manualLayout>
                  <c:x val="8.2825119498928595E-2"/>
                  <c:y val="-0.13107603289763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50-4192-BD9A-FDA3E1B05A44}"/>
                </c:ext>
              </c:extLst>
            </c:dLbl>
            <c:dLbl>
              <c:idx val="13"/>
              <c:layout>
                <c:manualLayout>
                  <c:x val="0.109257688775891"/>
                  <c:y val="-8.36172504182555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950-4192-BD9A-FDA3E1B05A44}"/>
                </c:ext>
              </c:extLst>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50-4192-BD9A-FDA3E1B05A44}"/>
                </c:ext>
              </c:extLst>
            </c:dLbl>
            <c:dLbl>
              <c:idx val="15"/>
              <c:layout>
                <c:manualLayout>
                  <c:x val="8.5319998985076195E-2"/>
                  <c:y val="3.0733392593678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50-4192-BD9A-FDA3E1B05A44}"/>
                </c:ext>
              </c:extLst>
            </c:dLbl>
            <c:dLbl>
              <c:idx val="16"/>
              <c:layout>
                <c:manualLayout>
                  <c:x val="0.138453931102687"/>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50-4192-BD9A-FDA3E1B05A44}"/>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1950-4192-BD9A-FDA3E1B05A44}"/>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'Cote d''Ivoire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C206-4A10-9BF8-16F5D1B843A4}"/>
            </c:ext>
          </c:extLst>
        </c:ser>
        <c:ser>
          <c:idx val="1"/>
          <c:order val="1"/>
          <c:tx>
            <c:strRef>
              <c:f>'Cote d''Ivoire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C206-4A10-9BF8-16F5D1B843A4}"/>
            </c:ext>
          </c:extLst>
        </c:ser>
        <c:dLbls>
          <c:showLegendKey val="0"/>
          <c:showVal val="1"/>
          <c:showCatName val="0"/>
          <c:showSerName val="0"/>
          <c:showPercent val="0"/>
          <c:showBubbleSize val="0"/>
        </c:dLbls>
        <c:gapWidth val="219"/>
        <c:overlap val="-27"/>
        <c:axId val="170263552"/>
        <c:axId val="152105472"/>
      </c:barChart>
      <c:catAx>
        <c:axId val="170263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105472"/>
        <c:crosses val="autoZero"/>
        <c:auto val="1"/>
        <c:lblAlgn val="ctr"/>
        <c:lblOffset val="100"/>
        <c:noMultiLvlLbl val="0"/>
      </c:catAx>
      <c:valAx>
        <c:axId val="152105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02635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'Cote d''Ivoire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14-474A-B80F-5ED70CBA4CE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C14-474A-B80F-5ED70CBA4CE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3-4C14-474A-B80F-5ED70CBA4CE4}"/>
            </c:ext>
          </c:extLst>
        </c:ser>
        <c:dLbls>
          <c:showLegendKey val="0"/>
          <c:showVal val="1"/>
          <c:showCatName val="0"/>
          <c:showSerName val="0"/>
          <c:showPercent val="0"/>
          <c:showBubbleSize val="0"/>
        </c:dLbls>
        <c:marker val="1"/>
        <c:smooth val="0"/>
        <c:axId val="170264064"/>
        <c:axId val="152107200"/>
      </c:lineChart>
      <c:catAx>
        <c:axId val="170264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107200"/>
        <c:crosses val="autoZero"/>
        <c:auto val="1"/>
        <c:lblAlgn val="ctr"/>
        <c:lblOffset val="100"/>
        <c:noMultiLvlLbl val="0"/>
      </c:catAx>
      <c:valAx>
        <c:axId val="152107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0264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'Gambia Estatisticas'!$A$7</c:f>
              <c:strCache>
                <c:ptCount val="1"/>
                <c:pt idx="0">
                  <c:v>Exports of goods and services [Constant] </c:v>
                </c:pt>
              </c:strCache>
            </c:strRef>
          </c:tx>
          <c:spPr>
            <a:solidFill>
              <a:schemeClr val="accent1"/>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13DE-4B74-96FD-F09401D7E424}"/>
            </c:ext>
          </c:extLst>
        </c:ser>
        <c:ser>
          <c:idx val="1"/>
          <c:order val="1"/>
          <c:tx>
            <c:strRef>
              <c:f>'Gambia Estatisticas'!$A$8</c:f>
              <c:strCache>
                <c:ptCount val="1"/>
                <c:pt idx="0">
                  <c:v>Exports of goods and services [Current] </c:v>
                </c:pt>
              </c:strCache>
            </c:strRef>
          </c:tx>
          <c:spPr>
            <a:solidFill>
              <a:schemeClr val="accent2"/>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13DE-4B74-96FD-F09401D7E424}"/>
            </c:ext>
          </c:extLst>
        </c:ser>
        <c:ser>
          <c:idx val="2"/>
          <c:order val="2"/>
          <c:tx>
            <c:strRef>
              <c:f>'Gambia Estatisticas'!$A$9</c:f>
              <c:strCache>
                <c:ptCount val="1"/>
                <c:pt idx="0">
                  <c:v>Exports of goods and services [Current] </c:v>
                </c:pt>
              </c:strCache>
            </c:strRef>
          </c:tx>
          <c:spPr>
            <a:solidFill>
              <a:srgbClr val="00B050"/>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13DE-4B74-96FD-F09401D7E424}"/>
            </c:ext>
          </c:extLst>
        </c:ser>
        <c:ser>
          <c:idx val="3"/>
          <c:order val="3"/>
          <c:tx>
            <c:strRef>
              <c:f>'Gambia Estatisticas'!$A$10</c:f>
              <c:strCache>
                <c:ptCount val="1"/>
                <c:pt idx="0">
                  <c:v>Imports of goods and services [Current] </c:v>
                </c:pt>
              </c:strCache>
            </c:strRef>
          </c:tx>
          <c:spPr>
            <a:solidFill>
              <a:srgbClr val="7030A0"/>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13DE-4B74-96FD-F09401D7E424}"/>
            </c:ext>
          </c:extLst>
        </c:ser>
        <c:ser>
          <c:idx val="4"/>
          <c:order val="4"/>
          <c:tx>
            <c:strRef>
              <c:f>'Gambia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13DE-4B74-96FD-F09401D7E424}"/>
            </c:ext>
          </c:extLst>
        </c:ser>
        <c:ser>
          <c:idx val="5"/>
          <c:order val="5"/>
          <c:tx>
            <c:strRef>
              <c:f>'Gambia Estatisticas'!$A$12</c:f>
              <c:strCache>
                <c:ptCount val="1"/>
                <c:pt idx="0">
                  <c:v>Trade balance [Current]</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13DE-4B74-96FD-F09401D7E424}"/>
            </c:ext>
          </c:extLst>
        </c:ser>
        <c:ser>
          <c:idx val="6"/>
          <c:order val="6"/>
          <c:tx>
            <c:strRef>
              <c:f>'Gambia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6.5703022339027597E-4"/>
                  <c:y val="-3.82327952421408E-2"/>
                </c:manualLayout>
              </c:layout>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13DE-4B74-96FD-F09401D7E424}"/>
            </c:ext>
          </c:extLst>
        </c:ser>
        <c:dLbls>
          <c:showLegendKey val="0"/>
          <c:showVal val="0"/>
          <c:showCatName val="0"/>
          <c:showSerName val="0"/>
          <c:showPercent val="0"/>
          <c:showBubbleSize val="0"/>
        </c:dLbls>
        <c:gapWidth val="150"/>
        <c:axId val="170408960"/>
        <c:axId val="194102976"/>
      </c:barChart>
      <c:dateAx>
        <c:axId val="170408960"/>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THE GAMBIA</a:t>
                </a:r>
                <a:r>
                  <a:rPr lang="en-US" sz="1000" b="0" baseline="0" dirty="0">
                    <a:solidFill>
                      <a:srgbClr val="00B0F0"/>
                    </a:solidFill>
                  </a:rPr>
                  <a:t>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4102976"/>
        <c:crosses val="autoZero"/>
        <c:auto val="0"/>
        <c:lblOffset val="100"/>
        <c:baseTimeUnit val="days"/>
      </c:dateAx>
      <c:valAx>
        <c:axId val="1941029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7040896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Gambia Imports</a:t>
            </a:r>
            <a:endParaRPr lang="pt-PT" sz="1200">
              <a:effectLst/>
            </a:endParaRP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F93-427B-87F5-2304BABB0E5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F93-427B-87F5-2304BABB0E5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AF93-427B-87F5-2304BABB0E5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F93-427B-87F5-2304BABB0E5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AF93-427B-87F5-2304BABB0E5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AF93-427B-87F5-2304BABB0E5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F93-427B-87F5-2304BABB0E5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F93-427B-87F5-2304BABB0E5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F93-427B-87F5-2304BABB0E5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AF93-427B-87F5-2304BABB0E5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F93-427B-87F5-2304BABB0E5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AF93-427B-87F5-2304BABB0E5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AF93-427B-87F5-2304BABB0E5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F93-427B-87F5-2304BABB0E5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F93-427B-87F5-2304BABB0E5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AF93-427B-87F5-2304BABB0E5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F93-427B-87F5-2304BABB0E5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F93-427B-87F5-2304BABB0E5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F93-427B-87F5-2304BABB0E5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F93-427B-87F5-2304BABB0E5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F93-427B-87F5-2304BABB0E5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F93-427B-87F5-2304BABB0E5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F93-427B-87F5-2304BABB0E5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F93-427B-87F5-2304BABB0E5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AF93-427B-87F5-2304BABB0E5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AF93-427B-87F5-2304BABB0E5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4469398803759987"/>
          <c:w val="0.99487836107554395"/>
          <c:h val="0.151050098739719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i="1">
                <a:solidFill>
                  <a:srgbClr val="3FBBD7"/>
                </a:solidFill>
              </a:defRPr>
            </a:pPr>
            <a:r>
              <a:rPr lang="en-US" b="0" i="1" dirty="0">
                <a:solidFill>
                  <a:srgbClr val="3FBBD7"/>
                </a:solidFill>
              </a:rPr>
              <a:t>Gambia Exports</a:t>
            </a:r>
            <a:endParaRPr lang="pt-PT" b="0" i="1" dirty="0">
              <a:solidFill>
                <a:srgbClr val="3FBBD7"/>
              </a:solidFill>
            </a:endParaRPr>
          </a:p>
          <a:p>
            <a:pPr>
              <a:defRPr b="0" i="1">
                <a:solidFill>
                  <a:srgbClr val="3FBBD7"/>
                </a:solidFill>
              </a:defRPr>
            </a:pPr>
            <a:r>
              <a:rPr lang="pt-PT" b="0" i="1" dirty="0">
                <a:solidFill>
                  <a:srgbClr val="3FBBD7"/>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6095914492986877"/>
          <c:y val="0.17858412790043124"/>
          <c:w val="0.56396987223168515"/>
          <c:h val="0.5364241042655388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470-471C-8742-8F00EEC94A3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470-471C-8742-8F00EEC94A30}"/>
              </c:ext>
            </c:extLst>
          </c:dPt>
          <c:dPt>
            <c:idx val="2"/>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0470-471C-8742-8F00EEC94A3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470-471C-8742-8F00EEC94A30}"/>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0470-471C-8742-8F00EEC94A3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0470-471C-8742-8F00EEC94A30}"/>
              </c:ext>
            </c:extLst>
          </c:dPt>
          <c:dPt>
            <c:idx val="6"/>
            <c:bubble3D val="0"/>
            <c:spPr>
              <a:solidFill>
                <a:srgbClr val="FFC000"/>
              </a:solidFill>
              <a:ln>
                <a:noFill/>
              </a:ln>
              <a:effectLst/>
            </c:spPr>
            <c:extLst xmlns:c16r2="http://schemas.microsoft.com/office/drawing/2015/06/chart">
              <c:ext xmlns:c16="http://schemas.microsoft.com/office/drawing/2014/chart" uri="{C3380CC4-5D6E-409C-BE32-E72D297353CC}">
                <c16:uniqueId val="{0000000D-0470-471C-8742-8F00EEC94A30}"/>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0470-471C-8742-8F00EEC94A30}"/>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0470-471C-8742-8F00EEC94A3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0470-471C-8742-8F00EEC94A3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470-471C-8742-8F00EEC94A3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0470-471C-8742-8F00EEC94A3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0470-471C-8742-8F00EEC94A3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470-471C-8742-8F00EEC94A3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470-471C-8742-8F00EEC94A3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0470-471C-8742-8F00EEC94A3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470-471C-8742-8F00EEC94A30}"/>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70-471C-8742-8F00EEC94A30}"/>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70-471C-8742-8F00EEC94A30}"/>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470-471C-8742-8F00EEC94A30}"/>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470-471C-8742-8F00EEC94A30}"/>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470-471C-8742-8F00EEC94A30}"/>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470-471C-8742-8F00EEC94A30}"/>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470-471C-8742-8F00EEC94A30}"/>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470-471C-8742-8F00EEC94A30}"/>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470-471C-8742-8F00EEC94A30}"/>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470-471C-8742-8F00EEC94A30}"/>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470-471C-8742-8F00EEC94A30}"/>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470-471C-8742-8F00EEC94A30}"/>
                </c:ext>
              </c:extLst>
            </c:dLbl>
            <c:numFmt formatCode="0.00%" sourceLinked="0"/>
            <c:spPr>
              <a:noFill/>
              <a:ln>
                <a:noFill/>
              </a:ln>
              <a:effectLst/>
            </c:spPr>
            <c:txPr>
              <a:bodyPr rot="0" vert="horz"/>
              <a:lstStyle/>
              <a:p>
                <a:pPr>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0470-471C-8742-8F00EEC94A3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231401311857412"/>
          <c:w val="0.99488447437974203"/>
          <c:h val="0.15298001385754234"/>
        </c:manualLayout>
      </c:layout>
      <c:overlay val="0"/>
      <c:spPr>
        <a:noFill/>
        <a:ln>
          <a:noFill/>
        </a:ln>
        <a:effectLst/>
      </c:spPr>
      <c:txPr>
        <a:bodyPr rot="0" vert="horz"/>
        <a:lstStyle/>
        <a:p>
          <a:pPr>
            <a:defRPr sz="900">
              <a:latin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sz="900"/>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'Gambia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FC-4B76-8ADD-2CACBEDD378A}"/>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FC-4B76-8ADD-2CACBEDD378A}"/>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FC-4B76-8ADD-2CACBEDD378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5-D8FC-4B76-8ADD-2CACBEDD378A}"/>
            </c:ext>
          </c:extLst>
        </c:ser>
        <c:dLbls>
          <c:showLegendKey val="0"/>
          <c:showVal val="1"/>
          <c:showCatName val="0"/>
          <c:showSerName val="0"/>
          <c:showPercent val="0"/>
          <c:showBubbleSize val="0"/>
        </c:dLbls>
        <c:marker val="1"/>
        <c:smooth val="0"/>
        <c:axId val="197971968"/>
        <c:axId val="143983744"/>
      </c:lineChart>
      <c:catAx>
        <c:axId val="1979719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3983744"/>
        <c:crosses val="autoZero"/>
        <c:auto val="1"/>
        <c:lblAlgn val="ctr"/>
        <c:lblOffset val="100"/>
        <c:noMultiLvlLbl val="0"/>
      </c:catAx>
      <c:valAx>
        <c:axId val="1439837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7971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'Gambia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6833-451D-B0B4-98578ED3CAA1}"/>
            </c:ext>
          </c:extLst>
        </c:ser>
        <c:ser>
          <c:idx val="1"/>
          <c:order val="1"/>
          <c:tx>
            <c:strRef>
              <c:f>'Gambia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6833-451D-B0B4-98578ED3CAA1}"/>
            </c:ext>
          </c:extLst>
        </c:ser>
        <c:dLbls>
          <c:showLegendKey val="0"/>
          <c:showVal val="1"/>
          <c:showCatName val="0"/>
          <c:showSerName val="0"/>
          <c:showPercent val="0"/>
          <c:showBubbleSize val="0"/>
        </c:dLbls>
        <c:gapWidth val="219"/>
        <c:overlap val="-27"/>
        <c:axId val="197973504"/>
        <c:axId val="143985472"/>
      </c:barChart>
      <c:catAx>
        <c:axId val="1979735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3985472"/>
        <c:crosses val="autoZero"/>
        <c:auto val="1"/>
        <c:lblAlgn val="ctr"/>
        <c:lblOffset val="100"/>
        <c:noMultiLvlLbl val="0"/>
      </c:catAx>
      <c:valAx>
        <c:axId val="143985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797350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marL="0" marR="0" indent="0" algn="ctr" defTabSz="91440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Arial Narrow" panose="020B0606020202030204" pitchFamily="34" charset="0"/>
                <a:ea typeface="+mn-ea"/>
                <a:cs typeface="+mn-cs"/>
              </a:defRPr>
            </a:pPr>
            <a:r>
              <a:rPr lang="pt-PT" sz="1000" b="0" i="0" baseline="0">
                <a:effectLst/>
              </a:rPr>
              <a:t>ECOWAS </a:t>
            </a:r>
            <a:r>
              <a:rPr lang="pt-PT" sz="1000" b="0">
                <a:solidFill>
                  <a:srgbClr val="00B0F0"/>
                </a:solidFill>
              </a:rPr>
              <a:t>Imports of Goods </a:t>
            </a:r>
          </a:p>
          <a:p>
            <a:pPr marL="0" marR="0" indent="0" algn="ctr" defTabSz="91440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Arial Narrow" panose="020B0606020202030204" pitchFamily="34" charset="0"/>
                <a:ea typeface="+mn-ea"/>
                <a:cs typeface="+mn-cs"/>
              </a:defRPr>
            </a:pPr>
            <a:r>
              <a:rPr lang="pt-PT" sz="1000" b="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9851050333441853"/>
          <c:y val="0.22880413817020603"/>
          <c:w val="0.40051417505445491"/>
          <c:h val="0.4061336754355021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rgbClr val="CCE9AD"/>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0"/>
              <c:layout>
                <c:manualLayout>
                  <c:x val="-1.6037428721979642E-2"/>
                  <c:y val="-4.6974385049059771E-2"/>
                </c:manualLayout>
              </c:layout>
              <c:dLblPos val="bestFit"/>
              <c:showLegendKey val="1"/>
              <c:showVal val="0"/>
              <c:showCatName val="1"/>
              <c:showSerName val="0"/>
              <c:showPercent val="1"/>
              <c:showBubbleSize val="0"/>
              <c:separator>.</c:separator>
            </c:dLbl>
            <c:dLbl>
              <c:idx val="1"/>
              <c:layout>
                <c:manualLayout>
                  <c:x val="1.3395401288122624E-2"/>
                  <c:y val="-4.669412128461202E-2"/>
                </c:manualLayout>
              </c:layout>
              <c:dLblPos val="bestFit"/>
              <c:showLegendKey val="1"/>
              <c:showVal val="0"/>
              <c:showCatName val="1"/>
              <c:showSerName val="0"/>
              <c:showPercent val="1"/>
              <c:showBubbleSize val="0"/>
              <c:separator>.</c:separator>
            </c:dLbl>
            <c:dLbl>
              <c:idx val="2"/>
              <c:layout>
                <c:manualLayout>
                  <c:x val="7.3564454796561877E-3"/>
                  <c:y val="-2.2086724533391461E-2"/>
                </c:manualLayout>
              </c:layout>
              <c:dLblPos val="bestFit"/>
              <c:showLegendKey val="1"/>
              <c:showVal val="0"/>
              <c:showCatName val="1"/>
              <c:showSerName val="0"/>
              <c:showPercent val="1"/>
              <c:showBubbleSize val="0"/>
              <c:separator>.</c:separator>
            </c:dLbl>
            <c:dLbl>
              <c:idx val="3"/>
              <c:layout>
                <c:manualLayout>
                  <c:x val="4.5283652119629605E-2"/>
                  <c:y val="-8.9236867464508006E-3"/>
                </c:manualLayout>
              </c:layout>
              <c:dLblPos val="bestFit"/>
              <c:showLegendKey val="1"/>
              <c:showVal val="0"/>
              <c:showCatName val="1"/>
              <c:showSerName val="0"/>
              <c:showPercent val="1"/>
              <c:showBubbleSize val="0"/>
              <c:separator>.</c:separator>
            </c:dLbl>
            <c:dLbl>
              <c:idx val="4"/>
              <c:layout>
                <c:manualLayout>
                  <c:x val="2.8800599423398993E-2"/>
                  <c:y val="-4.5189001068133366E-2"/>
                </c:manualLayout>
              </c:layout>
              <c:dLblPos val="bestFit"/>
              <c:showLegendKey val="1"/>
              <c:showVal val="0"/>
              <c:showCatName val="1"/>
              <c:showSerName val="0"/>
              <c:showPercent val="1"/>
              <c:showBubbleSize val="0"/>
              <c:separator>.</c:separator>
            </c:dLbl>
            <c:dLbl>
              <c:idx val="5"/>
              <c:layout>
                <c:manualLayout>
                  <c:x val="3.0289340936322171E-2"/>
                  <c:y val="-2.8236021227895699E-2"/>
                </c:manualLayout>
              </c:layout>
              <c:dLblPos val="bestFit"/>
              <c:showLegendKey val="1"/>
              <c:showVal val="0"/>
              <c:showCatName val="1"/>
              <c:showSerName val="0"/>
              <c:showPercent val="1"/>
              <c:showBubbleSize val="0"/>
              <c:separator>.</c:separator>
            </c:dLbl>
            <c:dLbl>
              <c:idx val="9"/>
              <c:layout>
                <c:manualLayout>
                  <c:x val="-0.11965704322493816"/>
                  <c:y val="7.6927553603635568E-2"/>
                </c:manualLayout>
              </c:layout>
              <c:dLblPos val="bestFit"/>
              <c:showLegendKey val="1"/>
              <c:showVal val="0"/>
              <c:showCatName val="1"/>
              <c:showSerName val="0"/>
              <c:showPercent val="1"/>
              <c:showBubbleSize val="0"/>
              <c:separator>.</c:separator>
            </c:dLbl>
            <c:dLbl>
              <c:idx val="10"/>
              <c:layout>
                <c:manualLayout>
                  <c:x val="-0.11692573996569929"/>
                  <c:y val="4.5582595535144606E-2"/>
                </c:manualLayout>
              </c:layout>
              <c:dLblPos val="bestFit"/>
              <c:showLegendKey val="1"/>
              <c:showVal val="0"/>
              <c:showCatName val="1"/>
              <c:showSerName val="0"/>
              <c:showPercent val="1"/>
              <c:showBubbleSize val="0"/>
              <c:separator>.</c:separator>
            </c:dLbl>
            <c:dLbl>
              <c:idx val="11"/>
              <c:layout>
                <c:manualLayout>
                  <c:x val="-0.14128000053699744"/>
                  <c:y val="3.549480167722633E-2"/>
                </c:manualLayout>
              </c:layout>
              <c:dLblPos val="bestFit"/>
              <c:showLegendKey val="1"/>
              <c:showVal val="0"/>
              <c:showCatName val="1"/>
              <c:showSerName val="0"/>
              <c:showPercent val="1"/>
              <c:showBubbleSize val="0"/>
              <c:separator>.</c:separator>
            </c:dLbl>
            <c:dLbl>
              <c:idx val="12"/>
              <c:layout>
                <c:manualLayout>
                  <c:x val="-0.12091965846962441"/>
                  <c:y val="4.3753138503221335E-3"/>
                </c:manualLayout>
              </c:layout>
              <c:dLblPos val="bestFit"/>
              <c:showLegendKey val="1"/>
              <c:showVal val="0"/>
              <c:showCatName val="1"/>
              <c:showSerName val="0"/>
              <c:showPercent val="1"/>
              <c:showBubbleSize val="0"/>
              <c:separator>.</c:separator>
            </c:dLbl>
            <c:dLbl>
              <c:idx val="13"/>
              <c:layout>
                <c:manualLayout>
                  <c:x val="-0.14133722432732679"/>
                  <c:y val="-2.6500325783228314E-2"/>
                </c:manualLayout>
              </c:layout>
              <c:dLblPos val="bestFit"/>
              <c:showLegendKey val="1"/>
              <c:showVal val="0"/>
              <c:showCatName val="1"/>
              <c:showSerName val="0"/>
              <c:showPercent val="1"/>
              <c:showBubbleSize val="0"/>
              <c:separator>.</c:separator>
            </c:dLbl>
            <c:dLbl>
              <c:idx val="14"/>
              <c:layout>
                <c:manualLayout>
                  <c:x val="-5.2392491433212639E-2"/>
                  <c:y val="-1.9020669580252687E-2"/>
                </c:manualLayout>
              </c:layout>
              <c:dLblPos val="bestFit"/>
              <c:showLegendKey val="1"/>
              <c:showVal val="0"/>
              <c:showCatName val="1"/>
              <c:showSerName val="0"/>
              <c:showPercent val="1"/>
              <c:showBubbleSize val="0"/>
              <c:separator>.</c:separator>
            </c:dLbl>
            <c:dLbl>
              <c:idx val="15"/>
              <c:layout>
                <c:manualLayout>
                  <c:x val="-3.4621232207764314E-2"/>
                  <c:y val="-4.9595115004287336E-2"/>
                </c:manualLayout>
              </c:layout>
              <c:dLblPos val="bestFit"/>
              <c:showLegendKey val="1"/>
              <c:showVal val="0"/>
              <c:showCatName val="1"/>
              <c:showSerName val="0"/>
              <c:showPercent val="1"/>
              <c:showBubbleSize val="0"/>
              <c:separator>.</c:separator>
            </c:dLbl>
            <c:dLbl>
              <c:idx val="16"/>
              <c:layout>
                <c:manualLayout>
                  <c:x val="1.8400553107369283E-3"/>
                  <c:y val="-7.7676795470583621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vert="horz"/>
              <a:lstStyle/>
              <a:p>
                <a:pPr>
                  <a:defRPr/>
                </a:pPr>
                <a:endParaRPr lang="pt-PT"/>
              </a:p>
            </c:txPr>
            <c:dLblPos val="bestFit"/>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'CEDEAO Estatisticas'!$B$79:$B$95</c:f>
              <c:numCache>
                <c:formatCode>"$"#,##0</c:formatCode>
                <c:ptCount val="17"/>
                <c:pt idx="0">
                  <c:v>14490671100</c:v>
                </c:pt>
                <c:pt idx="1">
                  <c:v>14188927865</c:v>
                </c:pt>
                <c:pt idx="2">
                  <c:v>12743843790</c:v>
                </c:pt>
                <c:pt idx="3">
                  <c:v>12678755829</c:v>
                </c:pt>
                <c:pt idx="4">
                  <c:v>26844622806</c:v>
                </c:pt>
                <c:pt idx="5">
                  <c:v>9622037972</c:v>
                </c:pt>
                <c:pt idx="6">
                  <c:v>12216096060</c:v>
                </c:pt>
                <c:pt idx="7">
                  <c:v>9265906433</c:v>
                </c:pt>
                <c:pt idx="8">
                  <c:v>16888911822</c:v>
                </c:pt>
                <c:pt idx="9">
                  <c:v>9070241635</c:v>
                </c:pt>
                <c:pt idx="10">
                  <c:v>8513692078</c:v>
                </c:pt>
                <c:pt idx="11">
                  <c:v>8810817052</c:v>
                </c:pt>
                <c:pt idx="12">
                  <c:v>8630286302</c:v>
                </c:pt>
                <c:pt idx="13">
                  <c:v>11459818102</c:v>
                </c:pt>
                <c:pt idx="14">
                  <c:v>10606574998</c:v>
                </c:pt>
                <c:pt idx="15">
                  <c:v>8780947031</c:v>
                </c:pt>
                <c:pt idx="16">
                  <c:v>13624785103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solidFill>
            <a:srgbClr val="00B0F0"/>
          </a:solidFill>
          <a:latin typeface="Arial Narrow" panose="020B0606020202030204" pitchFamily="34" charset="0"/>
        </a:defRPr>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'Gana Estatisticas'!$A$7</c:f>
              <c:strCache>
                <c:ptCount val="1"/>
                <c:pt idx="0">
                  <c:v>Exports of goods and services [Constant] </c:v>
                </c:pt>
              </c:strCache>
            </c:strRef>
          </c:tx>
          <c:spPr>
            <a:solidFill>
              <a:schemeClr val="accent1"/>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5279-46A2-AEEE-75879C0606B1}"/>
            </c:ext>
          </c:extLst>
        </c:ser>
        <c:ser>
          <c:idx val="1"/>
          <c:order val="1"/>
          <c:tx>
            <c:strRef>
              <c:f>'Gana Estatisticas'!$A$8</c:f>
              <c:strCache>
                <c:ptCount val="1"/>
                <c:pt idx="0">
                  <c:v>Exports of goods and services [Current] </c:v>
                </c:pt>
              </c:strCache>
            </c:strRef>
          </c:tx>
          <c:spPr>
            <a:solidFill>
              <a:schemeClr val="accent2"/>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5279-46A2-AEEE-75879C0606B1}"/>
            </c:ext>
          </c:extLst>
        </c:ser>
        <c:ser>
          <c:idx val="2"/>
          <c:order val="2"/>
          <c:tx>
            <c:strRef>
              <c:f>'Gana Estatisticas'!$A$9</c:f>
              <c:strCache>
                <c:ptCount val="1"/>
                <c:pt idx="0">
                  <c:v>Exports of goods and services [Current] </c:v>
                </c:pt>
              </c:strCache>
            </c:strRef>
          </c:tx>
          <c:spPr>
            <a:solidFill>
              <a:srgbClr val="CCE9AD"/>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5279-46A2-AEEE-75879C0606B1}"/>
            </c:ext>
          </c:extLst>
        </c:ser>
        <c:ser>
          <c:idx val="3"/>
          <c:order val="3"/>
          <c:tx>
            <c:strRef>
              <c:f>'Gana Estatisticas'!$A$10</c:f>
              <c:strCache>
                <c:ptCount val="1"/>
                <c:pt idx="0">
                  <c:v>Imports of goods and services [Current] </c:v>
                </c:pt>
              </c:strCache>
            </c:strRef>
          </c:tx>
          <c:spPr>
            <a:solidFill>
              <a:srgbClr val="7030A0"/>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5279-46A2-AEEE-75879C0606B1}"/>
            </c:ext>
          </c:extLst>
        </c:ser>
        <c:ser>
          <c:idx val="4"/>
          <c:order val="4"/>
          <c:tx>
            <c:strRef>
              <c:f>'Gana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5279-46A2-AEEE-75879C0606B1}"/>
            </c:ext>
          </c:extLst>
        </c:ser>
        <c:ser>
          <c:idx val="5"/>
          <c:order val="5"/>
          <c:tx>
            <c:strRef>
              <c:f>'Gana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5279-46A2-AEEE-75879C0606B1}"/>
            </c:ext>
          </c:extLst>
        </c:ser>
        <c:ser>
          <c:idx val="6"/>
          <c:order val="6"/>
          <c:tx>
            <c:strRef>
              <c:f>'Gana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5279-46A2-AEEE-75879C0606B1}"/>
            </c:ext>
          </c:extLst>
        </c:ser>
        <c:dLbls>
          <c:showLegendKey val="0"/>
          <c:showVal val="0"/>
          <c:showCatName val="0"/>
          <c:showSerName val="0"/>
          <c:showPercent val="0"/>
          <c:showBubbleSize val="0"/>
        </c:dLbls>
        <c:gapWidth val="150"/>
        <c:axId val="200643584"/>
        <c:axId val="143988928"/>
      </c:barChart>
      <c:dateAx>
        <c:axId val="200643584"/>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GHANA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3988928"/>
        <c:crosses val="autoZero"/>
        <c:auto val="0"/>
        <c:lblOffset val="100"/>
        <c:baseTimeUnit val="days"/>
      </c:dateAx>
      <c:valAx>
        <c:axId val="1439889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6435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r>
              <a:rPr lang="pt-PT" sz="1200" dirty="0">
                <a:solidFill>
                  <a:srgbClr val="00B0F0"/>
                </a:solidFill>
              </a:rPr>
              <a:t>Ghana </a:t>
            </a:r>
            <a:r>
              <a:rPr lang="en-US" sz="1200" b="0" i="1" baseline="0" dirty="0" smtClean="0">
                <a:effectLst/>
              </a:rPr>
              <a:t>Imports of goods</a:t>
            </a:r>
            <a:endParaRPr lang="pt-PT"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endParaRPr lang="pt-PT" sz="1200" dirty="0">
              <a:solidFill>
                <a:srgbClr val="00B0F0"/>
              </a:solidFill>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60637684639561718"/>
          <c:y val="5.2001846414774469E-2"/>
        </c:manualLayout>
      </c:layout>
      <c:overlay val="0"/>
      <c:spPr>
        <a:noFill/>
        <a:ln>
          <a:noFill/>
        </a:ln>
        <a:effectLst/>
      </c:spPr>
    </c:title>
    <c:autoTitleDeleted val="0"/>
    <c:plotArea>
      <c:layout>
        <c:manualLayout>
          <c:layoutTarget val="inner"/>
          <c:xMode val="edge"/>
          <c:yMode val="edge"/>
          <c:x val="0.15295724257150309"/>
          <c:y val="9.8657591384287618E-2"/>
          <c:w val="0.43320730236508703"/>
          <c:h val="0.595289699127080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F06-47E4-AEE3-1B0ADCA210E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F06-47E4-AEE3-1B0ADCA210E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F06-47E4-AEE3-1B0ADCA210E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F06-47E4-AEE3-1B0ADCA210E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F06-47E4-AEE3-1B0ADCA210E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F06-47E4-AEE3-1B0ADCA210E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F06-47E4-AEE3-1B0ADCA210E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F06-47E4-AEE3-1B0ADCA210E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F06-47E4-AEE3-1B0ADCA210E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F06-47E4-AEE3-1B0ADCA210E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F06-47E4-AEE3-1B0ADCA210E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F06-47E4-AEE3-1B0ADCA210E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F06-47E4-AEE3-1B0ADCA210E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F06-47E4-AEE3-1B0ADCA210E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F06-47E4-AEE3-1B0ADCA210E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F06-47E4-AEE3-1B0ADCA210E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CF06-47E4-AEE3-1B0ADCA210E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F06-47E4-AEE3-1B0ADCA210E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F06-47E4-AEE3-1B0ADCA210E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F06-47E4-AEE3-1B0ADCA210E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F06-47E4-AEE3-1B0ADCA210E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F06-47E4-AEE3-1B0ADCA210E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F06-47E4-AEE3-1B0ADCA210E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F06-47E4-AEE3-1B0ADCA210E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F06-47E4-AEE3-1B0ADCA210E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CF06-47E4-AEE3-1B0ADCA210E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CF06-47E4-AEE3-1B0ADCA210E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6162938911720255"/>
          <c:w val="0.99487836107554395"/>
          <c:h val="0.13411467059574667"/>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dirty="0">
                <a:effectLst/>
              </a:rPr>
              <a:t>Ghana </a:t>
            </a:r>
            <a:r>
              <a:rPr lang="en-US" sz="1200" b="0" i="1" baseline="0" dirty="0" smtClean="0">
                <a:effectLst/>
              </a:rPr>
              <a:t>Exports of goods</a:t>
            </a:r>
            <a:endParaRPr lang="pt-PT" sz="1200" dirty="0">
              <a:effectLst/>
            </a:endParaRPr>
          </a:p>
          <a:p>
            <a:pPr defTabSz="914400">
              <a:defRPr lang="pt-PT" sz="1200" b="0" i="1" u="none" strike="noStrike" kern="1200" spc="0" baseline="0">
                <a:solidFill>
                  <a:srgbClr val="00B0F0"/>
                </a:solidFill>
                <a:latin typeface="+mn-lt"/>
                <a:ea typeface="+mn-ea"/>
                <a:cs typeface="+mn-cs"/>
              </a:defRPr>
            </a:pPr>
            <a:r>
              <a:rPr lang="pt-PT" sz="1200" i="1" dirty="0">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13227825890077546"/>
          <c:y val="0.127058823529412"/>
          <c:w val="0.59378066886981817"/>
          <c:h val="0.6487618292988317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411-492B-B621-1A017D105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411-492B-B621-1A017D105F52}"/>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411-492B-B621-1A017D105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411-492B-B621-1A017D105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411-492B-B621-1A017D105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411-492B-B621-1A017D105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411-492B-B621-1A017D105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411-492B-B621-1A017D105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411-492B-B621-1A017D105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411-492B-B621-1A017D105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411-492B-B621-1A017D105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411-492B-B621-1A017D105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411-492B-B621-1A017D105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411-492B-B621-1A017D105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411-492B-B621-1A017D105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411-492B-B621-1A017D105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411-492B-B621-1A017D105F52}"/>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11-492B-B621-1A017D105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11-492B-B621-1A017D105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11-492B-B621-1A017D105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11-492B-B621-1A017D105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411-492B-B621-1A017D105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411-492B-B621-1A017D105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411-492B-B621-1A017D105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411-492B-B621-1A017D105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411-492B-B621-1A017D105F52}"/>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411-492B-B621-1A017D105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411-492B-B621-1A017D105F52}"/>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411-492B-B621-1A017D105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411-492B-B621-1A017D105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411-492B-B621-1A017D105F52}"/>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411-492B-B621-1A017D105F52}"/>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411-492B-B621-1A017D105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F411-492B-B621-1A017D105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665248504477197"/>
          <c:w val="0.99488447437974203"/>
          <c:h val="0.1486416032170912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'Gana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37EF-4E18-9AE4-44A2B514CCF0}"/>
            </c:ext>
          </c:extLst>
        </c:ser>
        <c:ser>
          <c:idx val="1"/>
          <c:order val="1"/>
          <c:tx>
            <c:strRef>
              <c:f>'Gana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1-37EF-4E18-9AE4-44A2B514CCF0}"/>
            </c:ext>
          </c:extLst>
        </c:ser>
        <c:dLbls>
          <c:showLegendKey val="0"/>
          <c:showVal val="1"/>
          <c:showCatName val="0"/>
          <c:showSerName val="0"/>
          <c:showPercent val="0"/>
          <c:showBubbleSize val="0"/>
        </c:dLbls>
        <c:gapWidth val="219"/>
        <c:overlap val="-27"/>
        <c:axId val="200644096"/>
        <c:axId val="200545920"/>
      </c:barChart>
      <c:catAx>
        <c:axId val="200644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0545920"/>
        <c:crosses val="autoZero"/>
        <c:auto val="1"/>
        <c:lblAlgn val="ctr"/>
        <c:lblOffset val="100"/>
        <c:noMultiLvlLbl val="0"/>
      </c:catAx>
      <c:valAx>
        <c:axId val="200545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64409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'Gana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B4A2-4BAE-82C8-964047E2561F}"/>
            </c:ext>
          </c:extLst>
        </c:ser>
        <c:dLbls>
          <c:showLegendKey val="0"/>
          <c:showVal val="1"/>
          <c:showCatName val="0"/>
          <c:showSerName val="0"/>
          <c:showPercent val="0"/>
          <c:showBubbleSize val="0"/>
        </c:dLbls>
        <c:marker val="1"/>
        <c:smooth val="0"/>
        <c:axId val="200877568"/>
        <c:axId val="200547648"/>
      </c:lineChart>
      <c:catAx>
        <c:axId val="2008775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0547648"/>
        <c:crosses val="autoZero"/>
        <c:auto val="1"/>
        <c:lblAlgn val="ctr"/>
        <c:lblOffset val="100"/>
        <c:noMultiLvlLbl val="0"/>
      </c:catAx>
      <c:valAx>
        <c:axId val="200547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8775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Estatisticas'!$A$7</c:f>
              <c:strCache>
                <c:ptCount val="1"/>
                <c:pt idx="0">
                  <c:v>Exports of goods and services [Constant] </c:v>
                </c:pt>
              </c:strCache>
            </c:strRef>
          </c:tx>
          <c:spPr>
            <a:solidFill>
              <a:schemeClr val="accent1"/>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40FC-44A1-98DC-0677CBDE0E45}"/>
            </c:ext>
          </c:extLst>
        </c:ser>
        <c:ser>
          <c:idx val="1"/>
          <c:order val="1"/>
          <c:tx>
            <c:strRef>
              <c:f>'Guine Estatisticas'!$A$8</c:f>
              <c:strCache>
                <c:ptCount val="1"/>
                <c:pt idx="0">
                  <c:v>Exports of goods and services [Current] </c:v>
                </c:pt>
              </c:strCache>
            </c:strRef>
          </c:tx>
          <c:spPr>
            <a:solidFill>
              <a:schemeClr val="accent2"/>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40FC-44A1-98DC-0677CBDE0E45}"/>
            </c:ext>
          </c:extLst>
        </c:ser>
        <c:ser>
          <c:idx val="2"/>
          <c:order val="2"/>
          <c:tx>
            <c:strRef>
              <c:f>'Guine Estatisticas'!$A$9</c:f>
              <c:strCache>
                <c:ptCount val="1"/>
                <c:pt idx="0">
                  <c:v>Exports of goods and services [Current] </c:v>
                </c:pt>
              </c:strCache>
            </c:strRef>
          </c:tx>
          <c:spPr>
            <a:solidFill>
              <a:srgbClr val="CCE9AD"/>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40FC-44A1-98DC-0677CBDE0E45}"/>
            </c:ext>
          </c:extLst>
        </c:ser>
        <c:ser>
          <c:idx val="3"/>
          <c:order val="3"/>
          <c:tx>
            <c:strRef>
              <c:f>'Guine Estatisticas'!$A$10</c:f>
              <c:strCache>
                <c:ptCount val="1"/>
                <c:pt idx="0">
                  <c:v>Imports of goods and services [Current] </c:v>
                </c:pt>
              </c:strCache>
            </c:strRef>
          </c:tx>
          <c:spPr>
            <a:solidFill>
              <a:srgbClr val="7030A0"/>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40FC-44A1-98DC-0677CBDE0E45}"/>
            </c:ext>
          </c:extLst>
        </c:ser>
        <c:ser>
          <c:idx val="4"/>
          <c:order val="4"/>
          <c:tx>
            <c:strRef>
              <c:f>'Guine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40FC-44A1-98DC-0677CBDE0E45}"/>
            </c:ext>
          </c:extLst>
        </c:ser>
        <c:ser>
          <c:idx val="5"/>
          <c:order val="5"/>
          <c:tx>
            <c:strRef>
              <c:f>'Guine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40FC-44A1-98DC-0677CBDE0E45}"/>
            </c:ext>
          </c:extLst>
        </c:ser>
        <c:ser>
          <c:idx val="6"/>
          <c:order val="6"/>
          <c:tx>
            <c:strRef>
              <c:f>'Guine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40FC-44A1-98DC-0677CBDE0E45}"/>
            </c:ext>
          </c:extLst>
        </c:ser>
        <c:dLbls>
          <c:showLegendKey val="0"/>
          <c:showVal val="0"/>
          <c:showCatName val="0"/>
          <c:showSerName val="0"/>
          <c:showPercent val="0"/>
          <c:showBubbleSize val="0"/>
        </c:dLbls>
        <c:gapWidth val="150"/>
        <c:axId val="201171968"/>
        <c:axId val="201395008"/>
      </c:barChart>
      <c:dateAx>
        <c:axId val="20117196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smtClean="0">
                    <a:solidFill>
                      <a:srgbClr val="00B0F0"/>
                    </a:solidFill>
                  </a:rPr>
                  <a:t>GUINEA</a:t>
                </a:r>
                <a:r>
                  <a:rPr lang="en-US" sz="1000" b="0" baseline="0" dirty="0" smtClean="0">
                    <a:solidFill>
                      <a:srgbClr val="00B0F0"/>
                    </a:solidFill>
                  </a:rPr>
                  <a:t>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1395008"/>
        <c:crosses val="autoZero"/>
        <c:auto val="0"/>
        <c:lblOffset val="100"/>
        <c:baseTimeUnit val="days"/>
      </c:dateAx>
      <c:valAx>
        <c:axId val="201395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11719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dirty="0">
                <a:effectLst/>
              </a:rPr>
              <a:t>Guinea Im</a:t>
            </a:r>
            <a:r>
              <a:rPr lang="en-US" sz="1200" b="0" i="1" baseline="0" dirty="0">
                <a:effectLst/>
              </a:rPr>
              <a:t>ports of goods</a:t>
            </a:r>
            <a:endParaRPr lang="pt-PT" sz="1200" dirty="0">
              <a:effectLst/>
            </a:endParaRPr>
          </a:p>
          <a:p>
            <a:pPr defTabSz="914400">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65040586737955786"/>
          <c:y val="2.6476061227973482E-5"/>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8E2-47FD-8063-BDF67BC7D95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E8E2-47FD-8063-BDF67BC7D95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E8E2-47FD-8063-BDF67BC7D95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E8E2-47FD-8063-BDF67BC7D95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E8E2-47FD-8063-BDF67BC7D95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E8E2-47FD-8063-BDF67BC7D95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E8E2-47FD-8063-BDF67BC7D95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E8E2-47FD-8063-BDF67BC7D95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E8E2-47FD-8063-BDF67BC7D95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E8E2-47FD-8063-BDF67BC7D95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E8E2-47FD-8063-BDF67BC7D95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E8E2-47FD-8063-BDF67BC7D95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E8E2-47FD-8063-BDF67BC7D95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E8E2-47FD-8063-BDF67BC7D95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E8E2-47FD-8063-BDF67BC7D95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E8E2-47FD-8063-BDF67BC7D95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E8E2-47FD-8063-BDF67BC7D95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E2-47FD-8063-BDF67BC7D95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8E2-47FD-8063-BDF67BC7D95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8E2-47FD-8063-BDF67BC7D95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8E2-47FD-8063-BDF67BC7D95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8E2-47FD-8063-BDF67BC7D95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8E2-47FD-8063-BDF67BC7D95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E8E2-47FD-8063-BDF67BC7D95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8E2-47FD-8063-BDF67BC7D95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8E2-47FD-8063-BDF67BC7D95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E8E2-47FD-8063-BDF67BC7D95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5225974847741837"/>
          <c:w val="0.99487836107554395"/>
          <c:h val="0.143484266309212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Guinea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27-43B3-9CB4-FE8C06927161}"/>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027-43B3-9CB4-FE8C06927161}"/>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4027-43B3-9CB4-FE8C06927161}"/>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027-43B3-9CB4-FE8C0692716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027-43B3-9CB4-FE8C0692716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27-43B3-9CB4-FE8C0692716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27-43B3-9CB4-FE8C06927161}"/>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4027-43B3-9CB4-FE8C06927161}"/>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4027-43B3-9CB4-FE8C06927161}"/>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27-43B3-9CB4-FE8C06927161}"/>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27-43B3-9CB4-FE8C06927161}"/>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27-43B3-9CB4-FE8C06927161}"/>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27-43B3-9CB4-FE8C06927161}"/>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27-43B3-9CB4-FE8C06927161}"/>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027-43B3-9CB4-FE8C06927161}"/>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027-43B3-9CB4-FE8C06927161}"/>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027-43B3-9CB4-FE8C06927161}"/>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27-43B3-9CB4-FE8C06927161}"/>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27-43B3-9CB4-FE8C06927161}"/>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27-43B3-9CB4-FE8C06927161}"/>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027-43B3-9CB4-FE8C06927161}"/>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027-43B3-9CB4-FE8C06927161}"/>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027-43B3-9CB4-FE8C06927161}"/>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027-43B3-9CB4-FE8C06927161}"/>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027-43B3-9CB4-FE8C06927161}"/>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4027-43B3-9CB4-FE8C06927161}"/>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27-43B3-9CB4-FE8C06927161}"/>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4027-43B3-9CB4-FE8C06927161}"/>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4027-43B3-9CB4-FE8C06927161}"/>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4027-43B3-9CB4-FE8C06927161}"/>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27-43B3-9CB4-FE8C06927161}"/>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27-43B3-9CB4-FE8C06927161}"/>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27-43B3-9CB4-FE8C06927161}"/>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4027-43B3-9CB4-FE8C0692716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5722625792512608"/>
          <c:w val="0.99488447437974203"/>
          <c:h val="0.138067830336737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'Guine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5-F95D-46A8-8572-C6F256AB1EE8}"/>
            </c:ext>
          </c:extLst>
        </c:ser>
        <c:dLbls>
          <c:showLegendKey val="0"/>
          <c:showVal val="1"/>
          <c:showCatName val="0"/>
          <c:showSerName val="0"/>
          <c:showPercent val="0"/>
          <c:showBubbleSize val="0"/>
        </c:dLbls>
        <c:marker val="1"/>
        <c:smooth val="0"/>
        <c:axId val="201641984"/>
        <c:axId val="193038592"/>
      </c:lineChart>
      <c:catAx>
        <c:axId val="20164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3038592"/>
        <c:crosses val="autoZero"/>
        <c:auto val="1"/>
        <c:lblAlgn val="ctr"/>
        <c:lblOffset val="100"/>
        <c:noMultiLvlLbl val="0"/>
      </c:catAx>
      <c:valAx>
        <c:axId val="193038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16419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'Guine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04C0-4A50-9E8E-B6DB5598FA87}"/>
            </c:ext>
          </c:extLst>
        </c:ser>
        <c:ser>
          <c:idx val="1"/>
          <c:order val="1"/>
          <c:tx>
            <c:strRef>
              <c:f>'Guine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04C0-4A50-9E8E-B6DB5598FA87}"/>
            </c:ext>
          </c:extLst>
        </c:ser>
        <c:dLbls>
          <c:showLegendKey val="0"/>
          <c:showVal val="1"/>
          <c:showCatName val="0"/>
          <c:showSerName val="0"/>
          <c:showPercent val="0"/>
          <c:showBubbleSize val="0"/>
        </c:dLbls>
        <c:gapWidth val="219"/>
        <c:overlap val="-27"/>
        <c:axId val="201642496"/>
        <c:axId val="193040320"/>
      </c:barChart>
      <c:catAx>
        <c:axId val="2016424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3040320"/>
        <c:crosses val="autoZero"/>
        <c:auto val="1"/>
        <c:lblAlgn val="ctr"/>
        <c:lblOffset val="100"/>
        <c:noMultiLvlLbl val="0"/>
      </c:catAx>
      <c:valAx>
        <c:axId val="193040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164249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400" b="0" i="0" u="none" strike="noStrike" kern="1200" spc="0" baseline="0">
                <a:solidFill>
                  <a:schemeClr val="bg1"/>
                </a:solidFill>
                <a:latin typeface="+mn-lt"/>
                <a:ea typeface="+mn-ea"/>
                <a:cs typeface="+mn-cs"/>
              </a:defRPr>
            </a:pPr>
            <a:r>
              <a:rPr lang="pt-PT" sz="1200" b="0" i="1" baseline="0">
                <a:solidFill>
                  <a:schemeClr val="bg1"/>
                </a:solidFill>
                <a:effectLst/>
                <a:latin typeface="Arial Narrow" panose="020B0606020202030204" pitchFamily="34" charset="0"/>
              </a:rPr>
              <a:t>PARTICIPATION OF MEMBER COUNTRIES IN INTRA-REGIONAL TRADE </a:t>
            </a:r>
          </a:p>
          <a:p>
            <a:pPr marL="0" marR="0" indent="0" algn="ctr" defTabSz="914400" rtl="0" eaLnBrk="1" fontAlgn="auto" latinLnBrk="0" hangingPunct="1">
              <a:lnSpc>
                <a:spcPct val="100000"/>
              </a:lnSpc>
              <a:spcBef>
                <a:spcPts val="0"/>
              </a:spcBef>
              <a:spcAft>
                <a:spcPts val="0"/>
              </a:spcAft>
              <a:buClrTx/>
              <a:buSzTx/>
              <a:buFontTx/>
              <a:buNone/>
              <a:tabLst/>
              <a:defRPr lang="pt-PT" sz="1400" b="0" i="0" u="none" strike="noStrike" kern="1200" spc="0" baseline="0">
                <a:solidFill>
                  <a:schemeClr val="bg1"/>
                </a:solidFill>
                <a:latin typeface="+mn-lt"/>
                <a:ea typeface="+mn-ea"/>
                <a:cs typeface="+mn-cs"/>
              </a:defRPr>
            </a:pPr>
            <a:r>
              <a:rPr lang="pt-PT" sz="1200" b="0" i="1" baseline="0">
                <a:solidFill>
                  <a:schemeClr val="bg1"/>
                </a:solidFill>
                <a:effectLst/>
                <a:latin typeface="Arial Narrow" panose="020B0606020202030204" pitchFamily="34" charset="0"/>
              </a:rPr>
              <a:t>(in % </a:t>
            </a:r>
            <a:r>
              <a:rPr lang="en-US">
                <a:solidFill>
                  <a:schemeClr val="bg1"/>
                </a:solidFill>
              </a:rPr>
              <a:t>2011</a:t>
            </a:r>
            <a:r>
              <a:rPr lang="en-US" baseline="0">
                <a:solidFill>
                  <a:schemeClr val="bg1"/>
                </a:solidFill>
              </a:rPr>
              <a:t> - 2016</a:t>
            </a:r>
            <a:r>
              <a:rPr lang="en-US">
                <a:solidFill>
                  <a:schemeClr val="bg1"/>
                </a:solidFill>
              </a:rPr>
              <a:t>)</a:t>
            </a:r>
          </a:p>
        </c:rich>
      </c:tx>
      <c:layout>
        <c:manualLayout>
          <c:xMode val="edge"/>
          <c:yMode val="edge"/>
          <c:x val="0.33906701194302319"/>
          <c:y val="1.6074485835876624E-2"/>
        </c:manualLayout>
      </c:layout>
      <c:overlay val="0"/>
      <c:spPr>
        <a:solidFill>
          <a:srgbClr val="B1D3F5"/>
        </a:solid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'Dados CEDEAO Estaisticas'!$B$8</c:f>
              <c:strCache>
                <c:ptCount val="1"/>
                <c:pt idx="0">
                  <c:v>Export</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Estaisticas'!$B$9:$B$23</c:f>
              <c:numCache>
                <c:formatCode>0.0%</c:formatCode>
                <c:ptCount val="15"/>
                <c:pt idx="0">
                  <c:v>1.2E-2</c:v>
                </c:pt>
                <c:pt idx="1">
                  <c:v>2.1999999999999999E-2</c:v>
                </c:pt>
                <c:pt idx="2">
                  <c:v>0</c:v>
                </c:pt>
                <c:pt idx="3">
                  <c:v>0.26400000000000001</c:v>
                </c:pt>
                <c:pt idx="4">
                  <c:v>7.0000000000000001E-3</c:v>
                </c:pt>
                <c:pt idx="5">
                  <c:v>0.16500000000000001</c:v>
                </c:pt>
                <c:pt idx="6">
                  <c:v>0.02</c:v>
                </c:pt>
                <c:pt idx="7">
                  <c:v>2E-3</c:v>
                </c:pt>
                <c:pt idx="8">
                  <c:v>3.0000000000000001E-3</c:v>
                </c:pt>
                <c:pt idx="9">
                  <c:v>2.9000000000000001E-2</c:v>
                </c:pt>
                <c:pt idx="10">
                  <c:v>2.5999999999999999E-2</c:v>
                </c:pt>
                <c:pt idx="11">
                  <c:v>0.32500000000000001</c:v>
                </c:pt>
                <c:pt idx="12">
                  <c:v>7.6999999999999999E-2</c:v>
                </c:pt>
                <c:pt idx="13">
                  <c:v>2E-3</c:v>
                </c:pt>
                <c:pt idx="14">
                  <c:v>4.5999999999999999E-2</c:v>
                </c:pt>
              </c:numCache>
            </c:numRef>
          </c:val>
        </c:ser>
        <c:ser>
          <c:idx val="1"/>
          <c:order val="1"/>
          <c:tx>
            <c:strRef>
              <c:f>'Dados CEDEAO Estaisticas'!$C$8</c:f>
              <c:strCache>
                <c:ptCount val="1"/>
                <c:pt idx="0">
                  <c:v>Import</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1000" b="1" i="0" u="none" strike="noStrike" kern="1200" baseline="0">
                    <a:solidFill>
                      <a:schemeClr val="accent2">
                        <a:lumMod val="60000"/>
                        <a:lumOff val="4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Estaisticas'!$C$9:$C$23</c:f>
              <c:numCache>
                <c:formatCode>0.0%</c:formatCode>
                <c:ptCount val="15"/>
                <c:pt idx="0">
                  <c:v>4.4999999999999998E-2</c:v>
                </c:pt>
                <c:pt idx="1">
                  <c:v>8.3000000000000004E-2</c:v>
                </c:pt>
                <c:pt idx="2">
                  <c:v>2E-3</c:v>
                </c:pt>
                <c:pt idx="3">
                  <c:v>0.27100000000000002</c:v>
                </c:pt>
                <c:pt idx="4">
                  <c:v>1.2E-2</c:v>
                </c:pt>
                <c:pt idx="5">
                  <c:v>7.8E-2</c:v>
                </c:pt>
                <c:pt idx="6">
                  <c:v>1.0999999999999999E-2</c:v>
                </c:pt>
                <c:pt idx="7">
                  <c:v>2E-3</c:v>
                </c:pt>
                <c:pt idx="8">
                  <c:v>3.7999999999999999E-2</c:v>
                </c:pt>
                <c:pt idx="9">
                  <c:v>0.153</c:v>
                </c:pt>
                <c:pt idx="10">
                  <c:v>3.5000000000000003E-2</c:v>
                </c:pt>
                <c:pt idx="11">
                  <c:v>9.8000000000000004E-2</c:v>
                </c:pt>
                <c:pt idx="12">
                  <c:v>8.4000000000000005E-2</c:v>
                </c:pt>
                <c:pt idx="13">
                  <c:v>6.8000000000000005E-2</c:v>
                </c:pt>
                <c:pt idx="14">
                  <c:v>2.1000000000000001E-2</c:v>
                </c:pt>
              </c:numCache>
            </c:numRef>
          </c:val>
        </c:ser>
        <c:dLbls>
          <c:showLegendKey val="0"/>
          <c:showVal val="1"/>
          <c:showCatName val="0"/>
          <c:showSerName val="0"/>
          <c:showPercent val="0"/>
          <c:showBubbleSize val="0"/>
        </c:dLbls>
        <c:gapWidth val="219"/>
        <c:overlap val="-27"/>
        <c:axId val="156467200"/>
        <c:axId val="156014208"/>
      </c:barChart>
      <c:catAx>
        <c:axId val="1564672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6014208"/>
        <c:crosses val="autoZero"/>
        <c:auto val="1"/>
        <c:lblAlgn val="ctr"/>
        <c:lblOffset val="100"/>
        <c:noMultiLvlLbl val="0"/>
      </c:catAx>
      <c:valAx>
        <c:axId val="1560142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6467200"/>
        <c:crosses val="autoZero"/>
        <c:crossBetween val="between"/>
      </c:valAx>
      <c:spPr>
        <a:noFill/>
        <a:ln>
          <a:noFill/>
        </a:ln>
        <a:effectLst/>
      </c:spPr>
    </c:plotArea>
    <c:legend>
      <c:legendPos val="b"/>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Bissau Estatisticas'!$A$7</c:f>
              <c:strCache>
                <c:ptCount val="1"/>
                <c:pt idx="0">
                  <c:v>Exports of goods and services [Constant] </c:v>
                </c:pt>
              </c:strCache>
            </c:strRef>
          </c:tx>
          <c:spPr>
            <a:solidFill>
              <a:schemeClr val="accent1"/>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E2BE-4559-B0A5-24EC0CD5993B}"/>
            </c:ext>
          </c:extLst>
        </c:ser>
        <c:ser>
          <c:idx val="1"/>
          <c:order val="1"/>
          <c:tx>
            <c:strRef>
              <c:f>'Guine Bissau Estatisticas'!$A$8</c:f>
              <c:strCache>
                <c:ptCount val="1"/>
                <c:pt idx="0">
                  <c:v>Exports of goods and services [Current] </c:v>
                </c:pt>
              </c:strCache>
            </c:strRef>
          </c:tx>
          <c:spPr>
            <a:solidFill>
              <a:schemeClr val="accent2"/>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E2BE-4559-B0A5-24EC0CD5993B}"/>
            </c:ext>
          </c:extLst>
        </c:ser>
        <c:ser>
          <c:idx val="2"/>
          <c:order val="2"/>
          <c:tx>
            <c:strRef>
              <c:f>'Guine Bissau Estatisticas'!$A$9</c:f>
              <c:strCache>
                <c:ptCount val="1"/>
                <c:pt idx="0">
                  <c:v>Exports of goods and services [Current] </c:v>
                </c:pt>
              </c:strCache>
            </c:strRef>
          </c:tx>
          <c:spPr>
            <a:solidFill>
              <a:srgbClr val="CCE9AD"/>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E2BE-4559-B0A5-24EC0CD5993B}"/>
            </c:ext>
          </c:extLst>
        </c:ser>
        <c:ser>
          <c:idx val="3"/>
          <c:order val="3"/>
          <c:tx>
            <c:strRef>
              <c:f>'Guine Bissau Estatisticas'!$A$10</c:f>
              <c:strCache>
                <c:ptCount val="1"/>
                <c:pt idx="0">
                  <c:v>Imports of goods and services [Current] </c:v>
                </c:pt>
              </c:strCache>
            </c:strRef>
          </c:tx>
          <c:spPr>
            <a:solidFill>
              <a:srgbClr val="7030A0"/>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E2BE-4559-B0A5-24EC0CD5993B}"/>
            </c:ext>
          </c:extLst>
        </c:ser>
        <c:ser>
          <c:idx val="4"/>
          <c:order val="4"/>
          <c:tx>
            <c:strRef>
              <c:f>'Guine Bissau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E2BE-4559-B0A5-24EC0CD5993B}"/>
            </c:ext>
          </c:extLst>
        </c:ser>
        <c:ser>
          <c:idx val="5"/>
          <c:order val="5"/>
          <c:tx>
            <c:strRef>
              <c:f>'Guine Bissau Estatisticas'!$A$12</c:f>
              <c:strCache>
                <c:ptCount val="1"/>
                <c:pt idx="0">
                  <c:v>Trade balance [Current]</c:v>
                </c:pt>
              </c:strCache>
            </c:strRef>
          </c:tx>
          <c:spPr>
            <a:solidFill>
              <a:srgbClr val="00B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E2BE-4559-B0A5-24EC0CD5993B}"/>
            </c:ext>
          </c:extLst>
        </c:ser>
        <c:ser>
          <c:idx val="6"/>
          <c:order val="6"/>
          <c:tx>
            <c:strRef>
              <c:f>'Guine Bissau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E2BE-4559-B0A5-24EC0CD5993B}"/>
            </c:ext>
          </c:extLst>
        </c:ser>
        <c:dLbls>
          <c:showLegendKey val="0"/>
          <c:showVal val="0"/>
          <c:showCatName val="0"/>
          <c:showSerName val="0"/>
          <c:showPercent val="0"/>
          <c:showBubbleSize val="0"/>
        </c:dLbls>
        <c:gapWidth val="150"/>
        <c:axId val="206680064"/>
        <c:axId val="193043776"/>
      </c:barChart>
      <c:dateAx>
        <c:axId val="206680064"/>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dirty="0" smtClean="0">
                    <a:solidFill>
                      <a:srgbClr val="00B0F0"/>
                    </a:solidFill>
                  </a:rPr>
                  <a:t>GUINEA </a:t>
                </a:r>
                <a:r>
                  <a:rPr lang="en-US" altLang="en-US" sz="1000" b="0" dirty="0">
                    <a:solidFill>
                      <a:srgbClr val="00B0F0"/>
                    </a:solidFill>
                  </a:rPr>
                  <a:t>BISSAU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3043776"/>
        <c:crosses val="autoZero"/>
        <c:auto val="0"/>
        <c:lblOffset val="100"/>
        <c:baseTimeUnit val="days"/>
      </c:dateAx>
      <c:valAx>
        <c:axId val="193043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66800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'Guine Bissau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E5C2-469E-A314-2C73E55CC1FB}"/>
            </c:ext>
          </c:extLst>
        </c:ser>
        <c:dLbls>
          <c:showLegendKey val="0"/>
          <c:showVal val="1"/>
          <c:showCatName val="0"/>
          <c:showSerName val="0"/>
          <c:showPercent val="0"/>
          <c:showBubbleSize val="0"/>
        </c:dLbls>
        <c:marker val="1"/>
        <c:smooth val="0"/>
        <c:axId val="206681600"/>
        <c:axId val="206711616"/>
      </c:lineChart>
      <c:catAx>
        <c:axId val="2066816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6711616"/>
        <c:crosses val="autoZero"/>
        <c:auto val="1"/>
        <c:lblAlgn val="ctr"/>
        <c:lblOffset val="100"/>
        <c:noMultiLvlLbl val="0"/>
      </c:catAx>
      <c:valAx>
        <c:axId val="2067116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6681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'Guine Bissau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CA63-4F87-958F-48EF56E17849}"/>
            </c:ext>
          </c:extLst>
        </c:ser>
        <c:ser>
          <c:idx val="1"/>
          <c:order val="1"/>
          <c:tx>
            <c:strRef>
              <c:f>'Guine Bissau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CA63-4F87-958F-48EF56E17849}"/>
            </c:ext>
          </c:extLst>
        </c:ser>
        <c:dLbls>
          <c:showLegendKey val="0"/>
          <c:showVal val="1"/>
          <c:showCatName val="0"/>
          <c:showSerName val="0"/>
          <c:showPercent val="0"/>
          <c:showBubbleSize val="0"/>
        </c:dLbls>
        <c:gapWidth val="219"/>
        <c:overlap val="-27"/>
        <c:axId val="206682112"/>
        <c:axId val="206713344"/>
      </c:barChart>
      <c:catAx>
        <c:axId val="2066821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6713344"/>
        <c:crosses val="autoZero"/>
        <c:auto val="1"/>
        <c:lblAlgn val="ctr"/>
        <c:lblOffset val="100"/>
        <c:noMultiLvlLbl val="0"/>
      </c:catAx>
      <c:valAx>
        <c:axId val="206713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66821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'Liberia Estatisticas'!$A$7</c:f>
              <c:strCache>
                <c:ptCount val="1"/>
                <c:pt idx="0">
                  <c:v>Exports of goods and services [Constant] </c:v>
                </c:pt>
              </c:strCache>
            </c:strRef>
          </c:tx>
          <c:spPr>
            <a:solidFill>
              <a:schemeClr val="accent1"/>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95AF-424A-844D-E7F8BF82C347}"/>
            </c:ext>
          </c:extLst>
        </c:ser>
        <c:ser>
          <c:idx val="1"/>
          <c:order val="1"/>
          <c:tx>
            <c:strRef>
              <c:f>'Liberia Estatisticas'!$A$8</c:f>
              <c:strCache>
                <c:ptCount val="1"/>
                <c:pt idx="0">
                  <c:v>Exports of goods and services [Current] </c:v>
                </c:pt>
              </c:strCache>
            </c:strRef>
          </c:tx>
          <c:spPr>
            <a:solidFill>
              <a:schemeClr val="accent2"/>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95AF-424A-844D-E7F8BF82C347}"/>
            </c:ext>
          </c:extLst>
        </c:ser>
        <c:ser>
          <c:idx val="2"/>
          <c:order val="2"/>
          <c:tx>
            <c:strRef>
              <c:f>'Liberia Estatisticas'!$A$9</c:f>
              <c:strCache>
                <c:ptCount val="1"/>
                <c:pt idx="0">
                  <c:v>Exports of goods and services [Current] </c:v>
                </c:pt>
              </c:strCache>
            </c:strRef>
          </c:tx>
          <c:spPr>
            <a:solidFill>
              <a:srgbClr val="CCE9AD"/>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95AF-424A-844D-E7F8BF82C347}"/>
            </c:ext>
          </c:extLst>
        </c:ser>
        <c:ser>
          <c:idx val="3"/>
          <c:order val="3"/>
          <c:tx>
            <c:strRef>
              <c:f>'Liberia Estatisticas'!$A$10</c:f>
              <c:strCache>
                <c:ptCount val="1"/>
                <c:pt idx="0">
                  <c:v>Imports of goods and services [Current] </c:v>
                </c:pt>
              </c:strCache>
            </c:strRef>
          </c:tx>
          <c:spPr>
            <a:solidFill>
              <a:srgbClr val="7030A0"/>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95AF-424A-844D-E7F8BF82C347}"/>
            </c:ext>
          </c:extLst>
        </c:ser>
        <c:ser>
          <c:idx val="4"/>
          <c:order val="4"/>
          <c:tx>
            <c:strRef>
              <c:f>'Liberia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95AF-424A-844D-E7F8BF82C347}"/>
            </c:ext>
          </c:extLst>
        </c:ser>
        <c:ser>
          <c:idx val="5"/>
          <c:order val="5"/>
          <c:tx>
            <c:strRef>
              <c:f>'Liberia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95AF-424A-844D-E7F8BF82C347}"/>
            </c:ext>
          </c:extLst>
        </c:ser>
        <c:ser>
          <c:idx val="6"/>
          <c:order val="6"/>
          <c:tx>
            <c:strRef>
              <c:f>'Liberia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95AF-424A-844D-E7F8BF82C347}"/>
            </c:ext>
          </c:extLst>
        </c:ser>
        <c:dLbls>
          <c:showLegendKey val="0"/>
          <c:showVal val="0"/>
          <c:showCatName val="0"/>
          <c:showSerName val="0"/>
          <c:showPercent val="0"/>
          <c:showBubbleSize val="0"/>
        </c:dLbls>
        <c:gapWidth val="150"/>
        <c:axId val="207287808"/>
        <c:axId val="144171008"/>
      </c:barChart>
      <c:dateAx>
        <c:axId val="20728780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LIBERIA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4171008"/>
        <c:crosses val="autoZero"/>
        <c:auto val="0"/>
        <c:lblOffset val="100"/>
        <c:baseTimeUnit val="days"/>
      </c:dateAx>
      <c:valAx>
        <c:axId val="144171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28780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'Liberia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7204-4B9F-AB29-80E9DDBDCFFA}"/>
            </c:ext>
          </c:extLst>
        </c:ser>
        <c:ser>
          <c:idx val="1"/>
          <c:order val="1"/>
          <c:tx>
            <c:strRef>
              <c:f>'Liberia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7204-4B9F-AB29-80E9DDBDCFFA}"/>
            </c:ext>
          </c:extLst>
        </c:ser>
        <c:dLbls>
          <c:showLegendKey val="0"/>
          <c:showVal val="1"/>
          <c:showCatName val="0"/>
          <c:showSerName val="0"/>
          <c:showPercent val="0"/>
          <c:showBubbleSize val="0"/>
        </c:dLbls>
        <c:gapWidth val="219"/>
        <c:overlap val="-27"/>
        <c:axId val="206683136"/>
        <c:axId val="144174464"/>
      </c:barChart>
      <c:catAx>
        <c:axId val="2066831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4174464"/>
        <c:crosses val="autoZero"/>
        <c:auto val="1"/>
        <c:lblAlgn val="ctr"/>
        <c:lblOffset val="100"/>
        <c:noMultiLvlLbl val="0"/>
      </c:catAx>
      <c:valAx>
        <c:axId val="1441744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668313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'Liberia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3662706841365153E-2"/>
                  <c:y val="-4.8025108621628058E-2"/>
                </c:manualLayout>
              </c:layout>
              <c:dLblPos val="r"/>
              <c:showLegendKey val="0"/>
              <c:showVal val="1"/>
              <c:showCatName val="0"/>
              <c:showSerName val="0"/>
              <c:showPercent val="0"/>
              <c:showBubbleSize val="0"/>
            </c:dLbl>
            <c:dLbl>
              <c:idx val="5"/>
              <c:layout>
                <c:manualLayout>
                  <c:x val="-3.1821844058385934E-3"/>
                  <c:y val="-5.746723507772291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0765-43D7-BD75-95997FC15950}"/>
            </c:ext>
          </c:extLst>
        </c:ser>
        <c:dLbls>
          <c:showLegendKey val="0"/>
          <c:showVal val="1"/>
          <c:showCatName val="0"/>
          <c:showSerName val="0"/>
          <c:showPercent val="0"/>
          <c:showBubbleSize val="0"/>
        </c:dLbls>
        <c:marker val="1"/>
        <c:smooth val="0"/>
        <c:axId val="207122432"/>
        <c:axId val="144176192"/>
      </c:lineChart>
      <c:catAx>
        <c:axId val="2071224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4176192"/>
        <c:crosses val="autoZero"/>
        <c:auto val="1"/>
        <c:lblAlgn val="ctr"/>
        <c:lblOffset val="100"/>
        <c:noMultiLvlLbl val="0"/>
      </c:catAx>
      <c:valAx>
        <c:axId val="144176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122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'Mali Estatisticas'!$A$7</c:f>
              <c:strCache>
                <c:ptCount val="1"/>
                <c:pt idx="0">
                  <c:v>Exports of goods and services [Constant] </c:v>
                </c:pt>
              </c:strCache>
            </c:strRef>
          </c:tx>
          <c:spPr>
            <a:solidFill>
              <a:schemeClr val="accent1"/>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E0BF-4EE1-B202-5885F9C05D2C}"/>
            </c:ext>
          </c:extLst>
        </c:ser>
        <c:ser>
          <c:idx val="1"/>
          <c:order val="1"/>
          <c:tx>
            <c:strRef>
              <c:f>'Mali Estatisticas'!$A$8</c:f>
              <c:strCache>
                <c:ptCount val="1"/>
                <c:pt idx="0">
                  <c:v>Exports of goods and services [Current] </c:v>
                </c:pt>
              </c:strCache>
            </c:strRef>
          </c:tx>
          <c:spPr>
            <a:solidFill>
              <a:schemeClr val="accent2"/>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E0BF-4EE1-B202-5885F9C05D2C}"/>
            </c:ext>
          </c:extLst>
        </c:ser>
        <c:ser>
          <c:idx val="2"/>
          <c:order val="2"/>
          <c:tx>
            <c:strRef>
              <c:f>'Mali Estatisticas'!$A$9</c:f>
              <c:strCache>
                <c:ptCount val="1"/>
                <c:pt idx="0">
                  <c:v>Exports of goods and services [Current] </c:v>
                </c:pt>
              </c:strCache>
            </c:strRef>
          </c:tx>
          <c:spPr>
            <a:solidFill>
              <a:srgbClr val="CCE9AD"/>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E0BF-4EE1-B202-5885F9C05D2C}"/>
            </c:ext>
          </c:extLst>
        </c:ser>
        <c:ser>
          <c:idx val="3"/>
          <c:order val="3"/>
          <c:tx>
            <c:strRef>
              <c:f>'Mali Estatisticas'!$A$10</c:f>
              <c:strCache>
                <c:ptCount val="1"/>
                <c:pt idx="0">
                  <c:v>Imports of goods and services [Current] </c:v>
                </c:pt>
              </c:strCache>
            </c:strRef>
          </c:tx>
          <c:spPr>
            <a:solidFill>
              <a:srgbClr val="7030A0"/>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E0BF-4EE1-B202-5885F9C05D2C}"/>
            </c:ext>
          </c:extLst>
        </c:ser>
        <c:ser>
          <c:idx val="4"/>
          <c:order val="4"/>
          <c:tx>
            <c:strRef>
              <c:f>'Mali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E0BF-4EE1-B202-5885F9C05D2C}"/>
            </c:ext>
          </c:extLst>
        </c:ser>
        <c:ser>
          <c:idx val="5"/>
          <c:order val="5"/>
          <c:tx>
            <c:strRef>
              <c:f>'Mali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E0BF-4EE1-B202-5885F9C05D2C}"/>
            </c:ext>
          </c:extLst>
        </c:ser>
        <c:ser>
          <c:idx val="6"/>
          <c:order val="6"/>
          <c:tx>
            <c:strRef>
              <c:f>'Mali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E0BF-4EE1-B202-5885F9C05D2C}"/>
            </c:ext>
          </c:extLst>
        </c:ser>
        <c:dLbls>
          <c:showLegendKey val="0"/>
          <c:showVal val="0"/>
          <c:showCatName val="0"/>
          <c:showSerName val="0"/>
          <c:showPercent val="0"/>
          <c:showBubbleSize val="0"/>
        </c:dLbls>
        <c:gapWidth val="150"/>
        <c:axId val="207125504"/>
        <c:axId val="195805760"/>
      </c:barChart>
      <c:dateAx>
        <c:axId val="207125504"/>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MALI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805760"/>
        <c:crosses val="autoZero"/>
        <c:auto val="0"/>
        <c:lblOffset val="100"/>
        <c:baseTimeUnit val="days"/>
      </c:dateAx>
      <c:valAx>
        <c:axId val="195805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VALUES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12550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u="none" strike="noStrike" baseline="0">
                <a:effectLst/>
              </a:rPr>
              <a:t>Mali Im</a:t>
            </a:r>
            <a:r>
              <a:rPr lang="en-US" sz="1200" b="0" i="1" u="none" strike="noStrike" baseline="0">
                <a:effectLst/>
              </a:rPr>
              <a:t>ports of goods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65348384913660307"/>
          <c:y val="2.1742807744734027E-3"/>
        </c:manualLayout>
      </c:layout>
      <c:overlay val="0"/>
      <c:spPr>
        <a:noFill/>
        <a:ln>
          <a:noFill/>
        </a:ln>
        <a:effectLst/>
      </c:spPr>
    </c:title>
    <c:autoTitleDeleted val="0"/>
    <c:plotArea>
      <c:layout>
        <c:manualLayout>
          <c:layoutTarget val="inner"/>
          <c:xMode val="edge"/>
          <c:yMode val="edge"/>
          <c:x val="0.11355114354545749"/>
          <c:y val="6.7842613756653999E-2"/>
          <c:w val="0.49415425417100434"/>
          <c:h val="0.6612297918428283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DE1-45A2-9ACA-DCEA35033E3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DE1-45A2-9ACA-DCEA35033E3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8DE1-45A2-9ACA-DCEA35033E3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DE1-45A2-9ACA-DCEA35033E3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8DE1-45A2-9ACA-DCEA35033E3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8DE1-45A2-9ACA-DCEA35033E3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DE1-45A2-9ACA-DCEA35033E3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DE1-45A2-9ACA-DCEA35033E3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DE1-45A2-9ACA-DCEA35033E32}"/>
              </c:ext>
            </c:extLst>
          </c:dPt>
          <c:dPt>
            <c:idx val="9"/>
            <c:bubble3D val="0"/>
            <c:spPr>
              <a:solidFill>
                <a:srgbClr val="B1D3F5"/>
              </a:solidFill>
              <a:ln>
                <a:noFill/>
              </a:ln>
              <a:effectLst/>
            </c:spPr>
            <c:extLst xmlns:c16r2="http://schemas.microsoft.com/office/drawing/2015/06/chart">
              <c:ext xmlns:c16="http://schemas.microsoft.com/office/drawing/2014/chart" uri="{C3380CC4-5D6E-409C-BE32-E72D297353CC}">
                <c16:uniqueId val="{00000013-8DE1-45A2-9ACA-DCEA35033E3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DE1-45A2-9ACA-DCEA35033E3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8DE1-45A2-9ACA-DCEA35033E3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8DE1-45A2-9ACA-DCEA35033E3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DE1-45A2-9ACA-DCEA35033E3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DE1-45A2-9ACA-DCEA35033E3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DE1-45A2-9ACA-DCEA35033E3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DE1-45A2-9ACA-DCEA35033E3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E1-45A2-9ACA-DCEA35033E3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DE1-45A2-9ACA-DCEA35033E3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DE1-45A2-9ACA-DCEA35033E3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DE1-45A2-9ACA-DCEA35033E3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DE1-45A2-9ACA-DCEA35033E3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DE1-45A2-9ACA-DCEA35033E3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DE1-45A2-9ACA-DCEA35033E3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DE1-45A2-9ACA-DCEA35033E3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DE1-45A2-9ACA-DCEA35033E3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8DE1-45A2-9ACA-DCEA35033E3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5972635369262207"/>
          <c:w val="0.99487836107554395"/>
          <c:h val="0.13601769453133555"/>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Mali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19B-4D97-841F-7859C520591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19B-4D97-841F-7859C520591C}"/>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219B-4D97-841F-7859C520591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19B-4D97-841F-7859C520591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19B-4D97-841F-7859C520591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19B-4D97-841F-7859C520591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19B-4D97-841F-7859C520591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19B-4D97-841F-7859C520591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19B-4D97-841F-7859C520591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19B-4D97-841F-7859C520591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19B-4D97-841F-7859C520591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19B-4D97-841F-7859C520591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19B-4D97-841F-7859C520591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19B-4D97-841F-7859C520591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19B-4D97-841F-7859C520591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19B-4D97-841F-7859C520591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19B-4D97-841F-7859C520591C}"/>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9B-4D97-841F-7859C520591C}"/>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19B-4D97-841F-7859C520591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19B-4D97-841F-7859C520591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19B-4D97-841F-7859C520591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19B-4D97-841F-7859C520591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19B-4D97-841F-7859C520591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19B-4D97-841F-7859C520591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19B-4D97-841F-7859C520591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19B-4D97-841F-7859C520591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19B-4D97-841F-7859C520591C}"/>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19B-4D97-841F-7859C520591C}"/>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19B-4D97-841F-7859C520591C}"/>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19B-4D97-841F-7859C520591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19B-4D97-841F-7859C520591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19B-4D97-841F-7859C520591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19B-4D97-841F-7859C520591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219B-4D97-841F-7859C520591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098369680409146"/>
          <c:w val="0.99488447437974203"/>
          <c:h val="0.1543104117322539"/>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'Mali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6F76-48DF-BB66-EA1ED34B390A}"/>
            </c:ext>
          </c:extLst>
        </c:ser>
        <c:ser>
          <c:idx val="1"/>
          <c:order val="1"/>
          <c:tx>
            <c:strRef>
              <c:f>'Mali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6F76-48DF-BB66-EA1ED34B390A}"/>
            </c:ext>
          </c:extLst>
        </c:ser>
        <c:dLbls>
          <c:showLegendKey val="0"/>
          <c:showVal val="1"/>
          <c:showCatName val="0"/>
          <c:showSerName val="0"/>
          <c:showPercent val="0"/>
          <c:showBubbleSize val="0"/>
        </c:dLbls>
        <c:gapWidth val="219"/>
        <c:overlap val="-27"/>
        <c:axId val="207126016"/>
        <c:axId val="152559616"/>
      </c:barChart>
      <c:catAx>
        <c:axId val="2071260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559616"/>
        <c:crosses val="autoZero"/>
        <c:auto val="1"/>
        <c:lblAlgn val="ctr"/>
        <c:lblOffset val="100"/>
        <c:noMultiLvlLbl val="0"/>
      </c:catAx>
      <c:valAx>
        <c:axId val="152559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12601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chemeClr val="bg1"/>
                </a:solidFill>
                <a:latin typeface="Arial Narrow" panose="020B0606020202030204" pitchFamily="34" charset="0"/>
                <a:ea typeface="+mn-ea"/>
                <a:cs typeface="+mn-cs"/>
              </a:defRPr>
            </a:pPr>
            <a:r>
              <a:rPr lang="pt-PT" sz="1200" b="0" i="1">
                <a:solidFill>
                  <a:schemeClr val="bg1"/>
                </a:solidFill>
                <a:effectLst/>
                <a:latin typeface="Arial Narrow" panose="020B0606020202030204" pitchFamily="34" charset="0"/>
              </a:rPr>
              <a:t>NUMBER OF INDUSTRIAL PRODUCTS REGISTERED IN THE ECOWAS ELTC TABLE BY COUNTRY</a:t>
            </a:r>
            <a:endParaRPr lang="en-US" sz="1200" b="0" i="1">
              <a:solidFill>
                <a:schemeClr val="bg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chemeClr val="bg1"/>
                </a:solidFill>
                <a:latin typeface="Arial Narrow" panose="020B0606020202030204" pitchFamily="34" charset="0"/>
                <a:ea typeface="+mn-ea"/>
                <a:cs typeface="+mn-cs"/>
              </a:defRPr>
            </a:pPr>
            <a:r>
              <a:rPr lang="en-US" sz="1200" b="0" i="1">
                <a:solidFill>
                  <a:schemeClr val="bg1"/>
                </a:solidFill>
                <a:latin typeface="Arial Narrow" panose="020B0606020202030204" pitchFamily="34" charset="0"/>
              </a:rPr>
              <a:t>1988</a:t>
            </a:r>
            <a:r>
              <a:rPr lang="en-US" sz="1200" b="0" i="1" baseline="0">
                <a:solidFill>
                  <a:schemeClr val="bg1"/>
                </a:solidFill>
                <a:latin typeface="Arial Narrow" panose="020B0606020202030204" pitchFamily="34" charset="0"/>
              </a:rPr>
              <a:t> - 2018</a:t>
            </a:r>
            <a:endParaRPr lang="en-US" sz="1200" b="0" i="1">
              <a:solidFill>
                <a:schemeClr val="bg1"/>
              </a:solidFill>
              <a:latin typeface="Arial Narrow" panose="020B0606020202030204" pitchFamily="34" charset="0"/>
            </a:endParaRPr>
          </a:p>
        </c:rich>
      </c:tx>
      <c:layout/>
      <c:overlay val="0"/>
      <c:spPr>
        <a:solidFill>
          <a:srgbClr val="B1D3F5"/>
        </a:solid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'Dados CEDEAO Estaisticas'!$B$51</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Estaisticas'!$B$52:$B$66</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ser>
        <c:ser>
          <c:idx val="1"/>
          <c:order val="1"/>
          <c:tx>
            <c:strRef>
              <c:f>'Dados CEDEAO Estaisticas'!$C$51</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Estaisticas'!$C$52:$C$66</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ser>
        <c:ser>
          <c:idx val="2"/>
          <c:order val="2"/>
          <c:tx>
            <c:strRef>
              <c:f>'Dados CEDEAO Estaisticas'!$D$51</c:f>
              <c:strCache>
                <c:ptCount val="1"/>
                <c:pt idx="0">
                  <c:v>1998-2002</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Estaisticas'!$D$52:$D$66</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ser>
        <c:ser>
          <c:idx val="3"/>
          <c:order val="3"/>
          <c:tx>
            <c:strRef>
              <c:f>'Dados CEDEAO Estaisticas'!$E$51</c:f>
              <c:strCache>
                <c:ptCount val="1"/>
                <c:pt idx="0">
                  <c:v>2003-2007</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Estaisticas'!$E$52:$E$66</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ser>
        <c:ser>
          <c:idx val="4"/>
          <c:order val="4"/>
          <c:tx>
            <c:strRef>
              <c:f>'Dados CEDEAO Estaisticas'!$F$51</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Estaisticas'!$F$52:$F$66</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ser>
        <c:ser>
          <c:idx val="5"/>
          <c:order val="5"/>
          <c:tx>
            <c:strRef>
              <c:f>'Dados CEDEAO Estaisticas'!$G$51</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Estaisticas'!$G$52:$G$66</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ser>
        <c:dLbls>
          <c:showLegendKey val="0"/>
          <c:showVal val="1"/>
          <c:showCatName val="0"/>
          <c:showSerName val="0"/>
          <c:showPercent val="0"/>
          <c:showBubbleSize val="0"/>
        </c:dLbls>
        <c:gapWidth val="0"/>
        <c:axId val="156470272"/>
        <c:axId val="44893888"/>
      </c:barChart>
      <c:catAx>
        <c:axId val="1564702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4893888"/>
        <c:crosses val="autoZero"/>
        <c:auto val="1"/>
        <c:lblAlgn val="ctr"/>
        <c:lblOffset val="100"/>
        <c:noMultiLvlLbl val="0"/>
      </c:catAx>
      <c:valAx>
        <c:axId val="448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6470272"/>
        <c:crosses val="autoZero"/>
        <c:crossBetween val="between"/>
      </c:valAx>
      <c:spPr>
        <a:ln>
          <a:noFill/>
        </a:ln>
        <a:effectLst/>
        <a:scene3d>
          <a:camera prst="orthographicFront"/>
          <a:lightRig rig="threePt" dir="t">
            <a:rot lat="0" lon="0" rev="3000000"/>
          </a:lightRig>
        </a:scene3d>
        <a:sp3d>
          <a:bevelT w="38100"/>
        </a:sp3d>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'Mali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9D-41EE-80B8-CE622D9D949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9D-41EE-80B8-CE622D9D949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9D-41EE-80B8-CE622D9D949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9D-41EE-80B8-CE622D9D949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9D-41EE-80B8-CE622D9D9497}"/>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9D-41EE-80B8-CE622D9D949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449D-41EE-80B8-CE622D9D9497}"/>
            </c:ext>
          </c:extLst>
        </c:ser>
        <c:dLbls>
          <c:showLegendKey val="0"/>
          <c:showVal val="1"/>
          <c:showCatName val="0"/>
          <c:showSerName val="0"/>
          <c:showPercent val="0"/>
          <c:showBubbleSize val="0"/>
        </c:dLbls>
        <c:marker val="1"/>
        <c:smooth val="0"/>
        <c:axId val="207564288"/>
        <c:axId val="152561344"/>
      </c:lineChart>
      <c:catAx>
        <c:axId val="2075642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561344"/>
        <c:crosses val="autoZero"/>
        <c:auto val="1"/>
        <c:lblAlgn val="ctr"/>
        <c:lblOffset val="100"/>
        <c:noMultiLvlLbl val="0"/>
      </c:catAx>
      <c:valAx>
        <c:axId val="152561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564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 Estatisticas'!$A$7</c:f>
              <c:strCache>
                <c:ptCount val="1"/>
                <c:pt idx="0">
                  <c:v>Exports of goods and services [Constant] </c:v>
                </c:pt>
              </c:strCache>
            </c:strRef>
          </c:tx>
          <c:spPr>
            <a:solidFill>
              <a:schemeClr val="accent1"/>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416-461E-A65C-6C5894CFFE46}"/>
            </c:ext>
          </c:extLst>
        </c:ser>
        <c:ser>
          <c:idx val="1"/>
          <c:order val="1"/>
          <c:tx>
            <c:strRef>
              <c:f>'Niger Estatisticas'!$A$8</c:f>
              <c:strCache>
                <c:ptCount val="1"/>
                <c:pt idx="0">
                  <c:v>Exports of goods and services [Current] </c:v>
                </c:pt>
              </c:strCache>
            </c:strRef>
          </c:tx>
          <c:spPr>
            <a:solidFill>
              <a:schemeClr val="accent2"/>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416-461E-A65C-6C5894CFFE46}"/>
            </c:ext>
          </c:extLst>
        </c:ser>
        <c:ser>
          <c:idx val="2"/>
          <c:order val="2"/>
          <c:tx>
            <c:strRef>
              <c:f>'Niger Estatisticas'!$A$9</c:f>
              <c:strCache>
                <c:ptCount val="1"/>
                <c:pt idx="0">
                  <c:v>Exports of goods and services [Current] </c:v>
                </c:pt>
              </c:strCache>
            </c:strRef>
          </c:tx>
          <c:spPr>
            <a:solidFill>
              <a:srgbClr val="CCE9AD"/>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416-461E-A65C-6C5894CFFE46}"/>
            </c:ext>
          </c:extLst>
        </c:ser>
        <c:ser>
          <c:idx val="3"/>
          <c:order val="3"/>
          <c:tx>
            <c:strRef>
              <c:f>'Niger Estatisticas'!$A$10</c:f>
              <c:strCache>
                <c:ptCount val="1"/>
                <c:pt idx="0">
                  <c:v>Imports of goods and services [Current] </c:v>
                </c:pt>
              </c:strCache>
            </c:strRef>
          </c:tx>
          <c:spPr>
            <a:solidFill>
              <a:srgbClr val="7030A0"/>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416-461E-A65C-6C5894CFFE46}"/>
            </c:ext>
          </c:extLst>
        </c:ser>
        <c:ser>
          <c:idx val="4"/>
          <c:order val="4"/>
          <c:tx>
            <c:strRef>
              <c:f>'Niger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416-461E-A65C-6C5894CFFE46}"/>
            </c:ext>
          </c:extLst>
        </c:ser>
        <c:ser>
          <c:idx val="5"/>
          <c:order val="5"/>
          <c:tx>
            <c:strRef>
              <c:f>'Niger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416-461E-A65C-6C5894CFFE46}"/>
            </c:ext>
          </c:extLst>
        </c:ser>
        <c:ser>
          <c:idx val="6"/>
          <c:order val="6"/>
          <c:tx>
            <c:strRef>
              <c:f>'Niger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416-461E-A65C-6C5894CFFE46}"/>
            </c:ext>
          </c:extLst>
        </c:ser>
        <c:dLbls>
          <c:showLegendKey val="0"/>
          <c:showVal val="0"/>
          <c:showCatName val="0"/>
          <c:showSerName val="0"/>
          <c:showPercent val="0"/>
          <c:showBubbleSize val="0"/>
        </c:dLbls>
        <c:gapWidth val="150"/>
        <c:axId val="207814144"/>
        <c:axId val="152564800"/>
      </c:barChart>
      <c:dateAx>
        <c:axId val="207814144"/>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NÍGER </a:t>
                </a:r>
                <a:r>
                  <a:rPr lang="pt-PT" sz="1000" b="0" i="0" baseline="0">
                    <a:solidFill>
                      <a:srgbClr val="00B0F0"/>
                    </a:solidFill>
                    <a:effectLst/>
                  </a:rPr>
                  <a:t> 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564800"/>
        <c:crosses val="autoZero"/>
        <c:auto val="0"/>
        <c:lblOffset val="100"/>
        <c:baseTimeUnit val="days"/>
      </c:dateAx>
      <c:valAx>
        <c:axId val="1525648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solidFill>
                      <a:srgbClr val="00B0F0"/>
                    </a:solidFill>
                    <a:effectLst/>
                  </a:rPr>
                  <a:t>VALUES</a:t>
                </a:r>
                <a:endParaRPr lang="pt-PT" sz="1200">
                  <a:solidFill>
                    <a:srgbClr val="00B0F0"/>
                  </a:solidFill>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8141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a:solidFill>
                  <a:srgbClr val="00B0F0"/>
                </a:solidFill>
              </a:rPr>
              <a:t>Niger </a:t>
            </a:r>
            <a:r>
              <a:rPr lang="pt-PT" sz="1200" b="0" i="0" u="none" strike="noStrike" baseline="0">
                <a:effectLst/>
              </a:rPr>
              <a:t>Im</a:t>
            </a:r>
            <a:r>
              <a:rPr lang="en-US" sz="1200" b="0" i="1" u="none" strike="noStrike" baseline="0">
                <a:effectLst/>
              </a:rPr>
              <a:t>ports of goods</a:t>
            </a:r>
            <a:endParaRPr lang="pt-PT" sz="1200">
              <a:solidFill>
                <a:srgbClr val="00B0F0"/>
              </a:solidFill>
            </a:endParaRP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E63-4ADC-B1F2-AB89A3EE67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E63-4ADC-B1F2-AB89A3EE678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E63-4ADC-B1F2-AB89A3EE67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E63-4ADC-B1F2-AB89A3EE678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E63-4ADC-B1F2-AB89A3EE678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E63-4ADC-B1F2-AB89A3EE67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E63-4ADC-B1F2-AB89A3EE678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E63-4ADC-B1F2-AB89A3EE678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E63-4ADC-B1F2-AB89A3EE6785}"/>
              </c:ext>
            </c:extLst>
          </c:dPt>
          <c:dPt>
            <c:idx val="9"/>
            <c:bubble3D val="0"/>
            <c:spPr>
              <a:solidFill>
                <a:schemeClr val="accent3">
                  <a:lumMod val="95000"/>
                </a:schemeClr>
              </a:solidFill>
              <a:ln>
                <a:noFill/>
              </a:ln>
              <a:effectLst/>
            </c:spPr>
            <c:extLst xmlns:c16r2="http://schemas.microsoft.com/office/drawing/2015/06/chart">
              <c:ext xmlns:c16="http://schemas.microsoft.com/office/drawing/2014/chart" uri="{C3380CC4-5D6E-409C-BE32-E72D297353CC}">
                <c16:uniqueId val="{00000013-2E63-4ADC-B1F2-AB89A3EE67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E63-4ADC-B1F2-AB89A3EE678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E63-4ADC-B1F2-AB89A3EE678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E63-4ADC-B1F2-AB89A3EE67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E63-4ADC-B1F2-AB89A3EE67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E63-4ADC-B1F2-AB89A3EE678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E63-4ADC-B1F2-AB89A3EE67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E63-4ADC-B1F2-AB89A3EE678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E63-4ADC-B1F2-AB89A3EE678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E63-4ADC-B1F2-AB89A3EE678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E63-4ADC-B1F2-AB89A3EE678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E63-4ADC-B1F2-AB89A3EE678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E63-4ADC-B1F2-AB89A3EE678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E63-4ADC-B1F2-AB89A3EE678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E63-4ADC-B1F2-AB89A3EE678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E63-4ADC-B1F2-AB89A3EE678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E63-4ADC-B1F2-AB89A3EE678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E63-4ADC-B1F2-AB89A3EE678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579433125289293"/>
          <c:w val="0.99487836107554395"/>
          <c:h val="0.13780076200453648"/>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1" u="none" strike="noStrike" baseline="0">
                <a:effectLst/>
              </a:rPr>
              <a:t>Niger </a:t>
            </a:r>
            <a:r>
              <a:rPr lang="pt-PT" sz="1200" b="0" i="0" u="none" strike="noStrike" baseline="0">
                <a:effectLst/>
              </a:rPr>
              <a:t>Ex</a:t>
            </a:r>
            <a:r>
              <a:rPr lang="en-US" sz="1200" b="0" i="1" u="none" strike="noStrike" baseline="0">
                <a:effectLst/>
              </a:rPr>
              <a:t>ports of goods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9219183716919117"/>
          <c:y val="0.20864563966469818"/>
          <c:w val="0.48492226924470966"/>
          <c:h val="0.4967397368629556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3E-4710-8F81-F83B483F176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3E-4710-8F81-F83B483F176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653E-4710-8F81-F83B483F176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3E-4710-8F81-F83B483F176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53E-4710-8F81-F83B483F176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53E-4710-8F81-F83B483F176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3E-4710-8F81-F83B483F176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53E-4710-8F81-F83B483F176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53E-4710-8F81-F83B483F176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53E-4710-8F81-F83B483F176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3E-4710-8F81-F83B483F176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53E-4710-8F81-F83B483F176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53E-4710-8F81-F83B483F176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3E-4710-8F81-F83B483F176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3E-4710-8F81-F83B483F176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3E-4710-8F81-F83B483F176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3E-4710-8F81-F83B483F176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53E-4710-8F81-F83B483F176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53E-4710-8F81-F83B483F176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53E-4710-8F81-F83B483F1767}"/>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53E-4710-8F81-F83B483F176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53E-4710-8F81-F83B483F176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53E-4710-8F81-F83B483F176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53E-4710-8F81-F83B483F176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53E-4710-8F81-F83B483F176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53E-4710-8F81-F83B483F176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53E-4710-8F81-F83B483F1767}"/>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53E-4710-8F81-F83B483F176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653E-4710-8F81-F83B483F1767}"/>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53E-4710-8F81-F83B483F176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53E-4710-8F81-F83B483F176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53E-4710-8F81-F83B483F176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653E-4710-8F81-F83B483F176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653E-4710-8F81-F83B483F176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653E-4710-8F81-F83B483F176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383154261139626"/>
          <c:w val="0.99488447437974203"/>
          <c:h val="0.15146267503169666"/>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'Niger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43B0-4F7C-92B4-B6CCB189603A}"/>
            </c:ext>
          </c:extLst>
        </c:ser>
        <c:ser>
          <c:idx val="1"/>
          <c:order val="1"/>
          <c:tx>
            <c:strRef>
              <c:f>'Niger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43B0-4F7C-92B4-B6CCB189603A}"/>
            </c:ext>
          </c:extLst>
        </c:ser>
        <c:dLbls>
          <c:showLegendKey val="0"/>
          <c:showVal val="1"/>
          <c:showCatName val="0"/>
          <c:showSerName val="0"/>
          <c:showPercent val="0"/>
          <c:showBubbleSize val="0"/>
        </c:dLbls>
        <c:gapWidth val="219"/>
        <c:overlap val="-27"/>
        <c:axId val="207904768"/>
        <c:axId val="197849600"/>
      </c:barChart>
      <c:catAx>
        <c:axId val="2079047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7849600"/>
        <c:crosses val="autoZero"/>
        <c:auto val="1"/>
        <c:lblAlgn val="ctr"/>
        <c:lblOffset val="100"/>
        <c:noMultiLvlLbl val="0"/>
      </c:catAx>
      <c:valAx>
        <c:axId val="197849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9047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'Niger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0E6-4EAF-A74A-29BFD849F8DD}"/>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E6-4EAF-A74A-29BFD849F8DD}"/>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E6-4EAF-A74A-29BFD849F8DD}"/>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E6-4EAF-A74A-29BFD849F8DD}"/>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0E6-4EAF-A74A-29BFD849F8DD}"/>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0E6-4EAF-A74A-29BFD849F8DD}"/>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A0E6-4EAF-A74A-29BFD849F8DD}"/>
            </c:ext>
          </c:extLst>
        </c:ser>
        <c:dLbls>
          <c:showLegendKey val="0"/>
          <c:showVal val="1"/>
          <c:showCatName val="0"/>
          <c:showSerName val="0"/>
          <c:showPercent val="0"/>
          <c:showBubbleSize val="0"/>
        </c:dLbls>
        <c:marker val="1"/>
        <c:smooth val="0"/>
        <c:axId val="207905280"/>
        <c:axId val="197851328"/>
      </c:lineChart>
      <c:catAx>
        <c:axId val="207905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7851328"/>
        <c:crosses val="autoZero"/>
        <c:auto val="1"/>
        <c:lblAlgn val="ctr"/>
        <c:lblOffset val="100"/>
        <c:noMultiLvlLbl val="0"/>
      </c:catAx>
      <c:valAx>
        <c:axId val="1978513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7905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'Nigeria Estatisticas'!$A$7</c:f>
              <c:strCache>
                <c:ptCount val="1"/>
                <c:pt idx="0">
                  <c:v>Exports of goods and services [Constant] </c:v>
                </c:pt>
              </c:strCache>
            </c:strRef>
          </c:tx>
          <c:spPr>
            <a:solidFill>
              <a:schemeClr val="accent1"/>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56E8-41DB-B274-CE0750C002CD}"/>
            </c:ext>
          </c:extLst>
        </c:ser>
        <c:ser>
          <c:idx val="1"/>
          <c:order val="1"/>
          <c:tx>
            <c:strRef>
              <c:f>'Nigeria Estatisticas'!$A$8</c:f>
              <c:strCache>
                <c:ptCount val="1"/>
                <c:pt idx="0">
                  <c:v>Exports of goods and services [Current] </c:v>
                </c:pt>
              </c:strCache>
            </c:strRef>
          </c:tx>
          <c:spPr>
            <a:solidFill>
              <a:schemeClr val="accent2"/>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56E8-41DB-B274-CE0750C002CD}"/>
            </c:ext>
          </c:extLst>
        </c:ser>
        <c:ser>
          <c:idx val="2"/>
          <c:order val="2"/>
          <c:tx>
            <c:strRef>
              <c:f>'Nigeria Estatisticas'!$A$9</c:f>
              <c:strCache>
                <c:ptCount val="1"/>
                <c:pt idx="0">
                  <c:v>Exports of goods and services [Current] </c:v>
                </c:pt>
              </c:strCache>
            </c:strRef>
          </c:tx>
          <c:spPr>
            <a:solidFill>
              <a:srgbClr val="92D050"/>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56E8-41DB-B274-CE0750C002CD}"/>
            </c:ext>
          </c:extLst>
        </c:ser>
        <c:ser>
          <c:idx val="3"/>
          <c:order val="3"/>
          <c:tx>
            <c:strRef>
              <c:f>'Nigeria Estatisticas'!$A$10</c:f>
              <c:strCache>
                <c:ptCount val="1"/>
                <c:pt idx="0">
                  <c:v>Imports of goods and services [Current] </c:v>
                </c:pt>
              </c:strCache>
            </c:strRef>
          </c:tx>
          <c:spPr>
            <a:solidFill>
              <a:srgbClr val="7030A0"/>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56E8-41DB-B274-CE0750C002CD}"/>
            </c:ext>
          </c:extLst>
        </c:ser>
        <c:ser>
          <c:idx val="4"/>
          <c:order val="4"/>
          <c:tx>
            <c:strRef>
              <c:f>'Nigeria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56E8-41DB-B274-CE0750C002CD}"/>
            </c:ext>
          </c:extLst>
        </c:ser>
        <c:ser>
          <c:idx val="5"/>
          <c:order val="5"/>
          <c:tx>
            <c:strRef>
              <c:f>'Nigeria Estatisticas'!$A$12</c:f>
              <c:strCache>
                <c:ptCount val="1"/>
                <c:pt idx="0">
                  <c:v>Trade balance [Current]</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56E8-41DB-B274-CE0750C002CD}"/>
            </c:ext>
          </c:extLst>
        </c:ser>
        <c:ser>
          <c:idx val="6"/>
          <c:order val="6"/>
          <c:tx>
            <c:strRef>
              <c:f>'Nigeria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56E8-41DB-B274-CE0750C002CD}"/>
            </c:ext>
          </c:extLst>
        </c:ser>
        <c:dLbls>
          <c:showLegendKey val="0"/>
          <c:showVal val="0"/>
          <c:showCatName val="0"/>
          <c:showSerName val="0"/>
          <c:showPercent val="0"/>
          <c:showBubbleSize val="0"/>
        </c:dLbls>
        <c:gapWidth val="150"/>
        <c:axId val="209104896"/>
        <c:axId val="208406208"/>
      </c:barChart>
      <c:dateAx>
        <c:axId val="20910489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NIGERIA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8406208"/>
        <c:crosses val="autoZero"/>
        <c:auto val="0"/>
        <c:lblOffset val="100"/>
        <c:baseTimeUnit val="days"/>
      </c:dateAx>
      <c:valAx>
        <c:axId val="208406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10489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dirty="0">
                <a:effectLst/>
              </a:rPr>
              <a:t>Nigeria Im</a:t>
            </a:r>
            <a:r>
              <a:rPr lang="en-US" sz="1200" b="0" i="1" baseline="0" dirty="0">
                <a:effectLst/>
              </a:rPr>
              <a:t>ports of goods</a:t>
            </a:r>
            <a:endParaRPr lang="pt-PT" sz="1200" dirty="0">
              <a:effectLst/>
            </a:endParaRPr>
          </a:p>
          <a:p>
            <a:pPr defTabSz="914400">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58615240359529053"/>
          <c:y val="1.4668264863393534E-2"/>
        </c:manualLayout>
      </c:layout>
      <c:overlay val="0"/>
      <c:spPr>
        <a:noFill/>
        <a:ln>
          <a:noFill/>
        </a:ln>
        <a:effectLst/>
      </c:spPr>
    </c:title>
    <c:autoTitleDeleted val="0"/>
    <c:plotArea>
      <c:layout>
        <c:manualLayout>
          <c:layoutTarget val="inner"/>
          <c:xMode val="edge"/>
          <c:yMode val="edge"/>
          <c:x val="0.2122533338041265"/>
          <c:y val="0.16109194404390725"/>
          <c:w val="0.42203045247146798"/>
          <c:h val="0.580067879817994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85-4434-9BD4-317350ED78C9}"/>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C85-4434-9BD4-317350ED78C9}"/>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C85-4434-9BD4-317350ED78C9}"/>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C85-4434-9BD4-317350ED78C9}"/>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C85-4434-9BD4-317350ED78C9}"/>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C85-4434-9BD4-317350ED78C9}"/>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C85-4434-9BD4-317350ED78C9}"/>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C85-4434-9BD4-317350ED78C9}"/>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C85-4434-9BD4-317350ED78C9}"/>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C85-4434-9BD4-317350ED78C9}"/>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C85-4434-9BD4-317350ED78C9}"/>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C85-4434-9BD4-317350ED78C9}"/>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C85-4434-9BD4-317350ED78C9}"/>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C85-4434-9BD4-317350ED78C9}"/>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C85-4434-9BD4-317350ED78C9}"/>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C85-4434-9BD4-317350ED78C9}"/>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C85-4434-9BD4-317350ED78C9}"/>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C85-4434-9BD4-317350ED78C9}"/>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C85-4434-9BD4-317350ED78C9}"/>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C85-4434-9BD4-317350ED78C9}"/>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C85-4434-9BD4-317350ED78C9}"/>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C85-4434-9BD4-317350ED78C9}"/>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C85-4434-9BD4-317350ED78C9}"/>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C85-4434-9BD4-317350ED78C9}"/>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C85-4434-9BD4-317350ED78C9}"/>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C85-4434-9BD4-317350ED78C9}"/>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FC85-4434-9BD4-317350ED78C9}"/>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4933787431090069"/>
          <c:w val="0.99487836107554395"/>
          <c:h val="0.14640618902229058"/>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Nigeria Im</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9.1393372323571892E-2"/>
          <c:y val="0.127058823529412"/>
          <c:w val="0.63466575059218489"/>
          <c:h val="0.6863850650416426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87-4C00-B532-102E78CE371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87-4C00-B532-102E78CE371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987-4C00-B532-102E78CE371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87-4C00-B532-102E78CE371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87-4C00-B532-102E78CE371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87-4C00-B532-102E78CE371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87-4C00-B532-102E78CE371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87-4C00-B532-102E78CE371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87-4C00-B532-102E78CE371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87-4C00-B532-102E78CE371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87-4C00-B532-102E78CE371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87-4C00-B532-102E78CE371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87-4C00-B532-102E78CE371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87-4C00-B532-102E78CE371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87-4C00-B532-102E78CE371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87-4C00-B532-102E78CE371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87-4C00-B532-102E78CE371B}"/>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87-4C00-B532-102E78CE371B}"/>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87-4C00-B532-102E78CE371B}"/>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87-4C00-B532-102E78CE371B}"/>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87-4C00-B532-102E78CE371B}"/>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87-4C00-B532-102E78CE371B}"/>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87-4C00-B532-102E78CE371B}"/>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87-4C00-B532-102E78CE371B}"/>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87-4C00-B532-102E78CE371B}"/>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87-4C00-B532-102E78CE371B}"/>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87-4C00-B532-102E78CE371B}"/>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87-4C00-B532-102E78CE371B}"/>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87-4C00-B532-102E78CE371B}"/>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87-4C00-B532-102E78CE371B}"/>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987-4C00-B532-102E78CE371B}"/>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87-4C00-B532-102E78CE371B}"/>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87-4C00-B532-102E78CE371B}"/>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87-4C00-B532-102E78CE371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1987-4C00-B532-102E78CE371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0327934710315427E-2"/>
          <c:y val="0.84097939120517451"/>
          <c:w val="0.97711428275592516"/>
          <c:h val="0.1543147165396415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'Nigeria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0E-4846-BA33-8B1EB7BD1088}"/>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0E-4846-BA33-8B1EB7BD1088}"/>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0E-4846-BA33-8B1EB7BD1088}"/>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0E-4846-BA33-8B1EB7BD1088}"/>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0E-4846-BA33-8B1EB7BD1088}"/>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0E-4846-BA33-8B1EB7BD1088}"/>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440E-4846-BA33-8B1EB7BD1088}"/>
            </c:ext>
          </c:extLst>
        </c:ser>
        <c:dLbls>
          <c:showLegendKey val="0"/>
          <c:showVal val="1"/>
          <c:showCatName val="0"/>
          <c:showSerName val="0"/>
          <c:showPercent val="0"/>
          <c:showBubbleSize val="0"/>
        </c:dLbls>
        <c:marker val="1"/>
        <c:smooth val="0"/>
        <c:axId val="197509120"/>
        <c:axId val="152061056"/>
      </c:lineChart>
      <c:catAx>
        <c:axId val="1975091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61056"/>
        <c:crosses val="autoZero"/>
        <c:auto val="1"/>
        <c:lblAlgn val="ctr"/>
        <c:lblOffset val="100"/>
        <c:noMultiLvlLbl val="0"/>
      </c:catAx>
      <c:valAx>
        <c:axId val="1520610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75091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bg1"/>
                </a:solidFill>
                <a:latin typeface="+mn-lt"/>
                <a:ea typeface="+mn-ea"/>
                <a:cs typeface="+mn-cs"/>
              </a:defRPr>
            </a:pPr>
            <a:r>
              <a:rPr lang="en-US" sz="1200" i="1" dirty="0" smtClean="0">
                <a:solidFill>
                  <a:schemeClr val="bg1"/>
                </a:solidFill>
                <a:latin typeface="Arial Narrow" panose="020B0606020202030204" pitchFamily="34" charset="0"/>
              </a:rPr>
              <a:t>NUMBER OF INDUSTRIAL PRODUCTS REGISTERED IN THE FRAMEWORK OF THE ECOWAS COMMERCIAL LIBERALIZATION PROGRAM</a:t>
            </a:r>
          </a:p>
          <a:p>
            <a:pPr defTabSz="914400">
              <a:defRPr lang="pt-PT" sz="1400" b="0" i="0" u="none" strike="noStrike" kern="1200" spc="0" baseline="0">
                <a:solidFill>
                  <a:schemeClr val="bg1"/>
                </a:solidFill>
                <a:latin typeface="+mn-lt"/>
                <a:ea typeface="+mn-ea"/>
                <a:cs typeface="+mn-cs"/>
              </a:defRPr>
            </a:pPr>
            <a:r>
              <a:rPr lang="en-US" sz="1200" b="0" i="1" dirty="0" smtClean="0">
                <a:solidFill>
                  <a:schemeClr val="bg1"/>
                </a:solidFill>
                <a:latin typeface="Arial Narrow" panose="020B0606020202030204" pitchFamily="34" charset="0"/>
              </a:rPr>
              <a:t>TOTAL BY COUNTRY 1988 - 2018</a:t>
            </a:r>
            <a:endParaRPr lang="pt-PT" sz="1200" b="0" i="1" dirty="0">
              <a:solidFill>
                <a:schemeClr val="bg1"/>
              </a:solidFill>
              <a:latin typeface="Arial Narrow" panose="020B0606020202030204" pitchFamily="34" charset="0"/>
            </a:endParaRPr>
          </a:p>
        </c:rich>
      </c:tx>
      <c:layout/>
      <c:overlay val="0"/>
      <c:spPr>
        <a:solidFill>
          <a:srgbClr val="B1D3F5"/>
        </a:solid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15'!$H$564:$H$578</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extLst xmlns:c16r2="http://schemas.microsoft.com/office/drawing/2015/06/chart">
            <c:ext xmlns:c16="http://schemas.microsoft.com/office/drawing/2014/chart" uri="{C3380CC4-5D6E-409C-BE32-E72D297353CC}">
              <c16:uniqueId val="{0000000F-37F3-43B8-9D4C-2A788715FB06}"/>
            </c:ext>
          </c:extLst>
        </c:ser>
        <c:dLbls>
          <c:showLegendKey val="0"/>
          <c:showVal val="1"/>
          <c:showCatName val="0"/>
          <c:showSerName val="0"/>
          <c:showPercent val="0"/>
          <c:showBubbleSize val="0"/>
        </c:dLbls>
        <c:gapWidth val="219"/>
        <c:overlap val="-27"/>
        <c:axId val="151717376"/>
        <c:axId val="44897920"/>
      </c:barChart>
      <c:catAx>
        <c:axId val="1517173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4897920"/>
        <c:crosses val="autoZero"/>
        <c:auto val="1"/>
        <c:lblAlgn val="ctr"/>
        <c:lblOffset val="100"/>
        <c:noMultiLvlLbl val="0"/>
      </c:catAx>
      <c:valAx>
        <c:axId val="4489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1717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'Nigeria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A180-44B8-B6B4-BEA8D23A1D5C}"/>
            </c:ext>
          </c:extLst>
        </c:ser>
        <c:ser>
          <c:idx val="1"/>
          <c:order val="1"/>
          <c:tx>
            <c:strRef>
              <c:f>'Nigeria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1-A180-44B8-B6B4-BEA8D23A1D5C}"/>
            </c:ext>
          </c:extLst>
        </c:ser>
        <c:dLbls>
          <c:showLegendKey val="0"/>
          <c:showVal val="1"/>
          <c:showCatName val="0"/>
          <c:showSerName val="0"/>
          <c:showPercent val="0"/>
          <c:showBubbleSize val="0"/>
        </c:dLbls>
        <c:gapWidth val="219"/>
        <c:overlap val="-27"/>
        <c:axId val="197509632"/>
        <c:axId val="152062784"/>
      </c:barChart>
      <c:catAx>
        <c:axId val="1975096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62784"/>
        <c:crosses val="autoZero"/>
        <c:auto val="1"/>
        <c:lblAlgn val="ctr"/>
        <c:lblOffset val="100"/>
        <c:noMultiLvlLbl val="0"/>
      </c:catAx>
      <c:valAx>
        <c:axId val="152062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750963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'Senegal Estatisticas'!$A$7</c:f>
              <c:strCache>
                <c:ptCount val="1"/>
                <c:pt idx="0">
                  <c:v>Exports of goods and services [Constant] </c:v>
                </c:pt>
              </c:strCache>
            </c:strRef>
          </c:tx>
          <c:spPr>
            <a:solidFill>
              <a:schemeClr val="accent1"/>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51CF-4055-979A-FBB11B8DCB33}"/>
            </c:ext>
          </c:extLst>
        </c:ser>
        <c:ser>
          <c:idx val="1"/>
          <c:order val="1"/>
          <c:tx>
            <c:strRef>
              <c:f>'Senegal Estatisticas'!$A$8</c:f>
              <c:strCache>
                <c:ptCount val="1"/>
                <c:pt idx="0">
                  <c:v>Exports of goods and services [Current] </c:v>
                </c:pt>
              </c:strCache>
            </c:strRef>
          </c:tx>
          <c:spPr>
            <a:solidFill>
              <a:schemeClr val="accent2"/>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51CF-4055-979A-FBB11B8DCB33}"/>
            </c:ext>
          </c:extLst>
        </c:ser>
        <c:ser>
          <c:idx val="2"/>
          <c:order val="2"/>
          <c:tx>
            <c:strRef>
              <c:f>'Senegal Estatisticas'!$A$9</c:f>
              <c:strCache>
                <c:ptCount val="1"/>
                <c:pt idx="0">
                  <c:v>Exports of goods and services [Current] </c:v>
                </c:pt>
              </c:strCache>
            </c:strRef>
          </c:tx>
          <c:spPr>
            <a:solidFill>
              <a:srgbClr val="CCE9AD"/>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51CF-4055-979A-FBB11B8DCB33}"/>
            </c:ext>
          </c:extLst>
        </c:ser>
        <c:ser>
          <c:idx val="3"/>
          <c:order val="3"/>
          <c:tx>
            <c:strRef>
              <c:f>'Senegal Estatisticas'!$A$10</c:f>
              <c:strCache>
                <c:ptCount val="1"/>
                <c:pt idx="0">
                  <c:v>Imports of goods and services [Current] </c:v>
                </c:pt>
              </c:strCache>
            </c:strRef>
          </c:tx>
          <c:spPr>
            <a:solidFill>
              <a:srgbClr val="7030A0"/>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51CF-4055-979A-FBB11B8DCB33}"/>
            </c:ext>
          </c:extLst>
        </c:ser>
        <c:ser>
          <c:idx val="4"/>
          <c:order val="4"/>
          <c:tx>
            <c:strRef>
              <c:f>'Senegal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51CF-4055-979A-FBB11B8DCB33}"/>
            </c:ext>
          </c:extLst>
        </c:ser>
        <c:ser>
          <c:idx val="5"/>
          <c:order val="5"/>
          <c:tx>
            <c:strRef>
              <c:f>'Senegal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51CF-4055-979A-FBB11B8DCB33}"/>
            </c:ext>
          </c:extLst>
        </c:ser>
        <c:ser>
          <c:idx val="6"/>
          <c:order val="6"/>
          <c:tx>
            <c:strRef>
              <c:f>'Senegal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51CF-4055-979A-FBB11B8DCB33}"/>
            </c:ext>
          </c:extLst>
        </c:ser>
        <c:dLbls>
          <c:showLegendKey val="0"/>
          <c:showVal val="0"/>
          <c:showCatName val="0"/>
          <c:showSerName val="0"/>
          <c:showPercent val="0"/>
          <c:showBubbleSize val="0"/>
        </c:dLbls>
        <c:gapWidth val="150"/>
        <c:axId val="197512704"/>
        <c:axId val="152066240"/>
      </c:barChart>
      <c:dateAx>
        <c:axId val="197512704"/>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SENEGAL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2066240"/>
        <c:crosses val="autoZero"/>
        <c:auto val="0"/>
        <c:lblOffset val="100"/>
        <c:baseTimeUnit val="days"/>
      </c:dateAx>
      <c:valAx>
        <c:axId val="152066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751270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a:effectLst/>
              </a:rPr>
              <a:t>Senegal Im</a:t>
            </a:r>
            <a:r>
              <a:rPr lang="en-US" sz="1200" b="0" i="1" baseline="0">
                <a:effectLst/>
              </a:rPr>
              <a:t>ports of goods</a:t>
            </a:r>
            <a:endParaRPr lang="pt-PT" sz="1200">
              <a:effectLst/>
            </a:endParaRP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24178059753904602"/>
          <c:y val="0.16107375458270434"/>
          <c:w val="0.44659927835270219"/>
          <c:h val="0.6129885701962475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762-49A6-897D-915874C0278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762-49A6-897D-915874C0278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0762-49A6-897D-915874C0278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762-49A6-897D-915874C0278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0762-49A6-897D-915874C0278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0762-49A6-897D-915874C0278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762-49A6-897D-915874C0278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0762-49A6-897D-915874C0278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0762-49A6-897D-915874C0278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0762-49A6-897D-915874C0278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762-49A6-897D-915874C0278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0762-49A6-897D-915874C0278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0762-49A6-897D-915874C0278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762-49A6-897D-915874C0278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762-49A6-897D-915874C0278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0762-49A6-897D-915874C0278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762-49A6-897D-915874C0278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762-49A6-897D-915874C0278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762-49A6-897D-915874C0278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762-49A6-897D-915874C0278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762-49A6-897D-915874C0278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762-49A6-897D-915874C0278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762-49A6-897D-915874C0278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762-49A6-897D-915874C0278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762-49A6-897D-915874C0278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762-49A6-897D-915874C0278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0762-49A6-897D-915874C0278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7552219460274583"/>
          <c:w val="0.99487836107554395"/>
          <c:h val="0.1202219859913305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Senegal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1C-47CE-8513-ED694E9E77CF}"/>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B1C-47CE-8513-ED694E9E77CF}"/>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B1C-47CE-8513-ED694E9E77CF}"/>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B1C-47CE-8513-ED694E9E77CF}"/>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1C-47CE-8513-ED694E9E77CF}"/>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1C-47CE-8513-ED694E9E77CF}"/>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1C-47CE-8513-ED694E9E77CF}"/>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B1C-47CE-8513-ED694E9E77CF}"/>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B1C-47CE-8513-ED694E9E77CF}"/>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B1C-47CE-8513-ED694E9E77CF}"/>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B1C-47CE-8513-ED694E9E77CF}"/>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B1C-47CE-8513-ED694E9E77CF}"/>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B1C-47CE-8513-ED694E9E77CF}"/>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B1C-47CE-8513-ED694E9E77CF}"/>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B1C-47CE-8513-ED694E9E77CF}"/>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B1C-47CE-8513-ED694E9E77CF}"/>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B1C-47CE-8513-ED694E9E77CF}"/>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C-47CE-8513-ED694E9E77CF}"/>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1C-47CE-8513-ED694E9E77CF}"/>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1C-47CE-8513-ED694E9E77CF}"/>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B1C-47CE-8513-ED694E9E77CF}"/>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1C-47CE-8513-ED694E9E77CF}"/>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B1C-47CE-8513-ED694E9E77CF}"/>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B1C-47CE-8513-ED694E9E77CF}"/>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1C-47CE-8513-ED694E9E77CF}"/>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B1C-47CE-8513-ED694E9E77CF}"/>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B1C-47CE-8513-ED694E9E77CF}"/>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B1C-47CE-8513-ED694E9E77CF}"/>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B1C-47CE-8513-ED694E9E77CF}"/>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B1C-47CE-8513-ED694E9E77CF}"/>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B1C-47CE-8513-ED694E9E77CF}"/>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B1C-47CE-8513-ED694E9E77CF}"/>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B1C-47CE-8513-ED694E9E77CF}"/>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B1C-47CE-8513-ED694E9E77CF}"/>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FB1C-47CE-8513-ED694E9E77CF}"/>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114889378823166"/>
          <c:w val="0.99488447437974203"/>
          <c:h val="0.1541451640537187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'Senegal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1C20-4768-9CD1-30C1666C10C7}"/>
            </c:ext>
          </c:extLst>
        </c:ser>
        <c:ser>
          <c:idx val="1"/>
          <c:order val="1"/>
          <c:tx>
            <c:strRef>
              <c:f>'Senegal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1C20-4768-9CD1-30C1666C10C7}"/>
            </c:ext>
          </c:extLst>
        </c:ser>
        <c:dLbls>
          <c:showLegendKey val="0"/>
          <c:showVal val="1"/>
          <c:showCatName val="0"/>
          <c:showSerName val="0"/>
          <c:showPercent val="0"/>
          <c:showBubbleSize val="0"/>
        </c:dLbls>
        <c:gapWidth val="219"/>
        <c:overlap val="-27"/>
        <c:axId val="209437696"/>
        <c:axId val="209917568"/>
      </c:barChart>
      <c:catAx>
        <c:axId val="2094376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9917568"/>
        <c:crosses val="autoZero"/>
        <c:auto val="1"/>
        <c:lblAlgn val="ctr"/>
        <c:lblOffset val="100"/>
        <c:noMultiLvlLbl val="0"/>
      </c:catAx>
      <c:valAx>
        <c:axId val="209917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43769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'Senegal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59-4498-AF74-2730E0FCAEE5}"/>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59-4498-AF74-2730E0FCAEE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59-4498-AF74-2730E0FCAEE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59-4498-AF74-2730E0FCAEE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59-4498-AF74-2730E0FCAEE5}"/>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59-4498-AF74-2730E0FCAEE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7-2059-4498-AF74-2730E0FCAEE5}"/>
            </c:ext>
          </c:extLst>
        </c:ser>
        <c:dLbls>
          <c:showLegendKey val="0"/>
          <c:showVal val="1"/>
          <c:showCatName val="0"/>
          <c:showSerName val="0"/>
          <c:showPercent val="0"/>
          <c:showBubbleSize val="0"/>
        </c:dLbls>
        <c:marker val="1"/>
        <c:smooth val="0"/>
        <c:axId val="209437184"/>
        <c:axId val="209919296"/>
      </c:lineChart>
      <c:catAx>
        <c:axId val="209437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9919296"/>
        <c:crosses val="autoZero"/>
        <c:auto val="1"/>
        <c:lblAlgn val="ctr"/>
        <c:lblOffset val="100"/>
        <c:noMultiLvlLbl val="0"/>
      </c:catAx>
      <c:valAx>
        <c:axId val="2099192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437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Leone Estatisticas'!$A$7</c:f>
              <c:strCache>
                <c:ptCount val="1"/>
                <c:pt idx="0">
                  <c:v>Exports of goods and services [Constant] </c:v>
                </c:pt>
              </c:strCache>
            </c:strRef>
          </c:tx>
          <c:spPr>
            <a:solidFill>
              <a:schemeClr val="accent1"/>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3B10-4B24-A78D-5E153CEAD81F}"/>
            </c:ext>
          </c:extLst>
        </c:ser>
        <c:ser>
          <c:idx val="1"/>
          <c:order val="1"/>
          <c:tx>
            <c:strRef>
              <c:f>'Sierra Leone Estatisticas'!$A$8</c:f>
              <c:strCache>
                <c:ptCount val="1"/>
                <c:pt idx="0">
                  <c:v>Exports of goods and services [Current] </c:v>
                </c:pt>
              </c:strCache>
            </c:strRef>
          </c:tx>
          <c:spPr>
            <a:solidFill>
              <a:schemeClr val="accent2"/>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3B10-4B24-A78D-5E153CEAD81F}"/>
            </c:ext>
          </c:extLst>
        </c:ser>
        <c:ser>
          <c:idx val="2"/>
          <c:order val="2"/>
          <c:tx>
            <c:strRef>
              <c:f>'Sierra Leone Estatisticas'!$A$9</c:f>
              <c:strCache>
                <c:ptCount val="1"/>
                <c:pt idx="0">
                  <c:v>Exports of goods and services [Current] </c:v>
                </c:pt>
              </c:strCache>
            </c:strRef>
          </c:tx>
          <c:spPr>
            <a:solidFill>
              <a:srgbClr val="CCE9AD"/>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3B10-4B24-A78D-5E153CEAD81F}"/>
            </c:ext>
          </c:extLst>
        </c:ser>
        <c:ser>
          <c:idx val="3"/>
          <c:order val="3"/>
          <c:tx>
            <c:strRef>
              <c:f>'Sierra Leone Estatisticas'!$A$10</c:f>
              <c:strCache>
                <c:ptCount val="1"/>
                <c:pt idx="0">
                  <c:v>Imports of goods and services [Current] </c:v>
                </c:pt>
              </c:strCache>
            </c:strRef>
          </c:tx>
          <c:spPr>
            <a:solidFill>
              <a:srgbClr val="7030A0"/>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3B10-4B24-A78D-5E153CEAD81F}"/>
            </c:ext>
          </c:extLst>
        </c:ser>
        <c:ser>
          <c:idx val="4"/>
          <c:order val="4"/>
          <c:tx>
            <c:strRef>
              <c:f>'Sierra Leone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3B10-4B24-A78D-5E153CEAD81F}"/>
            </c:ext>
          </c:extLst>
        </c:ser>
        <c:ser>
          <c:idx val="5"/>
          <c:order val="5"/>
          <c:tx>
            <c:strRef>
              <c:f>'Sierra Leone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3B10-4B24-A78D-5E153CEAD81F}"/>
            </c:ext>
          </c:extLst>
        </c:ser>
        <c:ser>
          <c:idx val="6"/>
          <c:order val="6"/>
          <c:tx>
            <c:strRef>
              <c:f>'Sierra Leone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3B10-4B24-A78D-5E153CEAD81F}"/>
            </c:ext>
          </c:extLst>
        </c:ser>
        <c:dLbls>
          <c:showLegendKey val="0"/>
          <c:showVal val="0"/>
          <c:showCatName val="0"/>
          <c:showSerName val="0"/>
          <c:showPercent val="0"/>
          <c:showBubbleSize val="0"/>
        </c:dLbls>
        <c:gapWidth val="150"/>
        <c:axId val="210931712"/>
        <c:axId val="210119488"/>
      </c:barChart>
      <c:dateAx>
        <c:axId val="210931712"/>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a:solidFill>
                      <a:srgbClr val="00B0F0"/>
                    </a:solidFill>
                  </a:rPr>
                  <a:t>SIERRA LEONE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119488"/>
        <c:crosses val="autoZero"/>
        <c:auto val="0"/>
        <c:lblOffset val="100"/>
        <c:baseTimeUnit val="days"/>
      </c:dateAx>
      <c:valAx>
        <c:axId val="2101194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093171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dirty="0">
                <a:effectLst/>
              </a:rPr>
              <a:t>Sierra Leone Im</a:t>
            </a:r>
            <a:r>
              <a:rPr lang="en-US" sz="1200" b="0" i="1" baseline="0" dirty="0">
                <a:effectLst/>
              </a:rPr>
              <a:t>ports of goods</a:t>
            </a:r>
            <a:endParaRPr lang="pt-PT" sz="1200" dirty="0">
              <a:effectLst/>
            </a:endParaRPr>
          </a:p>
          <a:p>
            <a:pPr defTabSz="914400">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976-425C-94E4-5B4B134E2DC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976-425C-94E4-5B4B134E2DC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976-425C-94E4-5B4B134E2DC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976-425C-94E4-5B4B134E2DC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976-425C-94E4-5B4B134E2DC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976-425C-94E4-5B4B134E2DC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976-425C-94E4-5B4B134E2DC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976-425C-94E4-5B4B134E2DC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976-425C-94E4-5B4B134E2DC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976-425C-94E4-5B4B134E2DC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976-425C-94E4-5B4B134E2DC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976-425C-94E4-5B4B134E2DC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976-425C-94E4-5B4B134E2DC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976-425C-94E4-5B4B134E2DC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976-425C-94E4-5B4B134E2DC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976-425C-94E4-5B4B134E2DC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976-425C-94E4-5B4B134E2DC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976-425C-94E4-5B4B134E2DC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976-425C-94E4-5B4B134E2DC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976-425C-94E4-5B4B134E2DC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976-425C-94E4-5B4B134E2DC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976-425C-94E4-5B4B134E2DC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976-425C-94E4-5B4B134E2DC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976-425C-94E4-5B4B134E2DC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Estatisticas'!$A$115:$A$130</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C976-425C-94E4-5B4B134E2DC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4803023932527677"/>
          <c:w val="0.99487836107554395"/>
          <c:h val="0.1477137754613537"/>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Sierra Leone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0385689805545182"/>
          <c:y val="0.17146863044663782"/>
          <c:w val="0.52429900924901263"/>
          <c:h val="0.528733103818630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082-47F5-9AC5-9D93C658E4F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082-47F5-9AC5-9D93C658E4FE}"/>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082-47F5-9AC5-9D93C658E4F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082-47F5-9AC5-9D93C658E4FE}"/>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082-47F5-9AC5-9D93C658E4FE}"/>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082-47F5-9AC5-9D93C658E4F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082-47F5-9AC5-9D93C658E4FE}"/>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082-47F5-9AC5-9D93C658E4FE}"/>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082-47F5-9AC5-9D93C658E4FE}"/>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082-47F5-9AC5-9D93C658E4F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082-47F5-9AC5-9D93C658E4FE}"/>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082-47F5-9AC5-9D93C658E4FE}"/>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082-47F5-9AC5-9D93C658E4F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082-47F5-9AC5-9D93C658E4F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082-47F5-9AC5-9D93C658E4F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082-47F5-9AC5-9D93C658E4FE}"/>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82-47F5-9AC5-9D93C658E4FE}"/>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082-47F5-9AC5-9D93C658E4FE}"/>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082-47F5-9AC5-9D93C658E4FE}"/>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082-47F5-9AC5-9D93C658E4FE}"/>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082-47F5-9AC5-9D93C658E4FE}"/>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082-47F5-9AC5-9D93C658E4FE}"/>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082-47F5-9AC5-9D93C658E4FE}"/>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082-47F5-9AC5-9D93C658E4FE}"/>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082-47F5-9AC5-9D93C658E4FE}"/>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082-47F5-9AC5-9D93C658E4FE}"/>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082-47F5-9AC5-9D93C658E4FE}"/>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082-47F5-9AC5-9D93C658E4FE}"/>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082-47F5-9AC5-9D93C658E4FE}"/>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082-47F5-9AC5-9D93C658E4FE}"/>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5082-47F5-9AC5-9D93C658E4FE}"/>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5082-47F5-9AC5-9D93C658E4FE}"/>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Estatisticas'!$A$137:$A$152</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082-47F5-9AC5-9D93C658E4FE}"/>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3390025045496319"/>
          <c:w val="0.99488447437974203"/>
          <c:h val="0.16139389898917098"/>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'Sierra Leone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BEA0-4E1F-B3E2-7FC9247A6EAC}"/>
            </c:ext>
          </c:extLst>
        </c:ser>
        <c:ser>
          <c:idx val="1"/>
          <c:order val="1"/>
          <c:tx>
            <c:strRef>
              <c:f>'Sierra Leone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BEA0-4E1F-B3E2-7FC9247A6EAC}"/>
            </c:ext>
          </c:extLst>
        </c:ser>
        <c:dLbls>
          <c:showLegendKey val="0"/>
          <c:showVal val="1"/>
          <c:showCatName val="0"/>
          <c:showSerName val="0"/>
          <c:showPercent val="0"/>
          <c:showBubbleSize val="0"/>
        </c:dLbls>
        <c:gapWidth val="219"/>
        <c:overlap val="-27"/>
        <c:axId val="210477056"/>
        <c:axId val="210159872"/>
      </c:barChart>
      <c:catAx>
        <c:axId val="2104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159872"/>
        <c:crosses val="autoZero"/>
        <c:auto val="1"/>
        <c:lblAlgn val="ctr"/>
        <c:lblOffset val="100"/>
        <c:noMultiLvlLbl val="0"/>
      </c:catAx>
      <c:valAx>
        <c:axId val="210159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047705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en-US" sz="1100">
                <a:solidFill>
                  <a:schemeClr val="bg1"/>
                </a:solidFill>
              </a:rPr>
              <a:t>GROWTH RATE OF ECOWAS MEMBER COUNTRIES</a:t>
            </a:r>
          </a:p>
        </c:rich>
      </c:tx>
      <c:layout/>
      <c:overlay val="0"/>
      <c:spPr>
        <a:solidFill>
          <a:srgbClr val="B1D3F5"/>
        </a:solidFill>
        <a:ln>
          <a:noFill/>
        </a:ln>
        <a:effectLst/>
      </c:spPr>
    </c:title>
    <c:autoTitleDeleted val="0"/>
    <c:plotArea>
      <c:layout/>
      <c:barChart>
        <c:barDir val="col"/>
        <c:grouping val="clustered"/>
        <c:varyColors val="0"/>
        <c:ser>
          <c:idx val="0"/>
          <c:order val="0"/>
          <c:tx>
            <c:strRef>
              <c:f>'Growth rate'!$B$5</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rate'!$B$6:$B$20</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ser>
        <c:ser>
          <c:idx val="1"/>
          <c:order val="1"/>
          <c:tx>
            <c:strRef>
              <c:f>'Growth rate'!$C$5</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rate'!$C$6:$C$20</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ser>
        <c:ser>
          <c:idx val="2"/>
          <c:order val="2"/>
          <c:tx>
            <c:strRef>
              <c:f>'Growth rate'!$D$5</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rate'!$D$6:$D$20</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ser>
        <c:dLbls>
          <c:showLegendKey val="0"/>
          <c:showVal val="1"/>
          <c:showCatName val="0"/>
          <c:showSerName val="0"/>
          <c:showPercent val="0"/>
          <c:showBubbleSize val="0"/>
        </c:dLbls>
        <c:gapWidth val="219"/>
        <c:overlap val="-27"/>
        <c:axId val="228668416"/>
        <c:axId val="142910592"/>
      </c:barChart>
      <c:catAx>
        <c:axId val="228668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2910592"/>
        <c:crosses val="autoZero"/>
        <c:auto val="1"/>
        <c:lblAlgn val="ctr"/>
        <c:lblOffset val="100"/>
        <c:noMultiLvlLbl val="0"/>
      </c:catAx>
      <c:valAx>
        <c:axId val="1429105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8668416"/>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'Sierra Leone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F4-45EF-A3B5-82F13E4B9C4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F4-45EF-A3B5-82F13E4B9C4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DF4-45EF-A3B5-82F13E4B9C4C}"/>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F4-45EF-A3B5-82F13E4B9C4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DF4-45EF-A3B5-82F13E4B9C4C}"/>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DF4-45EF-A3B5-82F13E4B9C4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7-8DF4-45EF-A3B5-82F13E4B9C4C}"/>
            </c:ext>
          </c:extLst>
        </c:ser>
        <c:dLbls>
          <c:showLegendKey val="0"/>
          <c:showVal val="1"/>
          <c:showCatName val="0"/>
          <c:showSerName val="0"/>
          <c:showPercent val="0"/>
          <c:showBubbleSize val="0"/>
        </c:dLbls>
        <c:marker val="1"/>
        <c:smooth val="0"/>
        <c:axId val="210477568"/>
        <c:axId val="210161600"/>
      </c:lineChart>
      <c:catAx>
        <c:axId val="2104775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161600"/>
        <c:crosses val="autoZero"/>
        <c:auto val="1"/>
        <c:lblAlgn val="ctr"/>
        <c:lblOffset val="100"/>
        <c:noMultiLvlLbl val="0"/>
      </c:catAx>
      <c:valAx>
        <c:axId val="2101616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0477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Exports of goods and services [Constant]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Exports of goods and services [Current]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Exports of goods and services [Current] </c:v>
                </c:pt>
              </c:strCache>
            </c:strRef>
          </c:tx>
          <c:spPr>
            <a:solidFill>
              <a:srgbClr val="CCE9AD"/>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Imports of goods and services [Current] </c:v>
                </c:pt>
              </c:strCache>
            </c:strRef>
          </c:tx>
          <c:spPr>
            <a:solidFill>
              <a:srgbClr val="7030A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Trade balance [Current]</c:v>
                </c:pt>
              </c:strCache>
            </c:strRef>
          </c:tx>
          <c:spPr>
            <a:solidFill>
              <a:srgbClr val="00B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210480640"/>
        <c:axId val="210165056"/>
      </c:barChart>
      <c:dateAx>
        <c:axId val="210480640"/>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TOGO </a:t>
                </a:r>
                <a:r>
                  <a:rPr lang="pt-PT" sz="1000" b="0" i="0" baseline="0">
                    <a:solidFill>
                      <a:srgbClr val="00B0F0"/>
                    </a:solidFill>
                    <a:effectLst/>
                  </a:rPr>
                  <a:t> 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0165056"/>
        <c:crosses val="autoZero"/>
        <c:auto val="0"/>
        <c:lblOffset val="100"/>
        <c:baseTimeUnit val="days"/>
      </c:dateAx>
      <c:valAx>
        <c:axId val="210165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04806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a:effectLst/>
              </a:rPr>
              <a:t>Togo Im</a:t>
            </a:r>
            <a:r>
              <a:rPr lang="en-US" sz="1200" b="0" i="1" baseline="0">
                <a:effectLst/>
              </a:rPr>
              <a:t>ports of goods</a:t>
            </a:r>
            <a:endParaRPr lang="pt-PT" sz="1200">
              <a:effectLst/>
            </a:endParaRP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81-4885-ADB9-DEC91FB458E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B81-4885-ADB9-DEC91FB458E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B81-4885-ADB9-DEC91FB458E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81-4885-ADB9-DEC91FB458E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81-4885-ADB9-DEC91FB458E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B81-4885-ADB9-DEC91FB458E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B81-4885-ADB9-DEC91FB458E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B81-4885-ADB9-DEC91FB458E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B81-4885-ADB9-DEC91FB458E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85063838348905407"/>
          <c:w val="0.99487836107554395"/>
          <c:h val="0.1451055649780741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Togo Im</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15-4D77-A5B0-A7F08C9134E6}"/>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15-4D77-A5B0-A7F08C9134E6}"/>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15-4D77-A5B0-A7F08C9134E6}"/>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15-4D77-A5B0-A7F08C9134E6}"/>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15-4D77-A5B0-A7F08C9134E6}"/>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15-4D77-A5B0-A7F08C9134E6}"/>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D15-4D77-A5B0-A7F08C9134E6}"/>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D15-4D77-A5B0-A7F08C9134E6}"/>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D15-4D77-A5B0-A7F08C9134E6}"/>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D15-4D77-A5B0-A7F08C9134E6}"/>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D15-4D77-A5B0-A7F08C9134E6}"/>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D15-4D77-A5B0-A7F08C9134E6}"/>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D15-4D77-A5B0-A7F08C9134E6}"/>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D15-4D77-A5B0-A7F08C9134E6}"/>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D15-4D77-A5B0-A7F08C9134E6}"/>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D15-4D77-A5B0-A7F08C9134E6}"/>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D15-4D77-A5B0-A7F08C9134E6}"/>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84665248504477197"/>
          <c:w val="0.99488447437974203"/>
          <c:h val="0.1486416032170912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211328512"/>
        <c:axId val="211376896"/>
      </c:barChart>
      <c:catAx>
        <c:axId val="211328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1376896"/>
        <c:crosses val="autoZero"/>
        <c:auto val="1"/>
        <c:lblAlgn val="ctr"/>
        <c:lblOffset val="100"/>
        <c:noMultiLvlLbl val="0"/>
      </c:catAx>
      <c:valAx>
        <c:axId val="211376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13285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'Togo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2543142586370981E-2"/>
                  <c:y val="-0.11040574996347909"/>
                </c:manualLayout>
              </c:layout>
              <c:dLblPos val="r"/>
              <c:showLegendKey val="0"/>
              <c:showVal val="1"/>
              <c:showCatName val="0"/>
              <c:showSerName val="0"/>
              <c:showPercent val="0"/>
              <c:showBubbleSize val="0"/>
            </c:dLbl>
            <c:dLbl>
              <c:idx val="3"/>
              <c:layout>
                <c:manualLayout>
                  <c:x val="-2.1033036898499169E-2"/>
                  <c:y val="-0.10601978656589781"/>
                </c:manualLayout>
              </c:layout>
              <c:dLblPos val="r"/>
              <c:showLegendKey val="0"/>
              <c:showVal val="1"/>
              <c:showCatName val="0"/>
              <c:showSerName val="0"/>
              <c:showPercent val="0"/>
              <c:showBubbleSize val="0"/>
            </c:dLbl>
            <c:dLbl>
              <c:idx val="7"/>
              <c:layout>
                <c:manualLayout>
                  <c:x val="-2.3128417574897909E-2"/>
                  <c:y val="-8.4089969577990975E-2"/>
                </c:manualLayout>
              </c:layout>
              <c:dLblPos val="r"/>
              <c:showLegendKey val="0"/>
              <c:showVal val="1"/>
              <c:showCatName val="0"/>
              <c:showSerName val="0"/>
              <c:showPercent val="0"/>
              <c:showBubbleSize val="0"/>
            </c:dLbl>
            <c:dLbl>
              <c:idx val="9"/>
              <c:layout>
                <c:manualLayout>
                  <c:x val="-3.4048860843516431E-2"/>
                  <c:y val="-0.14110749374654857"/>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211722240"/>
        <c:axId val="165995072"/>
      </c:lineChart>
      <c:catAx>
        <c:axId val="2117222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65995072"/>
        <c:crosses val="autoZero"/>
        <c:auto val="1"/>
        <c:lblAlgn val="ctr"/>
        <c:lblOffset val="100"/>
        <c:noMultiLvlLbl val="0"/>
      </c:catAx>
      <c:valAx>
        <c:axId val="165995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1722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pt-PT" sz="1100">
                <a:solidFill>
                  <a:schemeClr val="bg1"/>
                </a:solidFill>
              </a:rPr>
              <a:t>INTERNATIONAL</a:t>
            </a:r>
            <a:r>
              <a:rPr lang="pt-PT" sz="1100" baseline="0">
                <a:solidFill>
                  <a:schemeClr val="bg1"/>
                </a:solidFill>
              </a:rPr>
              <a:t> COMPARISON OF COMPANY TAXATION</a:t>
            </a:r>
            <a:endParaRPr lang="pt-PT" sz="1100">
              <a:solidFill>
                <a:schemeClr val="bg1"/>
              </a:solidFill>
            </a:endParaRPr>
          </a:p>
        </c:rich>
      </c:tx>
      <c:layout>
        <c:manualLayout>
          <c:xMode val="edge"/>
          <c:yMode val="edge"/>
          <c:x val="0.32151377749607929"/>
          <c:y val="0"/>
        </c:manualLayout>
      </c:layout>
      <c:overlay val="0"/>
      <c:spPr>
        <a:solidFill>
          <a:srgbClr val="B1D3F5"/>
        </a:solidFill>
        <a:ln>
          <a:noFill/>
        </a:ln>
        <a:effectLst/>
      </c:spPr>
    </c:title>
    <c:autoTitleDeleted val="0"/>
    <c:plotArea>
      <c:layout/>
      <c:barChart>
        <c:barDir val="col"/>
        <c:grouping val="clustered"/>
        <c:varyColors val="0"/>
        <c:ser>
          <c:idx val="0"/>
          <c:order val="0"/>
          <c:tx>
            <c:strRef>
              <c:f>Taxation!$B$3</c:f>
              <c:strCache>
                <c:ptCount val="1"/>
                <c:pt idx="0">
                  <c:v>No. of fee payments per year</c:v>
                </c:pt>
              </c:strCache>
            </c:strRef>
          </c:tx>
          <c:spPr>
            <a:solidFill>
              <a:schemeClr val="accent1"/>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ser>
        <c:ser>
          <c:idx val="1"/>
          <c:order val="1"/>
          <c:tx>
            <c:strRef>
              <c:f>Taxation!$C$3</c:f>
              <c:strCache>
                <c:ptCount val="1"/>
                <c:pt idx="0">
                  <c:v>Administrative formalities time in hours</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ser>
        <c:ser>
          <c:idx val="2"/>
          <c:order val="2"/>
          <c:tx>
            <c:strRef>
              <c:f>Taxation!$D$3</c:f>
              <c:strCache>
                <c:ptCount val="1"/>
                <c:pt idx="0">
                  <c:v>Total amount of fees as % of profits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ser>
        <c:dLbls>
          <c:showLegendKey val="0"/>
          <c:showVal val="1"/>
          <c:showCatName val="0"/>
          <c:showSerName val="0"/>
          <c:showPercent val="0"/>
          <c:showBubbleSize val="0"/>
        </c:dLbls>
        <c:gapWidth val="219"/>
        <c:overlap val="-27"/>
        <c:axId val="228668928"/>
        <c:axId val="44909120"/>
      </c:barChart>
      <c:catAx>
        <c:axId val="2286689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rgbClr val="00B0F0"/>
                </a:solidFill>
                <a:latin typeface="+mn-lt"/>
                <a:ea typeface="+mn-ea"/>
                <a:cs typeface="+mn-cs"/>
              </a:defRPr>
            </a:pPr>
            <a:endParaRPr lang="pt-PT"/>
          </a:p>
        </c:txPr>
        <c:crossAx val="44909120"/>
        <c:crosses val="autoZero"/>
        <c:auto val="1"/>
        <c:lblAlgn val="ctr"/>
        <c:lblOffset val="100"/>
        <c:noMultiLvlLbl val="0"/>
      </c:catAx>
      <c:valAx>
        <c:axId val="44909120"/>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228668928"/>
        <c:crosses val="autoZero"/>
        <c:crossBetween val="between"/>
      </c:valAx>
      <c:spPr>
        <a:noFill/>
        <a:ln>
          <a:noFill/>
        </a:ln>
        <a:effectLst/>
      </c:spPr>
    </c:plotArea>
    <c:legend>
      <c:legendPos val="b"/>
      <c:layout>
        <c:manualLayout>
          <c:xMode val="edge"/>
          <c:yMode val="edge"/>
          <c:x val="1.9900497512437801E-3"/>
          <c:y val="0.92395833333333299"/>
          <c:w val="0.99601990049751199"/>
          <c:h val="6.97916666666666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31-01-2021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31681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31-01-2021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9453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31-01-2021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31-01-2021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31-01-2021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31-01-2021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31-01-2021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31-01-2021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7" Type="http://schemas.openxmlformats.org/officeDocument/2006/relationships/chart" Target="../charts/chart30.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chart" Target="../charts/chart31.xml"/><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chart" Target="../charts/chart32.xml"/></Relationships>
</file>

<file path=ppt/slides/_rels/slide32.xml.rels><?xml version="1.0" encoding="UTF-8" standalone="yes"?>
<Relationships xmlns="http://schemas.openxmlformats.org/package/2006/relationships"><Relationship Id="rId8" Type="http://schemas.openxmlformats.org/officeDocument/2006/relationships/chart" Target="../charts/chart33.xml"/><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chart" Target="../charts/chart34.xml"/></Relationships>
</file>

<file path=ppt/slides/_rels/slide33.xml.rels><?xml version="1.0" encoding="UTF-8" standalone="yes"?>
<Relationships xmlns="http://schemas.openxmlformats.org/package/2006/relationships"><Relationship Id="rId7" Type="http://schemas.openxmlformats.org/officeDocument/2006/relationships/chart" Target="../charts/chart35.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s>
</file>

<file path=ppt/slides/_rels/slide34.xml.rels><?xml version="1.0" encoding="UTF-8" standalone="yes"?>
<Relationships xmlns="http://schemas.openxmlformats.org/package/2006/relationships"><Relationship Id="rId8" Type="http://schemas.openxmlformats.org/officeDocument/2006/relationships/chart" Target="../charts/chart37.xml"/><Relationship Id="rId7" Type="http://schemas.openxmlformats.org/officeDocument/2006/relationships/chart" Target="../charts/chart36.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s>
</file>

<file path=ppt/slides/_rels/slide35.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chart" Target="../charts/chart38.xml"/><Relationship Id="rId1" Type="http://schemas.openxmlformats.org/officeDocument/2006/relationships/slideLayout" Target="../slideLayouts/slideLayout1.xml"/><Relationship Id="rId6"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chart" Target="../charts/chart42.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chart" Target="../charts/chart44.xml"/><Relationship Id="rId4" Type="http://schemas.openxmlformats.org/officeDocument/2006/relationships/chart" Target="../charts/chart4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chart" Target="../charts/chart47.xml"/><Relationship Id="rId4" Type="http://schemas.openxmlformats.org/officeDocument/2006/relationships/chart" Target="../charts/chart4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chart" Target="../charts/chart49.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1.xml"/><Relationship Id="rId1" Type="http://schemas.openxmlformats.org/officeDocument/2006/relationships/slideLayout" Target="../slideLayouts/slideLayout1.xml"/><Relationship Id="rId5" Type="http://schemas.openxmlformats.org/officeDocument/2006/relationships/chart" Target="../charts/chart5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chart" Target="../charts/chart55.xml"/><Relationship Id="rId4" Type="http://schemas.openxmlformats.org/officeDocument/2006/relationships/chart" Target="../charts/chart5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chart" Target="../charts/char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chart" Target="../charts/chart58.xml"/><Relationship Id="rId4" Type="http://schemas.openxmlformats.org/officeDocument/2006/relationships/chart" Target="../charts/chart5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chart" Target="../charts/chart60.xml"/><Relationship Id="rId4" Type="http://schemas.openxmlformats.org/officeDocument/2006/relationships/chart" Target="../charts/chart5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chart" Target="../charts/chart6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chart" Target="../charts/chart63.xml"/><Relationship Id="rId4" Type="http://schemas.openxmlformats.org/officeDocument/2006/relationships/chart" Target="../charts/chart6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chart" Target="../charts/chart65.xml"/><Relationship Id="rId4" Type="http://schemas.openxmlformats.org/officeDocument/2006/relationships/chart" Target="../charts/chart6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chart" Target="../charts/chart6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chart" Target="../charts/chart68.xml"/><Relationship Id="rId4" Type="http://schemas.openxmlformats.org/officeDocument/2006/relationships/chart" Target="../charts/chart6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chart" Target="../charts/chart70.xml"/><Relationship Id="rId4" Type="http://schemas.openxmlformats.org/officeDocument/2006/relationships/chart" Target="../charts/chart69.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chart" Target="../charts/chart7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chart" Target="../charts/chart73.xml"/><Relationship Id="rId4" Type="http://schemas.openxmlformats.org/officeDocument/2006/relationships/chart" Target="../charts/chart7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chart" Target="../charts/chart7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chart" Target="../charts/chart78.xml"/><Relationship Id="rId4" Type="http://schemas.openxmlformats.org/officeDocument/2006/relationships/chart" Target="../charts/chart7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chart" Target="../charts/chart80.xml"/><Relationship Id="rId4" Type="http://schemas.openxmlformats.org/officeDocument/2006/relationships/chart" Target="../charts/chart79.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chart" Target="../charts/chart8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chart" Target="../charts/chart83.xml"/><Relationship Id="rId4" Type="http://schemas.openxmlformats.org/officeDocument/2006/relationships/chart" Target="../charts/chart8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chart" Target="../charts/chart85.xml"/><Relationship Id="rId4" Type="http://schemas.openxmlformats.org/officeDocument/2006/relationships/chart" Target="../charts/chart8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4"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5"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6"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17"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8" name="Rectangle 17"/>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20" name="Imagem 1" descr="ecowas-map"/>
          <p:cNvPicPr>
            <a:picLocks noChangeAspect="1"/>
          </p:cNvPicPr>
          <p:nvPr/>
        </p:nvPicPr>
        <p:blipFill>
          <a:blip r:embed="rId5"/>
          <a:stretch>
            <a:fillRect/>
          </a:stretch>
        </p:blipFill>
        <p:spPr>
          <a:xfrm>
            <a:off x="832485" y="2821940"/>
            <a:ext cx="4918710" cy="3404870"/>
          </a:xfrm>
          <a:prstGeom prst="rect">
            <a:avLst/>
          </a:prstGeom>
        </p:spPr>
      </p:pic>
      <p:sp>
        <p:nvSpPr>
          <p:cNvPr id="21" name="Rectangle 2"/>
          <p:cNvSpPr txBox="1">
            <a:spLocks noChangeArrowheads="1"/>
          </p:cNvSpPr>
          <p:nvPr/>
        </p:nvSpPr>
        <p:spPr>
          <a:xfrm>
            <a:off x="16511" y="974090"/>
            <a:ext cx="516509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ecowas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overview</a:t>
            </a:r>
          </a:p>
        </p:txBody>
      </p:sp>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68888" y="6602230"/>
            <a:ext cx="599662" cy="206104"/>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00B0F0"/>
                </a:solidFill>
              </a:rPr>
              <a:t>Page </a:t>
            </a:r>
            <a:fld id="{6B4155F8-E49E-4B59-B69C-02A46830878C}" type="slidenum">
              <a:rPr lang="fr-FR" altLang="pt-PT" sz="1000" b="1" i="1" u="sng">
                <a:solidFill>
                  <a:srgbClr val="00B0F0"/>
                </a:solidFill>
              </a:rPr>
              <a:t>10</a:t>
            </a:fld>
            <a:endParaRPr lang="fr-FR" altLang="pt-PT" sz="1000" b="1" i="1" u="sng" dirty="0">
              <a:solidFill>
                <a:srgbClr val="00B0F0"/>
              </a:solidFill>
            </a:endParaRPr>
          </a:p>
        </p:txBody>
      </p:sp>
      <p:pic>
        <p:nvPicPr>
          <p:cNvPr id="21" name="Imagem 20" descr="LOGO-Paises ecowas"/>
          <p:cNvPicPr>
            <a:picLocks noChangeAspect="1"/>
          </p:cNvPicPr>
          <p:nvPr/>
        </p:nvPicPr>
        <p:blipFill>
          <a:blip r:embed="rId2"/>
          <a:stretch>
            <a:fillRect/>
          </a:stretch>
        </p:blipFill>
        <p:spPr>
          <a:xfrm>
            <a:off x="5800725" y="6350"/>
            <a:ext cx="2019935" cy="1999615"/>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78968538"/>
              </p:ext>
            </p:extLst>
          </p:nvPr>
        </p:nvGraphicFramePr>
        <p:xfrm>
          <a:off x="0" y="2009775"/>
          <a:ext cx="12210416" cy="45529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260256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5836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11</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10"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12" name="Gráfico 5"/>
          <p:cNvGraphicFramePr>
            <a:graphicFrameLocks/>
          </p:cNvGraphicFramePr>
          <p:nvPr>
            <p:extLst>
              <p:ext uri="{D42A27DB-BD31-4B8C-83A1-F6EECF244321}">
                <p14:modId xmlns:p14="http://schemas.microsoft.com/office/powerpoint/2010/main" val="1296168678"/>
              </p:ext>
            </p:extLst>
          </p:nvPr>
        </p:nvGraphicFramePr>
        <p:xfrm>
          <a:off x="6016625" y="579120"/>
          <a:ext cx="6175375" cy="61264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4"/>
          <p:cNvGraphicFramePr>
            <a:graphicFrameLocks/>
          </p:cNvGraphicFramePr>
          <p:nvPr>
            <p:extLst>
              <p:ext uri="{D42A27DB-BD31-4B8C-83A1-F6EECF244321}">
                <p14:modId xmlns:p14="http://schemas.microsoft.com/office/powerpoint/2010/main" val="2407167109"/>
              </p:ext>
            </p:extLst>
          </p:nvPr>
        </p:nvGraphicFramePr>
        <p:xfrm>
          <a:off x="75981" y="800100"/>
          <a:ext cx="5959060" cy="5876607"/>
        </p:xfrm>
        <a:graphic>
          <a:graphicData uri="http://schemas.openxmlformats.org/drawingml/2006/chart">
            <c:chart xmlns:c="http://schemas.openxmlformats.org/drawingml/2006/chart" xmlns:r="http://schemas.openxmlformats.org/officeDocument/2006/relationships" r:id="rId5"/>
          </a:graphicData>
        </a:graphic>
      </p:graphicFrame>
      <p:pic>
        <p:nvPicPr>
          <p:cNvPr id="21" name="Imagem 20" descr="LOGO-Paises ecowas"/>
          <p:cNvPicPr>
            <a:picLocks noChangeAspect="1"/>
          </p:cNvPicPr>
          <p:nvPr/>
        </p:nvPicPr>
        <p:blipFill>
          <a:blip r:embed="rId6"/>
          <a:stretch>
            <a:fillRect/>
          </a:stretch>
        </p:blipFill>
        <p:spPr>
          <a:xfrm>
            <a:off x="4552950" y="3902075"/>
            <a:ext cx="2019935" cy="199961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245150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43807" y="237934"/>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49790" y="6365325"/>
            <a:ext cx="653098" cy="24938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416D12"/>
                </a:solidFill>
              </a:rPr>
              <a:t>Page </a:t>
            </a:r>
            <a:fld id="{6B4155F8-E49E-4B59-B69C-02A46830878C}" type="slidenum">
              <a:rPr lang="fr-FR" altLang="pt-PT" sz="1000" b="1" i="1" u="sng">
                <a:solidFill>
                  <a:srgbClr val="416D12"/>
                </a:solidFill>
              </a:rPr>
              <a:t>12</a:t>
            </a:fld>
            <a:endParaRPr lang="fr-FR" altLang="pt-PT" sz="1000" b="1" i="1" u="sng" dirty="0">
              <a:solidFill>
                <a:srgbClr val="416D12"/>
              </a:solidFill>
            </a:endParaRPr>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9" name="Gráfico 1542"/>
          <p:cNvGraphicFramePr>
            <a:graphicFrameLocks/>
          </p:cNvGraphicFramePr>
          <p:nvPr>
            <p:extLst>
              <p:ext uri="{D42A27DB-BD31-4B8C-83A1-F6EECF244321}">
                <p14:modId xmlns:p14="http://schemas.microsoft.com/office/powerpoint/2010/main" val="2307279466"/>
              </p:ext>
            </p:extLst>
          </p:nvPr>
        </p:nvGraphicFramePr>
        <p:xfrm>
          <a:off x="1" y="745067"/>
          <a:ext cx="12185022" cy="5655733"/>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m 20" descr="LOGO-Paises ecowas"/>
          <p:cNvPicPr>
            <a:picLocks noChangeAspect="1"/>
          </p:cNvPicPr>
          <p:nvPr/>
        </p:nvPicPr>
        <p:blipFill>
          <a:blip r:embed="rId5"/>
          <a:stretch>
            <a:fillRect/>
          </a:stretch>
        </p:blipFill>
        <p:spPr>
          <a:xfrm>
            <a:off x="0" y="835025"/>
            <a:ext cx="2019935" cy="199961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65121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13</a:t>
            </a:fld>
            <a:endParaRPr lang="fr-FR" altLang="pt-PT" sz="1000" b="1" i="1" u="sng"/>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9" name="Gráfico 1543"/>
          <p:cNvGraphicFramePr>
            <a:graphicFrameLocks/>
          </p:cNvGraphicFramePr>
          <p:nvPr>
            <p:extLst>
              <p:ext uri="{D42A27DB-BD31-4B8C-83A1-F6EECF244321}">
                <p14:modId xmlns:p14="http://schemas.microsoft.com/office/powerpoint/2010/main" val="3451227909"/>
              </p:ext>
            </p:extLst>
          </p:nvPr>
        </p:nvGraphicFramePr>
        <p:xfrm>
          <a:off x="0" y="753533"/>
          <a:ext cx="12210415" cy="5830340"/>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m 20" descr="LOGO-Paises ecowas"/>
          <p:cNvPicPr>
            <a:picLocks noChangeAspect="1"/>
          </p:cNvPicPr>
          <p:nvPr/>
        </p:nvPicPr>
        <p:blipFill>
          <a:blip r:embed="rId5"/>
          <a:stretch>
            <a:fillRect/>
          </a:stretch>
        </p:blipFill>
        <p:spPr>
          <a:xfrm>
            <a:off x="10586085" y="1184910"/>
            <a:ext cx="1605915" cy="1590040"/>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14</a:t>
            </a:fld>
            <a:endParaRPr lang="fr-FR" altLang="pt-PT" sz="1000" b="1" i="1" u="sng"/>
          </a:p>
        </p:txBody>
      </p:sp>
      <p:graphicFrame>
        <p:nvGraphicFramePr>
          <p:cNvPr id="40" name="Gráfico 39"/>
          <p:cNvGraphicFramePr/>
          <p:nvPr>
            <p:extLst>
              <p:ext uri="{D42A27DB-BD31-4B8C-83A1-F6EECF244321}">
                <p14:modId xmlns:p14="http://schemas.microsoft.com/office/powerpoint/2010/main" val="1939868108"/>
              </p:ext>
            </p:extLst>
          </p:nvPr>
        </p:nvGraphicFramePr>
        <p:xfrm>
          <a:off x="0" y="753533"/>
          <a:ext cx="12192635" cy="5818082"/>
        </p:xfrm>
        <a:graphic>
          <a:graphicData uri="http://schemas.openxmlformats.org/drawingml/2006/chart">
            <c:chart xmlns:c="http://schemas.openxmlformats.org/drawingml/2006/chart" xmlns:r="http://schemas.openxmlformats.org/officeDocument/2006/relationships" r:id="rId2"/>
          </a:graphicData>
        </a:graphic>
      </p:graphicFrame>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4"/>
          <a:stretch>
            <a:fillRect/>
          </a:stretch>
        </p:blipFill>
        <p:spPr>
          <a:xfrm>
            <a:off x="10497185" y="2995295"/>
            <a:ext cx="1605915" cy="1590040"/>
          </a:xfrm>
          <a:prstGeom prst="rect">
            <a:avLst/>
          </a:prstGeom>
        </p:spPr>
      </p:pic>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15</a:t>
            </a:fld>
            <a:endParaRPr lang="fr-FR" altLang="pt-PT" sz="1000" b="1" i="1" u="sng"/>
          </a:p>
        </p:txBody>
      </p:sp>
      <p:pic>
        <p:nvPicPr>
          <p:cNvPr id="7"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8" name="Gráfico 52"/>
          <p:cNvGraphicFramePr>
            <a:graphicFrameLocks/>
          </p:cNvGraphicFramePr>
          <p:nvPr>
            <p:extLst>
              <p:ext uri="{D42A27DB-BD31-4B8C-83A1-F6EECF244321}">
                <p14:modId xmlns:p14="http://schemas.microsoft.com/office/powerpoint/2010/main" val="3970481120"/>
              </p:ext>
            </p:extLst>
          </p:nvPr>
        </p:nvGraphicFramePr>
        <p:xfrm>
          <a:off x="362902" y="723900"/>
          <a:ext cx="11466195" cy="566166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m 20" descr="LOGO-Paises ecowas"/>
          <p:cNvPicPr>
            <a:picLocks noChangeAspect="1"/>
          </p:cNvPicPr>
          <p:nvPr/>
        </p:nvPicPr>
        <p:blipFill>
          <a:blip r:embed="rId4"/>
          <a:stretch>
            <a:fillRect/>
          </a:stretch>
        </p:blipFill>
        <p:spPr>
          <a:xfrm>
            <a:off x="10172700" y="7620"/>
            <a:ext cx="2019935" cy="1999615"/>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9385" y="-2540"/>
            <a:ext cx="591820" cy="49085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16</a:t>
            </a:fld>
            <a:endParaRPr lang="fr-FR" altLang="pt-PT" sz="1000" b="1" i="1" u="sng"/>
          </a:p>
        </p:txBody>
      </p:sp>
      <p:pic>
        <p:nvPicPr>
          <p:cNvPr id="7"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8" name="Gráfico 1"/>
          <p:cNvGraphicFramePr>
            <a:graphicFrameLocks/>
          </p:cNvGraphicFramePr>
          <p:nvPr>
            <p:extLst>
              <p:ext uri="{D42A27DB-BD31-4B8C-83A1-F6EECF244321}">
                <p14:modId xmlns:p14="http://schemas.microsoft.com/office/powerpoint/2010/main" val="2538329378"/>
              </p:ext>
            </p:extLst>
          </p:nvPr>
        </p:nvGraphicFramePr>
        <p:xfrm>
          <a:off x="75981" y="669060"/>
          <a:ext cx="12066489" cy="573936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m 20" descr="LOGO-Paises ecowas"/>
          <p:cNvPicPr>
            <a:picLocks noChangeAspect="1"/>
          </p:cNvPicPr>
          <p:nvPr/>
        </p:nvPicPr>
        <p:blipFill>
          <a:blip r:embed="rId4"/>
          <a:stretch>
            <a:fillRect/>
          </a:stretch>
        </p:blipFill>
        <p:spPr>
          <a:xfrm>
            <a:off x="10555557" y="13245"/>
            <a:ext cx="1254221" cy="1241605"/>
          </a:xfrm>
          <a:prstGeom prst="rect">
            <a:avLst/>
          </a:prstGeom>
        </p:spPr>
      </p:pic>
      <p:pic>
        <p:nvPicPr>
          <p:cNvPr id="10"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9385" y="-2540"/>
            <a:ext cx="591820" cy="49085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17</a:t>
            </a:fld>
            <a:endParaRPr lang="fr-FR" altLang="pt-PT" sz="1000" b="1" i="1" u="sng" dirty="0"/>
          </a:p>
        </p:txBody>
      </p:sp>
      <p:pic>
        <p:nvPicPr>
          <p:cNvPr id="12"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85450030"/>
              </p:ext>
            </p:extLst>
          </p:nvPr>
        </p:nvGraphicFramePr>
        <p:xfrm>
          <a:off x="75983" y="669060"/>
          <a:ext cx="12094398" cy="5769964"/>
        </p:xfrm>
        <a:graphic>
          <a:graphicData uri="http://schemas.openxmlformats.org/drawingml/2006/table">
            <a:tbl>
              <a:tblPr>
                <a:tableStyleId>{5C22544A-7EE6-4342-B048-85BDC9FD1C3A}</a:tableStyleId>
              </a:tblPr>
              <a:tblGrid>
                <a:gridCol w="1275492"/>
                <a:gridCol w="968007"/>
                <a:gridCol w="968007"/>
                <a:gridCol w="774406"/>
                <a:gridCol w="911065"/>
                <a:gridCol w="911065"/>
                <a:gridCol w="774406"/>
                <a:gridCol w="774406"/>
                <a:gridCol w="968007"/>
                <a:gridCol w="968007"/>
                <a:gridCol w="842736"/>
                <a:gridCol w="842736"/>
                <a:gridCol w="558029"/>
                <a:gridCol w="558029"/>
              </a:tblGrid>
              <a:tr h="156085">
                <a:tc rowSpan="4">
                  <a:txBody>
                    <a:bodyPr/>
                    <a:lstStyle/>
                    <a:p>
                      <a:pPr algn="ctr" fontAlgn="ctr"/>
                      <a:r>
                        <a:rPr lang="pt-PT" sz="800" b="1" u="none" strike="noStrike" dirty="0" smtClean="0">
                          <a:solidFill>
                            <a:srgbClr val="3EA4BA"/>
                          </a:solidFill>
                          <a:effectLst/>
                        </a:rPr>
                        <a:t>Countries</a:t>
                      </a:r>
                      <a:endParaRPr lang="pt-PT" sz="800" b="1" i="0" u="none" strike="noStrike" dirty="0">
                        <a:solidFill>
                          <a:srgbClr val="3EA4BA"/>
                        </a:solidFill>
                        <a:effectLst/>
                        <a:latin typeface="Arial"/>
                      </a:endParaRPr>
                    </a:p>
                  </a:txBody>
                  <a:tcPr marL="0" marR="0" marT="0" marB="0" anchor="ctr"/>
                </a:tc>
                <a:tc rowSpan="3">
                  <a:txBody>
                    <a:bodyPr/>
                    <a:lstStyle/>
                    <a:p>
                      <a:pPr algn="ctr" fontAlgn="ctr"/>
                      <a:r>
                        <a:rPr lang="pt-PT" sz="800" b="1" u="none" strike="noStrike" dirty="0">
                          <a:solidFill>
                            <a:srgbClr val="3EA4BA"/>
                          </a:solidFill>
                          <a:effectLst/>
                        </a:rPr>
                        <a:t>Area</a:t>
                      </a:r>
                      <a:endParaRPr lang="pt-PT" sz="800" b="1" i="0" u="none" strike="noStrike" dirty="0">
                        <a:solidFill>
                          <a:srgbClr val="3EA4BA"/>
                        </a:solidFill>
                        <a:effectLst/>
                        <a:latin typeface="Arial"/>
                      </a:endParaRPr>
                    </a:p>
                  </a:txBody>
                  <a:tcPr marL="0" marR="0" marT="0" marB="0" anchor="ctr"/>
                </a:tc>
                <a:tc gridSpan="12">
                  <a:txBody>
                    <a:bodyPr/>
                    <a:lstStyle/>
                    <a:p>
                      <a:pPr algn="ctr" fontAlgn="ctr"/>
                      <a:r>
                        <a:rPr lang="pt-PT" sz="1400" i="1" u="none" strike="noStrike" dirty="0" smtClean="0">
                          <a:solidFill>
                            <a:srgbClr val="3EA4BA"/>
                          </a:solidFill>
                          <a:effectLst/>
                        </a:rPr>
                        <a:t>DIGITAL INCLUSION IN ECOWAS</a:t>
                      </a:r>
                      <a:endParaRPr lang="pt-PT" sz="1400" b="0" i="1"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56085">
                <a:tc vMerge="1">
                  <a:txBody>
                    <a:bodyPr/>
                    <a:lstStyle/>
                    <a:p>
                      <a:endParaRPr lang="pt-PT"/>
                    </a:p>
                  </a:txBody>
                  <a:tcPr/>
                </a:tc>
                <a:tc v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tcPr>
                </a:tc>
                <a:tc gridSpan="7">
                  <a:txBody>
                    <a:bodyPr/>
                    <a:lstStyle/>
                    <a:p>
                      <a:pPr algn="ctr" fontAlgn="ctr"/>
                      <a:r>
                        <a:rPr lang="en-US" sz="800" u="none" strike="noStrike" dirty="0" smtClean="0">
                          <a:solidFill>
                            <a:srgbClr val="3EA4BA"/>
                          </a:solidFill>
                          <a:effectLst/>
                        </a:rPr>
                        <a:t>SITUATION OF THE IMPLEMENTATION OF THE ECOWAS ADDITIONAL ACTS</a:t>
                      </a:r>
                      <a:endParaRPr lang="pt-PT" sz="8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780423">
                <a:tc vMerge="1">
                  <a:txBody>
                    <a:bodyPr/>
                    <a:lstStyle/>
                    <a:p>
                      <a:endParaRPr lang="pt-PT"/>
                    </a:p>
                  </a:txBody>
                  <a:tcPr/>
                </a:tc>
                <a:tc vMerge="1">
                  <a:txBody>
                    <a:bodyPr/>
                    <a:lstStyle/>
                    <a:p>
                      <a:endParaRPr lang="pt-PT"/>
                    </a:p>
                  </a:txBody>
                  <a:tcPr/>
                </a:tc>
                <a:tc>
                  <a:txBody>
                    <a:bodyPr/>
                    <a:lstStyle/>
                    <a:p>
                      <a:pPr algn="ctr" fontAlgn="ctr"/>
                      <a:r>
                        <a:rPr lang="pt-PT" sz="800" b="1" u="none" strike="noStrike" dirty="0" smtClean="0">
                          <a:solidFill>
                            <a:srgbClr val="3EA4BA"/>
                          </a:solidFill>
                          <a:effectLst/>
                        </a:rPr>
                        <a:t>Population</a:t>
                      </a:r>
                      <a:endParaRPr lang="pt-PT" sz="800" b="1" i="0" u="none" strike="noStrike" dirty="0">
                        <a:solidFill>
                          <a:srgbClr val="3EA4BA"/>
                        </a:solidFill>
                        <a:effectLst/>
                        <a:latin typeface="Arial"/>
                      </a:endParaRPr>
                    </a:p>
                  </a:txBody>
                  <a:tcPr marL="0" marR="0" marT="0" marB="0" anchor="ctr"/>
                </a:tc>
                <a:tc gridSpan="2">
                  <a:txBody>
                    <a:bodyPr/>
                    <a:lstStyle/>
                    <a:p>
                      <a:pPr algn="ctr" fontAlgn="ctr"/>
                      <a:r>
                        <a:rPr lang="pt-PT" sz="800" b="1" u="none" strike="noStrike" dirty="0" smtClean="0">
                          <a:solidFill>
                            <a:srgbClr val="3EA4BA"/>
                          </a:solidFill>
                          <a:effectLst/>
                        </a:rPr>
                        <a:t>Internet users</a:t>
                      </a:r>
                      <a:endParaRPr lang="pt-PT" sz="800" b="1" i="0" u="none" strike="noStrike" dirty="0">
                        <a:solidFill>
                          <a:srgbClr val="3EA4BA"/>
                        </a:solidFill>
                        <a:effectLst/>
                        <a:latin typeface="Arial"/>
                      </a:endParaRPr>
                    </a:p>
                  </a:txBody>
                  <a:tcPr marL="0" marR="0" marT="0" marB="0" anchor="ctr"/>
                </a:tc>
                <a:tc hMerge="1">
                  <a:txBody>
                    <a:bodyPr/>
                    <a:lstStyle/>
                    <a:p>
                      <a:pPr algn="ctr" fontAlgn="ct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smtClean="0">
                          <a:solidFill>
                            <a:srgbClr val="3EA4BA"/>
                          </a:solidFill>
                          <a:effectLst/>
                        </a:rPr>
                        <a:t>Penetration</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smtClean="0">
                          <a:solidFill>
                            <a:srgbClr val="3EA4BA"/>
                          </a:solidFill>
                          <a:effectLst/>
                        </a:rPr>
                        <a:t>Growth of the Internet</a:t>
                      </a:r>
                      <a:endParaRPr lang="pt-PT" sz="800" b="1" i="0" u="none" strike="noStrike" dirty="0">
                        <a:solidFill>
                          <a:srgbClr val="3EA4BA"/>
                        </a:solidFill>
                        <a:effectLst/>
                        <a:latin typeface="Arial"/>
                      </a:endParaRPr>
                    </a:p>
                  </a:txBody>
                  <a:tcPr marL="0" marR="0" marT="0" marB="0" anchor="ctr"/>
                </a:tc>
                <a:tc rowSpan="2">
                  <a:txBody>
                    <a:bodyPr/>
                    <a:lstStyle/>
                    <a:p>
                      <a:pPr algn="ctr" fontAlgn="ctr"/>
                      <a:r>
                        <a:rPr lang="pt-PT" sz="800" b="1" u="none" strike="noStrike" dirty="0" smtClean="0">
                          <a:solidFill>
                            <a:srgbClr val="3EA4BA"/>
                          </a:solidFill>
                          <a:effectLst/>
                        </a:rPr>
                        <a:t>Harmonization of policies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Access and interconnection</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Legal regime</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Digitization Plan</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Radio frequencies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Protection of personal data</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Electronic transactions</a:t>
                      </a:r>
                      <a:endParaRPr lang="pt-PT" sz="800" b="1" i="0" u="none" strike="noStrike" dirty="0">
                        <a:solidFill>
                          <a:srgbClr val="3EA4BA"/>
                        </a:solidFill>
                        <a:effectLst/>
                        <a:latin typeface="Arial"/>
                      </a:endParaRPr>
                    </a:p>
                  </a:txBody>
                  <a:tcPr marL="0" marR="0" marT="0" marB="0" vert="vert270" anchor="ctr"/>
                </a:tc>
              </a:tr>
              <a:tr h="171693">
                <a:tc vMerge="1">
                  <a:txBody>
                    <a:bodyPr/>
                    <a:lstStyle/>
                    <a:p>
                      <a:endParaRPr lang="pt-PT"/>
                    </a:p>
                  </a:txBody>
                  <a:tcPr/>
                </a:tc>
                <a:tc>
                  <a:txBody>
                    <a:bodyPr/>
                    <a:lstStyle/>
                    <a:p>
                      <a:pPr algn="ctr" fontAlgn="ctr"/>
                      <a:r>
                        <a:rPr lang="pt-PT" sz="800" u="none" strike="noStrike">
                          <a:effectLst/>
                        </a:rPr>
                        <a:t>Km2</a:t>
                      </a:r>
                      <a:endParaRPr lang="pt-PT" sz="800" b="0" i="0" u="none" strike="noStrike">
                        <a:solidFill>
                          <a:srgbClr val="000000"/>
                        </a:solidFill>
                        <a:effectLst/>
                        <a:latin typeface="Arial"/>
                      </a:endParaRPr>
                    </a:p>
                  </a:txBody>
                  <a:tcPr marL="0" marR="0" marT="0" marB="0" anchor="ctr"/>
                </a:tc>
                <a:tc>
                  <a:txBody>
                    <a:bodyPr/>
                    <a:lstStyle/>
                    <a:p>
                      <a:pPr algn="ctr" fontAlgn="b"/>
                      <a:r>
                        <a:rPr lang="pt-PT" sz="800" u="none" strike="noStrike">
                          <a:effectLst/>
                        </a:rPr>
                        <a:t>2020 (Est)</a:t>
                      </a:r>
                      <a:endParaRPr lang="pt-PT" sz="800" b="0" i="0" u="none" strike="noStrike">
                        <a:solidFill>
                          <a:srgbClr val="000000"/>
                        </a:solidFill>
                        <a:effectLst/>
                        <a:latin typeface="Arial"/>
                      </a:endParaRPr>
                    </a:p>
                  </a:txBody>
                  <a:tcPr marL="0" marR="0" marT="0" marB="0" anchor="b"/>
                </a:tc>
                <a:tc>
                  <a:txBody>
                    <a:bodyPr/>
                    <a:lstStyle/>
                    <a:p>
                      <a:pPr algn="ctr" fontAlgn="ctr"/>
                      <a:r>
                        <a:rPr lang="pt-PT" sz="800" b="1" u="none" strike="noStrike" dirty="0" smtClean="0">
                          <a:solidFill>
                            <a:schemeClr val="bg1"/>
                          </a:solidFill>
                          <a:effectLst/>
                        </a:rPr>
                        <a:t>in </a:t>
                      </a:r>
                      <a:r>
                        <a:rPr lang="pt-PT" sz="800" b="1" u="none" strike="noStrike" dirty="0">
                          <a:solidFill>
                            <a:schemeClr val="bg1"/>
                          </a:solidFill>
                          <a:effectLst/>
                        </a:rPr>
                        <a:t>2000</a:t>
                      </a:r>
                      <a:endParaRPr lang="pt-PT" sz="800" b="1" i="0" u="none" strike="noStrike" dirty="0">
                        <a:solidFill>
                          <a:schemeClr val="bg1"/>
                        </a:solidFill>
                        <a:effectLst/>
                        <a:latin typeface="Arial"/>
                      </a:endParaRPr>
                    </a:p>
                  </a:txBody>
                  <a:tcPr marL="0" marR="0" marT="0" marB="0" anchor="ctr">
                    <a:solidFill>
                      <a:srgbClr val="FF0000"/>
                    </a:solidFill>
                  </a:tcPr>
                </a:tc>
                <a:tc>
                  <a:txBody>
                    <a:bodyPr/>
                    <a:lstStyle/>
                    <a:p>
                      <a:pPr algn="ctr" fontAlgn="ctr"/>
                      <a:r>
                        <a:rPr lang="pt-PT" sz="800" b="1" u="none" strike="noStrike" dirty="0" smtClean="0">
                          <a:solidFill>
                            <a:schemeClr val="bg1"/>
                          </a:solidFill>
                          <a:effectLst/>
                        </a:rPr>
                        <a:t>in </a:t>
                      </a:r>
                      <a:r>
                        <a:rPr lang="pt-PT" sz="800" b="1" u="none" strike="noStrike" dirty="0">
                          <a:solidFill>
                            <a:schemeClr val="bg1"/>
                          </a:solidFill>
                          <a:effectLst/>
                        </a:rPr>
                        <a:t>2020</a:t>
                      </a:r>
                      <a:endParaRPr lang="pt-PT" sz="800" b="1" i="0" u="none" strike="noStrike" dirty="0">
                        <a:solidFill>
                          <a:schemeClr val="bg1"/>
                        </a:solidFill>
                        <a:effectLst/>
                        <a:latin typeface="Arial"/>
                      </a:endParaRPr>
                    </a:p>
                  </a:txBody>
                  <a:tcPr marL="0" marR="0" marT="0" marB="0" anchor="ctr">
                    <a:solidFill>
                      <a:srgbClr val="00B050"/>
                    </a:solidFill>
                  </a:tcPr>
                </a:tc>
                <a:tc>
                  <a:txBody>
                    <a:bodyPr/>
                    <a:lstStyle/>
                    <a:p>
                      <a:pPr algn="ctr" fontAlgn="ctr"/>
                      <a:r>
                        <a:rPr lang="pt-PT" sz="800" u="none" strike="noStrike" dirty="0">
                          <a:effectLst/>
                        </a:rPr>
                        <a:t>(% </a:t>
                      </a:r>
                      <a:r>
                        <a:rPr lang="pt-PT" sz="800" u="none" strike="noStrike" dirty="0" smtClean="0">
                          <a:effectLst/>
                        </a:rPr>
                        <a:t>Population)</a:t>
                      </a:r>
                      <a:endParaRPr lang="pt-PT" sz="800" b="0" i="0" u="none" strike="noStrike" dirty="0">
                        <a:solidFill>
                          <a:srgbClr val="000000"/>
                        </a:solidFill>
                        <a:effectLst/>
                        <a:latin typeface="Arial"/>
                      </a:endParaRPr>
                    </a:p>
                  </a:txBody>
                  <a:tcPr marL="0" marR="0" marT="0" marB="0" anchor="ctr"/>
                </a:tc>
                <a:tc>
                  <a:txBody>
                    <a:bodyPr/>
                    <a:lstStyle/>
                    <a:p>
                      <a:pPr algn="ctr" fontAlgn="ctr"/>
                      <a:r>
                        <a:rPr lang="pt-PT" sz="800" u="none" strike="noStrike" dirty="0">
                          <a:effectLst/>
                        </a:rPr>
                        <a:t> 2000 - 2020</a:t>
                      </a:r>
                      <a:endParaRPr lang="pt-PT" sz="800" b="0" i="0" u="none" strike="noStrike" dirty="0">
                        <a:solidFill>
                          <a:srgbClr val="000000"/>
                        </a:solidFill>
                        <a:effectLst/>
                        <a:latin typeface="Arial"/>
                      </a:endParaRPr>
                    </a:p>
                  </a:txBody>
                  <a:tcPr marL="0" marR="0" marT="0" marB="0" anchor="ct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r>
              <a:tr h="156085">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18518">
                <a:tc>
                  <a:txBody>
                    <a:bodyPr/>
                    <a:lstStyle/>
                    <a:p>
                      <a:pPr algn="l" fontAlgn="b"/>
                      <a:r>
                        <a:rPr lang="pt-PT" sz="800" u="none" strike="noStrike" dirty="0">
                          <a:solidFill>
                            <a:schemeClr val="tx1"/>
                          </a:solidFill>
                          <a:effectLst/>
                        </a:rPr>
                        <a:t>Benin</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112 622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12 123 200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3 801 758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31.4 %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25245,00%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Burkina Faso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274 200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20 903 273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3 704 265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17.7 %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36942,00%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Cabo Verde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4 033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555 987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352 120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4302,00%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a:solidFill>
                            <a:schemeClr val="tx1"/>
                          </a:solidFill>
                          <a:effectLst/>
                        </a:rPr>
                        <a:t>Côte d'Ivoire</a:t>
                      </a:r>
                      <a:endParaRPr lang="pt-PT" sz="800" b="0" i="0" u="none" strike="noStrike">
                        <a:solidFill>
                          <a:schemeClr val="tx1"/>
                        </a:solidFill>
                        <a:effectLst/>
                        <a:latin typeface="Arial"/>
                      </a:endParaRPr>
                    </a:p>
                  </a:txBody>
                  <a:tcPr marL="0" marR="0" marT="0" marB="0" anchor="b"/>
                </a:tc>
                <a:tc>
                  <a:txBody>
                    <a:bodyPr/>
                    <a:lstStyle/>
                    <a:p>
                      <a:pPr algn="l" fontAlgn="b"/>
                      <a:r>
                        <a:rPr lang="pt-PT" sz="800" u="none" strike="noStrike">
                          <a:effectLst/>
                        </a:rPr>
                        <a:t>              322 463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26 378 274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dirty="0">
                          <a:effectLst/>
                        </a:rPr>
                        <a:t>        11 953 653 </a:t>
                      </a:r>
                      <a:endParaRPr lang="pt-PT" sz="800" b="0" i="0" u="none" strike="noStrike" dirty="0">
                        <a:solidFill>
                          <a:srgbClr val="0000CC"/>
                        </a:solidFill>
                        <a:effectLst/>
                        <a:latin typeface="Arial Narrow"/>
                      </a:endParaRPr>
                    </a:p>
                  </a:txBody>
                  <a:tcPr marL="0" marR="0" marT="0" marB="0" anchor="b"/>
                </a:tc>
                <a:tc>
                  <a:txBody>
                    <a:bodyPr/>
                    <a:lstStyle/>
                    <a:p>
                      <a:pPr algn="r" fontAlgn="b"/>
                      <a:r>
                        <a:rPr lang="pt-PT" sz="800" u="none" strike="noStrike">
                          <a:effectLst/>
                        </a:rPr>
                        <a:t>45.3 %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29784,00%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Gambia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10 689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2 416 668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442 050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10951,00%</a:t>
                      </a:r>
                      <a:endParaRPr lang="pt-PT" sz="800" b="0" i="0" u="none" strike="noStrike">
                        <a:solidFill>
                          <a:srgbClr val="0000CC"/>
                        </a:solidFill>
                        <a:effectLst/>
                        <a:latin typeface="Arial Narrow"/>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smtClean="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Ghana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238 535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31 072 940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11 737 818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37.8 %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39026,00%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Guinea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245 836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13 132 795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2 411 672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30046,00%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b="1" u="none" strike="noStrike" dirty="0">
                          <a:solidFill>
                            <a:srgbClr val="FF0000"/>
                          </a:solidFill>
                          <a:effectLst/>
                        </a:rPr>
                        <a:t>√</a:t>
                      </a:r>
                      <a:endParaRPr lang="pt-PT" sz="11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Guinea-Bissau</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36 125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1 968 001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250 000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16567,00%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Liberia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111 369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5 057 681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624 610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12,30%</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124822,00%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Mali</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1 240 192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20 250 833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18 800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12 480 176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66284,00%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1 267 000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24 206 644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2 781 266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11.5 %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55525,00%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923 768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206 139 589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126 078 999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62939,00%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Senegal</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196 712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16 743 927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9 749 527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58.2 %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24274,00%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Sierra Leone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71 740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7 976 983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1 043 725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13.1 %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20774,00%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Togo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56 785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8 278 724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1 011 837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912%</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167791">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167791">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marL="0" marR="0" indent="0" algn="l"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b="1" u="none" strike="noStrike" dirty="0" smtClean="0">
                          <a:solidFill>
                            <a:srgbClr val="3EA4BA"/>
                          </a:solidFill>
                          <a:effectLst/>
                        </a:rPr>
                        <a:t>Legend</a:t>
                      </a:r>
                      <a:r>
                        <a:rPr lang="pt-PT" sz="800" u="none" strike="noStrike" dirty="0" smtClean="0">
                          <a:effectLst/>
                        </a:rPr>
                        <a:t>:</a:t>
                      </a:r>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chemeClr val="bg1"/>
                          </a:solidFill>
                          <a:effectLst/>
                        </a:rPr>
                        <a:t>√</a:t>
                      </a:r>
                      <a:endParaRPr lang="pt-PT" sz="1200" b="1" i="0" u="none" strike="noStrike" dirty="0">
                        <a:solidFill>
                          <a:schemeClr val="bg1"/>
                        </a:solidFill>
                        <a:effectLst/>
                        <a:latin typeface="Berlin Sans FB Demi"/>
                      </a:endParaRPr>
                    </a:p>
                  </a:txBody>
                  <a:tcPr marL="0" marR="0" marT="0" marB="0" anchor="b">
                    <a:solidFill>
                      <a:srgbClr val="FF0000"/>
                    </a:solidFill>
                  </a:tcPr>
                </a:tc>
                <a:tc gridSpan="3">
                  <a:txBody>
                    <a:bodyPr/>
                    <a:lstStyle/>
                    <a:p>
                      <a:pPr algn="l" fontAlgn="b"/>
                      <a:r>
                        <a:rPr lang="pt-PT" sz="800" u="none" strike="noStrike" dirty="0" smtClean="0">
                          <a:effectLst/>
                        </a:rPr>
                        <a:t>Laws </a:t>
                      </a:r>
                      <a:r>
                        <a:rPr lang="pt-PT" sz="800" u="none" strike="noStrike" dirty="0">
                          <a:effectLst/>
                        </a:rPr>
                        <a:t>/ </a:t>
                      </a:r>
                      <a:r>
                        <a:rPr lang="pt-PT" sz="800" u="none" strike="noStrike" dirty="0" smtClean="0">
                          <a:effectLst/>
                        </a:rPr>
                        <a:t>previous or existing decrees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C00000"/>
                        </a:solidFill>
                        <a:effectLst/>
                        <a:latin typeface="Berlin Sans FB Demi"/>
                      </a:endParaRPr>
                    </a:p>
                  </a:txBody>
                  <a:tcPr marL="0" marR="0" marT="0" marB="0" anchor="b"/>
                </a:tc>
                <a:tc>
                  <a:txBody>
                    <a:bodyPr/>
                    <a:lstStyle/>
                    <a:p>
                      <a:pPr algn="ctr" fontAlgn="b"/>
                      <a:r>
                        <a:rPr lang="pt-PT" sz="1400" b="1" u="none" strike="noStrike" dirty="0">
                          <a:solidFill>
                            <a:schemeClr val="bg1"/>
                          </a:solidFill>
                          <a:effectLst/>
                        </a:rPr>
                        <a:t>√</a:t>
                      </a:r>
                      <a:endParaRPr lang="pt-PT" sz="1400" b="1" i="0" u="none" strike="noStrike" dirty="0">
                        <a:solidFill>
                          <a:schemeClr val="bg1"/>
                        </a:solidFill>
                        <a:effectLst/>
                        <a:latin typeface="Berlin Sans FB Demi"/>
                      </a:endParaRPr>
                    </a:p>
                  </a:txBody>
                  <a:tcPr marL="0" marR="0" marT="0" marB="0" anchor="b">
                    <a:solidFill>
                      <a:srgbClr val="FFC000"/>
                    </a:solidFill>
                  </a:tcPr>
                </a:tc>
                <a:tc gridSpan="2">
                  <a:txBody>
                    <a:bodyPr/>
                    <a:lstStyle/>
                    <a:p>
                      <a:pPr algn="l" fontAlgn="b"/>
                      <a:r>
                        <a:rPr lang="pt-PT" sz="800" u="none" strike="noStrike" dirty="0" smtClean="0">
                          <a:effectLst/>
                        </a:rPr>
                        <a:t>Transposition in progress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dirty="0">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solidFill>
                            <a:schemeClr val="bg1"/>
                          </a:solidFill>
                          <a:effectLst/>
                        </a:rPr>
                        <a:t>√</a:t>
                      </a:r>
                      <a:endParaRPr lang="pt-PT" sz="1100" b="0" i="0" u="none" strike="noStrike" dirty="0">
                        <a:solidFill>
                          <a:schemeClr val="bg1"/>
                        </a:solidFill>
                        <a:effectLst/>
                        <a:latin typeface="Berlin Sans FB Demi"/>
                      </a:endParaRPr>
                    </a:p>
                  </a:txBody>
                  <a:tcPr marL="0" marR="0" marT="0" marB="0" anchor="b">
                    <a:solidFill>
                      <a:schemeClr val="accent3">
                        <a:lumMod val="75000"/>
                      </a:schemeClr>
                    </a:solidFill>
                  </a:tcPr>
                </a:tc>
                <a:tc gridSpan="2">
                  <a:txBody>
                    <a:bodyPr/>
                    <a:lstStyle/>
                    <a:p>
                      <a:pPr algn="l" fontAlgn="b"/>
                      <a:r>
                        <a:rPr lang="pt-PT" sz="800" u="none" strike="noStrike" dirty="0" smtClean="0">
                          <a:effectLst/>
                        </a:rPr>
                        <a:t>Additional </a:t>
                      </a:r>
                      <a:r>
                        <a:rPr lang="pt-PT" sz="800" i="1" u="none" strike="noStrike" dirty="0" smtClean="0">
                          <a:effectLst/>
                        </a:rPr>
                        <a:t>ECOWAS</a:t>
                      </a:r>
                      <a:r>
                        <a:rPr lang="pt-PT" sz="800" u="none" strike="noStrike" dirty="0" smtClean="0">
                          <a:effectLst/>
                        </a:rPr>
                        <a:t> Acts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r>
            </a:tbl>
          </a:graphicData>
        </a:graphic>
      </p:graphicFrame>
      <p:pic>
        <p:nvPicPr>
          <p:cNvPr id="16" name="Imagem 20" descr="LOGO-Paises ecowas"/>
          <p:cNvPicPr>
            <a:picLocks noChangeAspect="1"/>
          </p:cNvPicPr>
          <p:nvPr/>
        </p:nvPicPr>
        <p:blipFill>
          <a:blip r:embed="rId4"/>
          <a:stretch>
            <a:fillRect/>
          </a:stretch>
        </p:blipFill>
        <p:spPr>
          <a:xfrm>
            <a:off x="6594" y="5707547"/>
            <a:ext cx="1155847" cy="1144570"/>
          </a:xfrm>
          <a:prstGeom prst="rect">
            <a:avLst/>
          </a:prstGeom>
        </p:spPr>
      </p:pic>
    </p:spTree>
    <p:extLst>
      <p:ext uri="{BB962C8B-B14F-4D97-AF65-F5344CB8AC3E}">
        <p14:creationId xmlns:p14="http://schemas.microsoft.com/office/powerpoint/2010/main" val="483031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18</a:t>
            </a:fld>
            <a:endParaRPr lang="fr-FR" altLang="pt-PT" sz="1000" b="1" i="1" u="sng" dirty="0"/>
          </a:p>
        </p:txBody>
      </p:sp>
      <p:pic>
        <p:nvPicPr>
          <p:cNvPr id="12"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3"/>
          <a:stretch>
            <a:fillRect/>
          </a:stretch>
        </p:blipFill>
        <p:spPr>
          <a:xfrm>
            <a:off x="75981" y="153264"/>
            <a:ext cx="2349938" cy="515796"/>
          </a:xfrm>
          <a:prstGeom prst="rect">
            <a:avLst/>
          </a:prstGeom>
        </p:spPr>
      </p:pic>
      <p:pic>
        <p:nvPicPr>
          <p:cNvPr id="16" name="Imagem 20" descr="LOGO-Paises ecowas"/>
          <p:cNvPicPr>
            <a:picLocks noChangeAspect="1"/>
          </p:cNvPicPr>
          <p:nvPr/>
        </p:nvPicPr>
        <p:blipFill>
          <a:blip r:embed="rId4"/>
          <a:stretch>
            <a:fillRect/>
          </a:stretch>
        </p:blipFill>
        <p:spPr>
          <a:xfrm>
            <a:off x="6594" y="5707547"/>
            <a:ext cx="1155847" cy="114457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807812722"/>
              </p:ext>
            </p:extLst>
          </p:nvPr>
        </p:nvGraphicFramePr>
        <p:xfrm>
          <a:off x="75981" y="746760"/>
          <a:ext cx="12094400" cy="5533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973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19</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0"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2884213508"/>
              </p:ext>
            </p:extLst>
          </p:nvPr>
        </p:nvGraphicFramePr>
        <p:xfrm>
          <a:off x="0" y="694267"/>
          <a:ext cx="12192000" cy="582718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15" name="Table 4"/>
          <p:cNvGraphicFramePr>
            <a:graphicFrameLocks noGrp="1"/>
          </p:cNvGraphicFramePr>
          <p:nvPr>
            <p:extLst>
              <p:ext uri="{D42A27DB-BD31-4B8C-83A1-F6EECF244321}">
                <p14:modId xmlns:p14="http://schemas.microsoft.com/office/powerpoint/2010/main" val="1297302544"/>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100" b="0" i="0" u="none" kern="1200" baseline="0" dirty="0" smtClean="0">
                          <a:solidFill>
                            <a:schemeClr val="dk1"/>
                          </a:solidFill>
                          <a:effectLst/>
                          <a:latin typeface="Arial Narrow" panose="020B0606020202030204" pitchFamily="34" charset="0"/>
                          <a:ea typeface="+mn-ea"/>
                          <a:cs typeface="+mn-cs"/>
                        </a:rPr>
                        <a:t>Warning</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Burkina Faso Economic Indicators</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Liberia Economic Indicators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45</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ECOWAS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Cape Verde Economic Indicators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Mali economic indicators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46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48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u="none" kern="1200" baseline="0" dirty="0" smtClean="0">
                          <a:solidFill>
                            <a:schemeClr val="dk1"/>
                          </a:solidFill>
                          <a:effectLst/>
                          <a:latin typeface="Arial Narrow" panose="020B0606020202030204" pitchFamily="34" charset="0"/>
                          <a:ea typeface="+mn-ea"/>
                          <a:cs typeface="+mn-cs"/>
                        </a:rPr>
                        <a:t>Some Steps of Regional Integration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Economic indicators of Côte d'Ivoire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32</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Niger Economic Indicators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49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51</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ECOWAS Countries </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Gambia Economic Indicators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33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35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sz="1100" b="0" i="0" u="none" kern="1200" baseline="0" dirty="0" smtClean="0">
                          <a:solidFill>
                            <a:schemeClr val="dk1"/>
                          </a:solidFill>
                          <a:effectLst/>
                          <a:latin typeface="Arial Narrow" panose="020B0606020202030204" pitchFamily="34" charset="0"/>
                          <a:ea typeface="+mn-ea"/>
                          <a:cs typeface="+mn-cs"/>
                        </a:rPr>
                        <a:t>Nigeria Economic Indicators </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52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54</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The economic importance of ECOWAS </a:t>
                      </a:r>
                      <a:endParaRPr lang="pt-PT" sz="12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Ghana Economic Indicators </a:t>
                      </a:r>
                      <a:endParaRPr lang="pt-PT" altLang="en-US"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36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38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Senegal's economic indicators </a:t>
                      </a:r>
                      <a:endParaRPr lang="pt-PT" sz="12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55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57</a:t>
                      </a:r>
                      <a:endParaRPr lang="pt-PT" sz="1100" b="0" i="0" dirty="0" smtClean="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ECOWAS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a:t>
                      </a: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200" b="0" i="0" u="none" kern="1200" baseline="0" dirty="0" smtClean="0">
                          <a:solidFill>
                            <a:schemeClr val="dk1"/>
                          </a:solidFill>
                          <a:effectLst/>
                          <a:latin typeface="Arial Narrow" panose="020B0606020202030204" pitchFamily="34" charset="0"/>
                          <a:ea typeface="+mn-ea"/>
                          <a:cs typeface="+mn-cs"/>
                        </a:rPr>
                        <a:t>Guinea's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39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Sierra Leone Economic Indicators </a:t>
                      </a:r>
                      <a:endParaRPr lang="pt-PT" sz="12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58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60</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Benin's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Guinea Bissau Economic Indicators </a:t>
                      </a:r>
                      <a:endParaRPr lang="pt-PT" alt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43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Togo's economic indicators </a:t>
                      </a:r>
                      <a:endParaRPr lang="pt-PT" sz="12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61 </a:t>
                      </a:r>
                      <a:r>
                        <a:rPr lang="pt-PT" sz="1100" b="0" i="0" dirty="0" smtClean="0">
                          <a:solidFill>
                            <a:schemeClr val="tx1"/>
                          </a:solidFill>
                          <a:latin typeface="Arial Narrow" panose="020B0606020202030204" pitchFamily="34" charset="0"/>
                        </a:rPr>
                        <a:t>- </a:t>
                      </a:r>
                      <a:r>
                        <a:rPr lang="pt-PT" sz="1100" b="0" i="0" dirty="0" smtClean="0">
                          <a:solidFill>
                            <a:schemeClr val="tx1"/>
                          </a:solidFill>
                          <a:latin typeface="Arial Narrow" panose="020B0606020202030204" pitchFamily="34" charset="0"/>
                        </a:rPr>
                        <a:t>63</a:t>
                      </a:r>
                      <a:endParaRPr lang="pt-PT" sz="1100" b="0" i="0" dirty="0" smtClean="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16" name="Rectangle 5"/>
          <p:cNvSpPr/>
          <p:nvPr/>
        </p:nvSpPr>
        <p:spPr>
          <a:xfrm>
            <a:off x="54610" y="4691380"/>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smtClean="0"/>
              <a:t>PLANNING</a:t>
            </a:r>
            <a:endParaRPr lang="pt-PT" dirty="0"/>
          </a:p>
        </p:txBody>
      </p:sp>
      <p:sp>
        <p:nvSpPr>
          <p:cNvPr id="17" name="Right Arrow 6"/>
          <p:cNvSpPr/>
          <p:nvPr/>
        </p:nvSpPr>
        <p:spPr>
          <a:xfrm>
            <a:off x="1954848"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 name="Rectangle 7"/>
          <p:cNvSpPr/>
          <p:nvPr/>
        </p:nvSpPr>
        <p:spPr>
          <a:xfrm>
            <a:off x="2597785" y="3834130"/>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PT" sz="1400" dirty="0">
                <a:solidFill>
                  <a:schemeClr val="tx1"/>
                </a:solidFill>
                <a:latin typeface="Arial Narrow" panose="020B0606020202030204" pitchFamily="34" charset="0"/>
              </a:rPr>
              <a:t>Focused on regional integration</a:t>
            </a:r>
          </a:p>
        </p:txBody>
      </p:sp>
      <p:sp>
        <p:nvSpPr>
          <p:cNvPr id="19" name="Rectangle 20"/>
          <p:cNvSpPr/>
          <p:nvPr/>
        </p:nvSpPr>
        <p:spPr>
          <a:xfrm>
            <a:off x="2597785" y="4333875"/>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Centered on the market</a:t>
            </a:r>
            <a:endParaRPr lang="pt-PT" sz="1400" i="1" dirty="0">
              <a:solidFill>
                <a:schemeClr val="tx1"/>
              </a:solidFill>
              <a:latin typeface="Arial Narrow" panose="020B0606020202030204" pitchFamily="34" charset="0"/>
            </a:endParaRPr>
          </a:p>
        </p:txBody>
      </p:sp>
      <p:sp>
        <p:nvSpPr>
          <p:cNvPr id="20" name="Rectangle 22"/>
          <p:cNvSpPr/>
          <p:nvPr/>
        </p:nvSpPr>
        <p:spPr>
          <a:xfrm>
            <a:off x="2597785" y="483425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dirty="0">
                <a:solidFill>
                  <a:schemeClr val="tx1"/>
                </a:solidFill>
                <a:latin typeface="Arial Narrow" panose="020B0606020202030204" pitchFamily="34" charset="0"/>
              </a:rPr>
              <a:t>Technology and innovation</a:t>
            </a:r>
            <a:endParaRPr lang="pt-PT" sz="1200" i="1" dirty="0">
              <a:solidFill>
                <a:schemeClr val="tx1"/>
              </a:solidFill>
              <a:latin typeface="Arial Narrow" panose="020B0606020202030204" pitchFamily="34" charset="0"/>
            </a:endParaRPr>
          </a:p>
        </p:txBody>
      </p:sp>
      <p:sp>
        <p:nvSpPr>
          <p:cNvPr id="21" name="Rectangle 23"/>
          <p:cNvSpPr/>
          <p:nvPr/>
        </p:nvSpPr>
        <p:spPr>
          <a:xfrm>
            <a:off x="2597785" y="533400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PT" sz="1400" dirty="0">
                <a:solidFill>
                  <a:schemeClr val="tx1"/>
                </a:solidFill>
                <a:latin typeface="Arial Narrow" panose="020B0606020202030204" pitchFamily="34" charset="0"/>
              </a:rPr>
              <a:t>Strategic</a:t>
            </a:r>
          </a:p>
        </p:txBody>
      </p:sp>
      <p:sp>
        <p:nvSpPr>
          <p:cNvPr id="22" name="Rectangle 8"/>
          <p:cNvSpPr/>
          <p:nvPr/>
        </p:nvSpPr>
        <p:spPr>
          <a:xfrm>
            <a:off x="5621973" y="4706938"/>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bg1"/>
                </a:solidFill>
                <a:latin typeface="Arial Narrow" panose="020B0606020202030204" pitchFamily="34" charset="0"/>
              </a:rPr>
              <a:t>Actions</a:t>
            </a:r>
          </a:p>
        </p:txBody>
      </p:sp>
      <p:sp>
        <p:nvSpPr>
          <p:cNvPr id="23" name="Right Arrow 24"/>
          <p:cNvSpPr/>
          <p:nvPr/>
        </p:nvSpPr>
        <p:spPr>
          <a:xfrm>
            <a:off x="5515610" y="4673600"/>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801485" y="4707890"/>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pt-PT" sz="1400" dirty="0">
                <a:latin typeface="Arial Narrow" panose="020B0606020202030204" pitchFamily="34" charset="0"/>
              </a:rPr>
              <a:t>Results</a:t>
            </a:r>
          </a:p>
        </p:txBody>
      </p:sp>
      <p:sp>
        <p:nvSpPr>
          <p:cNvPr id="25" name="Right Arrow 26"/>
          <p:cNvSpPr/>
          <p:nvPr/>
        </p:nvSpPr>
        <p:spPr>
          <a:xfrm>
            <a:off x="7065010"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38067" y="5536406"/>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476472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2</a:t>
            </a:fld>
            <a:endParaRPr lang="fr-FR" altLang="pt-PT" sz="1200" b="1" i="1" u="sng"/>
          </a:p>
        </p:txBody>
      </p:sp>
      <p:sp>
        <p:nvSpPr>
          <p:cNvPr id="29" name="Right Arrow 30"/>
          <p:cNvSpPr/>
          <p:nvPr/>
        </p:nvSpPr>
        <p:spPr>
          <a:xfrm rot="16200000">
            <a:off x="6588609" y="5512605"/>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54785" y="6140450"/>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a:solidFill>
                  <a:schemeClr val="tx1"/>
                </a:solidFill>
                <a:latin typeface="Arial Narrow" panose="020B0606020202030204" pitchFamily="34" charset="0"/>
              </a:rPr>
              <a:t>Permanent benchmarking</a:t>
            </a:r>
            <a:endParaRPr lang="pt-PT" sz="1600" i="1" dirty="0">
              <a:solidFill>
                <a:schemeClr val="tx1"/>
              </a:solidFill>
              <a:latin typeface="Arial Narrow" panose="020B0606020202030204" pitchFamily="34" charset="0"/>
            </a:endParaRPr>
          </a:p>
        </p:txBody>
      </p:sp>
      <p:pic>
        <p:nvPicPr>
          <p:cNvPr id="150"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 name="Rectangle 1"/>
          <p:cNvSpPr/>
          <p:nvPr/>
        </p:nvSpPr>
        <p:spPr>
          <a:xfrm>
            <a:off x="9067800" y="3729355"/>
            <a:ext cx="2686685" cy="28238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a:solidFill>
                  <a:srgbClr val="008CBA"/>
                </a:solidFill>
                <a:latin typeface="Arial Narrow" panose="020B0606020202030204" pitchFamily="34" charset="0"/>
              </a:rPr>
              <a:t>Source: </a:t>
            </a:r>
            <a:endParaRPr lang="pt-PT" sz="1200" dirty="0" smtClean="0">
              <a:solidFill>
                <a:srgbClr val="008CBA"/>
              </a:solidFill>
              <a:latin typeface="Arial Narrow" panose="020B0606020202030204" pitchFamily="34" charset="0"/>
            </a:endParaRPr>
          </a:p>
          <a:p>
            <a:r>
              <a:rPr lang="pt-PT" sz="1000" dirty="0" smtClean="0">
                <a:solidFill>
                  <a:srgbClr val="008CBA"/>
                </a:solidFill>
                <a:latin typeface="Arial Narrow"/>
              </a:rPr>
              <a:t>■ </a:t>
            </a:r>
            <a:r>
              <a:rPr lang="pt-PT" sz="1000" dirty="0">
                <a:solidFill>
                  <a:schemeClr val="tx1"/>
                </a:solidFill>
                <a:latin typeface="Arial Narrow" panose="020B0606020202030204" pitchFamily="34" charset="0"/>
              </a:rPr>
              <a:t>World Bank</a:t>
            </a:r>
            <a:endParaRPr lang="pt-PT" sz="1000" dirty="0" smtClean="0">
              <a:solidFill>
                <a:schemeClr val="tx1"/>
              </a:solidFill>
              <a:latin typeface="Arial Narrow" panose="020B0606020202030204" pitchFamily="34" charset="0"/>
            </a:endParaRP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pt-PT" sz="1000" dirty="0">
                <a:solidFill>
                  <a:schemeClr val="tx1"/>
                </a:solidFill>
              </a:rPr>
              <a:t>University of Sherbrooke - Canada</a:t>
            </a:r>
            <a:endParaRPr lang="fr-FR" sz="1000" dirty="0" smtClean="0">
              <a:solidFill>
                <a:schemeClr val="tx1"/>
              </a:solidFill>
              <a:latin typeface="Arial Narrow" panose="020B0606020202030204" pitchFamily="34" charset="0"/>
            </a:endParaRP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err="1">
                <a:solidFill>
                  <a:schemeClr val="tx1"/>
                </a:solidFill>
                <a:latin typeface="Arial Narrow" panose="020B0606020202030204" pitchFamily="34" charset="0"/>
              </a:rPr>
              <a:t>Doing</a:t>
            </a:r>
            <a:r>
              <a:rPr lang="fr-FR" sz="1000" dirty="0">
                <a:solidFill>
                  <a:schemeClr val="tx1"/>
                </a:solidFill>
                <a:latin typeface="Arial Narrow" panose="020B0606020202030204" pitchFamily="34" charset="0"/>
              </a:rPr>
              <a:t> Business - </a:t>
            </a:r>
            <a:r>
              <a:rPr lang="fr-FR" sz="1000" dirty="0" err="1">
                <a:solidFill>
                  <a:schemeClr val="tx1"/>
                </a:solidFill>
                <a:latin typeface="Arial Narrow" panose="020B0606020202030204" pitchFamily="34" charset="0"/>
              </a:rPr>
              <a:t>Latest</a:t>
            </a:r>
            <a:r>
              <a:rPr lang="fr-FR" sz="1000" dirty="0">
                <a:solidFill>
                  <a:schemeClr val="tx1"/>
                </a:solidFill>
                <a:latin typeface="Arial Narrow" panose="020B0606020202030204" pitchFamily="34" charset="0"/>
              </a:rPr>
              <a:t> data </a:t>
            </a:r>
            <a:r>
              <a:rPr lang="fr-FR" sz="1000" dirty="0" err="1">
                <a:solidFill>
                  <a:schemeClr val="tx1"/>
                </a:solidFill>
                <a:latin typeface="Arial Narrow" panose="020B0606020202030204" pitchFamily="34" charset="0"/>
              </a:rPr>
              <a:t>available</a:t>
            </a:r>
            <a:r>
              <a:rPr lang="fr-FR" sz="1000" dirty="0" smtClean="0">
                <a:solidFill>
                  <a:schemeClr val="tx1"/>
                </a:solidFill>
                <a:latin typeface="Arial Narrow" panose="020B0606020202030204" pitchFamily="34" charset="0"/>
              </a:rPr>
              <a:t> </a:t>
            </a:r>
          </a:p>
          <a:p>
            <a:r>
              <a:rPr lang="pt-PT" sz="1000" dirty="0" smtClean="0">
                <a:solidFill>
                  <a:srgbClr val="008CBA"/>
                </a:solidFill>
                <a:latin typeface="Arial Narrow"/>
              </a:rPr>
              <a:t>■</a:t>
            </a:r>
            <a:r>
              <a:rPr lang="pt-PT" sz="1000" dirty="0" smtClean="0">
                <a:solidFill>
                  <a:srgbClr val="008CBA"/>
                </a:solidFill>
                <a:latin typeface="Arial Narrow" panose="020B0606020202030204" pitchFamily="34" charset="0"/>
              </a:rPr>
              <a:t> </a:t>
            </a:r>
            <a:r>
              <a:rPr lang="fr-FR" sz="1000" dirty="0">
                <a:solidFill>
                  <a:schemeClr val="tx1"/>
                </a:solidFill>
                <a:latin typeface="Arial Narrow" panose="020B0606020202030204" pitchFamily="34" charset="0"/>
              </a:rPr>
              <a:t>GSMA</a:t>
            </a:r>
            <a:r>
              <a:rPr lang="fr-FR" sz="1000" dirty="0" smtClean="0">
                <a:solidFill>
                  <a:schemeClr val="tx1"/>
                </a:solidFill>
                <a:latin typeface="Arial Narrow" panose="020B0606020202030204" pitchFamily="34" charset="0"/>
              </a:rPr>
              <a:t>.</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smtClean="0">
                <a:solidFill>
                  <a:schemeClr val="tx1"/>
                </a:solidFill>
                <a:latin typeface="Arial Narrow" panose="020B0606020202030204" pitchFamily="34" charset="0"/>
              </a:rPr>
              <a:t>ECOWAS</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pt-PT" sz="1000" dirty="0" smtClean="0">
                <a:solidFill>
                  <a:schemeClr val="tx1"/>
                </a:solidFill>
              </a:rPr>
              <a:t>AfDB</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pic>
        <p:nvPicPr>
          <p:cNvPr id="26" name="Imagem 11" descr="logo"/>
          <p:cNvPicPr>
            <a:picLocks noChangeAspect="1"/>
          </p:cNvPicPr>
          <p:nvPr/>
        </p:nvPicPr>
        <p:blipFill>
          <a:blip r:embed="rId3"/>
          <a:stretch>
            <a:fillRect/>
          </a:stretch>
        </p:blipFill>
        <p:spPr>
          <a:xfrm>
            <a:off x="75981" y="153264"/>
            <a:ext cx="2349938" cy="515796"/>
          </a:xfrm>
          <a:prstGeom prst="rect">
            <a:avLst/>
          </a:prstGeom>
        </p:spPr>
      </p:pic>
      <p:sp>
        <p:nvSpPr>
          <p:cNvPr id="33" name="TextBox 3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20</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Gráfico 10"/>
          <p:cNvGraphicFramePr>
            <a:graphicFrameLocks/>
          </p:cNvGraphicFramePr>
          <p:nvPr>
            <p:extLst>
              <p:ext uri="{D42A27DB-BD31-4B8C-83A1-F6EECF244321}">
                <p14:modId xmlns:p14="http://schemas.microsoft.com/office/powerpoint/2010/main" val="3965844329"/>
              </p:ext>
            </p:extLst>
          </p:nvPr>
        </p:nvGraphicFramePr>
        <p:xfrm>
          <a:off x="47203" y="524933"/>
          <a:ext cx="6217390" cy="61362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1"/>
          <p:cNvGraphicFramePr>
            <a:graphicFrameLocks/>
          </p:cNvGraphicFramePr>
          <p:nvPr>
            <p:extLst>
              <p:ext uri="{D42A27DB-BD31-4B8C-83A1-F6EECF244321}">
                <p14:modId xmlns:p14="http://schemas.microsoft.com/office/powerpoint/2010/main" val="3199314174"/>
              </p:ext>
            </p:extLst>
          </p:nvPr>
        </p:nvGraphicFramePr>
        <p:xfrm>
          <a:off x="6189133" y="774700"/>
          <a:ext cx="5980861" cy="58864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21</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889625"/>
            <a:ext cx="906780" cy="89852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704406929"/>
              </p:ext>
            </p:extLst>
          </p:nvPr>
        </p:nvGraphicFramePr>
        <p:xfrm>
          <a:off x="241405" y="1600201"/>
          <a:ext cx="6023187" cy="4119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15260864"/>
              </p:ext>
            </p:extLst>
          </p:nvPr>
        </p:nvGraphicFramePr>
        <p:xfrm>
          <a:off x="6561455" y="1608666"/>
          <a:ext cx="5544601" cy="410633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97519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22</a:t>
            </a:fld>
            <a:endParaRPr lang="fr-FR" altLang="pt-PT" sz="1000" b="1" i="1" u="sng">
              <a:solidFill>
                <a:srgbClr val="3EA4BA"/>
              </a:solidFill>
            </a:endParaRPr>
          </a:p>
        </p:txBody>
      </p:sp>
      <p:sp>
        <p:nvSpPr>
          <p:cNvPr id="5" name="Caixa de Texto 4"/>
          <p:cNvSpPr txBox="1"/>
          <p:nvPr/>
        </p:nvSpPr>
        <p:spPr>
          <a:xfrm>
            <a:off x="384175" y="41274"/>
            <a:ext cx="930275" cy="368300"/>
          </a:xfrm>
          <a:prstGeom prst="rect">
            <a:avLst/>
          </a:prstGeom>
          <a:noFill/>
        </p:spPr>
        <p:txBody>
          <a:bodyPr wrap="square" rtlCol="0">
            <a:spAutoFit/>
          </a:bodyPr>
          <a:lstStyle/>
          <a:p>
            <a:r>
              <a:rPr lang="pt-PT" altLang="en-US" b="1" dirty="0">
                <a:solidFill>
                  <a:srgbClr val="3EA4BA"/>
                </a:solidFill>
              </a:rPr>
              <a:t>BENIN</a:t>
            </a:r>
          </a:p>
        </p:txBody>
      </p:sp>
      <p:pic>
        <p:nvPicPr>
          <p:cNvPr id="2" name="Imagem 1" descr="bj"/>
          <p:cNvPicPr>
            <a:picLocks noChangeAspect="1"/>
          </p:cNvPicPr>
          <p:nvPr/>
        </p:nvPicPr>
        <p:blipFill>
          <a:blip r:embed="rId2"/>
          <a:stretch>
            <a:fillRect/>
          </a:stretch>
        </p:blipFill>
        <p:spPr>
          <a:xfrm>
            <a:off x="132080" y="110489"/>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pic>
        <p:nvPicPr>
          <p:cNvPr id="10"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1" name="Gráfico 4"/>
          <p:cNvGraphicFramePr>
            <a:graphicFrameLocks/>
          </p:cNvGraphicFramePr>
          <p:nvPr>
            <p:extLst>
              <p:ext uri="{D42A27DB-BD31-4B8C-83A1-F6EECF244321}">
                <p14:modId xmlns:p14="http://schemas.microsoft.com/office/powerpoint/2010/main" val="3863400898"/>
              </p:ext>
            </p:extLst>
          </p:nvPr>
        </p:nvGraphicFramePr>
        <p:xfrm>
          <a:off x="132080" y="702733"/>
          <a:ext cx="11966787" cy="3225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4"/>
          <p:cNvGraphicFramePr>
            <a:graphicFrameLocks/>
          </p:cNvGraphicFramePr>
          <p:nvPr>
            <p:extLst>
              <p:ext uri="{D42A27DB-BD31-4B8C-83A1-F6EECF244321}">
                <p14:modId xmlns:p14="http://schemas.microsoft.com/office/powerpoint/2010/main" val="3344216839"/>
              </p:ext>
            </p:extLst>
          </p:nvPr>
        </p:nvGraphicFramePr>
        <p:xfrm>
          <a:off x="61384" y="4130358"/>
          <a:ext cx="12108610" cy="253079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23</a:t>
            </a:fld>
            <a:endParaRPr lang="fr-FR" altLang="pt-PT" sz="1000" b="1" i="1" u="sng"/>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2"/>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2"/>
          <p:cNvGraphicFramePr>
            <a:graphicFrameLocks/>
          </p:cNvGraphicFramePr>
          <p:nvPr>
            <p:extLst>
              <p:ext uri="{D42A27DB-BD31-4B8C-83A1-F6EECF244321}">
                <p14:modId xmlns:p14="http://schemas.microsoft.com/office/powerpoint/2010/main" val="949811328"/>
              </p:ext>
            </p:extLst>
          </p:nvPr>
        </p:nvGraphicFramePr>
        <p:xfrm>
          <a:off x="127000" y="728132"/>
          <a:ext cx="12065000" cy="579331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2"/>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3"/>
          <a:stretch>
            <a:fillRect/>
          </a:stretch>
        </p:blipFill>
        <p:spPr>
          <a:xfrm>
            <a:off x="11191240" y="5753100"/>
            <a:ext cx="906780" cy="898525"/>
          </a:xfrm>
          <a:prstGeom prst="rect">
            <a:avLst/>
          </a:prstGeom>
        </p:spPr>
      </p:pic>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24</a:t>
            </a:fld>
            <a:endParaRPr lang="fr-FR" altLang="pt-PT" sz="1000" b="1" i="1" u="sng">
              <a:solidFill>
                <a:srgbClr val="3EA4BA"/>
              </a:solidFill>
            </a:endParaRPr>
          </a:p>
        </p:txBody>
      </p:sp>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6" name="Gráfico 11"/>
          <p:cNvGraphicFramePr>
            <a:graphicFrameLocks/>
          </p:cNvGraphicFramePr>
          <p:nvPr>
            <p:extLst>
              <p:ext uri="{D42A27DB-BD31-4B8C-83A1-F6EECF244321}">
                <p14:modId xmlns:p14="http://schemas.microsoft.com/office/powerpoint/2010/main" val="2149282745"/>
              </p:ext>
            </p:extLst>
          </p:nvPr>
        </p:nvGraphicFramePr>
        <p:xfrm>
          <a:off x="95461" y="611910"/>
          <a:ext cx="6195272" cy="60397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2"/>
          <p:cNvGraphicFramePr>
            <a:graphicFrameLocks/>
          </p:cNvGraphicFramePr>
          <p:nvPr>
            <p:extLst>
              <p:ext uri="{D42A27DB-BD31-4B8C-83A1-F6EECF244321}">
                <p14:modId xmlns:p14="http://schemas.microsoft.com/office/powerpoint/2010/main" val="1826587491"/>
              </p:ext>
            </p:extLst>
          </p:nvPr>
        </p:nvGraphicFramePr>
        <p:xfrm>
          <a:off x="6011333" y="719772"/>
          <a:ext cx="6158661" cy="593185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105525" y="6634476"/>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3EA4BA"/>
                </a:solidFill>
              </a:rPr>
              <a:t>Page </a:t>
            </a:r>
            <a:fld id="{6B4155F8-E49E-4B59-B69C-02A46830878C}" type="slidenum">
              <a:rPr lang="fr-FR" altLang="pt-PT" sz="1000" b="1" i="1" u="sng">
                <a:solidFill>
                  <a:srgbClr val="3EA4BA"/>
                </a:solidFill>
              </a:rPr>
              <a:t>25</a:t>
            </a:fld>
            <a:endParaRPr lang="fr-FR" altLang="pt-PT" sz="1000" b="1" i="1" u="sng" dirty="0">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2"/>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3"/>
          <p:cNvGraphicFramePr>
            <a:graphicFrameLocks/>
          </p:cNvGraphicFramePr>
          <p:nvPr>
            <p:extLst>
              <p:ext uri="{D42A27DB-BD31-4B8C-83A1-F6EECF244321}">
                <p14:modId xmlns:p14="http://schemas.microsoft.com/office/powerpoint/2010/main" val="4126548344"/>
              </p:ext>
            </p:extLst>
          </p:nvPr>
        </p:nvGraphicFramePr>
        <p:xfrm>
          <a:off x="101600" y="685800"/>
          <a:ext cx="12090400" cy="3141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8"/>
          <p:cNvGraphicFramePr>
            <a:graphicFrameLocks/>
          </p:cNvGraphicFramePr>
          <p:nvPr>
            <p:extLst>
              <p:ext uri="{D42A27DB-BD31-4B8C-83A1-F6EECF244321}">
                <p14:modId xmlns:p14="http://schemas.microsoft.com/office/powerpoint/2010/main" val="98746899"/>
              </p:ext>
            </p:extLst>
          </p:nvPr>
        </p:nvGraphicFramePr>
        <p:xfrm>
          <a:off x="93133" y="4021667"/>
          <a:ext cx="12098867" cy="2646677"/>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26</a:t>
            </a:fld>
            <a:endParaRPr lang="fr-FR" altLang="pt-PT" sz="1000" b="1" i="1" u="sng">
              <a:solidFill>
                <a:srgbClr val="008C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12"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3" name="Gráfico 1"/>
          <p:cNvGraphicFramePr>
            <a:graphicFrameLocks/>
          </p:cNvGraphicFramePr>
          <p:nvPr>
            <p:extLst>
              <p:ext uri="{D42A27DB-BD31-4B8C-83A1-F6EECF244321}">
                <p14:modId xmlns:p14="http://schemas.microsoft.com/office/powerpoint/2010/main" val="2434484947"/>
              </p:ext>
            </p:extLst>
          </p:nvPr>
        </p:nvGraphicFramePr>
        <p:xfrm>
          <a:off x="127000" y="677332"/>
          <a:ext cx="11971020" cy="5844117"/>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7" descr="LOGO-Paises ecowas"/>
          <p:cNvPicPr>
            <a:picLocks noChangeAspect="1"/>
          </p:cNvPicPr>
          <p:nvPr/>
        </p:nvPicPr>
        <p:blipFill>
          <a:blip r:embed="rId5"/>
          <a:stretch>
            <a:fillRect/>
          </a:stretch>
        </p:blipFill>
        <p:spPr>
          <a:xfrm>
            <a:off x="11191240" y="5905500"/>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27</a:t>
            </a:fld>
            <a:endParaRPr lang="fr-FR" altLang="pt-PT" sz="1000" b="1" i="1" u="sng">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7"/>
          <p:cNvGraphicFramePr>
            <a:graphicFrameLocks/>
          </p:cNvGraphicFramePr>
          <p:nvPr>
            <p:extLst>
              <p:ext uri="{D42A27DB-BD31-4B8C-83A1-F6EECF244321}">
                <p14:modId xmlns:p14="http://schemas.microsoft.com/office/powerpoint/2010/main" val="2980974919"/>
              </p:ext>
            </p:extLst>
          </p:nvPr>
        </p:nvGraphicFramePr>
        <p:xfrm>
          <a:off x="221615" y="462915"/>
          <a:ext cx="6196118" cy="6188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8"/>
          <p:cNvGraphicFramePr>
            <a:graphicFrameLocks/>
          </p:cNvGraphicFramePr>
          <p:nvPr>
            <p:extLst>
              <p:ext uri="{D42A27DB-BD31-4B8C-83A1-F6EECF244321}">
                <p14:modId xmlns:p14="http://schemas.microsoft.com/office/powerpoint/2010/main" val="3550562424"/>
              </p:ext>
            </p:extLst>
          </p:nvPr>
        </p:nvGraphicFramePr>
        <p:xfrm>
          <a:off x="6400800" y="611911"/>
          <a:ext cx="5769194" cy="603971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34098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28</a:t>
            </a:fld>
            <a:endParaRPr lang="fr-FR" altLang="pt-PT" sz="1000" b="1" i="1" u="sng">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242040" y="58547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13"/>
          <p:cNvGraphicFramePr>
            <a:graphicFrameLocks/>
          </p:cNvGraphicFramePr>
          <p:nvPr>
            <p:extLst>
              <p:ext uri="{D42A27DB-BD31-4B8C-83A1-F6EECF244321}">
                <p14:modId xmlns:p14="http://schemas.microsoft.com/office/powerpoint/2010/main" val="4144235447"/>
              </p:ext>
            </p:extLst>
          </p:nvPr>
        </p:nvGraphicFramePr>
        <p:xfrm>
          <a:off x="221615" y="545253"/>
          <a:ext cx="6179185" cy="6072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4"/>
          <p:cNvGraphicFramePr>
            <a:graphicFrameLocks/>
          </p:cNvGraphicFramePr>
          <p:nvPr>
            <p:extLst>
              <p:ext uri="{D42A27DB-BD31-4B8C-83A1-F6EECF244321}">
                <p14:modId xmlns:p14="http://schemas.microsoft.com/office/powerpoint/2010/main" val="4234660765"/>
              </p:ext>
            </p:extLst>
          </p:nvPr>
        </p:nvGraphicFramePr>
        <p:xfrm>
          <a:off x="5850466" y="694267"/>
          <a:ext cx="6298353" cy="592306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007481"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800" dirty="0">
                <a:solidFill>
                  <a:srgbClr val="3EA4BA"/>
                </a:solidFill>
              </a:rPr>
              <a:t>Page </a:t>
            </a:r>
            <a:fld id="{6B4155F8-E49E-4B59-B69C-02A46830878C}" type="slidenum">
              <a:rPr lang="fr-FR" altLang="pt-PT" sz="800" b="1" i="1" u="sng">
                <a:solidFill>
                  <a:srgbClr val="3EA4BA"/>
                </a:solidFill>
              </a:rPr>
              <a:t>29</a:t>
            </a:fld>
            <a:endParaRPr lang="fr-FR" altLang="pt-PT" sz="8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3"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4" name="Gráfico 2"/>
          <p:cNvGraphicFramePr>
            <a:graphicFrameLocks/>
          </p:cNvGraphicFramePr>
          <p:nvPr>
            <p:extLst>
              <p:ext uri="{D42A27DB-BD31-4B8C-83A1-F6EECF244321}">
                <p14:modId xmlns:p14="http://schemas.microsoft.com/office/powerpoint/2010/main" val="3111158468"/>
              </p:ext>
            </p:extLst>
          </p:nvPr>
        </p:nvGraphicFramePr>
        <p:xfrm>
          <a:off x="152400" y="702732"/>
          <a:ext cx="12039600" cy="29802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5"/>
          <p:cNvGraphicFramePr>
            <a:graphicFrameLocks/>
          </p:cNvGraphicFramePr>
          <p:nvPr>
            <p:extLst>
              <p:ext uri="{D42A27DB-BD31-4B8C-83A1-F6EECF244321}">
                <p14:modId xmlns:p14="http://schemas.microsoft.com/office/powerpoint/2010/main" val="295420616"/>
              </p:ext>
            </p:extLst>
          </p:nvPr>
        </p:nvGraphicFramePr>
        <p:xfrm>
          <a:off x="143933" y="3826934"/>
          <a:ext cx="12048067" cy="282469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40" name="Slide Number Placeholder 6"/>
          <p:cNvSpPr txBox="1"/>
          <p:nvPr/>
        </p:nvSpPr>
        <p:spPr bwMode="auto">
          <a:xfrm>
            <a:off x="440277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3</a:t>
            </a:fld>
            <a:endParaRPr lang="fr-FR" altLang="pt-PT" sz="1200" b="1" i="1" u="sng"/>
          </a:p>
        </p:txBody>
      </p:sp>
      <p:pic>
        <p:nvPicPr>
          <p:cNvPr id="26" name="Imagem 11" descr="logo"/>
          <p:cNvPicPr>
            <a:picLocks noChangeAspect="1"/>
          </p:cNvPicPr>
          <p:nvPr/>
        </p:nvPicPr>
        <p:blipFill>
          <a:blip r:embed="rId2"/>
          <a:stretch>
            <a:fillRect/>
          </a:stretch>
        </p:blipFill>
        <p:spPr>
          <a:xfrm>
            <a:off x="75981" y="153264"/>
            <a:ext cx="2349938" cy="515796"/>
          </a:xfrm>
          <a:prstGeom prst="rect">
            <a:avLst/>
          </a:prstGeom>
        </p:spPr>
      </p:pic>
      <p:pic>
        <p:nvPicPr>
          <p:cNvPr id="6" name="Imagem 4" descr="LOGO-Paises ecowas"/>
          <p:cNvPicPr>
            <a:picLocks noChangeAspect="1"/>
          </p:cNvPicPr>
          <p:nvPr/>
        </p:nvPicPr>
        <p:blipFill>
          <a:blip r:embed="rId3"/>
          <a:stretch>
            <a:fillRect/>
          </a:stretch>
        </p:blipFill>
        <p:spPr>
          <a:xfrm>
            <a:off x="9081135" y="-10160"/>
            <a:ext cx="3105785" cy="3076575"/>
          </a:xfrm>
          <a:prstGeom prst="rect">
            <a:avLst/>
          </a:prstGeom>
        </p:spPr>
      </p:pic>
      <p:sp>
        <p:nvSpPr>
          <p:cNvPr id="2" name="TextBox 1"/>
          <p:cNvSpPr txBox="1"/>
          <p:nvPr/>
        </p:nvSpPr>
        <p:spPr>
          <a:xfrm>
            <a:off x="1457325" y="1485900"/>
            <a:ext cx="8324850" cy="4893647"/>
          </a:xfrm>
          <a:prstGeom prst="rect">
            <a:avLst/>
          </a:prstGeom>
          <a:noFill/>
        </p:spPr>
        <p:txBody>
          <a:bodyPr wrap="square" rtlCol="0">
            <a:spAutoFit/>
          </a:bodyPr>
          <a:lstStyle/>
          <a:p>
            <a:r>
              <a:rPr lang="pt-PT" b="1" dirty="0"/>
              <a:t> </a:t>
            </a:r>
            <a:r>
              <a:rPr lang="pt-PT" b="1" i="1" dirty="0" smtClean="0">
                <a:solidFill>
                  <a:srgbClr val="00B4B2"/>
                </a:solidFill>
              </a:rPr>
              <a:t>WARNING</a:t>
            </a:r>
            <a:endParaRPr lang="pt-PT" i="1" dirty="0">
              <a:solidFill>
                <a:srgbClr val="00B4B2"/>
              </a:solidFill>
            </a:endParaRPr>
          </a:p>
          <a:p>
            <a:pPr algn="just"/>
            <a:r>
              <a:rPr lang="pt-PT" b="1" dirty="0"/>
              <a:t> </a:t>
            </a:r>
            <a:endParaRPr lang="pt-PT" sz="1200" dirty="0"/>
          </a:p>
          <a:p>
            <a:pPr algn="just"/>
            <a:r>
              <a:rPr lang="pt-PT" sz="1200" dirty="0"/>
              <a:t>This document contains general data relating to the economic indicators of the Economic Community of West African States, ECOWAS</a:t>
            </a:r>
            <a:r>
              <a:rPr lang="pt-PT" sz="1200" dirty="0" smtClean="0"/>
              <a:t>.</a:t>
            </a:r>
          </a:p>
          <a:p>
            <a:pPr algn="just"/>
            <a:endParaRPr lang="pt-PT" sz="1200" dirty="0"/>
          </a:p>
          <a:p>
            <a:pPr algn="just"/>
            <a:r>
              <a:rPr lang="pt-PT" sz="1200" dirty="0"/>
              <a:t>The data presented is the exclusive responsibility of</a:t>
            </a:r>
            <a:r>
              <a:rPr lang="pt-PT" sz="1200" i="1" dirty="0"/>
              <a:t> EMERGYS</a:t>
            </a:r>
            <a:r>
              <a:rPr lang="pt-PT" sz="1200" dirty="0"/>
              <a:t> and the company </a:t>
            </a:r>
            <a:r>
              <a:rPr lang="pt-PT" sz="1200" i="1" dirty="0"/>
              <a:t>ABRIMAR INVESTMENT, S.A.</a:t>
            </a:r>
            <a:r>
              <a:rPr lang="pt-PT" sz="1200" dirty="0"/>
              <a:t>, and must in no case compromise the accuracy and thoroughness of the sources mentioned</a:t>
            </a:r>
            <a:r>
              <a:rPr lang="pt-PT" sz="1200" dirty="0" smtClean="0"/>
              <a:t>.</a:t>
            </a:r>
          </a:p>
          <a:p>
            <a:pPr algn="just"/>
            <a:endParaRPr lang="pt-PT" sz="1200" dirty="0"/>
          </a:p>
          <a:p>
            <a:pPr algn="just"/>
            <a:r>
              <a:rPr lang="pt-PT" sz="1200" dirty="0"/>
              <a:t>These data are intended exclusively to provide general information on certain economic indicators of </a:t>
            </a:r>
            <a:r>
              <a:rPr lang="pt-PT" sz="1200" i="1" dirty="0"/>
              <a:t>ECOWAS</a:t>
            </a:r>
            <a:r>
              <a:rPr lang="pt-PT" sz="1200" dirty="0"/>
              <a:t> member countries, which we believe may be useful information for anyone interested in this important regional economic block</a:t>
            </a:r>
            <a:r>
              <a:rPr lang="pt-PT" sz="1200" dirty="0" smtClean="0"/>
              <a:t>.</a:t>
            </a:r>
          </a:p>
          <a:p>
            <a:pPr algn="just"/>
            <a:endParaRPr lang="pt-PT" sz="1200" dirty="0"/>
          </a:p>
          <a:p>
            <a:pPr algn="just"/>
            <a:r>
              <a:rPr lang="pt-PT" sz="1200" i="1" dirty="0"/>
              <a:t>EMERGYS</a:t>
            </a:r>
            <a:r>
              <a:rPr lang="pt-PT" sz="1200" dirty="0"/>
              <a:t> undertakes to correct any errors, flaws or omissions detected, as well as to keep this document </a:t>
            </a:r>
            <a:r>
              <a:rPr lang="pt-PT" sz="1200" dirty="0" smtClean="0"/>
              <a:t>permanently updated </a:t>
            </a:r>
            <a:r>
              <a:rPr lang="pt-PT" sz="1200" dirty="0"/>
              <a:t>and as complete as possible, for the sake of rigor, thus making it available to economic operators in general and to all interested parties, a vision of the whole of this relevant Community of Nations, whose noble mission is to make the peoples of each of the 15 member countries happy and prosperous</a:t>
            </a:r>
            <a:r>
              <a:rPr lang="pt-PT" sz="1200" dirty="0" smtClean="0"/>
              <a:t>.</a:t>
            </a:r>
          </a:p>
          <a:p>
            <a:pPr algn="just"/>
            <a:endParaRPr lang="pt-PT" sz="1200" dirty="0"/>
          </a:p>
          <a:p>
            <a:pPr algn="just"/>
            <a:r>
              <a:rPr lang="pt-PT" sz="1200" dirty="0"/>
              <a:t>The names or designations of countries and territories, as well as the respective symbols presented, follow the official designations adopted by the United Nations</a:t>
            </a:r>
            <a:r>
              <a:rPr lang="pt-PT" sz="1200" dirty="0" smtClean="0"/>
              <a:t>.</a:t>
            </a:r>
          </a:p>
          <a:p>
            <a:pPr algn="just"/>
            <a:endParaRPr lang="pt-PT" sz="1200" dirty="0"/>
          </a:p>
          <a:p>
            <a:pPr algn="just"/>
            <a:r>
              <a:rPr lang="pt-PT" sz="1200" dirty="0"/>
              <a:t>All communications, requests for information or suggestions for corrections or improvements to this document should be addressed exclusively to: info@abrimarinvestment.com. </a:t>
            </a:r>
            <a:endParaRPr lang="pt-PT" sz="1200" dirty="0" smtClean="0"/>
          </a:p>
          <a:p>
            <a:pPr algn="just"/>
            <a:endParaRPr lang="pt-PT" sz="1200" dirty="0"/>
          </a:p>
          <a:p>
            <a:pPr algn="just"/>
            <a:r>
              <a:rPr lang="pt-PT" sz="1200" i="1" dirty="0" smtClean="0"/>
              <a:t>ABRIMAR </a:t>
            </a:r>
            <a:r>
              <a:rPr lang="pt-PT" sz="1200" i="1" dirty="0"/>
              <a:t>INVESTMENT, S.A</a:t>
            </a:r>
            <a:r>
              <a:rPr lang="pt-PT" sz="1200" dirty="0"/>
              <a:t>, is a Cape Verdean company specializing in investment and management of holdings</a:t>
            </a:r>
            <a:r>
              <a:rPr lang="pt-PT" sz="1200" dirty="0" smtClean="0"/>
              <a:t>.</a:t>
            </a:r>
          </a:p>
          <a:p>
            <a:pPr algn="just"/>
            <a:endParaRPr lang="pt-PT" sz="1200" dirty="0"/>
          </a:p>
          <a:p>
            <a:pPr algn="just"/>
            <a:r>
              <a:rPr lang="pt-PT" sz="1200" i="1" dirty="0"/>
              <a:t>ABRIMAR INVESTMENT, S.A</a:t>
            </a:r>
            <a:r>
              <a:rPr lang="pt-PT" sz="1200" dirty="0"/>
              <a:t>, is the owner of </a:t>
            </a:r>
            <a:r>
              <a:rPr lang="pt-PT" sz="1200" i="1" dirty="0"/>
              <a:t>EMERGYS</a:t>
            </a:r>
            <a:r>
              <a:rPr lang="pt-PT" sz="1200" dirty="0" smtClean="0"/>
              <a:t>.</a:t>
            </a:r>
            <a:endParaRPr lang="pt-PT" sz="1200" dirty="0"/>
          </a:p>
        </p:txBody>
      </p:sp>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1032121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30</a:t>
            </a:fld>
            <a:endParaRPr lang="fr-FR" altLang="pt-PT" sz="1000" b="1" i="1" u="sng">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8"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2579925794"/>
              </p:ext>
            </p:extLst>
          </p:nvPr>
        </p:nvGraphicFramePr>
        <p:xfrm>
          <a:off x="1" y="719667"/>
          <a:ext cx="12169994" cy="5897668"/>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31</a:t>
            </a:fld>
            <a:endParaRPr lang="fr-FR" altLang="pt-PT" sz="1000" b="1" i="1" u="sng">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5"/>
          <p:cNvGraphicFramePr>
            <a:graphicFrameLocks/>
          </p:cNvGraphicFramePr>
          <p:nvPr>
            <p:extLst>
              <p:ext uri="{D42A27DB-BD31-4B8C-83A1-F6EECF244321}">
                <p14:modId xmlns:p14="http://schemas.microsoft.com/office/powerpoint/2010/main" val="116393929"/>
              </p:ext>
            </p:extLst>
          </p:nvPr>
        </p:nvGraphicFramePr>
        <p:xfrm>
          <a:off x="185208" y="611910"/>
          <a:ext cx="6156325" cy="6005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Gráfico 6"/>
          <p:cNvGraphicFramePr>
            <a:graphicFrameLocks/>
          </p:cNvGraphicFramePr>
          <p:nvPr>
            <p:extLst>
              <p:ext uri="{D42A27DB-BD31-4B8C-83A1-F6EECF244321}">
                <p14:modId xmlns:p14="http://schemas.microsoft.com/office/powerpoint/2010/main" val="3092540708"/>
              </p:ext>
            </p:extLst>
          </p:nvPr>
        </p:nvGraphicFramePr>
        <p:xfrm>
          <a:off x="5969000" y="736600"/>
          <a:ext cx="6200994" cy="5880735"/>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32</a:t>
            </a:fld>
            <a:endParaRPr lang="fr-FR" altLang="pt-PT" sz="1000" b="1" i="1" u="sng">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3"/>
          <p:cNvGraphicFramePr>
            <a:graphicFrameLocks/>
          </p:cNvGraphicFramePr>
          <p:nvPr>
            <p:extLst>
              <p:ext uri="{D42A27DB-BD31-4B8C-83A1-F6EECF244321}">
                <p14:modId xmlns:p14="http://schemas.microsoft.com/office/powerpoint/2010/main" val="3538782508"/>
              </p:ext>
            </p:extLst>
          </p:nvPr>
        </p:nvGraphicFramePr>
        <p:xfrm>
          <a:off x="152400" y="702732"/>
          <a:ext cx="12017594" cy="303106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Gráfico 8"/>
          <p:cNvGraphicFramePr>
            <a:graphicFrameLocks/>
          </p:cNvGraphicFramePr>
          <p:nvPr>
            <p:extLst>
              <p:ext uri="{D42A27DB-BD31-4B8C-83A1-F6EECF244321}">
                <p14:modId xmlns:p14="http://schemas.microsoft.com/office/powerpoint/2010/main" val="3801584661"/>
              </p:ext>
            </p:extLst>
          </p:nvPr>
        </p:nvGraphicFramePr>
        <p:xfrm>
          <a:off x="140970" y="3869268"/>
          <a:ext cx="12051030" cy="274806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33</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pic>
        <p:nvPicPr>
          <p:cNvPr id="7"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028201340"/>
              </p:ext>
            </p:extLst>
          </p:nvPr>
        </p:nvGraphicFramePr>
        <p:xfrm>
          <a:off x="95885" y="611910"/>
          <a:ext cx="12074109" cy="590954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34</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pic>
        <p:nvPicPr>
          <p:cNvPr id="8"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3676547751"/>
              </p:ext>
            </p:extLst>
          </p:nvPr>
        </p:nvGraphicFramePr>
        <p:xfrm>
          <a:off x="95886" y="457200"/>
          <a:ext cx="6254114" cy="61601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5"/>
          <p:cNvGraphicFramePr>
            <a:graphicFrameLocks/>
          </p:cNvGraphicFramePr>
          <p:nvPr>
            <p:extLst>
              <p:ext uri="{D42A27DB-BD31-4B8C-83A1-F6EECF244321}">
                <p14:modId xmlns:p14="http://schemas.microsoft.com/office/powerpoint/2010/main" val="2474169478"/>
              </p:ext>
            </p:extLst>
          </p:nvPr>
        </p:nvGraphicFramePr>
        <p:xfrm>
          <a:off x="5875867" y="711201"/>
          <a:ext cx="6294127" cy="5711402"/>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6"/>
          <p:cNvGraphicFramePr>
            <a:graphicFrameLocks/>
          </p:cNvGraphicFramePr>
          <p:nvPr>
            <p:extLst>
              <p:ext uri="{D42A27DB-BD31-4B8C-83A1-F6EECF244321}">
                <p14:modId xmlns:p14="http://schemas.microsoft.com/office/powerpoint/2010/main" val="2186894769"/>
              </p:ext>
            </p:extLst>
          </p:nvPr>
        </p:nvGraphicFramePr>
        <p:xfrm>
          <a:off x="95885" y="3918373"/>
          <a:ext cx="12074110" cy="281865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35</a:t>
            </a:fld>
            <a:endParaRPr lang="fr-FR" altLang="pt-PT" sz="1000" b="1" i="1" u="sng">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5885" y="80645"/>
            <a:ext cx="446405" cy="297815"/>
          </a:xfrm>
          <a:prstGeom prst="rect">
            <a:avLst/>
          </a:prstGeom>
        </p:spPr>
      </p:pic>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1377145717"/>
              </p:ext>
            </p:extLst>
          </p:nvPr>
        </p:nvGraphicFramePr>
        <p:xfrm>
          <a:off x="95885" y="685802"/>
          <a:ext cx="12074110" cy="314113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36</a:t>
            </a:fld>
            <a:endParaRPr lang="fr-FR" altLang="pt-PT" sz="1000" b="1" i="1" u="sng">
              <a:solidFill>
                <a:srgbClr val="008CBA"/>
              </a:solidFill>
            </a:endParaRPr>
          </a:p>
        </p:txBody>
      </p:sp>
      <p:sp>
        <p:nvSpPr>
          <p:cNvPr id="9" name="Caixa de Texto 8"/>
          <p:cNvSpPr txBox="1"/>
          <p:nvPr/>
        </p:nvSpPr>
        <p:spPr>
          <a:xfrm>
            <a:off x="335915" y="64135"/>
            <a:ext cx="11785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349271974"/>
              </p:ext>
            </p:extLst>
          </p:nvPr>
        </p:nvGraphicFramePr>
        <p:xfrm>
          <a:off x="0" y="611910"/>
          <a:ext cx="12169994" cy="59095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37</a:t>
            </a:fld>
            <a:endParaRPr lang="fr-FR" altLang="pt-PT" sz="1000" b="1" i="1" u="sng">
              <a:solidFill>
                <a:srgbClr val="008CBA"/>
              </a:solidFill>
            </a:endParaRPr>
          </a:p>
        </p:txBody>
      </p:sp>
      <p:sp>
        <p:nvSpPr>
          <p:cNvPr id="9" name="Caixa de Texto 8"/>
          <p:cNvSpPr txBox="1"/>
          <p:nvPr/>
        </p:nvSpPr>
        <p:spPr>
          <a:xfrm>
            <a:off x="335914" y="64135"/>
            <a:ext cx="1149985"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2416785249"/>
              </p:ext>
            </p:extLst>
          </p:nvPr>
        </p:nvGraphicFramePr>
        <p:xfrm>
          <a:off x="86995" y="499533"/>
          <a:ext cx="6279938" cy="61178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1109971328"/>
              </p:ext>
            </p:extLst>
          </p:nvPr>
        </p:nvGraphicFramePr>
        <p:xfrm>
          <a:off x="5875867" y="611909"/>
          <a:ext cx="6190509"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38</a:t>
            </a:fld>
            <a:endParaRPr lang="fr-FR" altLang="pt-PT" sz="1000" b="1" i="1" u="sng">
              <a:solidFill>
                <a:srgbClr val="008CBA"/>
              </a:solidFill>
            </a:endParaRPr>
          </a:p>
        </p:txBody>
      </p:sp>
      <p:sp>
        <p:nvSpPr>
          <p:cNvPr id="9" name="Caixa de Texto 8"/>
          <p:cNvSpPr txBox="1"/>
          <p:nvPr/>
        </p:nvSpPr>
        <p:spPr>
          <a:xfrm>
            <a:off x="335915" y="64135"/>
            <a:ext cx="11404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10"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2746044321"/>
              </p:ext>
            </p:extLst>
          </p:nvPr>
        </p:nvGraphicFramePr>
        <p:xfrm>
          <a:off x="0" y="611910"/>
          <a:ext cx="12169994" cy="3189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6"/>
          <p:cNvGraphicFramePr>
            <a:graphicFrameLocks/>
          </p:cNvGraphicFramePr>
          <p:nvPr>
            <p:extLst>
              <p:ext uri="{D42A27DB-BD31-4B8C-83A1-F6EECF244321}">
                <p14:modId xmlns:p14="http://schemas.microsoft.com/office/powerpoint/2010/main" val="2265895624"/>
              </p:ext>
            </p:extLst>
          </p:nvPr>
        </p:nvGraphicFramePr>
        <p:xfrm>
          <a:off x="1" y="3955097"/>
          <a:ext cx="12169994" cy="278193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39</a:t>
            </a:fld>
            <a:endParaRPr lang="fr-FR" altLang="pt-PT" sz="1000" b="1" i="1" u="sng">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188491659"/>
              </p:ext>
            </p:extLst>
          </p:nvPr>
        </p:nvGraphicFramePr>
        <p:xfrm>
          <a:off x="0" y="611910"/>
          <a:ext cx="12192000" cy="59095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6708"/>
            <a:ext cx="7705725" cy="1323439"/>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2.</a:t>
            </a:r>
            <a:r>
              <a:rPr lang="pt-PT" sz="1200" dirty="0" smtClean="0">
                <a:latin typeface="Arial Narrow" panose="020B0606020202030204" pitchFamily="34" charset="0"/>
              </a:rPr>
              <a:t> </a:t>
            </a:r>
            <a:r>
              <a:rPr lang="pt-PT" sz="1200" dirty="0">
                <a:latin typeface="Arial Narrow" panose="020B0606020202030204" pitchFamily="34" charset="0"/>
              </a:rPr>
              <a:t>Commercial exchanges in West Africa, as well as the free movement of people and goods, are well anchored in the tradition of the region since the old and great West African civilizations, promoting the development of exchanges between the regions from the Sahel and the savannah, with a wide range of products, such as live cattle, hides and skins, poultry, timber and timber products. This century-old tradition of trade has generated a significant early mobility of people and goods in the West African region and has remained constant over the centuries, so we can consider that the Economic Community of West Africa, ECOWAS, is the heir and the precursor of this ancestral African tradition. Before the creation of the Economic Community of West African States, ECOWAS, on May 28, 1975, the territory of West Africa was made up of States with different historical and administrative experiences and realities which, together, dictated the borders of the 15 countries located in this geographical area and which currently form ECOWAS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16" name="TextBox 28"/>
          <p:cNvSpPr txBox="1"/>
          <p:nvPr/>
        </p:nvSpPr>
        <p:spPr>
          <a:xfrm>
            <a:off x="7579086" y="1371956"/>
            <a:ext cx="4415155" cy="2400657"/>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3.</a:t>
            </a:r>
            <a:r>
              <a:rPr lang="pt-PT" sz="1200" dirty="0" smtClean="0">
                <a:latin typeface="Arial Narrow" panose="020B0606020202030204" pitchFamily="34" charset="0"/>
              </a:rPr>
              <a:t> </a:t>
            </a:r>
            <a:r>
              <a:rPr lang="en-US" sz="1200" dirty="0">
                <a:latin typeface="Arial Narrow" panose="020B0606020202030204" pitchFamily="34" charset="0"/>
              </a:rPr>
              <a:t>Although the Member States of the Community have three </a:t>
            </a:r>
            <a:r>
              <a:rPr lang="en-US" sz="1200" dirty="0" smtClean="0">
                <a:latin typeface="Arial Narrow" panose="020B0606020202030204" pitchFamily="34" charset="0"/>
              </a:rPr>
              <a:t>languages official </a:t>
            </a:r>
            <a:r>
              <a:rPr lang="en-US" sz="1200" dirty="0">
                <a:latin typeface="Arial Narrow" panose="020B0606020202030204" pitchFamily="34" charset="0"/>
              </a:rPr>
              <a:t>languages, English, French and Portuguese, there are nevertheless more than one 1000 other local languages, including native </a:t>
            </a:r>
            <a:r>
              <a:rPr lang="en-US" sz="1200" dirty="0" smtClean="0">
                <a:latin typeface="Arial Narrow" panose="020B0606020202030204" pitchFamily="34" charset="0"/>
              </a:rPr>
              <a:t>languages cross-border </a:t>
            </a:r>
            <a:r>
              <a:rPr lang="en-US" sz="1200" dirty="0">
                <a:latin typeface="Arial Narrow" panose="020B0606020202030204" pitchFamily="34" charset="0"/>
              </a:rPr>
              <a:t>and shared by people from different countries, </a:t>
            </a:r>
            <a:r>
              <a:rPr lang="en-US" sz="1200" dirty="0" smtClean="0">
                <a:latin typeface="Arial Narrow" panose="020B0606020202030204" pitchFamily="34" charset="0"/>
              </a:rPr>
              <a:t>namely Ewe</a:t>
            </a:r>
            <a:r>
              <a:rPr lang="en-US" sz="1200" dirty="0">
                <a:latin typeface="Arial Narrow" panose="020B0606020202030204" pitchFamily="34" charset="0"/>
              </a:rPr>
              <a:t>, Fulfulde, Hausa, Mandingo, Wolof, Yoruba, </a:t>
            </a:r>
            <a:r>
              <a:rPr lang="en-US" sz="1200" dirty="0" smtClean="0">
                <a:latin typeface="Arial Narrow" panose="020B0606020202030204" pitchFamily="34" charset="0"/>
              </a:rPr>
              <a:t>Ibo, Ga</a:t>
            </a:r>
            <a:r>
              <a:rPr lang="en-US" sz="1200" dirty="0">
                <a:latin typeface="Arial Narrow" panose="020B0606020202030204" pitchFamily="34" charset="0"/>
              </a:rPr>
              <a:t>, Creole, spoken by about 400 million </a:t>
            </a:r>
            <a:r>
              <a:rPr lang="en-US" sz="1200" dirty="0" err="1" smtClean="0">
                <a:latin typeface="Arial Narrow" panose="020B0606020202030204" pitchFamily="34" charset="0"/>
              </a:rPr>
              <a:t>inInhabitants</a:t>
            </a:r>
            <a:r>
              <a:rPr lang="en-US" sz="1200" dirty="0" smtClean="0">
                <a:latin typeface="Arial Narrow" panose="020B0606020202030204" pitchFamily="34" charset="0"/>
              </a:rPr>
              <a:t> </a:t>
            </a:r>
            <a:r>
              <a:rPr lang="en-US" sz="1200" dirty="0">
                <a:latin typeface="Arial Narrow" panose="020B0606020202030204" pitchFamily="34" charset="0"/>
              </a:rPr>
              <a:t>over a </a:t>
            </a:r>
            <a:r>
              <a:rPr lang="en-US" sz="1200" dirty="0" smtClean="0">
                <a:latin typeface="Arial Narrow" panose="020B0606020202030204" pitchFamily="34" charset="0"/>
              </a:rPr>
              <a:t>vast area </a:t>
            </a:r>
            <a:r>
              <a:rPr lang="en-US" sz="1200" dirty="0">
                <a:latin typeface="Arial Narrow" panose="020B0606020202030204" pitchFamily="34" charset="0"/>
              </a:rPr>
              <a:t>of 5,112,069 million square kilometers, corresponding </a:t>
            </a:r>
            <a:r>
              <a:rPr lang="en-US" sz="1200" dirty="0" smtClean="0">
                <a:latin typeface="Arial Narrow" panose="020B0606020202030204" pitchFamily="34" charset="0"/>
              </a:rPr>
              <a:t>to about </a:t>
            </a:r>
            <a:r>
              <a:rPr lang="en-US" sz="1200" dirty="0">
                <a:latin typeface="Arial Narrow" panose="020B0606020202030204" pitchFamily="34" charset="0"/>
              </a:rPr>
              <a:t>17% of the territory of the African continent. Before these </a:t>
            </a:r>
            <a:r>
              <a:rPr lang="en-US" sz="1200" dirty="0" smtClean="0">
                <a:latin typeface="Arial Narrow" panose="020B0606020202030204" pitchFamily="34" charset="0"/>
              </a:rPr>
              <a:t>countries lose </a:t>
            </a:r>
            <a:r>
              <a:rPr lang="en-US" sz="1200" dirty="0">
                <a:latin typeface="Arial Narrow" panose="020B0606020202030204" pitchFamily="34" charset="0"/>
              </a:rPr>
              <a:t>their initial sovereignty, the region was home to many empires </a:t>
            </a:r>
            <a:r>
              <a:rPr lang="en-US" sz="1200" dirty="0" smtClean="0">
                <a:latin typeface="Arial Narrow" panose="020B0606020202030204" pitchFamily="34" charset="0"/>
              </a:rPr>
              <a:t>and kingdoms </a:t>
            </a:r>
            <a:r>
              <a:rPr lang="en-US" sz="1200" dirty="0">
                <a:latin typeface="Arial Narrow" panose="020B0606020202030204" pitchFamily="34" charset="0"/>
              </a:rPr>
              <a:t>that spanned several centuries, namely those of </a:t>
            </a:r>
            <a:r>
              <a:rPr lang="en-US" sz="1200" dirty="0" smtClean="0">
                <a:latin typeface="Arial Narrow" panose="020B0606020202030204" pitchFamily="34" charset="0"/>
              </a:rPr>
              <a:t>Ghana, Songhai</a:t>
            </a:r>
            <a:r>
              <a:rPr lang="en-US" sz="1200" dirty="0">
                <a:latin typeface="Arial Narrow" panose="020B0606020202030204" pitchFamily="34" charset="0"/>
              </a:rPr>
              <a:t>, Wolof, Oyo, Benin and </a:t>
            </a:r>
            <a:r>
              <a:rPr lang="en-US" sz="1200" dirty="0" err="1">
                <a:latin typeface="Arial Narrow" panose="020B0606020202030204" pitchFamily="34" charset="0"/>
              </a:rPr>
              <a:t>Kanem</a:t>
            </a:r>
            <a:r>
              <a:rPr lang="en-US" sz="1200" dirty="0">
                <a:latin typeface="Arial Narrow" panose="020B0606020202030204" pitchFamily="34" charset="0"/>
              </a:rPr>
              <a:t> Bornu. The </a:t>
            </a:r>
            <a:r>
              <a:rPr lang="en-US" sz="1200" dirty="0" smtClean="0">
                <a:latin typeface="Arial Narrow" panose="020B0606020202030204" pitchFamily="34" charset="0"/>
              </a:rPr>
              <a:t>diversity cultural</a:t>
            </a:r>
            <a:r>
              <a:rPr lang="en-US" sz="1200" dirty="0">
                <a:latin typeface="Arial Narrow" panose="020B0606020202030204" pitchFamily="34" charset="0"/>
              </a:rPr>
              <a:t>, linguistic and ecological present both opportunities </a:t>
            </a:r>
            <a:r>
              <a:rPr lang="en-US" sz="1200" dirty="0" smtClean="0">
                <a:latin typeface="Arial Narrow" panose="020B0606020202030204" pitchFamily="34" charset="0"/>
              </a:rPr>
              <a:t>and challenges </a:t>
            </a:r>
            <a:r>
              <a:rPr lang="en-US" sz="1200" dirty="0">
                <a:latin typeface="Arial Narrow" panose="020B0606020202030204" pitchFamily="34" charset="0"/>
              </a:rPr>
              <a:t>for the regional integration process. Will </a:t>
            </a:r>
            <a:r>
              <a:rPr lang="en-US" sz="1200" dirty="0" smtClean="0">
                <a:latin typeface="Arial Narrow" panose="020B0606020202030204" pitchFamily="34" charset="0"/>
              </a:rPr>
              <a:t>and determination </a:t>
            </a:r>
            <a:r>
              <a:rPr lang="en-US" sz="1200" dirty="0">
                <a:latin typeface="Arial Narrow" panose="020B0606020202030204" pitchFamily="34" charset="0"/>
              </a:rPr>
              <a:t>to combine synergies at the political and are recognized </a:t>
            </a:r>
            <a:r>
              <a:rPr lang="en-US" sz="1200" dirty="0" smtClean="0">
                <a:latin typeface="Arial Narrow" panose="020B0606020202030204" pitchFamily="34" charset="0"/>
              </a:rPr>
              <a:t>as the </a:t>
            </a:r>
            <a:r>
              <a:rPr lang="en-US" sz="1200" dirty="0">
                <a:latin typeface="Arial Narrow" panose="020B0606020202030204" pitchFamily="34" charset="0"/>
              </a:rPr>
              <a:t>basis for the creation of </a:t>
            </a:r>
            <a:r>
              <a:rPr lang="en-US" sz="1200" dirty="0" err="1">
                <a:latin typeface="Arial Narrow" panose="020B0606020202030204" pitchFamily="34" charset="0"/>
              </a:rPr>
              <a:t>a</a:t>
            </a:r>
            <a:r>
              <a:rPr lang="en-US" sz="1200" dirty="0">
                <a:latin typeface="Arial Narrow" panose="020B0606020202030204" pitchFamily="34" charset="0"/>
              </a:rPr>
              <a:t> economically and socially prosperous region.</a:t>
            </a:r>
          </a:p>
          <a:p>
            <a:pPr algn="just">
              <a:lnSpc>
                <a:spcPts val="1200"/>
              </a:lnSpc>
            </a:pPr>
            <a:endParaRPr lang="pt-PT" sz="1200" dirty="0">
              <a:latin typeface="Arial Narrow" panose="020B0606020202030204" pitchFamily="34" charset="0"/>
            </a:endParaRPr>
          </a:p>
        </p:txBody>
      </p:sp>
      <p:sp>
        <p:nvSpPr>
          <p:cNvPr id="20" name="Caixa de Texto 19"/>
          <p:cNvSpPr txBox="1"/>
          <p:nvPr/>
        </p:nvSpPr>
        <p:spPr>
          <a:xfrm>
            <a:off x="5921064" y="3825538"/>
            <a:ext cx="6107408"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4.</a:t>
            </a:r>
            <a:r>
              <a:rPr lang="pt-PT" sz="1200" dirty="0" smtClean="0">
                <a:latin typeface="Arial Narrow" panose="020B0606020202030204" pitchFamily="34" charset="0"/>
              </a:rPr>
              <a:t> </a:t>
            </a:r>
            <a:r>
              <a:rPr lang="pt-PT" sz="1200" dirty="0">
                <a:latin typeface="Arial Narrow" panose="020B0606020202030204" pitchFamily="34" charset="0"/>
              </a:rPr>
              <a:t>The fundamental objectives of ECOWAS, which is to promote economic and political cooperation among member countries, are in tune with the history of its people, given that West African citizens, even in the period preceding the loss of their initial sovereignty, were already among most of the world's displaced populations, although mobility mainly occurred in the region. It is estimated that around 10 (ten) million West African migrants (4% of the regional population) reside in ECOWAS countries other than their own. The remaining migrants, around 7 (seven) million, reside mainly in North America and Europe. Cross-border migration, especially of women, involved in business activities represents a symbol of regional entrepreneurship and is a catalyst to promote regional integration.</a:t>
            </a:r>
          </a:p>
          <a:p>
            <a:pPr algn="just">
              <a:lnSpc>
                <a:spcPts val="1200"/>
              </a:lnSpc>
            </a:pPr>
            <a:endParaRPr lang="pt-PT" sz="1200" dirty="0">
              <a:latin typeface="Arial Narrow" panose="020B0606020202030204" pitchFamily="34" charset="0"/>
            </a:endParaRPr>
          </a:p>
        </p:txBody>
      </p:sp>
      <p:sp>
        <p:nvSpPr>
          <p:cNvPr id="21" name="Caixa de Texto 20"/>
          <p:cNvSpPr txBox="1"/>
          <p:nvPr/>
        </p:nvSpPr>
        <p:spPr>
          <a:xfrm>
            <a:off x="5864808" y="5216430"/>
            <a:ext cx="6168622"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5.</a:t>
            </a:r>
            <a:r>
              <a:rPr lang="pt-PT" sz="1200" dirty="0" smtClean="0">
                <a:latin typeface="Arial Narrow" panose="020B0606020202030204" pitchFamily="34" charset="0"/>
              </a:rPr>
              <a:t> </a:t>
            </a:r>
            <a:r>
              <a:rPr lang="pt-PT" sz="1200" dirty="0">
                <a:latin typeface="Arial Narrow" panose="020B0606020202030204" pitchFamily="34" charset="0"/>
              </a:rPr>
              <a:t>In recent years, the population of West Africa has increased sharply, passing from 70 million to 400 million between 1950 and 2020. At the end of 2014, it represented about 40% of the population of sub-Saharan Africa. According to United Nations projections, West Africa's population is expected to reach 550 or 600 million by 2050, being the region with the youngest population in the world. In addition, with around 5% of the world's population and an area of ​​over 40% in sub-Saharan Africa, West Africa is the most densely populated on the continent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b="1" dirty="0" smtClean="0">
                <a:solidFill>
                  <a:srgbClr val="00B4B2"/>
                </a:solidFill>
                <a:latin typeface="Arial Narrow" panose="020B0606020202030204" pitchFamily="34" charset="0"/>
              </a:rPr>
              <a:t>6.</a:t>
            </a:r>
            <a:r>
              <a:rPr lang="pt-PT" sz="1200" dirty="0" smtClean="0">
                <a:latin typeface="Arial Narrow" panose="020B0606020202030204" pitchFamily="34" charset="0"/>
              </a:rPr>
              <a:t> </a:t>
            </a:r>
            <a:r>
              <a:rPr lang="pt-PT" sz="1200" dirty="0">
                <a:latin typeface="Arial Narrow" panose="020B0606020202030204" pitchFamily="34" charset="0"/>
              </a:rPr>
              <a:t>An effective strategy to promote intra</a:t>
            </a:r>
            <a:r>
              <a:rPr lang="pt-PT" sz="1200" i="1" dirty="0">
                <a:latin typeface="Arial Narrow" panose="020B0606020202030204" pitchFamily="34" charset="0"/>
              </a:rPr>
              <a:t>-ECOWAS</a:t>
            </a:r>
            <a:r>
              <a:rPr lang="pt-PT" sz="1200" dirty="0">
                <a:latin typeface="Arial Narrow" panose="020B0606020202030204" pitchFamily="34" charset="0"/>
              </a:rPr>
              <a:t> trade as well as to stimulate</a:t>
            </a:r>
            <a:r>
              <a:rPr lang="pt-PT" sz="1200" i="1" dirty="0">
                <a:latin typeface="Arial Narrow" panose="020B0606020202030204" pitchFamily="34" charset="0"/>
              </a:rPr>
              <a:t> ECOWAS </a:t>
            </a:r>
            <a:r>
              <a:rPr lang="pt-PT" sz="1200" dirty="0">
                <a:latin typeface="Arial Narrow" panose="020B0606020202030204" pitchFamily="34" charset="0"/>
              </a:rPr>
              <a:t>exports to the external market is one of the first priorities defined by the highest regional authorities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3" name="Caixa de Texto 22"/>
          <p:cNvSpPr txBox="1"/>
          <p:nvPr/>
        </p:nvSpPr>
        <p:spPr>
          <a:xfrm>
            <a:off x="52917" y="5022917"/>
            <a:ext cx="5804535" cy="1785104"/>
          </a:xfrm>
          <a:prstGeom prst="rect">
            <a:avLst/>
          </a:prstGeom>
          <a:noFill/>
        </p:spPr>
        <p:txBody>
          <a:bodyPr wrap="square" rtlCol="0">
            <a:spAutoFit/>
          </a:bodyPr>
          <a:lstStyle/>
          <a:p>
            <a:pPr algn="just">
              <a:lnSpc>
                <a:spcPts val="1200"/>
              </a:lnSpc>
            </a:pPr>
            <a:r>
              <a:rPr lang="fr-FR" sz="1200" b="1" dirty="0" smtClean="0">
                <a:solidFill>
                  <a:srgbClr val="00B4B2"/>
                </a:solidFill>
                <a:latin typeface="Arial Narrow" panose="020B0606020202030204" pitchFamily="34" charset="0"/>
              </a:rPr>
              <a:t>1.</a:t>
            </a:r>
            <a:r>
              <a:rPr lang="fr-FR" sz="1200" dirty="0" smtClean="0">
                <a:latin typeface="Arial Narrow" panose="020B0606020202030204" pitchFamily="34" charset="0"/>
              </a:rPr>
              <a:t> </a:t>
            </a:r>
            <a:r>
              <a:rPr lang="pt-PT" sz="1200" dirty="0">
                <a:latin typeface="Arial Narrow" panose="020B0606020202030204" pitchFamily="34" charset="0"/>
              </a:rPr>
              <a:t>The first stage of regional integration dates back to 1945, with the creation of the </a:t>
            </a:r>
            <a:r>
              <a:rPr lang="pt-PT" sz="1200" i="1" dirty="0">
                <a:latin typeface="Arial Narrow" panose="020B0606020202030204" pitchFamily="34" charset="0"/>
              </a:rPr>
              <a:t>CFA</a:t>
            </a:r>
            <a:r>
              <a:rPr lang="pt-PT" sz="1200" dirty="0">
                <a:latin typeface="Arial Narrow" panose="020B0606020202030204" pitchFamily="34" charset="0"/>
              </a:rPr>
              <a:t> Franc, Franc des Colonies </a:t>
            </a:r>
            <a:r>
              <a:rPr lang="pt-PT" sz="1200" dirty="0" smtClean="0">
                <a:latin typeface="Arial Narrow" panose="020B0606020202030204" pitchFamily="34" charset="0"/>
              </a:rPr>
              <a:t>Frenches </a:t>
            </a:r>
            <a:r>
              <a:rPr lang="pt-PT" sz="1200" dirty="0">
                <a:latin typeface="Arial Narrow" panose="020B0606020202030204" pitchFamily="34" charset="0"/>
              </a:rPr>
              <a:t>d'Afrique, </a:t>
            </a:r>
            <a:r>
              <a:rPr lang="pt-PT" sz="1200" i="1" dirty="0">
                <a:latin typeface="Arial Narrow" panose="020B0606020202030204" pitchFamily="34" charset="0"/>
              </a:rPr>
              <a:t>FCFA</a:t>
            </a:r>
            <a:r>
              <a:rPr lang="pt-PT" sz="1200" dirty="0">
                <a:latin typeface="Arial Narrow" panose="020B0606020202030204" pitchFamily="34" charset="0"/>
              </a:rPr>
              <a:t>, which united the French-speaking countries of the region into a single monetary union. In 1964, the President of Liberia proposed a West African Economic Union which resulted in an agreement in 1965 between Côte d'Ivoire, Guinea, Liberia and Sierra Leone. The aforementioned 1965 agreement did not produce the desired results until 1972, when the Nigerian head of state and his Togolese counterpart embarked on a tour of the country.</a:t>
            </a:r>
          </a:p>
          <a:p>
            <a:pPr algn="just">
              <a:lnSpc>
                <a:spcPts val="1200"/>
              </a:lnSpc>
            </a:pPr>
            <a:r>
              <a:rPr lang="pt-PT" sz="1200" dirty="0">
                <a:latin typeface="Arial Narrow" panose="020B0606020202030204" pitchFamily="34" charset="0"/>
              </a:rPr>
              <a:t>region to promote the idea of ​​integration. In this sense, thanks to the benevolence of these </a:t>
            </a:r>
            <a:r>
              <a:rPr lang="pt-PT" sz="1200" dirty="0" smtClean="0">
                <a:latin typeface="Arial Narrow" panose="020B0606020202030204" pitchFamily="34" charset="0"/>
              </a:rPr>
              <a:t>efforts, projects </a:t>
            </a:r>
            <a:r>
              <a:rPr lang="pt-PT" sz="1200" dirty="0">
                <a:latin typeface="Arial Narrow" panose="020B0606020202030204" pitchFamily="34" charset="0"/>
              </a:rPr>
              <a:t>were presented on the basis of which the Treaty of Lagos, capital of Nigeria, which established the Economic Community of West African States, </a:t>
            </a:r>
            <a:r>
              <a:rPr lang="pt-PT" sz="1200" i="1" dirty="0">
                <a:latin typeface="Arial Narrow" panose="020B0606020202030204" pitchFamily="34" charset="0"/>
              </a:rPr>
              <a:t>ECOWAS</a:t>
            </a:r>
            <a:r>
              <a:rPr lang="pt-PT" sz="1200" dirty="0">
                <a:latin typeface="Arial Narrow" panose="020B0606020202030204" pitchFamily="34" charset="0"/>
              </a:rPr>
              <a:t>, was developed in 1975. </a:t>
            </a:r>
            <a:r>
              <a:rPr lang="pt-PT" sz="1200" dirty="0" smtClean="0">
                <a:latin typeface="Arial Narrow" panose="020B0606020202030204" pitchFamily="34" charset="0"/>
              </a:rPr>
              <a:t>The </a:t>
            </a:r>
            <a:r>
              <a:rPr lang="pt-PT" sz="1200" dirty="0">
                <a:latin typeface="Arial Narrow" panose="020B0606020202030204" pitchFamily="34" charset="0"/>
              </a:rPr>
              <a:t>Lagos Treaty was initially focused on economic policies and was subsequently revised which in 1993 allowed its scope and prerogatives to be extended</a:t>
            </a: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1" y="1235412"/>
            <a:ext cx="177067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15 member countries</a:t>
            </a:r>
          </a:p>
        </p:txBody>
      </p:sp>
      <p:sp>
        <p:nvSpPr>
          <p:cNvPr id="17" name="Caixa de Texto 16"/>
          <p:cNvSpPr txBox="1"/>
          <p:nvPr/>
        </p:nvSpPr>
        <p:spPr>
          <a:xfrm>
            <a:off x="2528272" y="1437977"/>
            <a:ext cx="210500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397,205,519 </a:t>
            </a:r>
            <a:r>
              <a:rPr lang="pt-PT" sz="1200" dirty="0" smtClean="0">
                <a:solidFill>
                  <a:srgbClr val="3FBBD7"/>
                </a:solidFill>
                <a:latin typeface="Arial Narrow" panose="020B0606020202030204" pitchFamily="34" charset="0"/>
              </a:rPr>
              <a:t>inInhabitants</a:t>
            </a:r>
            <a:endParaRPr lang="pt-PT" sz="1200" dirty="0">
              <a:solidFill>
                <a:srgbClr val="3FBBD7"/>
              </a:solidFill>
              <a:latin typeface="Arial Narrow" panose="020B0606020202030204" pitchFamily="34" charset="0"/>
            </a:endParaRPr>
          </a:p>
        </p:txBody>
      </p:sp>
      <p:sp>
        <p:nvSpPr>
          <p:cNvPr id="18" name="Caixa de Texto 17"/>
          <p:cNvSpPr txBox="1"/>
          <p:nvPr/>
        </p:nvSpPr>
        <p:spPr>
          <a:xfrm>
            <a:off x="2471756" y="1683722"/>
            <a:ext cx="2609461" cy="246221"/>
          </a:xfrm>
          <a:prstGeom prst="rect">
            <a:avLst/>
          </a:prstGeom>
          <a:noFill/>
        </p:spPr>
        <p:txBody>
          <a:bodyPr wrap="square" rtlCol="0">
            <a:spAutoFit/>
          </a:bodyPr>
          <a:lstStyle/>
          <a:p>
            <a:pPr>
              <a:lnSpc>
                <a:spcPts val="1200"/>
              </a:lnSpc>
            </a:pPr>
            <a:r>
              <a:rPr lang="pt-PT" sz="1200" dirty="0">
                <a:solidFill>
                  <a:srgbClr val="3FBBD7"/>
                </a:solidFill>
                <a:latin typeface="Arial Narrow" panose="020B0606020202030204" pitchFamily="34" charset="0"/>
              </a:rPr>
              <a:t>188,423,476 Internet </a:t>
            </a:r>
            <a:r>
              <a:rPr lang="pt-PT" sz="1200" dirty="0" smtClean="0">
                <a:solidFill>
                  <a:srgbClr val="3FBBD7"/>
                </a:solidFill>
                <a:latin typeface="Arial Narrow" panose="020B0606020202030204" pitchFamily="34" charset="0"/>
              </a:rPr>
              <a:t>users</a:t>
            </a:r>
            <a:endParaRPr lang="pt-PT" sz="1200" dirty="0">
              <a:solidFill>
                <a:srgbClr val="3FBBD7"/>
              </a:solidFill>
              <a:latin typeface="Arial Narrow" panose="020B0606020202030204" pitchFamily="34" charset="0"/>
            </a:endParaRPr>
          </a:p>
        </p:txBody>
      </p:sp>
      <p:sp>
        <p:nvSpPr>
          <p:cNvPr id="38" name="Caixa de Texto 37"/>
          <p:cNvSpPr txBox="1"/>
          <p:nvPr/>
        </p:nvSpPr>
        <p:spPr>
          <a:xfrm>
            <a:off x="2447626" y="1853267"/>
            <a:ext cx="2634723"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47.4% Penetration </a:t>
            </a:r>
            <a:r>
              <a:rPr lang="pt-PT" sz="1200" dirty="0" smtClean="0">
                <a:solidFill>
                  <a:srgbClr val="3FBBD7"/>
                </a:solidFill>
                <a:latin typeface="Arial Narrow" panose="020B0606020202030204" pitchFamily="34" charset="0"/>
              </a:rPr>
              <a:t>[ % Population ]</a:t>
            </a:r>
            <a:endParaRPr lang="pt-PT" sz="1200" dirty="0">
              <a:solidFill>
                <a:srgbClr val="3FBBD7"/>
              </a:solidFill>
              <a:latin typeface="Arial Narrow" panose="020B0606020202030204" pitchFamily="34" charset="0"/>
            </a:endParaRPr>
          </a:p>
        </p:txBody>
      </p:sp>
      <p:sp>
        <p:nvSpPr>
          <p:cNvPr id="49" name="Caixa de Texto 48"/>
          <p:cNvSpPr txBox="1"/>
          <p:nvPr/>
        </p:nvSpPr>
        <p:spPr>
          <a:xfrm>
            <a:off x="2474297" y="987127"/>
            <a:ext cx="1773218" cy="276999"/>
          </a:xfrm>
          <a:prstGeom prst="rect">
            <a:avLst/>
          </a:prstGeom>
          <a:noFill/>
        </p:spPr>
        <p:txBody>
          <a:bodyPr wrap="square" rtlCol="0">
            <a:spAutoFit/>
          </a:bodyPr>
          <a:lstStyle/>
          <a:p>
            <a:r>
              <a:rPr lang="pt-PT" sz="1200" b="1" i="1" dirty="0">
                <a:solidFill>
                  <a:srgbClr val="00B4B2"/>
                </a:solidFill>
              </a:rPr>
              <a:t>ECOWAS </a:t>
            </a:r>
            <a:r>
              <a:rPr lang="pt-PT" sz="1200" b="1" i="1" dirty="0" smtClean="0">
                <a:solidFill>
                  <a:srgbClr val="00B4B2"/>
                </a:solidFill>
              </a:rPr>
              <a:t>MARKET</a:t>
            </a:r>
            <a:endParaRPr lang="pt-PT" sz="1200" i="1" dirty="0">
              <a:solidFill>
                <a:srgbClr val="00B4B2"/>
              </a:solidFill>
            </a:endParaRP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747219" y="2705377"/>
            <a:ext cx="152054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Area: </a:t>
            </a:r>
            <a:r>
              <a:rPr lang="pt-PT" sz="1200" dirty="0" smtClean="0">
                <a:solidFill>
                  <a:srgbClr val="3FBBD7"/>
                </a:solidFill>
                <a:latin typeface="Arial Narrow" panose="020B0606020202030204" pitchFamily="34" charset="0"/>
              </a:rPr>
              <a:t>5.112.069 </a:t>
            </a:r>
            <a:r>
              <a:rPr lang="pt-PT" altLang="en-US" sz="1200" dirty="0" smtClean="0">
                <a:solidFill>
                  <a:srgbClr val="3FBBD7"/>
                </a:solidFill>
                <a:latin typeface="Arial Narrow" panose="020B0606020202030204" pitchFamily="34" charset="0"/>
                <a:cs typeface="Arial Narrow" panose="020B0606020202030204" pitchFamily="34" charset="0"/>
                <a:sym typeface="+mn-ea"/>
              </a:rPr>
              <a:t>Km</a:t>
            </a:r>
            <a:r>
              <a:rPr lang="pt-PT" altLang="en-US" sz="1200" baseline="30000" dirty="0" smtClean="0">
                <a:solidFill>
                  <a:srgbClr val="3FBBD7"/>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3FBBD7"/>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33529" y="2926357"/>
            <a:ext cx="2084705" cy="276999"/>
          </a:xfrm>
          <a:prstGeom prst="rect">
            <a:avLst/>
          </a:prstGeom>
          <a:noFill/>
        </p:spPr>
        <p:txBody>
          <a:bodyPr wrap="square" rtlCol="0">
            <a:spAutoFit/>
          </a:bodyPr>
          <a:lstStyle/>
          <a:p>
            <a:pPr algn="r"/>
            <a:r>
              <a:rPr lang="fr-FR" sz="1200" dirty="0" smtClean="0">
                <a:solidFill>
                  <a:srgbClr val="3FBBD7"/>
                </a:solidFill>
                <a:latin typeface="Arial Narrow" panose="020B0606020202030204" pitchFamily="34" charset="0"/>
              </a:rPr>
              <a:t>＄</a:t>
            </a:r>
            <a:r>
              <a:rPr lang="pt-PT" sz="1200" dirty="0" smtClean="0">
                <a:solidFill>
                  <a:srgbClr val="3FBBD7"/>
                </a:solidFill>
                <a:latin typeface="Arial Narrow" panose="020B0606020202030204" pitchFamily="34" charset="0"/>
              </a:rPr>
              <a:t> 197,993,787,997 </a:t>
            </a:r>
            <a:r>
              <a:rPr lang="pt-PT" sz="1200" dirty="0">
                <a:solidFill>
                  <a:srgbClr val="3FBBD7"/>
                </a:solidFill>
                <a:latin typeface="Arial Narrow" panose="020B0606020202030204" pitchFamily="34" charset="0"/>
              </a:rPr>
              <a:t>Import </a:t>
            </a: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9829" y="3199407"/>
            <a:ext cx="2089185" cy="276999"/>
          </a:xfrm>
          <a:prstGeom prst="rect">
            <a:avLst/>
          </a:prstGeom>
          <a:noFill/>
        </p:spPr>
        <p:txBody>
          <a:bodyPr wrap="square" rtlCol="0">
            <a:spAutoFit/>
          </a:bodyPr>
          <a:lstStyle/>
          <a:p>
            <a:pPr algn="r"/>
            <a:r>
              <a:rPr lang="fr-FR" sz="1200" dirty="0">
                <a:solidFill>
                  <a:srgbClr val="3FBBD7"/>
                </a:solidFill>
                <a:latin typeface="Arial Narrow" panose="020B0606020202030204" pitchFamily="34" charset="0"/>
              </a:rPr>
              <a:t>＄</a:t>
            </a:r>
            <a:r>
              <a:rPr lang="pt-PT" sz="1200" dirty="0">
                <a:solidFill>
                  <a:srgbClr val="3FBBD7"/>
                </a:solidFill>
                <a:latin typeface="Arial Narrow" panose="020B0606020202030204" pitchFamily="34" charset="0"/>
              </a:rPr>
              <a:t> 138,363,847,400 Export</a:t>
            </a: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57330" y="3436897"/>
            <a:ext cx="198628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more than 1,000 languages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smtClean="0">
                <a:solidFill>
                  <a:srgbClr val="008CBA"/>
                </a:solidFill>
                <a:latin typeface="Georgia" panose="02040502050405020303" charset="0"/>
                <a:cs typeface="Georgia" panose="02040502050405020303" charset="0"/>
              </a:rPr>
              <a:t>THE ECOWAS</a:t>
            </a:r>
            <a:endParaRPr lang="pt-PT" altLang="en-US" i="1" dirty="0">
              <a:solidFill>
                <a:srgbClr val="008CBA"/>
              </a:solidFill>
              <a:latin typeface="Georgia" panose="02040502050405020303" charset="0"/>
              <a:cs typeface="Georgia" panose="02040502050405020303" charset="0"/>
            </a:endParaRPr>
          </a:p>
        </p:txBody>
      </p:sp>
      <p:cxnSp>
        <p:nvCxnSpPr>
          <p:cNvPr id="111" name="Conexão Reta 110"/>
          <p:cNvCxnSpPr/>
          <p:nvPr/>
        </p:nvCxnSpPr>
        <p:spPr>
          <a:xfrm flipV="1">
            <a:off x="8947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377435" y="3884550"/>
            <a:ext cx="1805940" cy="276999"/>
          </a:xfrm>
          <a:prstGeom prst="rect">
            <a:avLst/>
          </a:prstGeom>
          <a:noFill/>
        </p:spPr>
        <p:txBody>
          <a:bodyPr wrap="square" rtlCol="0">
            <a:spAutoFit/>
          </a:bodyPr>
          <a:lstStyle/>
          <a:p>
            <a:r>
              <a:rPr lang="pt-PT" sz="1200" i="1" dirty="0">
                <a:solidFill>
                  <a:srgbClr val="3FBBD7"/>
                </a:solidFill>
                <a:latin typeface="Arial Narrow" panose="020B0606020202030204" pitchFamily="34" charset="0"/>
              </a:rPr>
              <a:t> </a:t>
            </a:r>
            <a:r>
              <a:rPr lang="pt-PT" sz="1200" dirty="0" smtClean="0">
                <a:solidFill>
                  <a:srgbClr val="3FBBD7"/>
                </a:solidFill>
                <a:latin typeface="Arial Narrow" panose="020B0606020202030204" pitchFamily="34" charset="0"/>
              </a:rPr>
              <a:t>8 </a:t>
            </a:r>
            <a:r>
              <a:rPr lang="pt-PT" sz="1200" dirty="0">
                <a:solidFill>
                  <a:srgbClr val="3FBBD7"/>
                </a:solidFill>
                <a:latin typeface="Arial Narrow" panose="020B0606020202030204" pitchFamily="34" charset="0"/>
              </a:rPr>
              <a:t>French-speaking countries</a:t>
            </a:r>
          </a:p>
        </p:txBody>
      </p:sp>
      <p:sp>
        <p:nvSpPr>
          <p:cNvPr id="113" name="Caixa de Texto 112"/>
          <p:cNvSpPr txBox="1"/>
          <p:nvPr/>
        </p:nvSpPr>
        <p:spPr>
          <a:xfrm>
            <a:off x="1360290" y="4130295"/>
            <a:ext cx="178244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5 English speaking countries</a:t>
            </a:r>
          </a:p>
        </p:txBody>
      </p:sp>
      <p:sp>
        <p:nvSpPr>
          <p:cNvPr id="114" name="Caixa de Texto 113"/>
          <p:cNvSpPr txBox="1"/>
          <p:nvPr/>
        </p:nvSpPr>
        <p:spPr>
          <a:xfrm>
            <a:off x="1305045" y="4376040"/>
            <a:ext cx="2288492"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2 Portuguese-speaking </a:t>
            </a:r>
            <a:r>
              <a:rPr lang="pt-PT" sz="1200" dirty="0" smtClean="0">
                <a:solidFill>
                  <a:srgbClr val="3FBBD7"/>
                </a:solidFill>
                <a:latin typeface="Arial Narrow" panose="020B0606020202030204" pitchFamily="34" charset="0"/>
              </a:rPr>
              <a:t>countries</a:t>
            </a:r>
            <a:endParaRPr lang="pt-PT" sz="1200" dirty="0">
              <a:solidFill>
                <a:srgbClr val="3FBBD7"/>
              </a:solidFill>
              <a:latin typeface="Arial Narrow" panose="020B0606020202030204" pitchFamily="34" charset="0"/>
            </a:endParaRPr>
          </a:p>
        </p:txBody>
      </p:sp>
      <p:sp>
        <p:nvSpPr>
          <p:cNvPr id="115" name="Caixa de Texto 114"/>
          <p:cNvSpPr txBox="1"/>
          <p:nvPr/>
        </p:nvSpPr>
        <p:spPr>
          <a:xfrm>
            <a:off x="1269821" y="4652953"/>
            <a:ext cx="194212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8 coins</a:t>
            </a:r>
          </a:p>
        </p:txBody>
      </p:sp>
      <p:grpSp>
        <p:nvGrpSpPr>
          <p:cNvPr id="129" name="Agrupar 128"/>
          <p:cNvGrpSpPr/>
          <p:nvPr/>
        </p:nvGrpSpPr>
        <p:grpSpPr>
          <a:xfrm>
            <a:off x="12237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1355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3748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0453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3399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9450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2942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2231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Níger River</a:t>
            </a:r>
          </a:p>
        </p:txBody>
      </p:sp>
      <p:sp>
        <p:nvSpPr>
          <p:cNvPr id="77" name="Caixa de Texto 41"/>
          <p:cNvSpPr txBox="1"/>
          <p:nvPr/>
        </p:nvSpPr>
        <p:spPr>
          <a:xfrm>
            <a:off x="5081218" y="224312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4.180 km long</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24213" y="2312225"/>
            <a:ext cx="226291"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6.000 m3 / s average flow</a:t>
            </a: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43200"/>
            <a:ext cx="232156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2,117,700 km² area of ​​the basin</a:t>
            </a: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6999"/>
          </a:xfrm>
          <a:prstGeom prst="rect">
            <a:avLst/>
          </a:prstGeom>
          <a:noFill/>
        </p:spPr>
        <p:txBody>
          <a:bodyPr wrap="square" rtlCol="0">
            <a:spAutoFit/>
          </a:bodyPr>
          <a:lstStyle/>
          <a:p>
            <a:pPr algn="r"/>
            <a:r>
              <a:rPr lang="pt-PT" sz="1200" b="1" i="1" dirty="0" smtClean="0">
                <a:solidFill>
                  <a:srgbClr val="3FBBD7"/>
                </a:solidFill>
              </a:rPr>
              <a:t>MAIN RIVER</a:t>
            </a:r>
            <a:endParaRPr lang="pt-PT" sz="1200" i="1" dirty="0">
              <a:solidFill>
                <a:srgbClr val="3FBBD7"/>
              </a:solidFill>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It crosses 5 </a:t>
            </a:r>
            <a:r>
              <a:rPr lang="pt-PT" sz="1200" dirty="0" smtClean="0">
                <a:solidFill>
                  <a:srgbClr val="3FBBD7"/>
                </a:solidFill>
                <a:latin typeface="Arial Narrow" panose="020B0606020202030204" pitchFamily="34" charset="0"/>
              </a:rPr>
              <a:t>countries</a:t>
            </a:r>
            <a:r>
              <a:rPr lang="pt-PT" altLang="en-US" sz="1200" dirty="0" smtClean="0">
                <a:solidFill>
                  <a:srgbClr val="3FBBD7"/>
                </a:solidFill>
                <a:latin typeface="Arial Narrow" panose="020B0606020202030204" pitchFamily="34" charset="0"/>
                <a:ea typeface="SimSun" panose="02010600030101010101" pitchFamily="2" charset="-122"/>
                <a:cs typeface="Arial Narrow" panose="020B0606020202030204" pitchFamily="34" charset="0"/>
                <a:sym typeface="+mn-ea"/>
              </a:rPr>
              <a:t>:</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744625" y="3227192"/>
            <a:ext cx="2189427"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Benin; Guinea; Mali; Niger; Nigeria.</a:t>
            </a:r>
          </a:p>
        </p:txBody>
      </p:sp>
      <p:pic>
        <p:nvPicPr>
          <p:cNvPr id="110" name="Imagem 11" descr="logo"/>
          <p:cNvPicPr>
            <a:picLocks noChangeAspect="1"/>
          </p:cNvPicPr>
          <p:nvPr/>
        </p:nvPicPr>
        <p:blipFill>
          <a:blip r:embed="rId4"/>
          <a:stretch>
            <a:fillRect/>
          </a:stretch>
        </p:blipFill>
        <p:spPr>
          <a:xfrm>
            <a:off x="75981" y="153264"/>
            <a:ext cx="2349938" cy="515796"/>
          </a:xfrm>
          <a:prstGeom prst="rect">
            <a:avLst/>
          </a:prstGeom>
        </p:spPr>
      </p:pic>
      <p:sp>
        <p:nvSpPr>
          <p:cNvPr id="116" name="TextBox 115"/>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40</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885807690"/>
              </p:ext>
            </p:extLst>
          </p:nvPr>
        </p:nvGraphicFramePr>
        <p:xfrm>
          <a:off x="85090" y="611910"/>
          <a:ext cx="6154843" cy="6005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352745542"/>
              </p:ext>
            </p:extLst>
          </p:nvPr>
        </p:nvGraphicFramePr>
        <p:xfrm>
          <a:off x="5875867" y="611910"/>
          <a:ext cx="6294127"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6"/>
          <p:cNvGraphicFramePr>
            <a:graphicFrameLocks/>
          </p:cNvGraphicFramePr>
          <p:nvPr>
            <p:extLst>
              <p:ext uri="{D42A27DB-BD31-4B8C-83A1-F6EECF244321}">
                <p14:modId xmlns:p14="http://schemas.microsoft.com/office/powerpoint/2010/main" val="300393078"/>
              </p:ext>
            </p:extLst>
          </p:nvPr>
        </p:nvGraphicFramePr>
        <p:xfrm>
          <a:off x="0" y="3776345"/>
          <a:ext cx="12169994" cy="2960687"/>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41</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3423881937"/>
              </p:ext>
            </p:extLst>
          </p:nvPr>
        </p:nvGraphicFramePr>
        <p:xfrm>
          <a:off x="85090" y="677333"/>
          <a:ext cx="12084904" cy="293793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42</a:t>
            </a:fld>
            <a:endParaRPr lang="fr-FR" altLang="pt-PT" sz="1000" b="1" i="1" u="sng"/>
          </a:p>
        </p:txBody>
      </p:sp>
      <p:sp>
        <p:nvSpPr>
          <p:cNvPr id="2" name="Caixa de Texto 1"/>
          <p:cNvSpPr txBox="1"/>
          <p:nvPr/>
        </p:nvSpPr>
        <p:spPr>
          <a:xfrm>
            <a:off x="304165" y="19050"/>
            <a:ext cx="2200910" cy="369332"/>
          </a:xfrm>
          <a:prstGeom prst="rect">
            <a:avLst/>
          </a:prstGeom>
          <a:noFill/>
        </p:spPr>
        <p:txBody>
          <a:bodyPr wrap="square" rtlCol="0">
            <a:spAutoFit/>
          </a:bodyPr>
          <a:lstStyle/>
          <a:p>
            <a:r>
              <a:rPr lang="pt-PT" altLang="en-US" b="1" dirty="0" smtClean="0">
                <a:solidFill>
                  <a:srgbClr val="3EA4BA"/>
                </a:solidFill>
              </a:rPr>
              <a:t>GUINEA </a:t>
            </a:r>
            <a:r>
              <a:rPr lang="pt-PT" altLang="en-US" b="1" dirty="0">
                <a:solidFill>
                  <a:srgbClr val="3EA4BA"/>
                </a:solidFill>
              </a:rPr>
              <a:t>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560977756"/>
              </p:ext>
            </p:extLst>
          </p:nvPr>
        </p:nvGraphicFramePr>
        <p:xfrm>
          <a:off x="0" y="611910"/>
          <a:ext cx="12192000" cy="59095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6"/>
          <p:cNvGraphicFramePr>
            <a:graphicFrameLocks/>
          </p:cNvGraphicFramePr>
          <p:nvPr>
            <p:extLst>
              <p:ext uri="{D42A27DB-BD31-4B8C-83A1-F6EECF244321}">
                <p14:modId xmlns:p14="http://schemas.microsoft.com/office/powerpoint/2010/main" val="995454462"/>
              </p:ext>
            </p:extLst>
          </p:nvPr>
        </p:nvGraphicFramePr>
        <p:xfrm>
          <a:off x="51435" y="3935307"/>
          <a:ext cx="12140565" cy="28017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a:solidFill>
                  <a:srgbClr val="008CBA"/>
                </a:solidFill>
              </a:rPr>
              <a:t>43</a:t>
            </a:fld>
            <a:endParaRPr lang="fr-FR" altLang="pt-PT" sz="1000" b="1" i="1" u="sng" dirty="0">
              <a:solidFill>
                <a:srgbClr val="008CBA"/>
              </a:solidFill>
            </a:endParaRPr>
          </a:p>
        </p:txBody>
      </p:sp>
      <p:sp>
        <p:nvSpPr>
          <p:cNvPr id="2" name="Caixa de Texto 1"/>
          <p:cNvSpPr txBox="1"/>
          <p:nvPr/>
        </p:nvSpPr>
        <p:spPr>
          <a:xfrm>
            <a:off x="304165" y="19050"/>
            <a:ext cx="2162810" cy="369332"/>
          </a:xfrm>
          <a:prstGeom prst="rect">
            <a:avLst/>
          </a:prstGeom>
          <a:noFill/>
        </p:spPr>
        <p:txBody>
          <a:bodyPr wrap="square" rtlCol="0">
            <a:spAutoFit/>
          </a:bodyPr>
          <a:lstStyle/>
          <a:p>
            <a:r>
              <a:rPr lang="pt-PT" altLang="en-US" b="1" dirty="0" smtClean="0">
                <a:solidFill>
                  <a:srgbClr val="3EA4BA"/>
                </a:solidFill>
              </a:rPr>
              <a:t>GUINEA </a:t>
            </a:r>
            <a:r>
              <a:rPr lang="pt-PT" altLang="en-US" b="1" dirty="0">
                <a:solidFill>
                  <a:srgbClr val="3EA4BA"/>
                </a:solidFill>
              </a:rPr>
              <a:t>BISSAU</a:t>
            </a:r>
          </a:p>
        </p:txBody>
      </p:sp>
      <p:pic>
        <p:nvPicPr>
          <p:cNvPr id="3" name="Imagem 2" descr="gw"/>
          <p:cNvPicPr>
            <a:picLocks noChangeAspect="1"/>
          </p:cNvPicPr>
          <p:nvPr/>
        </p:nvPicPr>
        <p:blipFill>
          <a:blip r:embed="rId3"/>
          <a:stretch>
            <a:fillRect/>
          </a:stretch>
        </p:blipFill>
        <p:spPr>
          <a:xfrm>
            <a:off x="51435" y="88900"/>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335348857"/>
              </p:ext>
            </p:extLst>
          </p:nvPr>
        </p:nvGraphicFramePr>
        <p:xfrm>
          <a:off x="51435" y="611910"/>
          <a:ext cx="12118560" cy="324889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44</a:t>
            </a:fld>
            <a:endParaRPr lang="fr-FR" altLang="pt-PT" sz="1000" b="1" i="1" u="sng"/>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2"/>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590243300"/>
              </p:ext>
            </p:extLst>
          </p:nvPr>
        </p:nvGraphicFramePr>
        <p:xfrm>
          <a:off x="0" y="702732"/>
          <a:ext cx="12169994" cy="58187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45</a:t>
            </a:fld>
            <a:endParaRPr lang="fr-FR" altLang="pt-PT" sz="1000" b="1" i="1" u="sng">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2"/>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2230315868"/>
              </p:ext>
            </p:extLst>
          </p:nvPr>
        </p:nvGraphicFramePr>
        <p:xfrm>
          <a:off x="97155" y="677333"/>
          <a:ext cx="12072840" cy="3166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2133044721"/>
              </p:ext>
            </p:extLst>
          </p:nvPr>
        </p:nvGraphicFramePr>
        <p:xfrm>
          <a:off x="97155" y="3928533"/>
          <a:ext cx="12072839" cy="269007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46</a:t>
            </a:fld>
            <a:endParaRPr lang="fr-FR" altLang="pt-PT" sz="1000" b="1" i="1" u="sng"/>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2863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438976195"/>
              </p:ext>
            </p:extLst>
          </p:nvPr>
        </p:nvGraphicFramePr>
        <p:xfrm>
          <a:off x="110066" y="611910"/>
          <a:ext cx="12081933" cy="608871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47</a:t>
            </a:fld>
            <a:endParaRPr lang="fr-FR" altLang="pt-PT" sz="1000" b="1" i="1" u="sng"/>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3674719427"/>
              </p:ext>
            </p:extLst>
          </p:nvPr>
        </p:nvGraphicFramePr>
        <p:xfrm>
          <a:off x="0" y="516467"/>
          <a:ext cx="6333067" cy="6100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3511212138"/>
              </p:ext>
            </p:extLst>
          </p:nvPr>
        </p:nvGraphicFramePr>
        <p:xfrm>
          <a:off x="5740400" y="677333"/>
          <a:ext cx="6429594" cy="594000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48</a:t>
            </a:fld>
            <a:endParaRPr lang="fr-FR" altLang="pt-PT" sz="1000" b="1" i="1" u="sng"/>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339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1868649095"/>
              </p:ext>
            </p:extLst>
          </p:nvPr>
        </p:nvGraphicFramePr>
        <p:xfrm>
          <a:off x="46990" y="694267"/>
          <a:ext cx="12145010" cy="3335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3106647663"/>
              </p:ext>
            </p:extLst>
          </p:nvPr>
        </p:nvGraphicFramePr>
        <p:xfrm>
          <a:off x="24984" y="4115540"/>
          <a:ext cx="12145010" cy="262149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49</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981340029"/>
              </p:ext>
            </p:extLst>
          </p:nvPr>
        </p:nvGraphicFramePr>
        <p:xfrm>
          <a:off x="0" y="694266"/>
          <a:ext cx="12192000" cy="58271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1"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88260"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87020" y="72644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5</a:t>
            </a:fld>
            <a:endParaRPr lang="fr-FR" altLang="pt-PT" sz="1000" b="1" i="1" u="sng">
              <a:solidFill>
                <a:srgbClr val="008CBA"/>
              </a:solidFill>
            </a:endParaRPr>
          </a:p>
        </p:txBody>
      </p:sp>
      <p:pic>
        <p:nvPicPr>
          <p:cNvPr id="58" name="Shape 238" descr="C:\technopolys\technopolys\techno\technoW1\technoW2\images\home_banner_pager 16.png"/>
          <p:cNvPicPr preferRelativeResize="0"/>
          <p:nvPr/>
        </p:nvPicPr>
        <p:blipFill rotWithShape="1">
          <a:blip r:embed="rId3"/>
          <a:srcRect/>
          <a:stretch>
            <a:fillRect/>
          </a:stretch>
        </p:blipFill>
        <p:spPr>
          <a:xfrm>
            <a:off x="-4491" y="620008"/>
            <a:ext cx="559402" cy="559434"/>
          </a:xfrm>
          <a:prstGeom prst="rect">
            <a:avLst/>
          </a:prstGeom>
          <a:noFill/>
          <a:ln>
            <a:noFill/>
          </a:ln>
        </p:spPr>
      </p:pic>
      <p:sp>
        <p:nvSpPr>
          <p:cNvPr id="60" name="Rectângulo 59"/>
          <p:cNvSpPr/>
          <p:nvPr/>
        </p:nvSpPr>
        <p:spPr>
          <a:xfrm>
            <a:off x="9051290" y="1885315"/>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pic>
        <p:nvPicPr>
          <p:cNvPr id="113"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6853555" y="28549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3"/>
          <a:srcRect/>
          <a:stretch>
            <a:fillRect/>
          </a:stretch>
        </p:blipFill>
        <p:spPr>
          <a:xfrm>
            <a:off x="6572839" y="2582793"/>
            <a:ext cx="559402" cy="559434"/>
          </a:xfrm>
          <a:prstGeom prst="rect">
            <a:avLst/>
          </a:prstGeom>
          <a:noFill/>
          <a:ln>
            <a:noFill/>
          </a:ln>
        </p:spPr>
      </p:pic>
      <p:sp>
        <p:nvSpPr>
          <p:cNvPr id="120" name="Caixa de Texto 119"/>
          <p:cNvSpPr txBox="1"/>
          <p:nvPr/>
        </p:nvSpPr>
        <p:spPr>
          <a:xfrm>
            <a:off x="10720705" y="40074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21" name="Caixa de Texto 120"/>
          <p:cNvSpPr txBox="1"/>
          <p:nvPr/>
        </p:nvSpPr>
        <p:spPr>
          <a:xfrm>
            <a:off x="8237220"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2" name="Conexão Reta 121"/>
          <p:cNvCxnSpPr/>
          <p:nvPr/>
        </p:nvCxnSpPr>
        <p:spPr>
          <a:xfrm>
            <a:off x="8891270" y="285369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25" name="Caixa de Texto 124"/>
          <p:cNvSpPr txBox="1"/>
          <p:nvPr/>
        </p:nvSpPr>
        <p:spPr>
          <a:xfrm>
            <a:off x="6314440" y="405955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126" name="Conexão Reta 125"/>
          <p:cNvCxnSpPr/>
          <p:nvPr/>
        </p:nvCxnSpPr>
        <p:spPr>
          <a:xfrm>
            <a:off x="4536440"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3"/>
          <a:srcRect/>
          <a:stretch>
            <a:fillRect/>
          </a:stretch>
        </p:blipFill>
        <p:spPr>
          <a:xfrm>
            <a:off x="4255724" y="2591048"/>
            <a:ext cx="559402" cy="559434"/>
          </a:xfrm>
          <a:prstGeom prst="rect">
            <a:avLst/>
          </a:prstGeom>
          <a:noFill/>
          <a:ln>
            <a:noFill/>
          </a:ln>
        </p:spPr>
      </p:pic>
      <p:cxnSp>
        <p:nvCxnSpPr>
          <p:cNvPr id="132" name="Conexão Reta 131"/>
          <p:cNvCxnSpPr/>
          <p:nvPr/>
        </p:nvCxnSpPr>
        <p:spPr>
          <a:xfrm>
            <a:off x="2437130"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3"/>
          <a:srcRect/>
          <a:stretch>
            <a:fillRect/>
          </a:stretch>
        </p:blipFill>
        <p:spPr>
          <a:xfrm>
            <a:off x="2156414" y="2587238"/>
            <a:ext cx="559402" cy="559434"/>
          </a:xfrm>
          <a:prstGeom prst="rect">
            <a:avLst/>
          </a:prstGeom>
          <a:noFill/>
          <a:ln>
            <a:noFill/>
          </a:ln>
        </p:spPr>
      </p:pic>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06323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603694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603625" y="406209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66284" y="405257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4"/>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4"/>
          <a:srcRect/>
          <a:stretch>
            <a:fillRect/>
          </a:stretch>
        </p:blipFill>
        <p:spPr>
          <a:xfrm>
            <a:off x="6744970" y="3935095"/>
            <a:ext cx="250825"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4"/>
          <a:srcRect/>
          <a:stretch>
            <a:fillRect/>
          </a:stretch>
        </p:blipFill>
        <p:spPr>
          <a:xfrm>
            <a:off x="4407535" y="3912235"/>
            <a:ext cx="250825"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sp>
        <p:nvSpPr>
          <p:cNvPr id="167" name="Rectângulo 166"/>
          <p:cNvSpPr/>
          <p:nvPr/>
        </p:nvSpPr>
        <p:spPr>
          <a:xfrm>
            <a:off x="1245023" y="4190802"/>
            <a:ext cx="1964055" cy="190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69" name="Caixa de Texto 168"/>
          <p:cNvSpPr txBox="1"/>
          <p:nvPr/>
        </p:nvSpPr>
        <p:spPr>
          <a:xfrm>
            <a:off x="1881082" y="4102103"/>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70" name="Caixa de Texto 169"/>
          <p:cNvSpPr txBox="1"/>
          <p:nvPr/>
        </p:nvSpPr>
        <p:spPr>
          <a:xfrm>
            <a:off x="398335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72" name="Caixa de Texto 171"/>
          <p:cNvSpPr txBox="1"/>
          <p:nvPr/>
        </p:nvSpPr>
        <p:spPr>
          <a:xfrm>
            <a:off x="9024620" y="19411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174" name="Conexão Reta 173"/>
          <p:cNvCxnSpPr/>
          <p:nvPr/>
        </p:nvCxnSpPr>
        <p:spPr>
          <a:xfrm>
            <a:off x="11276330" y="278511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3"/>
          <a:srcRect/>
          <a:stretch>
            <a:fillRect/>
          </a:stretch>
        </p:blipFill>
        <p:spPr>
          <a:xfrm>
            <a:off x="10984819" y="2516753"/>
            <a:ext cx="559402" cy="559434"/>
          </a:xfrm>
          <a:prstGeom prst="rect">
            <a:avLst/>
          </a:prstGeom>
          <a:noFill/>
          <a:ln>
            <a:noFill/>
          </a:ln>
        </p:spPr>
      </p:pic>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3"/>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sp>
        <p:nvSpPr>
          <p:cNvPr id="201" name="Caixa de Texto 200"/>
          <p:cNvSpPr txBox="1"/>
          <p:nvPr/>
        </p:nvSpPr>
        <p:spPr>
          <a:xfrm>
            <a:off x="6631940" y="194627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4" name="Shape 257" descr="C:\technopolys\technopolys\techno\technoW1\technoW2\images\home_banner_pager.png"/>
          <p:cNvPicPr preferRelativeResize="0"/>
          <p:nvPr/>
        </p:nvPicPr>
        <p:blipFill rotWithShape="1">
          <a:blip r:embed="rId4"/>
          <a:srcRect/>
          <a:stretch>
            <a:fillRect/>
          </a:stretch>
        </p:blipFill>
        <p:spPr>
          <a:xfrm>
            <a:off x="2319020" y="3898900"/>
            <a:ext cx="250825" cy="250825"/>
          </a:xfrm>
          <a:prstGeom prst="rect">
            <a:avLst/>
          </a:prstGeom>
          <a:noFill/>
          <a:ln>
            <a:noFill/>
          </a:ln>
        </p:spPr>
      </p:pic>
      <p:pic>
        <p:nvPicPr>
          <p:cNvPr id="166" name="Shape 257" descr="C:\technopolys\technopolys\techno\technoW1\technoW2\images\home_banner_pager.png"/>
          <p:cNvPicPr preferRelativeResize="0"/>
          <p:nvPr/>
        </p:nvPicPr>
        <p:blipFill rotWithShape="1">
          <a:blip r:embed="rId4"/>
          <a:srcRect/>
          <a:stretch>
            <a:fillRect/>
          </a:stretch>
        </p:blipFill>
        <p:spPr>
          <a:xfrm>
            <a:off x="11149330" y="3883025"/>
            <a:ext cx="250825"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58"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pic>
        <p:nvPicPr>
          <p:cNvPr id="209" name="Imagem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00" name="Caixa de Texto 64"/>
          <p:cNvSpPr txBox="1"/>
          <p:nvPr/>
        </p:nvSpPr>
        <p:spPr>
          <a:xfrm>
            <a:off x="332105" y="710565"/>
            <a:ext cx="2139950" cy="569387"/>
          </a:xfrm>
          <a:prstGeom prst="rect">
            <a:avLst/>
          </a:prstGeom>
          <a:noFill/>
        </p:spPr>
        <p:txBody>
          <a:bodyPr wrap="square" rtlCol="0">
            <a:spAutoFit/>
          </a:bodyPr>
          <a:lstStyle/>
          <a:p>
            <a:pPr algn="just"/>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Constitution.</a:t>
            </a:r>
          </a:p>
          <a:p>
            <a:pPr algn="just"/>
            <a:r>
              <a:rPr lang="pt-PT" sz="1000" dirty="0" smtClean="0">
                <a:latin typeface="Arial Narrow" panose="020B0606020202030204" pitchFamily="34" charset="0"/>
              </a:rPr>
              <a:t>The ECOWAS </a:t>
            </a:r>
            <a:r>
              <a:rPr lang="pt-PT" sz="1000" dirty="0">
                <a:latin typeface="Arial Narrow" panose="020B0606020202030204" pitchFamily="34" charset="0"/>
              </a:rPr>
              <a:t>constitutional treaty was approved on the 28</a:t>
            </a:r>
            <a:r>
              <a:rPr lang="pt-PT" sz="1000" baseline="30000" dirty="0">
                <a:latin typeface="Arial Narrow" panose="020B0606020202030204" pitchFamily="34" charset="0"/>
              </a:rPr>
              <a:t>th</a:t>
            </a:r>
            <a:r>
              <a:rPr lang="pt-PT" sz="1000" dirty="0">
                <a:latin typeface="Arial Narrow" panose="020B0606020202030204" pitchFamily="34" charset="0"/>
              </a:rPr>
              <a:t> of May </a:t>
            </a:r>
            <a:r>
              <a:rPr lang="pt-PT" sz="1000" dirty="0" smtClean="0">
                <a:latin typeface="Arial Narrow" panose="020B0606020202030204" pitchFamily="34" charset="0"/>
              </a:rPr>
              <a:t>1975</a:t>
            </a:r>
            <a:r>
              <a:rPr lang="pt-PT" sz="1000" dirty="0">
                <a:latin typeface="Arial Narrow" panose="020B0606020202030204" pitchFamily="34" charset="0"/>
              </a:rPr>
              <a:t>.</a:t>
            </a:r>
          </a:p>
        </p:txBody>
      </p:sp>
      <p:sp>
        <p:nvSpPr>
          <p:cNvPr id="101" name="Caixa de Texto 75"/>
          <p:cNvSpPr txBox="1"/>
          <p:nvPr/>
        </p:nvSpPr>
        <p:spPr>
          <a:xfrm>
            <a:off x="2653030" y="716280"/>
            <a:ext cx="2101850" cy="1092607"/>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Membership of  Cape Verde</a:t>
            </a:r>
            <a:r>
              <a:rPr lang="pt-PT" sz="1100" dirty="0">
                <a:latin typeface="Arial Narrow" panose="020B0606020202030204" pitchFamily="34" charset="0"/>
              </a:rPr>
              <a:t>.</a:t>
            </a:r>
          </a:p>
          <a:p>
            <a:pPr algn="just"/>
            <a:r>
              <a:rPr lang="pt-PT" sz="1100" dirty="0">
                <a:latin typeface="Arial Narrow" panose="020B0606020202030204" pitchFamily="34" charset="0"/>
              </a:rPr>
              <a:t>Cape Verde became a member of ECOWAS in 1976, immediately after obtaining the status of independent and sovereign state on July 5, 1975.</a:t>
            </a:r>
          </a:p>
          <a:p>
            <a:endParaRPr lang="pt-PT" altLang="en-US" sz="1000" dirty="0"/>
          </a:p>
        </p:txBody>
      </p:sp>
      <p:sp>
        <p:nvSpPr>
          <p:cNvPr id="102" name="Caixa de Texto 111"/>
          <p:cNvSpPr txBox="1"/>
          <p:nvPr/>
        </p:nvSpPr>
        <p:spPr>
          <a:xfrm>
            <a:off x="4918074" y="713740"/>
            <a:ext cx="2148841" cy="1107996"/>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Liberalization of foreign trade.</a:t>
            </a:r>
          </a:p>
          <a:p>
            <a:pPr algn="just"/>
            <a:r>
              <a:rPr lang="pt-PT" sz="1100" dirty="0">
                <a:latin typeface="Arial Narrow" panose="020B0606020202030204" pitchFamily="34" charset="0"/>
              </a:rPr>
              <a:t>Cancellation of import and export customs duties and removal of non-tariff barriers between member states for agricultural products, crafts and crude oil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03" name="Caixa de Texto 201"/>
          <p:cNvSpPr txBox="1"/>
          <p:nvPr/>
        </p:nvSpPr>
        <p:spPr>
          <a:xfrm>
            <a:off x="185387" y="2675890"/>
            <a:ext cx="2080339" cy="877163"/>
          </a:xfrm>
          <a:prstGeom prst="rect">
            <a:avLst/>
          </a:prstGeom>
          <a:noFill/>
        </p:spPr>
        <p:txBody>
          <a:bodyPr wrap="square" rtlCol="0">
            <a:spAutoFit/>
          </a:bodyPr>
          <a:lstStyle/>
          <a:p>
            <a:pPr algn="just"/>
            <a:r>
              <a:rPr lang="pt-PT" sz="1100" i="1" dirty="0">
                <a:solidFill>
                  <a:srgbClr val="3FBBD7"/>
                </a:solidFill>
              </a:rPr>
              <a:t>Liberalization of foreign trade</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Cancellation of import and export customs duties and removal of non-tariff barriers between Member States of the industrial products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4" name="Caixa de Texto 123"/>
          <p:cNvSpPr txBox="1"/>
          <p:nvPr/>
        </p:nvSpPr>
        <p:spPr>
          <a:xfrm>
            <a:off x="7278370" y="708660"/>
            <a:ext cx="1858645" cy="938719"/>
          </a:xfrm>
          <a:prstGeom prst="rect">
            <a:avLst/>
          </a:prstGeom>
          <a:noFill/>
        </p:spPr>
        <p:txBody>
          <a:bodyPr wrap="square" rtlCol="0">
            <a:spAutoFit/>
          </a:bodyPr>
          <a:lstStyle/>
          <a:p>
            <a:pPr algn="just" defTabSz="1111250">
              <a:lnSpc>
                <a:spcPts val="1100"/>
              </a:lnSpc>
              <a:defRPr/>
            </a:pPr>
            <a:r>
              <a:rPr lang="pt-PT" sz="1100" dirty="0">
                <a:solidFill>
                  <a:srgbClr val="3FBBD7"/>
                </a:solidFill>
              </a:rPr>
              <a:t>Single currency</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Idea of ​​creation of the single currency of ECOWAS launched by the Conference of Heads of State and Government. Decision A / Dec6 / 12/85</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5" name="Caixa de Texto 188"/>
          <p:cNvSpPr txBox="1"/>
          <p:nvPr/>
        </p:nvSpPr>
        <p:spPr>
          <a:xfrm>
            <a:off x="9615170" y="746125"/>
            <a:ext cx="1649350" cy="656590"/>
          </a:xfrm>
          <a:prstGeom prst="rect">
            <a:avLst/>
          </a:prstGeom>
          <a:noFill/>
        </p:spPr>
        <p:txBody>
          <a:bodyPr wrap="square" rtlCol="0">
            <a:spAutoFit/>
          </a:bodyPr>
          <a:lstStyle/>
          <a:p>
            <a:pPr algn="just" defTabSz="1111250">
              <a:lnSpc>
                <a:spcPts val="1100"/>
              </a:lnSpc>
              <a:defRPr/>
            </a:pPr>
            <a:r>
              <a:rPr lang="pt-PT" sz="1100" dirty="0" smtClean="0">
                <a:solidFill>
                  <a:srgbClr val="3FBBD7"/>
                </a:solidFill>
              </a:rPr>
              <a:t>Monetary cooperation</a:t>
            </a:r>
            <a:r>
              <a:rPr lang="fr-FR" sz="1100" b="1" dirty="0" smtClean="0">
                <a:solidFill>
                  <a:srgbClr val="3FBBD7"/>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ts val="1100"/>
              </a:lnSpc>
              <a:defRPr/>
            </a:pPr>
            <a:r>
              <a:rPr lang="pt-PT" sz="1000" dirty="0" smtClean="0">
                <a:latin typeface="Arial Narrow" panose="020B0606020202030204" pitchFamily="34" charset="0"/>
              </a:rPr>
              <a:t>Adoption </a:t>
            </a:r>
            <a:r>
              <a:rPr lang="pt-PT" sz="1000" dirty="0">
                <a:latin typeface="Arial Narrow" panose="020B0606020202030204" pitchFamily="34" charset="0"/>
              </a:rPr>
              <a:t>of an ECOWAS monetary cooperation program (PCMC</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6" name="Caixa de Texto 191"/>
          <p:cNvSpPr txBox="1"/>
          <p:nvPr/>
        </p:nvSpPr>
        <p:spPr>
          <a:xfrm>
            <a:off x="2599101" y="2660015"/>
            <a:ext cx="186622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Convergence criteria</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rPr>
              <a:t>Adoption of the </a:t>
            </a:r>
            <a:r>
              <a:rPr lang="pt-PT" sz="1000" i="1" dirty="0">
                <a:latin typeface="Arial Narrow" panose="020B0606020202030204" pitchFamily="34" charset="0"/>
              </a:rPr>
              <a:t>ECOWAS</a:t>
            </a:r>
            <a:r>
              <a:rPr lang="pt-PT" sz="1000" dirty="0">
                <a:latin typeface="Arial Narrow" panose="020B0606020202030204" pitchFamily="34" charset="0"/>
              </a:rPr>
              <a:t> macroeconomic convergence criteria</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7" name="Caixa de Texto 133"/>
          <p:cNvSpPr txBox="1"/>
          <p:nvPr/>
        </p:nvSpPr>
        <p:spPr>
          <a:xfrm>
            <a:off x="4723766" y="2651760"/>
            <a:ext cx="2011044" cy="1184940"/>
          </a:xfrm>
          <a:prstGeom prst="rect">
            <a:avLst/>
          </a:prstGeom>
          <a:noFill/>
        </p:spPr>
        <p:txBody>
          <a:bodyPr wrap="square" rtlCol="0">
            <a:spAutoFit/>
          </a:bodyPr>
          <a:lstStyle/>
          <a:p>
            <a:pPr algn="just" defTabSz="1111250">
              <a:spcAft>
                <a:spcPts val="35"/>
              </a:spcAft>
              <a:defRPr/>
            </a:pPr>
            <a:r>
              <a:rPr lang="pt-PT" sz="1100" i="1" dirty="0">
                <a:solidFill>
                  <a:srgbClr val="3FBBD7"/>
                </a:solidFill>
              </a:rPr>
              <a:t>Accra Declaration</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April 30, the Heads of State and Government of 6 countries declared the institutionalization of the West African Monetary Zone (WAMZ), within the framework of the objective of the single currency zone of ECOWAS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8" name="Caixa de Texto 118"/>
          <p:cNvSpPr txBox="1"/>
          <p:nvPr/>
        </p:nvSpPr>
        <p:spPr>
          <a:xfrm>
            <a:off x="6990715" y="2618740"/>
            <a:ext cx="1781175" cy="877163"/>
          </a:xfrm>
          <a:prstGeom prst="rect">
            <a:avLst/>
          </a:prstGeom>
          <a:noFill/>
        </p:spPr>
        <p:txBody>
          <a:bodyPr wrap="square" rtlCol="0">
            <a:spAutoFit/>
          </a:bodyPr>
          <a:lstStyle/>
          <a:p>
            <a:pPr algn="just"/>
            <a:r>
              <a:rPr lang="pt-PT" sz="1100" i="1" dirty="0">
                <a:solidFill>
                  <a:srgbClr val="3FBBD7"/>
                </a:solidFill>
              </a:rPr>
              <a:t>ZMAO Agreement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December 15, 2000, in Bamako, capital of Mali, 5 heads of state and government signed the WAMZ Agreement.</a:t>
            </a:r>
          </a:p>
        </p:txBody>
      </p:sp>
      <p:sp>
        <p:nvSpPr>
          <p:cNvPr id="109" name="Caixa de Texto 189"/>
          <p:cNvSpPr txBox="1"/>
          <p:nvPr/>
        </p:nvSpPr>
        <p:spPr>
          <a:xfrm>
            <a:off x="9116139" y="2623185"/>
            <a:ext cx="2115741" cy="1338828"/>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Monitoring mechanism</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spcAft>
                <a:spcPts val="35"/>
              </a:spcAft>
              <a:defRPr/>
            </a:pPr>
            <a:r>
              <a:rPr lang="pt-PT" sz="1000" dirty="0">
                <a:latin typeface="Arial Narrow" panose="020B0606020202030204" pitchFamily="34" charset="0"/>
              </a:rPr>
              <a:t>Adoption of a multilateral supervision mechanism within the framework of the coordination of the economic and financial policies of the Member States as a precondition for the creation of the Economic and Monetary Union (decision A (dec / 7/12/01</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11" name="Caixa de Texto 183"/>
          <p:cNvSpPr txBox="1"/>
          <p:nvPr/>
        </p:nvSpPr>
        <p:spPr>
          <a:xfrm>
            <a:off x="1196339" y="4911725"/>
            <a:ext cx="1870757"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Free movement of people</a:t>
            </a:r>
            <a:r>
              <a:rPr lang="fr-FR" sz="11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Recognition of the right to free movement of people and to work in ECOWAS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4" name="Caixa de Texto 184"/>
          <p:cNvSpPr txBox="1"/>
          <p:nvPr/>
        </p:nvSpPr>
        <p:spPr>
          <a:xfrm>
            <a:off x="3512184" y="4918075"/>
            <a:ext cx="1721531"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Effective free movement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Effective visa-free movement in the region, for ECOWAS citizens limited to 90 </a:t>
            </a:r>
            <a:r>
              <a:rPr lang="pt-PT" sz="1000" dirty="0" smtClean="0">
                <a:latin typeface="Arial Narrow" panose="020B0606020202030204" pitchFamily="34" charset="0"/>
              </a:rPr>
              <a:t>days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5" name="Caixa de Texto 205"/>
          <p:cNvSpPr txBox="1"/>
          <p:nvPr/>
        </p:nvSpPr>
        <p:spPr>
          <a:xfrm>
            <a:off x="5796914" y="4909820"/>
            <a:ext cx="1937385"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Vision 2020</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lnSpc>
                <a:spcPct val="100000"/>
              </a:lnSpc>
              <a:spcBef>
                <a:spcPts val="0"/>
              </a:spcBef>
              <a:spcAft>
                <a:spcPts val="35"/>
              </a:spcAft>
              <a:defRPr/>
            </a:pPr>
            <a:r>
              <a:rPr lang="pt-PT" sz="1000" dirty="0">
                <a:latin typeface="Arial Narrow" panose="020B0606020202030204" pitchFamily="34" charset="0"/>
              </a:rPr>
              <a:t>The adoption of the constitutive principles, which consists in the conversion of an ECOWAS of States into an ECOWAS of citizens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6" name="Caixa de Texto 207"/>
          <p:cNvSpPr txBox="1"/>
          <p:nvPr/>
        </p:nvSpPr>
        <p:spPr>
          <a:xfrm>
            <a:off x="8110855" y="4914265"/>
            <a:ext cx="2038985" cy="861774"/>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i="1" dirty="0">
                <a:solidFill>
                  <a:srgbClr val="3FBBD7"/>
                </a:solidFill>
              </a:rPr>
              <a:t>Single currency of ECOWAS [ECO]</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Adoption by the ECOWAS Convergence Council on May 25, 2009 of a “roadmap” for the ECOWAS single currency program [ECO] in 2020</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8" name="Caixa de Texto 195"/>
          <p:cNvSpPr txBox="1"/>
          <p:nvPr/>
        </p:nvSpPr>
        <p:spPr>
          <a:xfrm>
            <a:off x="10404475" y="4915535"/>
            <a:ext cx="1762046" cy="938719"/>
          </a:xfrm>
          <a:prstGeom prst="rect">
            <a:avLst/>
          </a:prstGeom>
          <a:noFill/>
        </p:spPr>
        <p:txBody>
          <a:bodyPr wrap="square" rtlCol="0">
            <a:spAutoFit/>
          </a:bodyPr>
          <a:lstStyle/>
          <a:p>
            <a:pPr algn="just" defTabSz="1111250">
              <a:lnSpc>
                <a:spcPts val="1100"/>
              </a:lnSpc>
              <a:defRPr/>
            </a:pPr>
            <a:r>
              <a:rPr lang="pt-PT" sz="1000" i="1" dirty="0">
                <a:solidFill>
                  <a:srgbClr val="3FBBD7"/>
                </a:solidFill>
              </a:rPr>
              <a:t>Free trade area</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 free trade zone was created with the adoption of the ECOWAS Common External Tariff (CET) on October 25, 2013 in Dakar, applicable from January 2015</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2" name="CaixaDeTexto 6"/>
          <p:cNvSpPr txBox="1">
            <a:spLocks noChangeArrowheads="1"/>
          </p:cNvSpPr>
          <p:nvPr/>
        </p:nvSpPr>
        <p:spPr bwMode="auto">
          <a:xfrm>
            <a:off x="3699510" y="304165"/>
            <a:ext cx="4589780" cy="338554"/>
          </a:xfrm>
          <a:prstGeom prst="rect">
            <a:avLst/>
          </a:prstGeom>
          <a:noFill/>
          <a:ln w="9525">
            <a:noFill/>
            <a:miter lim="800000"/>
          </a:ln>
        </p:spPr>
        <p:txBody>
          <a:bodyPr wrap="square">
            <a:spAutoFit/>
          </a:bodyPr>
          <a:lstStyle/>
          <a:p>
            <a:pPr algn="ctr">
              <a:defRPr/>
            </a:pPr>
            <a:r>
              <a:rPr lang="pt-PT" sz="1600" b="1" i="1" dirty="0" smtClean="0">
                <a:gradFill>
                  <a:gsLst>
                    <a:gs pos="0">
                      <a:srgbClr val="14CD68"/>
                    </a:gs>
                    <a:gs pos="100000">
                      <a:srgbClr val="035C7D"/>
                    </a:gs>
                  </a:gsLst>
                  <a:lin scaled="0"/>
                </a:gradFill>
                <a:latin typeface="Arial Narrow" panose="020B0606020202030204" pitchFamily="34" charset="0"/>
                <a:cs typeface="Arial" panose="020B0604020202020204" pitchFamily="34" charset="0"/>
              </a:rPr>
              <a:t>A FEW STEPS OF REGIONAL INTEGRATION</a:t>
            </a:r>
            <a:endParaRPr lang="pt-PT" sz="1600" b="1" i="1" dirty="0">
              <a:gradFill>
                <a:gsLst>
                  <a:gs pos="0">
                    <a:srgbClr val="14CD68"/>
                  </a:gs>
                  <a:gs pos="100000">
                    <a:srgbClr val="035C7D"/>
                  </a:gs>
                </a:gsLst>
                <a:lin scaled="0"/>
              </a:gradFill>
              <a:latin typeface="Arial Narrow" panose="020B0606020202030204" pitchFamily="34" charset="0"/>
              <a:cs typeface="Arial" panose="020B0604020202020204" pitchFamily="34" charset="0"/>
            </a:endParaRPr>
          </a:p>
        </p:txBody>
      </p:sp>
      <p:pic>
        <p:nvPicPr>
          <p:cNvPr id="119" name="Imagem 11" descr="logo"/>
          <p:cNvPicPr>
            <a:picLocks noChangeAspect="1"/>
          </p:cNvPicPr>
          <p:nvPr/>
        </p:nvPicPr>
        <p:blipFill>
          <a:blip r:embed="rId6"/>
          <a:stretch>
            <a:fillRect/>
          </a:stretch>
        </p:blipFill>
        <p:spPr>
          <a:xfrm>
            <a:off x="75981" y="153264"/>
            <a:ext cx="2349938" cy="515796"/>
          </a:xfrm>
          <a:prstGeom prst="rect">
            <a:avLst/>
          </a:prstGeom>
        </p:spPr>
      </p:pic>
      <p:pic>
        <p:nvPicPr>
          <p:cNvPr id="123" name="Shape 238" descr="C:\technopolys\technopolys\techno\technoW1\technoW2\images\home_banner_pager 16.png"/>
          <p:cNvPicPr preferRelativeResize="0"/>
          <p:nvPr/>
        </p:nvPicPr>
        <p:blipFill rotWithShape="1">
          <a:blip r:embed="rId3"/>
          <a:srcRect/>
          <a:stretch>
            <a:fillRect/>
          </a:stretch>
        </p:blipFill>
        <p:spPr>
          <a:xfrm>
            <a:off x="8599759" y="2580888"/>
            <a:ext cx="559402" cy="559434"/>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4"/>
          <a:srcRect/>
          <a:stretch>
            <a:fillRect/>
          </a:stretch>
        </p:blipFill>
        <p:spPr>
          <a:xfrm>
            <a:off x="8767445" y="3928110"/>
            <a:ext cx="250825" cy="250825"/>
          </a:xfrm>
          <a:prstGeom prst="rect">
            <a:avLst/>
          </a:prstGeom>
          <a:noFill/>
          <a:ln>
            <a:noFill/>
          </a:ln>
        </p:spPr>
      </p:pic>
      <p:sp>
        <p:nvSpPr>
          <p:cNvPr id="2" name="Rectangle 1"/>
          <p:cNvSpPr/>
          <p:nvPr/>
        </p:nvSpPr>
        <p:spPr>
          <a:xfrm>
            <a:off x="1028700" y="4105077"/>
            <a:ext cx="987742" cy="33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TextBox 12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50</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2440672921"/>
              </p:ext>
            </p:extLst>
          </p:nvPr>
        </p:nvGraphicFramePr>
        <p:xfrm>
          <a:off x="66675" y="611910"/>
          <a:ext cx="6151245" cy="6070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4113768187"/>
              </p:ext>
            </p:extLst>
          </p:nvPr>
        </p:nvGraphicFramePr>
        <p:xfrm>
          <a:off x="5973226" y="611910"/>
          <a:ext cx="6218774" cy="607082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51</a:t>
            </a:fld>
            <a:endParaRPr lang="fr-FR" altLang="pt-PT" sz="1000" b="1" i="1" u="sng">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875853420"/>
              </p:ext>
            </p:extLst>
          </p:nvPr>
        </p:nvGraphicFramePr>
        <p:xfrm>
          <a:off x="68580" y="678181"/>
          <a:ext cx="12101414" cy="301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2739071403"/>
              </p:ext>
            </p:extLst>
          </p:nvPr>
        </p:nvGraphicFramePr>
        <p:xfrm>
          <a:off x="76200" y="3657918"/>
          <a:ext cx="12093794" cy="293020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52</a:t>
            </a:fld>
            <a:endParaRPr lang="fr-FR" altLang="pt-PT" sz="1200" b="1" i="1" u="sng"/>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91881397"/>
              </p:ext>
            </p:extLst>
          </p:nvPr>
        </p:nvGraphicFramePr>
        <p:xfrm>
          <a:off x="0" y="739140"/>
          <a:ext cx="12169994" cy="578231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53</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321494451"/>
              </p:ext>
            </p:extLst>
          </p:nvPr>
        </p:nvGraphicFramePr>
        <p:xfrm>
          <a:off x="66675" y="520066"/>
          <a:ext cx="6372225" cy="6098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2192409885"/>
              </p:ext>
            </p:extLst>
          </p:nvPr>
        </p:nvGraphicFramePr>
        <p:xfrm>
          <a:off x="5737860" y="611910"/>
          <a:ext cx="6432134" cy="600669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54</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1" name="Gráfico 6"/>
          <p:cNvGraphicFramePr>
            <a:graphicFrameLocks/>
          </p:cNvGraphicFramePr>
          <p:nvPr>
            <p:extLst>
              <p:ext uri="{D42A27DB-BD31-4B8C-83A1-F6EECF244321}">
                <p14:modId xmlns:p14="http://schemas.microsoft.com/office/powerpoint/2010/main" val="2547407931"/>
              </p:ext>
            </p:extLst>
          </p:nvPr>
        </p:nvGraphicFramePr>
        <p:xfrm>
          <a:off x="53340" y="4030027"/>
          <a:ext cx="12116654" cy="2708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2"/>
          <p:cNvGraphicFramePr>
            <a:graphicFrameLocks/>
          </p:cNvGraphicFramePr>
          <p:nvPr>
            <p:extLst>
              <p:ext uri="{D42A27DB-BD31-4B8C-83A1-F6EECF244321}">
                <p14:modId xmlns:p14="http://schemas.microsoft.com/office/powerpoint/2010/main" val="3362034277"/>
              </p:ext>
            </p:extLst>
          </p:nvPr>
        </p:nvGraphicFramePr>
        <p:xfrm>
          <a:off x="60960" y="678181"/>
          <a:ext cx="12109034" cy="321564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55</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2213964688"/>
              </p:ext>
            </p:extLst>
          </p:nvPr>
        </p:nvGraphicFramePr>
        <p:xfrm>
          <a:off x="53340" y="678180"/>
          <a:ext cx="12116654" cy="58432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56</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3322245821"/>
              </p:ext>
            </p:extLst>
          </p:nvPr>
        </p:nvGraphicFramePr>
        <p:xfrm>
          <a:off x="97155" y="611911"/>
          <a:ext cx="6364605" cy="6005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3751049411"/>
              </p:ext>
            </p:extLst>
          </p:nvPr>
        </p:nvGraphicFramePr>
        <p:xfrm>
          <a:off x="5721985" y="1305965"/>
          <a:ext cx="6448009" cy="531137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50" dirty="0">
                <a:solidFill>
                  <a:srgbClr val="008CBA"/>
                </a:solidFill>
              </a:rPr>
              <a:t>Page </a:t>
            </a:r>
            <a:fld id="{6B4155F8-E49E-4B59-B69C-02A46830878C}" type="slidenum">
              <a:rPr lang="fr-FR" altLang="pt-PT" sz="1050" b="1" i="1" u="sng">
                <a:solidFill>
                  <a:srgbClr val="008CBA"/>
                </a:solidFill>
              </a:rPr>
              <a:t>57</a:t>
            </a:fld>
            <a:endParaRPr lang="fr-FR" altLang="pt-PT" sz="105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66636000"/>
              </p:ext>
            </p:extLst>
          </p:nvPr>
        </p:nvGraphicFramePr>
        <p:xfrm>
          <a:off x="0" y="612775"/>
          <a:ext cx="12169994" cy="3174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3895426928"/>
              </p:ext>
            </p:extLst>
          </p:nvPr>
        </p:nvGraphicFramePr>
        <p:xfrm>
          <a:off x="0" y="3886200"/>
          <a:ext cx="12192000" cy="273113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58</a:t>
            </a:fld>
            <a:endParaRPr lang="fr-FR" altLang="pt-PT" sz="1200" b="1" i="1" u="sng">
              <a:solidFill>
                <a:srgbClr val="008CBA"/>
              </a:solidFill>
            </a:endParaRPr>
          </a:p>
        </p:txBody>
      </p:sp>
      <p:sp>
        <p:nvSpPr>
          <p:cNvPr id="7" name="Caixa de Texto 6"/>
          <p:cNvSpPr txBox="1"/>
          <p:nvPr/>
        </p:nvSpPr>
        <p:spPr>
          <a:xfrm>
            <a:off x="359410" y="195580"/>
            <a:ext cx="1945640" cy="369332"/>
          </a:xfrm>
          <a:prstGeom prst="rect">
            <a:avLst/>
          </a:prstGeom>
          <a:noFill/>
        </p:spPr>
        <p:txBody>
          <a:bodyPr wrap="square" rtlCol="0">
            <a:spAutoFit/>
          </a:bodyPr>
          <a:lstStyle/>
          <a:p>
            <a:r>
              <a:rPr lang="pt-PT" altLang="en-US" b="1">
                <a:solidFill>
                  <a:srgbClr val="3EA4BA"/>
                </a:solidFill>
              </a:rPr>
              <a:t>SIERRA LEONE</a:t>
            </a: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1028955420"/>
              </p:ext>
            </p:extLst>
          </p:nvPr>
        </p:nvGraphicFramePr>
        <p:xfrm>
          <a:off x="0" y="678180"/>
          <a:ext cx="12169994" cy="59903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59</a:t>
            </a:fld>
            <a:endParaRPr lang="fr-FR" altLang="pt-PT" sz="1200" b="1" i="1" u="sng"/>
          </a:p>
        </p:txBody>
      </p:sp>
      <p:sp>
        <p:nvSpPr>
          <p:cNvPr id="3"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8" name="Imagem 7" descr="sl"/>
          <p:cNvPicPr>
            <a:picLocks noChangeAspect="1"/>
          </p:cNvPicPr>
          <p:nvPr/>
        </p:nvPicPr>
        <p:blipFill>
          <a:blip r:embed="rId2"/>
          <a:stretch>
            <a:fillRect/>
          </a:stretch>
        </p:blipFill>
        <p:spPr>
          <a:xfrm>
            <a:off x="107950" y="25336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1411240027"/>
              </p:ext>
            </p:extLst>
          </p:nvPr>
        </p:nvGraphicFramePr>
        <p:xfrm>
          <a:off x="107950" y="611910"/>
          <a:ext cx="6005830" cy="6005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3168424817"/>
              </p:ext>
            </p:extLst>
          </p:nvPr>
        </p:nvGraphicFramePr>
        <p:xfrm>
          <a:off x="6113780" y="611910"/>
          <a:ext cx="6056214"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6</a:t>
            </a:fld>
            <a:endParaRPr lang="fr-FR" altLang="pt-PT" sz="1000" b="1" i="1" u="sng"/>
          </a:p>
        </p:txBody>
      </p:sp>
      <p:pic>
        <p:nvPicPr>
          <p:cNvPr id="102"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103" name="Tabela 8"/>
          <p:cNvGraphicFramePr/>
          <p:nvPr>
            <p:extLst>
              <p:ext uri="{D42A27DB-BD31-4B8C-83A1-F6EECF244321}">
                <p14:modId xmlns:p14="http://schemas.microsoft.com/office/powerpoint/2010/main" val="697666157"/>
              </p:ext>
            </p:extLst>
          </p:nvPr>
        </p:nvGraphicFramePr>
        <p:xfrm>
          <a:off x="231140" y="386397"/>
          <a:ext cx="3074670" cy="2271395"/>
        </p:xfrm>
        <a:graphic>
          <a:graphicData uri="http://schemas.openxmlformats.org/drawingml/2006/table">
            <a:tbl>
              <a:tblPr firstRow="1" bandRow="1">
                <a:tableStyleId>{5C22544A-7EE6-4342-B048-85BDC9FD1C3A}</a:tableStyleId>
              </a:tblPr>
              <a:tblGrid>
                <a:gridCol w="1262380">
                  <a:extLst>
                    <a:ext uri="{9D8B030D-6E8A-4147-A177-3AD203B41FA5}">
                      <a16:colId xmlns="" xmlns:a16="http://schemas.microsoft.com/office/drawing/2014/main" val="20000"/>
                    </a:ext>
                  </a:extLst>
                </a:gridCol>
                <a:gridCol w="662940">
                  <a:extLst>
                    <a:ext uri="{9D8B030D-6E8A-4147-A177-3AD203B41FA5}">
                      <a16:colId xmlns="" xmlns:a16="http://schemas.microsoft.com/office/drawing/2014/main" val="20001"/>
                    </a:ext>
                  </a:extLst>
                </a:gridCol>
                <a:gridCol w="1149350">
                  <a:extLst>
                    <a:ext uri="{9D8B030D-6E8A-4147-A177-3AD203B41FA5}">
                      <a16:colId xmlns="" xmlns:a16="http://schemas.microsoft.com/office/drawing/2014/main" val="20002"/>
                    </a:ext>
                  </a:extLst>
                </a:gridCol>
              </a:tblGrid>
              <a:tr h="148590">
                <a:tc>
                  <a:txBody>
                    <a:bodyPr/>
                    <a:lstStyle/>
                    <a:p>
                      <a:pPr marL="0" marR="0" indent="0" algn="l" defTabSz="914400" eaLnBrk="1" fontAlgn="base" latinLnBrk="0" hangingPunct="1">
                        <a:lnSpc>
                          <a:spcPts val="1140"/>
                        </a:lnSpc>
                        <a:spcBef>
                          <a:spcPct val="0"/>
                        </a:spcBef>
                        <a:spcAft>
                          <a:spcPct val="0"/>
                        </a:spcAft>
                        <a:buClrTx/>
                        <a:buSzTx/>
                        <a:buFont typeface="Arial" panose="020B0604020202020204" pitchFamily="34" charset="0"/>
                        <a:buNone/>
                        <a:tabLst/>
                        <a:defRPr/>
                      </a:pPr>
                      <a:r>
                        <a:rPr lang="fr-FR" sz="1200" b="1" i="0" u="none" kern="1200" baseline="0" dirty="0" smtClean="0">
                          <a:solidFill>
                            <a:schemeClr val="tx1"/>
                          </a:solidFill>
                          <a:effectLst/>
                          <a:latin typeface="Arial Narrow" panose="020B0606020202030204" pitchFamily="34" charset="0"/>
                          <a:ea typeface="+mn-ea"/>
                          <a:cs typeface="+mn-cs"/>
                        </a:rPr>
                        <a:t>Population</a:t>
                      </a:r>
                      <a:endParaRPr lang="pt-PT" sz="1200" b="1" i="0" u="none" kern="1200" baseline="0" dirty="0" smtClean="0">
                        <a:solidFill>
                          <a:schemeClr val="tx1"/>
                        </a:solidFill>
                        <a:effectLst/>
                        <a:latin typeface="Arial Narrow" panose="020B0606020202030204" pitchFamily="34" charset="0"/>
                        <a:ea typeface="+mn-ea"/>
                        <a:cs typeface="+mn-cs"/>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chemeClr val="tx1"/>
                          </a:solidFill>
                          <a:latin typeface="Arial Narrow" panose="020B0606020202030204" charset="-122"/>
                        </a:rPr>
                        <a:t>: </a:t>
                      </a:r>
                      <a:r>
                        <a:rPr lang="en-US" sz="1000" b="0">
                          <a:solidFill>
                            <a:schemeClr val="tx1"/>
                          </a:solidFill>
                          <a:latin typeface="Arial Narrow" panose="020B0606020202030204" charset="-122"/>
                        </a:rPr>
                        <a:t>11.801.151</a:t>
                      </a:r>
                      <a:endParaRPr lang="en-US" altLang="en-US" sz="1000" b="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0287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2,70%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47,90%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20320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102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Inhabitants/km²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13208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63,0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2032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71,70%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34,70%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0320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dirty="0" smtClean="0">
                          <a:solidFill>
                            <a:schemeClr val="tx1"/>
                          </a:solidFill>
                          <a:latin typeface="Arial Narrow" panose="020B0606020202030204" charset="-122"/>
                        </a:rPr>
                        <a:t>: </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03835">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104" name="Caixa de Texto 4"/>
          <p:cNvSpPr txBox="1"/>
          <p:nvPr/>
        </p:nvSpPr>
        <p:spPr>
          <a:xfrm>
            <a:off x="514350" y="123190"/>
            <a:ext cx="955675" cy="306705"/>
          </a:xfrm>
          <a:prstGeom prst="rect">
            <a:avLst/>
          </a:prstGeom>
          <a:noFill/>
        </p:spPr>
        <p:txBody>
          <a:bodyPr wrap="square" rtlCol="0">
            <a:spAutoFit/>
          </a:bodyPr>
          <a:lstStyle/>
          <a:p>
            <a:r>
              <a:rPr lang="pt-PT" altLang="en-US" sz="1400" b="1">
                <a:solidFill>
                  <a:srgbClr val="3EA4BA"/>
                </a:solidFill>
              </a:rPr>
              <a:t>BENIN</a:t>
            </a:r>
          </a:p>
        </p:txBody>
      </p:sp>
      <p:pic>
        <p:nvPicPr>
          <p:cNvPr id="105"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6"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7" name="Imagem 6" descr="bf"/>
          <p:cNvPicPr>
            <a:picLocks noChangeAspect="1"/>
          </p:cNvPicPr>
          <p:nvPr/>
        </p:nvPicPr>
        <p:blipFill>
          <a:blip r:embed="rId4"/>
          <a:stretch>
            <a:fillRect/>
          </a:stretch>
        </p:blipFill>
        <p:spPr>
          <a:xfrm>
            <a:off x="3172460" y="160020"/>
            <a:ext cx="333375" cy="219075"/>
          </a:xfrm>
          <a:prstGeom prst="rect">
            <a:avLst/>
          </a:prstGeom>
        </p:spPr>
      </p:pic>
      <p:graphicFrame>
        <p:nvGraphicFramePr>
          <p:cNvPr id="108" name="Tabela 7"/>
          <p:cNvGraphicFramePr/>
          <p:nvPr>
            <p:extLst>
              <p:ext uri="{D42A27DB-BD31-4B8C-83A1-F6EECF244321}">
                <p14:modId xmlns:p14="http://schemas.microsoft.com/office/powerpoint/2010/main" val="3974371945"/>
              </p:ext>
            </p:extLst>
          </p:nvPr>
        </p:nvGraphicFramePr>
        <p:xfrm>
          <a:off x="3153410" y="395605"/>
          <a:ext cx="2796540" cy="2370455"/>
        </p:xfrm>
        <a:graphic>
          <a:graphicData uri="http://schemas.openxmlformats.org/drawingml/2006/table">
            <a:tbl>
              <a:tblPr firstRow="1" bandRow="1">
                <a:tableStyleId>{5C22544A-7EE6-4342-B048-85BDC9FD1C3A}</a:tableStyleId>
              </a:tblPr>
              <a:tblGrid>
                <a:gridCol w="1205230">
                  <a:extLst>
                    <a:ext uri="{9D8B030D-6E8A-4147-A177-3AD203B41FA5}">
                      <a16:colId xmlns="" xmlns:a16="http://schemas.microsoft.com/office/drawing/2014/main" val="20000"/>
                    </a:ext>
                  </a:extLst>
                </a:gridCol>
                <a:gridCol w="670560">
                  <a:extLst>
                    <a:ext uri="{9D8B030D-6E8A-4147-A177-3AD203B41FA5}">
                      <a16:colId xmlns="" xmlns:a16="http://schemas.microsoft.com/office/drawing/2014/main" val="20001"/>
                    </a:ext>
                  </a:extLst>
                </a:gridCol>
                <a:gridCol w="920750">
                  <a:extLst>
                    <a:ext uri="{9D8B030D-6E8A-4147-A177-3AD203B41FA5}">
                      <a16:colId xmlns="" xmlns:a16="http://schemas.microsoft.com/office/drawing/2014/main" val="20002"/>
                    </a:ext>
                  </a:extLst>
                </a:gridCol>
              </a:tblGrid>
              <a:tr h="238760">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20.321.378</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2,80%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30,00%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1854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sz="1000" smtClean="0">
                          <a:solidFill>
                            <a:schemeClr val="tx1"/>
                          </a:solidFill>
                          <a:latin typeface="Arial Narrow" panose="020B0606020202030204" pitchFamily="34" charset="0"/>
                          <a:cs typeface="Arial Narrow" panose="020B0606020202030204" pitchFamily="34" charset="0"/>
                        </a:rPr>
                        <a:t>72</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pitchFamily="34" charset="0"/>
                          <a:cs typeface="Arial Narrow" panose="020B0606020202030204" pitchFamily="34" charset="0"/>
                        </a:rPr>
                        <a:t>/km²</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16446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17,0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60,4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Female life expectancy</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61,9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83,40%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38125">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Literacy rate</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23,60%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1717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Official language</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dirty="0" smtClean="0">
                          <a:solidFill>
                            <a:schemeClr val="tx1"/>
                          </a:solidFill>
                          <a:latin typeface="Arial Narrow" panose="020B0606020202030204" pitchFamily="34" charset="0"/>
                          <a:cs typeface="Arial Narrow" panose="020B0606020202030204" pitchFamily="34" charset="0"/>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3876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Currency</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chemeClr val="tx1"/>
                          </a:solidFill>
                          <a:latin typeface="Arial Narrow" panose="020B0606020202030204" pitchFamily="34" charset="0"/>
                          <a:cs typeface="Arial Narrow" panose="020B0606020202030204" pitchFamily="34" charset="0"/>
                        </a:rPr>
                        <a:t> </a:t>
                      </a: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Franc CFA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graphicFrame>
        <p:nvGraphicFramePr>
          <p:cNvPr id="109" name="Tabela 9"/>
          <p:cNvGraphicFramePr/>
          <p:nvPr>
            <p:extLst>
              <p:ext uri="{D42A27DB-BD31-4B8C-83A1-F6EECF244321}">
                <p14:modId xmlns:p14="http://schemas.microsoft.com/office/powerpoint/2010/main" val="1959578722"/>
              </p:ext>
            </p:extLst>
          </p:nvPr>
        </p:nvGraphicFramePr>
        <p:xfrm>
          <a:off x="6057265" y="372745"/>
          <a:ext cx="2934970" cy="2319020"/>
        </p:xfrm>
        <a:graphic>
          <a:graphicData uri="http://schemas.openxmlformats.org/drawingml/2006/table">
            <a:tbl>
              <a:tblPr firstRow="1" bandRow="1">
                <a:tableStyleId>{5C22544A-7EE6-4342-B048-85BDC9FD1C3A}</a:tableStyleId>
              </a:tblPr>
              <a:tblGrid>
                <a:gridCol w="1250315">
                  <a:extLst>
                    <a:ext uri="{9D8B030D-6E8A-4147-A177-3AD203B41FA5}">
                      <a16:colId xmlns="" xmlns:a16="http://schemas.microsoft.com/office/drawing/2014/main" val="20000"/>
                    </a:ext>
                  </a:extLst>
                </a:gridCol>
                <a:gridCol w="662940">
                  <a:extLst>
                    <a:ext uri="{9D8B030D-6E8A-4147-A177-3AD203B41FA5}">
                      <a16:colId xmlns="" xmlns:a16="http://schemas.microsoft.com/office/drawing/2014/main" val="20001"/>
                    </a:ext>
                  </a:extLst>
                </a:gridCol>
                <a:gridCol w="102171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549.935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1,10%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66,20%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69,3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buNone/>
                      </a:pPr>
                      <a:r>
                        <a:rPr lang="en-US" sz="1000" dirty="0" smtClean="0">
                          <a:solidFill>
                            <a:schemeClr val="tx1"/>
                          </a:solidFill>
                          <a:latin typeface="Arial Narrow" panose="020B0606020202030204" charset="-122"/>
                        </a:rPr>
                        <a:t>Female life 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68,80%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01295">
                <a:tc>
                  <a:txBody>
                    <a:bodyPr/>
                    <a:lstStyle/>
                    <a:p>
                      <a:pPr>
                        <a:buNone/>
                      </a:pPr>
                      <a:r>
                        <a:rPr lang="en-US" sz="1000" dirty="0" smtClean="0">
                          <a:solidFill>
                            <a:schemeClr val="tx1"/>
                          </a:solidFill>
                          <a:latin typeface="Arial Narrow" panose="020B0606020202030204" charset="-122"/>
                        </a:rPr>
                        <a:t>Literacy rate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81,20%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chemeClr val="tx1"/>
                          </a:solidFill>
                          <a:latin typeface="Arial Narrow" panose="020B0606020202030204" charset="-122"/>
                        </a:rPr>
                        <a:t>:</a:t>
                      </a:r>
                      <a:r>
                        <a:rPr lang="en-US" sz="1000" dirty="0" smtClean="0">
                          <a:solidFill>
                            <a:schemeClr val="tx1"/>
                          </a:solidFill>
                          <a:latin typeface="Arial Narrow" panose="020B0606020202030204" charset="-122"/>
                        </a:rPr>
                        <a:t>Portuguese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Escudos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110"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1"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2" name="Tabela 1"/>
          <p:cNvGraphicFramePr/>
          <p:nvPr>
            <p:extLst>
              <p:ext uri="{D42A27DB-BD31-4B8C-83A1-F6EECF244321}">
                <p14:modId xmlns:p14="http://schemas.microsoft.com/office/powerpoint/2010/main" val="1948609492"/>
              </p:ext>
            </p:extLst>
          </p:nvPr>
        </p:nvGraphicFramePr>
        <p:xfrm>
          <a:off x="9205595" y="371475"/>
          <a:ext cx="3000375" cy="2326005"/>
        </p:xfrm>
        <a:graphic>
          <a:graphicData uri="http://schemas.openxmlformats.org/drawingml/2006/table">
            <a:tbl>
              <a:tblPr firstRow="1" bandRow="1">
                <a:tableStyleId>{5C22544A-7EE6-4342-B048-85BDC9FD1C3A}</a:tableStyleId>
              </a:tblPr>
              <a:tblGrid>
                <a:gridCol w="1218565">
                  <a:extLst>
                    <a:ext uri="{9D8B030D-6E8A-4147-A177-3AD203B41FA5}">
                      <a16:colId xmlns="" xmlns:a16="http://schemas.microsoft.com/office/drawing/2014/main" val="20000"/>
                    </a:ext>
                  </a:extLst>
                </a:gridCol>
                <a:gridCol w="754380">
                  <a:extLst>
                    <a:ext uri="{9D8B030D-6E8A-4147-A177-3AD203B41FA5}">
                      <a16:colId xmlns="" xmlns:a16="http://schemas.microsoft.com/office/drawing/2014/main" val="20001"/>
                    </a:ext>
                  </a:extLst>
                </a:gridCol>
                <a:gridCol w="1027430">
                  <a:extLst>
                    <a:ext uri="{9D8B030D-6E8A-4147-A177-3AD203B41FA5}">
                      <a16:colId xmlns="" xmlns:a16="http://schemas.microsoft.com/office/drawing/2014/main" val="20002"/>
                    </a:ext>
                  </a:extLst>
                </a:gridCol>
              </a:tblGrid>
              <a:tr h="211455">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25.716.544</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79</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19,0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1455">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56,3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1455">
                <a:tc>
                  <a:txBody>
                    <a:bodyPr/>
                    <a:lstStyle/>
                    <a:p>
                      <a:pPr>
                        <a:buNone/>
                      </a:pPr>
                      <a:r>
                        <a:rPr lang="en-US" sz="1000" dirty="0" smtClean="0">
                          <a:solidFill>
                            <a:schemeClr val="tx1"/>
                          </a:solidFill>
                          <a:latin typeface="Arial Narrow" panose="020B0606020202030204" charset="-122"/>
                        </a:rPr>
                        <a:t>Female life 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58,7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67,00%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pPr>
                        <a:buNone/>
                      </a:pPr>
                      <a:r>
                        <a:rPr lang="en-US" sz="1000" dirty="0" smtClean="0">
                          <a:solidFill>
                            <a:schemeClr val="tx1"/>
                          </a:solidFill>
                          <a:latin typeface="Arial Narrow" panose="020B0606020202030204" charset="-122"/>
                        </a:rPr>
                        <a:t>Literacy rate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48,70%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chemeClr val="tx1"/>
                          </a:solidFill>
                          <a:latin typeface="Arial Narrow" panose="020B0606020202030204" charset="-122"/>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1455">
                <a:tc>
                  <a:txBody>
                    <a:bodyPr/>
                    <a:lstStyle/>
                    <a:p>
                      <a:pPr>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3"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4"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5" name="Tabela 15"/>
          <p:cNvGraphicFramePr/>
          <p:nvPr>
            <p:extLst>
              <p:ext uri="{D42A27DB-BD31-4B8C-83A1-F6EECF244321}">
                <p14:modId xmlns:p14="http://schemas.microsoft.com/office/powerpoint/2010/main" val="2881207271"/>
              </p:ext>
            </p:extLst>
          </p:nvPr>
        </p:nvGraphicFramePr>
        <p:xfrm>
          <a:off x="221615" y="3383915"/>
          <a:ext cx="3021330" cy="2319020"/>
        </p:xfrm>
        <a:graphic>
          <a:graphicData uri="http://schemas.openxmlformats.org/drawingml/2006/table">
            <a:tbl>
              <a:tblPr firstRow="1" bandRow="1">
                <a:tableStyleId>{5C22544A-7EE6-4342-B048-85BDC9FD1C3A}</a:tableStyleId>
              </a:tblPr>
              <a:tblGrid>
                <a:gridCol w="1180465">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123126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2.347.706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225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60,4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63,2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77,30%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chemeClr val="tx1"/>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6" name="Caixa de Texto 2"/>
          <p:cNvSpPr txBox="1"/>
          <p:nvPr/>
        </p:nvSpPr>
        <p:spPr>
          <a:xfrm>
            <a:off x="486410" y="3100070"/>
            <a:ext cx="955675" cy="306705"/>
          </a:xfrm>
          <a:prstGeom prst="rect">
            <a:avLst/>
          </a:prstGeom>
          <a:noFill/>
        </p:spPr>
        <p:txBody>
          <a:bodyPr wrap="square" rtlCol="0">
            <a:spAutoFit/>
          </a:bodyPr>
          <a:lstStyle/>
          <a:p>
            <a:r>
              <a:rPr lang="pt-PT" altLang="en-US" sz="1400" b="1" dirty="0" smtClean="0">
                <a:solidFill>
                  <a:srgbClr val="3EA4BA"/>
                </a:solidFill>
              </a:rPr>
              <a:t>GAMBIA</a:t>
            </a:r>
            <a:endParaRPr lang="pt-PT" altLang="en-US" sz="1400" b="1" dirty="0">
              <a:solidFill>
                <a:srgbClr val="3EA4BA"/>
              </a:solidFill>
            </a:endParaRPr>
          </a:p>
        </p:txBody>
      </p:sp>
      <p:pic>
        <p:nvPicPr>
          <p:cNvPr id="117"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8" name="Tabela 17"/>
          <p:cNvGraphicFramePr/>
          <p:nvPr>
            <p:extLst>
              <p:ext uri="{D42A27DB-BD31-4B8C-83A1-F6EECF244321}">
                <p14:modId xmlns:p14="http://schemas.microsoft.com/office/powerpoint/2010/main" val="405109975"/>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231900">
                  <a:extLst>
                    <a:ext uri="{9D8B030D-6E8A-4147-A177-3AD203B41FA5}">
                      <a16:colId xmlns="" xmlns:a16="http://schemas.microsoft.com/office/drawing/2014/main" val="20000"/>
                    </a:ext>
                  </a:extLst>
                </a:gridCol>
                <a:gridCol w="655320">
                  <a:extLst>
                    <a:ext uri="{9D8B030D-6E8A-4147-A177-3AD203B41FA5}">
                      <a16:colId xmlns="" xmlns:a16="http://schemas.microsoft.com/office/drawing/2014/main" val="20001"/>
                    </a:ext>
                  </a:extLst>
                </a:gridCol>
                <a:gridCol w="95567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smtClean="0">
                          <a:solidFill>
                            <a:schemeClr val="tx1"/>
                          </a:solidFill>
                          <a:latin typeface="Arial Narrow" panose="020B0606020202030204" charset="-122"/>
                        </a:rPr>
                        <a:t>:30.417.856</a:t>
                      </a:r>
                      <a:endParaRPr lang="en-US" altLang="en-US" sz="1000" b="1">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:56,70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:131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:62,7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:64,9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:77,20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:57,90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smtClean="0">
                          <a:solidFill>
                            <a:schemeClr val="tx1"/>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chemeClr val="tx1"/>
                          </a:solidFill>
                          <a:latin typeface="Arial Narrow" panose="020B0606020202030204" charset="-122"/>
                        </a:rPr>
                        <a:t> </a:t>
                      </a:r>
                      <a:r>
                        <a:rPr lang="en-US" sz="1000" dirty="0" smtClean="0">
                          <a:solidFill>
                            <a:schemeClr val="tx1"/>
                          </a:solidFill>
                          <a:latin typeface="Arial Narrow" panose="020B0606020202030204" charset="-122"/>
                        </a:rPr>
                        <a:t>:Cedi</a:t>
                      </a:r>
                      <a:endParaRPr 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9"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0"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1" name="Tabela 22"/>
          <p:cNvGraphicFramePr/>
          <p:nvPr>
            <p:extLst>
              <p:ext uri="{D42A27DB-BD31-4B8C-83A1-F6EECF244321}">
                <p14:modId xmlns:p14="http://schemas.microsoft.com/office/powerpoint/2010/main" val="1874666324"/>
              </p:ext>
            </p:extLst>
          </p:nvPr>
        </p:nvGraphicFramePr>
        <p:xfrm>
          <a:off x="6055995" y="3340100"/>
          <a:ext cx="3467100" cy="2319020"/>
        </p:xfrm>
        <a:graphic>
          <a:graphicData uri="http://schemas.openxmlformats.org/drawingml/2006/table">
            <a:tbl>
              <a:tblPr firstRow="1" bandRow="1">
                <a:tableStyleId>{5C22544A-7EE6-4342-B048-85BDC9FD1C3A}</a:tableStyleId>
              </a:tblPr>
              <a:tblGrid>
                <a:gridCol w="1289685">
                  <a:extLst>
                    <a:ext uri="{9D8B030D-6E8A-4147-A177-3AD203B41FA5}">
                      <a16:colId xmlns="" xmlns:a16="http://schemas.microsoft.com/office/drawing/2014/main" val="20000"/>
                    </a:ext>
                  </a:extLst>
                </a:gridCol>
                <a:gridCol w="861060">
                  <a:extLst>
                    <a:ext uri="{9D8B030D-6E8A-4147-A177-3AD203B41FA5}">
                      <a16:colId xmlns="" xmlns:a16="http://schemas.microsoft.com/office/drawing/2014/main" val="20001"/>
                    </a:ext>
                  </a:extLst>
                </a:gridCol>
                <a:gridCol w="131635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12.771.246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36,50%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err="1" smtClean="0">
                          <a:solidFill>
                            <a:schemeClr val="tx1"/>
                          </a:solidFill>
                          <a:latin typeface="Arial Narrow" panose="020B0606020202030204" charset="-122"/>
                        </a:rPr>
                        <a:t>InInhabitants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60,5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82,30%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chemeClr val="tx1"/>
                          </a:solidFill>
                          <a:latin typeface="Arial Narrow" panose="020B0606020202030204" charset="-122"/>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Guinéen</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2" name="Caixa de Texto 23"/>
          <p:cNvSpPr txBox="1"/>
          <p:nvPr/>
        </p:nvSpPr>
        <p:spPr>
          <a:xfrm>
            <a:off x="6332855" y="3079115"/>
            <a:ext cx="955675" cy="306705"/>
          </a:xfrm>
          <a:prstGeom prst="rect">
            <a:avLst/>
          </a:prstGeom>
          <a:noFill/>
        </p:spPr>
        <p:txBody>
          <a:bodyPr wrap="square" rtlCol="0">
            <a:spAutoFit/>
          </a:bodyPr>
          <a:lstStyle/>
          <a:p>
            <a:r>
              <a:rPr lang="pt-PT" altLang="en-US" sz="1400" b="1" dirty="0" smtClean="0">
                <a:solidFill>
                  <a:srgbClr val="3EA4BA"/>
                </a:solidFill>
              </a:rPr>
              <a:t>GUINÉE</a:t>
            </a:r>
            <a:endParaRPr lang="pt-PT" altLang="en-US" sz="1400" b="1" dirty="0">
              <a:solidFill>
                <a:srgbClr val="3EA4BA"/>
              </a:solidFill>
            </a:endParaRPr>
          </a:p>
        </p:txBody>
      </p:sp>
      <p:pic>
        <p:nvPicPr>
          <p:cNvPr id="123"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4" name="Tabela 26"/>
          <p:cNvGraphicFramePr/>
          <p:nvPr>
            <p:extLst>
              <p:ext uri="{D42A27DB-BD31-4B8C-83A1-F6EECF244321}">
                <p14:modId xmlns:p14="http://schemas.microsoft.com/office/powerpoint/2010/main" val="4194641955"/>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177925">
                  <a:extLst>
                    <a:ext uri="{9D8B030D-6E8A-4147-A177-3AD203B41FA5}">
                      <a16:colId xmlns="" xmlns:a16="http://schemas.microsoft.com/office/drawing/2014/main" val="20000"/>
                    </a:ext>
                  </a:extLst>
                </a:gridCol>
                <a:gridCol w="640080">
                  <a:extLst>
                    <a:ext uri="{9D8B030D-6E8A-4147-A177-3AD203B41FA5}">
                      <a16:colId xmlns="" xmlns:a16="http://schemas.microsoft.com/office/drawing/2014/main" val="20001"/>
                    </a:ext>
                  </a:extLst>
                </a:gridCol>
                <a:gridCol w="975995">
                  <a:extLst>
                    <a:ext uri="{9D8B030D-6E8A-4147-A177-3AD203B41FA5}">
                      <a16:colId xmlns="" xmlns:a16="http://schemas.microsoft.com/office/drawing/2014/main" val="20002"/>
                    </a:ext>
                  </a:extLst>
                </a:gridCol>
              </a:tblGrid>
              <a:tr h="21590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:1.920.922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:2,50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:43,80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590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:67</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err="1" smtClean="0">
                          <a:solidFill>
                            <a:schemeClr val="tx1"/>
                          </a:solidFill>
                          <a:latin typeface="Arial Narrow" panose="020B0606020202030204" charset="-122"/>
                        </a:rPr>
                        <a:t>InInhabitants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590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590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:72,90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590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chemeClr val="tx1"/>
                          </a:solidFill>
                          <a:latin typeface="Arial Narrow" panose="020B0606020202030204" charset="-122"/>
                        </a:rPr>
                        <a:t>:Portuguese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590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:Franc </a:t>
                      </a:r>
                      <a:r>
                        <a:rPr lang="en-US" sz="1000">
                          <a:solidFill>
                            <a:schemeClr val="tx1"/>
                          </a:solidFill>
                          <a:latin typeface="Arial Narrow" panose="020B0606020202030204" charset="-122"/>
                        </a:rPr>
                        <a:t>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5" name="Caixa de Texto 27"/>
          <p:cNvSpPr txBox="1"/>
          <p:nvPr/>
        </p:nvSpPr>
        <p:spPr>
          <a:xfrm>
            <a:off x="9548495" y="3074035"/>
            <a:ext cx="1614805" cy="307777"/>
          </a:xfrm>
          <a:prstGeom prst="rect">
            <a:avLst/>
          </a:prstGeom>
          <a:noFill/>
        </p:spPr>
        <p:txBody>
          <a:bodyPr wrap="square" rtlCol="0">
            <a:spAutoFit/>
          </a:bodyPr>
          <a:lstStyle/>
          <a:p>
            <a:r>
              <a:rPr lang="pt-PT" altLang="en-US" sz="1400" b="1" dirty="0" smtClean="0">
                <a:solidFill>
                  <a:srgbClr val="3EA4BA"/>
                </a:solidFill>
              </a:rPr>
              <a:t>GUINÉE </a:t>
            </a:r>
            <a:r>
              <a:rPr lang="pt-PT" altLang="en-US" sz="1400" b="1" dirty="0">
                <a:solidFill>
                  <a:srgbClr val="3EA4BA"/>
                </a:solidFill>
              </a:rPr>
              <a:t>BISSAU</a:t>
            </a:r>
          </a:p>
        </p:txBody>
      </p:sp>
      <p:pic>
        <p:nvPicPr>
          <p:cNvPr id="126" name="Imagem 29" descr="gw"/>
          <p:cNvPicPr>
            <a:picLocks noChangeAspect="1"/>
          </p:cNvPicPr>
          <p:nvPr/>
        </p:nvPicPr>
        <p:blipFill>
          <a:blip r:embed="rId10"/>
          <a:stretch>
            <a:fillRect/>
          </a:stretch>
        </p:blipFill>
        <p:spPr>
          <a:xfrm>
            <a:off x="9281795" y="3115945"/>
            <a:ext cx="333375" cy="219075"/>
          </a:xfrm>
          <a:prstGeom prst="rect">
            <a:avLst/>
          </a:prstGeom>
        </p:spPr>
      </p:pic>
      <p:sp>
        <p:nvSpPr>
          <p:cNvPr id="28" name="TextBox 2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50" dirty="0">
                <a:solidFill>
                  <a:srgbClr val="008CBA"/>
                </a:solidFill>
              </a:rPr>
              <a:t>Page </a:t>
            </a:r>
            <a:fld id="{6B4155F8-E49E-4B59-B69C-02A46830878C}" type="slidenum">
              <a:rPr lang="fr-FR" altLang="pt-PT" sz="1050" b="1" i="1" u="sng">
                <a:solidFill>
                  <a:srgbClr val="008CBA"/>
                </a:solidFill>
              </a:rPr>
              <a:t>60</a:t>
            </a:fld>
            <a:endParaRPr lang="fr-FR" altLang="pt-PT" sz="1050" b="1" i="1" u="sng" dirty="0">
              <a:solidFill>
                <a:srgbClr val="008CBA"/>
              </a:solidFill>
            </a:endParaRP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11"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2" name="Gráfico 2"/>
          <p:cNvGraphicFramePr>
            <a:graphicFrameLocks/>
          </p:cNvGraphicFramePr>
          <p:nvPr>
            <p:extLst>
              <p:ext uri="{D42A27DB-BD31-4B8C-83A1-F6EECF244321}">
                <p14:modId xmlns:p14="http://schemas.microsoft.com/office/powerpoint/2010/main" val="2860290929"/>
              </p:ext>
            </p:extLst>
          </p:nvPr>
        </p:nvGraphicFramePr>
        <p:xfrm>
          <a:off x="107950" y="678180"/>
          <a:ext cx="12062044" cy="3398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6"/>
          <p:cNvGraphicFramePr>
            <a:graphicFrameLocks/>
          </p:cNvGraphicFramePr>
          <p:nvPr>
            <p:extLst>
              <p:ext uri="{D42A27DB-BD31-4B8C-83A1-F6EECF244321}">
                <p14:modId xmlns:p14="http://schemas.microsoft.com/office/powerpoint/2010/main" val="3975737417"/>
              </p:ext>
            </p:extLst>
          </p:nvPr>
        </p:nvGraphicFramePr>
        <p:xfrm>
          <a:off x="-1" y="4168142"/>
          <a:ext cx="12169995" cy="244919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pic>
        <p:nvPicPr>
          <p:cNvPr id="12"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2291891956"/>
              </p:ext>
            </p:extLst>
          </p:nvPr>
        </p:nvGraphicFramePr>
        <p:xfrm>
          <a:off x="0" y="685800"/>
          <a:ext cx="12169994" cy="58356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942805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62</a:t>
            </a:fld>
            <a:endParaRPr lang="fr-FR" altLang="pt-PT" sz="1200" b="1" i="1" u="sng">
              <a:solidFill>
                <a:srgbClr val="008CBA"/>
              </a:solidFill>
            </a:endParaRPr>
          </a:p>
        </p:txBody>
      </p:sp>
      <p:sp>
        <p:nvSpPr>
          <p:cNvPr id="9" name="Caixa de Texto 2"/>
          <p:cNvSpPr txBox="1"/>
          <p:nvPr/>
        </p:nvSpPr>
        <p:spPr>
          <a:xfrm>
            <a:off x="359410" y="60108"/>
            <a:ext cx="12069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118950"/>
            <a:ext cx="333333" cy="219048"/>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2023683832"/>
              </p:ext>
            </p:extLst>
          </p:nvPr>
        </p:nvGraphicFramePr>
        <p:xfrm>
          <a:off x="245302" y="429440"/>
          <a:ext cx="6178358" cy="6187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308078076"/>
              </p:ext>
            </p:extLst>
          </p:nvPr>
        </p:nvGraphicFramePr>
        <p:xfrm>
          <a:off x="6012180" y="611909"/>
          <a:ext cx="6157814"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1112627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a:solidFill>
                  <a:srgbClr val="008CBA"/>
                </a:solidFill>
              </a:rPr>
              <a:t>63</a:t>
            </a:fld>
            <a:endParaRPr lang="fr-FR" altLang="pt-PT" sz="1000" b="1" i="1" u="sng" dirty="0">
              <a:solidFill>
                <a:srgbClr val="008CBA"/>
              </a:solidFill>
            </a:endParaRPr>
          </a:p>
        </p:txBody>
      </p:sp>
      <p:sp>
        <p:nvSpPr>
          <p:cNvPr id="10"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pic>
        <p:nvPicPr>
          <p:cNvPr id="13"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2250425301"/>
              </p:ext>
            </p:extLst>
          </p:nvPr>
        </p:nvGraphicFramePr>
        <p:xfrm>
          <a:off x="78636" y="678181"/>
          <a:ext cx="12091358" cy="2971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6"/>
          <p:cNvGraphicFramePr>
            <a:graphicFrameLocks/>
          </p:cNvGraphicFramePr>
          <p:nvPr>
            <p:extLst>
              <p:ext uri="{D42A27DB-BD31-4B8C-83A1-F6EECF244321}">
                <p14:modId xmlns:p14="http://schemas.microsoft.com/office/powerpoint/2010/main" val="533247487"/>
              </p:ext>
            </p:extLst>
          </p:nvPr>
        </p:nvGraphicFramePr>
        <p:xfrm>
          <a:off x="78635" y="3779519"/>
          <a:ext cx="12091359" cy="289560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18024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7</a:t>
            </a:fld>
            <a:endParaRPr lang="fr-FR" altLang="pt-PT" sz="1000" b="1" i="1" u="sng"/>
          </a:p>
        </p:txBody>
      </p:sp>
      <p:sp>
        <p:nvSpPr>
          <p:cNvPr id="4" name="Caixa de Texto 4"/>
          <p:cNvSpPr txBox="1"/>
          <p:nvPr/>
        </p:nvSpPr>
        <p:spPr>
          <a:xfrm>
            <a:off x="495935" y="188595"/>
            <a:ext cx="1110615"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5" name="Imagem 7" descr="LOGO-Paises ecowas"/>
          <p:cNvPicPr>
            <a:picLocks noChangeAspect="1"/>
          </p:cNvPicPr>
          <p:nvPr/>
        </p:nvPicPr>
        <p:blipFill>
          <a:blip r:embed="rId2"/>
          <a:stretch>
            <a:fillRect/>
          </a:stretch>
        </p:blipFill>
        <p:spPr>
          <a:xfrm>
            <a:off x="9498330" y="3667760"/>
            <a:ext cx="2701290" cy="2676525"/>
          </a:xfrm>
          <a:prstGeom prst="rect">
            <a:avLst/>
          </a:prstGeom>
        </p:spPr>
      </p:pic>
      <p:graphicFrame>
        <p:nvGraphicFramePr>
          <p:cNvPr id="6" name="Tabela 2"/>
          <p:cNvGraphicFramePr/>
          <p:nvPr>
            <p:extLst>
              <p:ext uri="{D42A27DB-BD31-4B8C-83A1-F6EECF244321}">
                <p14:modId xmlns:p14="http://schemas.microsoft.com/office/powerpoint/2010/main" val="160456058"/>
              </p:ext>
            </p:extLst>
          </p:nvPr>
        </p:nvGraphicFramePr>
        <p:xfrm>
          <a:off x="210185" y="450850"/>
          <a:ext cx="2962910" cy="2346960"/>
        </p:xfrm>
        <a:graphic>
          <a:graphicData uri="http://schemas.openxmlformats.org/drawingml/2006/table">
            <a:tbl>
              <a:tblPr firstRow="1" bandRow="1">
                <a:tableStyleId>{5C22544A-7EE6-4342-B048-85BDC9FD1C3A}</a:tableStyleId>
              </a:tblPr>
              <a:tblGrid>
                <a:gridCol w="1229995">
                  <a:extLst>
                    <a:ext uri="{9D8B030D-6E8A-4147-A177-3AD203B41FA5}">
                      <a16:colId xmlns="" xmlns:a16="http://schemas.microsoft.com/office/drawing/2014/main" val="20000"/>
                    </a:ext>
                  </a:extLst>
                </a:gridCol>
                <a:gridCol w="754380">
                  <a:extLst>
                    <a:ext uri="{9D8B030D-6E8A-4147-A177-3AD203B41FA5}">
                      <a16:colId xmlns="" xmlns:a16="http://schemas.microsoft.com/office/drawing/2014/main" val="20001"/>
                    </a:ext>
                  </a:extLst>
                </a:gridCol>
                <a:gridCol w="978535">
                  <a:extLst>
                    <a:ext uri="{9D8B030D-6E8A-4147-A177-3AD203B41FA5}">
                      <a16:colId xmlns="" xmlns:a16="http://schemas.microsoft.com/office/drawing/2014/main" val="20002"/>
                    </a:ext>
                  </a:extLst>
                </a:gridCol>
              </a:tblGrid>
              <a:tr h="21336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336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336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336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336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336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336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336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7"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9" name="Tabela 8"/>
          <p:cNvGraphicFramePr/>
          <p:nvPr>
            <p:extLst>
              <p:ext uri="{D42A27DB-BD31-4B8C-83A1-F6EECF244321}">
                <p14:modId xmlns:p14="http://schemas.microsoft.com/office/powerpoint/2010/main" val="2394224610"/>
              </p:ext>
            </p:extLst>
          </p:nvPr>
        </p:nvGraphicFramePr>
        <p:xfrm>
          <a:off x="3274060" y="422275"/>
          <a:ext cx="2907030" cy="2376170"/>
        </p:xfrm>
        <a:graphic>
          <a:graphicData uri="http://schemas.openxmlformats.org/drawingml/2006/table">
            <a:tbl>
              <a:tblPr firstRow="1" bandRow="1">
                <a:tableStyleId>{5C22544A-7EE6-4342-B048-85BDC9FD1C3A}</a:tableStyleId>
              </a:tblPr>
              <a:tblGrid>
                <a:gridCol w="1214120">
                  <a:extLst>
                    <a:ext uri="{9D8B030D-6E8A-4147-A177-3AD203B41FA5}">
                      <a16:colId xmlns="" xmlns:a16="http://schemas.microsoft.com/office/drawing/2014/main" val="20000"/>
                    </a:ext>
                  </a:extLst>
                </a:gridCol>
                <a:gridCol w="624840">
                  <a:extLst>
                    <a:ext uri="{9D8B030D-6E8A-4147-A177-3AD203B41FA5}">
                      <a16:colId xmlns="" xmlns:a16="http://schemas.microsoft.com/office/drawing/2014/main" val="20001"/>
                    </a:ext>
                  </a:extLst>
                </a:gridCol>
                <a:gridCol w="1068070">
                  <a:extLst>
                    <a:ext uri="{9D8B030D-6E8A-4147-A177-3AD203B41FA5}">
                      <a16:colId xmlns="" xmlns:a16="http://schemas.microsoft.com/office/drawing/2014/main" val="20002"/>
                    </a:ext>
                  </a:extLst>
                </a:gridCol>
              </a:tblGrid>
              <a:tr h="23939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39395">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0"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11"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2" name="Tabela 12"/>
          <p:cNvGraphicFramePr/>
          <p:nvPr>
            <p:extLst>
              <p:ext uri="{D42A27DB-BD31-4B8C-83A1-F6EECF244321}">
                <p14:modId xmlns:p14="http://schemas.microsoft.com/office/powerpoint/2010/main" val="1656249105"/>
              </p:ext>
            </p:extLst>
          </p:nvPr>
        </p:nvGraphicFramePr>
        <p:xfrm>
          <a:off x="6316345" y="511810"/>
          <a:ext cx="3007995" cy="2319020"/>
        </p:xfrm>
        <a:graphic>
          <a:graphicData uri="http://schemas.openxmlformats.org/drawingml/2006/table">
            <a:tbl>
              <a:tblPr firstRow="1" bandRow="1">
                <a:tableStyleId>{5C22544A-7EE6-4342-B048-85BDC9FD1C3A}</a:tableStyleId>
              </a:tblPr>
              <a:tblGrid>
                <a:gridCol w="1235075">
                  <a:extLst>
                    <a:ext uri="{9D8B030D-6E8A-4147-A177-3AD203B41FA5}">
                      <a16:colId xmlns="" xmlns:a16="http://schemas.microsoft.com/office/drawing/2014/main" val="20000"/>
                    </a:ext>
                  </a:extLst>
                </a:gridCol>
                <a:gridCol w="655320">
                  <a:extLst>
                    <a:ext uri="{9D8B030D-6E8A-4147-A177-3AD203B41FA5}">
                      <a16:colId xmlns="" xmlns:a16="http://schemas.microsoft.com/office/drawing/2014/main" val="20001"/>
                    </a:ext>
                  </a:extLst>
                </a:gridCol>
                <a:gridCol w="111760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3" name="Caixa de Texto 13"/>
          <p:cNvSpPr txBox="1"/>
          <p:nvPr/>
        </p:nvSpPr>
        <p:spPr>
          <a:xfrm>
            <a:off x="6571615" y="229235"/>
            <a:ext cx="1110615"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14"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5" name="Tabela 1"/>
          <p:cNvGraphicFramePr/>
          <p:nvPr>
            <p:extLst>
              <p:ext uri="{D42A27DB-BD31-4B8C-83A1-F6EECF244321}">
                <p14:modId xmlns:p14="http://schemas.microsoft.com/office/powerpoint/2010/main" val="531127690"/>
              </p:ext>
            </p:extLst>
          </p:nvPr>
        </p:nvGraphicFramePr>
        <p:xfrm>
          <a:off x="195580" y="3759835"/>
          <a:ext cx="3355340" cy="2464435"/>
        </p:xfrm>
        <a:graphic>
          <a:graphicData uri="http://schemas.openxmlformats.org/drawingml/2006/table">
            <a:tbl>
              <a:tblPr firstRow="1" bandRow="1">
                <a:tableStyleId>{5C22544A-7EE6-4342-B048-85BDC9FD1C3A}</a:tableStyleId>
              </a:tblPr>
              <a:tblGrid>
                <a:gridCol w="1259840">
                  <a:extLst>
                    <a:ext uri="{9D8B030D-6E8A-4147-A177-3AD203B41FA5}">
                      <a16:colId xmlns="" xmlns:a16="http://schemas.microsoft.com/office/drawing/2014/main" val="20000"/>
                    </a:ext>
                  </a:extLst>
                </a:gridCol>
                <a:gridCol w="7239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tblGrid>
              <a:tr h="22923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292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286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2860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29235">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2923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2860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29235">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6"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7"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8" name="Tabela 14"/>
          <p:cNvGraphicFramePr/>
          <p:nvPr>
            <p:extLst>
              <p:ext uri="{D42A27DB-BD31-4B8C-83A1-F6EECF244321}">
                <p14:modId xmlns:p14="http://schemas.microsoft.com/office/powerpoint/2010/main" val="2364592715"/>
              </p:ext>
            </p:extLst>
          </p:nvPr>
        </p:nvGraphicFramePr>
        <p:xfrm>
          <a:off x="3340735" y="3768725"/>
          <a:ext cx="3777615" cy="2319020"/>
        </p:xfrm>
        <a:graphic>
          <a:graphicData uri="http://schemas.openxmlformats.org/drawingml/2006/table">
            <a:tbl>
              <a:tblPr firstRow="1" bandRow="1">
                <a:tableStyleId>{5C22544A-7EE6-4342-B048-85BDC9FD1C3A}</a:tableStyleId>
              </a:tblPr>
              <a:tblGrid>
                <a:gridCol w="1558925">
                  <a:extLst>
                    <a:ext uri="{9D8B030D-6E8A-4147-A177-3AD203B41FA5}">
                      <a16:colId xmlns="" xmlns:a16="http://schemas.microsoft.com/office/drawing/2014/main" val="20000"/>
                    </a:ext>
                  </a:extLst>
                </a:gridCol>
                <a:gridCol w="640080">
                  <a:extLst>
                    <a:ext uri="{9D8B030D-6E8A-4147-A177-3AD203B41FA5}">
                      <a16:colId xmlns="" xmlns:a16="http://schemas.microsoft.com/office/drawing/2014/main" val="20001"/>
                    </a:ext>
                  </a:extLst>
                </a:gridCol>
                <a:gridCol w="157861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Inhabitants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9" name="Caixa de Texto 18"/>
          <p:cNvSpPr txBox="1"/>
          <p:nvPr/>
        </p:nvSpPr>
        <p:spPr>
          <a:xfrm>
            <a:off x="3620135" y="3475355"/>
            <a:ext cx="1937385" cy="369332"/>
          </a:xfrm>
          <a:prstGeom prst="rect">
            <a:avLst/>
          </a:prstGeom>
          <a:noFill/>
        </p:spPr>
        <p:txBody>
          <a:bodyPr wrap="square" rtlCol="0">
            <a:spAutoFit/>
          </a:bodyPr>
          <a:lstStyle/>
          <a:p>
            <a:r>
              <a:rPr lang="pt-PT" altLang="en-US" b="1" dirty="0" smtClean="0">
                <a:solidFill>
                  <a:srgbClr val="3EA4BA"/>
                </a:solidFill>
              </a:rPr>
              <a:t>SIERRA </a:t>
            </a:r>
            <a:r>
              <a:rPr lang="pt-PT" altLang="en-US" b="1" dirty="0" smtClean="0">
                <a:solidFill>
                  <a:srgbClr val="3EA4BA"/>
                </a:solidFill>
              </a:rPr>
              <a:t>LEONE</a:t>
            </a:r>
            <a:endParaRPr lang="pt-PT" altLang="en-US" b="1" dirty="0">
              <a:solidFill>
                <a:srgbClr val="3EA4BA"/>
              </a:solidFill>
            </a:endParaRPr>
          </a:p>
        </p:txBody>
      </p:sp>
      <p:pic>
        <p:nvPicPr>
          <p:cNvPr id="20"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21" name="Tabela 22"/>
          <p:cNvGraphicFramePr/>
          <p:nvPr>
            <p:extLst>
              <p:ext uri="{D42A27DB-BD31-4B8C-83A1-F6EECF244321}">
                <p14:modId xmlns:p14="http://schemas.microsoft.com/office/powerpoint/2010/main" val="3391628236"/>
              </p:ext>
            </p:extLst>
          </p:nvPr>
        </p:nvGraphicFramePr>
        <p:xfrm>
          <a:off x="9225280" y="349250"/>
          <a:ext cx="2919730" cy="2470150"/>
        </p:xfrm>
        <a:graphic>
          <a:graphicData uri="http://schemas.openxmlformats.org/drawingml/2006/table">
            <a:tbl>
              <a:tblPr firstRow="1" bandRow="1">
                <a:tableStyleId>{5C22544A-7EE6-4342-B048-85BDC9FD1C3A}</a:tableStyleId>
              </a:tblPr>
              <a:tblGrid>
                <a:gridCol w="1313180">
                  <a:extLst>
                    <a:ext uri="{9D8B030D-6E8A-4147-A177-3AD203B41FA5}">
                      <a16:colId xmlns="" xmlns:a16="http://schemas.microsoft.com/office/drawing/2014/main" val="20000"/>
                    </a:ext>
                  </a:extLst>
                </a:gridCol>
                <a:gridCol w="723900">
                  <a:extLst>
                    <a:ext uri="{9D8B030D-6E8A-4147-A177-3AD203B41FA5}">
                      <a16:colId xmlns="" xmlns:a16="http://schemas.microsoft.com/office/drawing/2014/main" val="20001"/>
                    </a:ext>
                  </a:extLst>
                </a:gridCol>
                <a:gridCol w="882650">
                  <a:extLst>
                    <a:ext uri="{9D8B030D-6E8A-4147-A177-3AD203B41FA5}">
                      <a16:colId xmlns="" xmlns:a16="http://schemas.microsoft.com/office/drawing/2014/main" val="20002"/>
                    </a:ext>
                  </a:extLst>
                </a:gridCol>
              </a:tblGrid>
              <a:tr h="35814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2" name="Caixa de Texto 23"/>
          <p:cNvSpPr txBox="1"/>
          <p:nvPr/>
        </p:nvSpPr>
        <p:spPr>
          <a:xfrm>
            <a:off x="9491980" y="200660"/>
            <a:ext cx="1290955"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23"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4" name="Tabela 25"/>
          <p:cNvGraphicFramePr/>
          <p:nvPr>
            <p:extLst>
              <p:ext uri="{D42A27DB-BD31-4B8C-83A1-F6EECF244321}">
                <p14:modId xmlns:p14="http://schemas.microsoft.com/office/powerpoint/2010/main" val="2922888829"/>
              </p:ext>
            </p:extLst>
          </p:nvPr>
        </p:nvGraphicFramePr>
        <p:xfrm>
          <a:off x="6683375" y="3768725"/>
          <a:ext cx="3381375" cy="2319020"/>
        </p:xfrm>
        <a:graphic>
          <a:graphicData uri="http://schemas.openxmlformats.org/drawingml/2006/table">
            <a:tbl>
              <a:tblPr firstRow="1" bandRow="1">
                <a:tableStyleId>{5C22544A-7EE6-4342-B048-85BDC9FD1C3A}</a:tableStyleId>
              </a:tblPr>
              <a:tblGrid>
                <a:gridCol w="1279525">
                  <a:extLst>
                    <a:ext uri="{9D8B030D-6E8A-4147-A177-3AD203B41FA5}">
                      <a16:colId xmlns="" xmlns:a16="http://schemas.microsoft.com/office/drawing/2014/main" val="20000"/>
                    </a:ext>
                  </a:extLst>
                </a:gridCol>
                <a:gridCol w="678180">
                  <a:extLst>
                    <a:ext uri="{9D8B030D-6E8A-4147-A177-3AD203B41FA5}">
                      <a16:colId xmlns="" xmlns:a16="http://schemas.microsoft.com/office/drawing/2014/main" val="20001"/>
                    </a:ext>
                  </a:extLst>
                </a:gridCol>
                <a:gridCol w="142367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Inhabitants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5"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6" name="Imagem 28" descr="tg"/>
          <p:cNvPicPr>
            <a:picLocks noChangeAspect="1"/>
          </p:cNvPicPr>
          <p:nvPr/>
        </p:nvPicPr>
        <p:blipFill>
          <a:blip r:embed="rId9"/>
          <a:stretch>
            <a:fillRect/>
          </a:stretch>
        </p:blipFill>
        <p:spPr>
          <a:xfrm>
            <a:off x="6690995" y="3552825"/>
            <a:ext cx="333375" cy="219075"/>
          </a:xfrm>
          <a:prstGeom prst="rect">
            <a:avLst/>
          </a:prstGeom>
        </p:spPr>
      </p:pic>
      <p:sp>
        <p:nvSpPr>
          <p:cNvPr id="27" name="TextBox 2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75526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3"/>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3"/>
          <a:stretch>
            <a:fillRect/>
          </a:stretch>
        </p:blipFill>
        <p:spPr>
          <a:xfrm>
            <a:off x="-3175" y="43209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a:t>8</a:t>
            </a:fld>
            <a:endParaRPr lang="fr-FR" altLang="pt-PT" sz="1200" b="1" i="1"/>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572375" y="119039"/>
            <a:ext cx="3270886" cy="255762"/>
          </a:xfrm>
          <a:prstGeom prst="rect">
            <a:avLst/>
          </a:prstGeom>
          <a:noFill/>
        </p:spPr>
        <p:txBody>
          <a:bodyPr wrap="square" rtlCol="0">
            <a:spAutoFit/>
          </a:bodyPr>
          <a:lstStyle/>
          <a:p>
            <a:pPr marL="12700">
              <a:lnSpc>
                <a:spcPts val="2160"/>
              </a:lnSpc>
            </a:pPr>
            <a:r>
              <a:rPr sz="1200" b="1" i="1" spc="-1" dirty="0" smtClean="0">
                <a:solidFill>
                  <a:srgbClr val="3FBBD7"/>
                </a:solidFill>
                <a:latin typeface="Arial Narrow" panose="020B0606020202030204" pitchFamily="34" charset="0"/>
                <a:cs typeface="Arial Narrow" panose="020B0606020202030204" pitchFamily="34" charset="0"/>
                <a:sym typeface="+mn-ea"/>
              </a:rPr>
              <a:t> </a:t>
            </a:r>
            <a:r>
              <a:rPr lang="pt-PT" sz="1200" b="1" i="1" dirty="0">
                <a:solidFill>
                  <a:srgbClr val="3FBBD7"/>
                </a:solidFill>
                <a:latin typeface="Arial Narrow" panose="020B0606020202030204" pitchFamily="34" charset="0"/>
              </a:rPr>
              <a:t>The importance of ECOWAS as a regional </a:t>
            </a:r>
            <a:r>
              <a:rPr lang="pt-PT" sz="1200" b="1" i="1" dirty="0" smtClean="0">
                <a:solidFill>
                  <a:srgbClr val="3FBBD7"/>
                </a:solidFill>
                <a:latin typeface="Arial Narrow" panose="020B0606020202030204" pitchFamily="34" charset="0"/>
              </a:rPr>
              <a:t>market</a:t>
            </a:r>
            <a:endParaRPr lang="pt-PT" sz="1200" i="1" dirty="0">
              <a:solidFill>
                <a:srgbClr val="3FBBD7"/>
              </a:solidFill>
              <a:latin typeface="Arial Narrow" panose="020B0606020202030204" pitchFamily="34" charset="0"/>
            </a:endParaRPr>
          </a:p>
        </p:txBody>
      </p:sp>
      <p:sp>
        <p:nvSpPr>
          <p:cNvPr id="18" name="Caixa de Texto 17"/>
          <p:cNvSpPr txBox="1"/>
          <p:nvPr/>
        </p:nvSpPr>
        <p:spPr>
          <a:xfrm>
            <a:off x="7501255" y="422910"/>
            <a:ext cx="2470785" cy="276999"/>
          </a:xfrm>
          <a:prstGeom prst="rect">
            <a:avLst/>
          </a:prstGeom>
          <a:noFill/>
        </p:spPr>
        <p:txBody>
          <a:bodyPr wrap="square" rtlCol="0">
            <a:spAutoFit/>
          </a:bodyPr>
          <a:lstStyle/>
          <a:p>
            <a:r>
              <a:rPr lang="pt-PT" sz="1200" b="1" dirty="0" smtClean="0">
                <a:solidFill>
                  <a:srgbClr val="B1D3F5"/>
                </a:solidFill>
                <a:latin typeface="Arial Narrow" panose="020B0606020202030204" pitchFamily="34" charset="0"/>
                <a:cs typeface="Arial Narrow" panose="020B0606020202030204" pitchFamily="34" charset="0"/>
                <a:sym typeface="+mn-ea"/>
              </a:rPr>
              <a:t>»</a:t>
            </a:r>
            <a:r>
              <a:rPr lang="pt-PT" sz="1200" dirty="0" smtClean="0">
                <a:solidFill>
                  <a:srgbClr val="B1D3F5"/>
                </a:solidFill>
                <a:latin typeface="Arial Narrow" panose="020B0606020202030204" pitchFamily="34" charset="0"/>
                <a:cs typeface="Arial Narrow" panose="020B0606020202030204" pitchFamily="34" charset="0"/>
                <a:sym typeface="+mn-ea"/>
              </a:rPr>
              <a:t> </a:t>
            </a:r>
            <a:r>
              <a:rPr lang="pt-PT" sz="1200" b="1" dirty="0">
                <a:solidFill>
                  <a:srgbClr val="B1D3F5"/>
                </a:solidFill>
                <a:latin typeface="Arial Narrow" panose="020B0606020202030204" pitchFamily="34" charset="0"/>
              </a:rPr>
              <a:t>Elimination of customs barriers</a:t>
            </a:r>
            <a:r>
              <a:rPr lang="pt-PT" sz="1200" dirty="0" smtClean="0">
                <a:solidFill>
                  <a:srgbClr val="B1D3F5"/>
                </a:solidFill>
                <a:latin typeface="Arial Narrow" panose="020B0606020202030204" pitchFamily="34" charset="0"/>
                <a:cs typeface="Arial Narrow" panose="020B0606020202030204" pitchFamily="34" charset="0"/>
                <a:sym typeface="+mn-ea"/>
              </a:rPr>
              <a:t>,</a:t>
            </a:r>
            <a:endParaRPr lang="pt-PT" altLang="en-US" sz="1200" i="1" dirty="0">
              <a:solidFill>
                <a:srgbClr val="B1D3F5"/>
              </a:solidFill>
              <a:latin typeface="Arial Narrow" panose="020B0606020202030204" pitchFamily="34" charset="0"/>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759200"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B1D3F5"/>
                </a:solidFill>
                <a:latin typeface="Arial Narrow" panose="020B0606020202030204" pitchFamily="34" charset="0"/>
                <a:cs typeface="Arial Narrow" panose="020B0606020202030204" pitchFamily="34" charset="0"/>
                <a:sym typeface="+mn-ea"/>
              </a:rPr>
              <a:t>» </a:t>
            </a:r>
            <a:r>
              <a:rPr lang="pt-PT" sz="1200" b="1" dirty="0">
                <a:solidFill>
                  <a:srgbClr val="B1D3F5"/>
                </a:solidFill>
                <a:latin typeface="Arial Narrow" panose="020B0606020202030204" pitchFamily="34" charset="0"/>
              </a:rPr>
              <a:t>Facilitate the free movement of people and goods</a:t>
            </a:r>
            <a:r>
              <a:rPr lang="pt-PT" sz="1200" dirty="0" smtClean="0">
                <a:solidFill>
                  <a:srgbClr val="B1D3F5"/>
                </a:solidFill>
                <a:latin typeface="Arial Narrow" panose="020B0606020202030204" pitchFamily="34" charset="0"/>
                <a:cs typeface="Arial Narrow" panose="020B0606020202030204" pitchFamily="34" charset="0"/>
                <a:sym typeface="+mn-ea"/>
              </a:rPr>
              <a:t>,</a:t>
            </a:r>
            <a:endParaRPr lang="pt-PT" altLang="en-US" sz="1200" i="1" dirty="0">
              <a:solidFill>
                <a:srgbClr val="B1D3F5"/>
              </a:solidFill>
              <a:latin typeface="Arial Narrow" panose="020B0606020202030204" pitchFamily="34" charset="0"/>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Tax and customs benefits</a:t>
            </a:r>
            <a:r>
              <a:rPr lang="pt-PT" sz="1200" dirty="0" smtClean="0">
                <a:solidFill>
                  <a:srgbClr val="00B0F0"/>
                </a:solidFill>
                <a:latin typeface="Arial Narrow" panose="020B0606020202030204" pitchFamily="34" charset="0"/>
              </a:rPr>
              <a:t>.</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080760"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360160" y="5072380"/>
            <a:ext cx="4212590" cy="276999"/>
          </a:xfrm>
          <a:prstGeom prst="rect">
            <a:avLst/>
          </a:prstGeom>
          <a:noFill/>
        </p:spPr>
        <p:txBody>
          <a:bodyPr wrap="square" rtlCol="0">
            <a:spAutoFit/>
          </a:bodyPr>
          <a:lstStyle/>
          <a:p>
            <a:pPr marL="104140" marR="262890">
              <a:lnSpc>
                <a:spcPct val="100000"/>
              </a:lnSpc>
              <a:spcBef>
                <a:spcPts val="280"/>
              </a:spcBef>
              <a:spcAft>
                <a:spcPts val="0"/>
              </a:spcAft>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Export of goods and services: $ 197,993,787,997, in 2018</a:t>
            </a:r>
            <a:r>
              <a:rPr lang="pt-PT" altLang="en-US" sz="1200" dirty="0" smtClean="0">
                <a:solidFill>
                  <a:srgbClr val="00B0F0"/>
                </a:solidFill>
                <a:latin typeface="Arial Narrow" panose="020B0606020202030204" pitchFamily="34" charset="0"/>
                <a:cs typeface="Arial Narrow" panose="020B0606020202030204" pitchFamily="34" charset="0"/>
                <a:sym typeface="+mn-ea"/>
              </a:rPr>
              <a:t>;</a:t>
            </a:r>
            <a:r>
              <a:rPr sz="1200" dirty="0" smtClean="0">
                <a:solidFill>
                  <a:srgbClr val="00B0F0"/>
                </a:solidFill>
                <a:latin typeface="Arial Narrow" panose="020B0606020202030204" pitchFamily="34" charset="0"/>
                <a:cs typeface="Arial Narrow" panose="020B0606020202030204" pitchFamily="34" charset="0"/>
                <a:sym typeface="+mn-ea"/>
              </a:rPr>
              <a:t> </a:t>
            </a:r>
            <a:endParaRPr lang="pt-PT" altLang="en-US" sz="1200" i="1" dirty="0">
              <a:solidFill>
                <a:srgbClr val="00B0F0"/>
              </a:solidFill>
              <a:latin typeface="Arial Narrow" panose="020B0606020202030204" pitchFamily="34" charset="0"/>
            </a:endParaRPr>
          </a:p>
        </p:txBody>
      </p:sp>
      <p:sp>
        <p:nvSpPr>
          <p:cNvPr id="40" name="Caixa de Texto 39"/>
          <p:cNvSpPr txBox="1"/>
          <p:nvPr/>
        </p:nvSpPr>
        <p:spPr>
          <a:xfrm>
            <a:off x="6346825" y="5418455"/>
            <a:ext cx="5534025" cy="284693"/>
          </a:xfrm>
          <a:prstGeom prst="rect">
            <a:avLst/>
          </a:prstGeom>
          <a:noFill/>
        </p:spPr>
        <p:txBody>
          <a:bodyPr wrap="square" rtlCol="0">
            <a:spAutoFit/>
          </a:bodyPr>
          <a:lstStyle/>
          <a:p>
            <a:pPr marL="12700">
              <a:lnSpc>
                <a:spcPts val="1500"/>
              </a:lnSpc>
              <a:spcBef>
                <a:spcPts val="0"/>
              </a:spcBef>
              <a:spcAft>
                <a:spcPts val="0"/>
              </a:spcAft>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Imports of goods and services: $ 138,363,847,400, in 2018</a:t>
            </a:r>
            <a:r>
              <a:rPr lang="pt-PT" altLang="pt-PT" sz="1200" dirty="0" smtClean="0">
                <a:solidFill>
                  <a:srgbClr val="00B0F0"/>
                </a:solidFill>
                <a:latin typeface="Arial Narrow" panose="020B0606020202030204" pitchFamily="34" charset="0"/>
                <a:cs typeface="Arial Narrow" panose="020B0606020202030204" pitchFamily="34" charset="0"/>
                <a:sym typeface="+mn-ea"/>
              </a:rPr>
              <a:t>;</a:t>
            </a:r>
            <a:endParaRPr lang="pt-PT" altLang="en-US" sz="1200" i="1" dirty="0">
              <a:solidFill>
                <a:srgbClr val="00B0F0"/>
              </a:solidFill>
              <a:latin typeface="Arial Narrow" panose="020B0606020202030204" pitchFamily="34" charset="0"/>
            </a:endParaRPr>
          </a:p>
        </p:txBody>
      </p:sp>
      <p:cxnSp>
        <p:nvCxnSpPr>
          <p:cNvPr id="41" name="Conexão Reta 40"/>
          <p:cNvCxnSpPr/>
          <p:nvPr/>
        </p:nvCxnSpPr>
        <p:spPr>
          <a:xfrm>
            <a:off x="6509385" y="53181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246495" y="5728970"/>
            <a:ext cx="3743960"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Free export of products</a:t>
            </a:r>
          </a:p>
        </p:txBody>
      </p:sp>
      <p:sp>
        <p:nvSpPr>
          <p:cNvPr id="44" name="Oval 43"/>
          <p:cNvSpPr/>
          <p:nvPr/>
        </p:nvSpPr>
        <p:spPr>
          <a:xfrm>
            <a:off x="6583680"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4" y="917575"/>
            <a:ext cx="3950785"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Reciprocal opportunities for all countries and companies</a:t>
            </a:r>
          </a:p>
        </p:txBody>
      </p:sp>
      <p:sp>
        <p:nvSpPr>
          <p:cNvPr id="22" name="Caixa de Texto 21"/>
          <p:cNvSpPr txBox="1"/>
          <p:nvPr/>
        </p:nvSpPr>
        <p:spPr>
          <a:xfrm>
            <a:off x="6615430" y="4782185"/>
            <a:ext cx="1760537" cy="276999"/>
          </a:xfrm>
          <a:prstGeom prst="rect">
            <a:avLst/>
          </a:prstGeom>
          <a:noFill/>
        </p:spPr>
        <p:txBody>
          <a:bodyPr wrap="square" rtlCol="0">
            <a:spAutoFit/>
          </a:bodyPr>
          <a:lstStyle/>
          <a:p>
            <a:r>
              <a:rPr lang="pt-PT" sz="1200" b="1" i="1" dirty="0">
                <a:solidFill>
                  <a:srgbClr val="00B0F0"/>
                </a:solidFill>
              </a:rPr>
              <a:t>Export and re-export</a:t>
            </a:r>
            <a:endParaRPr lang="pt-PT" sz="1200" i="1" dirty="0">
              <a:solidFill>
                <a:srgbClr val="00B0F0"/>
              </a:solidFill>
            </a:endParaRPr>
          </a:p>
        </p:txBody>
      </p:sp>
      <p:sp>
        <p:nvSpPr>
          <p:cNvPr id="23" name="Caixa de Texto 22"/>
          <p:cNvSpPr txBox="1"/>
          <p:nvPr/>
        </p:nvSpPr>
        <p:spPr>
          <a:xfrm>
            <a:off x="6149975" y="6052820"/>
            <a:ext cx="5409566"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Importation of raw materials between the 15 ECOWAS countries free of duties and taxes</a:t>
            </a:r>
          </a:p>
        </p:txBody>
      </p:sp>
      <p:sp>
        <p:nvSpPr>
          <p:cNvPr id="25" name="object 7"/>
          <p:cNvSpPr txBox="1"/>
          <p:nvPr/>
        </p:nvSpPr>
        <p:spPr>
          <a:xfrm>
            <a:off x="4086225" y="4168137"/>
            <a:ext cx="2216149" cy="280035"/>
          </a:xfrm>
          <a:prstGeom prst="rect">
            <a:avLst/>
          </a:prstGeom>
        </p:spPr>
        <p:txBody>
          <a:bodyPr wrap="square" lIns="0" tIns="13716" rIns="0" bIns="0" rtlCol="0">
            <a:noAutofit/>
          </a:bodyPr>
          <a:lstStyle/>
          <a:p>
            <a:r>
              <a:rPr lang="pt-PT" sz="1200" b="1" dirty="0">
                <a:solidFill>
                  <a:srgbClr val="B1D3F5"/>
                </a:solidFill>
                <a:latin typeface="Arial Narrow" panose="020B0606020202030204" pitchFamily="34" charset="0"/>
              </a:rPr>
              <a:t>Characterization and information</a:t>
            </a:r>
            <a:endParaRPr lang="pt-PT" sz="1200" dirty="0">
              <a:solidFill>
                <a:srgbClr val="B1D3F5"/>
              </a:solidFill>
              <a:latin typeface="Arial Narrow" panose="020B0606020202030204" pitchFamily="34" charset="0"/>
            </a:endParaRP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437016" y="4419232"/>
            <a:ext cx="1655491"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Entrepeunerial </a:t>
            </a:r>
            <a:r>
              <a:rPr lang="pt-PT" sz="1200" dirty="0" smtClean="0">
                <a:solidFill>
                  <a:srgbClr val="00B0F0"/>
                </a:solidFill>
                <a:latin typeface="Arial Narrow" panose="020B0606020202030204" pitchFamily="34" charset="0"/>
              </a:rPr>
              <a:t>capacity</a:t>
            </a:r>
            <a:endParaRPr lang="pt-PT" sz="1200" dirty="0">
              <a:solidFill>
                <a:srgbClr val="00B0F0"/>
              </a:solidFill>
              <a:latin typeface="Arial Narrow" panose="020B0606020202030204" pitchFamily="34" charset="0"/>
            </a:endParaRPr>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676375" y="4794517"/>
            <a:ext cx="2267225"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Network operation and </a:t>
            </a:r>
            <a:r>
              <a:rPr lang="pt-PT" sz="1200" dirty="0" smtClean="0">
                <a:solidFill>
                  <a:srgbClr val="00B0F0"/>
                </a:solidFill>
                <a:latin typeface="Arial Narrow" panose="020B0606020202030204" pitchFamily="34" charset="0"/>
              </a:rPr>
              <a:t>cooperation</a:t>
            </a:r>
            <a:endParaRPr lang="pt-PT" sz="1200" dirty="0">
              <a:solidFill>
                <a:srgbClr val="00B0F0"/>
              </a:solidFill>
              <a:latin typeface="Arial Narrow" panose="020B0606020202030204" pitchFamily="34" charset="0"/>
            </a:endParaRPr>
          </a:p>
        </p:txBody>
      </p:sp>
      <p:sp>
        <p:nvSpPr>
          <p:cNvPr id="43" name="Caixa de Texto 42"/>
          <p:cNvSpPr txBox="1"/>
          <p:nvPr/>
        </p:nvSpPr>
        <p:spPr>
          <a:xfrm>
            <a:off x="3864336" y="5181867"/>
            <a:ext cx="2003064"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Public facilitation </a:t>
            </a:r>
            <a:r>
              <a:rPr lang="pt-PT" sz="1200" dirty="0" smtClean="0">
                <a:solidFill>
                  <a:srgbClr val="00B0F0"/>
                </a:solidFill>
                <a:latin typeface="Arial Narrow" panose="020B0606020202030204" pitchFamily="34" charset="0"/>
              </a:rPr>
              <a:t>instruments</a:t>
            </a:r>
            <a:endParaRPr lang="pt-PT" sz="1200" dirty="0">
              <a:solidFill>
                <a:srgbClr val="00B0F0"/>
              </a:solidFill>
              <a:latin typeface="Arial Narrow" panose="020B0606020202030204" pitchFamily="34" charset="0"/>
            </a:endParaRPr>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444436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356350"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235065"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116320"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63283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561197" y="1549306"/>
            <a:ext cx="1653237"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15 member countries</a:t>
            </a:r>
            <a:endParaRPr lang="pt-PT" sz="1200" dirty="0">
              <a:solidFill>
                <a:srgbClr val="3FBBD7"/>
              </a:solidFill>
              <a:latin typeface="Arial Narrow" panose="020B0606020202030204" pitchFamily="34" charset="0"/>
            </a:endParaRPr>
          </a:p>
        </p:txBody>
      </p:sp>
      <p:sp>
        <p:nvSpPr>
          <p:cNvPr id="7" name="Caixa de Texto 6"/>
          <p:cNvSpPr txBox="1"/>
          <p:nvPr/>
        </p:nvSpPr>
        <p:spPr>
          <a:xfrm>
            <a:off x="2498810" y="2031906"/>
            <a:ext cx="1570269"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Three official languages </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sp>
        <p:nvSpPr>
          <p:cNvPr id="9" name="Caixa de Texto 8"/>
          <p:cNvSpPr txBox="1"/>
          <p:nvPr/>
        </p:nvSpPr>
        <p:spPr>
          <a:xfrm>
            <a:off x="2222501" y="2336071"/>
            <a:ext cx="1806574"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188,423,476 Internet users </a:t>
            </a:r>
            <a:endParaRPr lang="pt-PT" sz="1200" dirty="0">
              <a:solidFill>
                <a:srgbClr val="3FBBD7"/>
              </a:solidFill>
              <a:latin typeface="Arial Narrow" panose="020B0606020202030204" pitchFamily="34" charset="0"/>
            </a:endParaRPr>
          </a:p>
        </p:txBody>
      </p:sp>
      <p:sp>
        <p:nvSpPr>
          <p:cNvPr id="10" name="Caixa de Texto 9"/>
          <p:cNvSpPr txBox="1"/>
          <p:nvPr/>
        </p:nvSpPr>
        <p:spPr>
          <a:xfrm>
            <a:off x="1768023" y="2620641"/>
            <a:ext cx="2150561"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47.4% Penetration [% Population]</a:t>
            </a:r>
            <a:endParaRPr lang="pt-PT" sz="1200" dirty="0">
              <a:solidFill>
                <a:srgbClr val="3FBBD7"/>
              </a:solidFill>
              <a:latin typeface="Arial Narrow" panose="020B0606020202030204" pitchFamily="34" charset="0"/>
            </a:endParaRPr>
          </a:p>
        </p:txBody>
      </p:sp>
      <p:grpSp>
        <p:nvGrpSpPr>
          <p:cNvPr id="12" name="Agrupar 11"/>
          <p:cNvGrpSpPr/>
          <p:nvPr/>
        </p:nvGrpSpPr>
        <p:grpSpPr>
          <a:xfrm rot="10800000">
            <a:off x="409194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92112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834765"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756660"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432117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8" name="Text Box 3"/>
          <p:cNvSpPr txBox="1">
            <a:spLocks noChangeArrowheads="1"/>
          </p:cNvSpPr>
          <p:nvPr/>
        </p:nvSpPr>
        <p:spPr bwMode="auto">
          <a:xfrm rot="21582257">
            <a:off x="8326" y="879361"/>
            <a:ext cx="4615559"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THE ECONOMIC IMPORTANCE </a:t>
            </a:r>
          </a:p>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OF ECOWAS</a:t>
            </a:r>
            <a:endParaRPr kumimoji="0" lang="pt-PT" sz="2400" kern="1200" cap="none" spc="0" normalizeH="0" baseline="0" noProof="0" dirty="0" smtClean="0">
              <a:solidFill>
                <a:srgbClr val="008CBA"/>
              </a:solidFill>
              <a:effectLst>
                <a:outerShdw blurRad="38100" dist="38100" dir="2700000" algn="tl">
                  <a:srgbClr val="C0C0C0"/>
                </a:outerShdw>
              </a:effectLst>
              <a:latin typeface="Times New Roman" panose="02020603050405020304" pitchFamily="18" charset="0"/>
              <a:ea typeface="+mn-ea"/>
              <a:cs typeface="+mn-cs"/>
            </a:endParaRPr>
          </a:p>
        </p:txBody>
      </p:sp>
      <p:grpSp>
        <p:nvGrpSpPr>
          <p:cNvPr id="37" name="Agrupar 36"/>
          <p:cNvGrpSpPr/>
          <p:nvPr/>
        </p:nvGrpSpPr>
        <p:grpSpPr>
          <a:xfrm rot="10800000">
            <a:off x="3700780"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2337620" y="2833275"/>
            <a:ext cx="1462856"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400 million consumers </a:t>
            </a:r>
            <a:endParaRPr lang="pt-PT" sz="1200" dirty="0">
              <a:solidFill>
                <a:srgbClr val="3FBBD7"/>
              </a:solidFill>
              <a:latin typeface="Arial Narrow" panose="020B0606020202030204" pitchFamily="34" charset="0"/>
            </a:endParaRPr>
          </a:p>
        </p:txBody>
      </p:sp>
      <p:grpSp>
        <p:nvGrpSpPr>
          <p:cNvPr id="52" name="Agrupar 51"/>
          <p:cNvGrpSpPr/>
          <p:nvPr/>
        </p:nvGrpSpPr>
        <p:grpSpPr>
          <a:xfrm rot="10800000">
            <a:off x="36239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1829799" y="3153316"/>
            <a:ext cx="1960876"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600 million consumers in 2050 </a:t>
            </a:r>
            <a:endParaRPr lang="pt-PT" sz="1200" dirty="0">
              <a:solidFill>
                <a:srgbClr val="3FBBD7"/>
              </a:solidFill>
              <a:latin typeface="Arial Narrow" panose="020B0606020202030204" pitchFamily="34" charset="0"/>
            </a:endParaRPr>
          </a:p>
        </p:txBody>
      </p:sp>
      <p:grpSp>
        <p:nvGrpSpPr>
          <p:cNvPr id="56" name="Agrupar 55"/>
          <p:cNvGrpSpPr/>
          <p:nvPr/>
        </p:nvGrpSpPr>
        <p:grpSpPr>
          <a:xfrm rot="10800000">
            <a:off x="353885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885316" y="3430315"/>
            <a:ext cx="1778000"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5% of the world's population </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344233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883920" y="3795936"/>
            <a:ext cx="2636244"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40% of the population of sub-Saharan Africa </a:t>
            </a:r>
            <a:endParaRPr lang="pt-PT" altLang="en-US" sz="1200" dirty="0">
              <a:solidFill>
                <a:srgbClr val="3FBBD7"/>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336613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113791" y="4085496"/>
            <a:ext cx="2337520"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Area greater than 40% of sub-Saharan</a:t>
            </a:r>
            <a:endParaRPr lang="pt-PT" sz="1200" dirty="0">
              <a:solidFill>
                <a:srgbClr val="3FBBD7"/>
              </a:solidFill>
              <a:latin typeface="Arial Narrow" panose="020B0606020202030204" pitchFamily="34" charset="0"/>
            </a:endParaRPr>
          </a:p>
        </p:txBody>
      </p:sp>
      <p:sp>
        <p:nvSpPr>
          <p:cNvPr id="75" name="Caixa de Texto 74"/>
          <p:cNvSpPr txBox="1"/>
          <p:nvPr/>
        </p:nvSpPr>
        <p:spPr>
          <a:xfrm>
            <a:off x="2245361" y="1762031"/>
            <a:ext cx="1882773"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Area of 5,112,069 million km2</a:t>
            </a:r>
            <a:endParaRPr lang="pt-PT" sz="1200" dirty="0">
              <a:solidFill>
                <a:srgbClr val="3FBBD7"/>
              </a:solidFill>
              <a:latin typeface="Arial Narrow" panose="020B0606020202030204" pitchFamily="34" charset="0"/>
            </a:endParaRPr>
          </a:p>
        </p:txBody>
      </p:sp>
      <p:grpSp>
        <p:nvGrpSpPr>
          <p:cNvPr id="77" name="Agrupar 76"/>
          <p:cNvGrpSpPr/>
          <p:nvPr/>
        </p:nvGrpSpPr>
        <p:grpSpPr>
          <a:xfrm rot="10800000">
            <a:off x="400748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538096" y="5524769"/>
            <a:ext cx="3154357"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Product cost reduction through economies of </a:t>
            </a:r>
            <a:r>
              <a:rPr lang="pt-PT" sz="1200" dirty="0" smtClean="0">
                <a:solidFill>
                  <a:srgbClr val="00B0F0"/>
                </a:solidFill>
                <a:latin typeface="Arial Narrow" panose="020B0606020202030204" pitchFamily="34" charset="0"/>
              </a:rPr>
              <a:t>scale</a:t>
            </a:r>
            <a:endParaRPr lang="pt-PT" sz="1200" dirty="0">
              <a:solidFill>
                <a:srgbClr val="00B0F0"/>
              </a:solidFill>
              <a:latin typeface="Arial Narrow" panose="020B0606020202030204" pitchFamily="34" charset="0"/>
            </a:endParaRPr>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1796416" y="5878557"/>
            <a:ext cx="3797299"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Greater efficiency in production, marketing and </a:t>
            </a:r>
            <a:r>
              <a:rPr lang="pt-PT" sz="1200" dirty="0" smtClean="0">
                <a:solidFill>
                  <a:srgbClr val="00B0F0"/>
                </a:solidFill>
                <a:latin typeface="Arial Narrow" panose="020B0606020202030204" pitchFamily="34" charset="0"/>
              </a:rPr>
              <a:t>administration</a:t>
            </a:r>
            <a:endParaRPr lang="pt-PT" sz="1200" dirty="0">
              <a:solidFill>
                <a:srgbClr val="00B0F0"/>
              </a:solidFill>
              <a:latin typeface="Arial Narrow" panose="020B0606020202030204" pitchFamily="34" charset="0"/>
            </a:endParaRPr>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877966" y="6213839"/>
            <a:ext cx="3638276"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Competitive advantages thanks to the elimination of </a:t>
            </a:r>
            <a:r>
              <a:rPr lang="pt-PT" sz="1200" dirty="0" smtClean="0">
                <a:solidFill>
                  <a:srgbClr val="00B0F0"/>
                </a:solidFill>
                <a:latin typeface="Arial Narrow" panose="020B0606020202030204" pitchFamily="34" charset="0"/>
              </a:rPr>
              <a:t>tariffs</a:t>
            </a:r>
            <a:endParaRPr lang="pt-PT" sz="1200" dirty="0">
              <a:solidFill>
                <a:srgbClr val="00B0F0"/>
              </a:solidFill>
              <a:latin typeface="Arial Narrow" panose="020B0606020202030204" pitchFamily="34" charset="0"/>
            </a:endParaRPr>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1787526" y="6474009"/>
            <a:ext cx="3539171"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Large-scale consumption allowing greater product rotation</a:t>
            </a:r>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pic>
        <p:nvPicPr>
          <p:cNvPr id="101"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102" name="TextBox 10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6907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9</a:t>
            </a:fld>
            <a:endParaRPr lang="fr-FR" altLang="pt-PT" sz="1000" b="1" i="1" u="sng"/>
          </a:p>
        </p:txBody>
      </p:sp>
      <p:pic>
        <p:nvPicPr>
          <p:cNvPr id="6"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2633622272"/>
              </p:ext>
            </p:extLst>
          </p:nvPr>
        </p:nvGraphicFramePr>
        <p:xfrm>
          <a:off x="137049" y="730884"/>
          <a:ext cx="12116019" cy="58527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6061</TotalTime>
  <Words>5630</Words>
  <Application>Microsoft Office PowerPoint</Application>
  <PresentationFormat>Custom</PresentationFormat>
  <Paragraphs>1762</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2797</cp:revision>
  <dcterms:created xsi:type="dcterms:W3CDTF">2019-09-10T11:20:00Z</dcterms:created>
  <dcterms:modified xsi:type="dcterms:W3CDTF">2021-02-01T13:58:58Z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