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5.xml" ContentType="application/vnd.ms-office.chartstyle+xml"/>
  <Override PartName="/ppt/charts/colors45.xml" ContentType="application/vnd.ms-office.chartcolorstyle+xml"/>
  <Override PartName="/ppt/charts/style49.xml" ContentType="application/vnd.ms-office.chartstyle+xml"/>
  <Override PartName="/ppt/charts/colors49.xml" ContentType="application/vnd.ms-office.chartcolorstyle+xml"/>
  <Override PartName="/ppt/charts/style51.xml" ContentType="application/vnd.ms-office.chartstyle+xml"/>
  <Override PartName="/ppt/charts/colors51.xml" ContentType="application/vnd.ms-office.chartcolorstyle+xml"/>
  <Override PartName="/ppt/charts/style52.xml" ContentType="application/vnd.ms-office.chartstyle+xml"/>
  <Override PartName="/ppt/charts/colors52.xml" ContentType="application/vnd.ms-office.chartcolorstyle+xml"/>
  <Override PartName="/ppt/charts/style53.xml" ContentType="application/vnd.ms-office.chartstyle+xml"/>
  <Override PartName="/ppt/charts/colors53.xml" ContentType="application/vnd.ms-office.chartcolorstyle+xml"/>
  <Override PartName="/ppt/charts/style56.xml" ContentType="application/vnd.ms-office.chartstyle+xml"/>
  <Override PartName="/ppt/charts/colors56.xml" ContentType="application/vnd.ms-office.chartcolorstyle+xml"/>
  <Override PartName="/ppt/charts/style57.xml" ContentType="application/vnd.ms-office.chartstyle+xml"/>
  <Override PartName="/ppt/charts/colors57.xml" ContentType="application/vnd.ms-office.chartcolorstyle+xml"/>
  <Override PartName="/ppt/charts/style58.xml" ContentType="application/vnd.ms-office.chartstyle+xml"/>
  <Override PartName="/ppt/charts/colors58.xml" ContentType="application/vnd.ms-office.chartcolorstyle+xml"/>
  <Override PartName="/ppt/charts/style61.xml" ContentType="application/vnd.ms-office.chartstyle+xml"/>
  <Override PartName="/ppt/charts/colors61.xml" ContentType="application/vnd.ms-office.chartcolorstyle+xml"/>
  <Override PartName="/ppt/charts/style62.xml" ContentType="application/vnd.ms-office.chartstyle+xml"/>
  <Override PartName="/ppt/charts/colors62.xml" ContentType="application/vnd.ms-office.chartcolorstyle+xml"/>
  <Override PartName="/ppt/charts/style63.xml" ContentType="application/vnd.ms-office.chartstyle+xml"/>
  <Override PartName="/ppt/charts/colors63.xml" ContentType="application/vnd.ms-office.chartcolorstyle+xml"/>
  <Override PartName="/ppt/charts/style66.xml" ContentType="application/vnd.ms-office.chartstyle+xml"/>
  <Override PartName="/ppt/charts/colors66.xml" ContentType="application/vnd.ms-office.chartcolorstyle+xml"/>
  <Override PartName="/ppt/charts/style67.xml" ContentType="application/vnd.ms-office.chartstyle+xml"/>
  <Override PartName="/ppt/charts/colors67.xml" ContentType="application/vnd.ms-office.chartcolorstyle+xml"/>
  <Override PartName="/ppt/charts/style69.xml" ContentType="application/vnd.ms-office.chartstyle+xml"/>
  <Override PartName="/ppt/charts/colors69.xml" ContentType="application/vnd.ms-office.chartcolorstyle+xml"/>
  <Override PartName="/ppt/charts/style71.xml" ContentType="application/vnd.ms-office.chartstyle+xml"/>
  <Override PartName="/ppt/charts/colors71.xml" ContentType="application/vnd.ms-office.chartcolorstyle+xml"/>
  <Override PartName="/ppt/charts/style72.xml" ContentType="application/vnd.ms-office.chartstyle+xml"/>
  <Override PartName="/ppt/charts/colors72.xml" ContentType="application/vnd.ms-office.chartcolorstyle+xml"/>
  <Override PartName="/ppt/charts/style74.xml" ContentType="application/vnd.ms-office.chartstyle+xml"/>
  <Override PartName="/ppt/charts/colors7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256" r:id="rId2"/>
    <p:sldId id="356" r:id="rId3"/>
    <p:sldId id="1458" r:id="rId4"/>
    <p:sldId id="1356" r:id="rId5"/>
    <p:sldId id="1118" r:id="rId6"/>
    <p:sldId id="1117" r:id="rId7"/>
    <p:sldId id="1448" r:id="rId8"/>
    <p:sldId id="1447" r:id="rId9"/>
    <p:sldId id="1123" r:id="rId10"/>
    <p:sldId id="1454" r:id="rId11"/>
    <p:sldId id="1455" r:id="rId12"/>
    <p:sldId id="1453" r:id="rId13"/>
    <p:sldId id="916" r:id="rId14"/>
    <p:sldId id="917" r:id="rId15"/>
    <p:sldId id="748" r:id="rId16"/>
    <p:sldId id="751" r:id="rId17"/>
    <p:sldId id="1435" r:id="rId18"/>
    <p:sldId id="1380" r:id="rId19"/>
    <p:sldId id="1459" r:id="rId20"/>
    <p:sldId id="1381" r:id="rId21"/>
    <p:sldId id="673" r:id="rId22"/>
    <p:sldId id="1382" r:id="rId23"/>
    <p:sldId id="1384" r:id="rId24"/>
    <p:sldId id="674" r:id="rId25"/>
    <p:sldId id="1398" r:id="rId26"/>
    <p:sldId id="1400" r:id="rId27"/>
    <p:sldId id="1399" r:id="rId28"/>
    <p:sldId id="675" r:id="rId29"/>
    <p:sldId id="1401" r:id="rId30"/>
    <p:sldId id="1402" r:id="rId31"/>
    <p:sldId id="676" r:id="rId32"/>
    <p:sldId id="1404" r:id="rId33"/>
    <p:sldId id="1405" r:id="rId34"/>
    <p:sldId id="677" r:id="rId35"/>
    <p:sldId id="1430" r:id="rId36"/>
    <p:sldId id="1431" r:id="rId37"/>
    <p:sldId id="678" r:id="rId38"/>
    <p:sldId id="1432" r:id="rId39"/>
    <p:sldId id="1433" r:id="rId40"/>
    <p:sldId id="679" r:id="rId41"/>
    <p:sldId id="1434" r:id="rId42"/>
    <p:sldId id="680" r:id="rId43"/>
    <p:sldId id="1436" r:id="rId44"/>
    <p:sldId id="683" r:id="rId45"/>
    <p:sldId id="1437" r:id="rId46"/>
    <p:sldId id="1438" r:id="rId47"/>
    <p:sldId id="681" r:id="rId48"/>
    <p:sldId id="1439" r:id="rId49"/>
    <p:sldId id="1440" r:id="rId50"/>
    <p:sldId id="682" r:id="rId51"/>
    <p:sldId id="1441" r:id="rId52"/>
    <p:sldId id="1442" r:id="rId53"/>
    <p:sldId id="684" r:id="rId54"/>
    <p:sldId id="1443" r:id="rId55"/>
    <p:sldId id="1444" r:id="rId56"/>
    <p:sldId id="685" r:id="rId57"/>
    <p:sldId id="1445" r:id="rId58"/>
    <p:sldId id="1446" r:id="rId59"/>
    <p:sldId id="1449" r:id="rId60"/>
    <p:sldId id="1451" r:id="rId61"/>
    <p:sldId id="1452"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BD7"/>
    <a:srgbClr val="00B4B2"/>
    <a:srgbClr val="008CBA"/>
    <a:srgbClr val="CCE9AD"/>
    <a:srgbClr val="416D12"/>
    <a:srgbClr val="3EA4BA"/>
    <a:srgbClr val="D3452D"/>
    <a:srgbClr val="FFFFFF"/>
    <a:srgbClr val="B1D3F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37"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L:\BUSINESS%20CENTER%202020\CEDEAO2020\Pais-por-Pais\Estatisticas%20paises\CEDEAO%20PAIS%20POR%20PAIS%20VPT%202020.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L:\BUSINESS%20CENTER%202020\CEDEAO2020\Pais-por-Pais\Estatisticas%20paises\CEDEAO%20PAIS%20POR%20PAIS%20VPT%2020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BUSINESS%20CENTER%202020\CEDEAO2020\Pais-por-Pais\Estatisticas%20paises\CEDEAO%20PAIS%20POR%20PAIS%20VPT%2020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L:\BUSINESS%20CENTER%202020\CEDEAO2020\Pais-por-Pais\Estatisticas%20paises\CEDEAO%20PAIS%20POR%20PAIS%20VPT%202020.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L:\BUSINESS%20CENTER%202020\CEDEAO2020\Pais-por-Pais\Estatisticas%20paises\CEDEAO%20PAIS%20POR%20PAIS%20VPT%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20.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L:\BUSINESS%20CENTER%202020\CEDEAO2020\Pais-por-Pais\Estatisticas%20paises\CEDEAO%20PAIS%20POR%20PAIS%20VPT%20202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L:\BUSINESS%20CENTER%202020\CEDEAO2020\Pais-por-Pais\Estatisticas%20paises\CEDEAO%20PAIS%20POR%20PAIS%20VPT%202020.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L:\BUSINESS%20CENTER%202020\CEDEAO2020\Pais-por-Pais\Estatisticas%20paises\CEDEAO%20PAIS%20POR%20PAIS%20VPT%202020.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L:\BUSINESS%20CENTER%202020\CEDEAO2020\Pais-por-Pais\Estatisticas%20paises\CEDEAO%20PAIS%20POR%20PAIS%20VPT%202020.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L:\BUSINESS%20CENTER%202020\CEDEAO2020\Pais-por-Pais\Estatisticas%20paises\CEDEAO%20PAIS%20POR%20PAIS%20VPT%20202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L:\BUSINESS%20CENTER%202020\CEDEAO2020\Pais-por-Pais\Estatisticas%20paises\CEDEAO%20PAIS%20POR%20PAIS%20VPT%202020.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L:\BUSINESS%20CENTER%202020\CEDEAO2020\Pais-por-Pais\Estatisticas%20paises\CEDEAO%20PAIS%20POR%20PAIS%20VPT%202020.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L:\BUSINESS%20CENTER%202020\CEDEAO2020\Pais-por-Pais\Estatisticas%20paises\CEDEAO%20PAIS%20POR%20PAIS%20VPT%202020.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L:\BUSINESS%20CENTER%202020\CEDEAO2020\Pais-por-Pais\Estatisticas%20paises\CEDEAO%20PAIS%20POR%20PAIS%20VPT%202020.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L:\BUSINESS%20CENTER%202020\CEDEAO2020\Pais-por-Pais\Estatisticas%20paises\CEDEAO%20PAIS%20POR%20PAIS%20VPT%202020.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L:\BUSINESS%20CENTER%202020\CEDEAO2020\Pais-por-Pais\Estatisticas%20paises\CEDEAO%20PAIS%20POR%20PAIS%20VPT%202020.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L:\BUSINESS%20CENTER%202020\CEDEAO2020\Pais-por-Pais\Estatisticas%20paises\CEDEAO%20PAIS%20POR%20PAIS%20VPT%202020.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L:\BUSINESS%20CENTER%202020\CEDEAO2020\Pais-por-Pais\Estatisticas%20paises\CEDEAO%20PAIS%20POR%20PAIS%20VPT%202020.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L:\BUSINESS%20CENTER%202020\CEDEAO2020\Pais-por-Pais\Estatisticas%20paises\CEDEAO%20PAIS%20POR%20PAIS%20VPT%202020.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file:///L:\BUSINESS%20CENTER%202020\CEDEAO2020\Pais-por-Pais\Estatisticas%20paises\CEDEAO%20PAIS%20POR%20PAIS%20VPT%202020.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file:///L:\BUSINESS%20CENTER%202020\CEDEAO2020\Pais-por-Pais\Estatisticas%20paises\CEDEAO%20PAIS%20POR%20PAIS%20VPT%202020.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L:\BUSINESS%20CENTER%202020\CEDEAO2020\Pais-por-Pais\Estatisticas%20paises\CEDEAO%20PAIS%20POR%20PAIS%20VPT%202020.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J:\BUSINESS%20CENTER%202020\CEDEAO2020\Pais-por-Pais\CEDEAO%20PAIS%20POR%20PAIS%20VPT.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1.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L:\BUSINESS%20CENTER%202020\CEDEAO2020\Pais-por-Pais\Estatisticas%20paises\CEDEAO%20PAIS%20POR%20PAIS%20VPT%202020.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4.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L:\BUSINESS%20CENTER%202020\CEDEAO2020\Pais-por-Pais\Estatisticas%20paises\CEDEAO%20PAIS%20POR%20PAIS%20VPT%202020.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file:///L:\BUSINESS%20CENTER%202020\CEDEAO2020\Pais-por-Pais\Estatisticas%20paises\CEDEAO%20PAIS%20POR%20PAIS%20VPT%202020.xlsx" TargetMode="External"/></Relationships>
</file>

<file path=ppt/charts/_rels/chart57.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file:///L:\BUSINESS%20CENTER%202020\CEDEAO2020\Pais-por-Pais\Estatisticas%20paises\CEDEAO%20PAIS%20POR%20PAIS%20VPT%202020.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L:\BUSINESS%20CENTER%202020\CEDEAO2020\Pais-por-Pais\Estatisticas%20paises\CEDEAO%20PAIS%20POR%20PAIS%20VPT%202020.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J:\BUSINESS%20CENTER%202020\CEDEAO2020\Pais-por-Pais\CEDEAO%20PAIS%20POR%20PAIS%20VPT.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1.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oleObject" Target="file:///L:\BUSINESS%20CENTER%202020\CEDEAO2020\Pais-por-Pais\Estatisticas%20paises\CEDEAO%20PAIS%20POR%20PAIS%20VPT%202020.xlsx" TargetMode="External"/></Relationships>
</file>

<file path=ppt/charts/_rels/chart62.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oleObject" Target="file:///L:\BUSINESS%20CENTER%202020\CEDEAO2020\Pais-por-Pais\Estatisticas%20paises\CEDEAO%20PAIS%20POR%20PAIS%20VPT%202020.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4.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L:\BUSINESS%20CENTER%202020\CEDEAO2020\Pais-por-Pais\Estatisticas%20paises\CEDEAO%20PAIS%20POR%20PAIS%20VPT%202020.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oleObject" Target="file:///L:\BUSINESS%20CENTER%202020\CEDEAO2020\Pais-por-Pais\Estatisticas%20paises\CEDEAO%20PAIS%20POR%20PAIS%20VPT%202020.xlsx" TargetMode="External"/></Relationships>
</file>

<file path=ppt/charts/_rels/chart67.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oleObject" Target="file:///L:\BUSINESS%20CENTER%202020\CEDEAO2020\Pais-por-Pais\Estatisticas%20paises\CEDEAO%20PAIS%20POR%20PAIS%20VPT%202020.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L:\BUSINESS%20CENTER%202020\CEDEAO2020\Pais-por-Pais\Estatisticas%20paises\CEDEAO%20PAIS%20POR%20PAIS%20VPT%202020.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BUSINESS%20CENTER%202020\CEDEAO2020\Pais-por-Pais\CEDEAO%20PAIS%20POR%20PAIS%20VPT.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1.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oleObject" Target="file:///L:\BUSINESS%20CENTER%202020\CEDEAO2020\Pais-por-Pais\Estatisticas%20paises\CEDEAO%20PAIS%20POR%20PAIS%20VPT%202020.xlsx" TargetMode="External"/></Relationships>
</file>

<file path=ppt/charts/_rels/chart72.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oleObject" Target="file:///L:\BUSINESS%20CENTER%202020\CEDEAO2020\Pais-por-Pais\Estatisticas%20paises\CEDEAO%20PAIS%20POR%20PAIS%20VPT%202020.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4.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L:\BUSINESS%20CENTER%202020\CEDEAO2020\Pais-por-Pais\Estatisticas%20paises\CEDEAO%20PAIS%20POR%20PAIS%20VPT%202020.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6.xml.rels><?xml version="1.0" encoding="UTF-8" standalone="yes"?>
<Relationships xmlns="http://schemas.openxmlformats.org/package/2006/relationships"><Relationship Id="rId3" Type="http://schemas.microsoft.com/office/2011/relationships/chartStyle" Target="style71.xml"/><Relationship Id="rId2" Type="http://schemas.microsoft.com/office/2011/relationships/chartColorStyle" Target="colors71.xml"/><Relationship Id="rId1" Type="http://schemas.openxmlformats.org/officeDocument/2006/relationships/oleObject" Target="file:///L:\BUSINESS%20CENTER%202020\CEDEAO2020\Pais-por-Pais\Estatisticas%20paises\CEDEAO%20PAIS%20POR%20PAIS%20VPT%202020.xlsx" TargetMode="External"/></Relationships>
</file>

<file path=ppt/charts/_rels/chart77.xml.rels><?xml version="1.0" encoding="UTF-8" standalone="yes"?>
<Relationships xmlns="http://schemas.openxmlformats.org/package/2006/relationships"><Relationship Id="rId3" Type="http://schemas.microsoft.com/office/2011/relationships/chartStyle" Target="style72.xml"/><Relationship Id="rId2" Type="http://schemas.microsoft.com/office/2011/relationships/chartColorStyle" Target="colors72.xml"/><Relationship Id="rId1" Type="http://schemas.openxmlformats.org/officeDocument/2006/relationships/oleObject" Target="file:///L:\BUSINESS%20CENTER%202020\CEDEAO2020\Pais-por-Pais\Estatisticas%20paises\CEDEAO%20PAIS%20POR%20PAIS%20VPT%202020.xlsx" TargetMode="External"/></Relationships>
</file>

<file path=ppt/charts/_rels/chart78.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L:\BUSINESS%20CENTER%202020\CEDEAO2020\Pais-por-Pais\Estatisticas%20paises\CEDEAO%20PAIS%20POR%20PAIS%20VPT%202020.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igos\Desktop\EMERGYS\CABO%20VERDE\BUSINESS%20CENTER%202020\CEDEAO2020\Pais-por-Pais\CEDEAO%20PAIS%20POR%20PAIS%20V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Estatisticas'!$A$7</c:f>
              <c:strCache>
                <c:ptCount val="1"/>
                <c:pt idx="0">
                  <c:v>Exportations de biens et services  [ Constant ]</c:v>
                </c:pt>
              </c:strCache>
            </c:strRef>
          </c:tx>
          <c:spPr>
            <a:solidFill>
              <a:schemeClr val="accent1"/>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193A-41AF-9037-B598D7920EFF}"/>
            </c:ext>
          </c:extLst>
        </c:ser>
        <c:ser>
          <c:idx val="1"/>
          <c:order val="1"/>
          <c:tx>
            <c:strRef>
              <c:f>'CEDEAO Estatisticas'!$A$8</c:f>
              <c:strCache>
                <c:ptCount val="1"/>
                <c:pt idx="0">
                  <c:v>Exportations de biens et services [ Courant ]</c:v>
                </c:pt>
              </c:strCache>
            </c:strRef>
          </c:tx>
          <c:spPr>
            <a:solidFill>
              <a:schemeClr val="accent2"/>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193A-41AF-9037-B598D7920EFF}"/>
            </c:ext>
          </c:extLst>
        </c:ser>
        <c:ser>
          <c:idx val="2"/>
          <c:order val="2"/>
          <c:tx>
            <c:strRef>
              <c:f>'CEDEAO Estatisticas'!$A$9</c:f>
              <c:strCache>
                <c:ptCount val="1"/>
                <c:pt idx="0">
                  <c:v>Importations de biens et services [ Constant ]</c:v>
                </c:pt>
              </c:strCache>
            </c:strRef>
          </c:tx>
          <c:spPr>
            <a:solidFill>
              <a:schemeClr val="accent6">
                <a:lumMod val="40000"/>
                <a:lumOff val="60000"/>
              </a:schemeClr>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2-193A-41AF-9037-B598D7920EFF}"/>
            </c:ext>
          </c:extLst>
        </c:ser>
        <c:ser>
          <c:idx val="3"/>
          <c:order val="3"/>
          <c:tx>
            <c:strRef>
              <c:f>'CEDEAO Estatisticas'!$A$10</c:f>
              <c:strCache>
                <c:ptCount val="1"/>
                <c:pt idx="0">
                  <c:v>Importations de biens et services [ Courant ]</c:v>
                </c:pt>
              </c:strCache>
            </c:strRef>
          </c:tx>
          <c:spPr>
            <a:solidFill>
              <a:schemeClr val="accent4"/>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3-193A-41AF-9037-B598D7920EFF}"/>
            </c:ext>
          </c:extLst>
        </c:ser>
        <c:ser>
          <c:idx val="4"/>
          <c:order val="4"/>
          <c:tx>
            <c:strRef>
              <c:f>'CEDEAO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467995"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0E-193A-41AF-9037-B598D7920EFF}"/>
            </c:ext>
          </c:extLst>
        </c:ser>
        <c:ser>
          <c:idx val="5"/>
          <c:order val="5"/>
          <c:tx>
            <c:strRef>
              <c:f>'CEDEAO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19-193A-41AF-9037-B598D7920EFF}"/>
            </c:ext>
          </c:extLst>
        </c:ser>
        <c:ser>
          <c:idx val="6"/>
          <c:order val="6"/>
          <c:tx>
            <c:strRef>
              <c:f>'CEDEAO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extLst xmlns:c16r2="http://schemas.microsoft.com/office/drawing/2015/06/chart">
            <c:ext xmlns:c16="http://schemas.microsoft.com/office/drawing/2014/chart" uri="{C3380CC4-5D6E-409C-BE32-E72D297353CC}">
              <c16:uniqueId val="{0000001D-193A-41AF-9037-B598D7920EFF}"/>
            </c:ext>
          </c:extLst>
        </c:ser>
        <c:dLbls>
          <c:showLegendKey val="0"/>
          <c:showVal val="0"/>
          <c:showCatName val="0"/>
          <c:showSerName val="0"/>
          <c:showPercent val="0"/>
          <c:showBubbleSize val="0"/>
        </c:dLbls>
        <c:gapWidth val="150"/>
        <c:axId val="316633088"/>
        <c:axId val="202455232"/>
      </c:barChart>
      <c:dateAx>
        <c:axId val="31663308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LA CEDEAO</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2455232"/>
        <c:crosses val="autoZero"/>
        <c:auto val="0"/>
        <c:lblOffset val="100"/>
        <c:baseTimeUnit val="days"/>
      </c:dateAx>
      <c:valAx>
        <c:axId val="202455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VALEURS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1663308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272623093725"/>
          <c:y val="1.268415406940171E-2"/>
          <c:w val="0.88627082088602016"/>
          <c:h val="0.73286855111693416"/>
        </c:manualLayout>
      </c:layout>
      <c:barChart>
        <c:barDir val="col"/>
        <c:grouping val="clustered"/>
        <c:varyColors val="0"/>
        <c:ser>
          <c:idx val="0"/>
          <c:order val="0"/>
          <c:tx>
            <c:strRef>
              <c:f>'Benin Estatisticas'!$A$7</c:f>
              <c:strCache>
                <c:ptCount val="1"/>
                <c:pt idx="0">
                  <c:v>Exportations de biens et services  [ Constant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Exportations de biens et services [ Courant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Importations de biens et services [ Constant ]</c:v>
                </c:pt>
              </c:strCache>
            </c:strRef>
          </c:tx>
          <c:spPr>
            <a:solidFill>
              <a:schemeClr val="accent3"/>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Importations de biens et services [ Courant ]</c:v>
                </c:pt>
              </c:strCache>
            </c:strRef>
          </c:tx>
          <c:spPr>
            <a:solidFill>
              <a:schemeClr val="accent4"/>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Balance commerciale [ Courant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301902336"/>
        <c:axId val="83715776"/>
      </c:barChart>
      <c:dateAx>
        <c:axId val="30190233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BÉNIN</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83715776"/>
        <c:crosses val="autoZero"/>
        <c:auto val="0"/>
        <c:lblOffset val="100"/>
        <c:baseTimeUnit val="days"/>
      </c:dateAx>
      <c:valAx>
        <c:axId val="83715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VALEURS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190233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manualLayout>
          <c:xMode val="edge"/>
          <c:yMode val="edge"/>
          <c:x val="0.12215896647305993"/>
          <c:y val="0.85524128175585046"/>
          <c:w val="0.75568206705388008"/>
          <c:h val="0.1447587182441496"/>
        </c:manualLayout>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du Bénin</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044206534537199"/>
          <c:y val="7.44870506902318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379-4895-9351-D1DE05ADB7F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379-4895-9351-D1DE05ADB7F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379-4895-9351-D1DE05ADB7F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379-4895-9351-D1DE05ADB7F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379-4895-9351-D1DE05ADB7F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379-4895-9351-D1DE05ADB7F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379-4895-9351-D1DE05ADB7F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379-4895-9351-D1DE05ADB7F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379-4895-9351-D1DE05ADB7F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379-4895-9351-D1DE05ADB7F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379-4895-9351-D1DE05ADB7F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379-4895-9351-D1DE05ADB7F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379-4895-9351-D1DE05ADB7F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379-4895-9351-D1DE05ADB7F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379-4895-9351-D1DE05ADB7F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379-4895-9351-D1DE05ADB7FC}"/>
              </c:ext>
            </c:extLst>
          </c:dPt>
          <c:dLbls>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379-4895-9351-D1DE05ADB7FC}"/>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379-4895-9351-D1DE05ADB7FC}"/>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379-4895-9351-D1DE05ADB7FC}"/>
                </c:ext>
              </c:extLst>
            </c:dLbl>
            <c:dLbl>
              <c:idx val="12"/>
              <c:layout>
                <c:manualLayout>
                  <c:x val="-1.1600928074245899E-2"/>
                  <c:y val="-4.9300664616605497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379-4895-9351-D1DE05ADB7FC}"/>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379-4895-9351-D1DE05ADB7FC}"/>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379-4895-9351-D1DE05ADB7F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Estatisticas'!$A$110:$A$125</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Estatisticas'!$B$110:$B$125</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1379-4895-9351-D1DE05ADB7F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4606741573033697"/>
          <c:w val="0.99487836107554395"/>
          <c:h val="0.24964249233912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du Bénin</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7667243772443098"/>
          <c:y val="0.122231116608516"/>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1F0-404C-9E4B-6A80ADEBB3C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1F0-404C-9E4B-6A80ADEBB3C5}"/>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1F0-404C-9E4B-6A80ADEBB3C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1F0-404C-9E4B-6A80ADEBB3C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1F0-404C-9E4B-6A80ADEBB3C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1F0-404C-9E4B-6A80ADEBB3C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1F0-404C-9E4B-6A80ADEBB3C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1F0-404C-9E4B-6A80ADEBB3C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1F0-404C-9E4B-6A80ADEBB3C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1F0-404C-9E4B-6A80ADEBB3C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1F0-404C-9E4B-6A80ADEBB3C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1F0-404C-9E4B-6A80ADEBB3C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1F0-404C-9E4B-6A80ADEBB3C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1F0-404C-9E4B-6A80ADEBB3C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1F0-404C-9E4B-6A80ADEBB3C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1F0-404C-9E4B-6A80ADEBB3C5}"/>
              </c:ext>
            </c:extLst>
          </c:dPt>
          <c:dLbls>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1F0-404C-9E4B-6A80ADEBB3C5}"/>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9487057673820605E-2"/>
                      <c:h val="5.0352261788279201E-2"/>
                    </c:manualLayout>
                  </c15:layout>
                </c:ext>
                <c:ext xmlns:c16="http://schemas.microsoft.com/office/drawing/2014/chart" uri="{C3380CC4-5D6E-409C-BE32-E72D297353CC}">
                  <c16:uniqueId val="{0000000F-D1F0-404C-9E4B-6A80ADEBB3C5}"/>
                </c:ext>
              </c:extLst>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1F0-404C-9E4B-6A80ADEBB3C5}"/>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1F0-404C-9E4B-6A80ADEBB3C5}"/>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1F0-404C-9E4B-6A80ADEBB3C5}"/>
                </c:ext>
              </c:extLst>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1F0-404C-9E4B-6A80ADEBB3C5}"/>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1F0-404C-9E4B-6A80ADEBB3C5}"/>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1F0-404C-9E4B-6A80ADEBB3C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Estatisticas'!$A$128:$A$143</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Estatisticas'!$B$128:$B$143</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D1F0-404C-9E4B-6A80ADEBB3C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a:solidFill>
                  <a:srgbClr val="00B0F0"/>
                </a:solidFill>
                <a:latin typeface="Arial Narrow" panose="020B0606020202030204" pitchFamily="34" charset="0"/>
              </a:rPr>
              <a:t>Principaux clients du Benin </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8"/>
            <c:bubble3D val="0"/>
            <c:spPr>
              <a:solidFill>
                <a:srgbClr val="FF0000"/>
              </a:solidFill>
            </c:spPr>
          </c:dPt>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dLblPos val="bestFit"/>
              <c:showLegendKey val="1"/>
              <c:showVal val="1"/>
              <c:showCatName val="1"/>
              <c:showSerName val="0"/>
              <c:showPercent val="0"/>
              <c:showBubbleSize val="0"/>
            </c:dLbl>
            <c:dLbl>
              <c:idx val="2"/>
              <c:layout>
                <c:manualLayout>
                  <c:x val="5.6671818650180318E-2"/>
                  <c:y val="2.5062656641604009E-2"/>
                </c:manualLayout>
              </c:layout>
              <c:dLblPos val="bestFit"/>
              <c:showLegendKey val="1"/>
              <c:showVal val="1"/>
              <c:showCatName val="1"/>
              <c:showSerName val="0"/>
              <c:showPercent val="0"/>
              <c:showBubbleSize val="0"/>
            </c:dLbl>
            <c:dLbl>
              <c:idx val="3"/>
              <c:layout>
                <c:manualLayout>
                  <c:x val="2.0607934054610977E-2"/>
                  <c:y val="4.594820384294053E-2"/>
                </c:manualLayout>
              </c:layout>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dLblPos val="bestFit"/>
              <c:showLegendKey val="1"/>
              <c:showVal val="1"/>
              <c:showCatName val="1"/>
              <c:showSerName val="0"/>
              <c:showPercent val="0"/>
              <c:showBubbleSize val="0"/>
            </c:dLbl>
            <c:dLbl>
              <c:idx val="6"/>
              <c:layout>
                <c:manualLayout>
                  <c:x val="0"/>
                  <c:y val="7.6579455085834541E-17"/>
                </c:manualLayout>
              </c:layout>
              <c:dLblPos val="bestFit"/>
              <c:showLegendKey val="1"/>
              <c:showVal val="1"/>
              <c:showCatName val="1"/>
              <c:showSerName val="0"/>
              <c:showPercent val="0"/>
              <c:showBubbleSize val="0"/>
            </c:dLbl>
            <c:dLbl>
              <c:idx val="7"/>
              <c:layout>
                <c:manualLayout>
                  <c:x val="2.2095783306827093E-3"/>
                  <c:y val="-6.0494398984440777E-2"/>
                </c:manualLayout>
              </c:layout>
              <c:dLblPos val="bestFit"/>
              <c:showLegendKey val="1"/>
              <c:showVal val="1"/>
              <c:showCatName val="1"/>
              <c:showSerName val="0"/>
              <c:showPercent val="0"/>
              <c:showBubbleSize val="0"/>
            </c:dLbl>
            <c:dLbl>
              <c:idx val="8"/>
              <c:layout>
                <c:manualLayout>
                  <c:x val="0"/>
                  <c:y val="3.6253638229861791E-3"/>
                </c:manualLayout>
              </c:layout>
              <c:dLblPos val="bestFit"/>
              <c:showLegendKey val="1"/>
              <c:showVal val="1"/>
              <c:showCatName val="1"/>
              <c:showSerName val="0"/>
              <c:showPercent val="0"/>
              <c:showBubbleSize val="0"/>
            </c:dLbl>
            <c:dLbl>
              <c:idx val="9"/>
              <c:layout>
                <c:manualLayout>
                  <c:x val="0"/>
                  <c:y val="-8.9712315372343213E-2"/>
                </c:manualLayout>
              </c:layout>
              <c:dLblPos val="bestFit"/>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Chine</c:v>
                </c:pt>
                <c:pt idx="4">
                  <c:v>Nigéria</c:v>
                </c:pt>
                <c:pt idx="5">
                  <c:v>Danemark</c:v>
                </c:pt>
                <c:pt idx="6">
                  <c:v>Egypte</c:v>
                </c:pt>
                <c:pt idx="7">
                  <c:v>Niger</c:v>
                </c:pt>
                <c:pt idx="8">
                  <c:v>Malaisie</c:v>
                </c:pt>
                <c:pt idx="9">
                  <c:v>Burkina Faso</c:v>
                </c:pt>
                <c:pt idx="10">
                  <c:v>Autres</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a:solidFill>
                  <a:srgbClr val="00B0F0"/>
                </a:solidFill>
                <a:latin typeface="Arial Narrow" panose="020B0606020202030204" pitchFamily="34" charset="0"/>
              </a:rPr>
              <a:t>Principaux fournisseurs</a:t>
            </a:r>
          </a:p>
        </c:rich>
      </c:tx>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dLblPos val="bestFit"/>
              <c:showLegendKey val="0"/>
              <c:showVal val="1"/>
              <c:showCatName val="1"/>
              <c:showSerName val="0"/>
              <c:showPercent val="0"/>
              <c:showBubbleSize val="0"/>
            </c:dLbl>
            <c:dLbl>
              <c:idx val="1"/>
              <c:layout>
                <c:manualLayout>
                  <c:x val="-2.0370135052831988E-16"/>
                  <c:y val="-5.8774139378673422E-2"/>
                </c:manualLayout>
              </c:layout>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dLblPos val="bestFit"/>
              <c:showLegendKey val="0"/>
              <c:showVal val="1"/>
              <c:showCatName val="1"/>
              <c:showSerName val="0"/>
              <c:showPercent val="0"/>
              <c:showBubbleSize val="0"/>
            </c:dLbl>
            <c:dLbl>
              <c:idx val="4"/>
              <c:layout>
                <c:manualLayout>
                  <c:x val="-2.777777777777788E-2"/>
                  <c:y val="3.3585222502099076E-2"/>
                </c:manualLayout>
              </c:layout>
              <c:dLblPos val="bestFit"/>
              <c:showLegendKey val="0"/>
              <c:showVal val="1"/>
              <c:showCatName val="1"/>
              <c:showSerName val="0"/>
              <c:showPercent val="0"/>
              <c:showBubbleSize val="0"/>
            </c:dLbl>
            <c:dLbl>
              <c:idx val="5"/>
              <c:layout>
                <c:manualLayout>
                  <c:x val="4.4444444444444446E-2"/>
                  <c:y val="6.7170445004198151E-2"/>
                </c:manualLayout>
              </c:layout>
              <c:dLblPos val="bestFit"/>
              <c:showLegendKey val="0"/>
              <c:showVal val="1"/>
              <c:showCatName val="1"/>
              <c:showSerName val="0"/>
              <c:showPercent val="0"/>
              <c:showBubbleSize val="0"/>
            </c:dLbl>
            <c:dLbl>
              <c:idx val="6"/>
              <c:layout>
                <c:manualLayout>
                  <c:x val="-5.833333333333332E-2"/>
                  <c:y val="3.7783375314861464E-2"/>
                </c:manualLayout>
              </c:layout>
              <c:dLblPos val="bestFit"/>
              <c:showLegendKey val="0"/>
              <c:showVal val="1"/>
              <c:showCatName val="1"/>
              <c:showSerName val="0"/>
              <c:showPercent val="0"/>
              <c:showBubbleSize val="0"/>
            </c:dLbl>
            <c:dLbl>
              <c:idx val="7"/>
              <c:layout>
                <c:manualLayout>
                  <c:x val="-4.4444444444444446E-2"/>
                  <c:y val="2.5188916876574308E-2"/>
                </c:manualLayout>
              </c:layout>
              <c:dLblPos val="bestFit"/>
              <c:showLegendKey val="0"/>
              <c:showVal val="1"/>
              <c:showCatName val="1"/>
              <c:showSerName val="0"/>
              <c:showPercent val="0"/>
              <c:showBubbleSize val="0"/>
            </c:dLbl>
            <c:dLbl>
              <c:idx val="8"/>
              <c:layout>
                <c:manualLayout>
                  <c:x val="0"/>
                  <c:y val="-1.2594458438287154E-2"/>
                </c:manualLayout>
              </c:layout>
              <c:dLblPos val="bestFit"/>
              <c:showLegendKey val="0"/>
              <c:showVal val="1"/>
              <c:showCatName val="1"/>
              <c:showSerName val="0"/>
              <c:showPercent val="0"/>
              <c:showBubbleSize val="0"/>
            </c:dLbl>
            <c:dLbl>
              <c:idx val="9"/>
              <c:layout>
                <c:manualLayout>
                  <c:x val="0"/>
                  <c:y val="-2.938706968933677E-2"/>
                </c:manualLayout>
              </c:layout>
              <c:dLblPos val="bestFit"/>
              <c:showLegendKey val="0"/>
              <c:showVal val="1"/>
              <c:showCatName val="1"/>
              <c:showSerName val="0"/>
              <c:showPercent val="0"/>
              <c:showBubbleSize val="0"/>
            </c:dLbl>
            <c:dLbl>
              <c:idx val="10"/>
              <c:layout>
                <c:manualLayout>
                  <c:x val="1.1111111111111112E-2"/>
                  <c:y val="-0.11335012594458441"/>
                </c:manualLayout>
              </c:layout>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Chine</c:v>
                </c:pt>
                <c:pt idx="2">
                  <c:v>Togo</c:v>
                </c:pt>
                <c:pt idx="3">
                  <c:v>France</c:v>
                </c:pt>
                <c:pt idx="4">
                  <c:v>Thaïlande</c:v>
                </c:pt>
                <c:pt idx="5">
                  <c:v>Belgique</c:v>
                </c:pt>
                <c:pt idx="6">
                  <c:v>Emirats Arabes Unis</c:v>
                </c:pt>
                <c:pt idx="7">
                  <c:v>Maroc</c:v>
                </c:pt>
                <c:pt idx="8">
                  <c:v>Pays-Bas</c:v>
                </c:pt>
                <c:pt idx="9">
                  <c:v>Russie</c:v>
                </c:pt>
                <c:pt idx="10">
                  <c:v>Autres</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sz="1100" i="1">
                <a:solidFill>
                  <a:srgbClr val="00B0F0"/>
                </a:solidFill>
              </a:rPr>
              <a:t>EXPORTATIONS ET IMPORTATIONS EN POURCENTAGE DU PIB</a:t>
            </a:r>
          </a:p>
        </c:rich>
      </c:tx>
      <c:layout/>
      <c:overlay val="0"/>
      <c:spPr>
        <a:noFill/>
        <a:ln>
          <a:noFill/>
        </a:ln>
        <a:effectLst/>
      </c:spPr>
    </c:title>
    <c:autoTitleDeleted val="0"/>
    <c:plotArea>
      <c:layout/>
      <c:barChart>
        <c:barDir val="col"/>
        <c:grouping val="clustered"/>
        <c:varyColors val="0"/>
        <c:ser>
          <c:idx val="0"/>
          <c:order val="0"/>
          <c:tx>
            <c:strRef>
              <c:f>'Benin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C89-4311-9F6A-A70E31F6C619}"/>
            </c:ext>
          </c:extLst>
        </c:ser>
        <c:ser>
          <c:idx val="1"/>
          <c:order val="1"/>
          <c:tx>
            <c:strRef>
              <c:f>'Benin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C89-4311-9F6A-A70E31F6C619}"/>
            </c:ext>
          </c:extLst>
        </c:ser>
        <c:dLbls>
          <c:showLegendKey val="0"/>
          <c:showVal val="1"/>
          <c:showCatName val="0"/>
          <c:showSerName val="0"/>
          <c:showPercent val="0"/>
          <c:showBubbleSize val="0"/>
        </c:dLbls>
        <c:gapWidth val="219"/>
        <c:overlap val="-27"/>
        <c:axId val="302145024"/>
        <c:axId val="134781696"/>
      </c:barChart>
      <c:catAx>
        <c:axId val="302145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4781696"/>
        <c:crosses val="autoZero"/>
        <c:auto val="1"/>
        <c:lblAlgn val="ctr"/>
        <c:lblOffset val="100"/>
        <c:noMultiLvlLbl val="0"/>
      </c:catAx>
      <c:valAx>
        <c:axId val="134781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21450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i="1"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2020.xlsx]Benin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09170185672703E-3"/>
                  <c:y val="0.119180744628947"/>
                </c:manualLayout>
              </c:layout>
              <c:spPr>
                <a:noFill/>
                <a:ln>
                  <a:noFill/>
                </a:ln>
                <a:effectLst/>
              </c:spPr>
              <c:txPr>
                <a:bodyPr rot="0" spcFirstLastPara="0" vertOverflow="ellipsis" vert="horz" wrap="square" lIns="107950" tIns="36195" rIns="71755" bIns="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88CE-4FA7-913F-60624980E453}"/>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8CE-4FA7-913F-60624980E453}"/>
                </c:ext>
              </c:extLst>
            </c:dLbl>
            <c:spPr>
              <a:noFill/>
              <a:ln>
                <a:noFill/>
              </a:ln>
              <a:effectLst/>
            </c:spPr>
            <c:txPr>
              <a:bodyPr rot="0" spcFirstLastPara="0" vertOverflow="ellipsis" vert="horz" wrap="square" lIns="71755" tIns="0" rIns="38100" bIns="1079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88CE-4FA7-913F-60624980E453}"/>
            </c:ext>
          </c:extLst>
        </c:ser>
        <c:dLbls>
          <c:showLegendKey val="0"/>
          <c:showVal val="1"/>
          <c:showCatName val="0"/>
          <c:showSerName val="0"/>
          <c:showPercent val="0"/>
          <c:showBubbleSize val="0"/>
        </c:dLbls>
        <c:marker val="1"/>
        <c:smooth val="0"/>
        <c:axId val="302473216"/>
        <c:axId val="297944192"/>
      </c:lineChart>
      <c:catAx>
        <c:axId val="3024732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97944192"/>
        <c:crosses val="autoZero"/>
        <c:auto val="1"/>
        <c:lblAlgn val="ctr"/>
        <c:lblOffset val="100"/>
        <c:noMultiLvlLbl val="0"/>
      </c:catAx>
      <c:valAx>
        <c:axId val="297944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24732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'Burkina Estatisticas'!$A$7</c:f>
              <c:strCache>
                <c:ptCount val="1"/>
                <c:pt idx="0">
                  <c:v>Exportations de biens et services  [ Constant ]</c:v>
                </c:pt>
              </c:strCache>
            </c:strRef>
          </c:tx>
          <c:spPr>
            <a:solidFill>
              <a:schemeClr val="accent1"/>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2FBE-4DD0-B173-EFF3E9BDECDC}"/>
            </c:ext>
          </c:extLst>
        </c:ser>
        <c:ser>
          <c:idx val="1"/>
          <c:order val="1"/>
          <c:tx>
            <c:strRef>
              <c:f>'Burkina Estatisticas'!$A$8</c:f>
              <c:strCache>
                <c:ptCount val="1"/>
                <c:pt idx="0">
                  <c:v>Exportations de biens et services [ Courant ]</c:v>
                </c:pt>
              </c:strCache>
            </c:strRef>
          </c:tx>
          <c:spPr>
            <a:solidFill>
              <a:schemeClr val="accent2"/>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2FBE-4DD0-B173-EFF3E9BDECDC}"/>
            </c:ext>
          </c:extLst>
        </c:ser>
        <c:ser>
          <c:idx val="2"/>
          <c:order val="2"/>
          <c:tx>
            <c:strRef>
              <c:f>'Burkina Estatisticas'!$A$9</c:f>
              <c:strCache>
                <c:ptCount val="1"/>
                <c:pt idx="0">
                  <c:v>Importations de biens et services [ Constant ]</c:v>
                </c:pt>
              </c:strCache>
            </c:strRef>
          </c:tx>
          <c:spPr>
            <a:solidFill>
              <a:schemeClr val="accent3"/>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2FBE-4DD0-B173-EFF3E9BDECDC}"/>
            </c:ext>
          </c:extLst>
        </c:ser>
        <c:ser>
          <c:idx val="3"/>
          <c:order val="3"/>
          <c:tx>
            <c:strRef>
              <c:f>'Burkina Estatisticas'!$A$10</c:f>
              <c:strCache>
                <c:ptCount val="1"/>
                <c:pt idx="0">
                  <c:v>Importations de biens et services [ Courant ]</c:v>
                </c:pt>
              </c:strCache>
            </c:strRef>
          </c:tx>
          <c:spPr>
            <a:solidFill>
              <a:schemeClr val="accent4"/>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2FBE-4DD0-B173-EFF3E9BDECDC}"/>
            </c:ext>
          </c:extLst>
        </c:ser>
        <c:ser>
          <c:idx val="4"/>
          <c:order val="4"/>
          <c:tx>
            <c:strRef>
              <c:f>'Burkina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2FBE-4DD0-B173-EFF3E9BDECDC}"/>
            </c:ext>
          </c:extLst>
        </c:ser>
        <c:ser>
          <c:idx val="5"/>
          <c:order val="5"/>
          <c:tx>
            <c:strRef>
              <c:f>'Burkina Estatisticas'!$A$12</c:f>
              <c:strCache>
                <c:ptCount val="1"/>
                <c:pt idx="0">
                  <c:v>Balance commerciale [ Courant ]</c:v>
                </c:pt>
              </c:strCache>
            </c:strRef>
          </c:tx>
          <c:spPr>
            <a:solidFill>
              <a:schemeClr val="accent6"/>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2FBE-4DD0-B173-EFF3E9BDECDC}"/>
            </c:ext>
          </c:extLst>
        </c:ser>
        <c:ser>
          <c:idx val="6"/>
          <c:order val="6"/>
          <c:tx>
            <c:strRef>
              <c:f>'Burkina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2FBE-4DD0-B173-EFF3E9BDECD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B-2FBE-4DD0-B173-EFF3E9BDECDC}"/>
            </c:ext>
          </c:extLst>
        </c:ser>
        <c:dLbls>
          <c:showLegendKey val="0"/>
          <c:showVal val="0"/>
          <c:showCatName val="0"/>
          <c:showSerName val="0"/>
          <c:showPercent val="0"/>
          <c:showBubbleSize val="0"/>
        </c:dLbls>
        <c:gapWidth val="150"/>
        <c:axId val="321538048"/>
        <c:axId val="297948224"/>
      </c:barChart>
      <c:dateAx>
        <c:axId val="32153804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BURKINA FASO</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97948224"/>
        <c:crosses val="autoZero"/>
        <c:auto val="0"/>
        <c:lblOffset val="100"/>
        <c:baseTimeUnit val="days"/>
      </c:dateAx>
      <c:valAx>
        <c:axId val="297948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15380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a:solidFill>
                  <a:srgbClr val="00B4B2"/>
                </a:solidFill>
              </a:rPr>
              <a:t>Les Exportations du Burkina Faso</a:t>
            </a:r>
          </a:p>
          <a:p>
            <a:pPr defTabSz="914400">
              <a:defRPr lang="pt-PT" sz="1200" b="0" i="0" u="none" strike="noStrike" kern="1200" spc="0" baseline="0">
                <a:solidFill>
                  <a:srgbClr val="00B4B2"/>
                </a:solidFill>
                <a:latin typeface="+mn-lt"/>
                <a:ea typeface="+mn-ea"/>
                <a:cs typeface="+mn-cs"/>
              </a:defRPr>
            </a:pPr>
            <a:r>
              <a:rPr lang="fr-FR" sz="1200">
                <a:solidFill>
                  <a:srgbClr val="00B4B2"/>
                </a:solidFill>
              </a:rPr>
              <a:t>2015</a:t>
            </a:r>
          </a:p>
          <a:p>
            <a:pPr defTabSz="914400">
              <a:defRPr lang="pt-PT" sz="1200" b="0" i="0" u="none" strike="noStrike" kern="1200" spc="0" baseline="0">
                <a:solidFill>
                  <a:srgbClr val="00B4B2"/>
                </a:solidFill>
                <a:latin typeface="+mn-lt"/>
                <a:ea typeface="+mn-ea"/>
                <a:cs typeface="+mn-cs"/>
              </a:defRPr>
            </a:pPr>
            <a:endParaRPr lang="fr-FR" sz="1200">
              <a:solidFill>
                <a:srgbClr val="00B4B2"/>
              </a:solidFill>
            </a:endParaRPr>
          </a:p>
        </c:rich>
      </c:tx>
      <c:layout>
        <c:manualLayout>
          <c:xMode val="edge"/>
          <c:yMode val="edge"/>
          <c:x val="9.7182349813928801E-2"/>
          <c:y val="4.6981207516993201E-3"/>
        </c:manualLayout>
      </c:layout>
      <c:overlay val="0"/>
      <c:spPr>
        <a:noFill/>
        <a:ln>
          <a:noFill/>
        </a:ln>
        <a:effectLst/>
      </c:spPr>
    </c:title>
    <c:autoTitleDeleted val="0"/>
    <c:plotArea>
      <c:layout>
        <c:manualLayout>
          <c:layoutTarget val="inner"/>
          <c:xMode val="edge"/>
          <c:yMode val="edge"/>
          <c:x val="0.32865497076023398"/>
          <c:y val="0.226191701842891"/>
          <c:w val="0.58564593301435397"/>
          <c:h val="0.5670750540512710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9E5-484F-88F1-DCE0701F23B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9E5-484F-88F1-DCE0701F23B3}"/>
              </c:ext>
            </c:extLst>
          </c:dPt>
          <c:dPt>
            <c:idx val="2"/>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05-39E5-484F-88F1-DCE0701F23B3}"/>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39E5-484F-88F1-DCE0701F23B3}"/>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39E5-484F-88F1-DCE0701F23B3}"/>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39E5-484F-88F1-DCE0701F23B3}"/>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39E5-484F-88F1-DCE0701F23B3}"/>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39E5-484F-88F1-DCE0701F23B3}"/>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39E5-484F-88F1-DCE0701F23B3}"/>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39E5-484F-88F1-DCE0701F23B3}"/>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39E5-484F-88F1-DCE0701F23B3}"/>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39E5-484F-88F1-DCE0701F23B3}"/>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39E5-484F-88F1-DCE0701F23B3}"/>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39E5-484F-88F1-DCE0701F23B3}"/>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39E5-484F-88F1-DCE0701F23B3}"/>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39E5-484F-88F1-DCE0701F23B3}"/>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39E5-484F-88F1-DCE0701F23B3}"/>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9E5-484F-88F1-DCE0701F23B3}"/>
                </c:ext>
              </c:extLst>
            </c:dLbl>
            <c:dLbl>
              <c:idx val="5"/>
              <c:layout>
                <c:manualLayout>
                  <c:x val="-8.8366890380313201E-2"/>
                  <c:y val="3.1717631750162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9E5-484F-88F1-DCE0701F23B3}"/>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9E5-484F-88F1-DCE0701F23B3}"/>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9E5-484F-88F1-DCE0701F23B3}"/>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9E5-484F-88F1-DCE0701F23B3}"/>
                </c:ext>
              </c:extLst>
            </c:dLbl>
            <c:dLbl>
              <c:idx val="9"/>
              <c:layout>
                <c:manualLayout>
                  <c:x val="-7.7329636884564498E-2"/>
                  <c:y val="-0.1328678792203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9E5-484F-88F1-DCE0701F23B3}"/>
                </c:ext>
              </c:extLst>
            </c:dLbl>
            <c:dLbl>
              <c:idx val="10"/>
              <c:layout>
                <c:manualLayout>
                  <c:x val="-0.246211675212029"/>
                  <c:y val="-9.77460902796394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9E5-484F-88F1-DCE0701F23B3}"/>
                </c:ext>
              </c:extLst>
            </c:dLbl>
            <c:dLbl>
              <c:idx val="11"/>
              <c:layout>
                <c:manualLayout>
                  <c:x val="-0.20234060848684601"/>
                  <c:y val="-0.13914698243674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9E5-484F-88F1-DCE0701F23B3}"/>
                </c:ext>
              </c:extLst>
            </c:dLbl>
            <c:dLbl>
              <c:idx val="12"/>
              <c:layout>
                <c:manualLayout>
                  <c:x val="4.8770288544219997E-2"/>
                  <c:y val="-0.129019757918895"/>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9E5-484F-88F1-DCE0701F23B3}"/>
                </c:ext>
              </c:extLst>
            </c:dLbl>
            <c:dLbl>
              <c:idx val="13"/>
              <c:layout>
                <c:manualLayout>
                  <c:x val="8.9485458612975396E-2"/>
                  <c:y val="-9.88575534082841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9E5-484F-88F1-DCE0701F23B3}"/>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39E5-484F-88F1-DCE0701F23B3}"/>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39E5-484F-88F1-DCE0701F23B3}"/>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39E5-484F-88F1-DCE0701F23B3}"/>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Estatisticas'!$A$134:$A$150</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39E5-484F-88F1-DCE0701F23B3}"/>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1897926634768701E-3"/>
          <c:y val="0.80129723051580404"/>
          <c:w val="0.99362041467304596"/>
          <c:h val="0.19139297848244599"/>
        </c:manualLayout>
      </c:layout>
      <c:overlay val="0"/>
      <c:spPr>
        <a:noFill/>
        <a:ln>
          <a:noFill/>
        </a:ln>
        <a:effectLst/>
      </c:spPr>
      <c:txPr>
        <a:bodyPr rot="0" spcFirstLastPara="0" vertOverflow="ellipsis" vert="horz" wrap="square" anchor="ctr" anchorCtr="1"/>
        <a:lstStyle/>
        <a:p>
          <a:pPr>
            <a:lnSpc>
              <a:spcPct val="150000"/>
            </a:lnSpc>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Les Importations du Burkina Faso</a:t>
            </a:r>
          </a:p>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2015</a:t>
            </a:r>
          </a:p>
        </c:rich>
      </c:tx>
      <c:layout>
        <c:manualLayout>
          <c:xMode val="edge"/>
          <c:yMode val="edge"/>
          <c:x val="0.55758627731263999"/>
          <c:y val="9.8836610727890493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9F9-446D-9BA6-CF1076653CF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9F9-446D-9BA6-CF1076653CF0}"/>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9F9-446D-9BA6-CF1076653CF0}"/>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D9F9-446D-9BA6-CF1076653CF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D9F9-446D-9BA6-CF1076653CF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9F9-446D-9BA6-CF1076653C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9F9-446D-9BA6-CF1076653C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9F9-446D-9BA6-CF1076653CF0}"/>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D9F9-446D-9BA6-CF1076653CF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9F9-446D-9BA6-CF1076653C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9F9-446D-9BA6-CF1076653CF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9F9-446D-9BA6-CF1076653CF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9F9-446D-9BA6-CF1076653C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9F9-446D-9BA6-CF1076653CF0}"/>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D9F9-446D-9BA6-CF1076653CF0}"/>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D9F9-446D-9BA6-CF1076653CF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D9F9-446D-9BA6-CF1076653CF0}"/>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9F9-446D-9BA6-CF1076653CF0}"/>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D9F9-446D-9BA6-CF1076653CF0}"/>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9F9-446D-9BA6-CF1076653CF0}"/>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4281427372659293E-2"/>
                      <c:h val="5.4520877140282399E-2"/>
                    </c:manualLayout>
                  </c15:layout>
                </c:ext>
                <c:ext xmlns:c16="http://schemas.microsoft.com/office/drawing/2014/chart" uri="{C3380CC4-5D6E-409C-BE32-E72D297353CC}">
                  <c16:uniqueId val="{00000017-D9F9-446D-9BA6-CF1076653CF0}"/>
                </c:ext>
              </c:extLst>
            </c:dLbl>
            <c:dLbl>
              <c:idx val="12"/>
              <c:layout>
                <c:manualLayout>
                  <c:x val="2.21811019503633E-2"/>
                  <c:y val="-0.10449934651075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179581343871607E-2"/>
                      <c:h val="4.4792386891483703E-2"/>
                    </c:manualLayout>
                  </c15:layout>
                </c:ext>
                <c:ext xmlns:c16="http://schemas.microsoft.com/office/drawing/2014/chart" uri="{C3380CC4-5D6E-409C-BE32-E72D297353CC}">
                  <c16:uniqueId val="{00000019-D9F9-446D-9BA6-CF1076653CF0}"/>
                </c:ext>
              </c:extLst>
            </c:dLbl>
            <c:dLbl>
              <c:idx val="13"/>
              <c:layout>
                <c:manualLayout>
                  <c:x val="1.53154992852767E-2"/>
                  <c:y val="-9.96115150911444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9F9-446D-9BA6-CF1076653CF0}"/>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9F9-446D-9BA6-CF1076653CF0}"/>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9F9-446D-9BA6-CF1076653CF0}"/>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9F9-446D-9BA6-CF1076653CF0}"/>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D9F9-446D-9BA6-CF1076653CF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6309985705534E-3"/>
          <c:y val="0.73777411716256602"/>
          <c:w val="0.99387380028588901"/>
          <c:h val="0.2591372387521880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Investissements étrangers directs  [ entrées nettes - Courant ]</a:t>
            </a:r>
            <a:endParaRPr lang="pt-PT" sz="120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Estatisticas'!$A$55</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9BE-4670-8778-E1F078B3517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9BE-4670-8778-E1F078B3517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9BE-4670-8778-E1F078B3517C}"/>
                </c:ext>
              </c:extLst>
            </c:dLbl>
            <c:dLbl>
              <c:idx val="5"/>
              <c:layout>
                <c:manualLayout>
                  <c:x val="2.76682947363565E-2"/>
                  <c:y val="-6.7307692307692304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9BE-4670-8778-E1F078B3517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9BE-4670-8778-E1F078B3517C}"/>
                </c:ext>
              </c:extLst>
            </c:dLbl>
            <c:dLbl>
              <c:idx val="7"/>
              <c:layout>
                <c:manualLayout>
                  <c:x val="9.4760781671158999E-3"/>
                  <c:y val="-3.84615384615384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9BE-4670-8778-E1F078B3517C}"/>
                </c:ext>
              </c:extLst>
            </c:dLbl>
            <c:dLbl>
              <c:idx val="9"/>
              <c:layout>
                <c:manualLayout>
                  <c:x val="-2.0801912072447E-3"/>
                  <c:y val="-7.2524407252440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89BE-4670-8778-E1F078B3517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316634624"/>
        <c:axId val="275802368"/>
      </c:lineChart>
      <c:catAx>
        <c:axId val="316634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75802368"/>
        <c:crosses val="autoZero"/>
        <c:auto val="1"/>
        <c:lblAlgn val="ctr"/>
        <c:lblOffset val="100"/>
        <c:noMultiLvlLbl val="0"/>
      </c:catAx>
      <c:valAx>
        <c:axId val="2758023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16634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0" baseline="0" dirty="0" err="1" smtClean="0">
                <a:effectLst/>
              </a:rPr>
              <a:t>Investissements</a:t>
            </a:r>
            <a:r>
              <a:rPr lang="en-US" sz="1200" b="0" i="0" baseline="0" dirty="0" smtClean="0">
                <a:effectLst/>
              </a:rPr>
              <a:t> </a:t>
            </a:r>
            <a:r>
              <a:rPr lang="en-US" sz="1200" b="0" i="0" baseline="0" dirty="0" err="1" smtClean="0">
                <a:effectLst/>
              </a:rPr>
              <a:t>étrangers</a:t>
            </a:r>
            <a:r>
              <a:rPr lang="en-US" sz="1200" b="0" i="0" baseline="0" dirty="0" smtClean="0">
                <a:effectLst/>
              </a:rPr>
              <a:t> directs  [ entrées </a:t>
            </a:r>
            <a:r>
              <a:rPr lang="en-US" sz="1200" b="0" i="0" baseline="0" dirty="0" err="1" smtClean="0">
                <a:effectLst/>
              </a:rPr>
              <a:t>nettes</a:t>
            </a:r>
            <a:r>
              <a:rPr lang="en-US" sz="1200" b="0" i="0"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2020.xlsx]Burkina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B16-4D39-8675-2A7DD5FC6E40}"/>
                </c:ext>
              </c:extLst>
            </c:dLbl>
            <c:dLbl>
              <c:idx val="4"/>
              <c:layout>
                <c:manualLayout>
                  <c:x val="0"/>
                  <c:y val="3.53327855382086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B16-4D39-8675-2A7DD5FC6E40}"/>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B16-4D39-8675-2A7DD5FC6E40}"/>
                </c:ext>
              </c:extLst>
            </c:dLbl>
            <c:dLbl>
              <c:idx val="7"/>
              <c:layout>
                <c:manualLayout>
                  <c:x val="0"/>
                  <c:y val="5.1150369761709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B16-4D39-8675-2A7DD5FC6E40}"/>
                </c:ext>
              </c:extLst>
            </c:dLbl>
            <c:dLbl>
              <c:idx val="9"/>
              <c:layout>
                <c:manualLayout>
                  <c:x val="1.9790635904379998E-3"/>
                  <c:y val="7.066557107641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B16-4D39-8675-2A7DD5FC6E40}"/>
                </c:ext>
              </c:extLst>
            </c:dLbl>
            <c:spPr>
              <a:noFill/>
              <a:ln>
                <a:noFill/>
              </a:ln>
              <a:effectLst/>
            </c:spPr>
            <c:txPr>
              <a:bodyPr rot="0" spcFirstLastPara="0" vertOverflow="ellipsis" vert="horz" wrap="square" lIns="71755" tIns="0" rIns="71755"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5-0B16-4D39-8675-2A7DD5FC6E40}"/>
            </c:ext>
          </c:extLst>
        </c:ser>
        <c:dLbls>
          <c:showLegendKey val="0"/>
          <c:showVal val="1"/>
          <c:showCatName val="0"/>
          <c:showSerName val="0"/>
          <c:showPercent val="0"/>
          <c:showBubbleSize val="0"/>
        </c:dLbls>
        <c:marker val="1"/>
        <c:smooth val="0"/>
        <c:axId val="320527872"/>
        <c:axId val="301520512"/>
      </c:lineChart>
      <c:catAx>
        <c:axId val="320527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1520512"/>
        <c:crosses val="autoZero"/>
        <c:auto val="1"/>
        <c:lblAlgn val="ctr"/>
        <c:lblOffset val="100"/>
        <c:noMultiLvlLbl val="0"/>
      </c:catAx>
      <c:valAx>
        <c:axId val="301520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05278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'Burkina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1F17-4CDB-AD9F-BE7575A11EB9}"/>
            </c:ext>
          </c:extLst>
        </c:ser>
        <c:ser>
          <c:idx val="1"/>
          <c:order val="1"/>
          <c:tx>
            <c:strRef>
              <c:f>'Burkina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1F17-4CDB-AD9F-BE7575A11EB9}"/>
            </c:ext>
          </c:extLst>
        </c:ser>
        <c:dLbls>
          <c:showLegendKey val="0"/>
          <c:showVal val="1"/>
          <c:showCatName val="0"/>
          <c:showSerName val="0"/>
          <c:showPercent val="0"/>
          <c:showBubbleSize val="0"/>
        </c:dLbls>
        <c:gapWidth val="219"/>
        <c:overlap val="-27"/>
        <c:axId val="321032192"/>
        <c:axId val="301522240"/>
      </c:barChart>
      <c:catAx>
        <c:axId val="3210321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1522240"/>
        <c:crosses val="autoZero"/>
        <c:auto val="1"/>
        <c:lblAlgn val="ctr"/>
        <c:lblOffset val="100"/>
        <c:noMultiLvlLbl val="0"/>
      </c:catAx>
      <c:valAx>
        <c:axId val="301522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10321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'Cabo Verde Estatisticas'!$A$7</c:f>
              <c:strCache>
                <c:ptCount val="1"/>
                <c:pt idx="0">
                  <c:v>Exportations de biens et services  [ Constant ]</c:v>
                </c:pt>
              </c:strCache>
            </c:strRef>
          </c:tx>
          <c:spPr>
            <a:solidFill>
              <a:schemeClr val="accent1"/>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69C3-4EFC-9E21-6B039CA9902F}"/>
            </c:ext>
          </c:extLst>
        </c:ser>
        <c:ser>
          <c:idx val="1"/>
          <c:order val="1"/>
          <c:tx>
            <c:strRef>
              <c:f>'Cabo Verde Estatisticas'!$A$8</c:f>
              <c:strCache>
                <c:ptCount val="1"/>
                <c:pt idx="0">
                  <c:v>Exportations de biens et services [ Courant ]</c:v>
                </c:pt>
              </c:strCache>
            </c:strRef>
          </c:tx>
          <c:spPr>
            <a:solidFill>
              <a:schemeClr val="accent2"/>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69C3-4EFC-9E21-6B039CA9902F}"/>
            </c:ext>
          </c:extLst>
        </c:ser>
        <c:ser>
          <c:idx val="2"/>
          <c:order val="2"/>
          <c:tx>
            <c:strRef>
              <c:f>'Cabo Verde Estatisticas'!$A$9</c:f>
              <c:strCache>
                <c:ptCount val="1"/>
                <c:pt idx="0">
                  <c:v>Importations de biens et services [ Constant ]</c:v>
                </c:pt>
              </c:strCache>
            </c:strRef>
          </c:tx>
          <c:spPr>
            <a:solidFill>
              <a:schemeClr val="accent3"/>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69C3-4EFC-9E21-6B039CA9902F}"/>
            </c:ext>
          </c:extLst>
        </c:ser>
        <c:ser>
          <c:idx val="3"/>
          <c:order val="3"/>
          <c:tx>
            <c:strRef>
              <c:f>'Cabo Verde Estatisticas'!$A$10</c:f>
              <c:strCache>
                <c:ptCount val="1"/>
                <c:pt idx="0">
                  <c:v>Importations de biens et services [ Courant ]</c:v>
                </c:pt>
              </c:strCache>
            </c:strRef>
          </c:tx>
          <c:spPr>
            <a:solidFill>
              <a:schemeClr val="accent4"/>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69C3-4EFC-9E21-6B039CA9902F}"/>
            </c:ext>
          </c:extLst>
        </c:ser>
        <c:ser>
          <c:idx val="4"/>
          <c:order val="4"/>
          <c:tx>
            <c:strRef>
              <c:f>'Cabo Verde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69C3-4EFC-9E21-6B039CA9902F}"/>
            </c:ext>
          </c:extLst>
        </c:ser>
        <c:ser>
          <c:idx val="5"/>
          <c:order val="5"/>
          <c:tx>
            <c:strRef>
              <c:f>'Cabo Verde Estatisticas'!$A$12</c:f>
              <c:strCache>
                <c:ptCount val="1"/>
                <c:pt idx="0">
                  <c:v>Balance commerciale [ Courant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69C3-4EFC-9E21-6B039CA9902F}"/>
            </c:ext>
          </c:extLst>
        </c:ser>
        <c:ser>
          <c:idx val="6"/>
          <c:order val="6"/>
          <c:tx>
            <c:strRef>
              <c:f>'Cabo Verde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431800" tIns="64770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1C-69C3-4EFC-9E21-6B039CA9902F}"/>
            </c:ext>
          </c:extLst>
        </c:ser>
        <c:dLbls>
          <c:showLegendKey val="0"/>
          <c:showVal val="0"/>
          <c:showCatName val="0"/>
          <c:showSerName val="0"/>
          <c:showPercent val="0"/>
          <c:showBubbleSize val="0"/>
        </c:dLbls>
        <c:gapWidth val="150"/>
        <c:axId val="321035264"/>
        <c:axId val="321146240"/>
      </c:barChart>
      <c:dateAx>
        <c:axId val="32103526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a:t>
                </a:r>
                <a:r>
                  <a:rPr lang="en-US" altLang="en-US"/>
                  <a:t>CABO VERDE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1146240"/>
        <c:crosses val="autoZero"/>
        <c:auto val="0"/>
        <c:lblOffset val="100"/>
        <c:baseTimeUnit val="days"/>
      </c:dateAx>
      <c:valAx>
        <c:axId val="321146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10352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321819558307903"/>
          <c:y val="1.19444822399307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802-4D22-B0D0-BB2B1553CA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802-4D22-B0D0-BB2B1553CA4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5802-4D22-B0D0-BB2B1553CA4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5802-4D22-B0D0-BB2B1553CA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802-4D22-B0D0-BB2B1553CA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802-4D22-B0D0-BB2B1553CA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802-4D22-B0D0-BB2B1553CA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802-4D22-B0D0-BB2B1553CA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802-4D22-B0D0-BB2B1553CA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802-4D22-B0D0-BB2B1553CA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802-4D22-B0D0-BB2B1553CA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802-4D22-B0D0-BB2B1553CA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802-4D22-B0D0-BB2B1553CA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Estatisticas'!$A$115:$A$123</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5802-4D22-B0D0-BB2B1553CA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3658756383298305"/>
          <c:w val="0.99554085155351002"/>
          <c:h val="0.158906578552118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Exportations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63526063810842"/>
          <c:y val="3.7615998356333301E-2"/>
        </c:manualLayout>
      </c:layout>
      <c:overlay val="0"/>
      <c:spPr>
        <a:noFill/>
        <a:ln>
          <a:noFill/>
        </a:ln>
        <a:effectLst/>
      </c:spPr>
    </c:title>
    <c:autoTitleDeleted val="0"/>
    <c:plotArea>
      <c:layout>
        <c:manualLayout>
          <c:layoutTarget val="inner"/>
          <c:xMode val="edge"/>
          <c:yMode val="edge"/>
          <c:x val="0.24817518248175199"/>
          <c:y val="0.16230828643936901"/>
          <c:w val="0.60033851687295003"/>
          <c:h val="0.62617234911177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56-4884-A63A-45948795B9AB}"/>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56-4884-A63A-45948795B9A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656-4884-A63A-45948795B9AB}"/>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1656-4884-A63A-45948795B9AB}"/>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56-4884-A63A-45948795B9A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56-4884-A63A-45948795B9A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56-4884-A63A-45948795B9A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56-4884-A63A-45948795B9A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56-4884-A63A-45948795B9AB}"/>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656-4884-A63A-45948795B9AB}"/>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656-4884-A63A-45948795B9AB}"/>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656-4884-A63A-45948795B9AB}"/>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656-4884-A63A-45948795B9AB}"/>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656-4884-A63A-45948795B9AB}"/>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656-4884-A63A-45948795B9AB}"/>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656-4884-A63A-45948795B9AB}"/>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Estatisticas'!$A$134:$A$142</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1656-4884-A63A-45948795B9A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78887443070917396"/>
          <c:w val="0.99552572706935105"/>
          <c:h val="0.206245933636955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Importations des Services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59972104855518305"/>
          <c:y val="1.0075828399293701E-2"/>
        </c:manualLayout>
      </c:layout>
      <c:overlay val="0"/>
      <c:spPr>
        <a:noFill/>
        <a:ln>
          <a:noFill/>
        </a:ln>
        <a:effectLst/>
      </c:spPr>
    </c:title>
    <c:autoTitleDeleted val="0"/>
    <c:plotArea>
      <c:layout>
        <c:manualLayout>
          <c:layoutTarget val="inner"/>
          <c:xMode val="edge"/>
          <c:yMode val="edge"/>
          <c:x val="0.313896987366375"/>
          <c:y val="8.7755102040816296E-2"/>
          <c:w val="0.37900874635568499"/>
          <c:h val="0.6632653061224490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9D9-428B-824B-D439A936C82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9D9-428B-824B-D439A936C827}"/>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A9D9-428B-824B-D439A936C82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A9D9-428B-824B-D439A936C82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9D9-428B-824B-D439A936C82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9D9-428B-824B-D439A936C82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9D9-428B-824B-D439A936C82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9D9-428B-824B-D439A936C82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9D9-428B-824B-D439A936C827}"/>
              </c:ext>
            </c:extLst>
          </c:dPt>
          <c:dLbls>
            <c:dLbl>
              <c:idx val="7"/>
              <c:layout>
                <c:manualLayout>
                  <c:x val="-4.3731778425656002E-2"/>
                  <c:y val="-1.53061224489796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9D9-428B-824B-D439A936C827}"/>
                </c:ext>
              </c:extLst>
            </c:dLbl>
            <c:dLbl>
              <c:idx val="8"/>
              <c:layout>
                <c:manualLayout>
                  <c:x val="1.60349854227405E-2"/>
                  <c:y val="-7.6530612244898001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9D9-428B-824B-D439A936C82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00B0F0"/>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Estatisticas'!$A$155:$A$163</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A9D9-428B-824B-D439A936C82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854674483184199E-3"/>
          <c:y val="0.84647346006024704"/>
          <c:w val="0.92378895402653505"/>
          <c:h val="0.150410304352342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Services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4834248525524"/>
          <c:y val="6.3987429249296596E-2"/>
        </c:manualLayout>
      </c:layout>
      <c:overlay val="0"/>
      <c:spPr>
        <a:noFill/>
        <a:ln>
          <a:noFill/>
        </a:ln>
        <a:effectLst/>
      </c:spPr>
    </c:title>
    <c:autoTitleDeleted val="0"/>
    <c:plotArea>
      <c:layout>
        <c:manualLayout>
          <c:layoutTarget val="inner"/>
          <c:xMode val="edge"/>
          <c:yMode val="edge"/>
          <c:x val="0.32030191600541902"/>
          <c:y val="0.12632978723404301"/>
          <c:w val="0.37739500677375698"/>
          <c:h val="0.648271276595745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B2D-402C-8770-2739B7ACE3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9B2D-402C-8770-2739B7ACE3E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B2D-402C-8770-2739B7ACE3E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B2D-402C-8770-2739B7ACE3E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B2D-402C-8770-2739B7ACE3E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B2D-402C-8770-2739B7ACE3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B2D-402C-8770-2739B7ACE3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B2D-402C-8770-2739B7ACE3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B2D-402C-8770-2739B7ACE3EA}"/>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B2D-402C-8770-2739B7ACE3EA}"/>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B2D-402C-8770-2739B7ACE3EA}"/>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B2D-402C-8770-2739B7ACE3EA}"/>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B2D-402C-8770-2739B7ACE3EA}"/>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B2D-402C-8770-2739B7ACE3EA}"/>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9B2D-402C-8770-2739B7ACE3E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Estatisticas'!$A$168:$A$176</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B2D-402C-8770-2739B7ACE3EA}"/>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5064063453325E-3"/>
          <c:y val="0.847096707177729"/>
          <c:w val="0.810860280658938"/>
          <c:h val="0.14438558221668199"/>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'Cabo Verde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D3ED-445E-82A3-86FEF8149BDF}"/>
            </c:ext>
          </c:extLst>
        </c:ser>
        <c:ser>
          <c:idx val="1"/>
          <c:order val="1"/>
          <c:tx>
            <c:strRef>
              <c:f>'Cabo Verde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D3ED-445E-82A3-86FEF8149BDF}"/>
            </c:ext>
          </c:extLst>
        </c:ser>
        <c:dLbls>
          <c:showLegendKey val="0"/>
          <c:showVal val="1"/>
          <c:showCatName val="0"/>
          <c:showSerName val="0"/>
          <c:showPercent val="0"/>
          <c:showBubbleSize val="0"/>
        </c:dLbls>
        <c:gapWidth val="219"/>
        <c:overlap val="-27"/>
        <c:axId val="303501312"/>
        <c:axId val="297960000"/>
      </c:barChart>
      <c:catAx>
        <c:axId val="303501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97960000"/>
        <c:crosses val="autoZero"/>
        <c:auto val="1"/>
        <c:lblAlgn val="ctr"/>
        <c:lblOffset val="100"/>
        <c:noMultiLvlLbl val="0"/>
      </c:catAx>
      <c:valAx>
        <c:axId val="297960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35013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1" baseline="0">
                <a:effectLst/>
              </a:rPr>
              <a:t>Investissements étrangers directs  [ entrées nettes - Courant ]</a:t>
            </a:r>
            <a:endParaRPr lang="pt-PT" sz="1200" i="1">
              <a:effectLst/>
            </a:endParaRPr>
          </a:p>
        </c:rich>
      </c:tx>
      <c:layout/>
      <c:overlay val="0"/>
      <c:spPr>
        <a:noFill/>
        <a:ln>
          <a:noFill/>
        </a:ln>
        <a:effectLst/>
      </c:spPr>
    </c:title>
    <c:autoTitleDeleted val="0"/>
    <c:plotArea>
      <c:layout/>
      <c:lineChart>
        <c:grouping val="standard"/>
        <c:varyColors val="0"/>
        <c:ser>
          <c:idx val="0"/>
          <c:order val="0"/>
          <c:tx>
            <c:strRef>
              <c:f>'Cabo Verde Estatisticas'!$A$91</c:f>
              <c:strCache>
                <c:ptCount val="1"/>
                <c:pt idx="0">
                  <c:v>Investissements étrangers directs  [ entrées nettes - Courant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4.8460958005249341E-2"/>
                  <c:y val="-0.12227656113298346"/>
                </c:manualLayout>
              </c:layout>
              <c:dLblPos val="r"/>
              <c:showLegendKey val="0"/>
              <c:showVal val="1"/>
              <c:showCatName val="0"/>
              <c:showSerName val="0"/>
              <c:showPercent val="0"/>
              <c:showBubbleSize val="0"/>
            </c:dLbl>
            <c:dLbl>
              <c:idx val="6"/>
              <c:layout>
                <c:manualLayout>
                  <c:x val="-2.137762467191601E-2"/>
                  <c:y val="-0.11793628335520567"/>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1AAB-44B7-BF3F-6A7AD57B37AE}"/>
            </c:ext>
          </c:extLst>
        </c:ser>
        <c:dLbls>
          <c:showLegendKey val="0"/>
          <c:showVal val="1"/>
          <c:showCatName val="0"/>
          <c:showSerName val="0"/>
          <c:showPercent val="0"/>
          <c:showBubbleSize val="0"/>
        </c:dLbls>
        <c:marker val="1"/>
        <c:smooth val="0"/>
        <c:axId val="303501824"/>
        <c:axId val="297961728"/>
      </c:lineChart>
      <c:catAx>
        <c:axId val="3035018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97961728"/>
        <c:crosses val="autoZero"/>
        <c:auto val="1"/>
        <c:lblAlgn val="ctr"/>
        <c:lblOffset val="100"/>
        <c:noMultiLvlLbl val="0"/>
      </c:catAx>
      <c:valAx>
        <c:axId val="297961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35018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'Cote d''Ivoire Estatisticas'!$A$7</c:f>
              <c:strCache>
                <c:ptCount val="1"/>
                <c:pt idx="0">
                  <c:v>Exportations de biens et services  [ Constant ]</c:v>
                </c:pt>
              </c:strCache>
            </c:strRef>
          </c:tx>
          <c:spPr>
            <a:solidFill>
              <a:schemeClr val="accent1"/>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BF0F-4C64-B382-8A6C65DEAE08}"/>
            </c:ext>
          </c:extLst>
        </c:ser>
        <c:ser>
          <c:idx val="1"/>
          <c:order val="1"/>
          <c:tx>
            <c:strRef>
              <c:f>'Cote d''Ivoire Estatisticas'!$A$8</c:f>
              <c:strCache>
                <c:ptCount val="1"/>
                <c:pt idx="0">
                  <c:v>Exportations de biens et services [ Courant ]</c:v>
                </c:pt>
              </c:strCache>
            </c:strRef>
          </c:tx>
          <c:spPr>
            <a:solidFill>
              <a:schemeClr val="accent2"/>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BF0F-4C64-B382-8A6C65DEAE08}"/>
            </c:ext>
          </c:extLst>
        </c:ser>
        <c:ser>
          <c:idx val="2"/>
          <c:order val="2"/>
          <c:tx>
            <c:strRef>
              <c:f>'Cote d''Ivoire Estatisticas'!$A$9</c:f>
              <c:strCache>
                <c:ptCount val="1"/>
                <c:pt idx="0">
                  <c:v>Importations de biens et services [ Constant ]</c:v>
                </c:pt>
              </c:strCache>
            </c:strRef>
          </c:tx>
          <c:spPr>
            <a:solidFill>
              <a:schemeClr val="accent3"/>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BF0F-4C64-B382-8A6C65DEAE08}"/>
            </c:ext>
          </c:extLst>
        </c:ser>
        <c:ser>
          <c:idx val="3"/>
          <c:order val="3"/>
          <c:tx>
            <c:strRef>
              <c:f>'Cote d''Ivoire Estatisticas'!$A$10</c:f>
              <c:strCache>
                <c:ptCount val="1"/>
                <c:pt idx="0">
                  <c:v>Importations de biens et services [ Courant ]</c:v>
                </c:pt>
              </c:strCache>
            </c:strRef>
          </c:tx>
          <c:spPr>
            <a:solidFill>
              <a:schemeClr val="accent4"/>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BF0F-4C64-B382-8A6C65DEAE08}"/>
            </c:ext>
          </c:extLst>
        </c:ser>
        <c:ser>
          <c:idx val="4"/>
          <c:order val="4"/>
          <c:tx>
            <c:strRef>
              <c:f>'Cote d''Ivoire Estatisticas'!$A$11</c:f>
              <c:strCache>
                <c:ptCount val="1"/>
                <c:pt idx="0">
                  <c:v>Balance commerciale [ Constant ]</c:v>
                </c:pt>
              </c:strCache>
            </c:strRef>
          </c:tx>
          <c:spPr>
            <a:solidFill>
              <a:srgbClr val="C00000"/>
            </a:solidFill>
            <a:ln>
              <a:noFill/>
            </a:ln>
            <a:effectLst/>
          </c:spPr>
          <c:invertIfNegative val="0"/>
          <c:dLbls>
            <c:dLbl>
              <c:idx val="0"/>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00_);[Red]\(&quot;$&quot;#,##0.0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00_);[Red]\(&quot;$&quot;#,##0.0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BF0F-4C64-B382-8A6C65DEAE08}"/>
            </c:ext>
          </c:extLst>
        </c:ser>
        <c:ser>
          <c:idx val="5"/>
          <c:order val="5"/>
          <c:tx>
            <c:strRef>
              <c:f>'Cote d''Ivoire Estatisticas'!$A$12</c:f>
              <c:strCache>
                <c:ptCount val="1"/>
                <c:pt idx="0">
                  <c:v>Balance commerciale [ Courant ]</c:v>
                </c:pt>
              </c:strCache>
            </c:strRef>
          </c:tx>
          <c:spPr>
            <a:solidFill>
              <a:schemeClr val="accent6"/>
            </a:soli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BF0F-4C64-B382-8A6C65DEAE08}"/>
            </c:ext>
          </c:extLst>
        </c:ser>
        <c:ser>
          <c:idx val="6"/>
          <c:order val="6"/>
          <c:tx>
            <c:strRef>
              <c:f>'Cote d''Ivoire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BF0F-4C64-B382-8A6C65DEAE08}"/>
            </c:ext>
          </c:extLst>
        </c:ser>
        <c:dLbls>
          <c:showLegendKey val="0"/>
          <c:showVal val="0"/>
          <c:showCatName val="0"/>
          <c:showSerName val="0"/>
          <c:showPercent val="0"/>
          <c:showBubbleSize val="0"/>
        </c:dLbls>
        <c:gapWidth val="150"/>
        <c:axId val="303504896"/>
        <c:axId val="297965760"/>
      </c:barChart>
      <c:dateAx>
        <c:axId val="303504896"/>
        <c:scaling>
          <c:orientation val="minMax"/>
        </c:scaling>
        <c:delete val="0"/>
        <c:axPos val="b"/>
        <c:title>
          <c:tx>
            <c:rich>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mn-lt"/>
                    <a:ea typeface="+mn-ea"/>
                    <a:cs typeface="+mn-cs"/>
                  </a:defRPr>
                </a:pPr>
                <a:r>
                  <a:rPr lang="en-US" sz="1200" b="0" i="0" baseline="0">
                    <a:effectLst/>
                  </a:rPr>
                  <a:t>INDICATEURS ÉCONOMIQUES DE LA CÔTE D'IVOIRE</a:t>
                </a:r>
                <a:endParaRPr lang="pt-PT" sz="1200">
                  <a:effectLst/>
                </a:endParaRPr>
              </a:p>
            </c:rich>
          </c:tx>
          <c:layout>
            <c:manualLayout>
              <c:xMode val="edge"/>
              <c:yMode val="edge"/>
              <c:x val="0.37988286926942993"/>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97965760"/>
        <c:crosses val="autoZero"/>
        <c:auto val="0"/>
        <c:lblOffset val="100"/>
        <c:baseTimeUnit val="days"/>
      </c:dateAx>
      <c:valAx>
        <c:axId val="297965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350489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rgbClr val="CCE9AD"/>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5">
                  <a:lumMod val="25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4D-4557-8252-D4612349B1E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4D-4557-8252-D4612349B1E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4D-4557-8252-D4612349B1E7}"/>
                </c:ext>
              </c:extLst>
            </c:dLbl>
            <c:dLbl>
              <c:idx val="3"/>
              <c:layout>
                <c:manualLayout>
                  <c:x val="5.7119952667002861E-3"/>
                  <c:y val="3.680806028278731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A4D-4557-8252-D4612349B1E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A4D-4557-8252-D4612349B1E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A4D-4557-8252-D4612349B1E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A4D-4557-8252-D4612349B1E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A4D-4557-8252-D4612349B1E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A4D-4557-8252-D4612349B1E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A4D-4557-8252-D4612349B1E7}"/>
                </c:ext>
              </c:extLst>
            </c:dLbl>
            <c:dLbl>
              <c:idx val="10"/>
              <c:layout>
                <c:manualLayout>
                  <c:x val="-8.440792610232295E-2"/>
                  <c:y val="-9.805091312927544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A4D-4557-8252-D4612349B1E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A4D-4557-8252-D4612349B1E7}"/>
                </c:ext>
              </c:extLst>
            </c:dLbl>
            <c:dLbl>
              <c:idx val="12"/>
              <c:layout>
                <c:manualLayout>
                  <c:x val="-3.4201615882305157E-2"/>
                  <c:y val="-0.1196951993903987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A4D-4557-8252-D4612349B1E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A4D-4557-8252-D4612349B1E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A4D-4557-8252-D4612349B1E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A4D-4557-8252-D4612349B1E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A4D-4557-8252-D4612349B1E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Estatisticas'!$B$101:$B$117</c:f>
              <c:numCache>
                <c:formatCode>"$"#,##0;\-"$"#,##0</c:formatCode>
                <c:ptCount val="17"/>
                <c:pt idx="0">
                  <c:v>15687022565</c:v>
                </c:pt>
                <c:pt idx="1">
                  <c:v>13988429189</c:v>
                </c:pt>
                <c:pt idx="2">
                  <c:v>8999024393</c:v>
                </c:pt>
                <c:pt idx="3">
                  <c:v>8033643893</c:v>
                </c:pt>
                <c:pt idx="4">
                  <c:v>6609664103</c:v>
                </c:pt>
                <c:pt idx="5">
                  <c:v>3651099599</c:v>
                </c:pt>
                <c:pt idx="6">
                  <c:v>4257942285</c:v>
                </c:pt>
                <c:pt idx="7">
                  <c:v>3528081969</c:v>
                </c:pt>
                <c:pt idx="8">
                  <c:v>4391608345</c:v>
                </c:pt>
                <c:pt idx="9">
                  <c:v>3538289135</c:v>
                </c:pt>
                <c:pt idx="10">
                  <c:v>3523527488</c:v>
                </c:pt>
                <c:pt idx="11">
                  <c:v>3528443123</c:v>
                </c:pt>
                <c:pt idx="12">
                  <c:v>3566516959</c:v>
                </c:pt>
                <c:pt idx="13">
                  <c:v>3906761059</c:v>
                </c:pt>
                <c:pt idx="14">
                  <c:v>3702817915</c:v>
                </c:pt>
                <c:pt idx="15">
                  <c:v>3708855210</c:v>
                </c:pt>
                <c:pt idx="16">
                  <c:v>4471764361</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702983384039995"/>
          <c:y val="1.7080546102624002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C4F-4759-B235-1B6CA8A507E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C4F-4759-B235-1B6CA8A507E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4C4F-4759-B235-1B6CA8A507E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C4F-4759-B235-1B6CA8A507E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4C4F-4759-B235-1B6CA8A507E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4C4F-4759-B235-1B6CA8A507E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C4F-4759-B235-1B6CA8A507E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C4F-4759-B235-1B6CA8A507E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C4F-4759-B235-1B6CA8A507E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4C4F-4759-B235-1B6CA8A507E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C4F-4759-B235-1B6CA8A507E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4C4F-4759-B235-1B6CA8A507E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4C4F-4759-B235-1B6CA8A507E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C4F-4759-B235-1B6CA8A507E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C4F-4759-B235-1B6CA8A507E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C4F-4759-B235-1B6CA8A507E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C4F-4759-B235-1B6CA8A507E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C4F-4759-B235-1B6CA8A507E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4C4F-4759-B235-1B6CA8A507E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4C4F-4759-B235-1B6CA8A507E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4C4F-4759-B235-1B6CA8A507E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4C4F-4759-B235-1B6CA8A507E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4C4F-4759-B235-1B6CA8A507E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4C4F-4759-B235-1B6CA8A507E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4C4F-4759-B235-1B6CA8A507E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4C4F-4759-B235-1B6CA8A507E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141816623821803"/>
          <c:y val="1.5084505712397301E-2"/>
        </c:manualLayout>
      </c:layout>
      <c:overlay val="0"/>
      <c:spPr>
        <a:noFill/>
        <a:ln>
          <a:noFill/>
        </a:ln>
        <a:effectLst/>
      </c:spPr>
    </c:title>
    <c:autoTitleDeleted val="0"/>
    <c:plotArea>
      <c:layout>
        <c:manualLayout>
          <c:layoutTarget val="inner"/>
          <c:xMode val="edge"/>
          <c:yMode val="edge"/>
          <c:x val="0.25642673521850901"/>
          <c:y val="0.15997859818084501"/>
          <c:w val="0.53823907455012898"/>
          <c:h val="0.5377207062600319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52C-48D6-A654-7019F12D59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52C-48D6-A654-7019F12D598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252C-48D6-A654-7019F12D59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52C-48D6-A654-7019F12D598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52C-48D6-A654-7019F12D598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52C-48D6-A654-7019F12D59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52C-48D6-A654-7019F12D598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52C-48D6-A654-7019F12D598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52C-48D6-A654-7019F12D598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52C-48D6-A654-7019F12D59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52C-48D6-A654-7019F12D598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52C-48D6-A654-7019F12D598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52C-48D6-A654-7019F12D59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52C-48D6-A654-7019F12D59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52C-48D6-A654-7019F12D598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52C-48D6-A654-7019F12D59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52C-48D6-A654-7019F12D5985}"/>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52C-48D6-A654-7019F12D5985}"/>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52C-48D6-A654-7019F12D5985}"/>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52C-48D6-A654-7019F12D5985}"/>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445008896180998E-2"/>
                      <c:h val="4.11279015422963E-2"/>
                    </c:manualLayout>
                  </c15:layout>
                </c:ext>
                <c:ext xmlns:c16="http://schemas.microsoft.com/office/drawing/2014/chart" uri="{C3380CC4-5D6E-409C-BE32-E72D297353CC}">
                  <c16:uniqueId val="{0000000F-252C-48D6-A654-7019F12D5985}"/>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52C-48D6-A654-7019F12D5985}"/>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52C-48D6-A654-7019F12D5985}"/>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52C-48D6-A654-7019F12D5985}"/>
                </c:ext>
              </c:extLst>
            </c:dLbl>
            <c:dLbl>
              <c:idx val="11"/>
              <c:layout>
                <c:manualLayout>
                  <c:x val="5.7791798285818496E-3"/>
                  <c:y val="-0.11465901971228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52C-48D6-A654-7019F12D5985}"/>
                </c:ext>
              </c:extLst>
            </c:dLbl>
            <c:dLbl>
              <c:idx val="12"/>
              <c:layout>
                <c:manualLayout>
                  <c:x val="0.119778847005355"/>
                  <c:y val="-0.10818684439748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52C-48D6-A654-7019F12D5985}"/>
                </c:ext>
              </c:extLst>
            </c:dLbl>
            <c:dLbl>
              <c:idx val="13"/>
              <c:layout>
                <c:manualLayout>
                  <c:x val="0.109257688775891"/>
                  <c:y val="-8.36172504182555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52C-48D6-A654-7019F12D5985}"/>
                </c:ext>
              </c:extLst>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52C-48D6-A654-7019F12D5985}"/>
                </c:ext>
              </c:extLst>
            </c:dLbl>
            <c:dLbl>
              <c:idx val="15"/>
              <c:layout>
                <c:manualLayout>
                  <c:x val="9.1746734203585201E-2"/>
                  <c:y val="2.27077104106932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52C-48D6-A654-7019F12D5985}"/>
                </c:ext>
              </c:extLst>
            </c:dLbl>
            <c:dLbl>
              <c:idx val="16"/>
              <c:layout>
                <c:manualLayout>
                  <c:x val="0.140060614907314"/>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52C-48D6-A654-7019F12D598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252C-48D6-A654-7019F12D598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2020.xlsx]Cote d''Ivoire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A5-4E34-A168-20F4991D4FA7}"/>
                </c:ext>
              </c:extLst>
            </c:dLbl>
            <c:dLbl>
              <c:idx val="7"/>
              <c:layout>
                <c:manualLayout>
                  <c:x val="-1.0155192167482599E-2"/>
                  <c:y val="-3.96388460691477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A5-4E34-A168-20F4991D4FA7}"/>
                </c:ext>
              </c:extLst>
            </c:dLbl>
            <c:dLbl>
              <c:idx val="9"/>
              <c:layout>
                <c:manualLayout>
                  <c:x val="2.26538902197688E-2"/>
                  <c:y val="0"/>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A5-4E34-A168-20F4991D4F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4-6FA5-4E34-A168-20F4991D4FA7}"/>
            </c:ext>
          </c:extLst>
        </c:ser>
        <c:dLbls>
          <c:showLegendKey val="0"/>
          <c:showVal val="1"/>
          <c:showCatName val="0"/>
          <c:showSerName val="0"/>
          <c:showPercent val="0"/>
          <c:showBubbleSize val="0"/>
        </c:dLbls>
        <c:marker val="1"/>
        <c:smooth val="0"/>
        <c:axId val="194295296"/>
        <c:axId val="193418880"/>
      </c:lineChart>
      <c:catAx>
        <c:axId val="1942952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3418880"/>
        <c:crosses val="autoZero"/>
        <c:auto val="1"/>
        <c:lblAlgn val="ctr"/>
        <c:lblOffset val="100"/>
        <c:noMultiLvlLbl val="0"/>
      </c:catAx>
      <c:valAx>
        <c:axId val="193418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4295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'Cote d''Ivoire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C206-4A10-9BF8-16F5D1B843A4}"/>
            </c:ext>
          </c:extLst>
        </c:ser>
        <c:ser>
          <c:idx val="1"/>
          <c:order val="1"/>
          <c:tx>
            <c:strRef>
              <c:f>'Cote d''Ivoire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C206-4A10-9BF8-16F5D1B843A4}"/>
            </c:ext>
          </c:extLst>
        </c:ser>
        <c:dLbls>
          <c:showLegendKey val="0"/>
          <c:showVal val="1"/>
          <c:showCatName val="0"/>
          <c:showSerName val="0"/>
          <c:showPercent val="0"/>
          <c:showBubbleSize val="0"/>
        </c:dLbls>
        <c:gapWidth val="219"/>
        <c:overlap val="-27"/>
        <c:axId val="194296832"/>
        <c:axId val="193420608"/>
      </c:barChart>
      <c:catAx>
        <c:axId val="194296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3420608"/>
        <c:crosses val="autoZero"/>
        <c:auto val="1"/>
        <c:lblAlgn val="ctr"/>
        <c:lblOffset val="100"/>
        <c:noMultiLvlLbl val="0"/>
      </c:catAx>
      <c:valAx>
        <c:axId val="193420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429683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'Gambia Estatisticas'!$A$7</c:f>
              <c:strCache>
                <c:ptCount val="1"/>
                <c:pt idx="0">
                  <c:v>Exportations de biens et services  [ Constant ]</c:v>
                </c:pt>
              </c:strCache>
            </c:strRef>
          </c:tx>
          <c:spPr>
            <a:solidFill>
              <a:schemeClr val="accent1"/>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13DE-4B74-96FD-F09401D7E424}"/>
            </c:ext>
          </c:extLst>
        </c:ser>
        <c:ser>
          <c:idx val="1"/>
          <c:order val="1"/>
          <c:tx>
            <c:strRef>
              <c:f>'Gambia Estatisticas'!$A$8</c:f>
              <c:strCache>
                <c:ptCount val="1"/>
                <c:pt idx="0">
                  <c:v>Exportations de biens et services [ Courant ]</c:v>
                </c:pt>
              </c:strCache>
            </c:strRef>
          </c:tx>
          <c:spPr>
            <a:solidFill>
              <a:schemeClr val="accent2"/>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13DE-4B74-96FD-F09401D7E424}"/>
            </c:ext>
          </c:extLst>
        </c:ser>
        <c:ser>
          <c:idx val="2"/>
          <c:order val="2"/>
          <c:tx>
            <c:strRef>
              <c:f>'Gambia Estatisticas'!$A$9</c:f>
              <c:strCache>
                <c:ptCount val="1"/>
                <c:pt idx="0">
                  <c:v>Importations de biens et services [ Constant ]</c:v>
                </c:pt>
              </c:strCache>
            </c:strRef>
          </c:tx>
          <c:spPr>
            <a:solidFill>
              <a:schemeClr val="accent3">
                <a:lumMod val="65000"/>
              </a:schemeClr>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13DE-4B74-96FD-F09401D7E424}"/>
            </c:ext>
          </c:extLst>
        </c:ser>
        <c:ser>
          <c:idx val="3"/>
          <c:order val="3"/>
          <c:tx>
            <c:strRef>
              <c:f>'Gambia Estatisticas'!$A$10</c:f>
              <c:strCache>
                <c:ptCount val="1"/>
                <c:pt idx="0">
                  <c:v>Importations de biens et services [ Courant ]</c:v>
                </c:pt>
              </c:strCache>
            </c:strRef>
          </c:tx>
          <c:spPr>
            <a:solidFill>
              <a:schemeClr val="accent4"/>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13DE-4B74-96FD-F09401D7E424}"/>
            </c:ext>
          </c:extLst>
        </c:ser>
        <c:ser>
          <c:idx val="4"/>
          <c:order val="4"/>
          <c:tx>
            <c:strRef>
              <c:f>'Gambia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13DE-4B74-96FD-F09401D7E424}"/>
            </c:ext>
          </c:extLst>
        </c:ser>
        <c:ser>
          <c:idx val="5"/>
          <c:order val="5"/>
          <c:tx>
            <c:strRef>
              <c:f>'Gambia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13DE-4B74-96FD-F09401D7E424}"/>
            </c:ext>
          </c:extLst>
        </c:ser>
        <c:ser>
          <c:idx val="6"/>
          <c:order val="6"/>
          <c:tx>
            <c:strRef>
              <c:f>'Gambia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13DE-4B74-96FD-F09401D7E424}"/>
            </c:ext>
          </c:extLst>
        </c:ser>
        <c:dLbls>
          <c:showLegendKey val="0"/>
          <c:showVal val="0"/>
          <c:showCatName val="0"/>
          <c:showSerName val="0"/>
          <c:showPercent val="0"/>
          <c:showBubbleSize val="0"/>
        </c:dLbls>
        <c:gapWidth val="150"/>
        <c:axId val="193948672"/>
        <c:axId val="323414848"/>
      </c:barChart>
      <c:dateAx>
        <c:axId val="19394867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LA GAMBIE</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414848"/>
        <c:crosses val="autoZero"/>
        <c:auto val="0"/>
        <c:lblOffset val="100"/>
        <c:baseTimeUnit val="days"/>
      </c:dateAx>
      <c:valAx>
        <c:axId val="323414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394867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710300787716802"/>
          <c:y val="1.3691863274664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C1-4CD3-BFAA-0DD7C502E7D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C1-4CD3-BFAA-0DD7C502E7D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5C1-4CD3-BFAA-0DD7C502E7D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C1-4CD3-BFAA-0DD7C502E7D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5C1-4CD3-BFAA-0DD7C502E7D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5C1-4CD3-BFAA-0DD7C502E7D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C1-4CD3-BFAA-0DD7C502E7D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5C1-4CD3-BFAA-0DD7C502E7D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65C1-4CD3-BFAA-0DD7C502E7D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5C1-4CD3-BFAA-0DD7C502E7D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C1-4CD3-BFAA-0DD7C502E7D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5C1-4CD3-BFAA-0DD7C502E7D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5C1-4CD3-BFAA-0DD7C502E7D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C1-4CD3-BFAA-0DD7C502E7D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C1-4CD3-BFAA-0DD7C502E7D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C1-4CD3-BFAA-0DD7C502E7D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C1-4CD3-BFAA-0DD7C502E7D2}"/>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5C1-4CD3-BFAA-0DD7C502E7D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5C1-4CD3-BFAA-0DD7C502E7D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5C1-4CD3-BFAA-0DD7C502E7D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5C1-4CD3-BFAA-0DD7C502E7D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5C1-4CD3-BFAA-0DD7C502E7D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5C1-4CD3-BFAA-0DD7C502E7D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5C1-4CD3-BFAA-0DD7C502E7D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5C1-4CD3-BFAA-0DD7C502E7D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65C1-4CD3-BFAA-0DD7C502E7D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437440305635098"/>
          <c:y val="4.0155583004643697E-2"/>
        </c:manualLayout>
      </c:layout>
      <c:overlay val="0"/>
      <c:spPr>
        <a:noFill/>
        <a:ln>
          <a:noFill/>
        </a:ln>
        <a:effectLst/>
      </c:spPr>
    </c:title>
    <c:autoTitleDeleted val="0"/>
    <c:plotArea>
      <c:layout>
        <c:manualLayout>
          <c:layoutTarget val="inner"/>
          <c:xMode val="edge"/>
          <c:yMode val="edge"/>
          <c:x val="0.30372492836676201"/>
          <c:y val="0.159991612497379"/>
          <c:w val="0.486246418338109"/>
          <c:h val="0.5337596980499059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C0-45C8-A909-ED423D3A098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C0-45C8-A909-ED423D3A098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6CC0-45C8-A909-ED423D3A098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C0-45C8-A909-ED423D3A098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CC0-45C8-A909-ED423D3A098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CC0-45C8-A909-ED423D3A098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C0-45C8-A909-ED423D3A098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CC0-45C8-A909-ED423D3A098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CC0-45C8-A909-ED423D3A098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CC0-45C8-A909-ED423D3A098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C0-45C8-A909-ED423D3A098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CC0-45C8-A909-ED423D3A098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CC0-45C8-A909-ED423D3A098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C0-45C8-A909-ED423D3A098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C0-45C8-A909-ED423D3A098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C0-45C8-A909-ED423D3A098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C0-45C8-A909-ED423D3A098B}"/>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CC0-45C8-A909-ED423D3A098B}"/>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C0-45C8-A909-ED423D3A098B}"/>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CC0-45C8-A909-ED423D3A098B}"/>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CC0-45C8-A909-ED423D3A098B}"/>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CC0-45C8-A909-ED423D3A098B}"/>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CC0-45C8-A909-ED423D3A098B}"/>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C0-45C8-A909-ED423D3A098B}"/>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C0-45C8-A909-ED423D3A098B}"/>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C0-45C8-A909-ED423D3A098B}"/>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C0-45C8-A909-ED423D3A098B}"/>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C0-45C8-A909-ED423D3A098B}"/>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C0-45C8-A909-ED423D3A098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6CC0-45C8-A909-ED423D3A098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2020.xlsx]Gambia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3"/>
              <c:layout>
                <c:manualLayout>
                  <c:x val="-3.1248372480600002E-3"/>
                  <c:y val="-5.081515985602370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B9-4810-AC93-EDB97063BD4F}"/>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BB9-4810-AC93-EDB97063BD4F}"/>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B9-4810-AC93-EDB97063BD4F}"/>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manualLayout>
                  <c:x val="-7.8120931201499896E-4"/>
                  <c:y val="-3.4935422401016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BB9-4810-AC93-EDB97063BD4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6-1BB9-4810-AC93-EDB97063BD4F}"/>
            </c:ext>
          </c:extLst>
        </c:ser>
        <c:dLbls>
          <c:showLegendKey val="0"/>
          <c:showVal val="1"/>
          <c:showCatName val="0"/>
          <c:showSerName val="0"/>
          <c:showPercent val="0"/>
          <c:showBubbleSize val="0"/>
        </c:dLbls>
        <c:marker val="1"/>
        <c:smooth val="0"/>
        <c:axId val="301745664"/>
        <c:axId val="322275584"/>
      </c:lineChart>
      <c:catAx>
        <c:axId val="3017456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2275584"/>
        <c:crosses val="autoZero"/>
        <c:auto val="1"/>
        <c:lblAlgn val="ctr"/>
        <c:lblOffset val="100"/>
        <c:noMultiLvlLbl val="0"/>
      </c:catAx>
      <c:valAx>
        <c:axId val="322275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17456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'Gambia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6833-451D-B0B4-98578ED3CAA1}"/>
            </c:ext>
          </c:extLst>
        </c:ser>
        <c:ser>
          <c:idx val="1"/>
          <c:order val="1"/>
          <c:tx>
            <c:strRef>
              <c:f>'Gambia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6833-451D-B0B4-98578ED3CAA1}"/>
            </c:ext>
          </c:extLst>
        </c:ser>
        <c:dLbls>
          <c:showLegendKey val="0"/>
          <c:showVal val="1"/>
          <c:showCatName val="0"/>
          <c:showSerName val="0"/>
          <c:showPercent val="0"/>
          <c:showBubbleSize val="0"/>
        </c:dLbls>
        <c:gapWidth val="219"/>
        <c:overlap val="-27"/>
        <c:axId val="301746688"/>
        <c:axId val="322277312"/>
      </c:barChart>
      <c:catAx>
        <c:axId val="301746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2277312"/>
        <c:crosses val="autoZero"/>
        <c:auto val="1"/>
        <c:lblAlgn val="ctr"/>
        <c:lblOffset val="100"/>
        <c:noMultiLvlLbl val="0"/>
      </c:catAx>
      <c:valAx>
        <c:axId val="322277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174668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'Gana Estatisticas'!$A$7</c:f>
              <c:strCache>
                <c:ptCount val="1"/>
                <c:pt idx="0">
                  <c:v>Exportations de biens et services  [ Constant ]</c:v>
                </c:pt>
              </c:strCache>
            </c:strRef>
          </c:tx>
          <c:spPr>
            <a:solidFill>
              <a:schemeClr val="accent1"/>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5279-46A2-AEEE-75879C0606B1}"/>
            </c:ext>
          </c:extLst>
        </c:ser>
        <c:ser>
          <c:idx val="1"/>
          <c:order val="1"/>
          <c:tx>
            <c:strRef>
              <c:f>'Gana Estatisticas'!$A$8</c:f>
              <c:strCache>
                <c:ptCount val="1"/>
                <c:pt idx="0">
                  <c:v>Exportations de biens et services [ Courant ]</c:v>
                </c:pt>
              </c:strCache>
            </c:strRef>
          </c:tx>
          <c:spPr>
            <a:solidFill>
              <a:schemeClr val="accent2"/>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5279-46A2-AEEE-75879C0606B1}"/>
            </c:ext>
          </c:extLst>
        </c:ser>
        <c:ser>
          <c:idx val="2"/>
          <c:order val="2"/>
          <c:tx>
            <c:strRef>
              <c:f>'Gana Estatisticas'!$A$9</c:f>
              <c:strCache>
                <c:ptCount val="1"/>
                <c:pt idx="0">
                  <c:v>Importations de biens et services [ Constant ]</c:v>
                </c:pt>
              </c:strCache>
            </c:strRef>
          </c:tx>
          <c:spPr>
            <a:solidFill>
              <a:schemeClr val="accent3">
                <a:lumMod val="65000"/>
              </a:schemeClr>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5279-46A2-AEEE-75879C0606B1}"/>
            </c:ext>
          </c:extLst>
        </c:ser>
        <c:ser>
          <c:idx val="3"/>
          <c:order val="3"/>
          <c:tx>
            <c:strRef>
              <c:f>'Gana Estatisticas'!$A$10</c:f>
              <c:strCache>
                <c:ptCount val="1"/>
                <c:pt idx="0">
                  <c:v>Importations de biens et services [ Courant ]</c:v>
                </c:pt>
              </c:strCache>
            </c:strRef>
          </c:tx>
          <c:spPr>
            <a:solidFill>
              <a:schemeClr val="accent4"/>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5279-46A2-AEEE-75879C0606B1}"/>
            </c:ext>
          </c:extLst>
        </c:ser>
        <c:ser>
          <c:idx val="4"/>
          <c:order val="4"/>
          <c:tx>
            <c:strRef>
              <c:f>'Gana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5279-46A2-AEEE-75879C0606B1}"/>
            </c:ext>
          </c:extLst>
        </c:ser>
        <c:ser>
          <c:idx val="5"/>
          <c:order val="5"/>
          <c:tx>
            <c:strRef>
              <c:f>'Gana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5279-46A2-AEEE-75879C0606B1}"/>
            </c:ext>
          </c:extLst>
        </c:ser>
        <c:ser>
          <c:idx val="6"/>
          <c:order val="6"/>
          <c:tx>
            <c:strRef>
              <c:f>'Gana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5279-46A2-AEEE-75879C0606B1}"/>
            </c:ext>
          </c:extLst>
        </c:ser>
        <c:dLbls>
          <c:showLegendKey val="0"/>
          <c:showVal val="0"/>
          <c:showCatName val="0"/>
          <c:showSerName val="0"/>
          <c:showPercent val="0"/>
          <c:showBubbleSize val="0"/>
        </c:dLbls>
        <c:gapWidth val="150"/>
        <c:axId val="322205696"/>
        <c:axId val="322280768"/>
      </c:barChart>
      <c:dateAx>
        <c:axId val="32220569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GHANA</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2280768"/>
        <c:crosses val="autoZero"/>
        <c:auto val="0"/>
        <c:lblOffset val="100"/>
        <c:baseTimeUnit val="days"/>
      </c:dateAx>
      <c:valAx>
        <c:axId val="3222807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220569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rgbClr val="CCE9AD"/>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0"/>
              <c:layout>
                <c:manualLayout>
                  <c:x val="1.699145543857028E-2"/>
                  <c:y val="-3.4553503941259056E-2"/>
                </c:manualLayout>
              </c:layout>
              <c:dLblPos val="bestFit"/>
              <c:showLegendKey val="1"/>
              <c:showVal val="0"/>
              <c:showCatName val="0"/>
              <c:showSerName val="0"/>
              <c:showPercent val="1"/>
              <c:showBubbleSize val="0"/>
              <c:separator>.</c:separator>
            </c:dLbl>
            <c:dLbl>
              <c:idx val="1"/>
              <c:layout>
                <c:manualLayout>
                  <c:x val="3.6106842806961602E-2"/>
                  <c:y val="-1.9436345966958212E-2"/>
                </c:manualLayout>
              </c:layout>
              <c:dLblPos val="bestFit"/>
              <c:showLegendKey val="1"/>
              <c:showVal val="0"/>
              <c:showCatName val="0"/>
              <c:showSerName val="0"/>
              <c:showPercent val="1"/>
              <c:showBubbleSize val="0"/>
              <c:separator>.</c:separator>
            </c:dLbl>
            <c:dLbl>
              <c:idx val="2"/>
              <c:layout>
                <c:manualLayout>
                  <c:x val="4.2478638596425505E-2"/>
                  <c:y val="-1.9436345966958212E-2"/>
                </c:manualLayout>
              </c:layout>
              <c:dLblPos val="bestFit"/>
              <c:showLegendKey val="1"/>
              <c:showVal val="0"/>
              <c:showCatName val="0"/>
              <c:showSerName val="0"/>
              <c:showPercent val="1"/>
              <c:showBubbleSize val="0"/>
              <c:separator>.</c:separator>
            </c:dLbl>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5DB-4D4C-BC96-BB37CB8A242B}"/>
                </c:ext>
              </c:extLst>
            </c:dLbl>
            <c:dLbl>
              <c:idx val="4"/>
              <c:layout>
                <c:manualLayout>
                  <c:x val="0"/>
                  <c:y val="3.6713097937587737E-2"/>
                </c:manualLayout>
              </c:layout>
              <c:dLblPos val="bestFit"/>
              <c:showLegendKey val="1"/>
              <c:showVal val="0"/>
              <c:showCatName val="0"/>
              <c:showSerName val="0"/>
              <c:showPercent val="1"/>
              <c:showBubbleSize val="0"/>
              <c:separator>.</c:separator>
            </c:dLbl>
            <c:dLbl>
              <c:idx val="5"/>
              <c:layout>
                <c:manualLayout>
                  <c:x val="1.0619659649106298E-2"/>
                  <c:y val="3.4553503941258966E-2"/>
                </c:manualLayout>
              </c:layout>
              <c:dLblPos val="bestFit"/>
              <c:showLegendKey val="1"/>
              <c:showVal val="0"/>
              <c:showCatName val="0"/>
              <c:showSerName val="0"/>
              <c:showPercent val="1"/>
              <c:showBubbleSize val="0"/>
              <c:separator>.</c:separator>
            </c:dLbl>
            <c:dLbl>
              <c:idx val="6"/>
              <c:layout>
                <c:manualLayout>
                  <c:x val="6.3717957894638263E-3"/>
                  <c:y val="3.8872691933916265E-2"/>
                </c:manualLayout>
              </c:layout>
              <c:dLblPos val="bestFit"/>
              <c:showLegendKey val="1"/>
              <c:showVal val="0"/>
              <c:showCatName val="0"/>
              <c:showSerName val="0"/>
              <c:showPercent val="1"/>
              <c:showBubbleSize val="0"/>
              <c:separator>.</c:separator>
            </c:dLbl>
            <c:dLbl>
              <c:idx val="7"/>
              <c:layout>
                <c:manualLayout>
                  <c:x val="2.1239319298212754E-3"/>
                  <c:y val="5.1830255911888563E-2"/>
                </c:manualLayout>
              </c:layout>
              <c:dLblPos val="bestFit"/>
              <c:showLegendKey val="1"/>
              <c:showVal val="0"/>
              <c:showCatName val="0"/>
              <c:showSerName val="0"/>
              <c:showPercent val="1"/>
              <c:showBubbleSize val="0"/>
              <c:separator>.</c:separator>
            </c:dLbl>
            <c:dLbl>
              <c:idx val="8"/>
              <c:layout>
                <c:manualLayout>
                  <c:x val="-4.2478638596425505E-2"/>
                  <c:y val="3.8872691933916348E-2"/>
                </c:manualLayout>
              </c:layout>
              <c:dLblPos val="bestFit"/>
              <c:showLegendKey val="1"/>
              <c:showVal val="0"/>
              <c:showCatName val="0"/>
              <c:showSerName val="0"/>
              <c:showPercent val="1"/>
              <c:showBubbleSize val="0"/>
              <c:separator>.</c:separator>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5DB-4D4C-BC96-BB37CB8A242B}"/>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5DB-4D4C-BC96-BB37CB8A242B}"/>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5DB-4D4C-BC96-BB37CB8A242B}"/>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5DB-4D4C-BC96-BB37CB8A242B}"/>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5DB-4D4C-BC96-BB37CB8A242B}"/>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5DB-4D4C-BC96-BB37CB8A242B}"/>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5DB-4D4C-BC96-BB37CB8A242B}"/>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D5DB-4D4C-BC96-BB37CB8A242B}"/>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Estatisticas'!$B$79:$B$95</c:f>
              <c:numCache>
                <c:formatCode>"$"#,##0</c:formatCode>
                <c:ptCount val="17"/>
                <c:pt idx="0">
                  <c:v>14490671100</c:v>
                </c:pt>
                <c:pt idx="1">
                  <c:v>14188927865</c:v>
                </c:pt>
                <c:pt idx="2">
                  <c:v>12743843790</c:v>
                </c:pt>
                <c:pt idx="3">
                  <c:v>12678755829</c:v>
                </c:pt>
                <c:pt idx="4">
                  <c:v>26844622806</c:v>
                </c:pt>
                <c:pt idx="5">
                  <c:v>9622037972</c:v>
                </c:pt>
                <c:pt idx="6">
                  <c:v>12216096060</c:v>
                </c:pt>
                <c:pt idx="7">
                  <c:v>9265906433</c:v>
                </c:pt>
                <c:pt idx="8">
                  <c:v>16888911822</c:v>
                </c:pt>
                <c:pt idx="9">
                  <c:v>9070241635</c:v>
                </c:pt>
                <c:pt idx="10">
                  <c:v>8513692078</c:v>
                </c:pt>
                <c:pt idx="11">
                  <c:v>8810817052</c:v>
                </c:pt>
                <c:pt idx="12">
                  <c:v>8630286302</c:v>
                </c:pt>
                <c:pt idx="13">
                  <c:v>11459818102</c:v>
                </c:pt>
                <c:pt idx="14">
                  <c:v>10606574998</c:v>
                </c:pt>
                <c:pt idx="15">
                  <c:v>8780947031</c:v>
                </c:pt>
                <c:pt idx="16">
                  <c:v>13624785103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042093040166497"/>
          <c:y val="3.2555615843732999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36-488D-9F84-BE21E77332F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36-488D-9F84-BE21E77332F0}"/>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5C36-488D-9F84-BE21E77332F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36-488D-9F84-BE21E77332F0}"/>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5C36-488D-9F84-BE21E77332F0}"/>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5C36-488D-9F84-BE21E77332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36-488D-9F84-BE21E77332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C36-488D-9F84-BE21E77332F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C36-488D-9F84-BE21E77332F0}"/>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5C36-488D-9F84-BE21E77332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36-488D-9F84-BE21E77332F0}"/>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5C36-488D-9F84-BE21E77332F0}"/>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5C36-488D-9F84-BE21E77332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36-488D-9F84-BE21E77332F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36-488D-9F84-BE21E77332F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36-488D-9F84-BE21E77332F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5C36-488D-9F84-BE21E77332F0}"/>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36-488D-9F84-BE21E77332F0}"/>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36-488D-9F84-BE21E77332F0}"/>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36-488D-9F84-BE21E77332F0}"/>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36-488D-9F84-BE21E77332F0}"/>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36-488D-9F84-BE21E77332F0}"/>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36-488D-9F84-BE21E77332F0}"/>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36-488D-9F84-BE21E77332F0}"/>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36-488D-9F84-BE21E77332F0}"/>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5C36-488D-9F84-BE21E77332F0}"/>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5C36-488D-9F84-BE21E77332F0}"/>
            </c:ext>
          </c:extLst>
        </c:ser>
        <c:dLbls>
          <c:showLegendKey val="1"/>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4125089276604395"/>
          <c:y val="5.8212126729172203E-3"/>
        </c:manualLayout>
      </c:layout>
      <c:overlay val="0"/>
      <c:spPr>
        <a:noFill/>
        <a:ln>
          <a:noFill/>
        </a:ln>
        <a:effectLst/>
      </c:spPr>
    </c:title>
    <c:autoTitleDeleted val="0"/>
    <c:plotArea>
      <c:layout>
        <c:manualLayout>
          <c:layoutTarget val="inner"/>
          <c:xMode val="edge"/>
          <c:yMode val="edge"/>
          <c:x val="0.326599326599327"/>
          <c:y val="0.205339700455828"/>
          <c:w val="0.52198755229058302"/>
          <c:h val="0.555242023008465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60F-440E-BF11-5B73C8D6A74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60F-440E-BF11-5B73C8D6A74A}"/>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60F-440E-BF11-5B73C8D6A74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60F-440E-BF11-5B73C8D6A74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60F-440E-BF11-5B73C8D6A74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60F-440E-BF11-5B73C8D6A74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60F-440E-BF11-5B73C8D6A74A}"/>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60F-440E-BF11-5B73C8D6A74A}"/>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60F-440E-BF11-5B73C8D6A74A}"/>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60F-440E-BF11-5B73C8D6A74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60F-440E-BF11-5B73C8D6A74A}"/>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60F-440E-BF11-5B73C8D6A74A}"/>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60F-440E-BF11-5B73C8D6A74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60F-440E-BF11-5B73C8D6A74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60F-440E-BF11-5B73C8D6A74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60F-440E-BF11-5B73C8D6A74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60F-440E-BF11-5B73C8D6A74A}"/>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60F-440E-BF11-5B73C8D6A74A}"/>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60F-440E-BF11-5B73C8D6A74A}"/>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60F-440E-BF11-5B73C8D6A74A}"/>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60F-440E-BF11-5B73C8D6A74A}"/>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60F-440E-BF11-5B73C8D6A74A}"/>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60F-440E-BF11-5B73C8D6A74A}"/>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60F-440E-BF11-5B73C8D6A74A}"/>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60F-440E-BF11-5B73C8D6A74A}"/>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60F-440E-BF11-5B73C8D6A74A}"/>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60F-440E-BF11-5B73C8D6A74A}"/>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60F-440E-BF11-5B73C8D6A74A}"/>
                </c:ext>
              </c:extLst>
            </c:dLbl>
            <c:dLbl>
              <c:idx val="12"/>
              <c:layout>
                <c:manualLayout>
                  <c:x val="2.0517007755471401E-2"/>
                  <c:y val="-0.14959754844616199"/>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60F-440E-BF11-5B73C8D6A74A}"/>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60F-440E-BF11-5B73C8D6A74A}"/>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60F-440E-BF11-5B73C8D6A74A}"/>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60F-440E-BF11-5B73C8D6A74A}"/>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60F-440E-BF11-5B73C8D6A74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860F-440E-BF11-5B73C8D6A74A}"/>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en-US" sz="1400" b="0" i="1" u="none" strike="noStrike" baseline="0" dirty="0" err="1" smtClean="0">
                <a:effectLst/>
              </a:rPr>
              <a:t>Investissements</a:t>
            </a:r>
            <a:r>
              <a:rPr lang="en-US" sz="1400" b="0" i="1" u="none" strike="noStrike" baseline="0" dirty="0" smtClean="0">
                <a:effectLst/>
              </a:rPr>
              <a:t> </a:t>
            </a:r>
            <a:r>
              <a:rPr lang="en-US" sz="1400" b="0" i="1" u="none" strike="noStrike" baseline="0" dirty="0" err="1" smtClean="0">
                <a:effectLst/>
              </a:rPr>
              <a:t>étrangers</a:t>
            </a:r>
            <a:r>
              <a:rPr lang="en-US" sz="1400" b="0" i="1" u="none" strike="noStrike" baseline="0" dirty="0" smtClean="0">
                <a:effectLst/>
              </a:rPr>
              <a:t> directs  [ entrées </a:t>
            </a:r>
            <a:r>
              <a:rPr lang="en-US" sz="1400" b="0" i="1" u="none" strike="noStrike" baseline="0" dirty="0" err="1" smtClean="0">
                <a:effectLst/>
              </a:rPr>
              <a:t>nettes</a:t>
            </a:r>
            <a:r>
              <a:rPr lang="en-US" sz="1400" b="0" i="1" u="none" strike="noStrike" baseline="0" dirty="0" smtClean="0">
                <a:effectLst/>
              </a:rPr>
              <a:t> - Courant ]</a:t>
            </a:r>
            <a:endParaRPr lang="pt-PT" dirty="0"/>
          </a:p>
        </c:rich>
      </c:tx>
      <c:layout/>
      <c:overlay val="0"/>
      <c:spPr>
        <a:noFill/>
        <a:ln>
          <a:noFill/>
        </a:ln>
        <a:effectLst/>
      </c:spPr>
    </c:title>
    <c:autoTitleDeleted val="0"/>
    <c:plotArea>
      <c:layout/>
      <c:lineChart>
        <c:grouping val="standard"/>
        <c:varyColors val="0"/>
        <c:ser>
          <c:idx val="0"/>
          <c:order val="0"/>
          <c:tx>
            <c:strRef>
              <c:f>'[CEDEAO PAIS POR PAIS VPT 2020.xlsx]Gana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D3F-4E59-93B7-004435A45FBF}"/>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D3F-4E59-93B7-004435A45FBF}"/>
                </c:ext>
              </c:extLst>
            </c:dLbl>
            <c:dLbl>
              <c:idx val="9"/>
              <c:layout>
                <c:manualLayout>
                  <c:x val="0"/>
                  <c:y val="-7.026906826773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D3F-4E59-93B7-004435A45FB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FD3F-4E59-93B7-004435A45FBF}"/>
            </c:ext>
          </c:extLst>
        </c:ser>
        <c:dLbls>
          <c:showLegendKey val="0"/>
          <c:showVal val="1"/>
          <c:showCatName val="0"/>
          <c:showSerName val="0"/>
          <c:showPercent val="0"/>
          <c:showBubbleSize val="0"/>
        </c:dLbls>
        <c:marker val="1"/>
        <c:smooth val="0"/>
        <c:axId val="324205056"/>
        <c:axId val="194460416"/>
      </c:lineChart>
      <c:catAx>
        <c:axId val="324205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4460416"/>
        <c:crosses val="autoZero"/>
        <c:auto val="1"/>
        <c:lblAlgn val="ctr"/>
        <c:lblOffset val="100"/>
        <c:noMultiLvlLbl val="0"/>
      </c:catAx>
      <c:valAx>
        <c:axId val="1944604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42050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'Gana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37EF-4E18-9AE4-44A2B514CCF0}"/>
            </c:ext>
          </c:extLst>
        </c:ser>
        <c:ser>
          <c:idx val="1"/>
          <c:order val="1"/>
          <c:tx>
            <c:strRef>
              <c:f>'Gana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1-37EF-4E18-9AE4-44A2B514CCF0}"/>
            </c:ext>
          </c:extLst>
        </c:ser>
        <c:dLbls>
          <c:showLegendKey val="0"/>
          <c:showVal val="1"/>
          <c:showCatName val="0"/>
          <c:showSerName val="0"/>
          <c:showPercent val="0"/>
          <c:showBubbleSize val="0"/>
        </c:dLbls>
        <c:gapWidth val="219"/>
        <c:overlap val="-27"/>
        <c:axId val="324206080"/>
        <c:axId val="323519040"/>
      </c:barChart>
      <c:catAx>
        <c:axId val="3242060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519040"/>
        <c:crosses val="autoZero"/>
        <c:auto val="1"/>
        <c:lblAlgn val="ctr"/>
        <c:lblOffset val="100"/>
        <c:noMultiLvlLbl val="0"/>
      </c:catAx>
      <c:valAx>
        <c:axId val="323519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420608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Estatisticas'!$A$7</c:f>
              <c:strCache>
                <c:ptCount val="1"/>
                <c:pt idx="0">
                  <c:v>Exportations de biens et services  [ Constant ]</c:v>
                </c:pt>
              </c:strCache>
            </c:strRef>
          </c:tx>
          <c:spPr>
            <a:solidFill>
              <a:schemeClr val="accent1"/>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40FC-44A1-98DC-0677CBDE0E45}"/>
            </c:ext>
          </c:extLst>
        </c:ser>
        <c:ser>
          <c:idx val="1"/>
          <c:order val="1"/>
          <c:tx>
            <c:strRef>
              <c:f>'Guine Estatisticas'!$A$8</c:f>
              <c:strCache>
                <c:ptCount val="1"/>
                <c:pt idx="0">
                  <c:v>Exportations de biens et services [ Courant ]</c:v>
                </c:pt>
              </c:strCache>
            </c:strRef>
          </c:tx>
          <c:spPr>
            <a:solidFill>
              <a:schemeClr val="accent2"/>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40FC-44A1-98DC-0677CBDE0E45}"/>
            </c:ext>
          </c:extLst>
        </c:ser>
        <c:ser>
          <c:idx val="2"/>
          <c:order val="2"/>
          <c:tx>
            <c:strRef>
              <c:f>'Guine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40FC-44A1-98DC-0677CBDE0E45}"/>
            </c:ext>
          </c:extLst>
        </c:ser>
        <c:ser>
          <c:idx val="3"/>
          <c:order val="3"/>
          <c:tx>
            <c:strRef>
              <c:f>'Guine Estatisticas'!$A$10</c:f>
              <c:strCache>
                <c:ptCount val="1"/>
                <c:pt idx="0">
                  <c:v>Importations de biens et services [ Courant ]</c:v>
                </c:pt>
              </c:strCache>
            </c:strRef>
          </c:tx>
          <c:spPr>
            <a:solidFill>
              <a:schemeClr val="accent4"/>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40FC-44A1-98DC-0677CBDE0E45}"/>
            </c:ext>
          </c:extLst>
        </c:ser>
        <c:ser>
          <c:idx val="4"/>
          <c:order val="4"/>
          <c:tx>
            <c:strRef>
              <c:f>'Guine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40FC-44A1-98DC-0677CBDE0E45}"/>
            </c:ext>
          </c:extLst>
        </c:ser>
        <c:ser>
          <c:idx val="5"/>
          <c:order val="5"/>
          <c:tx>
            <c:strRef>
              <c:f>'Guine Estatisticas'!$A$12</c:f>
              <c:strCache>
                <c:ptCount val="1"/>
                <c:pt idx="0">
                  <c:v>Balance commerciale [ Courant ]</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40FC-44A1-98DC-0677CBDE0E45}"/>
            </c:ext>
          </c:extLst>
        </c:ser>
        <c:ser>
          <c:idx val="6"/>
          <c:order val="6"/>
          <c:tx>
            <c:strRef>
              <c:f>'Guine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40FC-44A1-98DC-0677CBDE0E45}"/>
            </c:ext>
          </c:extLst>
        </c:ser>
        <c:dLbls>
          <c:showLegendKey val="0"/>
          <c:showVal val="0"/>
          <c:showCatName val="0"/>
          <c:showSerName val="0"/>
          <c:showPercent val="0"/>
          <c:showBubbleSize val="0"/>
        </c:dLbls>
        <c:gapWidth val="150"/>
        <c:axId val="324664320"/>
        <c:axId val="323522496"/>
      </c:barChart>
      <c:dateAx>
        <c:axId val="32466432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IINDICATEURS ÉCONOMIQUES DU </a:t>
                </a:r>
                <a:r>
                  <a:rPr lang="en-US" dirty="0" smtClean="0"/>
                  <a:t>GUINEÉ</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522496"/>
        <c:crosses val="autoZero"/>
        <c:auto val="0"/>
        <c:lblOffset val="100"/>
        <c:baseTimeUnit val="days"/>
      </c:dateAx>
      <c:valAx>
        <c:axId val="323522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2466432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E2E-46B6-A9B8-77876F2FC38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E2E-46B6-A9B8-77876F2FC38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E2E-46B6-A9B8-77876F2FC38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E2E-46B6-A9B8-77876F2FC38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E2E-46B6-A9B8-77876F2FC38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E2E-46B6-A9B8-77876F2FC38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E2E-46B6-A9B8-77876F2FC38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E2E-46B6-A9B8-77876F2FC38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E2E-46B6-A9B8-77876F2FC38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E2E-46B6-A9B8-77876F2FC38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E2E-46B6-A9B8-77876F2FC38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E2E-46B6-A9B8-77876F2FC38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E2E-46B6-A9B8-77876F2FC38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E2E-46B6-A9B8-77876F2FC38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E2E-46B6-A9B8-77876F2FC38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E2E-46B6-A9B8-77876F2FC38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E2E-46B6-A9B8-77876F2FC38C}"/>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E2E-46B6-A9B8-77876F2FC38C}"/>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E2E-46B6-A9B8-77876F2FC38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E2E-46B6-A9B8-77876F2FC38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E2E-46B6-A9B8-77876F2FC38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E2E-46B6-A9B8-77876F2FC38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1E2E-46B6-A9B8-77876F2FC38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E2E-46B6-A9B8-77876F2FC38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E2E-46B6-A9B8-77876F2FC38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1E2E-46B6-A9B8-77876F2FC38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2020.xlsx]Guine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1E2E-46B6-A9B8-77876F2FC38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292442041792305"/>
          <c:y val="1.8378678454213301E-2"/>
        </c:manualLayout>
      </c:layout>
      <c:overlay val="0"/>
      <c:spPr>
        <a:noFill/>
        <a:ln>
          <a:noFill/>
        </a:ln>
        <a:effectLst/>
      </c:spPr>
    </c:title>
    <c:autoTitleDeleted val="0"/>
    <c:plotArea>
      <c:layout>
        <c:manualLayout>
          <c:layoutTarget val="inner"/>
          <c:xMode val="edge"/>
          <c:yMode val="edge"/>
          <c:x val="0.15916415427799099"/>
          <c:y val="0.155041012920449"/>
          <c:w val="0.56689884603389096"/>
          <c:h val="0.581529273754932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6CC-45BB-BDF4-ACE5A0FB8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6CC-45BB-BDF4-ACE5A0FB8F52}"/>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76CC-45BB-BDF4-ACE5A0FB8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6CC-45BB-BDF4-ACE5A0FB8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76CC-45BB-BDF4-ACE5A0FB8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76CC-45BB-BDF4-ACE5A0FB8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6CC-45BB-BDF4-ACE5A0FB8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76CC-45BB-BDF4-ACE5A0FB8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76CC-45BB-BDF4-ACE5A0FB8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76CC-45BB-BDF4-ACE5A0FB8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6CC-45BB-BDF4-ACE5A0FB8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76CC-45BB-BDF4-ACE5A0FB8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76CC-45BB-BDF4-ACE5A0FB8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6CC-45BB-BDF4-ACE5A0FB8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6CC-45BB-BDF4-ACE5A0FB8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6CC-45BB-BDF4-ACE5A0FB8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6CC-45BB-BDF4-ACE5A0FB8F52}"/>
              </c:ext>
            </c:extLst>
          </c:dPt>
          <c:dLbls>
            <c:dLbl>
              <c:idx val="0"/>
              <c:layout>
                <c:manualLayout>
                  <c:x val="3.4722944172991002E-2"/>
                  <c:y val="1.5996587394689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6CC-45BB-BDF4-ACE5A0FB8F52}"/>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6CC-45BB-BDF4-ACE5A0FB8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6CC-45BB-BDF4-ACE5A0FB8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6CC-45BB-BDF4-ACE5A0FB8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6CC-45BB-BDF4-ACE5A0FB8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6CC-45BB-BDF4-ACE5A0FB8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76CC-45BB-BDF4-ACE5A0FB8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76CC-45BB-BDF4-ACE5A0FB8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76CC-45BB-BDF4-ACE5A0FB8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6CC-45BB-BDF4-ACE5A0FB8F52}"/>
                </c:ext>
              </c:extLst>
            </c:dLbl>
            <c:dLbl>
              <c:idx val="10"/>
              <c:layout>
                <c:manualLayout>
                  <c:x val="-2.37108671434909E-2"/>
                  <c:y val="-0.13814539863134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6CC-45BB-BDF4-ACE5A0FB8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6CC-45BB-BDF4-ACE5A0FB8F52}"/>
                </c:ext>
              </c:extLst>
            </c:dLbl>
            <c:dLbl>
              <c:idx val="12"/>
              <c:layout>
                <c:manualLayout>
                  <c:x val="7.5999315472151094E-2"/>
                  <c:y val="-0.13156728449078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6CC-45BB-BDF4-ACE5A0FB8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6CC-45BB-BDF4-ACE5A0FB8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6CC-45BB-BDF4-ACE5A0FB8F52}"/>
                </c:ext>
              </c:extLst>
            </c:dLbl>
            <c:dLbl>
              <c:idx val="15"/>
              <c:layout>
                <c:manualLayout>
                  <c:x val="0.14039518306107801"/>
                  <c:y val="-5.1555810908562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6CC-45BB-BDF4-ACE5A0FB8F52}"/>
                </c:ext>
              </c:extLst>
            </c:dLbl>
            <c:dLbl>
              <c:idx val="16"/>
              <c:layout>
                <c:manualLayout>
                  <c:x val="0.184253407384391"/>
                  <c:y val="1.1158476414371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6CC-45BB-BDF4-ACE5A0FB8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2020.xlsx]Guine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76CC-45BB-BDF4-ACE5A0FB8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overlay val="0"/>
      <c:spPr>
        <a:noFill/>
        <a:ln>
          <a:noFill/>
        </a:ln>
        <a:effectLst/>
      </c:spPr>
    </c:title>
    <c:autoTitleDeleted val="0"/>
    <c:plotArea>
      <c:layout/>
      <c:lineChart>
        <c:grouping val="standard"/>
        <c:varyColors val="0"/>
        <c:ser>
          <c:idx val="0"/>
          <c:order val="0"/>
          <c:tx>
            <c:strRef>
              <c:f>'[CEDEAO PAIS POR PAIS VPT 2020.xlsx]Guine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6.97916666666667E-3"/>
                  <c:y val="-9.2093639575971706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8D-4074-9C0E-081F0124BD20}"/>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8D-4074-9C0E-081F0124BD20}"/>
                </c:ext>
              </c:extLst>
            </c:dLbl>
            <c:dLbl>
              <c:idx val="6"/>
              <c:layout>
                <c:manualLayout>
                  <c:x val="5.4453564003146701E-2"/>
                  <c:y val="-3.02731720576242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8D-4074-9C0E-081F0124BD20}"/>
                </c:ext>
              </c:extLst>
            </c:dLbl>
            <c:dLbl>
              <c:idx val="8"/>
              <c:layout>
                <c:manualLayout>
                  <c:x val="1.390625E-2"/>
                  <c:y val="-5.52120141342756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18D-4074-9C0E-081F0124BD20}"/>
                </c:ext>
              </c:extLst>
            </c:dLbl>
            <c:dLbl>
              <c:idx val="9"/>
              <c:layout>
                <c:manualLayout>
                  <c:x val="-8.8541666666666695E-4"/>
                  <c:y val="-5.8966431095406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18D-4074-9C0E-081F0124BD2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7-518D-4074-9C0E-081F0124BD20}"/>
            </c:ext>
          </c:extLst>
        </c:ser>
        <c:dLbls>
          <c:showLegendKey val="0"/>
          <c:showVal val="1"/>
          <c:showCatName val="0"/>
          <c:showSerName val="0"/>
          <c:showPercent val="0"/>
          <c:showBubbleSize val="0"/>
        </c:dLbls>
        <c:marker val="1"/>
        <c:smooth val="0"/>
        <c:axId val="331044864"/>
        <c:axId val="323513728"/>
      </c:lineChart>
      <c:catAx>
        <c:axId val="3310448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513728"/>
        <c:crosses val="autoZero"/>
        <c:auto val="1"/>
        <c:lblAlgn val="ctr"/>
        <c:lblOffset val="100"/>
        <c:noMultiLvlLbl val="0"/>
      </c:catAx>
      <c:valAx>
        <c:axId val="323513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10448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'Guine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04C0-4A50-9E8E-B6DB5598FA87}"/>
            </c:ext>
          </c:extLst>
        </c:ser>
        <c:ser>
          <c:idx val="1"/>
          <c:order val="1"/>
          <c:tx>
            <c:strRef>
              <c:f>'Guine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04C0-4A50-9E8E-B6DB5598FA87}"/>
            </c:ext>
          </c:extLst>
        </c:ser>
        <c:dLbls>
          <c:showLegendKey val="0"/>
          <c:showVal val="1"/>
          <c:showCatName val="0"/>
          <c:showSerName val="0"/>
          <c:showPercent val="0"/>
          <c:showBubbleSize val="0"/>
        </c:dLbls>
        <c:gapWidth val="219"/>
        <c:overlap val="-27"/>
        <c:axId val="331045376"/>
        <c:axId val="323515456"/>
      </c:barChart>
      <c:catAx>
        <c:axId val="3310453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515456"/>
        <c:crosses val="autoZero"/>
        <c:auto val="1"/>
        <c:lblAlgn val="ctr"/>
        <c:lblOffset val="100"/>
        <c:noMultiLvlLbl val="0"/>
      </c:catAx>
      <c:valAx>
        <c:axId val="323515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104537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Bissau Estatisticas'!$A$7</c:f>
              <c:strCache>
                <c:ptCount val="1"/>
                <c:pt idx="0">
                  <c:v>Exportations de biens et services  [ Constant ]</c:v>
                </c:pt>
              </c:strCache>
            </c:strRef>
          </c:tx>
          <c:spPr>
            <a:solidFill>
              <a:schemeClr val="accent1"/>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E2BE-4559-B0A5-24EC0CD5993B}"/>
            </c:ext>
          </c:extLst>
        </c:ser>
        <c:ser>
          <c:idx val="1"/>
          <c:order val="1"/>
          <c:tx>
            <c:strRef>
              <c:f>'Guine Bissau Estatisticas'!$A$8</c:f>
              <c:strCache>
                <c:ptCount val="1"/>
                <c:pt idx="0">
                  <c:v>Exportations de biens et services [ Courant ]</c:v>
                </c:pt>
              </c:strCache>
            </c:strRef>
          </c:tx>
          <c:spPr>
            <a:solidFill>
              <a:schemeClr val="accent2"/>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E2BE-4559-B0A5-24EC0CD5993B}"/>
            </c:ext>
          </c:extLst>
        </c:ser>
        <c:ser>
          <c:idx val="2"/>
          <c:order val="2"/>
          <c:tx>
            <c:strRef>
              <c:f>'Guine Bissau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E2BE-4559-B0A5-24EC0CD5993B}"/>
            </c:ext>
          </c:extLst>
        </c:ser>
        <c:ser>
          <c:idx val="3"/>
          <c:order val="3"/>
          <c:tx>
            <c:strRef>
              <c:f>'Guine Bissau Estatisticas'!$A$10</c:f>
              <c:strCache>
                <c:ptCount val="1"/>
                <c:pt idx="0">
                  <c:v>Importations de biens et services [ Courant ]</c:v>
                </c:pt>
              </c:strCache>
            </c:strRef>
          </c:tx>
          <c:spPr>
            <a:solidFill>
              <a:schemeClr val="accent4"/>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E2BE-4559-B0A5-24EC0CD5993B}"/>
            </c:ext>
          </c:extLst>
        </c:ser>
        <c:ser>
          <c:idx val="4"/>
          <c:order val="4"/>
          <c:tx>
            <c:strRef>
              <c:f>'Guine Bissau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E2BE-4559-B0A5-24EC0CD5993B}"/>
            </c:ext>
          </c:extLst>
        </c:ser>
        <c:ser>
          <c:idx val="5"/>
          <c:order val="5"/>
          <c:tx>
            <c:strRef>
              <c:f>'Guine Bissau Estatisticas'!$A$12</c:f>
              <c:strCache>
                <c:ptCount val="1"/>
                <c:pt idx="0">
                  <c:v>Balance commerciale [ Courant ]</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E2BE-4559-B0A5-24EC0CD5993B}"/>
            </c:ext>
          </c:extLst>
        </c:ser>
        <c:ser>
          <c:idx val="6"/>
          <c:order val="6"/>
          <c:tx>
            <c:strRef>
              <c:f>'Guine Bissau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E2BE-4559-B0A5-24EC0CD5993B}"/>
            </c:ext>
          </c:extLst>
        </c:ser>
        <c:dLbls>
          <c:showLegendKey val="0"/>
          <c:showVal val="0"/>
          <c:showCatName val="0"/>
          <c:showSerName val="0"/>
          <c:showPercent val="0"/>
          <c:showBubbleSize val="0"/>
        </c:dLbls>
        <c:gapWidth val="150"/>
        <c:axId val="333699072"/>
        <c:axId val="323355200"/>
      </c:barChart>
      <c:dateAx>
        <c:axId val="33369907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IINDICATEURS ÉCONOMIQUES DU </a:t>
                </a:r>
                <a:r>
                  <a:rPr lang="en-US" altLang="en-US" dirty="0" smtClean="0"/>
                  <a:t>GUINÉE </a:t>
                </a:r>
                <a:r>
                  <a:rPr lang="en-US" altLang="en-US" dirty="0"/>
                  <a:t>BISSAU</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355200"/>
        <c:crosses val="autoZero"/>
        <c:auto val="0"/>
        <c:lblOffset val="100"/>
        <c:baseTimeUnit val="days"/>
      </c:dateAx>
      <c:valAx>
        <c:axId val="323355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369907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PARTICIPATION DES PAYS MEMBRES AU COMMERCE INTRA-RÉGIONAL</a:t>
            </a:r>
          </a:p>
          <a:p>
            <a:pPr defTabSz="914400">
              <a:defRPr lang="pt-PT" sz="1400" b="0" i="0" u="none" strike="noStrike" kern="1200" spc="0" baseline="0">
                <a:solidFill>
                  <a:srgbClr val="00B0F0"/>
                </a:solidFill>
                <a:latin typeface="+mn-lt"/>
                <a:ea typeface="+mn-ea"/>
                <a:cs typeface="+mn-cs"/>
              </a:defRPr>
            </a:pPr>
            <a:r>
              <a:rPr lang="pt-PT" smtClean="0">
                <a:solidFill>
                  <a:srgbClr val="00B0F0"/>
                </a:solidFill>
              </a:rPr>
              <a:t>(%)</a:t>
            </a:r>
            <a:endParaRPr lang="pt-PT">
              <a:solidFill>
                <a:srgbClr val="00B0F0"/>
              </a:solidFill>
            </a:endParaRPr>
          </a:p>
        </c:rich>
      </c:tx>
      <c:layout>
        <c:manualLayout>
          <c:xMode val="edge"/>
          <c:yMode val="edge"/>
          <c:x val="0.23900977609586899"/>
          <c:y val="2.0565552699228801E-2"/>
        </c:manualLayout>
      </c:layout>
      <c:overlay val="0"/>
      <c:spPr>
        <a:no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'[CEDEAO PAIS POR PAIS VPT.xlsx]Indicadores Econ 15'!$B$520</c:f>
              <c:strCache>
                <c:ptCount val="1"/>
                <c:pt idx="0">
                  <c:v>Exportação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15'!$B$521:$B$535</c:f>
              <c:numCache>
                <c:formatCode>General</c:formatCode>
                <c:ptCount val="15"/>
                <c:pt idx="0">
                  <c:v>1.2</c:v>
                </c:pt>
                <c:pt idx="1">
                  <c:v>2.2000000000000002</c:v>
                </c:pt>
                <c:pt idx="2" formatCode="0.0_ ">
                  <c:v>0</c:v>
                </c:pt>
                <c:pt idx="3">
                  <c:v>26.4</c:v>
                </c:pt>
                <c:pt idx="4">
                  <c:v>0.7</c:v>
                </c:pt>
                <c:pt idx="5">
                  <c:v>16.5</c:v>
                </c:pt>
                <c:pt idx="6" formatCode="0.0_ ">
                  <c:v>2</c:v>
                </c:pt>
                <c:pt idx="7">
                  <c:v>0.2</c:v>
                </c:pt>
                <c:pt idx="8">
                  <c:v>0.3</c:v>
                </c:pt>
                <c:pt idx="9">
                  <c:v>2.9</c:v>
                </c:pt>
                <c:pt idx="10">
                  <c:v>2.6</c:v>
                </c:pt>
                <c:pt idx="11">
                  <c:v>32.5</c:v>
                </c:pt>
                <c:pt idx="12">
                  <c:v>7.7</c:v>
                </c:pt>
                <c:pt idx="13">
                  <c:v>0.2</c:v>
                </c:pt>
                <c:pt idx="14">
                  <c:v>4.5999999999999996</c:v>
                </c:pt>
              </c:numCache>
            </c:numRef>
          </c:val>
          <c:extLst xmlns:c16r2="http://schemas.microsoft.com/office/drawing/2015/06/chart">
            <c:ext xmlns:c16="http://schemas.microsoft.com/office/drawing/2014/chart" uri="{C3380CC4-5D6E-409C-BE32-E72D297353CC}">
              <c16:uniqueId val="{0000000F-703F-42A5-9196-FA18DC386C70}"/>
            </c:ext>
          </c:extLst>
        </c:ser>
        <c:ser>
          <c:idx val="1"/>
          <c:order val="1"/>
          <c:tx>
            <c:strRef>
              <c:f>'[CEDEAO PAIS POR PAIS VPT.xlsx]Indicadores Econ 15'!$C$520</c:f>
              <c:strCache>
                <c:ptCount val="1"/>
                <c:pt idx="0">
                  <c:v>Importação</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1000" b="1" i="0" u="none" strike="noStrike" kern="1200" baseline="0">
                    <a:solidFill>
                      <a:schemeClr val="accent2">
                        <a:lumMod val="60000"/>
                        <a:lumOff val="4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15'!$C$521:$C$535</c:f>
              <c:numCache>
                <c:formatCode>General</c:formatCode>
                <c:ptCount val="15"/>
                <c:pt idx="0">
                  <c:v>4.5</c:v>
                </c:pt>
                <c:pt idx="1">
                  <c:v>8.3000000000000007</c:v>
                </c:pt>
                <c:pt idx="2">
                  <c:v>0.2</c:v>
                </c:pt>
                <c:pt idx="3">
                  <c:v>27.1</c:v>
                </c:pt>
                <c:pt idx="4">
                  <c:v>1.2</c:v>
                </c:pt>
                <c:pt idx="5">
                  <c:v>7.8</c:v>
                </c:pt>
                <c:pt idx="6">
                  <c:v>1.1000000000000001</c:v>
                </c:pt>
                <c:pt idx="7">
                  <c:v>0.2</c:v>
                </c:pt>
                <c:pt idx="8">
                  <c:v>3.8</c:v>
                </c:pt>
                <c:pt idx="9">
                  <c:v>15.3</c:v>
                </c:pt>
                <c:pt idx="10">
                  <c:v>3.5</c:v>
                </c:pt>
                <c:pt idx="11">
                  <c:v>9.8000000000000007</c:v>
                </c:pt>
                <c:pt idx="12">
                  <c:v>8.4</c:v>
                </c:pt>
                <c:pt idx="13">
                  <c:v>6.8</c:v>
                </c:pt>
                <c:pt idx="14">
                  <c:v>2.1</c:v>
                </c:pt>
              </c:numCache>
            </c:numRef>
          </c:val>
          <c:extLst xmlns:c16r2="http://schemas.microsoft.com/office/drawing/2015/06/chart">
            <c:ext xmlns:c16="http://schemas.microsoft.com/office/drawing/2014/chart" uri="{C3380CC4-5D6E-409C-BE32-E72D297353CC}">
              <c16:uniqueId val="{0000001F-703F-42A5-9196-FA18DC386C70}"/>
            </c:ext>
          </c:extLst>
        </c:ser>
        <c:dLbls>
          <c:showLegendKey val="0"/>
          <c:showVal val="1"/>
          <c:showCatName val="0"/>
          <c:showSerName val="0"/>
          <c:showPercent val="0"/>
          <c:showBubbleSize val="0"/>
        </c:dLbls>
        <c:gapWidth val="219"/>
        <c:overlap val="-27"/>
        <c:axId val="321787392"/>
        <c:axId val="281622720"/>
      </c:barChart>
      <c:catAx>
        <c:axId val="321787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200" b="0" i="0" u="none" strike="noStrike" kern="1200" baseline="0">
                <a:solidFill>
                  <a:srgbClr val="008CBA"/>
                </a:solidFill>
                <a:latin typeface="+mn-lt"/>
                <a:ea typeface="+mn-ea"/>
                <a:cs typeface="+mn-cs"/>
              </a:defRPr>
            </a:pPr>
            <a:endParaRPr lang="pt-PT"/>
          </a:p>
        </c:txPr>
        <c:crossAx val="281622720"/>
        <c:crosses val="autoZero"/>
        <c:auto val="1"/>
        <c:lblAlgn val="ctr"/>
        <c:lblOffset val="100"/>
        <c:noMultiLvlLbl val="0"/>
      </c:catAx>
      <c:valAx>
        <c:axId val="281622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178739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'Guine Bissau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CA63-4F87-958F-48EF56E17849}"/>
            </c:ext>
          </c:extLst>
        </c:ser>
        <c:ser>
          <c:idx val="1"/>
          <c:order val="1"/>
          <c:tx>
            <c:strRef>
              <c:f>'Guine Bissau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CA63-4F87-958F-48EF56E17849}"/>
            </c:ext>
          </c:extLst>
        </c:ser>
        <c:dLbls>
          <c:showLegendKey val="0"/>
          <c:showVal val="1"/>
          <c:showCatName val="0"/>
          <c:showSerName val="0"/>
          <c:showPercent val="0"/>
          <c:showBubbleSize val="0"/>
        </c:dLbls>
        <c:gapWidth val="219"/>
        <c:overlap val="-27"/>
        <c:axId val="333700608"/>
        <c:axId val="323358656"/>
      </c:barChart>
      <c:catAx>
        <c:axId val="333700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358656"/>
        <c:crosses val="autoZero"/>
        <c:auto val="1"/>
        <c:lblAlgn val="ctr"/>
        <c:lblOffset val="100"/>
        <c:noMultiLvlLbl val="0"/>
      </c:catAx>
      <c:valAx>
        <c:axId val="323358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37006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overlay val="0"/>
      <c:spPr>
        <a:noFill/>
        <a:ln>
          <a:noFill/>
        </a:ln>
        <a:effectLst/>
      </c:spPr>
    </c:title>
    <c:autoTitleDeleted val="0"/>
    <c:plotArea>
      <c:layout/>
      <c:lineChart>
        <c:grouping val="standard"/>
        <c:varyColors val="0"/>
        <c:ser>
          <c:idx val="0"/>
          <c:order val="0"/>
          <c:tx>
            <c:strRef>
              <c:f>'[CEDEAO PAIS POR PAIS VPT 2020.xlsx]Guine Bissau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9294446384910897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D3-4259-9D06-293ED5F4D741}"/>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D3-4259-9D06-293ED5F4D741}"/>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D3-4259-9D06-293ED5F4D741}"/>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D3-4259-9D06-293ED5F4D741}"/>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D0D3-4259-9D06-293ED5F4D741}"/>
            </c:ext>
          </c:extLst>
        </c:ser>
        <c:dLbls>
          <c:showLegendKey val="0"/>
          <c:showVal val="1"/>
          <c:showCatName val="0"/>
          <c:showSerName val="0"/>
          <c:showPercent val="0"/>
          <c:showBubbleSize val="0"/>
        </c:dLbls>
        <c:marker val="1"/>
        <c:smooth val="0"/>
        <c:axId val="334569472"/>
        <c:axId val="323360384"/>
      </c:lineChart>
      <c:catAx>
        <c:axId val="3345694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3360384"/>
        <c:crosses val="autoZero"/>
        <c:auto val="1"/>
        <c:lblAlgn val="ctr"/>
        <c:lblOffset val="100"/>
        <c:noMultiLvlLbl val="0"/>
      </c:catAx>
      <c:valAx>
        <c:axId val="3233603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45694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'Liberia Estatisticas'!$A$7</c:f>
              <c:strCache>
                <c:ptCount val="1"/>
                <c:pt idx="0">
                  <c:v>Exportations de biens et services  [ Constant ]</c:v>
                </c:pt>
              </c:strCache>
            </c:strRef>
          </c:tx>
          <c:spPr>
            <a:solidFill>
              <a:schemeClr val="accent1"/>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95AF-424A-844D-E7F8BF82C347}"/>
            </c:ext>
          </c:extLst>
        </c:ser>
        <c:ser>
          <c:idx val="1"/>
          <c:order val="1"/>
          <c:tx>
            <c:strRef>
              <c:f>'Liberia Estatisticas'!$A$8</c:f>
              <c:strCache>
                <c:ptCount val="1"/>
                <c:pt idx="0">
                  <c:v>Exportations de biens et services [ Courant ]</c:v>
                </c:pt>
              </c:strCache>
            </c:strRef>
          </c:tx>
          <c:spPr>
            <a:solidFill>
              <a:schemeClr val="accent2"/>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95AF-424A-844D-E7F8BF82C347}"/>
            </c:ext>
          </c:extLst>
        </c:ser>
        <c:ser>
          <c:idx val="2"/>
          <c:order val="2"/>
          <c:tx>
            <c:strRef>
              <c:f>'Liberia Estatisticas'!$A$9</c:f>
              <c:strCache>
                <c:ptCount val="1"/>
                <c:pt idx="0">
                  <c:v>Importations de biens et services [ Constant ]</c:v>
                </c:pt>
              </c:strCache>
            </c:strRef>
          </c:tx>
          <c:spPr>
            <a:solidFill>
              <a:schemeClr val="accent6">
                <a:lumMod val="20000"/>
                <a:lumOff val="80000"/>
              </a:schemeClr>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95AF-424A-844D-E7F8BF82C347}"/>
            </c:ext>
          </c:extLst>
        </c:ser>
        <c:ser>
          <c:idx val="3"/>
          <c:order val="3"/>
          <c:tx>
            <c:strRef>
              <c:f>'Liberia Estatisticas'!$A$10</c:f>
              <c:strCache>
                <c:ptCount val="1"/>
                <c:pt idx="0">
                  <c:v>Importations de biens et services [ Courant ]</c:v>
                </c:pt>
              </c:strCache>
            </c:strRef>
          </c:tx>
          <c:spPr>
            <a:solidFill>
              <a:schemeClr val="accent4"/>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95AF-424A-844D-E7F8BF82C347}"/>
            </c:ext>
          </c:extLst>
        </c:ser>
        <c:ser>
          <c:idx val="4"/>
          <c:order val="4"/>
          <c:tx>
            <c:strRef>
              <c:f>'Liberia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95AF-424A-844D-E7F8BF82C347}"/>
            </c:ext>
          </c:extLst>
        </c:ser>
        <c:ser>
          <c:idx val="5"/>
          <c:order val="5"/>
          <c:tx>
            <c:strRef>
              <c:f>'Liberia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95AF-424A-844D-E7F8BF82C347}"/>
            </c:ext>
          </c:extLst>
        </c:ser>
        <c:ser>
          <c:idx val="6"/>
          <c:order val="6"/>
          <c:tx>
            <c:strRef>
              <c:f>'Liberia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95AF-424A-844D-E7F8BF82C347}"/>
            </c:ext>
          </c:extLst>
        </c:ser>
        <c:dLbls>
          <c:showLegendKey val="0"/>
          <c:showVal val="0"/>
          <c:showCatName val="0"/>
          <c:showSerName val="0"/>
          <c:showPercent val="0"/>
          <c:showBubbleSize val="0"/>
        </c:dLbls>
        <c:gapWidth val="150"/>
        <c:axId val="334573056"/>
        <c:axId val="301655168"/>
      </c:barChart>
      <c:dateAx>
        <c:axId val="33457305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LIBÉRIA</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1655168"/>
        <c:crosses val="autoZero"/>
        <c:auto val="0"/>
        <c:lblOffset val="100"/>
        <c:baseTimeUnit val="days"/>
      </c:dateAx>
      <c:valAx>
        <c:axId val="3016551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457305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a:solidFill>
                  <a:srgbClr val="00B0F0"/>
                </a:solidFill>
                <a:effectLst/>
                <a:latin typeface="Arial Narrow" panose="020B0606020202030204" pitchFamily="34" charset="0"/>
              </a:rPr>
              <a:t>EXPORTATIONS ET IMPORTATIONS EN POURCENTAGE DU PIB</a:t>
            </a:r>
            <a:endParaRPr lang="pt-PT" sz="1200" dirty="0">
              <a:solidFill>
                <a:srgbClr val="00B0F0"/>
              </a:solidFill>
              <a:effectLst/>
              <a:latin typeface="Arial Narrow" panose="020B0606020202030204" pitchFamily="34" charset="0"/>
            </a:endParaRPr>
          </a:p>
        </c:rich>
      </c:tx>
      <c:layout/>
      <c:overlay val="0"/>
      <c:spPr>
        <a:noFill/>
        <a:ln>
          <a:noFill/>
        </a:ln>
        <a:effectLst/>
      </c:spPr>
    </c:title>
    <c:autoTitleDeleted val="0"/>
    <c:plotArea>
      <c:layout/>
      <c:barChart>
        <c:barDir val="col"/>
        <c:grouping val="clustered"/>
        <c:varyColors val="0"/>
        <c:ser>
          <c:idx val="0"/>
          <c:order val="0"/>
          <c:tx>
            <c:strRef>
              <c:f>'Liberia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7204-4B9F-AB29-80E9DDBDCFFA}"/>
            </c:ext>
          </c:extLst>
        </c:ser>
        <c:ser>
          <c:idx val="1"/>
          <c:order val="1"/>
          <c:tx>
            <c:strRef>
              <c:f>'Liberia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7204-4B9F-AB29-80E9DDBDCFFA}"/>
            </c:ext>
          </c:extLst>
        </c:ser>
        <c:dLbls>
          <c:showLegendKey val="0"/>
          <c:showVal val="1"/>
          <c:showCatName val="0"/>
          <c:showSerName val="0"/>
          <c:showPercent val="0"/>
          <c:showBubbleSize val="0"/>
        </c:dLbls>
        <c:gapWidth val="219"/>
        <c:overlap val="-27"/>
        <c:axId val="334665216"/>
        <c:axId val="301658624"/>
      </c:barChart>
      <c:catAx>
        <c:axId val="3346652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1658624"/>
        <c:crosses val="autoZero"/>
        <c:auto val="1"/>
        <c:lblAlgn val="ctr"/>
        <c:lblOffset val="100"/>
        <c:noMultiLvlLbl val="0"/>
      </c:catAx>
      <c:valAx>
        <c:axId val="301658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466521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2020.xlsx]Liberia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8BB-4A45-91E0-BFF75DEA769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8BB-4A45-91E0-BFF75DEA769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8BB-4A45-91E0-BFF75DEA769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8BB-4A45-91E0-BFF75DEA769A}"/>
                </c:ext>
              </c:extLst>
            </c:dLbl>
            <c:dLbl>
              <c:idx val="9"/>
              <c:layout>
                <c:manualLayout>
                  <c:x val="-3.4906741690111502E-3"/>
                  <c:y val="-6.24862000441598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8BB-4A45-91E0-BFF75DEA769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C8BB-4A45-91E0-BFF75DEA769A}"/>
            </c:ext>
          </c:extLst>
        </c:ser>
        <c:dLbls>
          <c:showLegendKey val="0"/>
          <c:showVal val="1"/>
          <c:showCatName val="0"/>
          <c:showSerName val="0"/>
          <c:showPercent val="0"/>
          <c:showBubbleSize val="0"/>
        </c:dLbls>
        <c:marker val="1"/>
        <c:smooth val="0"/>
        <c:axId val="334665728"/>
        <c:axId val="301660352"/>
      </c:lineChart>
      <c:catAx>
        <c:axId val="334665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1660352"/>
        <c:crosses val="autoZero"/>
        <c:auto val="1"/>
        <c:lblAlgn val="ctr"/>
        <c:lblOffset val="100"/>
        <c:noMultiLvlLbl val="0"/>
      </c:catAx>
      <c:valAx>
        <c:axId val="301660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4665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'Mali Estatisticas'!$A$7</c:f>
              <c:strCache>
                <c:ptCount val="1"/>
                <c:pt idx="0">
                  <c:v>Exportations de biens et services  [ Constant ]</c:v>
                </c:pt>
              </c:strCache>
            </c:strRef>
          </c:tx>
          <c:spPr>
            <a:solidFill>
              <a:schemeClr val="accent1"/>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E0BF-4EE1-B202-5885F9C05D2C}"/>
            </c:ext>
          </c:extLst>
        </c:ser>
        <c:ser>
          <c:idx val="1"/>
          <c:order val="1"/>
          <c:tx>
            <c:strRef>
              <c:f>'Mali Estatisticas'!$A$8</c:f>
              <c:strCache>
                <c:ptCount val="1"/>
                <c:pt idx="0">
                  <c:v>Exportations de biens et services [ Courant ]</c:v>
                </c:pt>
              </c:strCache>
            </c:strRef>
          </c:tx>
          <c:spPr>
            <a:solidFill>
              <a:schemeClr val="accent2"/>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E0BF-4EE1-B202-5885F9C05D2C}"/>
            </c:ext>
          </c:extLst>
        </c:ser>
        <c:ser>
          <c:idx val="2"/>
          <c:order val="2"/>
          <c:tx>
            <c:strRef>
              <c:f>'Mali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E0BF-4EE1-B202-5885F9C05D2C}"/>
            </c:ext>
          </c:extLst>
        </c:ser>
        <c:ser>
          <c:idx val="3"/>
          <c:order val="3"/>
          <c:tx>
            <c:strRef>
              <c:f>'Mali Estatisticas'!$A$10</c:f>
              <c:strCache>
                <c:ptCount val="1"/>
                <c:pt idx="0">
                  <c:v>Importations de biens et services [ Courant ]</c:v>
                </c:pt>
              </c:strCache>
            </c:strRef>
          </c:tx>
          <c:spPr>
            <a:solidFill>
              <a:schemeClr val="accent4"/>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E0BF-4EE1-B202-5885F9C05D2C}"/>
            </c:ext>
          </c:extLst>
        </c:ser>
        <c:ser>
          <c:idx val="4"/>
          <c:order val="4"/>
          <c:tx>
            <c:strRef>
              <c:f>'Mali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E0BF-4EE1-B202-5885F9C05D2C}"/>
            </c:ext>
          </c:extLst>
        </c:ser>
        <c:ser>
          <c:idx val="5"/>
          <c:order val="5"/>
          <c:tx>
            <c:strRef>
              <c:f>'Mali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E0BF-4EE1-B202-5885F9C05D2C}"/>
            </c:ext>
          </c:extLst>
        </c:ser>
        <c:ser>
          <c:idx val="6"/>
          <c:order val="6"/>
          <c:tx>
            <c:strRef>
              <c:f>'Mali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E0BF-4EE1-B202-5885F9C05D2C}"/>
            </c:ext>
          </c:extLst>
        </c:ser>
        <c:dLbls>
          <c:showLegendKey val="0"/>
          <c:showVal val="0"/>
          <c:showCatName val="0"/>
          <c:showSerName val="0"/>
          <c:showPercent val="0"/>
          <c:showBubbleSize val="0"/>
        </c:dLbls>
        <c:gapWidth val="150"/>
        <c:axId val="335156224"/>
        <c:axId val="322283200"/>
      </c:barChart>
      <c:dateAx>
        <c:axId val="33515622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MALI</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2283200"/>
        <c:crosses val="autoZero"/>
        <c:auto val="0"/>
        <c:lblOffset val="100"/>
        <c:baseTimeUnit val="days"/>
      </c:dateAx>
      <c:valAx>
        <c:axId val="322283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VALEURS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515622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B8-41B9-A49C-3BD72C43487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B8-41B9-A49C-3BD72C43487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CB8-41B9-A49C-3BD72C43487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B8-41B9-A49C-3BD72C43487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CB8-41B9-A49C-3BD72C43487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CB8-41B9-A49C-3BD72C43487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B8-41B9-A49C-3BD72C43487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CB8-41B9-A49C-3BD72C434876}"/>
              </c:ext>
            </c:extLst>
          </c:dPt>
          <c:dPt>
            <c:idx val="8"/>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1-6CB8-41B9-A49C-3BD72C43487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CB8-41B9-A49C-3BD72C43487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B8-41B9-A49C-3BD72C43487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CB8-41B9-A49C-3BD72C43487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CB8-41B9-A49C-3BD72C43487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B8-41B9-A49C-3BD72C43487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B8-41B9-A49C-3BD72C43487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B8-41B9-A49C-3BD72C43487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B8-41B9-A49C-3BD72C43487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B8-41B9-A49C-3BD72C43487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B8-41B9-A49C-3BD72C43487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B8-41B9-A49C-3BD72C43487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B8-41B9-A49C-3BD72C43487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B8-41B9-A49C-3BD72C43487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B8-41B9-A49C-3BD72C43487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B8-41B9-A49C-3BD72C43487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CB8-41B9-A49C-3BD72C43487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CB8-41B9-A49C-3BD72C43487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6CB8-41B9-A49C-3BD72C43487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987076250124303"/>
          <c:y val="1.65657318828152E-2"/>
        </c:manualLayout>
      </c:layout>
      <c:overlay val="0"/>
      <c:spPr>
        <a:noFill/>
        <a:ln>
          <a:noFill/>
        </a:ln>
        <a:effectLst/>
      </c:spPr>
    </c:title>
    <c:autoTitleDeleted val="0"/>
    <c:plotArea>
      <c:layout>
        <c:manualLayout>
          <c:layoutTarget val="inner"/>
          <c:xMode val="edge"/>
          <c:yMode val="edge"/>
          <c:x val="0.248931305298737"/>
          <c:y val="0.19467343056436301"/>
          <c:w val="0.47698578387513701"/>
          <c:h val="0.5070809554005499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725-4CE1-B5F9-17E7A63ABB0D}"/>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725-4CE1-B5F9-17E7A63ABB0D}"/>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725-4CE1-B5F9-17E7A63ABB0D}"/>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725-4CE1-B5F9-17E7A63ABB0D}"/>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725-4CE1-B5F9-17E7A63ABB0D}"/>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725-4CE1-B5F9-17E7A63ABB0D}"/>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725-4CE1-B5F9-17E7A63ABB0D}"/>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725-4CE1-B5F9-17E7A63ABB0D}"/>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725-4CE1-B5F9-17E7A63ABB0D}"/>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725-4CE1-B5F9-17E7A63ABB0D}"/>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725-4CE1-B5F9-17E7A63ABB0D}"/>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725-4CE1-B5F9-17E7A63ABB0D}"/>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725-4CE1-B5F9-17E7A63ABB0D}"/>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725-4CE1-B5F9-17E7A63ABB0D}"/>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725-4CE1-B5F9-17E7A63ABB0D}"/>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725-4CE1-B5F9-17E7A63ABB0D}"/>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B725-4CE1-B5F9-17E7A63ABB0D}"/>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725-4CE1-B5F9-17E7A63ABB0D}"/>
                </c:ext>
              </c:extLst>
            </c:dLbl>
            <c:dLbl>
              <c:idx val="2"/>
              <c:layout>
                <c:manualLayout>
                  <c:x val="-2.7260458826136699E-4"/>
                  <c:y val="1.7661120226615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725-4CE1-B5F9-17E7A63ABB0D}"/>
                </c:ext>
              </c:extLst>
            </c:dLbl>
            <c:dLbl>
              <c:idx val="3"/>
              <c:layout>
                <c:manualLayout>
                  <c:x val="-5.66918162894961E-2"/>
                  <c:y val="5.0738878283681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725-4CE1-B5F9-17E7A63ABB0D}"/>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725-4CE1-B5F9-17E7A63ABB0D}"/>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B725-4CE1-B5F9-17E7A63ABB0D}"/>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725-4CE1-B5F9-17E7A63ABB0D}"/>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B725-4CE1-B5F9-17E7A63ABB0D}"/>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B725-4CE1-B5F9-17E7A63ABB0D}"/>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725-4CE1-B5F9-17E7A63ABB0D}"/>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725-4CE1-B5F9-17E7A63ABB0D}"/>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725-4CE1-B5F9-17E7A63ABB0D}"/>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B725-4CE1-B5F9-17E7A63ABB0D}"/>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725-4CE1-B5F9-17E7A63ABB0D}"/>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725-4CE1-B5F9-17E7A63ABB0D}"/>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725-4CE1-B5F9-17E7A63ABB0D}"/>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B725-4CE1-B5F9-17E7A63ABB0D}"/>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B725-4CE1-B5F9-17E7A63ABB0D}"/>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solidFill>
                  <a:srgbClr val="00B0F0"/>
                </a:solidFill>
                <a:effectLst/>
                <a:latin typeface="Arial Narrow" panose="020B0606020202030204" pitchFamily="34" charset="0"/>
              </a:rPr>
              <a:t>EXPORTATIONS ET IMPORTATIONS EN POURCENTAGE DU PIB</a:t>
            </a:r>
            <a:endParaRPr lang="pt-PT" sz="1200">
              <a:solidFill>
                <a:srgbClr val="00B0F0"/>
              </a:solidFill>
              <a:effectLst/>
              <a:latin typeface="Arial Narrow" panose="020B0606020202030204" pitchFamily="34" charset="0"/>
            </a:endParaRPr>
          </a:p>
        </c:rich>
      </c:tx>
      <c:layout/>
      <c:overlay val="0"/>
      <c:spPr>
        <a:noFill/>
        <a:ln>
          <a:noFill/>
        </a:ln>
        <a:effectLst/>
      </c:spPr>
    </c:title>
    <c:autoTitleDeleted val="0"/>
    <c:plotArea>
      <c:layout>
        <c:manualLayout>
          <c:layoutTarget val="inner"/>
          <c:xMode val="edge"/>
          <c:yMode val="edge"/>
          <c:x val="4.6625164041994752E-2"/>
          <c:y val="9.0408932308662648E-2"/>
          <c:w val="0.94191650262467197"/>
          <c:h val="0.62064249347775857"/>
        </c:manualLayout>
      </c:layout>
      <c:barChart>
        <c:barDir val="col"/>
        <c:grouping val="clustered"/>
        <c:varyColors val="0"/>
        <c:ser>
          <c:idx val="0"/>
          <c:order val="0"/>
          <c:tx>
            <c:strRef>
              <c:f>'Mali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6F76-48DF-BB66-EA1ED34B390A}"/>
            </c:ext>
          </c:extLst>
        </c:ser>
        <c:ser>
          <c:idx val="1"/>
          <c:order val="1"/>
          <c:tx>
            <c:strRef>
              <c:f>'Mali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6F76-48DF-BB66-EA1ED34B390A}"/>
            </c:ext>
          </c:extLst>
        </c:ser>
        <c:dLbls>
          <c:showLegendKey val="0"/>
          <c:showVal val="1"/>
          <c:showCatName val="0"/>
          <c:showSerName val="0"/>
          <c:showPercent val="0"/>
          <c:showBubbleSize val="0"/>
        </c:dLbls>
        <c:gapWidth val="219"/>
        <c:overlap val="-27"/>
        <c:axId val="335656448"/>
        <c:axId val="335553664"/>
      </c:barChart>
      <c:catAx>
        <c:axId val="3356564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553664"/>
        <c:crosses val="autoZero"/>
        <c:auto val="1"/>
        <c:lblAlgn val="ctr"/>
        <c:lblOffset val="100"/>
        <c:noMultiLvlLbl val="0"/>
      </c:catAx>
      <c:valAx>
        <c:axId val="3355536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565644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2020.xlsx]Mali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1C-4D47-A450-8BB7864A178E}"/>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C-4D47-A450-8BB7864A178E}"/>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1C-4D47-A450-8BB7864A178E}"/>
                </c:ext>
              </c:extLst>
            </c:dLbl>
            <c:dLbl>
              <c:idx val="5"/>
              <c:layout>
                <c:manualLayout>
                  <c:x val="2.5163741981144301E-2"/>
                  <c:y val="-5.63612287164824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B1C-4D47-A450-8BB7864A178E}"/>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1C-4D47-A450-8BB7864A178E}"/>
                </c:ext>
              </c:extLst>
            </c:dLbl>
            <c:dLbl>
              <c:idx val="7"/>
              <c:layout>
                <c:manualLayout>
                  <c:x val="-1.4738815686682999E-2"/>
                  <c:y val="-4.76530855372885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1C-4D47-A450-8BB7864A178E}"/>
                </c:ext>
              </c:extLst>
            </c:dLbl>
            <c:dLbl>
              <c:idx val="9"/>
              <c:layout>
                <c:manualLayout>
                  <c:x val="-1.7186604864329999E-3"/>
                  <c:y val="-7.93423874195853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1C-4D47-A450-8BB7864A178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CB1C-4D47-A450-8BB7864A178E}"/>
            </c:ext>
          </c:extLst>
        </c:ser>
        <c:dLbls>
          <c:showLegendKey val="0"/>
          <c:showVal val="1"/>
          <c:showCatName val="0"/>
          <c:showSerName val="0"/>
          <c:showPercent val="0"/>
          <c:showBubbleSize val="0"/>
        </c:dLbls>
        <c:marker val="1"/>
        <c:smooth val="0"/>
        <c:axId val="335656960"/>
        <c:axId val="335555392"/>
      </c:lineChart>
      <c:catAx>
        <c:axId val="3356569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555392"/>
        <c:crosses val="autoZero"/>
        <c:auto val="1"/>
        <c:lblAlgn val="ctr"/>
        <c:lblOffset val="100"/>
        <c:noMultiLvlLbl val="0"/>
      </c:catAx>
      <c:valAx>
        <c:axId val="335555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5656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NOMBRE DE PRODUITS INDUSTRIELS ENREGISTRÉS DANS LE TABLEAU DES ELTC DE LA CEDEAO PAR PAYS</a:t>
            </a:r>
            <a:endParaRPr lang="pt-PT">
              <a:solidFill>
                <a:srgbClr val="00B0F0"/>
              </a:solidFill>
            </a:endParaRPr>
          </a:p>
        </c:rich>
      </c:tx>
      <c:layout/>
      <c:overlay val="0"/>
      <c:spPr>
        <a:no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'[CEDEAO PAIS POR PAIS VPT.xlsx]Indicadores Econ 15'!$B$563</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15'!$B$564:$B$578</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extLst xmlns:c16r2="http://schemas.microsoft.com/office/drawing/2015/06/chart">
            <c:ext xmlns:c16="http://schemas.microsoft.com/office/drawing/2014/chart" uri="{C3380CC4-5D6E-409C-BE32-E72D297353CC}">
              <c16:uniqueId val="{0000000F-DDBB-47AE-B212-C9B045266B04}"/>
            </c:ext>
          </c:extLst>
        </c:ser>
        <c:ser>
          <c:idx val="1"/>
          <c:order val="1"/>
          <c:tx>
            <c:strRef>
              <c:f>'[CEDEAO PAIS POR PAIS VPT.xlsx]Indicadores Econ 15'!$C$563</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15'!$C$564:$C$578</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extLst xmlns:c16r2="http://schemas.microsoft.com/office/drawing/2015/06/chart">
            <c:ext xmlns:c16="http://schemas.microsoft.com/office/drawing/2014/chart" uri="{C3380CC4-5D6E-409C-BE32-E72D297353CC}">
              <c16:uniqueId val="{0000001F-DDBB-47AE-B212-C9B045266B04}"/>
            </c:ext>
          </c:extLst>
        </c:ser>
        <c:ser>
          <c:idx val="2"/>
          <c:order val="2"/>
          <c:tx>
            <c:strRef>
              <c:f>'[CEDEAO PAIS POR PAIS VPT.xlsx]Indicadores Econ 15'!$D$563</c:f>
              <c:strCache>
                <c:ptCount val="1"/>
                <c:pt idx="0">
                  <c:v>1998-2002</c:v>
                </c:pt>
              </c:strCache>
            </c:strRef>
          </c:tx>
          <c:spPr>
            <a:solidFill>
              <a:srgbClr val="CCE9AD"/>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15'!$D$564:$D$578</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extLst xmlns:c16r2="http://schemas.microsoft.com/office/drawing/2015/06/chart">
            <c:ext xmlns:c16="http://schemas.microsoft.com/office/drawing/2014/chart" uri="{C3380CC4-5D6E-409C-BE32-E72D297353CC}">
              <c16:uniqueId val="{0000002F-DDBB-47AE-B212-C9B045266B04}"/>
            </c:ext>
          </c:extLst>
        </c:ser>
        <c:ser>
          <c:idx val="3"/>
          <c:order val="3"/>
          <c:tx>
            <c:strRef>
              <c:f>'[CEDEAO PAIS POR PAIS VPT.xlsx]Indicadores Econ 15'!$E$563</c:f>
              <c:strCache>
                <c:ptCount val="1"/>
                <c:pt idx="0">
                  <c:v>2003-2007</c:v>
                </c:pt>
              </c:strCache>
            </c:strRef>
          </c:tx>
          <c:spPr>
            <a:solidFill>
              <a:schemeClr val="accent4"/>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15'!$E$564:$E$578</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extLst xmlns:c16r2="http://schemas.microsoft.com/office/drawing/2015/06/chart">
            <c:ext xmlns:c16="http://schemas.microsoft.com/office/drawing/2014/chart" uri="{C3380CC4-5D6E-409C-BE32-E72D297353CC}">
              <c16:uniqueId val="{0000003F-DDBB-47AE-B212-C9B045266B04}"/>
            </c:ext>
          </c:extLst>
        </c:ser>
        <c:ser>
          <c:idx val="4"/>
          <c:order val="4"/>
          <c:tx>
            <c:strRef>
              <c:f>'[CEDEAO PAIS POR PAIS VPT.xlsx]Indicadores Econ 15'!$F$563</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15'!$F$564:$F$578</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extLst xmlns:c16r2="http://schemas.microsoft.com/office/drawing/2015/06/chart">
            <c:ext xmlns:c16="http://schemas.microsoft.com/office/drawing/2014/chart" uri="{C3380CC4-5D6E-409C-BE32-E72D297353CC}">
              <c16:uniqueId val="{0000004F-DDBB-47AE-B212-C9B045266B04}"/>
            </c:ext>
          </c:extLst>
        </c:ser>
        <c:ser>
          <c:idx val="5"/>
          <c:order val="5"/>
          <c:tx>
            <c:strRef>
              <c:f>'[CEDEAO PAIS POR PAIS VPT.xlsx]Indicadores Econ 15'!$G$563</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15'!$G$564:$G$578</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extLst xmlns:c16r2="http://schemas.microsoft.com/office/drawing/2015/06/chart">
            <c:ext xmlns:c16="http://schemas.microsoft.com/office/drawing/2014/chart" uri="{C3380CC4-5D6E-409C-BE32-E72D297353CC}">
              <c16:uniqueId val="{0000005F-DDBB-47AE-B212-C9B045266B04}"/>
            </c:ext>
          </c:extLst>
        </c:ser>
        <c:dLbls>
          <c:showLegendKey val="0"/>
          <c:showVal val="1"/>
          <c:showCatName val="0"/>
          <c:showSerName val="0"/>
          <c:showPercent val="0"/>
          <c:showBubbleSize val="0"/>
        </c:dLbls>
        <c:gapWidth val="219"/>
        <c:overlap val="-27"/>
        <c:axId val="303883264"/>
        <c:axId val="306046656"/>
      </c:barChart>
      <c:catAx>
        <c:axId val="303883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6046656"/>
        <c:crosses val="autoZero"/>
        <c:auto val="1"/>
        <c:lblAlgn val="ctr"/>
        <c:lblOffset val="100"/>
        <c:noMultiLvlLbl val="0"/>
      </c:catAx>
      <c:valAx>
        <c:axId val="30604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3883264"/>
        <c:crosses val="autoZero"/>
        <c:crossBetween val="between"/>
      </c:valAx>
      <c:spPr>
        <a:noFill/>
        <a:ln>
          <a:noFill/>
        </a:ln>
        <a:effectLst/>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 Estatisticas'!$A$7</c:f>
              <c:strCache>
                <c:ptCount val="1"/>
                <c:pt idx="0">
                  <c:v>Exportations de biens et services  [ Constant ]</c:v>
                </c:pt>
              </c:strCache>
            </c:strRef>
          </c:tx>
          <c:spPr>
            <a:solidFill>
              <a:schemeClr val="accent1"/>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416-461E-A65C-6C5894CFFE46}"/>
            </c:ext>
          </c:extLst>
        </c:ser>
        <c:ser>
          <c:idx val="1"/>
          <c:order val="1"/>
          <c:tx>
            <c:strRef>
              <c:f>'Niger Estatisticas'!$A$8</c:f>
              <c:strCache>
                <c:ptCount val="1"/>
                <c:pt idx="0">
                  <c:v>Exportations de biens et services [ Courant ]</c:v>
                </c:pt>
              </c:strCache>
            </c:strRef>
          </c:tx>
          <c:spPr>
            <a:solidFill>
              <a:schemeClr val="accent2"/>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416-461E-A65C-6C5894CFFE46}"/>
            </c:ext>
          </c:extLst>
        </c:ser>
        <c:ser>
          <c:idx val="2"/>
          <c:order val="2"/>
          <c:tx>
            <c:strRef>
              <c:f>'Niger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416-461E-A65C-6C5894CFFE46}"/>
            </c:ext>
          </c:extLst>
        </c:ser>
        <c:ser>
          <c:idx val="3"/>
          <c:order val="3"/>
          <c:tx>
            <c:strRef>
              <c:f>'Niger Estatisticas'!$A$10</c:f>
              <c:strCache>
                <c:ptCount val="1"/>
                <c:pt idx="0">
                  <c:v>Importations de biens et services [ Courant ]</c:v>
                </c:pt>
              </c:strCache>
            </c:strRef>
          </c:tx>
          <c:spPr>
            <a:solidFill>
              <a:schemeClr val="accent4"/>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416-461E-A65C-6C5894CFFE46}"/>
            </c:ext>
          </c:extLst>
        </c:ser>
        <c:ser>
          <c:idx val="4"/>
          <c:order val="4"/>
          <c:tx>
            <c:strRef>
              <c:f>'Niger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416-461E-A65C-6C5894CFFE46}"/>
            </c:ext>
          </c:extLst>
        </c:ser>
        <c:ser>
          <c:idx val="5"/>
          <c:order val="5"/>
          <c:tx>
            <c:strRef>
              <c:f>'Niger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416-461E-A65C-6C5894CFFE46}"/>
            </c:ext>
          </c:extLst>
        </c:ser>
        <c:ser>
          <c:idx val="6"/>
          <c:order val="6"/>
          <c:tx>
            <c:strRef>
              <c:f>'Niger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416-461E-A65C-6C5894CFFE46}"/>
            </c:ext>
          </c:extLst>
        </c:ser>
        <c:dLbls>
          <c:showLegendKey val="0"/>
          <c:showVal val="0"/>
          <c:showCatName val="0"/>
          <c:showSerName val="0"/>
          <c:showPercent val="0"/>
          <c:showBubbleSize val="0"/>
        </c:dLbls>
        <c:gapWidth val="150"/>
        <c:axId val="334845440"/>
        <c:axId val="335558848"/>
      </c:barChart>
      <c:dateAx>
        <c:axId val="33484544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INDICATEURS ÉCONOMIQUES  </a:t>
                </a:r>
                <a:r>
                  <a:rPr lang="en-US" dirty="0" smtClean="0"/>
                  <a:t>DU </a:t>
                </a:r>
                <a:r>
                  <a:rPr lang="en-US" altLang="en-US" dirty="0" smtClean="0"/>
                  <a:t>NÍGER</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558848"/>
        <c:crosses val="autoZero"/>
        <c:auto val="0"/>
        <c:lblOffset val="100"/>
        <c:baseTimeUnit val="days"/>
      </c:dateAx>
      <c:valAx>
        <c:axId val="335558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solidFill>
                      <a:srgbClr val="00B0F0"/>
                    </a:solidFill>
                    <a:effectLst/>
                  </a:rPr>
                  <a:t>VALEURS</a:t>
                </a:r>
                <a:endParaRPr lang="pt-PT" sz="1200">
                  <a:solidFill>
                    <a:srgbClr val="00B0F0"/>
                  </a:solidFill>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48454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1730688314608995"/>
          <c:y val="3.1928480204342301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2D6-48BB-93B3-989E295737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2D6-48BB-93B3-989E295737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2D6-48BB-93B3-989E295737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2D6-48BB-93B3-989E295737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2D6-48BB-93B3-989E295737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2D6-48BB-93B3-989E295737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2D6-48BB-93B3-989E295737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2D6-48BB-93B3-989E295737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2D6-48BB-93B3-989E295737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2D6-48BB-93B3-989E295737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2D6-48BB-93B3-989E295737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2D6-48BB-93B3-989E295737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2D6-48BB-93B3-989E295737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2D6-48BB-93B3-989E295737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2D6-48BB-93B3-989E295737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2D6-48BB-93B3-989E295737E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2D6-48BB-93B3-989E295737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2D6-48BB-93B3-989E295737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2D6-48BB-93B3-989E295737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2D6-48BB-93B3-989E295737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2D6-48BB-93B3-989E295737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2D6-48BB-93B3-989E295737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2D6-48BB-93B3-989E295737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2D6-48BB-93B3-989E295737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2D6-48BB-93B3-989E295737E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2D6-48BB-93B3-989E295737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2D6-48BB-93B3-989E295737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94631730770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D27-46FB-8E92-6450EB5B37D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D27-46FB-8E92-6450EB5B37D8}"/>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AD27-46FB-8E92-6450EB5B37D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D27-46FB-8E92-6450EB5B37D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D27-46FB-8E92-6450EB5B37D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D27-46FB-8E92-6450EB5B37D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D27-46FB-8E92-6450EB5B37D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AD27-46FB-8E92-6450EB5B37D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AD27-46FB-8E92-6450EB5B37D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AD27-46FB-8E92-6450EB5B37D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D27-46FB-8E92-6450EB5B37D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AD27-46FB-8E92-6450EB5B37D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AD27-46FB-8E92-6450EB5B37D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D27-46FB-8E92-6450EB5B37D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D27-46FB-8E92-6450EB5B37D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AD27-46FB-8E92-6450EB5B37D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D27-46FB-8E92-6450EB5B37D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D27-46FB-8E92-6450EB5B37D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D27-46FB-8E92-6450EB5B37D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D27-46FB-8E92-6450EB5B37D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D27-46FB-8E92-6450EB5B37D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D27-46FB-8E92-6450EB5B37D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D27-46FB-8E92-6450EB5B37D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AD27-46FB-8E92-6450EB5B37D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D27-46FB-8E92-6450EB5B37D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D27-46FB-8E92-6450EB5B37D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AD27-46FB-8E92-6450EB5B37D8}"/>
                </c:ext>
              </c:extLst>
            </c:dLbl>
            <c:dLbl>
              <c:idx val="10"/>
              <c:layout>
                <c:manualLayout>
                  <c:x val="-6.7276971675734404E-2"/>
                  <c:y val="-0.175483821635235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AD27-46FB-8E92-6450EB5B37D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AD27-46FB-8E92-6450EB5B37D8}"/>
                </c:ext>
              </c:extLst>
            </c:dLbl>
            <c:dLbl>
              <c:idx val="12"/>
              <c:layout>
                <c:manualLayout>
                  <c:x val="4.9912554843829698E-2"/>
                  <c:y val="-0.17766150668322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AD27-46FB-8E92-6450EB5B37D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AD27-46FB-8E92-6450EB5B37D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AD27-46FB-8E92-6450EB5B37D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AD27-46FB-8E92-6450EB5B37D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AD27-46FB-8E92-6450EB5B37D8}"/>
                </c:ext>
              </c:extLst>
            </c:dLbl>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AD27-46FB-8E92-6450EB5B37D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'Niger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43B0-4F7C-92B4-B6CCB189603A}"/>
            </c:ext>
          </c:extLst>
        </c:ser>
        <c:ser>
          <c:idx val="1"/>
          <c:order val="1"/>
          <c:tx>
            <c:strRef>
              <c:f>'Niger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43B0-4F7C-92B4-B6CCB189603A}"/>
            </c:ext>
          </c:extLst>
        </c:ser>
        <c:dLbls>
          <c:showLegendKey val="0"/>
          <c:showVal val="1"/>
          <c:showCatName val="0"/>
          <c:showSerName val="0"/>
          <c:showPercent val="0"/>
          <c:showBubbleSize val="0"/>
        </c:dLbls>
        <c:gapWidth val="219"/>
        <c:overlap val="-27"/>
        <c:axId val="335767552"/>
        <c:axId val="333846144"/>
      </c:barChart>
      <c:catAx>
        <c:axId val="335767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3846144"/>
        <c:crosses val="autoZero"/>
        <c:auto val="1"/>
        <c:lblAlgn val="ctr"/>
        <c:lblOffset val="100"/>
        <c:noMultiLvlLbl val="0"/>
      </c:catAx>
      <c:valAx>
        <c:axId val="33384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57675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2020.xlsx]Niger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404-4A8F-9632-1D54A4759D7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404-4A8F-9632-1D54A4759D7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04-4A8F-9632-1D54A4759D7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04-4A8F-9632-1D54A4759D7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404-4A8F-9632-1D54A4759D7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404-4A8F-9632-1D54A4759D7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E404-4A8F-9632-1D54A4759D74}"/>
            </c:ext>
          </c:extLst>
        </c:ser>
        <c:dLbls>
          <c:showLegendKey val="0"/>
          <c:showVal val="1"/>
          <c:showCatName val="0"/>
          <c:showSerName val="0"/>
          <c:showPercent val="0"/>
          <c:showBubbleSize val="0"/>
        </c:dLbls>
        <c:marker val="1"/>
        <c:smooth val="0"/>
        <c:axId val="335768064"/>
        <c:axId val="333847872"/>
      </c:lineChart>
      <c:catAx>
        <c:axId val="335768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3847872"/>
        <c:crosses val="autoZero"/>
        <c:auto val="1"/>
        <c:lblAlgn val="ctr"/>
        <c:lblOffset val="100"/>
        <c:noMultiLvlLbl val="0"/>
      </c:catAx>
      <c:valAx>
        <c:axId val="333847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57680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'Nigeria Estatisticas'!$A$7</c:f>
              <c:strCache>
                <c:ptCount val="1"/>
                <c:pt idx="0">
                  <c:v>Exportations de biens et services  [ Constant ]</c:v>
                </c:pt>
              </c:strCache>
            </c:strRef>
          </c:tx>
          <c:spPr>
            <a:solidFill>
              <a:schemeClr val="accent1"/>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56E8-41DB-B274-CE0750C002CD}"/>
            </c:ext>
          </c:extLst>
        </c:ser>
        <c:ser>
          <c:idx val="1"/>
          <c:order val="1"/>
          <c:tx>
            <c:strRef>
              <c:f>'Nigeria Estatisticas'!$A$8</c:f>
              <c:strCache>
                <c:ptCount val="1"/>
                <c:pt idx="0">
                  <c:v>Exportations de biens et services [ Courant ]</c:v>
                </c:pt>
              </c:strCache>
            </c:strRef>
          </c:tx>
          <c:spPr>
            <a:solidFill>
              <a:schemeClr val="accent2"/>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56E8-41DB-B274-CE0750C002CD}"/>
            </c:ext>
          </c:extLst>
        </c:ser>
        <c:ser>
          <c:idx val="2"/>
          <c:order val="2"/>
          <c:tx>
            <c:strRef>
              <c:f>'Nigeria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56E8-41DB-B274-CE0750C002CD}"/>
            </c:ext>
          </c:extLst>
        </c:ser>
        <c:ser>
          <c:idx val="3"/>
          <c:order val="3"/>
          <c:tx>
            <c:strRef>
              <c:f>'Nigeria Estatisticas'!$A$10</c:f>
              <c:strCache>
                <c:ptCount val="1"/>
                <c:pt idx="0">
                  <c:v>Importations de biens et services [ Courant ]</c:v>
                </c:pt>
              </c:strCache>
            </c:strRef>
          </c:tx>
          <c:spPr>
            <a:solidFill>
              <a:schemeClr val="accent4"/>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56E8-41DB-B274-CE0750C002CD}"/>
            </c:ext>
          </c:extLst>
        </c:ser>
        <c:ser>
          <c:idx val="4"/>
          <c:order val="4"/>
          <c:tx>
            <c:strRef>
              <c:f>'Nigeria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56E8-41DB-B274-CE0750C002CD}"/>
            </c:ext>
          </c:extLst>
        </c:ser>
        <c:ser>
          <c:idx val="5"/>
          <c:order val="5"/>
          <c:tx>
            <c:strRef>
              <c:f>'Nigeria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56E8-41DB-B274-CE0750C002CD}"/>
            </c:ext>
          </c:extLst>
        </c:ser>
        <c:ser>
          <c:idx val="6"/>
          <c:order val="6"/>
          <c:tx>
            <c:strRef>
              <c:f>'Nigeria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56E8-41DB-B274-CE0750C002CD}"/>
            </c:ext>
          </c:extLst>
        </c:ser>
        <c:dLbls>
          <c:showLegendKey val="0"/>
          <c:showVal val="0"/>
          <c:showCatName val="0"/>
          <c:showSerName val="0"/>
          <c:showPercent val="0"/>
          <c:showBubbleSize val="0"/>
        </c:dLbls>
        <c:gapWidth val="150"/>
        <c:axId val="336144384"/>
        <c:axId val="335432512"/>
      </c:barChart>
      <c:dateAx>
        <c:axId val="33614438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a:t>
                </a:r>
                <a:r>
                  <a:rPr lang="en-US" altLang="en-US"/>
                  <a:t> NIGERIA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432512"/>
        <c:crosses val="autoZero"/>
        <c:auto val="0"/>
        <c:lblOffset val="100"/>
        <c:baseTimeUnit val="days"/>
      </c:dateAx>
      <c:valAx>
        <c:axId val="3354325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361443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47118077560217"/>
          <c:y val="2.8251803361463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BD8-4A1C-B0AC-59EF9645071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BD8-4A1C-B0AC-59EF9645071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7BD8-4A1C-B0AC-59EF9645071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BD8-4A1C-B0AC-59EF9645071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7BD8-4A1C-B0AC-59EF9645071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7BD8-4A1C-B0AC-59EF9645071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BD8-4A1C-B0AC-59EF9645071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7BD8-4A1C-B0AC-59EF9645071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7BD8-4A1C-B0AC-59EF9645071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7BD8-4A1C-B0AC-59EF9645071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BD8-4A1C-B0AC-59EF9645071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7BD8-4A1C-B0AC-59EF9645071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7BD8-4A1C-B0AC-59EF9645071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BD8-4A1C-B0AC-59EF9645071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BD8-4A1C-B0AC-59EF9645071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BD8-4A1C-B0AC-59EF9645071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BD8-4A1C-B0AC-59EF9645071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BD8-4A1C-B0AC-59EF9645071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BD8-4A1C-B0AC-59EF9645071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BD8-4A1C-B0AC-59EF9645071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BD8-4A1C-B0AC-59EF9645071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BD8-4A1C-B0AC-59EF9645071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BD8-4A1C-B0AC-59EF9645071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BD8-4A1C-B0AC-59EF9645071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BD8-4A1C-B0AC-59EF9645071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BD8-4A1C-B0AC-59EF9645071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7BD8-4A1C-B0AC-59EF9645071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998789915665302"/>
          <c:y val="4.7461715404957298E-2"/>
        </c:manualLayout>
      </c:layout>
      <c:overlay val="0"/>
      <c:spPr>
        <a:noFill/>
        <a:ln>
          <a:noFill/>
        </a:ln>
        <a:effectLst/>
      </c:spPr>
    </c:title>
    <c:autoTitleDeleted val="0"/>
    <c:plotArea>
      <c:layout>
        <c:manualLayout>
          <c:layoutTarget val="inner"/>
          <c:xMode val="edge"/>
          <c:yMode val="edge"/>
          <c:x val="0.17573982426017601"/>
          <c:y val="0.22272854662018499"/>
          <c:w val="0.55034844965155005"/>
          <c:h val="0.561174047373841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7C6-4BB6-A458-C890AB69CDB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7C6-4BB6-A458-C890AB69CDB8}"/>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7C6-4BB6-A458-C890AB69CDB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7C6-4BB6-A458-C890AB69CDB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7C6-4BB6-A458-C890AB69CDB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7C6-4BB6-A458-C890AB69CDB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7C6-4BB6-A458-C890AB69CDB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7C6-4BB6-A458-C890AB69CDB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7C6-4BB6-A458-C890AB69CDB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7C6-4BB6-A458-C890AB69CDB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7C6-4BB6-A458-C890AB69CDB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7C6-4BB6-A458-C890AB69CDB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7C6-4BB6-A458-C890AB69CDB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7C6-4BB6-A458-C890AB69CDB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7C6-4BB6-A458-C890AB69CDB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7C6-4BB6-A458-C890AB69CDB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7C6-4BB6-A458-C890AB69CDB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7C6-4BB6-A458-C890AB69CDB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7C6-4BB6-A458-C890AB69CDB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7C6-4BB6-A458-C890AB69CDB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7C6-4BB6-A458-C890AB69CDB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7C6-4BB6-A458-C890AB69CDB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7C6-4BB6-A458-C890AB69CDB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7C6-4BB6-A458-C890AB69CDB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7C6-4BB6-A458-C890AB69CDB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7C6-4BB6-A458-C890AB69CDB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7C6-4BB6-A458-C890AB69CDB8}"/>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7C6-4BB6-A458-C890AB69CDB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7C6-4BB6-A458-C890AB69CDB8}"/>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7C6-4BB6-A458-C890AB69CDB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7C6-4BB6-A458-C890AB69CDB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7C6-4BB6-A458-C890AB69CDB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7C6-4BB6-A458-C890AB69CDB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7C6-4BB6-A458-C890AB69CDB8}"/>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87C6-4BB6-A458-C890AB69CDB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manualLayout>
          <c:layoutTarget val="inner"/>
          <c:xMode val="edge"/>
          <c:yMode val="edge"/>
          <c:x val="4.6639738960419883E-2"/>
          <c:y val="8.8849558767500142E-2"/>
          <c:w val="0.94189834585775245"/>
          <c:h val="0.63010827947574022"/>
        </c:manualLayout>
      </c:layout>
      <c:barChart>
        <c:barDir val="col"/>
        <c:grouping val="clustered"/>
        <c:varyColors val="0"/>
        <c:ser>
          <c:idx val="0"/>
          <c:order val="0"/>
          <c:tx>
            <c:strRef>
              <c:f>'Nigeria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A180-44B8-B6B4-BEA8D23A1D5C}"/>
            </c:ext>
          </c:extLst>
        </c:ser>
        <c:ser>
          <c:idx val="1"/>
          <c:order val="1"/>
          <c:tx>
            <c:strRef>
              <c:f>'Nigeria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1-A180-44B8-B6B4-BEA8D23A1D5C}"/>
            </c:ext>
          </c:extLst>
        </c:ser>
        <c:dLbls>
          <c:showLegendKey val="0"/>
          <c:showVal val="1"/>
          <c:showCatName val="0"/>
          <c:showSerName val="0"/>
          <c:showPercent val="0"/>
          <c:showBubbleSize val="0"/>
        </c:dLbls>
        <c:gapWidth val="219"/>
        <c:overlap val="-27"/>
        <c:axId val="346658304"/>
        <c:axId val="346777856"/>
      </c:barChart>
      <c:catAx>
        <c:axId val="3466583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6777856"/>
        <c:crosses val="autoZero"/>
        <c:auto val="1"/>
        <c:lblAlgn val="ctr"/>
        <c:lblOffset val="100"/>
        <c:noMultiLvlLbl val="0"/>
      </c:catAx>
      <c:valAx>
        <c:axId val="346777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665830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2020.xlsx]Nigeria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8FA-45E9-8165-D8A1D79674D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FA-45E9-8165-D8A1D79674D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A-45E9-8165-D8A1D79674D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8FA-45E9-8165-D8A1D79674D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8FA-45E9-8165-D8A1D79674D4}"/>
                </c:ext>
              </c:extLst>
            </c:dLbl>
            <c:dLbl>
              <c:idx val="9"/>
              <c:layout>
                <c:manualLayout>
                  <c:x val="0"/>
                  <c:y val="-8.0091533180777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FA-45E9-8165-D8A1D79674D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98FA-45E9-8165-D8A1D79674D4}"/>
            </c:ext>
          </c:extLst>
        </c:ser>
        <c:dLbls>
          <c:showLegendKey val="0"/>
          <c:showVal val="1"/>
          <c:showCatName val="0"/>
          <c:showSerName val="0"/>
          <c:showPercent val="0"/>
          <c:showBubbleSize val="0"/>
        </c:dLbls>
        <c:marker val="1"/>
        <c:smooth val="0"/>
        <c:axId val="346658816"/>
        <c:axId val="346779584"/>
      </c:lineChart>
      <c:catAx>
        <c:axId val="3466588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6779584"/>
        <c:crosses val="autoZero"/>
        <c:auto val="1"/>
        <c:lblAlgn val="ctr"/>
        <c:lblOffset val="100"/>
        <c:noMultiLvlLbl val="0"/>
      </c:catAx>
      <c:valAx>
        <c:axId val="346779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6658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NOMBRE TOTAL DE PRODUITS INDUSTRIELS ENREGISTRÉS DANS LE TABLEAU DES ELTC DE LA CEDEAO PAR PAYS POUR LA PÉRIODE 1988 À 2018</a:t>
            </a:r>
            <a:endParaRPr lang="pt-PT">
              <a:solidFill>
                <a:srgbClr val="00B0F0"/>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15'!$H$564:$H$578</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extLst xmlns:c16r2="http://schemas.microsoft.com/office/drawing/2015/06/chart">
            <c:ext xmlns:c16="http://schemas.microsoft.com/office/drawing/2014/chart" uri="{C3380CC4-5D6E-409C-BE32-E72D297353CC}">
              <c16:uniqueId val="{0000000F-37F3-43B8-9D4C-2A788715FB06}"/>
            </c:ext>
          </c:extLst>
        </c:ser>
        <c:dLbls>
          <c:showLegendKey val="0"/>
          <c:showVal val="1"/>
          <c:showCatName val="0"/>
          <c:showSerName val="0"/>
          <c:showPercent val="0"/>
          <c:showBubbleSize val="0"/>
        </c:dLbls>
        <c:gapWidth val="219"/>
        <c:overlap val="-27"/>
        <c:axId val="303885824"/>
        <c:axId val="306050688"/>
      </c:barChart>
      <c:catAx>
        <c:axId val="3038858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6050688"/>
        <c:crosses val="autoZero"/>
        <c:auto val="1"/>
        <c:lblAlgn val="ctr"/>
        <c:lblOffset val="100"/>
        <c:noMultiLvlLbl val="0"/>
      </c:catAx>
      <c:valAx>
        <c:axId val="3060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038858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'Senegal Estatisticas'!$A$7</c:f>
              <c:strCache>
                <c:ptCount val="1"/>
                <c:pt idx="0">
                  <c:v>Exportations de biens et services  [ Constant ]</c:v>
                </c:pt>
              </c:strCache>
            </c:strRef>
          </c:tx>
          <c:spPr>
            <a:solidFill>
              <a:schemeClr val="accent1"/>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51CF-4055-979A-FBB11B8DCB33}"/>
            </c:ext>
          </c:extLst>
        </c:ser>
        <c:ser>
          <c:idx val="1"/>
          <c:order val="1"/>
          <c:tx>
            <c:strRef>
              <c:f>'Senegal Estatisticas'!$A$8</c:f>
              <c:strCache>
                <c:ptCount val="1"/>
                <c:pt idx="0">
                  <c:v>Exportations de biens et services [ Courant ]</c:v>
                </c:pt>
              </c:strCache>
            </c:strRef>
          </c:tx>
          <c:spPr>
            <a:solidFill>
              <a:schemeClr val="accent2"/>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51CF-4055-979A-FBB11B8DCB33}"/>
            </c:ext>
          </c:extLst>
        </c:ser>
        <c:ser>
          <c:idx val="2"/>
          <c:order val="2"/>
          <c:tx>
            <c:strRef>
              <c:f>'Senegal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51CF-4055-979A-FBB11B8DCB33}"/>
            </c:ext>
          </c:extLst>
        </c:ser>
        <c:ser>
          <c:idx val="3"/>
          <c:order val="3"/>
          <c:tx>
            <c:strRef>
              <c:f>'Senegal Estatisticas'!$A$10</c:f>
              <c:strCache>
                <c:ptCount val="1"/>
                <c:pt idx="0">
                  <c:v>Importations de biens et services [ Courant ]</c:v>
                </c:pt>
              </c:strCache>
            </c:strRef>
          </c:tx>
          <c:spPr>
            <a:solidFill>
              <a:schemeClr val="accent4"/>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51CF-4055-979A-FBB11B8DCB33}"/>
            </c:ext>
          </c:extLst>
        </c:ser>
        <c:ser>
          <c:idx val="4"/>
          <c:order val="4"/>
          <c:tx>
            <c:strRef>
              <c:f>'Senegal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51CF-4055-979A-FBB11B8DCB33}"/>
            </c:ext>
          </c:extLst>
        </c:ser>
        <c:ser>
          <c:idx val="5"/>
          <c:order val="5"/>
          <c:tx>
            <c:strRef>
              <c:f>'Senegal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51CF-4055-979A-FBB11B8DCB33}"/>
            </c:ext>
          </c:extLst>
        </c:ser>
        <c:ser>
          <c:idx val="6"/>
          <c:order val="6"/>
          <c:tx>
            <c:strRef>
              <c:f>'Senegal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51CF-4055-979A-FBB11B8DCB33}"/>
            </c:ext>
          </c:extLst>
        </c:ser>
        <c:dLbls>
          <c:showLegendKey val="0"/>
          <c:showVal val="0"/>
          <c:showCatName val="0"/>
          <c:showSerName val="0"/>
          <c:showPercent val="0"/>
          <c:showBubbleSize val="0"/>
        </c:dLbls>
        <c:gapWidth val="150"/>
        <c:axId val="347207168"/>
        <c:axId val="346783040"/>
      </c:barChart>
      <c:dateAx>
        <c:axId val="3472071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INDICATEURS ÉCONOMIQUES  </a:t>
                </a:r>
                <a:r>
                  <a:rPr lang="en-US" dirty="0" smtClean="0"/>
                  <a:t>DU </a:t>
                </a:r>
                <a:r>
                  <a:rPr lang="en-US" altLang="en-US" dirty="0" smtClean="0"/>
                  <a:t>SENEGAL</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6783040"/>
        <c:crosses val="autoZero"/>
        <c:auto val="0"/>
        <c:lblOffset val="100"/>
        <c:baseTimeUnit val="days"/>
      </c:dateAx>
      <c:valAx>
        <c:axId val="3467830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72071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546961636552498"/>
          <c:y val="5.86202601806285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0D5-4C60-AF98-15C22F891DA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0D5-4C60-AF98-15C22F891DA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0D5-4C60-AF98-15C22F891DA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0D5-4C60-AF98-15C22F891DA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0D5-4C60-AF98-15C22F891DA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0D5-4C60-AF98-15C22F891DA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0D5-4C60-AF98-15C22F891DA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0D5-4C60-AF98-15C22F891DA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0D5-4C60-AF98-15C22F891DA5}"/>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0D5-4C60-AF98-15C22F891DA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0D5-4C60-AF98-15C22F891DA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0D5-4C60-AF98-15C22F891DA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0D5-4C60-AF98-15C22F891DA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0D5-4C60-AF98-15C22F891DA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0D5-4C60-AF98-15C22F891DA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0D5-4C60-AF98-15C22F891DA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0D5-4C60-AF98-15C22F891DA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0D5-4C60-AF98-15C22F891DA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0D5-4C60-AF98-15C22F891DA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0D5-4C60-AF98-15C22F891DA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0D5-4C60-AF98-15C22F891DA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0D5-4C60-AF98-15C22F891DA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0D5-4C60-AF98-15C22F891DA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0D5-4C60-AF98-15C22F891DA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0D5-4C60-AF98-15C22F891DA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0D5-4C60-AF98-15C22F891DA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2020.xlsx]Senegal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D0D5-4C60-AF98-15C22F891DA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880132725010395"/>
          <c:y val="2.6602869291226301E-2"/>
        </c:manualLayout>
      </c:layout>
      <c:overlay val="0"/>
      <c:spPr>
        <a:noFill/>
        <a:ln>
          <a:noFill/>
        </a:ln>
        <a:effectLst/>
      </c:spPr>
    </c:title>
    <c:autoTitleDeleted val="0"/>
    <c:plotArea>
      <c:layout>
        <c:manualLayout>
          <c:layoutTarget val="inner"/>
          <c:xMode val="edge"/>
          <c:yMode val="edge"/>
          <c:x val="0.163417669017005"/>
          <c:y val="0.182876643581251"/>
          <c:w val="0.562629614267939"/>
          <c:h val="0.544615075780387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F9D-4A6F-9C1D-27538C8F10B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F9D-4A6F-9C1D-27538C8F10BC}"/>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DF9D-4A6F-9C1D-27538C8F10B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F9D-4A6F-9C1D-27538C8F10B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F9D-4A6F-9C1D-27538C8F10B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F9D-4A6F-9C1D-27538C8F10B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F9D-4A6F-9C1D-27538C8F10B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F9D-4A6F-9C1D-27538C8F10B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F9D-4A6F-9C1D-27538C8F10B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F9D-4A6F-9C1D-27538C8F10B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F9D-4A6F-9C1D-27538C8F10B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F9D-4A6F-9C1D-27538C8F10B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F9D-4A6F-9C1D-27538C8F10B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F9D-4A6F-9C1D-27538C8F10B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F9D-4A6F-9C1D-27538C8F10B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F9D-4A6F-9C1D-27538C8F10B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F9D-4A6F-9C1D-27538C8F10BC}"/>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9D-4A6F-9C1D-27538C8F10BC}"/>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F9D-4A6F-9C1D-27538C8F10BC}"/>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F9D-4A6F-9C1D-27538C8F10B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F9D-4A6F-9C1D-27538C8F10B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F9D-4A6F-9C1D-27538C8F10B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F9D-4A6F-9C1D-27538C8F10B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F9D-4A6F-9C1D-27538C8F10B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F9D-4A6F-9C1D-27538C8F10B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F9D-4A6F-9C1D-27538C8F10B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F9D-4A6F-9C1D-27538C8F10B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F9D-4A6F-9C1D-27538C8F10BC}"/>
                </c:ext>
              </c:extLst>
            </c:dLbl>
            <c:dLbl>
              <c:idx val="11"/>
              <c:layout>
                <c:manualLayout>
                  <c:x val="-0.15972849701217601"/>
                  <c:y val="-0.13290164863639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F9D-4A6F-9C1D-27538C8F10BC}"/>
                </c:ext>
              </c:extLst>
            </c:dLbl>
            <c:dLbl>
              <c:idx val="12"/>
              <c:layout>
                <c:manualLayout>
                  <c:x val="3.95679908381023E-2"/>
                  <c:y val="-0.138782299092374"/>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F9D-4A6F-9C1D-27538C8F10BC}"/>
                </c:ext>
              </c:extLst>
            </c:dLbl>
            <c:dLbl>
              <c:idx val="13"/>
              <c:layout>
                <c:manualLayout>
                  <c:x val="0.124395651844873"/>
                  <c:y val="-0.1280781482434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F9D-4A6F-9C1D-27538C8F10B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F9D-4A6F-9C1D-27538C8F10B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F9D-4A6F-9C1D-27538C8F10B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F9D-4A6F-9C1D-27538C8F10B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2020.xlsx]Senegal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DF9D-4A6F-9C1D-27538C8F10B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'Senegal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1C20-4768-9CD1-30C1666C10C7}"/>
            </c:ext>
          </c:extLst>
        </c:ser>
        <c:ser>
          <c:idx val="1"/>
          <c:order val="1"/>
          <c:tx>
            <c:strRef>
              <c:f>'Senegal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1C20-4768-9CD1-30C1666C10C7}"/>
            </c:ext>
          </c:extLst>
        </c:ser>
        <c:dLbls>
          <c:showLegendKey val="0"/>
          <c:showVal val="1"/>
          <c:showCatName val="0"/>
          <c:showSerName val="0"/>
          <c:showPercent val="0"/>
          <c:showBubbleSize val="0"/>
        </c:dLbls>
        <c:gapWidth val="219"/>
        <c:overlap val="-27"/>
        <c:axId val="347503104"/>
        <c:axId val="335461120"/>
      </c:barChart>
      <c:catAx>
        <c:axId val="347503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461120"/>
        <c:crosses val="autoZero"/>
        <c:auto val="1"/>
        <c:lblAlgn val="ctr"/>
        <c:lblOffset val="100"/>
        <c:noMultiLvlLbl val="0"/>
      </c:catAx>
      <c:valAx>
        <c:axId val="335461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750310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pt-PT" smtClean="0"/>
              <a:t>Investissements directs étrangers [entrées nettes </a:t>
            </a:r>
            <a:r>
              <a:rPr lang="pt-PT"/>
              <a:t>]</a:t>
            </a: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2020.xlsx]Senegal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A0-4D6A-859A-3E9BBCA2B3A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A0-4D6A-859A-3E9BBCA2B3A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A0-4D6A-859A-3E9BBCA2B3A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A0-4D6A-859A-3E9BBCA2B3A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A0-4D6A-859A-3E9BBCA2B3A7}"/>
                </c:ext>
              </c:extLst>
            </c:dLbl>
            <c:dLbl>
              <c:idx val="8"/>
              <c:layout>
                <c:manualLayout>
                  <c:x val="-1.4737280633234401E-2"/>
                  <c:y val="-4.75850582916964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BA0-4D6A-859A-3E9BBCA2B3A7}"/>
                </c:ext>
              </c:extLst>
            </c:dLbl>
            <c:dLbl>
              <c:idx val="9"/>
              <c:layout>
                <c:manualLayout>
                  <c:x val="-8.8527834192574095E-4"/>
                  <c:y val="-3.9733523673566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BA0-4D6A-859A-3E9BBCA2B3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8-EBA0-4D6A-859A-3E9BBCA2B3A7}"/>
            </c:ext>
          </c:extLst>
        </c:ser>
        <c:dLbls>
          <c:showLegendKey val="0"/>
          <c:showVal val="1"/>
          <c:showCatName val="0"/>
          <c:showSerName val="0"/>
          <c:showPercent val="0"/>
          <c:showBubbleSize val="0"/>
        </c:dLbls>
        <c:marker val="1"/>
        <c:smooth val="0"/>
        <c:axId val="347502592"/>
        <c:axId val="347841088"/>
      </c:lineChart>
      <c:catAx>
        <c:axId val="347502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7841088"/>
        <c:crosses val="autoZero"/>
        <c:auto val="1"/>
        <c:lblAlgn val="ctr"/>
        <c:lblOffset val="100"/>
        <c:noMultiLvlLbl val="0"/>
      </c:catAx>
      <c:valAx>
        <c:axId val="3478410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75025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Leone Estatisticas'!$A$7</c:f>
              <c:strCache>
                <c:ptCount val="1"/>
                <c:pt idx="0">
                  <c:v>Exportations de biens et services  [ Constant ]</c:v>
                </c:pt>
              </c:strCache>
            </c:strRef>
          </c:tx>
          <c:spPr>
            <a:solidFill>
              <a:schemeClr val="accent1"/>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3B10-4B24-A78D-5E153CEAD81F}"/>
            </c:ext>
          </c:extLst>
        </c:ser>
        <c:ser>
          <c:idx val="1"/>
          <c:order val="1"/>
          <c:tx>
            <c:strRef>
              <c:f>'Sierra Leone Estatisticas'!$A$8</c:f>
              <c:strCache>
                <c:ptCount val="1"/>
                <c:pt idx="0">
                  <c:v>Exportations de biens et services [ Courant ]</c:v>
                </c:pt>
              </c:strCache>
            </c:strRef>
          </c:tx>
          <c:spPr>
            <a:solidFill>
              <a:schemeClr val="accent2"/>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3B10-4B24-A78D-5E153CEAD81F}"/>
            </c:ext>
          </c:extLst>
        </c:ser>
        <c:ser>
          <c:idx val="2"/>
          <c:order val="2"/>
          <c:tx>
            <c:strRef>
              <c:f>'Sierra Leone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3B10-4B24-A78D-5E153CEAD81F}"/>
            </c:ext>
          </c:extLst>
        </c:ser>
        <c:ser>
          <c:idx val="3"/>
          <c:order val="3"/>
          <c:tx>
            <c:strRef>
              <c:f>'Sierra Leone Estatisticas'!$A$10</c:f>
              <c:strCache>
                <c:ptCount val="1"/>
                <c:pt idx="0">
                  <c:v>Importations de biens et services [ Courant ]</c:v>
                </c:pt>
              </c:strCache>
            </c:strRef>
          </c:tx>
          <c:spPr>
            <a:solidFill>
              <a:schemeClr val="accent4"/>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3B10-4B24-A78D-5E153CEAD81F}"/>
            </c:ext>
          </c:extLst>
        </c:ser>
        <c:ser>
          <c:idx val="4"/>
          <c:order val="4"/>
          <c:tx>
            <c:strRef>
              <c:f>'Sierra Leone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3B10-4B24-A78D-5E153CEAD81F}"/>
            </c:ext>
          </c:extLst>
        </c:ser>
        <c:ser>
          <c:idx val="5"/>
          <c:order val="5"/>
          <c:tx>
            <c:strRef>
              <c:f>'Sierra Leone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3B10-4B24-A78D-5E153CEAD81F}"/>
            </c:ext>
          </c:extLst>
        </c:ser>
        <c:ser>
          <c:idx val="6"/>
          <c:order val="6"/>
          <c:tx>
            <c:strRef>
              <c:f>'Sierra Leone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3B10-4B24-A78D-5E153CEAD81F}"/>
            </c:ext>
          </c:extLst>
        </c:ser>
        <c:dLbls>
          <c:showLegendKey val="0"/>
          <c:showVal val="0"/>
          <c:showCatName val="0"/>
          <c:showSerName val="0"/>
          <c:showPercent val="0"/>
          <c:showBubbleSize val="0"/>
        </c:dLbls>
        <c:gapWidth val="150"/>
        <c:axId val="348334080"/>
        <c:axId val="347844544"/>
      </c:barChart>
      <c:dateAx>
        <c:axId val="34833408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SIERRA LEONE</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7844544"/>
        <c:crosses val="autoZero"/>
        <c:auto val="0"/>
        <c:lblOffset val="100"/>
        <c:baseTimeUnit val="days"/>
      </c:dateAx>
      <c:valAx>
        <c:axId val="347844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833408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82E-43FB-AB80-85472CB695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82E-43FB-AB80-85472CB695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82E-43FB-AB80-85472CB695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82E-43FB-AB80-85472CB695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82E-43FB-AB80-85472CB695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82E-43FB-AB80-85472CB695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82E-43FB-AB80-85472CB695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82E-43FB-AB80-85472CB695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82E-43FB-AB80-85472CB695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82E-43FB-AB80-85472CB695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82E-43FB-AB80-85472CB695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82E-43FB-AB80-85472CB695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82E-43FB-AB80-85472CB695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82E-43FB-AB80-85472CB695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82E-43FB-AB80-85472CB695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82E-43FB-AB80-85472CB695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82E-43FB-AB80-85472CB695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82E-43FB-AB80-85472CB695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82E-43FB-AB80-85472CB695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F82E-43FB-AB80-85472CB695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F82E-43FB-AB80-85472CB695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82E-43FB-AB80-85472CB695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F82E-43FB-AB80-85472CB695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F82E-43FB-AB80-85472CB695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2020.xlsx]Sierra Leone Estatisticas'!$A$115:$A$130</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F82E-43FB-AB80-85472CB695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82009247583002"/>
          <c:y val="1.65657318828152E-2"/>
        </c:manualLayout>
      </c:layout>
      <c:overlay val="0"/>
      <c:spPr>
        <a:noFill/>
        <a:ln>
          <a:noFill/>
        </a:ln>
        <a:effectLst/>
      </c:spPr>
    </c:title>
    <c:autoTitleDeleted val="0"/>
    <c:plotArea>
      <c:layout>
        <c:manualLayout>
          <c:layoutTarget val="inner"/>
          <c:xMode val="edge"/>
          <c:yMode val="edge"/>
          <c:x val="0.220786044556536"/>
          <c:y val="0.17877657966340799"/>
          <c:w val="0.62168978562421195"/>
          <c:h val="0.59619066814471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08-4DCB-A155-7ACF9F598D9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08-4DCB-A155-7ACF9F598D9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5C08-4DCB-A155-7ACF9F598D9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08-4DCB-A155-7ACF9F598D9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C08-4DCB-A155-7ACF9F598D9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C08-4DCB-A155-7ACF9F598D9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08-4DCB-A155-7ACF9F598D9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C08-4DCB-A155-7ACF9F598D9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C08-4DCB-A155-7ACF9F598D9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C08-4DCB-A155-7ACF9F598D9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08-4DCB-A155-7ACF9F598D9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C08-4DCB-A155-7ACF9F598D9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C08-4DCB-A155-7ACF9F598D9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08-4DCB-A155-7ACF9F598D9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08-4DCB-A155-7ACF9F598D9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08-4DCB-A155-7ACF9F598D95}"/>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C08-4DCB-A155-7ACF9F598D95}"/>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C08-4DCB-A155-7ACF9F598D95}"/>
                </c:ext>
              </c:extLst>
            </c:dLbl>
            <c:dLbl>
              <c:idx val="2"/>
              <c:layout>
                <c:manualLayout>
                  <c:x val="-4.2653518822635801E-2"/>
                  <c:y val="3.0898138763931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C08-4DCB-A155-7ACF9F598D95}"/>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08-4DCB-A155-7ACF9F598D95}"/>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C08-4DCB-A155-7ACF9F598D95}"/>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C08-4DCB-A155-7ACF9F598D95}"/>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C08-4DCB-A155-7ACF9F598D95}"/>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C08-4DCB-A155-7ACF9F598D95}"/>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C08-4DCB-A155-7ACF9F598D95}"/>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08-4DCB-A155-7ACF9F598D95}"/>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08-4DCB-A155-7ACF9F598D95}"/>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08-4DCB-A155-7ACF9F598D95}"/>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08-4DCB-A155-7ACF9F598D95}"/>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08-4DCB-A155-7ACF9F598D95}"/>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08-4DCB-A155-7ACF9F598D95}"/>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08-4DCB-A155-7ACF9F598D9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2020.xlsx]Sierra Leone Estatisticas'!$A$137:$A$152</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C08-4DCB-A155-7ACF9F598D9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2020.xlsx]Sierra Leone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D8-481F-9928-446AB6452DC5}"/>
                </c:ext>
              </c:extLst>
            </c:dLbl>
            <c:dLbl>
              <c:idx val="1"/>
              <c:layout>
                <c:manualLayout>
                  <c:x val="-7.3425724725118798E-3"/>
                  <c:y val="-0.1337792642140470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D8-481F-9928-446AB6452DC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AD8-481F-9928-446AB6452DC5}"/>
                </c:ext>
              </c:extLst>
            </c:dLbl>
            <c:dLbl>
              <c:idx val="4"/>
              <c:layout>
                <c:manualLayout>
                  <c:x val="1.9948955674774699E-2"/>
                  <c:y val="-8.178053830227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D8-481F-9928-446AB6452DC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AD8-481F-9928-446AB6452DC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D8-481F-9928-446AB6452DC5}"/>
                </c:ext>
              </c:extLst>
            </c:dLbl>
            <c:dLbl>
              <c:idx val="9"/>
              <c:layout>
                <c:manualLayout>
                  <c:x val="-4.32314183030366E-3"/>
                  <c:y val="-7.29813664596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D8-481F-9928-446AB6452DC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8-8AD8-481F-9928-446AB6452DC5}"/>
            </c:ext>
          </c:extLst>
        </c:ser>
        <c:dLbls>
          <c:showLegendKey val="0"/>
          <c:showVal val="1"/>
          <c:showCatName val="0"/>
          <c:showSerName val="0"/>
          <c:showPercent val="0"/>
          <c:showBubbleSize val="0"/>
        </c:dLbls>
        <c:marker val="1"/>
        <c:smooth val="0"/>
        <c:axId val="348038656"/>
        <c:axId val="347827584"/>
      </c:lineChart>
      <c:catAx>
        <c:axId val="3480386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7827584"/>
        <c:crosses val="autoZero"/>
        <c:auto val="1"/>
        <c:lblAlgn val="ctr"/>
        <c:lblOffset val="100"/>
        <c:noMultiLvlLbl val="0"/>
      </c:catAx>
      <c:valAx>
        <c:axId val="347827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8038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'Sierra Leone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BEA0-4E1F-B3E2-7FC9247A6EAC}"/>
            </c:ext>
          </c:extLst>
        </c:ser>
        <c:ser>
          <c:idx val="1"/>
          <c:order val="1"/>
          <c:tx>
            <c:strRef>
              <c:f>'Sierra Leone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BEA0-4E1F-B3E2-7FC9247A6EAC}"/>
            </c:ext>
          </c:extLst>
        </c:ser>
        <c:dLbls>
          <c:showLegendKey val="0"/>
          <c:showVal val="1"/>
          <c:showCatName val="0"/>
          <c:showSerName val="0"/>
          <c:showPercent val="0"/>
          <c:showBubbleSize val="0"/>
        </c:dLbls>
        <c:gapWidth val="219"/>
        <c:overlap val="-27"/>
        <c:axId val="348039168"/>
        <c:axId val="347829312"/>
      </c:barChart>
      <c:catAx>
        <c:axId val="3480391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7829312"/>
        <c:crosses val="autoZero"/>
        <c:auto val="1"/>
        <c:lblAlgn val="ctr"/>
        <c:lblOffset val="100"/>
        <c:noMultiLvlLbl val="0"/>
      </c:catAx>
      <c:valAx>
        <c:axId val="347829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80391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fr-FR" sz="1100" smtClean="0">
                <a:solidFill>
                  <a:schemeClr val="bg1"/>
                </a:solidFill>
              </a:rPr>
              <a:t>Taux de croissance des pays membres de la CEDEAO</a:t>
            </a:r>
            <a:endParaRPr lang="pt-PT" sz="1100">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VPT.xlsx]Indicadores Econ 15'!$B$467</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15'!$B$468:$B$482</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extLst xmlns:c16r2="http://schemas.microsoft.com/office/drawing/2015/06/chart">
            <c:ext xmlns:c16="http://schemas.microsoft.com/office/drawing/2014/chart" uri="{C3380CC4-5D6E-409C-BE32-E72D297353CC}">
              <c16:uniqueId val="{0000000F-1A29-4856-8462-55EF0673FFC6}"/>
            </c:ext>
          </c:extLst>
        </c:ser>
        <c:ser>
          <c:idx val="1"/>
          <c:order val="1"/>
          <c:tx>
            <c:strRef>
              <c:f>'[CEDEAO PAIS POR PAIS VPT.xlsx]Indicadores Econ 15'!$C$467</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15'!$C$468:$C$482</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extLst xmlns:c16r2="http://schemas.microsoft.com/office/drawing/2015/06/chart">
            <c:ext xmlns:c16="http://schemas.microsoft.com/office/drawing/2014/chart" uri="{C3380CC4-5D6E-409C-BE32-E72D297353CC}">
              <c16:uniqueId val="{0000001F-1A29-4856-8462-55EF0673FFC6}"/>
            </c:ext>
          </c:extLst>
        </c:ser>
        <c:ser>
          <c:idx val="2"/>
          <c:order val="2"/>
          <c:tx>
            <c:strRef>
              <c:f>'[CEDEAO PAIS POR PAIS VPT.xlsx]Indicadores Econ 15'!$D$467</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15'!$D$468:$D$482</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extLst xmlns:c16r2="http://schemas.microsoft.com/office/drawing/2015/06/chart">
            <c:ext xmlns:c16="http://schemas.microsoft.com/office/drawing/2014/chart" uri="{C3380CC4-5D6E-409C-BE32-E72D297353CC}">
              <c16:uniqueId val="{0000002F-1A29-4856-8462-55EF0673FFC6}"/>
            </c:ext>
          </c:extLst>
        </c:ser>
        <c:dLbls>
          <c:showLegendKey val="0"/>
          <c:showVal val="1"/>
          <c:showCatName val="0"/>
          <c:showSerName val="0"/>
          <c:showPercent val="0"/>
          <c:showBubbleSize val="0"/>
        </c:dLbls>
        <c:gapWidth val="219"/>
        <c:overlap val="-27"/>
        <c:axId val="321537536"/>
        <c:axId val="83707584"/>
      </c:barChart>
      <c:catAx>
        <c:axId val="321537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83707584"/>
        <c:crosses val="autoZero"/>
        <c:auto val="1"/>
        <c:lblAlgn val="ctr"/>
        <c:lblOffset val="100"/>
        <c:noMultiLvlLbl val="0"/>
      </c:catAx>
      <c:valAx>
        <c:axId val="8370758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1537536"/>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Exportations de biens et services  [ Constant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Exportations de biens et services [ Courant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Importations de biens et services [ Courant ]</c:v>
                </c:pt>
              </c:strCache>
            </c:strRef>
          </c:tx>
          <c:spPr>
            <a:solidFill>
              <a:schemeClr val="accent4"/>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349177344"/>
        <c:axId val="335462976"/>
      </c:barChart>
      <c:dateAx>
        <c:axId val="34917734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a:t>
                </a:r>
                <a:r>
                  <a:rPr lang="en-US" altLang="en-US"/>
                  <a:t>TOGO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35462976"/>
        <c:crosses val="autoZero"/>
        <c:auto val="0"/>
        <c:lblOffset val="100"/>
        <c:baseTimeUnit val="days"/>
      </c:dateAx>
      <c:valAx>
        <c:axId val="3354629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91773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81-4885-ADB9-DEC91FB458E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B81-4885-ADB9-DEC91FB458E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B81-4885-ADB9-DEC91FB458E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81-4885-ADB9-DEC91FB458E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81-4885-ADB9-DEC91FB458E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B81-4885-ADB9-DEC91FB458E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B81-4885-ADB9-DEC91FB458E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B81-4885-ADB9-DEC91FB458E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B81-4885-ADB9-DEC91FB458E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15-4D77-A5B0-A7F08C9134E6}"/>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15-4D77-A5B0-A7F08C9134E6}"/>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15-4D77-A5B0-A7F08C9134E6}"/>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15-4D77-A5B0-A7F08C9134E6}"/>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15-4D77-A5B0-A7F08C9134E6}"/>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15-4D77-A5B0-A7F08C9134E6}"/>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D15-4D77-A5B0-A7F08C9134E6}"/>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D15-4D77-A5B0-A7F08C9134E6}"/>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D15-4D77-A5B0-A7F08C9134E6}"/>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D15-4D77-A5B0-A7F08C9134E6}"/>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D15-4D77-A5B0-A7F08C9134E6}"/>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D15-4D77-A5B0-A7F08C9134E6}"/>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D15-4D77-A5B0-A7F08C9134E6}"/>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D15-4D77-A5B0-A7F08C9134E6}"/>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D15-4D77-A5B0-A7F08C9134E6}"/>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D15-4D77-A5B0-A7F08C9134E6}"/>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D15-4D77-A5B0-A7F08C9134E6}"/>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solidFill>
                  <a:srgbClr val="00B0F0"/>
                </a:solidFill>
                <a:effectLst/>
                <a:latin typeface="Arial Narrow" panose="020B0606020202030204" pitchFamily="34" charset="0"/>
              </a:rPr>
              <a:t>EXPORTATIONS ET IMPORTATIONS EN POURCENTAGE DU PIB</a:t>
            </a:r>
            <a:endParaRPr lang="pt-PT" sz="1200">
              <a:solidFill>
                <a:srgbClr val="00B0F0"/>
              </a:solidFill>
              <a:effectLst/>
              <a:latin typeface="Arial Narrow" panose="020B0606020202030204" pitchFamily="34" charset="0"/>
            </a:endParaRPr>
          </a:p>
        </c:rich>
      </c:tx>
      <c:layout/>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348997120"/>
        <c:axId val="346685440"/>
      </c:barChart>
      <c:catAx>
        <c:axId val="3489971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6685440"/>
        <c:crosses val="autoZero"/>
        <c:auto val="1"/>
        <c:lblAlgn val="ctr"/>
        <c:lblOffset val="100"/>
        <c:noMultiLvlLbl val="0"/>
      </c:catAx>
      <c:valAx>
        <c:axId val="346685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899712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Investissements étrangers directs  [ entrées nettes - Courant ]</a:t>
            </a:r>
            <a:endParaRPr lang="pt-PT" sz="120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'Togo Estatisticas'!$A$91</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3B-4ED1-87AA-C9D854AF73FA}"/>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3B-4ED1-87AA-C9D854AF73F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3B-4ED1-87AA-C9D854AF73F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3B-4ED1-87AA-C9D854AF73F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3B-4ED1-87AA-C9D854AF73FA}"/>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93B-4ED1-87AA-C9D854AF73F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348997632"/>
        <c:axId val="346687168"/>
      </c:lineChart>
      <c:catAx>
        <c:axId val="3489976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46687168"/>
        <c:crosses val="autoZero"/>
        <c:auto val="1"/>
        <c:lblAlgn val="ctr"/>
        <c:lblOffset val="100"/>
        <c:noMultiLvlLbl val="0"/>
      </c:catAx>
      <c:valAx>
        <c:axId val="346687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489976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ln>
                  <a:noFill/>
                </a:ln>
                <a:solidFill>
                  <a:schemeClr val="bg1"/>
                </a:solidFill>
                <a:latin typeface="+mn-lt"/>
                <a:ea typeface="+mn-ea"/>
                <a:cs typeface="+mn-cs"/>
              </a:defRPr>
            </a:pPr>
            <a:r>
              <a:rPr lang="fr-FR" sz="1100" smtClean="0">
                <a:ln>
                  <a:noFill/>
                </a:ln>
                <a:solidFill>
                  <a:schemeClr val="bg1"/>
                </a:solidFill>
              </a:rPr>
              <a:t>Comparaison internationale de la fiscalité des entreprises</a:t>
            </a:r>
            <a:endParaRPr lang="pt-PT" sz="1100">
              <a:ln>
                <a:noFill/>
              </a:ln>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VPT.xlsx]Fiscalidade'!$B$3</c:f>
              <c:strCache>
                <c:ptCount val="1"/>
                <c:pt idx="0">
                  <c:v>Nº de pagamentos de taxas por ano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ln>
                      <a:noFill/>
                    </a:ln>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extLst xmlns:c16r2="http://schemas.microsoft.com/office/drawing/2015/06/chart">
            <c:ext xmlns:c16="http://schemas.microsoft.com/office/drawing/2014/chart" uri="{C3380CC4-5D6E-409C-BE32-E72D297353CC}">
              <c16:uniqueId val="{00000012-3160-46EC-BEEA-38F9D4CA1EF8}"/>
            </c:ext>
          </c:extLst>
        </c:ser>
        <c:ser>
          <c:idx val="1"/>
          <c:order val="1"/>
          <c:tx>
            <c:strRef>
              <c:f>'[CEDEAO PAIS POR PAIS VPT.xlsx]Fiscalidade'!$C$3</c:f>
              <c:strCache>
                <c:ptCount val="1"/>
                <c:pt idx="0">
                  <c:v>Tempo de formalidades administrativas em horas</c:v>
                </c:pt>
              </c:strCache>
            </c:strRef>
          </c:tx>
          <c:spPr>
            <a:gradFill>
              <a:gsLst>
                <a:gs pos="0">
                  <a:srgbClr val="14CD68"/>
                </a:gs>
                <a:gs pos="100000">
                  <a:srgbClr val="035C7D"/>
                </a:gs>
              </a:gsLst>
              <a:lin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gradFill>
                      <a:gsLst>
                        <a:gs pos="0">
                          <a:srgbClr val="14CD68"/>
                        </a:gs>
                        <a:gs pos="100000">
                          <a:srgbClr val="035C7D"/>
                        </a:gs>
                      </a:gsLst>
                      <a:lin scaled="0"/>
                    </a:gra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extLst xmlns:c16r2="http://schemas.microsoft.com/office/drawing/2015/06/chart">
            <c:ext xmlns:c16="http://schemas.microsoft.com/office/drawing/2014/chart" uri="{C3380CC4-5D6E-409C-BE32-E72D297353CC}">
              <c16:uniqueId val="{00000025-3160-46EC-BEEA-38F9D4CA1EF8}"/>
            </c:ext>
          </c:extLst>
        </c:ser>
        <c:ser>
          <c:idx val="2"/>
          <c:order val="2"/>
          <c:tx>
            <c:strRef>
              <c:f>'[CEDEAO PAIS POR PAIS VPT.xlsx]Fiscalidade'!$D$3</c:f>
              <c:strCache>
                <c:ptCount val="1"/>
                <c:pt idx="0">
                  <c:v>Montante total das taxas em % dos lucros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ln>
                      <a:noFill/>
                    </a:ln>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extLst xmlns:c16r2="http://schemas.microsoft.com/office/drawing/2015/06/chart">
            <c:ext xmlns:c16="http://schemas.microsoft.com/office/drawing/2014/chart" uri="{C3380CC4-5D6E-409C-BE32-E72D297353CC}">
              <c16:uniqueId val="{00000038-3160-46EC-BEEA-38F9D4CA1EF8}"/>
            </c:ext>
          </c:extLst>
        </c:ser>
        <c:dLbls>
          <c:showLegendKey val="0"/>
          <c:showVal val="1"/>
          <c:showCatName val="0"/>
          <c:showSerName val="0"/>
          <c:showPercent val="0"/>
          <c:showBubbleSize val="0"/>
        </c:dLbls>
        <c:gapWidth val="219"/>
        <c:overlap val="-27"/>
        <c:axId val="301899776"/>
        <c:axId val="83711616"/>
      </c:barChart>
      <c:catAx>
        <c:axId val="3018997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000" b="0" i="0" u="none" strike="noStrike" kern="1200" baseline="0">
                <a:ln>
                  <a:noFill/>
                </a:ln>
                <a:solidFill>
                  <a:srgbClr val="00B0F0"/>
                </a:solidFill>
                <a:latin typeface="+mn-lt"/>
                <a:ea typeface="+mn-ea"/>
                <a:cs typeface="+mn-cs"/>
              </a:defRPr>
            </a:pPr>
            <a:endParaRPr lang="pt-PT"/>
          </a:p>
        </c:txPr>
        <c:crossAx val="83711616"/>
        <c:crosses val="autoZero"/>
        <c:auto val="1"/>
        <c:lblAlgn val="ctr"/>
        <c:lblOffset val="100"/>
        <c:noMultiLvlLbl val="0"/>
      </c:catAx>
      <c:valAx>
        <c:axId val="83711616"/>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30189977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2"/>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0379094589620901"/>
          <c:y val="0.92619431025228105"/>
          <c:w val="0.89463168410536797"/>
          <c:h val="6.9779924852388597E-2"/>
        </c:manualLayout>
      </c:layout>
      <c:overlay val="0"/>
      <c:spPr>
        <a:noFill/>
        <a:ln>
          <a:noFill/>
        </a:ln>
        <a:effectLst/>
      </c:spPr>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ln>
            <a:noFill/>
          </a:ln>
        </a:defRPr>
      </a:pPr>
      <a:endParaRPr lang="pt-PT"/>
    </a:p>
  </c:txPr>
  <c:externalData r:id="rId1">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20-01-2021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31681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20-01-2021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9453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20-01-2021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20-01-2021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20-01-2021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20-01-2021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xml"/><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9.xml"/><Relationship Id="rId1" Type="http://schemas.openxmlformats.org/officeDocument/2006/relationships/slideLayout" Target="../slideLayouts/slideLayout1.xml"/><Relationship Id="rId5"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image" Target="../media/image2.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 Id="rId6"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4.xml"/><Relationship Id="rId1" Type="http://schemas.openxmlformats.org/officeDocument/2006/relationships/slideLayout" Target="../slideLayouts/slideLayout1.xml"/><Relationship Id="rId5"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5.xml"/><Relationship Id="rId1" Type="http://schemas.openxmlformats.org/officeDocument/2006/relationships/slideLayout" Target="../slideLayouts/slideLayout1.xml"/><Relationship Id="rId6" Type="http://schemas.openxmlformats.org/officeDocument/2006/relationships/chart" Target="../charts/chart36.xml"/><Relationship Id="rId5"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xml"/><Relationship Id="rId6"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2.xml"/><Relationship Id="rId1" Type="http://schemas.openxmlformats.org/officeDocument/2006/relationships/slideLayout" Target="../slideLayouts/slideLayout1.xml"/><Relationship Id="rId4" Type="http://schemas.openxmlformats.org/officeDocument/2006/relationships/chart" Target="../charts/chart43.xml"/></Relationships>
</file>

<file path=ppt/slides/_rels/slide3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hart" Target="../charts/chart4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7.xml"/><Relationship Id="rId1" Type="http://schemas.openxmlformats.org/officeDocument/2006/relationships/slideLayout" Target="../slideLayouts/slideLayout1.xml"/><Relationship Id="rId4" Type="http://schemas.openxmlformats.org/officeDocument/2006/relationships/chart" Target="../charts/chart4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5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chart" Target="../charts/chart57.xml"/></Relationships>
</file>

<file path=ppt/slides/_rels/slide4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6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chart" Target="../charts/chart62.xml"/></Relationships>
</file>

<file path=ppt/slides/_rels/slide4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7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73.xml"/><Relationship Id="rId1" Type="http://schemas.openxmlformats.org/officeDocument/2006/relationships/slideLayout" Target="../slideLayouts/slideLayout1.xml"/><Relationship Id="rId4" Type="http://schemas.openxmlformats.org/officeDocument/2006/relationships/chart" Target="../charts/chart74.xml"/></Relationships>
</file>

<file path=ppt/slides/_rels/slide5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chart" Target="../charts/chart79.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8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81.xml"/><Relationship Id="rId1" Type="http://schemas.openxmlformats.org/officeDocument/2006/relationships/slideLayout" Target="../slideLayouts/slideLayout1.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83.xml"/><Relationship Id="rId1" Type="http://schemas.openxmlformats.org/officeDocument/2006/relationships/slideLayout" Target="../slideLayouts/slideLayout1.xml"/><Relationship Id="rId4" Type="http://schemas.openxmlformats.org/officeDocument/2006/relationships/chart" Target="../charts/chart8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5"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7"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8" name="Rectangle 17"/>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
          <p:cNvSpPr txBox="1">
            <a:spLocks noChangeArrowheads="1"/>
          </p:cNvSpPr>
          <p:nvPr/>
        </p:nvSpPr>
        <p:spPr>
          <a:xfrm>
            <a:off x="16511" y="974090"/>
            <a:ext cx="516509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ecowas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4693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10</a:t>
            </a:fld>
            <a:endParaRPr lang="fr-FR" altLang="pt-PT" sz="1000" b="1" i="1" u="sng"/>
          </a:p>
        </p:txBody>
      </p:sp>
      <p:pic>
        <p:nvPicPr>
          <p:cNvPr id="21" name="Imagem 20" descr="LOGO-Paises ecowas"/>
          <p:cNvPicPr>
            <a:picLocks noChangeAspect="1"/>
          </p:cNvPicPr>
          <p:nvPr/>
        </p:nvPicPr>
        <p:blipFill>
          <a:blip r:embed="rId2"/>
          <a:stretch>
            <a:fillRect/>
          </a:stretch>
        </p:blipFill>
        <p:spPr>
          <a:xfrm>
            <a:off x="5800725" y="6350"/>
            <a:ext cx="2019935" cy="1999615"/>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933495816"/>
              </p:ext>
            </p:extLst>
          </p:nvPr>
        </p:nvGraphicFramePr>
        <p:xfrm>
          <a:off x="0" y="2009775"/>
          <a:ext cx="12210416"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6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5"/>
          <p:cNvGraphicFramePr>
            <a:graphicFrameLocks/>
          </p:cNvGraphicFramePr>
          <p:nvPr>
            <p:extLst>
              <p:ext uri="{D42A27DB-BD31-4B8C-83A1-F6EECF244321}">
                <p14:modId xmlns:p14="http://schemas.microsoft.com/office/powerpoint/2010/main" val="3197124896"/>
              </p:ext>
            </p:extLst>
          </p:nvPr>
        </p:nvGraphicFramePr>
        <p:xfrm>
          <a:off x="5686425" y="752475"/>
          <a:ext cx="6523990" cy="59055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79477" y="65836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11</a:t>
            </a:fld>
            <a:endParaRPr lang="fr-FR" altLang="pt-PT" sz="1000" b="1" i="1" u="sng" dirty="0"/>
          </a:p>
        </p:txBody>
      </p:sp>
      <p:graphicFrame>
        <p:nvGraphicFramePr>
          <p:cNvPr id="8" name="Gráfico 4"/>
          <p:cNvGraphicFramePr>
            <a:graphicFrameLocks/>
          </p:cNvGraphicFramePr>
          <p:nvPr>
            <p:extLst>
              <p:ext uri="{D42A27DB-BD31-4B8C-83A1-F6EECF244321}">
                <p14:modId xmlns:p14="http://schemas.microsoft.com/office/powerpoint/2010/main" val="3657290997"/>
              </p:ext>
            </p:extLst>
          </p:nvPr>
        </p:nvGraphicFramePr>
        <p:xfrm>
          <a:off x="1" y="771207"/>
          <a:ext cx="5979476" cy="5880735"/>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m 20" descr="LOGO-Paises ecowas"/>
          <p:cNvPicPr>
            <a:picLocks noChangeAspect="1"/>
          </p:cNvPicPr>
          <p:nvPr/>
        </p:nvPicPr>
        <p:blipFill>
          <a:blip r:embed="rId4"/>
          <a:stretch>
            <a:fillRect/>
          </a:stretch>
        </p:blipFill>
        <p:spPr>
          <a:xfrm>
            <a:off x="4552950" y="3521075"/>
            <a:ext cx="2019935" cy="1999615"/>
          </a:xfrm>
          <a:prstGeom prst="rect">
            <a:avLst/>
          </a:prstGeom>
        </p:spPr>
      </p:pic>
    </p:spTree>
    <p:extLst>
      <p:ext uri="{BB962C8B-B14F-4D97-AF65-F5344CB8AC3E}">
        <p14:creationId xmlns:p14="http://schemas.microsoft.com/office/powerpoint/2010/main" val="245150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12</a:t>
            </a:fld>
            <a:endParaRPr lang="fr-FR" altLang="pt-PT" sz="1000" b="1" i="1" u="sng"/>
          </a:p>
        </p:txBody>
      </p:sp>
      <p:graphicFrame>
        <p:nvGraphicFramePr>
          <p:cNvPr id="36" name="Gráfico 35"/>
          <p:cNvGraphicFramePr/>
          <p:nvPr>
            <p:extLst>
              <p:ext uri="{D42A27DB-BD31-4B8C-83A1-F6EECF244321}">
                <p14:modId xmlns:p14="http://schemas.microsoft.com/office/powerpoint/2010/main" val="930886227"/>
              </p:ext>
            </p:extLst>
          </p:nvPr>
        </p:nvGraphicFramePr>
        <p:xfrm>
          <a:off x="502285" y="1587500"/>
          <a:ext cx="11198860" cy="4411345"/>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0" y="835025"/>
            <a:ext cx="2019935" cy="1999615"/>
          </a:xfrm>
          <a:prstGeom prst="rect">
            <a:avLst/>
          </a:prstGeom>
        </p:spPr>
      </p:pic>
    </p:spTree>
    <p:extLst>
      <p:ext uri="{BB962C8B-B14F-4D97-AF65-F5344CB8AC3E}">
        <p14:creationId xmlns:p14="http://schemas.microsoft.com/office/powerpoint/2010/main" val="65121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13</a:t>
            </a:fld>
            <a:endParaRPr lang="fr-FR" altLang="pt-PT" sz="1000" b="1" i="1" u="sng"/>
          </a:p>
        </p:txBody>
      </p:sp>
      <p:graphicFrame>
        <p:nvGraphicFramePr>
          <p:cNvPr id="2" name="Gráfico 1"/>
          <p:cNvGraphicFramePr/>
          <p:nvPr>
            <p:extLst>
              <p:ext uri="{D42A27DB-BD31-4B8C-83A1-F6EECF244321}">
                <p14:modId xmlns:p14="http://schemas.microsoft.com/office/powerpoint/2010/main" val="979191594"/>
              </p:ext>
            </p:extLst>
          </p:nvPr>
        </p:nvGraphicFramePr>
        <p:xfrm>
          <a:off x="0" y="967740"/>
          <a:ext cx="12209780" cy="5511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0586085" y="1184910"/>
            <a:ext cx="1605915" cy="15900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14</a:t>
            </a:fld>
            <a:endParaRPr lang="fr-FR" altLang="pt-PT" sz="1000" b="1" i="1" u="sng"/>
          </a:p>
        </p:txBody>
      </p:sp>
      <p:graphicFrame>
        <p:nvGraphicFramePr>
          <p:cNvPr id="40" name="Gráfico 39"/>
          <p:cNvGraphicFramePr/>
          <p:nvPr>
            <p:extLst>
              <p:ext uri="{D42A27DB-BD31-4B8C-83A1-F6EECF244321}">
                <p14:modId xmlns:p14="http://schemas.microsoft.com/office/powerpoint/2010/main" val="3821450759"/>
              </p:ext>
            </p:extLst>
          </p:nvPr>
        </p:nvGraphicFramePr>
        <p:xfrm>
          <a:off x="0" y="1810385"/>
          <a:ext cx="12192635" cy="476123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0497185" y="2995295"/>
            <a:ext cx="1605915" cy="15900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LOGO-Paises ecowas"/>
          <p:cNvPicPr>
            <a:picLocks noChangeAspect="1"/>
          </p:cNvPicPr>
          <p:nvPr/>
        </p:nvPicPr>
        <p:blipFill>
          <a:blip r:embed="rId2"/>
          <a:stretch>
            <a:fillRect/>
          </a:stretch>
        </p:blipFill>
        <p:spPr>
          <a:xfrm>
            <a:off x="0" y="4861560"/>
            <a:ext cx="2019935" cy="1999615"/>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15</a:t>
            </a:fld>
            <a:endParaRPr lang="fr-FR" altLang="pt-PT" sz="1000" b="1" i="1" u="sng"/>
          </a:p>
        </p:txBody>
      </p:sp>
      <p:graphicFrame>
        <p:nvGraphicFramePr>
          <p:cNvPr id="63" name="Gráfico 62"/>
          <p:cNvGraphicFramePr/>
          <p:nvPr>
            <p:extLst>
              <p:ext uri="{D42A27DB-BD31-4B8C-83A1-F6EECF244321}">
                <p14:modId xmlns:p14="http://schemas.microsoft.com/office/powerpoint/2010/main" val="844801383"/>
              </p:ext>
            </p:extLst>
          </p:nvPr>
        </p:nvGraphicFramePr>
        <p:xfrm>
          <a:off x="54610" y="1012825"/>
          <a:ext cx="12076430" cy="40716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16</a:t>
            </a:fld>
            <a:endParaRPr lang="fr-FR" altLang="pt-PT" sz="1000" b="1" i="1" u="sng"/>
          </a:p>
        </p:txBody>
      </p:sp>
      <p:graphicFrame>
        <p:nvGraphicFramePr>
          <p:cNvPr id="2" name="Gráfico 1"/>
          <p:cNvGraphicFramePr/>
          <p:nvPr>
            <p:extLst>
              <p:ext uri="{D42A27DB-BD31-4B8C-83A1-F6EECF244321}">
                <p14:modId xmlns:p14="http://schemas.microsoft.com/office/powerpoint/2010/main" val="1655160111"/>
              </p:ext>
            </p:extLst>
          </p:nvPr>
        </p:nvGraphicFramePr>
        <p:xfrm>
          <a:off x="635" y="1062990"/>
          <a:ext cx="12077065" cy="473202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27000" y="5182870"/>
            <a:ext cx="1692275" cy="16757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17</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880326533"/>
              </p:ext>
            </p:extLst>
          </p:nvPr>
        </p:nvGraphicFramePr>
        <p:xfrm>
          <a:off x="0" y="774700"/>
          <a:ext cx="12192000" cy="535516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435610"/>
          <a:ext cx="6294755" cy="6401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nvGraphicFramePr>
        <p:xfrm>
          <a:off x="6245860" y="434975"/>
          <a:ext cx="5927090" cy="640207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18</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19</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143842225"/>
              </p:ext>
            </p:extLst>
          </p:nvPr>
        </p:nvGraphicFramePr>
        <p:xfrm>
          <a:off x="298767" y="1371600"/>
          <a:ext cx="5747703" cy="4371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260953863"/>
              </p:ext>
            </p:extLst>
          </p:nvPr>
        </p:nvGraphicFramePr>
        <p:xfrm>
          <a:off x="6264592" y="1224280"/>
          <a:ext cx="5754054" cy="4733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519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15" name="Table 4"/>
          <p:cNvGraphicFramePr>
            <a:graphicFrameLocks noGrp="1"/>
          </p:cNvGraphicFramePr>
          <p:nvPr>
            <p:extLst>
              <p:ext uri="{D42A27DB-BD31-4B8C-83A1-F6EECF244321}">
                <p14:modId xmlns:p14="http://schemas.microsoft.com/office/powerpoint/2010/main" val="753775960"/>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200" b="0" i="0" u="none" kern="1200" baseline="0" dirty="0" smtClean="0">
                          <a:solidFill>
                            <a:schemeClr val="dk1"/>
                          </a:solidFill>
                          <a:effectLst/>
                          <a:latin typeface="Arial Narrow" panose="020B0606020202030204" pitchFamily="34" charset="0"/>
                          <a:ea typeface="+mn-ea"/>
                          <a:cs typeface="+mn-cs"/>
                        </a:rPr>
                        <a:t>Warning</a:t>
                      </a:r>
                      <a:endParaRPr lang="fr-FR"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Burkina Faso</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21 - 23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Liberia</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La CEDEAO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a:solidFill>
                            <a:schemeClr val="tx1"/>
                          </a:solidFill>
                          <a:latin typeface="Arial Narrow" panose="020B0606020202030204" pitchFamily="34" charset="0"/>
                          <a:cs typeface="Arial Narrow" panose="020B0606020202030204" pitchFamily="34" charset="0"/>
                          <a:sym typeface="+mn-ea"/>
                        </a:rPr>
                        <a:t> </a:t>
                      </a: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Cabo Verde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24 - 27</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Mali</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44 - 46</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Quelques</a:t>
                      </a:r>
                      <a:r>
                        <a:rPr lang="pt-PT" sz="1100" b="0" i="0" baseline="0" dirty="0" smtClean="0">
                          <a:solidFill>
                            <a:schemeClr val="tx1"/>
                          </a:solidFill>
                          <a:latin typeface="Arial Narrow" panose="020B0606020202030204" pitchFamily="34" charset="0"/>
                          <a:cs typeface="Arial" panose="020B0604020202020204" pitchFamily="34" charset="0"/>
                        </a:rPr>
                        <a:t> </a:t>
                      </a:r>
                      <a:r>
                        <a:rPr lang="pt-PT" sz="1100" b="0" i="0" dirty="0" smtClean="0">
                          <a:solidFill>
                            <a:schemeClr val="tx1"/>
                          </a:solidFill>
                          <a:latin typeface="Arial Narrow" panose="020B0606020202030204" pitchFamily="34" charset="0"/>
                          <a:cs typeface="Arial" panose="020B0604020202020204" pitchFamily="34" charset="0"/>
                        </a:rPr>
                        <a:t> Étapes d’'Intégration Régionale</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de la Côte d’Ivoire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28 - 30</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Niger</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47 - 49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Les Pays de la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de la Gambia</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31 - 33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Nigeria</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50 - 52</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L’importance économiques de la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Ghana</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34 - 36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Senegal</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53 - 55</a:t>
                      </a: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Indicateurs économiques de la CEDEAO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de la Guinée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37 - 39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de la  Sierra Leone</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56 - 58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Bénin</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18 - 20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de la Guinée Bissau</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40 - 41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économiques du  Togo</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59 - 61</a:t>
                      </a:r>
                    </a:p>
                  </a:txBody>
                  <a:tcPr marL="91446" marR="91446" marT="45729" marB="45729"/>
                </a:tc>
                <a:extLst>
                  <a:ext uri="{0D108BD9-81ED-4DB2-BD59-A6C34878D82A}">
                    <a16:rowId xmlns="" xmlns:a16="http://schemas.microsoft.com/office/drawing/2014/main" val="10007"/>
                  </a:ext>
                </a:extLst>
              </a:tr>
            </a:tbl>
          </a:graphicData>
        </a:graphic>
      </p:graphicFrame>
      <p:sp>
        <p:nvSpPr>
          <p:cNvPr id="16" name="Rectangle 5"/>
          <p:cNvSpPr/>
          <p:nvPr/>
        </p:nvSpPr>
        <p:spPr>
          <a:xfrm>
            <a:off x="54610" y="4691380"/>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PLANIFICATION</a:t>
            </a:r>
          </a:p>
        </p:txBody>
      </p:sp>
      <p:sp>
        <p:nvSpPr>
          <p:cNvPr id="17" name="Right Arrow 6"/>
          <p:cNvSpPr/>
          <p:nvPr/>
        </p:nvSpPr>
        <p:spPr>
          <a:xfrm>
            <a:off x="1954848"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 name="Rectangle 7"/>
          <p:cNvSpPr/>
          <p:nvPr/>
        </p:nvSpPr>
        <p:spPr>
          <a:xfrm>
            <a:off x="2597785" y="3834130"/>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Axé sur l'intégration régionale</a:t>
            </a:r>
          </a:p>
        </p:txBody>
      </p:sp>
      <p:sp>
        <p:nvSpPr>
          <p:cNvPr id="19" name="Rectangle 20"/>
          <p:cNvSpPr/>
          <p:nvPr/>
        </p:nvSpPr>
        <p:spPr>
          <a:xfrm>
            <a:off x="2597785" y="4333875"/>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Centré sur le marché</a:t>
            </a:r>
          </a:p>
        </p:txBody>
      </p:sp>
      <p:sp>
        <p:nvSpPr>
          <p:cNvPr id="20" name="Rectangle 22"/>
          <p:cNvSpPr/>
          <p:nvPr/>
        </p:nvSpPr>
        <p:spPr>
          <a:xfrm>
            <a:off x="2597785" y="483425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Technologie et innovation</a:t>
            </a:r>
          </a:p>
        </p:txBody>
      </p:sp>
      <p:sp>
        <p:nvSpPr>
          <p:cNvPr id="21" name="Rectangle 23"/>
          <p:cNvSpPr/>
          <p:nvPr/>
        </p:nvSpPr>
        <p:spPr>
          <a:xfrm>
            <a:off x="2597785" y="533400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Stratégique</a:t>
            </a:r>
          </a:p>
        </p:txBody>
      </p:sp>
      <p:sp>
        <p:nvSpPr>
          <p:cNvPr id="22" name="Rectangle 8"/>
          <p:cNvSpPr/>
          <p:nvPr/>
        </p:nvSpPr>
        <p:spPr>
          <a:xfrm>
            <a:off x="5621973" y="4706938"/>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t>Actions</a:t>
            </a:r>
          </a:p>
        </p:txBody>
      </p:sp>
      <p:sp>
        <p:nvSpPr>
          <p:cNvPr id="23" name="Right Arrow 24"/>
          <p:cNvSpPr/>
          <p:nvPr/>
        </p:nvSpPr>
        <p:spPr>
          <a:xfrm>
            <a:off x="5515610" y="4673600"/>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801485" y="4707890"/>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a:t>Résultats</a:t>
            </a:r>
          </a:p>
        </p:txBody>
      </p:sp>
      <p:sp>
        <p:nvSpPr>
          <p:cNvPr id="25" name="Right Arrow 26"/>
          <p:cNvSpPr/>
          <p:nvPr/>
        </p:nvSpPr>
        <p:spPr>
          <a:xfrm>
            <a:off x="7065010"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38067" y="5536406"/>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476472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2</a:t>
            </a:fld>
            <a:endParaRPr lang="fr-FR" altLang="pt-PT" sz="1200" b="1" i="1" u="sng"/>
          </a:p>
        </p:txBody>
      </p:sp>
      <p:sp>
        <p:nvSpPr>
          <p:cNvPr id="29" name="Right Arrow 30"/>
          <p:cNvSpPr/>
          <p:nvPr/>
        </p:nvSpPr>
        <p:spPr>
          <a:xfrm rot="16200000">
            <a:off x="6588609" y="5512605"/>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54785" y="6140450"/>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a:solidFill>
                  <a:schemeClr val="tx1"/>
                </a:solidFill>
              </a:rPr>
              <a:t>Benchmarking permanente</a:t>
            </a:r>
          </a:p>
        </p:txBody>
      </p:sp>
      <p:sp>
        <p:nvSpPr>
          <p:cNvPr id="2" name="Rectangle 1"/>
          <p:cNvSpPr/>
          <p:nvPr/>
        </p:nvSpPr>
        <p:spPr>
          <a:xfrm>
            <a:off x="9067800" y="3729355"/>
            <a:ext cx="2686685" cy="3023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a:solidFill>
                  <a:srgbClr val="008CBA"/>
                </a:solidFill>
                <a:latin typeface="Arial Narrow" panose="020B0606020202030204" pitchFamily="34" charset="0"/>
              </a:rPr>
              <a:t>Source: </a:t>
            </a:r>
            <a:endParaRPr lang="pt-PT" sz="1200" dirty="0" smtClean="0">
              <a:solidFill>
                <a:srgbClr val="008CBA"/>
              </a:solidFill>
              <a:latin typeface="Arial Narrow" panose="020B0606020202030204" pitchFamily="34" charset="0"/>
            </a:endParaRPr>
          </a:p>
          <a:p>
            <a:r>
              <a:rPr lang="pt-PT" sz="1000" dirty="0" smtClean="0">
                <a:solidFill>
                  <a:srgbClr val="008CBA"/>
                </a:solidFill>
                <a:latin typeface="Arial Narrow"/>
              </a:rPr>
              <a:t>■ </a:t>
            </a:r>
            <a:r>
              <a:rPr lang="pt-PT" sz="1000" dirty="0" smtClean="0">
                <a:solidFill>
                  <a:schemeClr val="tx1"/>
                </a:solidFill>
                <a:latin typeface="Arial Narrow" panose="020B0606020202030204" pitchFamily="34" charset="0"/>
              </a:rPr>
              <a:t>Banque mondiale</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a:solidFill>
                  <a:schemeClr val="tx1"/>
                </a:solidFill>
                <a:latin typeface="Arial Narrow" panose="020B0606020202030204" pitchFamily="34" charset="0"/>
              </a:rPr>
              <a:t>Université de </a:t>
            </a:r>
            <a:r>
              <a:rPr lang="fr-FR" sz="1000" dirty="0" smtClean="0">
                <a:solidFill>
                  <a:schemeClr val="tx1"/>
                </a:solidFill>
                <a:latin typeface="Arial Narrow" panose="020B0606020202030204" pitchFamily="34" charset="0"/>
              </a:rPr>
              <a:t>Sherbrooke – Canada</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err="1" smtClean="0">
                <a:solidFill>
                  <a:schemeClr val="tx1"/>
                </a:solidFill>
                <a:latin typeface="Arial Narrow" panose="020B0606020202030204" pitchFamily="34" charset="0"/>
              </a:rPr>
              <a:t>Doing</a:t>
            </a:r>
            <a:r>
              <a:rPr lang="fr-FR" sz="1000" dirty="0" smtClean="0">
                <a:solidFill>
                  <a:schemeClr val="tx1"/>
                </a:solidFill>
                <a:latin typeface="Arial Narrow" panose="020B0606020202030204" pitchFamily="34" charset="0"/>
              </a:rPr>
              <a:t> </a:t>
            </a:r>
            <a:r>
              <a:rPr lang="fr-FR" sz="1000" dirty="0">
                <a:solidFill>
                  <a:schemeClr val="tx1"/>
                </a:solidFill>
                <a:latin typeface="Arial Narrow" panose="020B0606020202030204" pitchFamily="34" charset="0"/>
              </a:rPr>
              <a:t>Business - Dernières données disponibles.</a:t>
            </a:r>
            <a:r>
              <a:rPr lang="fr-FR"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4"/>
          <p:cNvGraphicFramePr>
            <a:graphicFrameLocks/>
          </p:cNvGraphicFramePr>
          <p:nvPr>
            <p:extLst>
              <p:ext uri="{D42A27DB-BD31-4B8C-83A1-F6EECF244321}">
                <p14:modId xmlns:p14="http://schemas.microsoft.com/office/powerpoint/2010/main" val="2759159530"/>
              </p:ext>
            </p:extLst>
          </p:nvPr>
        </p:nvGraphicFramePr>
        <p:xfrm>
          <a:off x="0" y="345440"/>
          <a:ext cx="12192000" cy="3701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378246669"/>
              </p:ext>
            </p:extLst>
          </p:nvPr>
        </p:nvGraphicFramePr>
        <p:xfrm>
          <a:off x="1270" y="3940810"/>
          <a:ext cx="1219073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20</a:t>
            </a:fld>
            <a:endParaRPr lang="fr-FR" altLang="pt-PT" sz="1000" b="1" i="1" u="sng">
              <a:solidFill>
                <a:srgbClr val="3EA4BA"/>
              </a:solidFill>
            </a:endParaRPr>
          </a:p>
        </p:txBody>
      </p:sp>
      <p:sp>
        <p:nvSpPr>
          <p:cNvPr id="5" name="Caixa de Texto 4"/>
          <p:cNvSpPr txBox="1"/>
          <p:nvPr/>
        </p:nvSpPr>
        <p:spPr>
          <a:xfrm>
            <a:off x="384175" y="41274"/>
            <a:ext cx="930275" cy="368300"/>
          </a:xfrm>
          <a:prstGeom prst="rect">
            <a:avLst/>
          </a:prstGeom>
          <a:noFill/>
        </p:spPr>
        <p:txBody>
          <a:bodyPr wrap="square" rtlCol="0">
            <a:spAutoFit/>
          </a:bodyPr>
          <a:lstStyle/>
          <a:p>
            <a:r>
              <a:rPr lang="pt-PT" altLang="en-US" b="1" dirty="0">
                <a:solidFill>
                  <a:srgbClr val="3EA4BA"/>
                </a:solidFill>
              </a:rPr>
              <a:t>BENIN</a:t>
            </a:r>
          </a:p>
        </p:txBody>
      </p:sp>
      <p:pic>
        <p:nvPicPr>
          <p:cNvPr id="2" name="Imagem 1" descr="bj"/>
          <p:cNvPicPr>
            <a:picLocks noChangeAspect="1"/>
          </p:cNvPicPr>
          <p:nvPr/>
        </p:nvPicPr>
        <p:blipFill>
          <a:blip r:embed="rId4"/>
          <a:stretch>
            <a:fillRect/>
          </a:stretch>
        </p:blipFill>
        <p:spPr>
          <a:xfrm>
            <a:off x="132080" y="110489"/>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2"/>
          <p:cNvGraphicFramePr>
            <a:graphicFrameLocks/>
          </p:cNvGraphicFramePr>
          <p:nvPr>
            <p:extLst>
              <p:ext uri="{D42A27DB-BD31-4B8C-83A1-F6EECF244321}">
                <p14:modId xmlns:p14="http://schemas.microsoft.com/office/powerpoint/2010/main" val="3772729201"/>
              </p:ext>
            </p:extLst>
          </p:nvPr>
        </p:nvGraphicFramePr>
        <p:xfrm>
          <a:off x="30480" y="927101"/>
          <a:ext cx="12161520" cy="593089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21</a:t>
            </a:fld>
            <a:endParaRPr lang="fr-FR" altLang="pt-PT" sz="1000" b="1" i="1" u="sng"/>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3"/>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extLst>
              <p:ext uri="{D42A27DB-BD31-4B8C-83A1-F6EECF244321}">
                <p14:modId xmlns:p14="http://schemas.microsoft.com/office/powerpoint/2010/main" val="2098499568"/>
              </p:ext>
            </p:extLst>
          </p:nvPr>
        </p:nvGraphicFramePr>
        <p:xfrm>
          <a:off x="6219190" y="483870"/>
          <a:ext cx="5972175" cy="6352540"/>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3"/>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4"/>
          <a:stretch>
            <a:fillRect/>
          </a:stretch>
        </p:blipFill>
        <p:spPr>
          <a:xfrm>
            <a:off x="11191240" y="5753100"/>
            <a:ext cx="906780" cy="898525"/>
          </a:xfrm>
          <a:prstGeom prst="rect">
            <a:avLst/>
          </a:prstGeom>
        </p:spPr>
      </p:pic>
      <p:graphicFrame>
        <p:nvGraphicFramePr>
          <p:cNvPr id="14" name="Gráfico 13"/>
          <p:cNvGraphicFramePr/>
          <p:nvPr/>
        </p:nvGraphicFramePr>
        <p:xfrm>
          <a:off x="0" y="483870"/>
          <a:ext cx="6219190" cy="6374765"/>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22</a:t>
            </a:fld>
            <a:endParaRPr lang="fr-FR" altLang="pt-PT" sz="1000" b="1" i="1" u="sng">
              <a:solidFill>
                <a:srgbClr val="3EA4B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2887433700"/>
              </p:ext>
            </p:extLst>
          </p:nvPr>
        </p:nvGraphicFramePr>
        <p:xfrm>
          <a:off x="0" y="3863975"/>
          <a:ext cx="12192635" cy="30911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6105525" y="6736080"/>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a:solidFill>
                  <a:srgbClr val="3EA4BA"/>
                </a:solidFill>
              </a:rPr>
              <a:t>Page </a:t>
            </a:r>
            <a:fld id="{6B4155F8-E49E-4B59-B69C-02A46830878C}" type="slidenum">
              <a:rPr lang="fr-FR" altLang="pt-PT" sz="1000" b="1" i="1" u="sng">
                <a:solidFill>
                  <a:srgbClr val="3EA4BA"/>
                </a:solidFill>
              </a:rPr>
              <a:t>23</a:t>
            </a:fld>
            <a:endParaRPr lang="fr-FR" altLang="pt-PT" sz="1000" b="1" i="1" u="sng">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3"/>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graphicFrame>
        <p:nvGraphicFramePr>
          <p:cNvPr id="10" name="Gráfico 3"/>
          <p:cNvGraphicFramePr>
            <a:graphicFrameLocks/>
          </p:cNvGraphicFramePr>
          <p:nvPr>
            <p:extLst>
              <p:ext uri="{D42A27DB-BD31-4B8C-83A1-F6EECF244321}">
                <p14:modId xmlns:p14="http://schemas.microsoft.com/office/powerpoint/2010/main" val="3609983620"/>
              </p:ext>
            </p:extLst>
          </p:nvPr>
        </p:nvGraphicFramePr>
        <p:xfrm>
          <a:off x="-34714" y="749301"/>
          <a:ext cx="12132734" cy="322156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
          <p:cNvGraphicFramePr>
            <a:graphicFrameLocks/>
          </p:cNvGraphicFramePr>
          <p:nvPr>
            <p:extLst>
              <p:ext uri="{D42A27DB-BD31-4B8C-83A1-F6EECF244321}">
                <p14:modId xmlns:p14="http://schemas.microsoft.com/office/powerpoint/2010/main" val="2037969220"/>
              </p:ext>
            </p:extLst>
          </p:nvPr>
        </p:nvGraphicFramePr>
        <p:xfrm>
          <a:off x="0" y="728980"/>
          <a:ext cx="12098020" cy="6127751"/>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24</a:t>
            </a:fld>
            <a:endParaRPr lang="fr-FR" altLang="pt-PT" sz="1000" b="1" i="1" u="sng">
              <a:solidFill>
                <a:srgbClr val="008CBA"/>
              </a:solidFill>
            </a:endParaRPr>
          </a:p>
        </p:txBody>
      </p:sp>
      <p:pic>
        <p:nvPicPr>
          <p:cNvPr id="10" name="Imagem 9" descr="Cabo Verde"/>
          <p:cNvPicPr>
            <a:picLocks noChangeAspect="1"/>
          </p:cNvPicPr>
          <p:nvPr/>
        </p:nvPicPr>
        <p:blipFill>
          <a:blip r:embed="rId3"/>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4"/>
          <a:stretch>
            <a:fillRect/>
          </a:stretch>
        </p:blipFill>
        <p:spPr>
          <a:xfrm>
            <a:off x="11191240" y="5905500"/>
            <a:ext cx="906780" cy="8985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25</a:t>
            </a:fld>
            <a:endParaRPr lang="fr-FR" altLang="pt-PT" sz="1000" b="1" i="1" u="sng">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graphicFrame>
        <p:nvGraphicFramePr>
          <p:cNvPr id="5" name="Gráfico 4"/>
          <p:cNvGraphicFramePr/>
          <p:nvPr>
            <p:extLst>
              <p:ext uri="{D42A27DB-BD31-4B8C-83A1-F6EECF244321}">
                <p14:modId xmlns:p14="http://schemas.microsoft.com/office/powerpoint/2010/main" val="1242196990"/>
              </p:ext>
            </p:extLst>
          </p:nvPr>
        </p:nvGraphicFramePr>
        <p:xfrm>
          <a:off x="0" y="724535"/>
          <a:ext cx="6179820" cy="57543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3692065959"/>
              </p:ext>
            </p:extLst>
          </p:nvPr>
        </p:nvGraphicFramePr>
        <p:xfrm>
          <a:off x="6179185" y="723900"/>
          <a:ext cx="6002655" cy="575500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extLst>
              <p:ext uri="{D42A27DB-BD31-4B8C-83A1-F6EECF244321}">
                <p14:modId xmlns:p14="http://schemas.microsoft.com/office/powerpoint/2010/main" val="1464921838"/>
              </p:ext>
            </p:extLst>
          </p:nvPr>
        </p:nvGraphicFramePr>
        <p:xfrm>
          <a:off x="0" y="640080"/>
          <a:ext cx="6174105" cy="6113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169580113"/>
              </p:ext>
            </p:extLst>
          </p:nvPr>
        </p:nvGraphicFramePr>
        <p:xfrm>
          <a:off x="5947410" y="640080"/>
          <a:ext cx="6244590" cy="611314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34098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26</a:t>
            </a:fld>
            <a:endParaRPr lang="fr-FR" altLang="pt-PT" sz="1000" b="1" i="1" u="sng">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242040" y="5854700"/>
            <a:ext cx="906780" cy="8985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2"/>
          <p:cNvGraphicFramePr>
            <a:graphicFrameLocks/>
          </p:cNvGraphicFramePr>
          <p:nvPr>
            <p:extLst>
              <p:ext uri="{D42A27DB-BD31-4B8C-83A1-F6EECF244321}">
                <p14:modId xmlns:p14="http://schemas.microsoft.com/office/powerpoint/2010/main" val="4087069652"/>
              </p:ext>
            </p:extLst>
          </p:nvPr>
        </p:nvGraphicFramePr>
        <p:xfrm>
          <a:off x="0" y="745068"/>
          <a:ext cx="12192000" cy="3168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5"/>
          <p:cNvGraphicFramePr>
            <a:graphicFrameLocks/>
          </p:cNvGraphicFramePr>
          <p:nvPr>
            <p:extLst>
              <p:ext uri="{D42A27DB-BD31-4B8C-83A1-F6EECF244321}">
                <p14:modId xmlns:p14="http://schemas.microsoft.com/office/powerpoint/2010/main" val="3840969032"/>
              </p:ext>
            </p:extLst>
          </p:nvPr>
        </p:nvGraphicFramePr>
        <p:xfrm>
          <a:off x="0" y="3931920"/>
          <a:ext cx="121920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007481"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800" dirty="0">
                <a:solidFill>
                  <a:srgbClr val="3EA4BA"/>
                </a:solidFill>
              </a:rPr>
              <a:t>Page </a:t>
            </a:r>
            <a:fld id="{6B4155F8-E49E-4B59-B69C-02A46830878C}" type="slidenum">
              <a:rPr lang="fr-FR" altLang="pt-PT" sz="800" b="1" i="1" u="sng">
                <a:solidFill>
                  <a:srgbClr val="3EA4BA"/>
                </a:solidFill>
              </a:rPr>
              <a:t>27</a:t>
            </a:fld>
            <a:endParaRPr lang="fr-FR" altLang="pt-PT" sz="8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2"/>
          <p:cNvGraphicFramePr>
            <a:graphicFrameLocks/>
          </p:cNvGraphicFramePr>
          <p:nvPr>
            <p:extLst>
              <p:ext uri="{D42A27DB-BD31-4B8C-83A1-F6EECF244321}">
                <p14:modId xmlns:p14="http://schemas.microsoft.com/office/powerpoint/2010/main" val="2818829682"/>
              </p:ext>
            </p:extLst>
          </p:nvPr>
        </p:nvGraphicFramePr>
        <p:xfrm>
          <a:off x="59267" y="609600"/>
          <a:ext cx="12132734"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28</a:t>
            </a:fld>
            <a:endParaRPr lang="fr-FR" altLang="pt-PT" sz="1000" b="1" i="1" u="sng">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24130" y="916940"/>
          <a:ext cx="6238875" cy="5941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276116533"/>
              </p:ext>
            </p:extLst>
          </p:nvPr>
        </p:nvGraphicFramePr>
        <p:xfrm>
          <a:off x="6263640" y="924560"/>
          <a:ext cx="5928360" cy="59340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29</a:t>
            </a:fld>
            <a:endParaRPr lang="fr-FR" altLang="pt-PT" sz="1000" b="1" i="1" u="sng">
              <a:solidFill>
                <a:srgbClr val="3EA4BA"/>
              </a:solidFill>
            </a:endParaRPr>
          </a:p>
        </p:txBody>
      </p:sp>
      <p:pic>
        <p:nvPicPr>
          <p:cNvPr id="3" name="Imagem 2" descr="Flag_of_Côte_d'Ivoire"/>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6"/>
          <p:cNvSpPr txBox="1"/>
          <p:nvPr/>
        </p:nvSpPr>
        <p:spPr bwMode="auto">
          <a:xfrm>
            <a:off x="440277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3</a:t>
            </a:fld>
            <a:endParaRPr lang="fr-FR" altLang="pt-PT" sz="1200" b="1" i="1" u="sng"/>
          </a:p>
        </p:txBody>
      </p:sp>
      <p:pic>
        <p:nvPicPr>
          <p:cNvPr id="6" name="Imagem 4" descr="LOGO-Paises ecowas"/>
          <p:cNvPicPr>
            <a:picLocks noChangeAspect="1"/>
          </p:cNvPicPr>
          <p:nvPr/>
        </p:nvPicPr>
        <p:blipFill>
          <a:blip r:embed="rId2"/>
          <a:stretch>
            <a:fillRect/>
          </a:stretch>
        </p:blipFill>
        <p:spPr>
          <a:xfrm>
            <a:off x="9081135" y="-10160"/>
            <a:ext cx="3105785" cy="3076575"/>
          </a:xfrm>
          <a:prstGeom prst="rect">
            <a:avLst/>
          </a:prstGeom>
        </p:spPr>
      </p:pic>
      <p:sp>
        <p:nvSpPr>
          <p:cNvPr id="2" name="TextBox 1"/>
          <p:cNvSpPr txBox="1"/>
          <p:nvPr/>
        </p:nvSpPr>
        <p:spPr>
          <a:xfrm>
            <a:off x="1457325" y="1485900"/>
            <a:ext cx="8324850" cy="4708981"/>
          </a:xfrm>
          <a:prstGeom prst="rect">
            <a:avLst/>
          </a:prstGeom>
          <a:noFill/>
        </p:spPr>
        <p:txBody>
          <a:bodyPr wrap="square" rtlCol="0">
            <a:spAutoFit/>
          </a:bodyPr>
          <a:lstStyle/>
          <a:p>
            <a:r>
              <a:rPr lang="pt-PT" b="1" dirty="0"/>
              <a:t> </a:t>
            </a:r>
            <a:r>
              <a:rPr lang="pt-PT" b="1" i="1" dirty="0" smtClean="0">
                <a:solidFill>
                  <a:srgbClr val="00B4B2"/>
                </a:solidFill>
              </a:rPr>
              <a:t>WARNING</a:t>
            </a:r>
            <a:endParaRPr lang="pt-PT" i="1" dirty="0">
              <a:solidFill>
                <a:srgbClr val="00B4B2"/>
              </a:solidFill>
            </a:endParaRPr>
          </a:p>
          <a:p>
            <a:pPr algn="just"/>
            <a:r>
              <a:rPr lang="pt-PT" b="1" dirty="0"/>
              <a:t> </a:t>
            </a:r>
            <a:endParaRPr lang="pt-PT" sz="1200" dirty="0"/>
          </a:p>
          <a:p>
            <a:pPr algn="just"/>
            <a:r>
              <a:rPr lang="pt-PT" sz="1200" dirty="0"/>
              <a:t>This document contains general data relating to the economic indicators of the Economic Community of West African States, ECOWAS</a:t>
            </a:r>
            <a:r>
              <a:rPr lang="pt-PT" sz="1200" dirty="0" smtClean="0"/>
              <a:t>.</a:t>
            </a:r>
          </a:p>
          <a:p>
            <a:pPr algn="just"/>
            <a:endParaRPr lang="pt-PT" sz="1200" dirty="0"/>
          </a:p>
          <a:p>
            <a:pPr algn="just"/>
            <a:r>
              <a:rPr lang="pt-PT" sz="1200" dirty="0"/>
              <a:t>The data presented is the exclusive responsibility of</a:t>
            </a:r>
            <a:r>
              <a:rPr lang="pt-PT" sz="1200" i="1" dirty="0"/>
              <a:t> EMERGYS</a:t>
            </a:r>
            <a:r>
              <a:rPr lang="pt-PT" sz="1200" dirty="0"/>
              <a:t> and the company </a:t>
            </a:r>
            <a:r>
              <a:rPr lang="pt-PT" sz="1200" i="1" dirty="0"/>
              <a:t>ABRIMAR INVESTMENT, S.A.</a:t>
            </a:r>
            <a:r>
              <a:rPr lang="pt-PT" sz="1200" dirty="0"/>
              <a:t>, and must in no case compromise the accuracy and thoroughness of the sources mentioned</a:t>
            </a:r>
            <a:r>
              <a:rPr lang="pt-PT" sz="1200" dirty="0" smtClean="0"/>
              <a:t>.</a:t>
            </a:r>
          </a:p>
          <a:p>
            <a:pPr algn="just"/>
            <a:endParaRPr lang="pt-PT" sz="1200" dirty="0"/>
          </a:p>
          <a:p>
            <a:pPr algn="just"/>
            <a:r>
              <a:rPr lang="pt-PT" sz="1200" dirty="0"/>
              <a:t>These data are intended exclusively to provide general information on certain economic indicators of </a:t>
            </a:r>
            <a:r>
              <a:rPr lang="pt-PT" sz="1200" i="1" dirty="0"/>
              <a:t>ECOWAS</a:t>
            </a:r>
            <a:r>
              <a:rPr lang="pt-PT" sz="1200" dirty="0"/>
              <a:t> member countries, which we believe may be useful information for anyone interested in this important regional economic block</a:t>
            </a:r>
            <a:r>
              <a:rPr lang="pt-PT" sz="1200" dirty="0" smtClean="0"/>
              <a:t>.</a:t>
            </a:r>
          </a:p>
          <a:p>
            <a:pPr algn="just"/>
            <a:endParaRPr lang="pt-PT" sz="1200" dirty="0"/>
          </a:p>
          <a:p>
            <a:pPr algn="just"/>
            <a:r>
              <a:rPr lang="pt-PT" sz="1200" i="1" dirty="0"/>
              <a:t>EMERGYS</a:t>
            </a:r>
            <a:r>
              <a:rPr lang="pt-PT" sz="1200" dirty="0"/>
              <a:t> undertakes to correct any errors, flaws or omissions detected, as well as to keep this document </a:t>
            </a:r>
            <a:r>
              <a:rPr lang="pt-PT" sz="1200" dirty="0" smtClean="0"/>
              <a:t>permanently updated </a:t>
            </a:r>
            <a:r>
              <a:rPr lang="pt-PT" sz="1200" dirty="0"/>
              <a:t>and as complete as possible, for the sake of rigor, thus making it available to economic operators in general and to all interested parties, a vision of the whole of this relevant Community of Nations, whose noble mission is to make the peoples of each of the 15 member countries happy and prosperous</a:t>
            </a:r>
            <a:r>
              <a:rPr lang="pt-PT" sz="1200" dirty="0" smtClean="0"/>
              <a:t>.</a:t>
            </a:r>
          </a:p>
          <a:p>
            <a:pPr algn="just"/>
            <a:endParaRPr lang="pt-PT" sz="1200" dirty="0"/>
          </a:p>
          <a:p>
            <a:pPr algn="just"/>
            <a:r>
              <a:rPr lang="pt-PT" sz="1200" dirty="0"/>
              <a:t>The names or designations of countries and territories, as well as the respective symbols presented, follow the official designations adopted by the United Nations</a:t>
            </a:r>
            <a:r>
              <a:rPr lang="pt-PT" sz="1200" dirty="0" smtClean="0"/>
              <a:t>.</a:t>
            </a:r>
          </a:p>
          <a:p>
            <a:pPr algn="just"/>
            <a:endParaRPr lang="pt-PT" sz="1200" dirty="0"/>
          </a:p>
          <a:p>
            <a:pPr algn="just"/>
            <a:r>
              <a:rPr lang="pt-PT" sz="1200" dirty="0"/>
              <a:t>All communications, requests for information or suggestions for corrections or improvements to this document should be addressed exclusively to: info@abrimarinvestment.com. [</a:t>
            </a:r>
            <a:r>
              <a:rPr lang="pt-PT" sz="1200" i="1" dirty="0"/>
              <a:t>ABRIMAR INVESTMENT, S.A</a:t>
            </a:r>
            <a:r>
              <a:rPr lang="pt-PT" sz="1200" dirty="0"/>
              <a:t>, is a Cape Verdean company specializing in investment and management of holdings</a:t>
            </a:r>
            <a:r>
              <a:rPr lang="pt-PT" sz="1200" dirty="0" smtClean="0"/>
              <a:t>.</a:t>
            </a:r>
          </a:p>
          <a:p>
            <a:pPr algn="just"/>
            <a:endParaRPr lang="pt-PT" sz="1200" dirty="0"/>
          </a:p>
          <a:p>
            <a:pPr algn="just"/>
            <a:r>
              <a:rPr lang="pt-PT" sz="1200" i="1" dirty="0"/>
              <a:t>ABRIMAR INVESTMENT, S.A</a:t>
            </a:r>
            <a:r>
              <a:rPr lang="pt-PT" sz="1200" dirty="0"/>
              <a:t>, is the owner of </a:t>
            </a:r>
            <a:r>
              <a:rPr lang="pt-PT" sz="1200" i="1" dirty="0"/>
              <a:t>EMERGYS</a:t>
            </a:r>
            <a:r>
              <a:rPr lang="pt-PT" sz="1200" dirty="0"/>
              <a:t>. ].</a:t>
            </a:r>
          </a:p>
        </p:txBody>
      </p:sp>
    </p:spTree>
    <p:extLst>
      <p:ext uri="{BB962C8B-B14F-4D97-AF65-F5344CB8AC3E}">
        <p14:creationId xmlns:p14="http://schemas.microsoft.com/office/powerpoint/2010/main" val="1032121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629150470"/>
              </p:ext>
            </p:extLst>
          </p:nvPr>
        </p:nvGraphicFramePr>
        <p:xfrm>
          <a:off x="-635" y="3952875"/>
          <a:ext cx="12193270" cy="288353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30</a:t>
            </a:fld>
            <a:endParaRPr lang="fr-FR" altLang="pt-PT" sz="1000" b="1" i="1" u="sng">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graphicFrame>
        <p:nvGraphicFramePr>
          <p:cNvPr id="8" name="Gráfico 3"/>
          <p:cNvGraphicFramePr>
            <a:graphicFrameLocks/>
          </p:cNvGraphicFramePr>
          <p:nvPr>
            <p:extLst>
              <p:ext uri="{D42A27DB-BD31-4B8C-83A1-F6EECF244321}">
                <p14:modId xmlns:p14="http://schemas.microsoft.com/office/powerpoint/2010/main" val="1266873040"/>
              </p:ext>
            </p:extLst>
          </p:nvPr>
        </p:nvGraphicFramePr>
        <p:xfrm>
          <a:off x="3897" y="990602"/>
          <a:ext cx="12188103" cy="298026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4013393044"/>
              </p:ext>
            </p:extLst>
          </p:nvPr>
        </p:nvGraphicFramePr>
        <p:xfrm>
          <a:off x="0" y="618066"/>
          <a:ext cx="12188103" cy="590338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31</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781685"/>
          <a:ext cx="5580380" cy="605663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32</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graphicFrame>
        <p:nvGraphicFramePr>
          <p:cNvPr id="6" name="Gráfico 5"/>
          <p:cNvGraphicFramePr/>
          <p:nvPr>
            <p:extLst>
              <p:ext uri="{D42A27DB-BD31-4B8C-83A1-F6EECF244321}">
                <p14:modId xmlns:p14="http://schemas.microsoft.com/office/powerpoint/2010/main" val="3080365261"/>
              </p:ext>
            </p:extLst>
          </p:nvPr>
        </p:nvGraphicFramePr>
        <p:xfrm>
          <a:off x="5605145" y="781685"/>
          <a:ext cx="6587490" cy="605663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1151829783"/>
              </p:ext>
            </p:extLst>
          </p:nvPr>
        </p:nvGraphicFramePr>
        <p:xfrm>
          <a:off x="0" y="3762375"/>
          <a:ext cx="12192635" cy="299910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33</a:t>
            </a:fld>
            <a:endParaRPr lang="fr-FR" altLang="pt-PT" sz="1000" b="1" i="1" u="sng">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5885" y="80645"/>
            <a:ext cx="446405" cy="297815"/>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781998090"/>
              </p:ext>
            </p:extLst>
          </p:nvPr>
        </p:nvGraphicFramePr>
        <p:xfrm>
          <a:off x="0" y="916307"/>
          <a:ext cx="12188103" cy="286829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1"/>
          <p:cNvGraphicFramePr>
            <a:graphicFrameLocks/>
          </p:cNvGraphicFramePr>
          <p:nvPr>
            <p:extLst>
              <p:ext uri="{D42A27DB-BD31-4B8C-83A1-F6EECF244321}">
                <p14:modId xmlns:p14="http://schemas.microsoft.com/office/powerpoint/2010/main" val="3261950284"/>
              </p:ext>
            </p:extLst>
          </p:nvPr>
        </p:nvGraphicFramePr>
        <p:xfrm>
          <a:off x="0" y="677332"/>
          <a:ext cx="12188103" cy="600604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34</a:t>
            </a:fld>
            <a:endParaRPr lang="fr-FR" altLang="pt-PT" sz="1000" b="1" i="1" u="sng">
              <a:solidFill>
                <a:srgbClr val="008CBA"/>
              </a:solidFill>
            </a:endParaRPr>
          </a:p>
        </p:txBody>
      </p:sp>
      <p:sp>
        <p:nvSpPr>
          <p:cNvPr id="9" name="Caixa de Texto 8"/>
          <p:cNvSpPr txBox="1"/>
          <p:nvPr/>
        </p:nvSpPr>
        <p:spPr>
          <a:xfrm>
            <a:off x="335915" y="64135"/>
            <a:ext cx="11785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35</a:t>
            </a:fld>
            <a:endParaRPr lang="fr-FR" altLang="pt-PT" sz="1000" b="1" i="1" u="sng">
              <a:solidFill>
                <a:srgbClr val="008CBA"/>
              </a:solidFill>
            </a:endParaRPr>
          </a:p>
        </p:txBody>
      </p:sp>
      <p:sp>
        <p:nvSpPr>
          <p:cNvPr id="9" name="Caixa de Texto 8"/>
          <p:cNvSpPr txBox="1"/>
          <p:nvPr/>
        </p:nvSpPr>
        <p:spPr>
          <a:xfrm>
            <a:off x="335914" y="64135"/>
            <a:ext cx="1149985"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graphicFrame>
        <p:nvGraphicFramePr>
          <p:cNvPr id="5" name="Gráfico 4"/>
          <p:cNvGraphicFramePr/>
          <p:nvPr/>
        </p:nvGraphicFramePr>
        <p:xfrm>
          <a:off x="0" y="765810"/>
          <a:ext cx="6359525" cy="585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3636713843"/>
              </p:ext>
            </p:extLst>
          </p:nvPr>
        </p:nvGraphicFramePr>
        <p:xfrm>
          <a:off x="5968365" y="766445"/>
          <a:ext cx="6223635" cy="58508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203648903"/>
              </p:ext>
            </p:extLst>
          </p:nvPr>
        </p:nvGraphicFramePr>
        <p:xfrm>
          <a:off x="-635" y="3761740"/>
          <a:ext cx="12212955" cy="285559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36</a:t>
            </a:fld>
            <a:endParaRPr lang="fr-FR" altLang="pt-PT" sz="1000" b="1" i="1" u="sng">
              <a:solidFill>
                <a:srgbClr val="008CBA"/>
              </a:solidFill>
            </a:endParaRPr>
          </a:p>
        </p:txBody>
      </p:sp>
      <p:sp>
        <p:nvSpPr>
          <p:cNvPr id="9" name="Caixa de Texto 8"/>
          <p:cNvSpPr txBox="1"/>
          <p:nvPr/>
        </p:nvSpPr>
        <p:spPr>
          <a:xfrm>
            <a:off x="335915" y="64135"/>
            <a:ext cx="11404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graphicFrame>
        <p:nvGraphicFramePr>
          <p:cNvPr id="8" name="Gráfico 2"/>
          <p:cNvGraphicFramePr>
            <a:graphicFrameLocks/>
          </p:cNvGraphicFramePr>
          <p:nvPr>
            <p:extLst>
              <p:ext uri="{D42A27DB-BD31-4B8C-83A1-F6EECF244321}">
                <p14:modId xmlns:p14="http://schemas.microsoft.com/office/powerpoint/2010/main" val="1068212858"/>
              </p:ext>
            </p:extLst>
          </p:nvPr>
        </p:nvGraphicFramePr>
        <p:xfrm>
          <a:off x="0" y="916307"/>
          <a:ext cx="12188103" cy="28682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37</a:t>
            </a:fld>
            <a:endParaRPr lang="fr-FR" altLang="pt-PT" sz="1000" b="1" i="1" u="sng">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4137919367"/>
              </p:ext>
            </p:extLst>
          </p:nvPr>
        </p:nvGraphicFramePr>
        <p:xfrm>
          <a:off x="0" y="575732"/>
          <a:ext cx="12188103" cy="59457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38</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3" name="Gráfico 2"/>
          <p:cNvGraphicFramePr/>
          <p:nvPr/>
        </p:nvGraphicFramePr>
        <p:xfrm>
          <a:off x="19050" y="662305"/>
          <a:ext cx="6223000" cy="5954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811300878"/>
              </p:ext>
            </p:extLst>
          </p:nvPr>
        </p:nvGraphicFramePr>
        <p:xfrm>
          <a:off x="6065520" y="662305"/>
          <a:ext cx="6108065" cy="59543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242844308"/>
              </p:ext>
            </p:extLst>
          </p:nvPr>
        </p:nvGraphicFramePr>
        <p:xfrm>
          <a:off x="0" y="3741420"/>
          <a:ext cx="12192000" cy="2875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39</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graphicFrame>
        <p:nvGraphicFramePr>
          <p:cNvPr id="8" name="Gráfico 2"/>
          <p:cNvGraphicFramePr>
            <a:graphicFrameLocks/>
          </p:cNvGraphicFramePr>
          <p:nvPr>
            <p:extLst>
              <p:ext uri="{D42A27DB-BD31-4B8C-83A1-F6EECF244321}">
                <p14:modId xmlns:p14="http://schemas.microsoft.com/office/powerpoint/2010/main" val="632644008"/>
              </p:ext>
            </p:extLst>
          </p:nvPr>
        </p:nvGraphicFramePr>
        <p:xfrm>
          <a:off x="0" y="640081"/>
          <a:ext cx="12178030" cy="31191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6708"/>
            <a:ext cx="7705725" cy="1323439"/>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2.</a:t>
            </a:r>
            <a:r>
              <a:rPr lang="pt-PT" sz="1200" dirty="0" smtClean="0">
                <a:latin typeface="Arial Narrow" panose="020B0606020202030204" pitchFamily="34" charset="0"/>
              </a:rPr>
              <a:t> </a:t>
            </a:r>
            <a:r>
              <a:rPr lang="pt-PT" sz="1200" dirty="0">
                <a:latin typeface="Arial Narrow" panose="020B0606020202030204" pitchFamily="34" charset="0"/>
              </a:rPr>
              <a:t>Commercial exchanges in West Africa, as well as the free movement of people and goods, are well anchored in the tradition of the region since the old and great West African civilizations, promoting the development of exchanges between the regions from the Sahel and the savannah, with a wide range of products, such as live cattle, hides and skins, poultry, timber and timber products. This century-old tradition of trade has generated a significant early mobility of people and goods in the West African region and has remained constant over the centuries, so we can consider that the Economic Community of West Africa, ECOWAS, is the heir and the precursor of this ancestral African tradition. Before the creation of the Economic Community of West African States, ECOWAS, on May 28, 1975, the territory of West Africa was made up of States with different historical and administrative experiences and realities which, together, dictated the borders of the 15 countries located in this geographical area and which currently form ECOWAS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16" name="TextBox 28"/>
          <p:cNvSpPr txBox="1"/>
          <p:nvPr/>
        </p:nvSpPr>
        <p:spPr>
          <a:xfrm>
            <a:off x="7579086" y="1371956"/>
            <a:ext cx="4415155" cy="2400657"/>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3.</a:t>
            </a:r>
            <a:r>
              <a:rPr lang="pt-PT" sz="1200" dirty="0" smtClean="0">
                <a:latin typeface="Arial Narrow" panose="020B0606020202030204" pitchFamily="34" charset="0"/>
              </a:rPr>
              <a:t> </a:t>
            </a:r>
            <a:r>
              <a:rPr lang="en-US" sz="1200" dirty="0">
                <a:latin typeface="Arial Narrow" panose="020B0606020202030204" pitchFamily="34" charset="0"/>
              </a:rPr>
              <a:t>Although the Member States of the Community have three </a:t>
            </a:r>
            <a:r>
              <a:rPr lang="en-US" sz="1200" dirty="0" smtClean="0">
                <a:latin typeface="Arial Narrow" panose="020B0606020202030204" pitchFamily="34" charset="0"/>
              </a:rPr>
              <a:t>languages official </a:t>
            </a:r>
            <a:r>
              <a:rPr lang="en-US" sz="1200" dirty="0">
                <a:latin typeface="Arial Narrow" panose="020B0606020202030204" pitchFamily="34" charset="0"/>
              </a:rPr>
              <a:t>languages, English, French and Portuguese, there are nevertheless more than one 1000 other local languages, including native </a:t>
            </a:r>
            <a:r>
              <a:rPr lang="en-US" sz="1200" dirty="0" smtClean="0">
                <a:latin typeface="Arial Narrow" panose="020B0606020202030204" pitchFamily="34" charset="0"/>
              </a:rPr>
              <a:t>languages cross-border </a:t>
            </a:r>
            <a:r>
              <a:rPr lang="en-US" sz="1200" dirty="0">
                <a:latin typeface="Arial Narrow" panose="020B0606020202030204" pitchFamily="34" charset="0"/>
              </a:rPr>
              <a:t>and shared by people from different countries, </a:t>
            </a:r>
            <a:r>
              <a:rPr lang="en-US" sz="1200" dirty="0" smtClean="0">
                <a:latin typeface="Arial Narrow" panose="020B0606020202030204" pitchFamily="34" charset="0"/>
              </a:rPr>
              <a:t>namely Ewe</a:t>
            </a:r>
            <a:r>
              <a:rPr lang="en-US" sz="1200" dirty="0">
                <a:latin typeface="Arial Narrow" panose="020B0606020202030204" pitchFamily="34" charset="0"/>
              </a:rPr>
              <a:t>, Fulfulde, Hausa, Mandingo, Wolof, Yoruba, </a:t>
            </a:r>
            <a:r>
              <a:rPr lang="en-US" sz="1200" dirty="0" smtClean="0">
                <a:latin typeface="Arial Narrow" panose="020B0606020202030204" pitchFamily="34" charset="0"/>
              </a:rPr>
              <a:t>Ibo, Ga</a:t>
            </a:r>
            <a:r>
              <a:rPr lang="en-US" sz="1200" dirty="0">
                <a:latin typeface="Arial Narrow" panose="020B0606020202030204" pitchFamily="34" charset="0"/>
              </a:rPr>
              <a:t>, Creole, spoken by about 400 million inhabitants over a </a:t>
            </a:r>
            <a:r>
              <a:rPr lang="en-US" sz="1200" dirty="0" smtClean="0">
                <a:latin typeface="Arial Narrow" panose="020B0606020202030204" pitchFamily="34" charset="0"/>
              </a:rPr>
              <a:t>vast area </a:t>
            </a:r>
            <a:r>
              <a:rPr lang="en-US" sz="1200" dirty="0">
                <a:latin typeface="Arial Narrow" panose="020B0606020202030204" pitchFamily="34" charset="0"/>
              </a:rPr>
              <a:t>of 5,112,069 million square kilometers, corresponding </a:t>
            </a:r>
            <a:r>
              <a:rPr lang="en-US" sz="1200" dirty="0" smtClean="0">
                <a:latin typeface="Arial Narrow" panose="020B0606020202030204" pitchFamily="34" charset="0"/>
              </a:rPr>
              <a:t>to about </a:t>
            </a:r>
            <a:r>
              <a:rPr lang="en-US" sz="1200" dirty="0">
                <a:latin typeface="Arial Narrow" panose="020B0606020202030204" pitchFamily="34" charset="0"/>
              </a:rPr>
              <a:t>17% of the territory of the African continent. Before these </a:t>
            </a:r>
            <a:r>
              <a:rPr lang="en-US" sz="1200" dirty="0" smtClean="0">
                <a:latin typeface="Arial Narrow" panose="020B0606020202030204" pitchFamily="34" charset="0"/>
              </a:rPr>
              <a:t>countries lose </a:t>
            </a:r>
            <a:r>
              <a:rPr lang="en-US" sz="1200" dirty="0">
                <a:latin typeface="Arial Narrow" panose="020B0606020202030204" pitchFamily="34" charset="0"/>
              </a:rPr>
              <a:t>their initial sovereignty, the region was home to many empires </a:t>
            </a:r>
            <a:r>
              <a:rPr lang="en-US" sz="1200" dirty="0" smtClean="0">
                <a:latin typeface="Arial Narrow" panose="020B0606020202030204" pitchFamily="34" charset="0"/>
              </a:rPr>
              <a:t>and kingdoms </a:t>
            </a:r>
            <a:r>
              <a:rPr lang="en-US" sz="1200" dirty="0">
                <a:latin typeface="Arial Narrow" panose="020B0606020202030204" pitchFamily="34" charset="0"/>
              </a:rPr>
              <a:t>that spanned several centuries, namely those of </a:t>
            </a:r>
            <a:r>
              <a:rPr lang="en-US" sz="1200" dirty="0" smtClean="0">
                <a:latin typeface="Arial Narrow" panose="020B0606020202030204" pitchFamily="34" charset="0"/>
              </a:rPr>
              <a:t>Ghana, Songhai</a:t>
            </a:r>
            <a:r>
              <a:rPr lang="en-US" sz="1200" dirty="0">
                <a:latin typeface="Arial Narrow" panose="020B0606020202030204" pitchFamily="34" charset="0"/>
              </a:rPr>
              <a:t>, Wolof, Oyo, Benin and </a:t>
            </a:r>
            <a:r>
              <a:rPr lang="en-US" sz="1200" dirty="0" err="1">
                <a:latin typeface="Arial Narrow" panose="020B0606020202030204" pitchFamily="34" charset="0"/>
              </a:rPr>
              <a:t>Kanem</a:t>
            </a:r>
            <a:r>
              <a:rPr lang="en-US" sz="1200" dirty="0">
                <a:latin typeface="Arial Narrow" panose="020B0606020202030204" pitchFamily="34" charset="0"/>
              </a:rPr>
              <a:t> Bornu. The </a:t>
            </a:r>
            <a:r>
              <a:rPr lang="en-US" sz="1200" dirty="0" smtClean="0">
                <a:latin typeface="Arial Narrow" panose="020B0606020202030204" pitchFamily="34" charset="0"/>
              </a:rPr>
              <a:t>diversity cultural</a:t>
            </a:r>
            <a:r>
              <a:rPr lang="en-US" sz="1200" dirty="0">
                <a:latin typeface="Arial Narrow" panose="020B0606020202030204" pitchFamily="34" charset="0"/>
              </a:rPr>
              <a:t>, linguistic and ecological present both opportunities </a:t>
            </a:r>
            <a:r>
              <a:rPr lang="en-US" sz="1200" dirty="0" smtClean="0">
                <a:latin typeface="Arial Narrow" panose="020B0606020202030204" pitchFamily="34" charset="0"/>
              </a:rPr>
              <a:t>and challenges </a:t>
            </a:r>
            <a:r>
              <a:rPr lang="en-US" sz="1200" dirty="0">
                <a:latin typeface="Arial Narrow" panose="020B0606020202030204" pitchFamily="34" charset="0"/>
              </a:rPr>
              <a:t>for the regional integration process. Will </a:t>
            </a:r>
            <a:r>
              <a:rPr lang="en-US" sz="1200" dirty="0" smtClean="0">
                <a:latin typeface="Arial Narrow" panose="020B0606020202030204" pitchFamily="34" charset="0"/>
              </a:rPr>
              <a:t>and determination </a:t>
            </a:r>
            <a:r>
              <a:rPr lang="en-US" sz="1200" dirty="0">
                <a:latin typeface="Arial Narrow" panose="020B0606020202030204" pitchFamily="34" charset="0"/>
              </a:rPr>
              <a:t>to combine synergies at the political and are recognized </a:t>
            </a:r>
            <a:r>
              <a:rPr lang="en-US" sz="1200" dirty="0" smtClean="0">
                <a:latin typeface="Arial Narrow" panose="020B0606020202030204" pitchFamily="34" charset="0"/>
              </a:rPr>
              <a:t>as the </a:t>
            </a:r>
            <a:r>
              <a:rPr lang="en-US" sz="1200" dirty="0">
                <a:latin typeface="Arial Narrow" panose="020B0606020202030204" pitchFamily="34" charset="0"/>
              </a:rPr>
              <a:t>basis for the creation of </a:t>
            </a:r>
            <a:r>
              <a:rPr lang="en-US" sz="1200" dirty="0" err="1">
                <a:latin typeface="Arial Narrow" panose="020B0606020202030204" pitchFamily="34" charset="0"/>
              </a:rPr>
              <a:t>a</a:t>
            </a:r>
            <a:r>
              <a:rPr lang="en-US" sz="1200" dirty="0">
                <a:latin typeface="Arial Narrow" panose="020B0606020202030204" pitchFamily="34" charset="0"/>
              </a:rPr>
              <a:t> economically and socially prosperous region.</a:t>
            </a:r>
          </a:p>
          <a:p>
            <a:pPr algn="just">
              <a:lnSpc>
                <a:spcPts val="1200"/>
              </a:lnSpc>
            </a:pPr>
            <a:endParaRPr lang="pt-PT" sz="1200" dirty="0">
              <a:latin typeface="Arial Narrow" panose="020B0606020202030204" pitchFamily="34" charset="0"/>
            </a:endParaRPr>
          </a:p>
        </p:txBody>
      </p:sp>
      <p:sp>
        <p:nvSpPr>
          <p:cNvPr id="20" name="Caixa de Texto 19"/>
          <p:cNvSpPr txBox="1"/>
          <p:nvPr/>
        </p:nvSpPr>
        <p:spPr>
          <a:xfrm>
            <a:off x="5921064" y="3825538"/>
            <a:ext cx="6107408"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4.</a:t>
            </a:r>
            <a:r>
              <a:rPr lang="pt-PT" sz="1200" dirty="0" smtClean="0">
                <a:latin typeface="Arial Narrow" panose="020B0606020202030204" pitchFamily="34" charset="0"/>
              </a:rPr>
              <a:t> </a:t>
            </a:r>
            <a:r>
              <a:rPr lang="pt-PT" sz="1200" dirty="0">
                <a:latin typeface="Arial Narrow" panose="020B0606020202030204" pitchFamily="34" charset="0"/>
              </a:rPr>
              <a:t>The fundamental objectives of ECOWAS, which is to promote economic and political cooperation among member countries, are in tune with the history of its people, given that West African citizens, even in the period preceding the loss of their initial sovereignty, were already among most of the world's displaced populations, although mobility mainly occurred in the region. It is estimated that around 10 (ten) million West African migrants (4% of the regional population) reside in ECOWAS countries other than their own. The remaining migrants, around 7 (seven) million, reside mainly in North America and Europe. Cross-border migration, especially of women, involved in business activities represents a symbol of regional entrepreneurship and is a catalyst to promote regional integration.</a:t>
            </a:r>
          </a:p>
          <a:p>
            <a:pPr algn="just">
              <a:lnSpc>
                <a:spcPts val="1200"/>
              </a:lnSpc>
            </a:pPr>
            <a:endParaRPr lang="pt-PT" sz="1200" dirty="0">
              <a:latin typeface="Arial Narrow" panose="020B0606020202030204" pitchFamily="34" charset="0"/>
            </a:endParaRPr>
          </a:p>
        </p:txBody>
      </p:sp>
      <p:sp>
        <p:nvSpPr>
          <p:cNvPr id="21" name="Caixa de Texto 20"/>
          <p:cNvSpPr txBox="1"/>
          <p:nvPr/>
        </p:nvSpPr>
        <p:spPr>
          <a:xfrm>
            <a:off x="5864808" y="5216430"/>
            <a:ext cx="6168622"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5.</a:t>
            </a:r>
            <a:r>
              <a:rPr lang="pt-PT" sz="1200" dirty="0" smtClean="0">
                <a:latin typeface="Arial Narrow" panose="020B0606020202030204" pitchFamily="34" charset="0"/>
              </a:rPr>
              <a:t> </a:t>
            </a:r>
            <a:r>
              <a:rPr lang="pt-PT" sz="1200" dirty="0">
                <a:latin typeface="Arial Narrow" panose="020B0606020202030204" pitchFamily="34" charset="0"/>
              </a:rPr>
              <a:t>In recent years, the population of West Africa has increased sharply, passing from 70 million to 400 million between 1950 and 2020. At the end of 2014, it represented about 40% of the population of sub-Saharan Africa. According to United Nations projections, West Africa's population is expected to reach 550 or 600 million by 2050, being the region with the youngest population in the world. In addition, with around 5% of the world's population and an area of ​​over 40% in sub-Saharan Africa, West Africa is the most densely populated on the continent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b="1" dirty="0" smtClean="0">
                <a:solidFill>
                  <a:srgbClr val="00B4B2"/>
                </a:solidFill>
                <a:latin typeface="Arial Narrow" panose="020B0606020202030204" pitchFamily="34" charset="0"/>
              </a:rPr>
              <a:t>6.</a:t>
            </a:r>
            <a:r>
              <a:rPr lang="pt-PT" sz="1200" dirty="0" smtClean="0">
                <a:latin typeface="Arial Narrow" panose="020B0606020202030204" pitchFamily="34" charset="0"/>
              </a:rPr>
              <a:t> </a:t>
            </a:r>
            <a:r>
              <a:rPr lang="pt-PT" sz="1200" dirty="0">
                <a:latin typeface="Arial Narrow" panose="020B0606020202030204" pitchFamily="34" charset="0"/>
              </a:rPr>
              <a:t>An effective strategy to promote intra-ECOWAS trade as well as to stimulate ECOWAS exports to the external market is one of the first priorities defined by the highest regional authorities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3" name="Caixa de Texto 22"/>
          <p:cNvSpPr txBox="1"/>
          <p:nvPr/>
        </p:nvSpPr>
        <p:spPr>
          <a:xfrm>
            <a:off x="52917" y="5022917"/>
            <a:ext cx="5804535" cy="1785104"/>
          </a:xfrm>
          <a:prstGeom prst="rect">
            <a:avLst/>
          </a:prstGeom>
          <a:noFill/>
        </p:spPr>
        <p:txBody>
          <a:bodyPr wrap="square" rtlCol="0">
            <a:spAutoFit/>
          </a:bodyPr>
          <a:lstStyle/>
          <a:p>
            <a:pPr algn="just">
              <a:lnSpc>
                <a:spcPts val="1200"/>
              </a:lnSpc>
            </a:pPr>
            <a:r>
              <a:rPr lang="fr-FR" sz="1200" b="1" dirty="0" smtClean="0">
                <a:solidFill>
                  <a:srgbClr val="00B4B2"/>
                </a:solidFill>
                <a:latin typeface="Arial Narrow" panose="020B0606020202030204" pitchFamily="34" charset="0"/>
              </a:rPr>
              <a:t>1.</a:t>
            </a:r>
            <a:r>
              <a:rPr lang="fr-FR" sz="1200" dirty="0" smtClean="0">
                <a:latin typeface="Arial Narrow" panose="020B0606020202030204" pitchFamily="34" charset="0"/>
              </a:rPr>
              <a:t> </a:t>
            </a:r>
            <a:r>
              <a:rPr lang="pt-PT" sz="1200" dirty="0">
                <a:latin typeface="Arial Narrow" panose="020B0606020202030204" pitchFamily="34" charset="0"/>
              </a:rPr>
              <a:t>The first stage of regional integration dates back to 1945, with the creation of the CFA Franc, Franc des Colonies Françaises d'Afrique, </a:t>
            </a:r>
            <a:r>
              <a:rPr lang="pt-PT" sz="1200" i="1" dirty="0">
                <a:latin typeface="Arial Narrow" panose="020B0606020202030204" pitchFamily="34" charset="0"/>
              </a:rPr>
              <a:t>FCFA</a:t>
            </a:r>
            <a:r>
              <a:rPr lang="pt-PT" sz="1200" dirty="0">
                <a:latin typeface="Arial Narrow" panose="020B0606020202030204" pitchFamily="34" charset="0"/>
              </a:rPr>
              <a:t>, which united the French-speaking countries of the region into a single monetary union. In 1964, the President of Liberia proposed a West African Economic Union which resulted in an agreement in 1965 between Côte d'Ivoire, Guinea, Liberia and Sierra Leone. The aforementioned 1965 agreement did not produce the desired results until 1972, when the Nigerian head of state and his Togolese counterpart embarked on a tour of the country.</a:t>
            </a:r>
          </a:p>
          <a:p>
            <a:pPr algn="just">
              <a:lnSpc>
                <a:spcPts val="1200"/>
              </a:lnSpc>
            </a:pPr>
            <a:r>
              <a:rPr lang="pt-PT" sz="1200" dirty="0">
                <a:latin typeface="Arial Narrow" panose="020B0606020202030204" pitchFamily="34" charset="0"/>
              </a:rPr>
              <a:t>region to promote the idea of ​​integration. In this sense, thanks to the benevolence of these </a:t>
            </a:r>
            <a:r>
              <a:rPr lang="pt-PT" sz="1200" dirty="0" smtClean="0">
                <a:latin typeface="Arial Narrow" panose="020B0606020202030204" pitchFamily="34" charset="0"/>
              </a:rPr>
              <a:t>efforts, projects </a:t>
            </a:r>
            <a:r>
              <a:rPr lang="pt-PT" sz="1200" dirty="0">
                <a:latin typeface="Arial Narrow" panose="020B0606020202030204" pitchFamily="34" charset="0"/>
              </a:rPr>
              <a:t>were presented on the basis of which the Treaty of Lagos, capital of Nigeria, which established the Economic Community of West African States, ECOWAS, was developed in 1975. The</a:t>
            </a:r>
          </a:p>
          <a:p>
            <a:pPr algn="just">
              <a:lnSpc>
                <a:spcPts val="1200"/>
              </a:lnSpc>
            </a:pPr>
            <a:r>
              <a:rPr lang="pt-PT" sz="1200" dirty="0">
                <a:latin typeface="Arial Narrow" panose="020B0606020202030204" pitchFamily="34" charset="0"/>
              </a:rPr>
              <a:t>The Lagos Treaty was initially focused on economic policies and was subsequently revised which in 1993 allowed its scope and prerogatives to be extended</a:t>
            </a: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1" y="1235412"/>
            <a:ext cx="177067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15 member countries</a:t>
            </a:r>
          </a:p>
        </p:txBody>
      </p:sp>
      <p:sp>
        <p:nvSpPr>
          <p:cNvPr id="17" name="Caixa de Texto 16"/>
          <p:cNvSpPr txBox="1"/>
          <p:nvPr/>
        </p:nvSpPr>
        <p:spPr>
          <a:xfrm>
            <a:off x="2528272" y="1437977"/>
            <a:ext cx="210500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397,205,519 inhabitants</a:t>
            </a:r>
          </a:p>
        </p:txBody>
      </p:sp>
      <p:sp>
        <p:nvSpPr>
          <p:cNvPr id="18" name="Caixa de Texto 17"/>
          <p:cNvSpPr txBox="1"/>
          <p:nvPr/>
        </p:nvSpPr>
        <p:spPr>
          <a:xfrm>
            <a:off x="2471756" y="1683722"/>
            <a:ext cx="2609461" cy="246221"/>
          </a:xfrm>
          <a:prstGeom prst="rect">
            <a:avLst/>
          </a:prstGeom>
          <a:noFill/>
        </p:spPr>
        <p:txBody>
          <a:bodyPr wrap="square" rtlCol="0">
            <a:spAutoFit/>
          </a:bodyPr>
          <a:lstStyle/>
          <a:p>
            <a:pPr>
              <a:lnSpc>
                <a:spcPts val="1200"/>
              </a:lnSpc>
            </a:pPr>
            <a:r>
              <a:rPr lang="pt-PT" sz="1200" dirty="0">
                <a:solidFill>
                  <a:srgbClr val="3FBBD7"/>
                </a:solidFill>
                <a:latin typeface="Arial Narrow" panose="020B0606020202030204" pitchFamily="34" charset="0"/>
              </a:rPr>
              <a:t>188,423,476 Internet </a:t>
            </a:r>
            <a:r>
              <a:rPr lang="pt-PT" sz="1200" dirty="0" smtClean="0">
                <a:solidFill>
                  <a:srgbClr val="3FBBD7"/>
                </a:solidFill>
                <a:latin typeface="Arial Narrow" panose="020B0606020202030204" pitchFamily="34" charset="0"/>
              </a:rPr>
              <a:t>users</a:t>
            </a:r>
            <a:endParaRPr lang="pt-PT" sz="1200" dirty="0">
              <a:solidFill>
                <a:srgbClr val="3FBBD7"/>
              </a:solidFill>
              <a:latin typeface="Arial Narrow" panose="020B0606020202030204" pitchFamily="34" charset="0"/>
            </a:endParaRPr>
          </a:p>
        </p:txBody>
      </p:sp>
      <p:sp>
        <p:nvSpPr>
          <p:cNvPr id="38" name="Caixa de Texto 37"/>
          <p:cNvSpPr txBox="1"/>
          <p:nvPr/>
        </p:nvSpPr>
        <p:spPr>
          <a:xfrm>
            <a:off x="2447626" y="1853267"/>
            <a:ext cx="2634723"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47.4% Penetration </a:t>
            </a:r>
            <a:r>
              <a:rPr lang="pt-PT" sz="1200" dirty="0" smtClean="0">
                <a:solidFill>
                  <a:srgbClr val="3FBBD7"/>
                </a:solidFill>
                <a:latin typeface="Arial Narrow" panose="020B0606020202030204" pitchFamily="34" charset="0"/>
              </a:rPr>
              <a:t>[ % Population ]</a:t>
            </a:r>
            <a:endParaRPr lang="pt-PT" sz="1200" dirty="0">
              <a:solidFill>
                <a:srgbClr val="3FBBD7"/>
              </a:solidFill>
              <a:latin typeface="Arial Narrow" panose="020B0606020202030204" pitchFamily="34" charset="0"/>
            </a:endParaRPr>
          </a:p>
        </p:txBody>
      </p:sp>
      <p:sp>
        <p:nvSpPr>
          <p:cNvPr id="49" name="Caixa de Texto 48"/>
          <p:cNvSpPr txBox="1"/>
          <p:nvPr/>
        </p:nvSpPr>
        <p:spPr>
          <a:xfrm>
            <a:off x="2474297" y="987127"/>
            <a:ext cx="1773218" cy="276999"/>
          </a:xfrm>
          <a:prstGeom prst="rect">
            <a:avLst/>
          </a:prstGeom>
          <a:noFill/>
        </p:spPr>
        <p:txBody>
          <a:bodyPr wrap="square" rtlCol="0">
            <a:spAutoFit/>
          </a:bodyPr>
          <a:lstStyle/>
          <a:p>
            <a:r>
              <a:rPr lang="pt-PT" sz="1200" b="1" i="1" dirty="0">
                <a:solidFill>
                  <a:srgbClr val="00B4B2"/>
                </a:solidFill>
              </a:rPr>
              <a:t>ECOWAS </a:t>
            </a:r>
            <a:r>
              <a:rPr lang="pt-PT" sz="1200" b="1" i="1" dirty="0" smtClean="0">
                <a:solidFill>
                  <a:srgbClr val="00B4B2"/>
                </a:solidFill>
              </a:rPr>
              <a:t>MARKET</a:t>
            </a:r>
            <a:endParaRPr lang="pt-PT" sz="1200" i="1" dirty="0">
              <a:solidFill>
                <a:srgbClr val="00B4B2"/>
              </a:solidFill>
            </a:endParaRP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747219" y="2705377"/>
            <a:ext cx="152054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Area: </a:t>
            </a:r>
            <a:r>
              <a:rPr lang="pt-PT" sz="1200" dirty="0" smtClean="0">
                <a:solidFill>
                  <a:srgbClr val="3FBBD7"/>
                </a:solidFill>
                <a:latin typeface="Arial Narrow" panose="020B0606020202030204" pitchFamily="34" charset="0"/>
              </a:rPr>
              <a:t>5.112.069 </a:t>
            </a:r>
            <a:r>
              <a:rPr lang="pt-PT" altLang="en-US" sz="1200" dirty="0" smtClean="0">
                <a:solidFill>
                  <a:srgbClr val="3FBBD7"/>
                </a:solidFill>
                <a:latin typeface="Arial Narrow" panose="020B0606020202030204" pitchFamily="34" charset="0"/>
                <a:cs typeface="Arial Narrow" panose="020B0606020202030204" pitchFamily="34" charset="0"/>
                <a:sym typeface="+mn-ea"/>
              </a:rPr>
              <a:t>Km</a:t>
            </a:r>
            <a:r>
              <a:rPr lang="pt-PT" altLang="en-US" sz="1200" baseline="30000" dirty="0" smtClean="0">
                <a:solidFill>
                  <a:srgbClr val="3FBBD7"/>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3FBBD7"/>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33529" y="2926357"/>
            <a:ext cx="2084705" cy="276999"/>
          </a:xfrm>
          <a:prstGeom prst="rect">
            <a:avLst/>
          </a:prstGeom>
          <a:noFill/>
        </p:spPr>
        <p:txBody>
          <a:bodyPr wrap="square" rtlCol="0">
            <a:spAutoFit/>
          </a:bodyPr>
          <a:lstStyle/>
          <a:p>
            <a:pPr algn="r"/>
            <a:r>
              <a:rPr lang="fr-FR" sz="1200" dirty="0" smtClean="0">
                <a:solidFill>
                  <a:srgbClr val="3FBBD7"/>
                </a:solidFill>
                <a:latin typeface="Arial Narrow" panose="020B0606020202030204" pitchFamily="34" charset="0"/>
              </a:rPr>
              <a:t>＄</a:t>
            </a:r>
            <a:r>
              <a:rPr lang="pt-PT" sz="1200" dirty="0" smtClean="0">
                <a:solidFill>
                  <a:srgbClr val="3FBBD7"/>
                </a:solidFill>
                <a:latin typeface="Arial Narrow" panose="020B0606020202030204" pitchFamily="34" charset="0"/>
              </a:rPr>
              <a:t> 197,993,787,997 </a:t>
            </a:r>
            <a:r>
              <a:rPr lang="pt-PT" sz="1200" dirty="0">
                <a:solidFill>
                  <a:srgbClr val="3FBBD7"/>
                </a:solidFill>
                <a:latin typeface="Arial Narrow" panose="020B0606020202030204" pitchFamily="34" charset="0"/>
              </a:rPr>
              <a:t>Import </a:t>
            </a: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9829" y="3199407"/>
            <a:ext cx="2089185" cy="276999"/>
          </a:xfrm>
          <a:prstGeom prst="rect">
            <a:avLst/>
          </a:prstGeom>
          <a:noFill/>
        </p:spPr>
        <p:txBody>
          <a:bodyPr wrap="square" rtlCol="0">
            <a:spAutoFit/>
          </a:bodyPr>
          <a:lstStyle/>
          <a:p>
            <a:pPr algn="r"/>
            <a:r>
              <a:rPr lang="fr-FR" sz="1200" dirty="0">
                <a:solidFill>
                  <a:srgbClr val="3FBBD7"/>
                </a:solidFill>
                <a:latin typeface="Arial Narrow" panose="020B0606020202030204" pitchFamily="34" charset="0"/>
              </a:rPr>
              <a:t>＄</a:t>
            </a:r>
            <a:r>
              <a:rPr lang="pt-PT" sz="1200" dirty="0">
                <a:solidFill>
                  <a:srgbClr val="3FBBD7"/>
                </a:solidFill>
                <a:latin typeface="Arial Narrow" panose="020B0606020202030204" pitchFamily="34" charset="0"/>
              </a:rPr>
              <a:t> 138,363,847,400 Export</a:t>
            </a: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57330" y="3436897"/>
            <a:ext cx="198628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more than 1,000 languages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smtClean="0">
                <a:solidFill>
                  <a:srgbClr val="008CBA"/>
                </a:solidFill>
                <a:latin typeface="Georgia" panose="02040502050405020303" charset="0"/>
                <a:cs typeface="Georgia" panose="02040502050405020303" charset="0"/>
              </a:rPr>
              <a:t>THE ECOWAS</a:t>
            </a:r>
            <a:endParaRPr lang="pt-PT" altLang="en-US" i="1" dirty="0">
              <a:solidFill>
                <a:srgbClr val="008CBA"/>
              </a:solidFill>
              <a:latin typeface="Georgia" panose="02040502050405020303" charset="0"/>
              <a:cs typeface="Georgia" panose="02040502050405020303" charset="0"/>
            </a:endParaRPr>
          </a:p>
        </p:txBody>
      </p:sp>
      <p:cxnSp>
        <p:nvCxnSpPr>
          <p:cNvPr id="111" name="Conexão Reta 110"/>
          <p:cNvCxnSpPr/>
          <p:nvPr/>
        </p:nvCxnSpPr>
        <p:spPr>
          <a:xfrm flipV="1">
            <a:off x="8947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377435" y="3884550"/>
            <a:ext cx="1805940" cy="276999"/>
          </a:xfrm>
          <a:prstGeom prst="rect">
            <a:avLst/>
          </a:prstGeom>
          <a:noFill/>
        </p:spPr>
        <p:txBody>
          <a:bodyPr wrap="square" rtlCol="0">
            <a:spAutoFit/>
          </a:bodyPr>
          <a:lstStyle/>
          <a:p>
            <a:r>
              <a:rPr lang="pt-PT" sz="1200" i="1" dirty="0">
                <a:solidFill>
                  <a:srgbClr val="3FBBD7"/>
                </a:solidFill>
                <a:latin typeface="Arial Narrow" panose="020B0606020202030204" pitchFamily="34" charset="0"/>
              </a:rPr>
              <a:t> </a:t>
            </a:r>
            <a:r>
              <a:rPr lang="pt-PT" sz="1200" dirty="0" smtClean="0">
                <a:solidFill>
                  <a:srgbClr val="3FBBD7"/>
                </a:solidFill>
                <a:latin typeface="Arial Narrow" panose="020B0606020202030204" pitchFamily="34" charset="0"/>
              </a:rPr>
              <a:t>8 </a:t>
            </a:r>
            <a:r>
              <a:rPr lang="pt-PT" sz="1200" dirty="0">
                <a:solidFill>
                  <a:srgbClr val="3FBBD7"/>
                </a:solidFill>
                <a:latin typeface="Arial Narrow" panose="020B0606020202030204" pitchFamily="34" charset="0"/>
              </a:rPr>
              <a:t>French-speaking countries</a:t>
            </a:r>
          </a:p>
        </p:txBody>
      </p:sp>
      <p:sp>
        <p:nvSpPr>
          <p:cNvPr id="113" name="Caixa de Texto 112"/>
          <p:cNvSpPr txBox="1"/>
          <p:nvPr/>
        </p:nvSpPr>
        <p:spPr>
          <a:xfrm>
            <a:off x="1360290" y="4130295"/>
            <a:ext cx="178244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5 English speaking countries</a:t>
            </a:r>
          </a:p>
        </p:txBody>
      </p:sp>
      <p:sp>
        <p:nvSpPr>
          <p:cNvPr id="114" name="Caixa de Texto 113"/>
          <p:cNvSpPr txBox="1"/>
          <p:nvPr/>
        </p:nvSpPr>
        <p:spPr>
          <a:xfrm>
            <a:off x="1305045" y="4376040"/>
            <a:ext cx="2288492"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2 Portuguese-speaking </a:t>
            </a:r>
            <a:r>
              <a:rPr lang="pt-PT" sz="1200" dirty="0" smtClean="0">
                <a:solidFill>
                  <a:srgbClr val="3FBBD7"/>
                </a:solidFill>
                <a:latin typeface="Arial Narrow" panose="020B0606020202030204" pitchFamily="34" charset="0"/>
              </a:rPr>
              <a:t>countries</a:t>
            </a:r>
            <a:endParaRPr lang="pt-PT" sz="1200" dirty="0">
              <a:solidFill>
                <a:srgbClr val="3FBBD7"/>
              </a:solidFill>
              <a:latin typeface="Arial Narrow" panose="020B0606020202030204" pitchFamily="34" charset="0"/>
            </a:endParaRPr>
          </a:p>
        </p:txBody>
      </p:sp>
      <p:sp>
        <p:nvSpPr>
          <p:cNvPr id="115" name="Caixa de Texto 114"/>
          <p:cNvSpPr txBox="1"/>
          <p:nvPr/>
        </p:nvSpPr>
        <p:spPr>
          <a:xfrm>
            <a:off x="1269821" y="4652953"/>
            <a:ext cx="194212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8 coins</a:t>
            </a:r>
          </a:p>
        </p:txBody>
      </p:sp>
      <p:grpSp>
        <p:nvGrpSpPr>
          <p:cNvPr id="129" name="Agrupar 128"/>
          <p:cNvGrpSpPr/>
          <p:nvPr/>
        </p:nvGrpSpPr>
        <p:grpSpPr>
          <a:xfrm>
            <a:off x="12237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1355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3748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0453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3399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9450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2942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2231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Níger River</a:t>
            </a:r>
          </a:p>
        </p:txBody>
      </p:sp>
      <p:sp>
        <p:nvSpPr>
          <p:cNvPr id="77" name="Caixa de Texto 41"/>
          <p:cNvSpPr txBox="1"/>
          <p:nvPr/>
        </p:nvSpPr>
        <p:spPr>
          <a:xfrm>
            <a:off x="5081218" y="224312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4.180 km long</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24213" y="2312225"/>
            <a:ext cx="226291"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6.000 m3 / s average flow</a:t>
            </a: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43200"/>
            <a:ext cx="232156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2,117,700 km² area of ​​the basin</a:t>
            </a: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6999"/>
          </a:xfrm>
          <a:prstGeom prst="rect">
            <a:avLst/>
          </a:prstGeom>
          <a:noFill/>
        </p:spPr>
        <p:txBody>
          <a:bodyPr wrap="square" rtlCol="0">
            <a:spAutoFit/>
          </a:bodyPr>
          <a:lstStyle/>
          <a:p>
            <a:pPr algn="r"/>
            <a:r>
              <a:rPr lang="pt-PT" sz="1200" b="1" i="1" dirty="0" smtClean="0">
                <a:solidFill>
                  <a:srgbClr val="3FBBD7"/>
                </a:solidFill>
              </a:rPr>
              <a:t>MAIN RIVER</a:t>
            </a:r>
            <a:endParaRPr lang="pt-PT" sz="1200" i="1" dirty="0">
              <a:solidFill>
                <a:srgbClr val="3FBBD7"/>
              </a:solidFill>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It crosses 5 </a:t>
            </a:r>
            <a:r>
              <a:rPr lang="pt-PT" sz="1200" dirty="0" smtClean="0">
                <a:solidFill>
                  <a:srgbClr val="3FBBD7"/>
                </a:solidFill>
                <a:latin typeface="Arial Narrow" panose="020B0606020202030204" pitchFamily="34" charset="0"/>
              </a:rPr>
              <a:t>countries</a:t>
            </a:r>
            <a:r>
              <a:rPr lang="pt-PT" altLang="en-US" sz="1200" dirty="0" smtClean="0">
                <a:solidFill>
                  <a:srgbClr val="3FBBD7"/>
                </a:solidFill>
                <a:latin typeface="Arial Narrow" panose="020B0606020202030204" pitchFamily="34" charset="0"/>
                <a:ea typeface="SimSun" panose="02010600030101010101" pitchFamily="2" charset="-122"/>
                <a:cs typeface="Arial Narrow" panose="020B0606020202030204" pitchFamily="34" charset="0"/>
                <a:sym typeface="+mn-ea"/>
              </a:rPr>
              <a:t>:</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744625" y="3227192"/>
            <a:ext cx="2189427"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Benin; Guinea; Mali; Niger; Nigeria.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40</a:t>
            </a:fld>
            <a:endParaRPr lang="fr-FR" altLang="pt-PT" sz="1000" b="1" i="1" u="sng"/>
          </a:p>
        </p:txBody>
      </p:sp>
      <p:sp>
        <p:nvSpPr>
          <p:cNvPr id="2" name="Caixa de Texto 1"/>
          <p:cNvSpPr txBox="1"/>
          <p:nvPr/>
        </p:nvSpPr>
        <p:spPr>
          <a:xfrm>
            <a:off x="304165" y="19050"/>
            <a:ext cx="2200910" cy="369332"/>
          </a:xfrm>
          <a:prstGeom prst="rect">
            <a:avLst/>
          </a:prstGeom>
          <a:noFill/>
        </p:spPr>
        <p:txBody>
          <a:bodyPr wrap="square" rtlCol="0">
            <a:spAutoFit/>
          </a:bodyPr>
          <a:lstStyle/>
          <a:p>
            <a:r>
              <a:rPr lang="pt-PT" altLang="en-US" b="1" dirty="0" smtClean="0">
                <a:solidFill>
                  <a:srgbClr val="3EA4BA"/>
                </a:solidFill>
              </a:rPr>
              <a:t>GUINÉE </a:t>
            </a:r>
            <a:r>
              <a:rPr lang="pt-PT" altLang="en-US" b="1" dirty="0">
                <a:solidFill>
                  <a:srgbClr val="3EA4BA"/>
                </a:solidFill>
              </a:rPr>
              <a:t>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120262207"/>
              </p:ext>
            </p:extLst>
          </p:nvPr>
        </p:nvGraphicFramePr>
        <p:xfrm>
          <a:off x="-3897" y="916306"/>
          <a:ext cx="12192000" cy="57679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876032921"/>
              </p:ext>
            </p:extLst>
          </p:nvPr>
        </p:nvGraphicFramePr>
        <p:xfrm>
          <a:off x="0" y="721572"/>
          <a:ext cx="12136669" cy="3029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059066181"/>
              </p:ext>
            </p:extLst>
          </p:nvPr>
        </p:nvGraphicFramePr>
        <p:xfrm>
          <a:off x="-635" y="3975100"/>
          <a:ext cx="12192000" cy="278066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41</a:t>
            </a:fld>
            <a:endParaRPr lang="fr-FR" altLang="pt-PT" sz="1000" b="1" i="1" u="sng">
              <a:solidFill>
                <a:srgbClr val="008CBA"/>
              </a:solidFill>
            </a:endParaRPr>
          </a:p>
        </p:txBody>
      </p:sp>
      <p:sp>
        <p:nvSpPr>
          <p:cNvPr id="2" name="Caixa de Texto 1"/>
          <p:cNvSpPr txBox="1"/>
          <p:nvPr/>
        </p:nvSpPr>
        <p:spPr>
          <a:xfrm>
            <a:off x="304165" y="19050"/>
            <a:ext cx="2162810" cy="369332"/>
          </a:xfrm>
          <a:prstGeom prst="rect">
            <a:avLst/>
          </a:prstGeom>
          <a:noFill/>
        </p:spPr>
        <p:txBody>
          <a:bodyPr wrap="square" rtlCol="0">
            <a:spAutoFit/>
          </a:bodyPr>
          <a:lstStyle/>
          <a:p>
            <a:r>
              <a:rPr lang="pt-PT" altLang="en-US" b="1" dirty="0" smtClean="0">
                <a:solidFill>
                  <a:srgbClr val="3EA4BA"/>
                </a:solidFill>
              </a:rPr>
              <a:t>GUINÉE </a:t>
            </a:r>
            <a:r>
              <a:rPr lang="pt-PT" altLang="en-US" b="1" dirty="0">
                <a:solidFill>
                  <a:srgbClr val="3EA4BA"/>
                </a:solidFill>
              </a:rPr>
              <a:t>BISSAU</a:t>
            </a:r>
          </a:p>
        </p:txBody>
      </p:sp>
      <p:pic>
        <p:nvPicPr>
          <p:cNvPr id="3" name="Imagem 2" descr="gw"/>
          <p:cNvPicPr>
            <a:picLocks noChangeAspect="1"/>
          </p:cNvPicPr>
          <p:nvPr/>
        </p:nvPicPr>
        <p:blipFill>
          <a:blip r:embed="rId4"/>
          <a:stretch>
            <a:fillRect/>
          </a:stretch>
        </p:blipFill>
        <p:spPr>
          <a:xfrm>
            <a:off x="51435" y="88900"/>
            <a:ext cx="333375" cy="2190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979064745"/>
              </p:ext>
            </p:extLst>
          </p:nvPr>
        </p:nvGraphicFramePr>
        <p:xfrm>
          <a:off x="0" y="668866"/>
          <a:ext cx="12192000" cy="585258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42</a:t>
            </a:fld>
            <a:endParaRPr lang="fr-FR" altLang="pt-PT" sz="1000" b="1" i="1" u="sng"/>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3"/>
          <a:stretch>
            <a:fillRect/>
          </a:stretch>
        </p:blipFill>
        <p:spPr>
          <a:xfrm>
            <a:off x="97155" y="212090"/>
            <a:ext cx="333375" cy="21907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1022279927"/>
              </p:ext>
            </p:extLst>
          </p:nvPr>
        </p:nvGraphicFramePr>
        <p:xfrm>
          <a:off x="0" y="846667"/>
          <a:ext cx="12192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extLst>
              <p:ext uri="{D42A27DB-BD31-4B8C-83A1-F6EECF244321}">
                <p14:modId xmlns:p14="http://schemas.microsoft.com/office/powerpoint/2010/main" val="272093332"/>
              </p:ext>
            </p:extLst>
          </p:nvPr>
        </p:nvGraphicFramePr>
        <p:xfrm>
          <a:off x="-635" y="3853180"/>
          <a:ext cx="12188190" cy="287591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43</a:t>
            </a:fld>
            <a:endParaRPr lang="fr-FR" altLang="pt-PT" sz="1000" b="1" i="1" u="sng">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4"/>
          <a:stretch>
            <a:fillRect/>
          </a:stretch>
        </p:blipFill>
        <p:spPr>
          <a:xfrm>
            <a:off x="97155" y="212090"/>
            <a:ext cx="333375" cy="2190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360774678"/>
              </p:ext>
            </p:extLst>
          </p:nvPr>
        </p:nvGraphicFramePr>
        <p:xfrm>
          <a:off x="0" y="770467"/>
          <a:ext cx="12192000" cy="5750982"/>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44</a:t>
            </a:fld>
            <a:endParaRPr lang="fr-FR" altLang="pt-PT" sz="1000" b="1" i="1" u="sng"/>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3"/>
          <a:stretch>
            <a:fillRect/>
          </a:stretch>
        </p:blipFill>
        <p:spPr>
          <a:xfrm>
            <a:off x="46990" y="286385"/>
            <a:ext cx="333375" cy="2190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45</a:t>
            </a:fld>
            <a:endParaRPr lang="fr-FR" altLang="pt-PT" sz="1000" b="1" i="1" u="sng"/>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graphicFrame>
        <p:nvGraphicFramePr>
          <p:cNvPr id="5" name="Gráfico 4"/>
          <p:cNvGraphicFramePr/>
          <p:nvPr/>
        </p:nvGraphicFramePr>
        <p:xfrm>
          <a:off x="19050" y="609600"/>
          <a:ext cx="5756910" cy="6009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p:cNvGraphicFramePr/>
          <p:nvPr>
            <p:extLst>
              <p:ext uri="{D42A27DB-BD31-4B8C-83A1-F6EECF244321}">
                <p14:modId xmlns:p14="http://schemas.microsoft.com/office/powerpoint/2010/main" val="1518772370"/>
              </p:ext>
            </p:extLst>
          </p:nvPr>
        </p:nvGraphicFramePr>
        <p:xfrm>
          <a:off x="5775960" y="609600"/>
          <a:ext cx="6387465" cy="60083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652955692"/>
              </p:ext>
            </p:extLst>
          </p:nvPr>
        </p:nvGraphicFramePr>
        <p:xfrm>
          <a:off x="0" y="608330"/>
          <a:ext cx="12192000" cy="4743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907996653"/>
              </p:ext>
            </p:extLst>
          </p:nvPr>
        </p:nvGraphicFramePr>
        <p:xfrm>
          <a:off x="0" y="4046220"/>
          <a:ext cx="12192635" cy="266509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46</a:t>
            </a:fld>
            <a:endParaRPr lang="fr-FR" altLang="pt-PT" sz="1000" b="1" i="1" u="sng"/>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133985"/>
            <a:ext cx="333375" cy="21907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592000025"/>
              </p:ext>
            </p:extLst>
          </p:nvPr>
        </p:nvGraphicFramePr>
        <p:xfrm>
          <a:off x="0" y="677332"/>
          <a:ext cx="12124267" cy="5844117"/>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47</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3"/>
          <a:stretch>
            <a:fillRect/>
          </a:stretch>
        </p:blipFill>
        <p:spPr>
          <a:xfrm>
            <a:off x="150495" y="222885"/>
            <a:ext cx="333375" cy="2190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48</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graphicFrame>
        <p:nvGraphicFramePr>
          <p:cNvPr id="2" name="Gráfico 1"/>
          <p:cNvGraphicFramePr/>
          <p:nvPr/>
        </p:nvGraphicFramePr>
        <p:xfrm>
          <a:off x="19050" y="651510"/>
          <a:ext cx="6465570" cy="5966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979725024"/>
              </p:ext>
            </p:extLst>
          </p:nvPr>
        </p:nvGraphicFramePr>
        <p:xfrm>
          <a:off x="5666740" y="650875"/>
          <a:ext cx="6496685" cy="59664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703717637"/>
              </p:ext>
            </p:extLst>
          </p:nvPr>
        </p:nvGraphicFramePr>
        <p:xfrm>
          <a:off x="0" y="672465"/>
          <a:ext cx="12124267" cy="3340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59842383"/>
              </p:ext>
            </p:extLst>
          </p:nvPr>
        </p:nvGraphicFramePr>
        <p:xfrm>
          <a:off x="0" y="3995420"/>
          <a:ext cx="12192635" cy="27844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49</a:t>
            </a:fld>
            <a:endParaRPr lang="fr-FR" altLang="pt-PT" sz="1000" b="1" i="1" u="sng">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4"/>
          <a:stretch>
            <a:fillRect/>
          </a:stretch>
        </p:blipFill>
        <p:spPr>
          <a:xfrm>
            <a:off x="150495" y="222885"/>
            <a:ext cx="333375" cy="2190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6522"/>
            <a:ext cx="12253987" cy="655812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4287784854"/>
              </p:ext>
            </p:extLst>
          </p:nvPr>
        </p:nvGraphicFramePr>
        <p:xfrm>
          <a:off x="0" y="721995"/>
          <a:ext cx="12192000" cy="5799454"/>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50</a:t>
            </a:fld>
            <a:endParaRPr lang="fr-FR" altLang="pt-PT" sz="1200" b="1" i="1" u="sng"/>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3"/>
          <a:stretch>
            <a:fillRect/>
          </a:stretch>
        </p:blipFill>
        <p:spPr>
          <a:xfrm>
            <a:off x="140335" y="222885"/>
            <a:ext cx="333375" cy="21907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51</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5" name="Gráfico 4"/>
          <p:cNvGraphicFramePr/>
          <p:nvPr/>
        </p:nvGraphicFramePr>
        <p:xfrm>
          <a:off x="24130" y="520065"/>
          <a:ext cx="5939155" cy="616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632066775"/>
              </p:ext>
            </p:extLst>
          </p:nvPr>
        </p:nvGraphicFramePr>
        <p:xfrm>
          <a:off x="5901055" y="520065"/>
          <a:ext cx="6287135" cy="6165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182161682"/>
              </p:ext>
            </p:extLst>
          </p:nvPr>
        </p:nvGraphicFramePr>
        <p:xfrm>
          <a:off x="0" y="520066"/>
          <a:ext cx="12188190" cy="3476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703184554"/>
              </p:ext>
            </p:extLst>
          </p:nvPr>
        </p:nvGraphicFramePr>
        <p:xfrm>
          <a:off x="-635" y="3985260"/>
          <a:ext cx="12188825" cy="27749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52</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4"/>
          <a:stretch>
            <a:fillRect/>
          </a:stretch>
        </p:blipFill>
        <p:spPr>
          <a:xfrm>
            <a:off x="140335" y="222885"/>
            <a:ext cx="333375" cy="21907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2725968582"/>
              </p:ext>
            </p:extLst>
          </p:nvPr>
        </p:nvGraphicFramePr>
        <p:xfrm>
          <a:off x="0" y="612775"/>
          <a:ext cx="12192000" cy="5908674"/>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53</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34290" y="530860"/>
          <a:ext cx="6002020" cy="6325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117040138"/>
              </p:ext>
            </p:extLst>
          </p:nvPr>
        </p:nvGraphicFramePr>
        <p:xfrm>
          <a:off x="6036945" y="530225"/>
          <a:ext cx="6123940" cy="632650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54</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4"/>
          <a:stretch>
            <a:fillRect/>
          </a:stretch>
        </p:blipFill>
        <p:spPr>
          <a:xfrm>
            <a:off x="178435" y="311785"/>
            <a:ext cx="333375" cy="21907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2413583429"/>
              </p:ext>
            </p:extLst>
          </p:nvPr>
        </p:nvGraphicFramePr>
        <p:xfrm>
          <a:off x="0" y="664844"/>
          <a:ext cx="12192000" cy="336528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55</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graphicFrame>
        <p:nvGraphicFramePr>
          <p:cNvPr id="6" name="Gráfico 5"/>
          <p:cNvGraphicFramePr/>
          <p:nvPr>
            <p:extLst>
              <p:ext uri="{D42A27DB-BD31-4B8C-83A1-F6EECF244321}">
                <p14:modId xmlns:p14="http://schemas.microsoft.com/office/powerpoint/2010/main" val="3057499569"/>
              </p:ext>
            </p:extLst>
          </p:nvPr>
        </p:nvGraphicFramePr>
        <p:xfrm>
          <a:off x="-635" y="4025900"/>
          <a:ext cx="12193905" cy="259143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56</a:t>
            </a:fld>
            <a:endParaRPr lang="fr-FR" altLang="pt-PT" sz="1200" b="1" i="1" u="sng">
              <a:solidFill>
                <a:srgbClr val="008CBA"/>
              </a:solidFill>
            </a:endParaRPr>
          </a:p>
        </p:txBody>
      </p:sp>
      <p:sp>
        <p:nvSpPr>
          <p:cNvPr id="7" name="Caixa de Texto 6"/>
          <p:cNvSpPr txBox="1"/>
          <p:nvPr/>
        </p:nvSpPr>
        <p:spPr>
          <a:xfrm>
            <a:off x="359410" y="195580"/>
            <a:ext cx="1945640" cy="369332"/>
          </a:xfrm>
          <a:prstGeom prst="rect">
            <a:avLst/>
          </a:prstGeom>
          <a:noFill/>
        </p:spPr>
        <p:txBody>
          <a:bodyPr wrap="square" rtlCol="0">
            <a:spAutoFit/>
          </a:bodyPr>
          <a:lstStyle/>
          <a:p>
            <a:r>
              <a:rPr lang="pt-PT" altLang="en-US" b="1">
                <a:solidFill>
                  <a:srgbClr val="3EA4BA"/>
                </a:solidFill>
              </a:rPr>
              <a:t>SIERRA LEONE</a:t>
            </a: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8" name="Gráfico 1"/>
          <p:cNvGraphicFramePr>
            <a:graphicFrameLocks/>
          </p:cNvGraphicFramePr>
          <p:nvPr>
            <p:extLst>
              <p:ext uri="{D42A27DB-BD31-4B8C-83A1-F6EECF244321}">
                <p14:modId xmlns:p14="http://schemas.microsoft.com/office/powerpoint/2010/main" val="268057649"/>
              </p:ext>
            </p:extLst>
          </p:nvPr>
        </p:nvGraphicFramePr>
        <p:xfrm>
          <a:off x="0" y="645795"/>
          <a:ext cx="12166600" cy="57001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57</a:t>
            </a:fld>
            <a:endParaRPr lang="fr-FR" altLang="pt-PT" sz="1200" b="1" i="1" u="sng"/>
          </a:p>
        </p:txBody>
      </p:sp>
      <p:graphicFrame>
        <p:nvGraphicFramePr>
          <p:cNvPr id="5" name="Gráfico 4"/>
          <p:cNvGraphicFramePr/>
          <p:nvPr/>
        </p:nvGraphicFramePr>
        <p:xfrm>
          <a:off x="85090" y="556260"/>
          <a:ext cx="6033770" cy="6300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285210404"/>
              </p:ext>
            </p:extLst>
          </p:nvPr>
        </p:nvGraphicFramePr>
        <p:xfrm>
          <a:off x="6118225" y="556260"/>
          <a:ext cx="6042660" cy="6301105"/>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8" name="Imagem 7" descr="sl"/>
          <p:cNvPicPr>
            <a:picLocks noChangeAspect="1"/>
          </p:cNvPicPr>
          <p:nvPr/>
        </p:nvPicPr>
        <p:blipFill>
          <a:blip r:embed="rId4"/>
          <a:stretch>
            <a:fillRect/>
          </a:stretch>
        </p:blipFill>
        <p:spPr>
          <a:xfrm>
            <a:off x="107950" y="253365"/>
            <a:ext cx="333375" cy="21907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58</a:t>
            </a:fld>
            <a:endParaRPr lang="fr-FR" altLang="pt-PT" sz="1200" b="1" i="1" u="sng">
              <a:solidFill>
                <a:srgbClr val="008CBA"/>
              </a:solidFill>
            </a:endParaRP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8" name="Gráfico 7"/>
          <p:cNvGraphicFramePr/>
          <p:nvPr>
            <p:extLst>
              <p:ext uri="{D42A27DB-BD31-4B8C-83A1-F6EECF244321}">
                <p14:modId xmlns:p14="http://schemas.microsoft.com/office/powerpoint/2010/main" val="3998314857"/>
              </p:ext>
            </p:extLst>
          </p:nvPr>
        </p:nvGraphicFramePr>
        <p:xfrm>
          <a:off x="635" y="4178300"/>
          <a:ext cx="12191365" cy="245364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graphicFrame>
        <p:nvGraphicFramePr>
          <p:cNvPr id="10" name="Gráfico 2"/>
          <p:cNvGraphicFramePr>
            <a:graphicFrameLocks/>
          </p:cNvGraphicFramePr>
          <p:nvPr>
            <p:extLst>
              <p:ext uri="{D42A27DB-BD31-4B8C-83A1-F6EECF244321}">
                <p14:modId xmlns:p14="http://schemas.microsoft.com/office/powerpoint/2010/main" val="850018172"/>
              </p:ext>
            </p:extLst>
          </p:nvPr>
        </p:nvGraphicFramePr>
        <p:xfrm>
          <a:off x="-25400" y="645795"/>
          <a:ext cx="12192000" cy="35790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
          <p:cNvGraphicFramePr>
            <a:graphicFrameLocks/>
          </p:cNvGraphicFramePr>
          <p:nvPr>
            <p:extLst>
              <p:ext uri="{D42A27DB-BD31-4B8C-83A1-F6EECF244321}">
                <p14:modId xmlns:p14="http://schemas.microsoft.com/office/powerpoint/2010/main" val="4028071851"/>
              </p:ext>
            </p:extLst>
          </p:nvPr>
        </p:nvGraphicFramePr>
        <p:xfrm>
          <a:off x="-76200" y="645794"/>
          <a:ext cx="12242800" cy="587565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59</a:t>
            </a:fld>
            <a:endParaRPr lang="fr-FR" altLang="pt-PT" sz="1200" b="1" i="1" u="sng">
              <a:solidFill>
                <a:srgbClr val="008CBA"/>
              </a:solidFill>
            </a:endParaRPr>
          </a:p>
        </p:txBody>
      </p:sp>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spTree>
    <p:extLst>
      <p:ext uri="{BB962C8B-B14F-4D97-AF65-F5344CB8AC3E}">
        <p14:creationId xmlns:p14="http://schemas.microsoft.com/office/powerpoint/2010/main" val="94280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6</a:t>
            </a:fld>
            <a:endParaRPr lang="fr-FR" altLang="pt-PT" sz="1000" b="1" i="1" u="sng"/>
          </a:p>
        </p:txBody>
      </p:sp>
      <p:pic>
        <p:nvPicPr>
          <p:cNvPr id="102"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103" name="Tabela 8"/>
          <p:cNvGraphicFramePr/>
          <p:nvPr>
            <p:extLst>
              <p:ext uri="{D42A27DB-BD31-4B8C-83A1-F6EECF244321}">
                <p14:modId xmlns:p14="http://schemas.microsoft.com/office/powerpoint/2010/main" val="54010804"/>
              </p:ext>
            </p:extLst>
          </p:nvPr>
        </p:nvGraphicFramePr>
        <p:xfrm>
          <a:off x="231140" y="386397"/>
          <a:ext cx="3074670" cy="2271395"/>
        </p:xfrm>
        <a:graphic>
          <a:graphicData uri="http://schemas.openxmlformats.org/drawingml/2006/table">
            <a:tbl>
              <a:tblPr firstRow="1" bandRow="1">
                <a:tableStyleId>{5C22544A-7EE6-4342-B048-85BDC9FD1C3A}</a:tableStyleId>
              </a:tblPr>
              <a:tblGrid>
                <a:gridCol w="1522730">
                  <a:extLst>
                    <a:ext uri="{9D8B030D-6E8A-4147-A177-3AD203B41FA5}">
                      <a16:colId xmlns="" xmlns:a16="http://schemas.microsoft.com/office/drawing/2014/main" val="20000"/>
                    </a:ext>
                  </a:extLst>
                </a:gridCol>
                <a:gridCol w="704850">
                  <a:extLst>
                    <a:ext uri="{9D8B030D-6E8A-4147-A177-3AD203B41FA5}">
                      <a16:colId xmlns="" xmlns:a16="http://schemas.microsoft.com/office/drawing/2014/main" val="20001"/>
                    </a:ext>
                  </a:extLst>
                </a:gridCol>
                <a:gridCol w="847090">
                  <a:extLst>
                    <a:ext uri="{9D8B030D-6E8A-4147-A177-3AD203B41FA5}">
                      <a16:colId xmlns="" xmlns:a16="http://schemas.microsoft.com/office/drawing/2014/main" val="20002"/>
                    </a:ext>
                  </a:extLst>
                </a:gridCol>
              </a:tblGrid>
              <a:tr h="148590">
                <a:tc>
                  <a:txBody>
                    <a:bodyPr/>
                    <a:lstStyle/>
                    <a:p>
                      <a:pPr>
                        <a:lnSpc>
                          <a:spcPts val="1140"/>
                        </a:lnSpc>
                        <a:buNone/>
                      </a:pPr>
                      <a:r>
                        <a:rPr lang="en-US" sz="1000" dirty="0" smtClean="0">
                          <a:solidFill>
                            <a:schemeClr val="tx1"/>
                          </a:solidFill>
                          <a:latin typeface="Arial Narrow" panose="020B0606020202030204" pitchFamily="34" charset="0"/>
                        </a:rPr>
                        <a:t>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chemeClr val="tx1"/>
                          </a:solidFill>
                          <a:latin typeface="Arial Narrow" panose="020B0606020202030204" charset="-122"/>
                        </a:rPr>
                        <a:t>: </a:t>
                      </a:r>
                      <a:r>
                        <a:rPr lang="en-US" sz="1000" b="0">
                          <a:solidFill>
                            <a:schemeClr val="tx1"/>
                          </a:solidFill>
                          <a:latin typeface="Arial Narrow" panose="020B0606020202030204" charset="-122"/>
                        </a:rPr>
                        <a:t>11.801.151</a:t>
                      </a:r>
                      <a:endParaRPr lang="en-US" altLang="en-US" sz="1000" b="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0287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2,70%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Population </a:t>
                      </a:r>
                      <a:r>
                        <a:rPr lang="en-US" sz="1000" b="0" i="0" u="none" strike="noStrike" kern="1200" baseline="0" dirty="0" err="1" smtClean="0">
                          <a:solidFill>
                            <a:schemeClr val="tx1"/>
                          </a:solidFill>
                          <a:latin typeface="Arial Narrow" panose="020B0606020202030204" pitchFamily="34" charset="0"/>
                          <a:ea typeface="+mn-ea"/>
                          <a:cs typeface="+mn-cs"/>
                        </a:rPr>
                        <a:t>urbaine</a:t>
                      </a:r>
                      <a:r>
                        <a:rPr lang="en-US" sz="1000" b="0" i="0" u="none" strike="noStrike" kern="1200" baseline="0" dirty="0" smtClean="0">
                          <a:solidFill>
                            <a:schemeClr val="tx1"/>
                          </a:solidFill>
                          <a:latin typeface="Arial Narrow" panose="020B0606020202030204" pitchFamily="34" charset="0"/>
                          <a:ea typeface="+mn-ea"/>
                          <a:cs typeface="+mn-cs"/>
                        </a:rPr>
                        <a:t>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47,90%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20320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102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smtClean="0">
                          <a:solidFill>
                            <a:schemeClr val="tx1"/>
                          </a:solidFill>
                          <a:latin typeface="Arial Narrow" panose="020B0606020202030204" charset="-122"/>
                        </a:rPr>
                        <a:t>Habitants/km²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20383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132080">
                <a:tc>
                  <a:txBody>
                    <a:bodyPr/>
                    <a:lstStyle/>
                    <a:p>
                      <a:pPr>
                        <a:lnSpc>
                          <a:spcPts val="1140"/>
                        </a:lnSpc>
                        <a:buNone/>
                      </a:pPr>
                      <a:r>
                        <a:rPr lang="fr-FR" sz="1000" b="0" i="0" u="none" strike="noStrike" kern="1200" baseline="0" dirty="0" smtClean="0">
                          <a:solidFill>
                            <a:schemeClr val="tx1"/>
                          </a:solidFill>
                          <a:latin typeface="Arial Narrow" panose="020B0606020202030204" pitchFamily="34" charset="0"/>
                          <a:ea typeface="+mn-ea"/>
                          <a:cs typeface="+mn-cs"/>
                        </a:rPr>
                        <a:t>L'espérance de vie </a:t>
                      </a:r>
                      <a:r>
                        <a:rPr lang="en-US" sz="1000" dirty="0" err="1" smtClean="0">
                          <a:solidFill>
                            <a:schemeClr val="tx1"/>
                          </a:solidFill>
                          <a:latin typeface="Arial Narrow" panose="020B0606020202030204" charset="-122"/>
                        </a:rPr>
                        <a:t>famme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63,0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2032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71,70%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03835">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34,70%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0320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smtClean="0">
                          <a:solidFill>
                            <a:schemeClr val="tx1"/>
                          </a:solidFill>
                          <a:latin typeface="Arial Narrow" panose="020B0606020202030204" charset="-122"/>
                        </a:rPr>
                        <a:t>: </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03835">
                <a:tc>
                  <a:txBody>
                    <a:bodyPr/>
                    <a:lstStyle/>
                    <a:p>
                      <a:pPr>
                        <a:lnSpc>
                          <a:spcPts val="1140"/>
                        </a:lnSpc>
                        <a:buNone/>
                      </a:pPr>
                      <a:r>
                        <a:rPr lang="en-US" sz="1000" dirty="0" smtClean="0">
                          <a:solidFill>
                            <a:schemeClr val="tx1"/>
                          </a:solidFill>
                          <a:latin typeface="Arial Narrow" panose="020B0606020202030204" charset="-122"/>
                        </a:rPr>
                        <a:t>Devise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104" name="Caixa de Texto 4"/>
          <p:cNvSpPr txBox="1"/>
          <p:nvPr/>
        </p:nvSpPr>
        <p:spPr>
          <a:xfrm>
            <a:off x="514350" y="123190"/>
            <a:ext cx="955675" cy="306705"/>
          </a:xfrm>
          <a:prstGeom prst="rect">
            <a:avLst/>
          </a:prstGeom>
          <a:noFill/>
        </p:spPr>
        <p:txBody>
          <a:bodyPr wrap="square" rtlCol="0">
            <a:spAutoFit/>
          </a:bodyPr>
          <a:lstStyle/>
          <a:p>
            <a:r>
              <a:rPr lang="pt-PT" altLang="en-US" sz="1400" b="1">
                <a:solidFill>
                  <a:srgbClr val="3EA4BA"/>
                </a:solidFill>
              </a:rPr>
              <a:t>BENIN</a:t>
            </a:r>
          </a:p>
        </p:txBody>
      </p:sp>
      <p:pic>
        <p:nvPicPr>
          <p:cNvPr id="105"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6"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7" name="Imagem 6" descr="bf"/>
          <p:cNvPicPr>
            <a:picLocks noChangeAspect="1"/>
          </p:cNvPicPr>
          <p:nvPr/>
        </p:nvPicPr>
        <p:blipFill>
          <a:blip r:embed="rId4"/>
          <a:stretch>
            <a:fillRect/>
          </a:stretch>
        </p:blipFill>
        <p:spPr>
          <a:xfrm>
            <a:off x="3172460" y="160020"/>
            <a:ext cx="333375" cy="219075"/>
          </a:xfrm>
          <a:prstGeom prst="rect">
            <a:avLst/>
          </a:prstGeom>
        </p:spPr>
      </p:pic>
      <p:graphicFrame>
        <p:nvGraphicFramePr>
          <p:cNvPr id="108" name="Tabela 7"/>
          <p:cNvGraphicFramePr/>
          <p:nvPr>
            <p:extLst>
              <p:ext uri="{D42A27DB-BD31-4B8C-83A1-F6EECF244321}">
                <p14:modId xmlns:p14="http://schemas.microsoft.com/office/powerpoint/2010/main" val="3711910667"/>
              </p:ext>
            </p:extLst>
          </p:nvPr>
        </p:nvGraphicFramePr>
        <p:xfrm>
          <a:off x="3153410" y="395605"/>
          <a:ext cx="2796540" cy="2370455"/>
        </p:xfrm>
        <a:graphic>
          <a:graphicData uri="http://schemas.openxmlformats.org/drawingml/2006/table">
            <a:tbl>
              <a:tblPr firstRow="1" bandRow="1">
                <a:tableStyleId>{5C22544A-7EE6-4342-B048-85BDC9FD1C3A}</a:tableStyleId>
              </a:tblPr>
              <a:tblGrid>
                <a:gridCol w="1431290">
                  <a:extLst>
                    <a:ext uri="{9D8B030D-6E8A-4147-A177-3AD203B41FA5}">
                      <a16:colId xmlns="" xmlns:a16="http://schemas.microsoft.com/office/drawing/2014/main" val="20000"/>
                    </a:ext>
                  </a:extLst>
                </a:gridCol>
                <a:gridCol w="587375">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tblGrid>
              <a:tr h="238760">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20.321.378</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854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2,80%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1854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30,00%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1854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sz="1000" smtClean="0">
                          <a:solidFill>
                            <a:schemeClr val="tx1"/>
                          </a:solidFill>
                          <a:latin typeface="Arial Narrow" panose="020B0606020202030204" pitchFamily="34" charset="0"/>
                          <a:cs typeface="Arial Narrow" panose="020B0606020202030204" pitchFamily="34" charset="0"/>
                        </a:rPr>
                        <a:t>72</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pitchFamily="34" charset="0"/>
                          <a:cs typeface="Arial Narrow" panose="020B0606020202030204" pitchFamily="34" charset="0"/>
                        </a:rPr>
                        <a:t>/km²</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16446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17,0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60,4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0">
                <a:tc>
                  <a:txBody>
                    <a:bodyPr/>
                    <a:lstStyle/>
                    <a:p>
                      <a:pPr>
                        <a:lnSpc>
                          <a:spcPts val="1000"/>
                        </a:lnSpc>
                        <a:buNone/>
                      </a:pPr>
                      <a:r>
                        <a:rPr lang="en-US" sz="1000" dirty="0" err="1">
                          <a:solidFill>
                            <a:schemeClr val="tx1"/>
                          </a:solidFill>
                          <a:latin typeface="Arial Narrow" panose="020B0606020202030204" pitchFamily="34" charset="0"/>
                          <a:cs typeface="Arial Narrow" panose="020B0606020202030204" pitchFamily="34" charset="0"/>
                        </a:rPr>
                        <a:t>Esperança</a:t>
                      </a:r>
                      <a:r>
                        <a:rPr lang="en-US" sz="1000" dirty="0">
                          <a:solidFill>
                            <a:schemeClr val="tx1"/>
                          </a:solidFill>
                          <a:latin typeface="Arial Narrow" panose="020B0606020202030204" pitchFamily="34" charset="0"/>
                          <a:cs typeface="Arial Narrow" panose="020B0606020202030204" pitchFamily="34" charset="0"/>
                        </a:rPr>
                        <a:t> de </a:t>
                      </a:r>
                      <a:r>
                        <a:rPr lang="en-US" sz="1000" dirty="0" err="1">
                          <a:solidFill>
                            <a:schemeClr val="tx1"/>
                          </a:solidFill>
                          <a:latin typeface="Arial Narrow" panose="020B0606020202030204" pitchFamily="34" charset="0"/>
                          <a:cs typeface="Arial Narrow" panose="020B0606020202030204" pitchFamily="34" charset="0"/>
                        </a:rPr>
                        <a:t>vida</a:t>
                      </a:r>
                      <a:r>
                        <a:rPr lang="en-US" sz="1000" dirty="0">
                          <a:solidFill>
                            <a:schemeClr val="tx1"/>
                          </a:solidFill>
                          <a:latin typeface="Arial Narrow" panose="020B0606020202030204" pitchFamily="34" charset="0"/>
                          <a:cs typeface="Arial Narrow" panose="020B0606020202030204" pitchFamily="34" charset="0"/>
                        </a:rPr>
                        <a:t> </a:t>
                      </a:r>
                      <a:r>
                        <a:rPr lang="en-US" sz="1000" dirty="0" err="1">
                          <a:solidFill>
                            <a:schemeClr val="tx1"/>
                          </a:solidFill>
                          <a:latin typeface="Arial Narrow" panose="020B0606020202030204" pitchFamily="34" charset="0"/>
                          <a:cs typeface="Arial Narrow" panose="020B0606020202030204" pitchFamily="34" charset="0"/>
                        </a:rPr>
                        <a:t>mulheres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61,9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1854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83,40%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38125">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Taxa de alfabetização</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23,60%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17170">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Língua oficial</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38760">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Moeda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chemeClr val="tx1"/>
                          </a:solidFill>
                          <a:latin typeface="Arial Narrow" panose="020B0606020202030204" pitchFamily="34" charset="0"/>
                          <a:cs typeface="Arial Narrow" panose="020B0606020202030204" pitchFamily="34" charset="0"/>
                        </a:rPr>
                        <a:t> </a:t>
                      </a: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Franc CFA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graphicFrame>
        <p:nvGraphicFramePr>
          <p:cNvPr id="109" name="Tabela 9"/>
          <p:cNvGraphicFramePr/>
          <p:nvPr>
            <p:extLst>
              <p:ext uri="{D42A27DB-BD31-4B8C-83A1-F6EECF244321}">
                <p14:modId xmlns:p14="http://schemas.microsoft.com/office/powerpoint/2010/main" val="2305361158"/>
              </p:ext>
            </p:extLst>
          </p:nvPr>
        </p:nvGraphicFramePr>
        <p:xfrm>
          <a:off x="6057265" y="372745"/>
          <a:ext cx="2934970" cy="2319020"/>
        </p:xfrm>
        <a:graphic>
          <a:graphicData uri="http://schemas.openxmlformats.org/drawingml/2006/table">
            <a:tbl>
              <a:tblPr firstRow="1" bandRow="1">
                <a:tableStyleId>{5C22544A-7EE6-4342-B048-85BDC9FD1C3A}</a:tableStyleId>
              </a:tblPr>
              <a:tblGrid>
                <a:gridCol w="1494155">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80581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549.935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1,10%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66,20%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69,3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buNone/>
                      </a:pPr>
                      <a:r>
                        <a:rPr lang="en-US" sz="1000">
                          <a:solidFill>
                            <a:schemeClr val="tx1"/>
                          </a:solidFill>
                          <a:latin typeface="Arial Narrow" panose="020B0606020202030204" charset="-122"/>
                        </a:rPr>
                        <a:t>Esperança de vida mulheres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68,80%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01295">
                <a:tc>
                  <a:txBody>
                    <a:bodyPr/>
                    <a:lstStyle/>
                    <a:p>
                      <a:pPr>
                        <a:buNone/>
                      </a:pPr>
                      <a:r>
                        <a:rPr lang="en-US" sz="1000">
                          <a:solidFill>
                            <a:schemeClr val="tx1"/>
                          </a:solidFill>
                          <a:latin typeface="Arial Narrow" panose="020B0606020202030204" charset="-122"/>
                        </a:rPr>
                        <a:t>Taxa de alfabetização</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81,20%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chemeClr val="tx1"/>
                          </a:solidFill>
                          <a:latin typeface="Arial Narrow" panose="020B0606020202030204" charset="-122"/>
                        </a:rPr>
                        <a:t>Língua oficial</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smtClean="0">
                          <a:solidFill>
                            <a:schemeClr val="tx1"/>
                          </a:solidFill>
                          <a:latin typeface="Arial Narrow" panose="020B0606020202030204" charset="-122"/>
                        </a:rPr>
                        <a:t>:</a:t>
                      </a:r>
                      <a:r>
                        <a:rPr lang="en-US" sz="1000" err="1" smtClean="0">
                          <a:solidFill>
                            <a:schemeClr val="tx1"/>
                          </a:solidFill>
                          <a:latin typeface="Arial Narrow" panose="020B0606020202030204" charset="-122"/>
                        </a:rPr>
                        <a:t>Portugais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chemeClr val="tx1"/>
                          </a:solidFill>
                          <a:latin typeface="Arial Narrow" panose="020B0606020202030204" charset="-122"/>
                        </a:rPr>
                        <a:t>Moeda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Escudos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110"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1"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2" name="Tabela 1"/>
          <p:cNvGraphicFramePr/>
          <p:nvPr>
            <p:extLst>
              <p:ext uri="{D42A27DB-BD31-4B8C-83A1-F6EECF244321}">
                <p14:modId xmlns:p14="http://schemas.microsoft.com/office/powerpoint/2010/main" val="1125006805"/>
              </p:ext>
            </p:extLst>
          </p:nvPr>
        </p:nvGraphicFramePr>
        <p:xfrm>
          <a:off x="9205595" y="371475"/>
          <a:ext cx="3000375" cy="2326005"/>
        </p:xfrm>
        <a:graphic>
          <a:graphicData uri="http://schemas.openxmlformats.org/drawingml/2006/table">
            <a:tbl>
              <a:tblPr firstRow="1" bandRow="1">
                <a:tableStyleId>{5C22544A-7EE6-4342-B048-85BDC9FD1C3A}</a:tableStyleId>
              </a:tblPr>
              <a:tblGrid>
                <a:gridCol w="1499235">
                  <a:extLst>
                    <a:ext uri="{9D8B030D-6E8A-4147-A177-3AD203B41FA5}">
                      <a16:colId xmlns="" xmlns:a16="http://schemas.microsoft.com/office/drawing/2014/main" val="20000"/>
                    </a:ext>
                  </a:extLst>
                </a:gridCol>
                <a:gridCol w="602615">
                  <a:extLst>
                    <a:ext uri="{9D8B030D-6E8A-4147-A177-3AD203B41FA5}">
                      <a16:colId xmlns="" xmlns:a16="http://schemas.microsoft.com/office/drawing/2014/main" val="20001"/>
                    </a:ext>
                  </a:extLst>
                </a:gridCol>
                <a:gridCol w="898525">
                  <a:extLst>
                    <a:ext uri="{9D8B030D-6E8A-4147-A177-3AD203B41FA5}">
                      <a16:colId xmlns="" xmlns:a16="http://schemas.microsoft.com/office/drawing/2014/main" val="20002"/>
                    </a:ext>
                  </a:extLst>
                </a:gridCol>
              </a:tblGrid>
              <a:tr h="211455">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25.716.544</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79</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19,0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1455">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56,3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1455">
                <a:tc>
                  <a:txBody>
                    <a:bodyPr/>
                    <a:lstStyle/>
                    <a:p>
                      <a:pPr>
                        <a:buNone/>
                      </a:pPr>
                      <a:r>
                        <a:rPr lang="en-US" sz="1000">
                          <a:solidFill>
                            <a:schemeClr val="tx1"/>
                          </a:solidFill>
                          <a:latin typeface="Arial Narrow" panose="020B0606020202030204" charset="-122"/>
                        </a:rPr>
                        <a:t>Esperança de vida mulheres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58,7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67,00%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pPr>
                        <a:buNone/>
                      </a:pPr>
                      <a:r>
                        <a:rPr lang="en-US" sz="1000">
                          <a:solidFill>
                            <a:schemeClr val="tx1"/>
                          </a:solidFill>
                          <a:latin typeface="Arial Narrow" panose="020B0606020202030204" charset="-122"/>
                        </a:rPr>
                        <a:t>Taxa de alfabetização</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48,70%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buNone/>
                      </a:pPr>
                      <a:r>
                        <a:rPr lang="en-US" sz="1000" dirty="0" err="1">
                          <a:solidFill>
                            <a:schemeClr val="tx1"/>
                          </a:solidFill>
                          <a:latin typeface="Arial Narrow" panose="020B0606020202030204" charset="-122"/>
                        </a:rPr>
                        <a:t>Língua</a:t>
                      </a:r>
                      <a:r>
                        <a:rPr lang="en-US" sz="1000" dirty="0">
                          <a:solidFill>
                            <a:schemeClr val="tx1"/>
                          </a:solidFill>
                          <a:latin typeface="Arial Narrow" panose="020B0606020202030204" charset="-122"/>
                        </a:rPr>
                        <a:t> </a:t>
                      </a:r>
                      <a:r>
                        <a:rPr lang="en-US" sz="1000" dirty="0" err="1">
                          <a:solidFill>
                            <a:schemeClr val="tx1"/>
                          </a:solidFill>
                          <a:latin typeface="Arial Narrow" panose="020B0606020202030204" charset="-122"/>
                        </a:rPr>
                        <a:t>oficial</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1455">
                <a:tc>
                  <a:txBody>
                    <a:bodyPr/>
                    <a:lstStyle/>
                    <a:p>
                      <a:pPr>
                        <a:buNone/>
                      </a:pPr>
                      <a:r>
                        <a:rPr lang="en-US" sz="1000">
                          <a:solidFill>
                            <a:schemeClr val="tx1"/>
                          </a:solidFill>
                          <a:latin typeface="Arial Narrow" panose="020B0606020202030204" charset="-122"/>
                        </a:rPr>
                        <a:t>Moeda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3"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4"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5" name="Tabela 15"/>
          <p:cNvGraphicFramePr/>
          <p:nvPr>
            <p:extLst>
              <p:ext uri="{D42A27DB-BD31-4B8C-83A1-F6EECF244321}">
                <p14:modId xmlns:p14="http://schemas.microsoft.com/office/powerpoint/2010/main" val="3782231668"/>
              </p:ext>
            </p:extLst>
          </p:nvPr>
        </p:nvGraphicFramePr>
        <p:xfrm>
          <a:off x="221615" y="3383915"/>
          <a:ext cx="3021330" cy="2319020"/>
        </p:xfrm>
        <a:graphic>
          <a:graphicData uri="http://schemas.openxmlformats.org/drawingml/2006/table">
            <a:tbl>
              <a:tblPr firstRow="1" bandRow="1">
                <a:tableStyleId>{5C22544A-7EE6-4342-B048-85BDC9FD1C3A}</a:tableStyleId>
              </a:tblPr>
              <a:tblGrid>
                <a:gridCol w="1412875">
                  <a:extLst>
                    <a:ext uri="{9D8B030D-6E8A-4147-A177-3AD203B41FA5}">
                      <a16:colId xmlns="" xmlns:a16="http://schemas.microsoft.com/office/drawing/2014/main" val="20000"/>
                    </a:ext>
                  </a:extLst>
                </a:gridCol>
                <a:gridCol w="557530">
                  <a:extLst>
                    <a:ext uri="{9D8B030D-6E8A-4147-A177-3AD203B41FA5}">
                      <a16:colId xmlns="" xmlns:a16="http://schemas.microsoft.com/office/drawing/2014/main" val="20001"/>
                    </a:ext>
                  </a:extLst>
                </a:gridCol>
                <a:gridCol w="10509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2.347.706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225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60,4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63,2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77,30%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Anglais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6" name="Caixa de Texto 2"/>
          <p:cNvSpPr txBox="1"/>
          <p:nvPr/>
        </p:nvSpPr>
        <p:spPr>
          <a:xfrm>
            <a:off x="486410" y="3100070"/>
            <a:ext cx="955675" cy="306705"/>
          </a:xfrm>
          <a:prstGeom prst="rect">
            <a:avLst/>
          </a:prstGeom>
          <a:noFill/>
        </p:spPr>
        <p:txBody>
          <a:bodyPr wrap="square" rtlCol="0">
            <a:spAutoFit/>
          </a:bodyPr>
          <a:lstStyle/>
          <a:p>
            <a:r>
              <a:rPr lang="pt-PT" altLang="en-US" sz="1400" b="1" dirty="0" smtClean="0">
                <a:solidFill>
                  <a:srgbClr val="3EA4BA"/>
                </a:solidFill>
              </a:rPr>
              <a:t>GAMBIA</a:t>
            </a:r>
            <a:endParaRPr lang="pt-PT" altLang="en-US" sz="1400" b="1" dirty="0">
              <a:solidFill>
                <a:srgbClr val="3EA4BA"/>
              </a:solidFill>
            </a:endParaRPr>
          </a:p>
        </p:txBody>
      </p:sp>
      <p:pic>
        <p:nvPicPr>
          <p:cNvPr id="117"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8" name="Tabela 17"/>
          <p:cNvGraphicFramePr/>
          <p:nvPr>
            <p:extLst>
              <p:ext uri="{D42A27DB-BD31-4B8C-83A1-F6EECF244321}">
                <p14:modId xmlns:p14="http://schemas.microsoft.com/office/powerpoint/2010/main" val="1196985189"/>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386477">
                  <a:extLst>
                    <a:ext uri="{9D8B030D-6E8A-4147-A177-3AD203B41FA5}">
                      <a16:colId xmlns="" xmlns:a16="http://schemas.microsoft.com/office/drawing/2014/main" val="20000"/>
                    </a:ext>
                  </a:extLst>
                </a:gridCol>
                <a:gridCol w="659493">
                  <a:extLst>
                    <a:ext uri="{9D8B030D-6E8A-4147-A177-3AD203B41FA5}">
                      <a16:colId xmlns="" xmlns:a16="http://schemas.microsoft.com/office/drawing/2014/main" val="20001"/>
                    </a:ext>
                  </a:extLst>
                </a:gridCol>
                <a:gridCol w="7969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smtClean="0">
                          <a:solidFill>
                            <a:schemeClr val="tx1"/>
                          </a:solidFill>
                          <a:latin typeface="Arial Narrow" panose="020B0606020202030204" charset="-122"/>
                        </a:rPr>
                        <a:t>:30.417.856</a:t>
                      </a:r>
                      <a:endParaRPr lang="en-US" altLang="en-US" sz="1000" b="1">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:56,70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:131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:62,7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:64,9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:77,20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:57,90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Anglais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chemeClr val="tx1"/>
                          </a:solidFill>
                          <a:latin typeface="Arial Narrow" panose="020B0606020202030204" charset="-122"/>
                        </a:rPr>
                        <a:t> </a:t>
                      </a:r>
                      <a:r>
                        <a:rPr lang="en-US" sz="1000" dirty="0" smtClean="0">
                          <a:solidFill>
                            <a:schemeClr val="tx1"/>
                          </a:solidFill>
                          <a:latin typeface="Arial Narrow" panose="020B0606020202030204" charset="-122"/>
                        </a:rPr>
                        <a:t>:Cedi</a:t>
                      </a:r>
                      <a:endParaRPr 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9"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0"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1" name="Tabela 22"/>
          <p:cNvGraphicFramePr/>
          <p:nvPr>
            <p:extLst>
              <p:ext uri="{D42A27DB-BD31-4B8C-83A1-F6EECF244321}">
                <p14:modId xmlns:p14="http://schemas.microsoft.com/office/powerpoint/2010/main" val="943366179"/>
              </p:ext>
            </p:extLst>
          </p:nvPr>
        </p:nvGraphicFramePr>
        <p:xfrm>
          <a:off x="6055995" y="3340100"/>
          <a:ext cx="3467100" cy="2319020"/>
        </p:xfrm>
        <a:graphic>
          <a:graphicData uri="http://schemas.openxmlformats.org/drawingml/2006/table">
            <a:tbl>
              <a:tblPr firstRow="1" bandRow="1">
                <a:tableStyleId>{5C22544A-7EE6-4342-B048-85BDC9FD1C3A}</a:tableStyleId>
              </a:tblPr>
              <a:tblGrid>
                <a:gridCol w="1443990">
                  <a:extLst>
                    <a:ext uri="{9D8B030D-6E8A-4147-A177-3AD203B41FA5}">
                      <a16:colId xmlns="" xmlns:a16="http://schemas.microsoft.com/office/drawing/2014/main" val="20000"/>
                    </a:ext>
                  </a:extLst>
                </a:gridCol>
                <a:gridCol w="895985">
                  <a:extLst>
                    <a:ext uri="{9D8B030D-6E8A-4147-A177-3AD203B41FA5}">
                      <a16:colId xmlns="" xmlns:a16="http://schemas.microsoft.com/office/drawing/2014/main" val="20001"/>
                    </a:ext>
                  </a:extLst>
                </a:gridCol>
                <a:gridCol w="11271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12.771.246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36,50%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habitantes/km²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60,5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82,30%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Guinéen</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2" name="Caixa de Texto 23"/>
          <p:cNvSpPr txBox="1"/>
          <p:nvPr/>
        </p:nvSpPr>
        <p:spPr>
          <a:xfrm>
            <a:off x="6332855" y="3079115"/>
            <a:ext cx="955675" cy="306705"/>
          </a:xfrm>
          <a:prstGeom prst="rect">
            <a:avLst/>
          </a:prstGeom>
          <a:noFill/>
        </p:spPr>
        <p:txBody>
          <a:bodyPr wrap="square" rtlCol="0">
            <a:spAutoFit/>
          </a:bodyPr>
          <a:lstStyle/>
          <a:p>
            <a:r>
              <a:rPr lang="pt-PT" altLang="en-US" sz="1400" b="1" dirty="0" smtClean="0">
                <a:solidFill>
                  <a:srgbClr val="3EA4BA"/>
                </a:solidFill>
              </a:rPr>
              <a:t>GUINÉE</a:t>
            </a:r>
            <a:endParaRPr lang="pt-PT" altLang="en-US" sz="1400" b="1" dirty="0">
              <a:solidFill>
                <a:srgbClr val="3EA4BA"/>
              </a:solidFill>
            </a:endParaRPr>
          </a:p>
        </p:txBody>
      </p:sp>
      <p:pic>
        <p:nvPicPr>
          <p:cNvPr id="123"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4" name="Tabela 26"/>
          <p:cNvGraphicFramePr/>
          <p:nvPr>
            <p:extLst>
              <p:ext uri="{D42A27DB-BD31-4B8C-83A1-F6EECF244321}">
                <p14:modId xmlns:p14="http://schemas.microsoft.com/office/powerpoint/2010/main" val="3698996948"/>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442448">
                  <a:extLst>
                    <a:ext uri="{9D8B030D-6E8A-4147-A177-3AD203B41FA5}">
                      <a16:colId xmlns="" xmlns:a16="http://schemas.microsoft.com/office/drawing/2014/main" val="20000"/>
                    </a:ext>
                  </a:extLst>
                </a:gridCol>
                <a:gridCol w="627017">
                  <a:extLst>
                    <a:ext uri="{9D8B030D-6E8A-4147-A177-3AD203B41FA5}">
                      <a16:colId xmlns="" xmlns:a16="http://schemas.microsoft.com/office/drawing/2014/main" val="20001"/>
                    </a:ext>
                  </a:extLst>
                </a:gridCol>
                <a:gridCol w="724535">
                  <a:extLst>
                    <a:ext uri="{9D8B030D-6E8A-4147-A177-3AD203B41FA5}">
                      <a16:colId xmlns="" xmlns:a16="http://schemas.microsoft.com/office/drawing/2014/main" val="20002"/>
                    </a:ext>
                  </a:extLst>
                </a:gridCol>
              </a:tblGrid>
              <a:tr h="21590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:1.920.922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:2,50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590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:43,80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590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:67</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habitantes/km²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590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590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590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:72,90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590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a:t>
                      </a:r>
                      <a:r>
                        <a:rPr lang="en-US" sz="1000" err="1" smtClean="0">
                          <a:solidFill>
                            <a:schemeClr val="tx1"/>
                          </a:solidFill>
                          <a:latin typeface="Arial Narrow" panose="020B0606020202030204" charset="-122"/>
                        </a:rPr>
                        <a:t>Portugais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590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:Franc </a:t>
                      </a:r>
                      <a:r>
                        <a:rPr lang="en-US" sz="1000">
                          <a:solidFill>
                            <a:schemeClr val="tx1"/>
                          </a:solidFill>
                          <a:latin typeface="Arial Narrow" panose="020B0606020202030204" charset="-122"/>
                        </a:rPr>
                        <a:t>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5" name="Caixa de Texto 27"/>
          <p:cNvSpPr txBox="1"/>
          <p:nvPr/>
        </p:nvSpPr>
        <p:spPr>
          <a:xfrm>
            <a:off x="9548495" y="3074035"/>
            <a:ext cx="1614805" cy="307777"/>
          </a:xfrm>
          <a:prstGeom prst="rect">
            <a:avLst/>
          </a:prstGeom>
          <a:noFill/>
        </p:spPr>
        <p:txBody>
          <a:bodyPr wrap="square" rtlCol="0">
            <a:spAutoFit/>
          </a:bodyPr>
          <a:lstStyle/>
          <a:p>
            <a:r>
              <a:rPr lang="pt-PT" altLang="en-US" sz="1400" b="1" dirty="0" smtClean="0">
                <a:solidFill>
                  <a:srgbClr val="3EA4BA"/>
                </a:solidFill>
              </a:rPr>
              <a:t>GUINÉE </a:t>
            </a:r>
            <a:r>
              <a:rPr lang="pt-PT" altLang="en-US" sz="1400" b="1" dirty="0">
                <a:solidFill>
                  <a:srgbClr val="3EA4BA"/>
                </a:solidFill>
              </a:rPr>
              <a:t>BISSAU</a:t>
            </a:r>
          </a:p>
        </p:txBody>
      </p:sp>
      <p:pic>
        <p:nvPicPr>
          <p:cNvPr id="126" name="Imagem 29" descr="gw"/>
          <p:cNvPicPr>
            <a:picLocks noChangeAspect="1"/>
          </p:cNvPicPr>
          <p:nvPr/>
        </p:nvPicPr>
        <p:blipFill>
          <a:blip r:embed="rId10"/>
          <a:stretch>
            <a:fillRect/>
          </a:stretch>
        </p:blipFill>
        <p:spPr>
          <a:xfrm>
            <a:off x="9281795" y="3115945"/>
            <a:ext cx="333375" cy="2190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4"/>
          <p:cNvGraphicFramePr>
            <a:graphicFrameLocks/>
          </p:cNvGraphicFramePr>
          <p:nvPr>
            <p:extLst>
              <p:ext uri="{D42A27DB-BD31-4B8C-83A1-F6EECF244321}">
                <p14:modId xmlns:p14="http://schemas.microsoft.com/office/powerpoint/2010/main" val="1112404679"/>
              </p:ext>
            </p:extLst>
          </p:nvPr>
        </p:nvGraphicFramePr>
        <p:xfrm>
          <a:off x="78637" y="645795"/>
          <a:ext cx="5941164" cy="597154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60</a:t>
            </a:fld>
            <a:endParaRPr lang="fr-FR" altLang="pt-PT" sz="1200" b="1" i="1" u="sng">
              <a:solidFill>
                <a:srgbClr val="008CBA"/>
              </a:solidFill>
            </a:endParaRPr>
          </a:p>
        </p:txBody>
      </p:sp>
      <p:sp>
        <p:nvSpPr>
          <p:cNvPr id="9" name="Caixa de Texto 2"/>
          <p:cNvSpPr txBox="1"/>
          <p:nvPr/>
        </p:nvSpPr>
        <p:spPr>
          <a:xfrm>
            <a:off x="359410" y="60108"/>
            <a:ext cx="12069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118950"/>
            <a:ext cx="333333" cy="219048"/>
          </a:xfrm>
          <a:prstGeom prst="rect">
            <a:avLst/>
          </a:prstGeom>
        </p:spPr>
      </p:pic>
      <p:graphicFrame>
        <p:nvGraphicFramePr>
          <p:cNvPr id="7" name="Gráfico 5"/>
          <p:cNvGraphicFramePr>
            <a:graphicFrameLocks/>
          </p:cNvGraphicFramePr>
          <p:nvPr>
            <p:extLst>
              <p:ext uri="{D42A27DB-BD31-4B8C-83A1-F6EECF244321}">
                <p14:modId xmlns:p14="http://schemas.microsoft.com/office/powerpoint/2010/main" val="3207004537"/>
              </p:ext>
            </p:extLst>
          </p:nvPr>
        </p:nvGraphicFramePr>
        <p:xfrm>
          <a:off x="6002867" y="645795"/>
          <a:ext cx="6163733" cy="59715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26271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graphicFrame>
        <p:nvGraphicFramePr>
          <p:cNvPr id="6" name="Gráfico 2"/>
          <p:cNvGraphicFramePr>
            <a:graphicFrameLocks/>
          </p:cNvGraphicFramePr>
          <p:nvPr>
            <p:extLst>
              <p:ext uri="{D42A27DB-BD31-4B8C-83A1-F6EECF244321}">
                <p14:modId xmlns:p14="http://schemas.microsoft.com/office/powerpoint/2010/main" val="1832509499"/>
              </p:ext>
            </p:extLst>
          </p:nvPr>
        </p:nvGraphicFramePr>
        <p:xfrm>
          <a:off x="0" y="564913"/>
          <a:ext cx="12166600" cy="3118088"/>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sp>
        <p:nvSpPr>
          <p:cNvPr id="10"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graphicFrame>
        <p:nvGraphicFramePr>
          <p:cNvPr id="12" name="Gráfico 6"/>
          <p:cNvGraphicFramePr>
            <a:graphicFrameLocks/>
          </p:cNvGraphicFramePr>
          <p:nvPr>
            <p:extLst>
              <p:ext uri="{D42A27DB-BD31-4B8C-83A1-F6EECF244321}">
                <p14:modId xmlns:p14="http://schemas.microsoft.com/office/powerpoint/2010/main" val="874369660"/>
              </p:ext>
            </p:extLst>
          </p:nvPr>
        </p:nvGraphicFramePr>
        <p:xfrm>
          <a:off x="0" y="3682999"/>
          <a:ext cx="12192000" cy="2934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024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7</a:t>
            </a:fld>
            <a:endParaRPr lang="fr-FR" altLang="pt-PT" sz="1000" b="1" i="1" u="sng"/>
          </a:p>
        </p:txBody>
      </p:sp>
      <p:sp>
        <p:nvSpPr>
          <p:cNvPr id="4" name="Caixa de Texto 4"/>
          <p:cNvSpPr txBox="1"/>
          <p:nvPr/>
        </p:nvSpPr>
        <p:spPr>
          <a:xfrm>
            <a:off x="495935" y="188595"/>
            <a:ext cx="1110615"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5" name="Imagem 7" descr="LOGO-Paises ecowas"/>
          <p:cNvPicPr>
            <a:picLocks noChangeAspect="1"/>
          </p:cNvPicPr>
          <p:nvPr/>
        </p:nvPicPr>
        <p:blipFill>
          <a:blip r:embed="rId2"/>
          <a:stretch>
            <a:fillRect/>
          </a:stretch>
        </p:blipFill>
        <p:spPr>
          <a:xfrm>
            <a:off x="9498330" y="4178300"/>
            <a:ext cx="2701290" cy="2676525"/>
          </a:xfrm>
          <a:prstGeom prst="rect">
            <a:avLst/>
          </a:prstGeom>
        </p:spPr>
      </p:pic>
      <p:graphicFrame>
        <p:nvGraphicFramePr>
          <p:cNvPr id="6" name="Tabela 2"/>
          <p:cNvGraphicFramePr/>
          <p:nvPr>
            <p:extLst>
              <p:ext uri="{D42A27DB-BD31-4B8C-83A1-F6EECF244321}">
                <p14:modId xmlns:p14="http://schemas.microsoft.com/office/powerpoint/2010/main" val="1321334924"/>
              </p:ext>
            </p:extLst>
          </p:nvPr>
        </p:nvGraphicFramePr>
        <p:xfrm>
          <a:off x="210185" y="450850"/>
          <a:ext cx="2962910" cy="2346960"/>
        </p:xfrm>
        <a:graphic>
          <a:graphicData uri="http://schemas.openxmlformats.org/drawingml/2006/table">
            <a:tbl>
              <a:tblPr firstRow="1" bandRow="1">
                <a:tableStyleId>{5C22544A-7EE6-4342-B048-85BDC9FD1C3A}</a:tableStyleId>
              </a:tblPr>
              <a:tblGrid>
                <a:gridCol w="1472565">
                  <a:extLst>
                    <a:ext uri="{9D8B030D-6E8A-4147-A177-3AD203B41FA5}">
                      <a16:colId xmlns="" xmlns:a16="http://schemas.microsoft.com/office/drawing/2014/main" val="20000"/>
                    </a:ext>
                  </a:extLst>
                </a:gridCol>
                <a:gridCol w="732155">
                  <a:extLst>
                    <a:ext uri="{9D8B030D-6E8A-4147-A177-3AD203B41FA5}">
                      <a16:colId xmlns="" xmlns:a16="http://schemas.microsoft.com/office/drawing/2014/main" val="20001"/>
                    </a:ext>
                  </a:extLst>
                </a:gridCol>
                <a:gridCol w="758190">
                  <a:extLst>
                    <a:ext uri="{9D8B030D-6E8A-4147-A177-3AD203B41FA5}">
                      <a16:colId xmlns="" xmlns:a16="http://schemas.microsoft.com/office/drawing/2014/main" val="20002"/>
                    </a:ext>
                  </a:extLst>
                </a:gridCol>
              </a:tblGrid>
              <a:tr h="21336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336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336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336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336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336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336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336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336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336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336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7"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9" name="Tabela 8"/>
          <p:cNvGraphicFramePr/>
          <p:nvPr>
            <p:extLst>
              <p:ext uri="{D42A27DB-BD31-4B8C-83A1-F6EECF244321}">
                <p14:modId xmlns:p14="http://schemas.microsoft.com/office/powerpoint/2010/main" val="975482809"/>
              </p:ext>
            </p:extLst>
          </p:nvPr>
        </p:nvGraphicFramePr>
        <p:xfrm>
          <a:off x="3274060" y="422275"/>
          <a:ext cx="2907030" cy="2376170"/>
        </p:xfrm>
        <a:graphic>
          <a:graphicData uri="http://schemas.openxmlformats.org/drawingml/2006/table">
            <a:tbl>
              <a:tblPr firstRow="1" bandRow="1">
                <a:tableStyleId>{5C22544A-7EE6-4342-B048-85BDC9FD1C3A}</a:tableStyleId>
              </a:tblPr>
              <a:tblGrid>
                <a:gridCol w="1457960">
                  <a:extLst>
                    <a:ext uri="{9D8B030D-6E8A-4147-A177-3AD203B41FA5}">
                      <a16:colId xmlns="" xmlns:a16="http://schemas.microsoft.com/office/drawing/2014/main" val="20000"/>
                    </a:ext>
                  </a:extLst>
                </a:gridCol>
                <a:gridCol w="598805">
                  <a:extLst>
                    <a:ext uri="{9D8B030D-6E8A-4147-A177-3AD203B41FA5}">
                      <a16:colId xmlns="" xmlns:a16="http://schemas.microsoft.com/office/drawing/2014/main" val="20001"/>
                    </a:ext>
                  </a:extLst>
                </a:gridCol>
                <a:gridCol w="850265">
                  <a:extLst>
                    <a:ext uri="{9D8B030D-6E8A-4147-A177-3AD203B41FA5}">
                      <a16:colId xmlns="" xmlns:a16="http://schemas.microsoft.com/office/drawing/2014/main" val="20002"/>
                    </a:ext>
                  </a:extLst>
                </a:gridCol>
              </a:tblGrid>
              <a:tr h="23939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39395">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0"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11"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2" name="Tabela 12"/>
          <p:cNvGraphicFramePr/>
          <p:nvPr>
            <p:extLst>
              <p:ext uri="{D42A27DB-BD31-4B8C-83A1-F6EECF244321}">
                <p14:modId xmlns:p14="http://schemas.microsoft.com/office/powerpoint/2010/main" val="1867335705"/>
              </p:ext>
            </p:extLst>
          </p:nvPr>
        </p:nvGraphicFramePr>
        <p:xfrm>
          <a:off x="6316345" y="511810"/>
          <a:ext cx="3007995" cy="2319020"/>
        </p:xfrm>
        <a:graphic>
          <a:graphicData uri="http://schemas.openxmlformats.org/drawingml/2006/table">
            <a:tbl>
              <a:tblPr firstRow="1" bandRow="1">
                <a:tableStyleId>{5C22544A-7EE6-4342-B048-85BDC9FD1C3A}</a:tableStyleId>
              </a:tblPr>
              <a:tblGrid>
                <a:gridCol w="1440180">
                  <a:extLst>
                    <a:ext uri="{9D8B030D-6E8A-4147-A177-3AD203B41FA5}">
                      <a16:colId xmlns="" xmlns:a16="http://schemas.microsoft.com/office/drawing/2014/main" val="20000"/>
                    </a:ext>
                  </a:extLst>
                </a:gridCol>
                <a:gridCol w="601980">
                  <a:extLst>
                    <a:ext uri="{9D8B030D-6E8A-4147-A177-3AD203B41FA5}">
                      <a16:colId xmlns="" xmlns:a16="http://schemas.microsoft.com/office/drawing/2014/main" val="20001"/>
                    </a:ext>
                  </a:extLst>
                </a:gridCol>
                <a:gridCol w="965835">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3" name="Caixa de Texto 13"/>
          <p:cNvSpPr txBox="1"/>
          <p:nvPr/>
        </p:nvSpPr>
        <p:spPr>
          <a:xfrm>
            <a:off x="6571615" y="229235"/>
            <a:ext cx="1110615"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14"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5" name="Tabela 1"/>
          <p:cNvGraphicFramePr/>
          <p:nvPr>
            <p:extLst>
              <p:ext uri="{D42A27DB-BD31-4B8C-83A1-F6EECF244321}">
                <p14:modId xmlns:p14="http://schemas.microsoft.com/office/powerpoint/2010/main" val="1624633841"/>
              </p:ext>
            </p:extLst>
          </p:nvPr>
        </p:nvGraphicFramePr>
        <p:xfrm>
          <a:off x="195580" y="3759835"/>
          <a:ext cx="3355340" cy="2464435"/>
        </p:xfrm>
        <a:graphic>
          <a:graphicData uri="http://schemas.openxmlformats.org/drawingml/2006/table">
            <a:tbl>
              <a:tblPr firstRow="1" bandRow="1">
                <a:tableStyleId>{5C22544A-7EE6-4342-B048-85BDC9FD1C3A}</a:tableStyleId>
              </a:tblPr>
              <a:tblGrid>
                <a:gridCol w="1527175">
                  <a:extLst>
                    <a:ext uri="{9D8B030D-6E8A-4147-A177-3AD203B41FA5}">
                      <a16:colId xmlns="" xmlns:a16="http://schemas.microsoft.com/office/drawing/2014/main" val="20000"/>
                    </a:ext>
                  </a:extLst>
                </a:gridCol>
                <a:gridCol w="737235">
                  <a:extLst>
                    <a:ext uri="{9D8B030D-6E8A-4147-A177-3AD203B41FA5}">
                      <a16:colId xmlns="" xmlns:a16="http://schemas.microsoft.com/office/drawing/2014/main" val="20001"/>
                    </a:ext>
                  </a:extLst>
                </a:gridCol>
                <a:gridCol w="1090930">
                  <a:extLst>
                    <a:ext uri="{9D8B030D-6E8A-4147-A177-3AD203B41FA5}">
                      <a16:colId xmlns="" xmlns:a16="http://schemas.microsoft.com/office/drawing/2014/main" val="20002"/>
                    </a:ext>
                  </a:extLst>
                </a:gridCol>
              </a:tblGrid>
              <a:tr h="22923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2923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2860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2860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29235">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2923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2860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29235">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6"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7"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8" name="Tabela 14"/>
          <p:cNvGraphicFramePr/>
          <p:nvPr>
            <p:extLst>
              <p:ext uri="{D42A27DB-BD31-4B8C-83A1-F6EECF244321}">
                <p14:modId xmlns:p14="http://schemas.microsoft.com/office/powerpoint/2010/main" val="1925548578"/>
              </p:ext>
            </p:extLst>
          </p:nvPr>
        </p:nvGraphicFramePr>
        <p:xfrm>
          <a:off x="3340735" y="3768725"/>
          <a:ext cx="3777615" cy="2319020"/>
        </p:xfrm>
        <a:graphic>
          <a:graphicData uri="http://schemas.openxmlformats.org/drawingml/2006/table">
            <a:tbl>
              <a:tblPr firstRow="1" bandRow="1">
                <a:tableStyleId>{5C22544A-7EE6-4342-B048-85BDC9FD1C3A}</a:tableStyleId>
              </a:tblPr>
              <a:tblGrid>
                <a:gridCol w="1910080">
                  <a:extLst>
                    <a:ext uri="{9D8B030D-6E8A-4147-A177-3AD203B41FA5}">
                      <a16:colId xmlns="" xmlns:a16="http://schemas.microsoft.com/office/drawing/2014/main" val="20000"/>
                    </a:ext>
                  </a:extLst>
                </a:gridCol>
                <a:gridCol w="605155">
                  <a:extLst>
                    <a:ext uri="{9D8B030D-6E8A-4147-A177-3AD203B41FA5}">
                      <a16:colId xmlns="" xmlns:a16="http://schemas.microsoft.com/office/drawing/2014/main" val="20001"/>
                    </a:ext>
                  </a:extLst>
                </a:gridCol>
                <a:gridCol w="126238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9" name="Caixa de Texto 18"/>
          <p:cNvSpPr txBox="1"/>
          <p:nvPr/>
        </p:nvSpPr>
        <p:spPr>
          <a:xfrm>
            <a:off x="3620135" y="3475355"/>
            <a:ext cx="1937385" cy="369332"/>
          </a:xfrm>
          <a:prstGeom prst="rect">
            <a:avLst/>
          </a:prstGeom>
          <a:noFill/>
        </p:spPr>
        <p:txBody>
          <a:bodyPr wrap="square" rtlCol="0">
            <a:spAutoFit/>
          </a:bodyPr>
          <a:lstStyle/>
          <a:p>
            <a:r>
              <a:rPr lang="pt-PT" altLang="en-US" b="1" dirty="0">
                <a:solidFill>
                  <a:srgbClr val="3EA4BA"/>
                </a:solidFill>
              </a:rPr>
              <a:t>SERRA </a:t>
            </a:r>
            <a:r>
              <a:rPr lang="pt-PT" altLang="en-US" b="1" dirty="0" smtClean="0">
                <a:solidFill>
                  <a:srgbClr val="3EA4BA"/>
                </a:solidFill>
              </a:rPr>
              <a:t>LEONE</a:t>
            </a:r>
            <a:endParaRPr lang="pt-PT" altLang="en-US" b="1" dirty="0">
              <a:solidFill>
                <a:srgbClr val="3EA4BA"/>
              </a:solidFill>
            </a:endParaRPr>
          </a:p>
        </p:txBody>
      </p:sp>
      <p:pic>
        <p:nvPicPr>
          <p:cNvPr id="20"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21" name="Tabela 22"/>
          <p:cNvGraphicFramePr/>
          <p:nvPr>
            <p:extLst>
              <p:ext uri="{D42A27DB-BD31-4B8C-83A1-F6EECF244321}">
                <p14:modId xmlns:p14="http://schemas.microsoft.com/office/powerpoint/2010/main" val="2198606827"/>
              </p:ext>
            </p:extLst>
          </p:nvPr>
        </p:nvGraphicFramePr>
        <p:xfrm>
          <a:off x="9225280" y="349250"/>
          <a:ext cx="2919730" cy="2470150"/>
        </p:xfrm>
        <a:graphic>
          <a:graphicData uri="http://schemas.openxmlformats.org/drawingml/2006/table">
            <a:tbl>
              <a:tblPr firstRow="1" bandRow="1">
                <a:tableStyleId>{5C22544A-7EE6-4342-B048-85BDC9FD1C3A}</a:tableStyleId>
              </a:tblPr>
              <a:tblGrid>
                <a:gridCol w="1504315">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gridCol w="767715">
                  <a:extLst>
                    <a:ext uri="{9D8B030D-6E8A-4147-A177-3AD203B41FA5}">
                      <a16:colId xmlns="" xmlns:a16="http://schemas.microsoft.com/office/drawing/2014/main" val="20002"/>
                    </a:ext>
                  </a:extLst>
                </a:gridCol>
              </a:tblGrid>
              <a:tr h="35814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2" name="Caixa de Texto 23"/>
          <p:cNvSpPr txBox="1"/>
          <p:nvPr/>
        </p:nvSpPr>
        <p:spPr>
          <a:xfrm>
            <a:off x="9491980" y="200660"/>
            <a:ext cx="1290955"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23"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4" name="Tabela 25"/>
          <p:cNvGraphicFramePr/>
          <p:nvPr>
            <p:extLst>
              <p:ext uri="{D42A27DB-BD31-4B8C-83A1-F6EECF244321}">
                <p14:modId xmlns:p14="http://schemas.microsoft.com/office/powerpoint/2010/main" val="2708089201"/>
              </p:ext>
            </p:extLst>
          </p:nvPr>
        </p:nvGraphicFramePr>
        <p:xfrm>
          <a:off x="6683375" y="3768725"/>
          <a:ext cx="3381375" cy="2319020"/>
        </p:xfrm>
        <a:graphic>
          <a:graphicData uri="http://schemas.openxmlformats.org/drawingml/2006/table">
            <a:tbl>
              <a:tblPr firstRow="1" bandRow="1">
                <a:tableStyleId>{5C22544A-7EE6-4342-B048-85BDC9FD1C3A}</a:tableStyleId>
              </a:tblPr>
              <a:tblGrid>
                <a:gridCol w="1508760">
                  <a:extLst>
                    <a:ext uri="{9D8B030D-6E8A-4147-A177-3AD203B41FA5}">
                      <a16:colId xmlns="" xmlns:a16="http://schemas.microsoft.com/office/drawing/2014/main" val="20000"/>
                    </a:ext>
                  </a:extLst>
                </a:gridCol>
                <a:gridCol w="620395">
                  <a:extLst>
                    <a:ext uri="{9D8B030D-6E8A-4147-A177-3AD203B41FA5}">
                      <a16:colId xmlns="" xmlns:a16="http://schemas.microsoft.com/office/drawing/2014/main" val="20001"/>
                    </a:ext>
                  </a:extLst>
                </a:gridCol>
                <a:gridCol w="125222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5"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6" name="Imagem 28" descr="tg"/>
          <p:cNvPicPr>
            <a:picLocks noChangeAspect="1"/>
          </p:cNvPicPr>
          <p:nvPr/>
        </p:nvPicPr>
        <p:blipFill>
          <a:blip r:embed="rId9"/>
          <a:stretch>
            <a:fillRect/>
          </a:stretch>
        </p:blipFill>
        <p:spPr>
          <a:xfrm>
            <a:off x="6690995" y="3552825"/>
            <a:ext cx="333375" cy="219075"/>
          </a:xfrm>
          <a:prstGeom prst="rect">
            <a:avLst/>
          </a:prstGeom>
        </p:spPr>
      </p:pic>
    </p:spTree>
    <p:extLst>
      <p:ext uri="{BB962C8B-B14F-4D97-AF65-F5344CB8AC3E}">
        <p14:creationId xmlns:p14="http://schemas.microsoft.com/office/powerpoint/2010/main" val="375526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m 81" descr="LOGO-Paises ecowas"/>
          <p:cNvPicPr>
            <a:picLocks noChangeAspect="1"/>
          </p:cNvPicPr>
          <p:nvPr/>
        </p:nvPicPr>
        <p:blipFill>
          <a:blip r:embed="rId3"/>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3"/>
          <a:stretch>
            <a:fillRect/>
          </a:stretch>
        </p:blipFill>
        <p:spPr>
          <a:xfrm>
            <a:off x="-3175" y="43209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76" name="Conexão Reta 75"/>
          <p:cNvCxnSpPr>
            <a:endCxn id="25" idx="3"/>
          </p:cNvCxnSpPr>
          <p:nvPr/>
        </p:nvCxnSpPr>
        <p:spPr>
          <a:xfrm>
            <a:off x="5724524" y="3879212"/>
            <a:ext cx="379730" cy="406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a:t>8</a:t>
            </a:fld>
            <a:endParaRPr lang="fr-FR" altLang="pt-PT" sz="1200" b="1" i="1"/>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602854" y="90170"/>
            <a:ext cx="3653155" cy="374461"/>
          </a:xfrm>
          <a:prstGeom prst="rect">
            <a:avLst/>
          </a:prstGeom>
          <a:noFill/>
        </p:spPr>
        <p:txBody>
          <a:bodyPr wrap="square" rtlCol="0">
            <a:spAutoFit/>
          </a:bodyPr>
          <a:lstStyle/>
          <a:p>
            <a:pPr marL="12700">
              <a:lnSpc>
                <a:spcPts val="2160"/>
              </a:lnSpc>
            </a:pPr>
            <a:r>
              <a:rPr sz="1200" b="1" spc="-1" smtClean="0">
                <a:solidFill>
                  <a:srgbClr val="008CBA"/>
                </a:solidFill>
                <a:latin typeface="Arial Narrow" panose="020B0606020202030204" pitchFamily="34" charset="0"/>
                <a:cs typeface="Arial Narrow" panose="020B0606020202030204" pitchFamily="34" charset="0"/>
                <a:sym typeface="+mn-ea"/>
              </a:rPr>
              <a:t> </a:t>
            </a:r>
            <a:r>
              <a:rPr lang="fr-FR" sz="1200" b="1" spc="-1">
                <a:solidFill>
                  <a:srgbClr val="008CBA"/>
                </a:solidFill>
                <a:latin typeface="Arial Narrow" panose="020B0606020202030204" pitchFamily="34" charset="0"/>
                <a:cs typeface="Arial Narrow" panose="020B0606020202030204" pitchFamily="34" charset="0"/>
                <a:sym typeface="+mn-ea"/>
              </a:rPr>
              <a:t>L'importance de la CEDEAO en tant que marché régional</a:t>
            </a:r>
            <a:endParaRPr lang="pt-PT" altLang="en-US" sz="1200" b="1" i="1" spc="-1" smtClean="0">
              <a:solidFill>
                <a:srgbClr val="008C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7501255" y="422910"/>
            <a:ext cx="2470785" cy="275590"/>
          </a:xfrm>
          <a:prstGeom prst="rect">
            <a:avLst/>
          </a:prstGeom>
          <a:noFill/>
        </p:spPr>
        <p:txBody>
          <a:bodyPr wrap="square" rtlCol="0">
            <a:spAutoFit/>
          </a:bodyPr>
          <a:lstStyle/>
          <a:p>
            <a:r>
              <a:rPr lang="pt-PT" sz="1200" b="1" smtClean="0">
                <a:solidFill>
                  <a:srgbClr val="008CBA"/>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pt-PT" sz="1200">
                <a:latin typeface="Arial Narrow" panose="020B0606020202030204" pitchFamily="34" charset="0"/>
                <a:cs typeface="Arial Narrow" panose="020B0606020202030204" pitchFamily="34" charset="0"/>
                <a:sym typeface="+mn-ea"/>
              </a:rPr>
              <a:t>Élimination des barrières douanières,</a:t>
            </a:r>
            <a:endParaRPr lang="pt-PT" altLang="en-US" sz="1200" i="1">
              <a:solidFill>
                <a:srgbClr val="00B0F0"/>
              </a:solidFill>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759200" cy="276999"/>
          </a:xfrm>
          <a:prstGeom prst="rect">
            <a:avLst/>
          </a:prstGeom>
          <a:noFill/>
        </p:spPr>
        <p:txBody>
          <a:bodyPr wrap="square" rtlCol="0">
            <a:spAutoFit/>
          </a:bodyPr>
          <a:lstStyle/>
          <a:p>
            <a:pPr marL="104140" marR="262890">
              <a:lnSpc>
                <a:spcPct val="100000"/>
              </a:lnSpc>
              <a:spcBef>
                <a:spcPts val="280"/>
              </a:spcBef>
            </a:pPr>
            <a:r>
              <a:rPr lang="pt-PT" sz="1200" b="1" smtClean="0">
                <a:solidFill>
                  <a:srgbClr val="008CBA"/>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Faciliter la libre circulation des personnes et des biens</a:t>
            </a:r>
            <a:r>
              <a:rPr lang="pt-PT" sz="120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lnSpc>
                <a:spcPct val="100000"/>
              </a:lnSpc>
              <a:spcBef>
                <a:spcPts val="280"/>
              </a:spcBef>
            </a:pPr>
            <a:r>
              <a:rPr lang="pt-PT" sz="1200" b="1" smtClean="0">
                <a:solidFill>
                  <a:srgbClr val="008CBA"/>
                </a:solidFill>
                <a:latin typeface="Arial Narrow" panose="020B0606020202030204" pitchFamily="34" charset="0"/>
                <a:cs typeface="Arial Narrow" panose="020B0606020202030204" pitchFamily="34" charset="0"/>
                <a:sym typeface="+mn-ea"/>
              </a:rPr>
              <a:t>»</a:t>
            </a:r>
            <a:r>
              <a:rPr lang="pt-PT" sz="1200" b="1" smtClean="0">
                <a:solidFill>
                  <a:srgbClr val="31859C"/>
                </a:solidFill>
                <a:latin typeface="Arial Narrow" panose="020B0606020202030204" pitchFamily="34" charset="0"/>
                <a:cs typeface="Arial Narrow" panose="020B0606020202030204" pitchFamily="34" charset="0"/>
                <a:sym typeface="+mn-ea"/>
              </a:rPr>
              <a:t> </a:t>
            </a:r>
            <a:r>
              <a:rPr lang="en-US" sz="1200" err="1">
                <a:latin typeface="Arial Narrow" panose="020B0606020202030204" pitchFamily="34" charset="0"/>
                <a:cs typeface="Arial Narrow" panose="020B0606020202030204" pitchFamily="34" charset="0"/>
                <a:sym typeface="+mn-ea"/>
              </a:rPr>
              <a:t>Avantages</a:t>
            </a:r>
            <a:r>
              <a:rPr lang="en-US" sz="1200">
                <a:latin typeface="Arial Narrow" panose="020B0606020202030204" pitchFamily="34" charset="0"/>
                <a:cs typeface="Arial Narrow" panose="020B0606020202030204" pitchFamily="34" charset="0"/>
                <a:sym typeface="+mn-ea"/>
              </a:rPr>
              <a:t> </a:t>
            </a:r>
            <a:r>
              <a:rPr lang="en-US" sz="1200" err="1">
                <a:latin typeface="Arial Narrow" panose="020B0606020202030204" pitchFamily="34" charset="0"/>
                <a:cs typeface="Arial Narrow" panose="020B0606020202030204" pitchFamily="34" charset="0"/>
                <a:sym typeface="+mn-ea"/>
              </a:rPr>
              <a:t>fiscaux</a:t>
            </a:r>
            <a:r>
              <a:rPr lang="en-US" sz="1200">
                <a:latin typeface="Arial Narrow" panose="020B0606020202030204" pitchFamily="34" charset="0"/>
                <a:cs typeface="Arial Narrow" panose="020B0606020202030204" pitchFamily="34" charset="0"/>
                <a:sym typeface="+mn-ea"/>
              </a:rPr>
              <a:t> et </a:t>
            </a:r>
            <a:r>
              <a:rPr lang="en-US" sz="1200" err="1">
                <a:latin typeface="Arial Narrow" panose="020B0606020202030204" pitchFamily="34" charset="0"/>
                <a:cs typeface="Arial Narrow" panose="020B0606020202030204" pitchFamily="34" charset="0"/>
                <a:sym typeface="+mn-ea"/>
              </a:rPr>
              <a:t>douaniers</a:t>
            </a:r>
            <a:r>
              <a:rPr lang="pt-PT" sz="120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080760"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337300" y="5156200"/>
            <a:ext cx="4212590" cy="275590"/>
          </a:xfrm>
          <a:prstGeom prst="rect">
            <a:avLst/>
          </a:prstGeom>
          <a:noFill/>
        </p:spPr>
        <p:txBody>
          <a:bodyPr wrap="square" rtlCol="0">
            <a:spAutoFit/>
          </a:bodyPr>
          <a:lstStyle/>
          <a:p>
            <a:pPr marL="104140" marR="262890">
              <a:lnSpc>
                <a:spcPct val="100000"/>
              </a:lnSpc>
              <a:spcBef>
                <a:spcPts val="280"/>
              </a:spcBef>
              <a:spcAft>
                <a:spcPts val="0"/>
              </a:spcAft>
            </a:pPr>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altLang="pt-PT" sz="1200">
                <a:latin typeface="Arial Narrow" panose="020B0606020202030204" pitchFamily="34" charset="0"/>
                <a:cs typeface="Arial Narrow" panose="020B0606020202030204" pitchFamily="34" charset="0"/>
                <a:sym typeface="+mn-ea"/>
              </a:rPr>
              <a:t>Exportation de biens et services </a:t>
            </a:r>
            <a:r>
              <a:rPr lang="pt-PT" altLang="pt-PT" sz="1200" smtClean="0">
                <a:latin typeface="Arial Narrow" panose="020B0606020202030204" pitchFamily="34" charset="0"/>
                <a:cs typeface="Arial Narrow" panose="020B0606020202030204" pitchFamily="34" charset="0"/>
                <a:sym typeface="+mn-ea"/>
              </a:rPr>
              <a:t>:  $ 197,993,787,997, en 2018</a:t>
            </a:r>
            <a:r>
              <a:rPr lang="pt-PT" altLang="en-US" sz="1200" smtClean="0">
                <a:latin typeface="Arial Narrow" panose="020B0606020202030204" pitchFamily="34" charset="0"/>
                <a:cs typeface="Arial Narrow" panose="020B0606020202030204" pitchFamily="34" charset="0"/>
                <a:sym typeface="+mn-ea"/>
              </a:rPr>
              <a:t>;</a:t>
            </a:r>
            <a:r>
              <a:rPr sz="1200" smtClean="0">
                <a:latin typeface="Arial Narrow" panose="020B0606020202030204" pitchFamily="34" charset="0"/>
                <a:cs typeface="Arial Narrow" panose="020B0606020202030204" pitchFamily="34" charset="0"/>
                <a:sym typeface="+mn-ea"/>
              </a:rPr>
              <a:t> </a:t>
            </a:r>
            <a:endParaRPr lang="pt-PT" altLang="en-US" sz="1200" i="1">
              <a:solidFill>
                <a:srgbClr val="00B0F0"/>
              </a:solidFill>
            </a:endParaRPr>
          </a:p>
        </p:txBody>
      </p:sp>
      <p:sp>
        <p:nvSpPr>
          <p:cNvPr id="40" name="Caixa de Texto 39"/>
          <p:cNvSpPr txBox="1"/>
          <p:nvPr/>
        </p:nvSpPr>
        <p:spPr>
          <a:xfrm>
            <a:off x="6346825" y="5418455"/>
            <a:ext cx="5534025" cy="284693"/>
          </a:xfrm>
          <a:prstGeom prst="rect">
            <a:avLst/>
          </a:prstGeom>
          <a:noFill/>
        </p:spPr>
        <p:txBody>
          <a:bodyPr wrap="square" rtlCol="0">
            <a:spAutoFit/>
          </a:bodyPr>
          <a:lstStyle/>
          <a:p>
            <a:pPr marL="12700">
              <a:lnSpc>
                <a:spcPts val="1500"/>
              </a:lnSpc>
              <a:spcBef>
                <a:spcPts val="0"/>
              </a:spcBef>
              <a:spcAft>
                <a:spcPts val="0"/>
              </a:spcAft>
            </a:pPr>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Importations de biens et services </a:t>
            </a:r>
            <a:r>
              <a:rPr lang="pt-PT" sz="1200" smtClean="0">
                <a:latin typeface="Arial Narrow" panose="020B0606020202030204" pitchFamily="34" charset="0"/>
                <a:cs typeface="Arial Narrow" panose="020B0606020202030204" pitchFamily="34" charset="0"/>
                <a:sym typeface="+mn-ea"/>
              </a:rPr>
              <a:t>: </a:t>
            </a:r>
            <a:r>
              <a:rPr lang="pt-PT" altLang="pt-PT" sz="1200" smtClean="0">
                <a:latin typeface="Arial Narrow" panose="020B0606020202030204" pitchFamily="34" charset="0"/>
                <a:cs typeface="Arial Narrow" panose="020B0606020202030204" pitchFamily="34" charset="0"/>
                <a:sym typeface="+mn-ea"/>
              </a:rPr>
              <a:t> </a:t>
            </a:r>
            <a:r>
              <a:rPr lang="pt-PT" altLang="pt-PT" sz="1200">
                <a:latin typeface="Arial Narrow" panose="020B0606020202030204" pitchFamily="34" charset="0"/>
                <a:cs typeface="Arial Narrow" panose="020B0606020202030204" pitchFamily="34" charset="0"/>
                <a:sym typeface="+mn-ea"/>
              </a:rPr>
              <a:t>$ </a:t>
            </a:r>
            <a:r>
              <a:rPr lang="pt-PT" sz="1200" smtClean="0">
                <a:latin typeface="Arial Narrow" panose="020B0606020202030204" pitchFamily="34" charset="0"/>
                <a:cs typeface="Arial Narrow" panose="020B0606020202030204" pitchFamily="34" charset="0"/>
                <a:sym typeface="+mn-ea"/>
              </a:rPr>
              <a:t>138,363,847,400, </a:t>
            </a:r>
            <a:r>
              <a:rPr lang="pt-PT" altLang="pt-PT" sz="1200" smtClean="0">
                <a:latin typeface="Arial Narrow" panose="020B0606020202030204" pitchFamily="34" charset="0"/>
                <a:cs typeface="Arial Narrow" panose="020B0606020202030204" pitchFamily="34" charset="0"/>
                <a:sym typeface="+mn-ea"/>
              </a:rPr>
              <a:t> en </a:t>
            </a:r>
            <a:r>
              <a:rPr lang="pt-PT" altLang="pt-PT" sz="1200">
                <a:latin typeface="Arial Narrow" panose="020B0606020202030204" pitchFamily="34" charset="0"/>
                <a:cs typeface="Arial Narrow" panose="020B0606020202030204" pitchFamily="34" charset="0"/>
                <a:sym typeface="+mn-ea"/>
              </a:rPr>
              <a:t>2018;</a:t>
            </a:r>
            <a:endParaRPr lang="pt-PT" altLang="en-US" sz="1200" i="1">
              <a:solidFill>
                <a:srgbClr val="00B0F0"/>
              </a:solidFill>
            </a:endParaRPr>
          </a:p>
        </p:txBody>
      </p:sp>
      <p:cxnSp>
        <p:nvCxnSpPr>
          <p:cNvPr id="41" name="Conexão Reta 40"/>
          <p:cNvCxnSpPr/>
          <p:nvPr/>
        </p:nvCxnSpPr>
        <p:spPr>
          <a:xfrm>
            <a:off x="6456045" y="53943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246495" y="5728970"/>
            <a:ext cx="3743960" cy="275590"/>
          </a:xfrm>
          <a:prstGeom prst="rect">
            <a:avLst/>
          </a:prstGeom>
          <a:noFill/>
        </p:spPr>
        <p:txBody>
          <a:bodyPr wrap="square" rtlCol="0">
            <a:spAutoFit/>
          </a:bodyPr>
          <a:lstStyle/>
          <a:p>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en-US" altLang="pt-PT" sz="1200">
                <a:latin typeface="Arial Narrow" panose="020B0606020202030204" pitchFamily="34" charset="0"/>
                <a:cs typeface="Arial Narrow" panose="020B0606020202030204" pitchFamily="34" charset="0"/>
                <a:sym typeface="+mn-ea"/>
              </a:rPr>
              <a:t>Exportation </a:t>
            </a:r>
            <a:r>
              <a:rPr lang="en-US" altLang="pt-PT" sz="1200" err="1">
                <a:latin typeface="Arial Narrow" panose="020B0606020202030204" pitchFamily="34" charset="0"/>
                <a:cs typeface="Arial Narrow" panose="020B0606020202030204" pitchFamily="34" charset="0"/>
                <a:sym typeface="+mn-ea"/>
              </a:rPr>
              <a:t>gratuite</a:t>
            </a:r>
            <a:r>
              <a:rPr lang="en-US" altLang="pt-PT" sz="1200">
                <a:latin typeface="Arial Narrow" panose="020B0606020202030204" pitchFamily="34" charset="0"/>
                <a:cs typeface="Arial Narrow" panose="020B0606020202030204" pitchFamily="34" charset="0"/>
                <a:sym typeface="+mn-ea"/>
              </a:rPr>
              <a:t> des </a:t>
            </a:r>
            <a:r>
              <a:rPr lang="en-US" altLang="pt-PT" sz="1200" err="1">
                <a:latin typeface="Arial Narrow" panose="020B0606020202030204" pitchFamily="34" charset="0"/>
                <a:cs typeface="Arial Narrow" panose="020B0606020202030204" pitchFamily="34" charset="0"/>
                <a:sym typeface="+mn-ea"/>
              </a:rPr>
              <a:t>produits</a:t>
            </a:r>
            <a:endParaRPr lang="pt-PT" altLang="en-US" sz="1200" i="1">
              <a:solidFill>
                <a:srgbClr val="00B0F0"/>
              </a:solidFill>
            </a:endParaRPr>
          </a:p>
        </p:txBody>
      </p:sp>
      <p:sp>
        <p:nvSpPr>
          <p:cNvPr id="44" name="Oval 43"/>
          <p:cNvSpPr/>
          <p:nvPr/>
        </p:nvSpPr>
        <p:spPr>
          <a:xfrm>
            <a:off x="6583680"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4" y="917575"/>
            <a:ext cx="3950785" cy="276999"/>
          </a:xfrm>
          <a:prstGeom prst="rect">
            <a:avLst/>
          </a:prstGeom>
          <a:noFill/>
        </p:spPr>
        <p:txBody>
          <a:bodyPr wrap="square" rtlCol="0">
            <a:spAutoFit/>
          </a:bodyPr>
          <a:lstStyle/>
          <a:p>
            <a:r>
              <a:rPr lang="pt-PT" sz="1200" b="1" smtClean="0">
                <a:solidFill>
                  <a:srgbClr val="008CBA"/>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Des opportunités réciproques pour tous les pays et entreprises</a:t>
            </a:r>
            <a:endParaRPr lang="pt-PT" altLang="en-US" sz="1200"/>
          </a:p>
        </p:txBody>
      </p:sp>
      <p:sp>
        <p:nvSpPr>
          <p:cNvPr id="22" name="Caixa de Texto 21"/>
          <p:cNvSpPr txBox="1"/>
          <p:nvPr/>
        </p:nvSpPr>
        <p:spPr>
          <a:xfrm>
            <a:off x="6615430" y="4797425"/>
            <a:ext cx="2445385" cy="275590"/>
          </a:xfrm>
          <a:prstGeom prst="rect">
            <a:avLst/>
          </a:prstGeom>
          <a:noFill/>
        </p:spPr>
        <p:txBody>
          <a:bodyPr wrap="square" rtlCol="0">
            <a:spAutoFit/>
          </a:bodyPr>
          <a:lstStyle/>
          <a:p>
            <a:r>
              <a:rPr lang="pt-PT" altLang="en-US" sz="1200" b="1" i="1" smtClean="0">
                <a:solidFill>
                  <a:srgbClr val="008CBA"/>
                </a:solidFill>
              </a:rPr>
              <a:t>Exportation </a:t>
            </a:r>
            <a:r>
              <a:rPr lang="pt-PT" altLang="en-US" sz="1200" b="1" i="1">
                <a:solidFill>
                  <a:srgbClr val="008CBA"/>
                </a:solidFill>
              </a:rPr>
              <a:t>et </a:t>
            </a:r>
            <a:r>
              <a:rPr lang="pt-PT" altLang="en-US" sz="1200" b="1" i="1" smtClean="0">
                <a:solidFill>
                  <a:srgbClr val="008CBA"/>
                </a:solidFill>
              </a:rPr>
              <a:t>réexportation</a:t>
            </a:r>
            <a:endParaRPr lang="pt-PT" altLang="en-US" sz="1200" b="1" i="1">
              <a:solidFill>
                <a:srgbClr val="008CBA"/>
              </a:solidFill>
            </a:endParaRPr>
          </a:p>
        </p:txBody>
      </p:sp>
      <p:sp>
        <p:nvSpPr>
          <p:cNvPr id="23" name="Caixa de Texto 22"/>
          <p:cNvSpPr txBox="1"/>
          <p:nvPr/>
        </p:nvSpPr>
        <p:spPr>
          <a:xfrm>
            <a:off x="6149974" y="6052820"/>
            <a:ext cx="5869305" cy="276999"/>
          </a:xfrm>
          <a:prstGeom prst="rect">
            <a:avLst/>
          </a:prstGeom>
          <a:noFill/>
        </p:spPr>
        <p:txBody>
          <a:bodyPr wrap="square" rtlCol="0">
            <a:spAutoFit/>
          </a:bodyPr>
          <a:lstStyle/>
          <a:p>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altLang="pt-PT" sz="1200">
                <a:latin typeface="Arial Narrow" panose="020B0606020202030204" pitchFamily="34" charset="0"/>
                <a:cs typeface="Arial Narrow" panose="020B0606020202030204" pitchFamily="34" charset="0"/>
                <a:sym typeface="+mn-ea"/>
              </a:rPr>
              <a:t>Importation de matières premières entre les 15 pays de la CEDEAO en franchise de droits et taxes</a:t>
            </a:r>
            <a:endParaRPr lang="pt-PT" altLang="en-US" sz="1200" i="1">
              <a:solidFill>
                <a:srgbClr val="00B0F0"/>
              </a:solidFill>
            </a:endParaRPr>
          </a:p>
        </p:txBody>
      </p:sp>
      <p:sp>
        <p:nvSpPr>
          <p:cNvPr id="25" name="object 7"/>
          <p:cNvSpPr txBox="1"/>
          <p:nvPr/>
        </p:nvSpPr>
        <p:spPr>
          <a:xfrm>
            <a:off x="3888105" y="4145277"/>
            <a:ext cx="2216149" cy="280035"/>
          </a:xfrm>
          <a:prstGeom prst="rect">
            <a:avLst/>
          </a:prstGeom>
        </p:spPr>
        <p:txBody>
          <a:bodyPr wrap="square" lIns="0" tIns="13716" rIns="0" bIns="0" rtlCol="0">
            <a:noAutofit/>
          </a:bodyPr>
          <a:lstStyle/>
          <a:p>
            <a:pPr marL="12700">
              <a:lnSpc>
                <a:spcPts val="2160"/>
              </a:lnSpc>
            </a:pPr>
            <a:r>
              <a:rPr lang="en-US" sz="1400" b="1" spc="-1" err="1">
                <a:solidFill>
                  <a:srgbClr val="008CBA"/>
                </a:solidFill>
                <a:latin typeface="Arial Narrow" panose="020B0606020202030204" pitchFamily="34" charset="0"/>
                <a:cs typeface="Arial Narrow" panose="020B0606020202030204" pitchFamily="34" charset="0"/>
              </a:rPr>
              <a:t>Caractérisation</a:t>
            </a:r>
            <a:r>
              <a:rPr lang="en-US" sz="1400" b="1" spc="-1">
                <a:solidFill>
                  <a:srgbClr val="008CBA"/>
                </a:solidFill>
                <a:latin typeface="Arial Narrow" panose="020B0606020202030204" pitchFamily="34" charset="0"/>
                <a:cs typeface="Arial Narrow" panose="020B0606020202030204" pitchFamily="34" charset="0"/>
              </a:rPr>
              <a:t> et information</a:t>
            </a:r>
            <a:endParaRPr sz="1400" b="1" spc="-1" smtClean="0">
              <a:solidFill>
                <a:srgbClr val="008CBA"/>
              </a:solidFill>
              <a:latin typeface="Arial Narrow" panose="020B0606020202030204" pitchFamily="34" charset="0"/>
              <a:cs typeface="Arial Narrow" panose="020B0606020202030204" pitchFamily="34" charset="0"/>
            </a:endParaRP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170316" y="4419232"/>
            <a:ext cx="1965871" cy="276999"/>
          </a:xfrm>
          <a:prstGeom prst="rect">
            <a:avLst/>
          </a:prstGeom>
          <a:noFill/>
        </p:spPr>
        <p:txBody>
          <a:bodyPr wrap="square" rtlCol="0">
            <a:spAutoFit/>
          </a:bodyPr>
          <a:lstStyle/>
          <a:p>
            <a:r>
              <a:rPr lang="pt-PT" sz="1200" b="1" smtClean="0">
                <a:solidFill>
                  <a:srgbClr val="31859C"/>
                </a:solidFill>
                <a:latin typeface="Arial Narrow" panose="020B0606020202030204" pitchFamily="34" charset="0"/>
                <a:cs typeface="Arial Narrow" panose="020B0606020202030204" pitchFamily="34" charset="0"/>
                <a:sym typeface="+mn-ea"/>
              </a:rPr>
              <a:t>» </a:t>
            </a:r>
            <a:r>
              <a:rPr sz="1200" err="1" smtClean="0">
                <a:latin typeface="Arial Narrow" panose="020B0606020202030204" pitchFamily="34" charset="0"/>
                <a:cs typeface="Arial Narrow" panose="020B0606020202030204" pitchFamily="34" charset="0"/>
                <a:sym typeface="+mn-ea"/>
              </a:rPr>
              <a:t>Capacita</a:t>
            </a:r>
            <a:r>
              <a:rPr lang="pt-PT" sz="1200" smtClean="0">
                <a:latin typeface="Arial Narrow" panose="020B0606020202030204" pitchFamily="34" charset="0"/>
                <a:cs typeface="Arial Narrow" panose="020B0606020202030204" pitchFamily="34" charset="0"/>
                <a:sym typeface="+mn-ea"/>
              </a:rPr>
              <a:t>tion</a:t>
            </a:r>
            <a:r>
              <a:rPr sz="1200" smtClean="0">
                <a:latin typeface="Arial Narrow" panose="020B0606020202030204" pitchFamily="34" charset="0"/>
                <a:cs typeface="Arial Narrow" panose="020B0606020202030204" pitchFamily="34" charset="0"/>
                <a:sym typeface="+mn-ea"/>
              </a:rPr>
              <a:t> e</a:t>
            </a:r>
            <a:r>
              <a:rPr lang="pt-PT" sz="1200" smtClean="0">
                <a:latin typeface="Arial Narrow" panose="020B0606020202030204" pitchFamily="34" charset="0"/>
                <a:cs typeface="Arial Narrow" panose="020B0606020202030204" pitchFamily="34" charset="0"/>
                <a:sym typeface="+mn-ea"/>
              </a:rPr>
              <a:t>ntrepeuneriel</a:t>
            </a:r>
            <a:endParaRPr lang="pt-PT" altLang="en-US" sz="1200"/>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219175" y="4794517"/>
            <a:ext cx="2803350"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spc="-1" dirty="0">
                <a:latin typeface="Arial Narrow" panose="020B0606020202030204" pitchFamily="34" charset="0"/>
                <a:cs typeface="Arial Narrow" panose="020B0606020202030204" pitchFamily="34" charset="0"/>
                <a:sym typeface="+mn-ea"/>
              </a:rPr>
              <a:t>Fonctionnement et coopération </a:t>
            </a:r>
            <a:r>
              <a:rPr lang="fr-FR" sz="1200" spc="-1" dirty="0" smtClean="0">
                <a:latin typeface="Arial Narrow" panose="020B0606020202030204" pitchFamily="34" charset="0"/>
                <a:cs typeface="Arial Narrow" panose="020B0606020202030204" pitchFamily="34" charset="0"/>
                <a:sym typeface="+mn-ea"/>
              </a:rPr>
              <a:t>en </a:t>
            </a:r>
            <a:r>
              <a:rPr lang="fr-FR" sz="1200" spc="-1" dirty="0">
                <a:latin typeface="Arial Narrow" panose="020B0606020202030204" pitchFamily="34" charset="0"/>
                <a:cs typeface="Arial Narrow" panose="020B0606020202030204" pitchFamily="34" charset="0"/>
                <a:sym typeface="+mn-ea"/>
              </a:rPr>
              <a:t>réseau</a:t>
            </a:r>
            <a:endParaRPr lang="pt-PT" altLang="en-US" sz="1200" dirty="0"/>
          </a:p>
        </p:txBody>
      </p:sp>
      <p:sp>
        <p:nvSpPr>
          <p:cNvPr id="43" name="Caixa de Texto 42"/>
          <p:cNvSpPr txBox="1"/>
          <p:nvPr/>
        </p:nvSpPr>
        <p:spPr>
          <a:xfrm>
            <a:off x="3490955" y="5159007"/>
            <a:ext cx="2375669"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en-US" sz="1200" dirty="0">
                <a:latin typeface="Arial Narrow" panose="020B0606020202030204" pitchFamily="34" charset="0"/>
                <a:cs typeface="Arial Narrow" panose="020B0606020202030204" pitchFamily="34" charset="0"/>
                <a:sym typeface="+mn-ea"/>
              </a:rPr>
              <a:t>Instruments </a:t>
            </a:r>
            <a:r>
              <a:rPr lang="en-US" sz="1200" dirty="0" smtClean="0">
                <a:latin typeface="Arial Narrow" panose="020B0606020202030204" pitchFamily="34" charset="0"/>
                <a:cs typeface="Arial Narrow" panose="020B0606020202030204" pitchFamily="34" charset="0"/>
                <a:sym typeface="+mn-ea"/>
              </a:rPr>
              <a:t>publics de facilitation</a:t>
            </a:r>
            <a:endParaRPr lang="pt-PT" altLang="en-US" sz="1200" dirty="0"/>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444436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356350"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235065"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116320"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6236970" y="4725035"/>
            <a:ext cx="410845"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xão Reta 4"/>
          <p:cNvCxnSpPr/>
          <p:nvPr/>
        </p:nvCxnSpPr>
        <p:spPr>
          <a:xfrm flipV="1">
            <a:off x="363283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981960" y="1577881"/>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a:solidFill>
                  <a:srgbClr val="3EA4BA"/>
                </a:solidFill>
                <a:latin typeface="Arial Narrow" panose="020B0606020202030204" pitchFamily="34" charset="0"/>
                <a:cs typeface="Arial Narrow" panose="020B0606020202030204" pitchFamily="34" charset="0"/>
                <a:sym typeface="+mn-ea"/>
              </a:rPr>
              <a:t>15 pays membres</a:t>
            </a:r>
          </a:p>
        </p:txBody>
      </p:sp>
      <p:sp>
        <p:nvSpPr>
          <p:cNvPr id="7" name="Caixa de Texto 6"/>
          <p:cNvSpPr txBox="1"/>
          <p:nvPr/>
        </p:nvSpPr>
        <p:spPr>
          <a:xfrm>
            <a:off x="2524116" y="2016666"/>
            <a:ext cx="1478289" cy="276999"/>
          </a:xfrm>
          <a:prstGeom prst="rect">
            <a:avLst/>
          </a:prstGeom>
          <a:noFill/>
        </p:spPr>
        <p:txBody>
          <a:bodyPr wrap="square" rtlCol="0">
            <a:spAutoFit/>
          </a:bodyPr>
          <a:lstStyle/>
          <a:p>
            <a:r>
              <a:rPr lang="pt-PT" altLang="en-US" sz="1200" i="1">
                <a:solidFill>
                  <a:srgbClr val="3EA4BA"/>
                </a:solidFill>
                <a:latin typeface="Arial Narrow" panose="020B0606020202030204" pitchFamily="34" charset="0"/>
                <a:cs typeface="Arial Narrow" panose="020B0606020202030204" pitchFamily="34" charset="0"/>
                <a:sym typeface="+mn-ea"/>
              </a:rPr>
              <a:t>Trois langues officielles</a:t>
            </a:r>
          </a:p>
        </p:txBody>
      </p:sp>
      <p:sp>
        <p:nvSpPr>
          <p:cNvPr id="9" name="Caixa de Texto 8"/>
          <p:cNvSpPr txBox="1"/>
          <p:nvPr/>
        </p:nvSpPr>
        <p:spPr>
          <a:xfrm>
            <a:off x="1559560" y="2374171"/>
            <a:ext cx="2354580" cy="245110"/>
          </a:xfrm>
          <a:prstGeom prst="rect">
            <a:avLst/>
          </a:prstGeom>
          <a:noFill/>
        </p:spPr>
        <p:txBody>
          <a:bodyPr wrap="square" rtlCol="0">
            <a:spAutoFit/>
          </a:bodyPr>
          <a:lstStyle/>
          <a:p>
            <a:pPr lvl="0" algn="r" fontAlgn="auto">
              <a:lnSpc>
                <a:spcPts val="1200"/>
              </a:lnSpc>
            </a:pPr>
            <a:r>
              <a:rPr lang="pt-PT" altLang="en-US" sz="1200" i="1">
                <a:solidFill>
                  <a:srgbClr val="3EA4BA"/>
                </a:solidFill>
                <a:latin typeface="Arial Narrow" panose="020B0606020202030204" pitchFamily="34" charset="0"/>
                <a:cs typeface="Arial Narrow" panose="020B0606020202030204" pitchFamily="34" charset="0"/>
                <a:sym typeface="+mn-ea"/>
              </a:rPr>
              <a:t>188.423.476 </a:t>
            </a:r>
            <a:r>
              <a:rPr lang="pt-PT" altLang="en-US" sz="1200" i="1" smtClean="0">
                <a:solidFill>
                  <a:srgbClr val="3EA4BA"/>
                </a:solidFill>
                <a:latin typeface="Arial Narrow" panose="020B0606020202030204" pitchFamily="34" charset="0"/>
                <a:cs typeface="Arial Narrow" panose="020B0606020202030204" pitchFamily="34" charset="0"/>
                <a:sym typeface="+mn-ea"/>
              </a:rPr>
              <a:t>utilisateurs </a:t>
            </a:r>
            <a:r>
              <a:rPr lang="pt-PT" altLang="en-US" sz="1200" i="1">
                <a:solidFill>
                  <a:srgbClr val="3EA4BA"/>
                </a:solidFill>
                <a:latin typeface="Arial Narrow" panose="020B0606020202030204" pitchFamily="34" charset="0"/>
                <a:cs typeface="Arial Narrow" panose="020B0606020202030204" pitchFamily="34" charset="0"/>
                <a:sym typeface="+mn-ea"/>
              </a:rPr>
              <a:t>d'Internet</a:t>
            </a:r>
          </a:p>
        </p:txBody>
      </p:sp>
      <p:sp>
        <p:nvSpPr>
          <p:cNvPr id="10" name="Caixa de Texto 9"/>
          <p:cNvSpPr txBox="1"/>
          <p:nvPr/>
        </p:nvSpPr>
        <p:spPr>
          <a:xfrm>
            <a:off x="1684203" y="2620641"/>
            <a:ext cx="2247265" cy="276999"/>
          </a:xfrm>
          <a:prstGeom prst="rect">
            <a:avLst/>
          </a:prstGeom>
          <a:noFill/>
        </p:spPr>
        <p:txBody>
          <a:bodyPr wrap="square" rtlCol="0">
            <a:spAutoFit/>
          </a:bodyPr>
          <a:lstStyle/>
          <a:p>
            <a:r>
              <a:rPr lang="pt-PT" altLang="en-US" sz="1200" i="1" smtClean="0">
                <a:solidFill>
                  <a:srgbClr val="3EA4BA"/>
                </a:solidFill>
                <a:latin typeface="Arial Narrow" panose="020B0606020202030204" pitchFamily="34" charset="0"/>
                <a:cs typeface="Arial Narrow" panose="020B0606020202030204" pitchFamily="34" charset="0"/>
                <a:sym typeface="+mn-ea"/>
              </a:rPr>
              <a:t>47.4 % Pénétration [ % Population]</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12" name="Agrupar 11"/>
          <p:cNvGrpSpPr/>
          <p:nvPr/>
        </p:nvGrpSpPr>
        <p:grpSpPr>
          <a:xfrm rot="10800000">
            <a:off x="409194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92112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834765"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756660"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432117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8" name="Text Box 3"/>
          <p:cNvSpPr txBox="1">
            <a:spLocks noChangeArrowheads="1"/>
          </p:cNvSpPr>
          <p:nvPr/>
        </p:nvSpPr>
        <p:spPr bwMode="auto">
          <a:xfrm rot="21582257">
            <a:off x="-67726" y="879361"/>
            <a:ext cx="4539063"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L’IMPORTANCE </a:t>
            </a:r>
          </a:p>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ÉCONOMIQUE </a:t>
            </a:r>
            <a:r>
              <a:rPr lang="fr-FR" sz="2400" dirty="0">
                <a:solidFill>
                  <a:srgbClr val="008CBA"/>
                </a:solidFill>
                <a:effectLst>
                  <a:outerShdw blurRad="38100" dist="38100" dir="2700000" algn="tl">
                    <a:srgbClr val="C0C0C0"/>
                  </a:outerShdw>
                </a:effectLst>
                <a:latin typeface="Times New Roman" panose="02020603050405020304" pitchFamily="18" charset="0"/>
              </a:rPr>
              <a:t>DE LA CEDEAO</a:t>
            </a:r>
            <a:endParaRPr kumimoji="0" lang="pt-PT" sz="2400" kern="1200" cap="none" spc="0" normalizeH="0" baseline="0" noProof="0" dirty="0" smtClean="0">
              <a:solidFill>
                <a:srgbClr val="008CBA"/>
              </a:solidFill>
              <a:effectLst>
                <a:outerShdw blurRad="38100" dist="38100" dir="2700000" algn="tl">
                  <a:srgbClr val="C0C0C0"/>
                </a:outerShdw>
              </a:effectLst>
              <a:latin typeface="Times New Roman" panose="02020603050405020304" pitchFamily="18" charset="0"/>
              <a:ea typeface="+mn-ea"/>
              <a:cs typeface="+mn-cs"/>
            </a:endParaRPr>
          </a:p>
        </p:txBody>
      </p:sp>
      <p:grpSp>
        <p:nvGrpSpPr>
          <p:cNvPr id="37" name="Agrupar 36"/>
          <p:cNvGrpSpPr/>
          <p:nvPr/>
        </p:nvGrpSpPr>
        <p:grpSpPr>
          <a:xfrm rot="10800000">
            <a:off x="3700780"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1781360" y="2863755"/>
            <a:ext cx="2078172"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400 millions de consommateurs</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52" name="Agrupar 51"/>
          <p:cNvGrpSpPr/>
          <p:nvPr/>
        </p:nvGrpSpPr>
        <p:grpSpPr>
          <a:xfrm rot="10800000">
            <a:off x="36239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1258299" y="3153316"/>
            <a:ext cx="2517140"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600 </a:t>
            </a:r>
            <a:r>
              <a:rPr lang="fr-FR" altLang="en-US" sz="1200">
                <a:solidFill>
                  <a:srgbClr val="3EA4BA"/>
                </a:solidFill>
                <a:latin typeface="Arial Narrow" panose="020B0606020202030204" pitchFamily="34" charset="0"/>
                <a:cs typeface="Arial Narrow" panose="020B0606020202030204" pitchFamily="34" charset="0"/>
                <a:sym typeface="+mn-ea"/>
              </a:rPr>
              <a:t>millions de consommateurs en 2050</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56" name="Agrupar 55"/>
          <p:cNvGrpSpPr/>
          <p:nvPr/>
        </p:nvGrpSpPr>
        <p:grpSpPr>
          <a:xfrm rot="10800000">
            <a:off x="353885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793875" y="3442876"/>
            <a:ext cx="1903095"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5% de la population mondiale</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344233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647700" y="3803556"/>
            <a:ext cx="2966266"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40% </a:t>
            </a:r>
            <a:r>
              <a:rPr lang="fr-FR" altLang="en-US" sz="1200">
                <a:solidFill>
                  <a:srgbClr val="3EA4BA"/>
                </a:solidFill>
                <a:latin typeface="Arial Narrow" panose="020B0606020202030204" pitchFamily="34" charset="0"/>
                <a:cs typeface="Arial Narrow" panose="020B0606020202030204" pitchFamily="34" charset="0"/>
                <a:sym typeface="+mn-ea"/>
              </a:rPr>
              <a:t>de la population de l'Afrique subsaharienne</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336613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61290" y="4093116"/>
            <a:ext cx="3346631" cy="276999"/>
          </a:xfrm>
          <a:prstGeom prst="rect">
            <a:avLst/>
          </a:prstGeom>
          <a:noFill/>
        </p:spPr>
        <p:txBody>
          <a:bodyPr wrap="square" rtlCol="0">
            <a:spAutoFit/>
          </a:bodyPr>
          <a:lstStyle/>
          <a:p>
            <a:r>
              <a:rPr lang="fr-FR" altLang="en-US" sz="1200" dirty="0">
                <a:solidFill>
                  <a:srgbClr val="3EA4BA"/>
                </a:solidFill>
                <a:latin typeface="Arial Narrow" panose="020B0606020202030204" pitchFamily="34" charset="0"/>
                <a:cs typeface="Arial Narrow" panose="020B0606020202030204" pitchFamily="34" charset="0"/>
                <a:sym typeface="+mn-ea"/>
              </a:rPr>
              <a:t>Superficie supérieure à 40% de l'Afrique subsaharienne</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75" name="Caixa de Texto 74"/>
          <p:cNvSpPr txBox="1"/>
          <p:nvPr/>
        </p:nvSpPr>
        <p:spPr>
          <a:xfrm>
            <a:off x="1559560" y="1777271"/>
            <a:ext cx="2632711" cy="276999"/>
          </a:xfrm>
          <a:prstGeom prst="rect">
            <a:avLst/>
          </a:prstGeom>
          <a:noFill/>
        </p:spPr>
        <p:txBody>
          <a:bodyPr wrap="square" rtlCol="0">
            <a:spAutoFit/>
          </a:bodyPr>
          <a:lstStyle/>
          <a:p>
            <a:r>
              <a:rPr lang="fr-FR" altLang="en-US" sz="1200" dirty="0">
                <a:solidFill>
                  <a:srgbClr val="3EA4BA"/>
                </a:solidFill>
                <a:latin typeface="Arial Narrow" panose="020B0606020202030204" pitchFamily="34" charset="0"/>
                <a:cs typeface="Arial Narrow" panose="020B0606020202030204" pitchFamily="34" charset="0"/>
                <a:sym typeface="+mn-ea"/>
              </a:rPr>
              <a:t>Superficie</a:t>
            </a:r>
            <a:r>
              <a:rPr lang="pt-PT" altLang="en-US" sz="1200" dirty="0" smtClean="0">
                <a:solidFill>
                  <a:srgbClr val="3EA4BA"/>
                </a:solidFill>
                <a:latin typeface="Arial Narrow" panose="020B0606020202030204" pitchFamily="34" charset="0"/>
                <a:cs typeface="Arial Narrow" panose="020B0606020202030204" pitchFamily="34" charset="0"/>
                <a:sym typeface="+mn-ea"/>
              </a:rPr>
              <a:t> </a:t>
            </a:r>
            <a:r>
              <a:rPr lang="pt-PT" altLang="en-US" sz="1200" dirty="0">
                <a:solidFill>
                  <a:srgbClr val="3EA4BA"/>
                </a:solidFill>
                <a:latin typeface="Arial Narrow" panose="020B0606020202030204" pitchFamily="34" charset="0"/>
                <a:cs typeface="Arial Narrow" panose="020B0606020202030204" pitchFamily="34" charset="0"/>
                <a:sym typeface="+mn-ea"/>
              </a:rPr>
              <a:t>de 5.112.069 </a:t>
            </a:r>
            <a:r>
              <a:rPr lang="pt-PT" altLang="en-US" sz="1200" dirty="0" smtClean="0">
                <a:solidFill>
                  <a:srgbClr val="3EA4BA"/>
                </a:solidFill>
                <a:latin typeface="Arial Narrow" panose="020B0606020202030204" pitchFamily="34" charset="0"/>
                <a:cs typeface="Arial Narrow" panose="020B0606020202030204" pitchFamily="34" charset="0"/>
                <a:sym typeface="+mn-ea"/>
              </a:rPr>
              <a:t>de </a:t>
            </a:r>
            <a:r>
              <a:rPr lang="pt-PT" altLang="en-US" sz="1200" dirty="0">
                <a:solidFill>
                  <a:srgbClr val="3EA4BA"/>
                </a:solidFill>
                <a:latin typeface="Arial Narrow" panose="020B0606020202030204" pitchFamily="34" charset="0"/>
                <a:cs typeface="Arial Narrow" panose="020B0606020202030204" pitchFamily="34" charset="0"/>
                <a:sym typeface="+mn-ea"/>
              </a:rPr>
              <a:t>millions de Km</a:t>
            </a:r>
            <a:r>
              <a:rPr lang="pt-PT" altLang="en-US" sz="1200" baseline="30000" dirty="0" smtClean="0">
                <a:solidFill>
                  <a:srgbClr val="3EA4BA"/>
                </a:solidFill>
                <a:latin typeface="Arial Narrow" panose="020B0606020202030204" pitchFamily="34" charset="0"/>
                <a:cs typeface="Arial Narrow" panose="020B0606020202030204" pitchFamily="34" charset="0"/>
                <a:sym typeface="+mn-ea"/>
              </a:rPr>
              <a:t>2</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7" name="Agrupar 76"/>
          <p:cNvGrpSpPr/>
          <p:nvPr/>
        </p:nvGrpSpPr>
        <p:grpSpPr>
          <a:xfrm rot="10800000">
            <a:off x="400748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019936" y="5494289"/>
            <a:ext cx="3740602"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Réduction du coût du produit grâce aux économies d'échelle</a:t>
            </a:r>
            <a:endParaRPr lang="pt-PT" altLang="en-US" sz="1200" dirty="0"/>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523876" y="5855697"/>
            <a:ext cx="5110112" cy="267766"/>
          </a:xfrm>
          <a:prstGeom prst="rect">
            <a:avLst/>
          </a:prstGeom>
          <a:noFill/>
        </p:spPr>
        <p:txBody>
          <a:bodyPr wrap="square" rtlCol="0">
            <a:spAutoFit/>
          </a:bodyPr>
          <a:lstStyle/>
          <a:p>
            <a:pPr marL="12700" marR="43180">
              <a:lnSpc>
                <a:spcPct val="95000"/>
              </a:lnSpc>
              <a:spcBef>
                <a:spcPts val="1025"/>
              </a:spcBef>
            </a:pPr>
            <a:r>
              <a:rPr lang="pt-PT" sz="1200" b="1"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Une plus grande efficacité dans la production, la commercialisation et l'administration</a:t>
            </a:r>
            <a:endParaRPr lang="pt-PT" altLang="en-US" sz="1200"/>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771285" y="6190979"/>
            <a:ext cx="3797665" cy="267766"/>
          </a:xfrm>
          <a:prstGeom prst="rect">
            <a:avLst/>
          </a:prstGeom>
          <a:noFill/>
        </p:spPr>
        <p:txBody>
          <a:bodyPr wrap="square" rtlCol="0">
            <a:spAutoFit/>
          </a:bodyPr>
          <a:lstStyle/>
          <a:p>
            <a:pPr marL="12700" marR="43180">
              <a:lnSpc>
                <a:spcPct val="95000"/>
              </a:lnSpc>
              <a:spcBef>
                <a:spcPts val="1025"/>
              </a:spcBef>
            </a:pPr>
            <a:r>
              <a:rPr lang="pt-PT" sz="1200" b="1"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Avantages concurrentiels grâce à la suppression des tarifs</a:t>
            </a:r>
            <a:endParaRPr lang="pt-PT" altLang="en-US" sz="1200"/>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446406" y="6474009"/>
            <a:ext cx="5162812" cy="267766"/>
          </a:xfrm>
          <a:prstGeom prst="rect">
            <a:avLst/>
          </a:prstGeom>
          <a:noFill/>
        </p:spPr>
        <p:txBody>
          <a:bodyPr wrap="square" rtlCol="0">
            <a:spAutoFit/>
          </a:bodyPr>
          <a:lstStyle/>
          <a:p>
            <a:pPr marL="12700" marR="43180">
              <a:lnSpc>
                <a:spcPct val="95000"/>
              </a:lnSpc>
              <a:spcBef>
                <a:spcPts val="1025"/>
              </a:spcBef>
            </a:pPr>
            <a:r>
              <a:rPr lang="pt-PT" sz="1200"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Consommation à grande échelle permettant une plus grande rotation des produits</a:t>
            </a:r>
            <a:endParaRPr lang="pt-PT" altLang="en-US" sz="1200"/>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9</a:t>
            </a:fld>
            <a:endParaRPr lang="fr-FR" altLang="pt-PT" sz="1000" b="1" i="1" u="sng"/>
          </a:p>
        </p:txBody>
      </p:sp>
      <p:graphicFrame>
        <p:nvGraphicFramePr>
          <p:cNvPr id="5" name="Gráfico 1"/>
          <p:cNvGraphicFramePr>
            <a:graphicFrameLocks/>
          </p:cNvGraphicFramePr>
          <p:nvPr>
            <p:extLst>
              <p:ext uri="{D42A27DB-BD31-4B8C-83A1-F6EECF244321}">
                <p14:modId xmlns:p14="http://schemas.microsoft.com/office/powerpoint/2010/main" val="2763382135"/>
              </p:ext>
            </p:extLst>
          </p:nvPr>
        </p:nvGraphicFramePr>
        <p:xfrm>
          <a:off x="26035" y="636270"/>
          <a:ext cx="12165965" cy="58851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2069</TotalTime>
  <Words>4860</Words>
  <Application>Microsoft Office PowerPoint</Application>
  <PresentationFormat>Custom</PresentationFormat>
  <Paragraphs>1389</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2666</cp:revision>
  <dcterms:created xsi:type="dcterms:W3CDTF">2019-09-10T11:20:00Z</dcterms:created>
  <dcterms:modified xsi:type="dcterms:W3CDTF">2021-01-20T11:30:34Z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