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7" r:id="rId3"/>
    <p:sldId id="278" r:id="rId4"/>
    <p:sldId id="279" r:id="rId5"/>
    <p:sldId id="280" r:id="rId6"/>
    <p:sldId id="289" r:id="rId7"/>
    <p:sldId id="282" r:id="rId8"/>
    <p:sldId id="285" r:id="rId9"/>
    <p:sldId id="290" r:id="rId10"/>
    <p:sldId id="288" r:id="rId11"/>
  </p:sldIdLst>
  <p:sldSz cx="12192000" cy="6858000"/>
  <p:notesSz cx="9144000" cy="6858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defRPr lang="en-US" sz="1800" b="0" i="0" u="none" strike="noStrike" kern="1" spc="0" baseline="0">
        <a:solidFill>
          <a:schemeClr val="tx1"/>
        </a:solidFill>
        <a:effectLst/>
        <a:latin typeface="Century Gothic" panose="020B0502020202020204" pitchFamily="2" charset="0"/>
        <a:ea typeface="Century Gothic" panose="020B0502020202020204" pitchFamily="2" charset="0"/>
        <a:cs typeface="Century Gothic" panose="020B0502020202020204" pitchFamily="2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18">
          <p15:clr>
            <a:srgbClr val="A4A3A4"/>
          </p15:clr>
        </p15:guide>
        <p15:guide id="2" pos="3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B2"/>
    <a:srgbClr val="006666"/>
    <a:srgbClr val="2353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95" autoAdjust="0"/>
    <p:restoredTop sz="95270" autoAdjust="0"/>
  </p:normalViewPr>
  <p:slideViewPr>
    <p:cSldViewPr snapToGrid="0">
      <p:cViewPr>
        <p:scale>
          <a:sx n="75" d="100"/>
          <a:sy n="75" d="100"/>
        </p:scale>
        <p:origin x="-610" y="710"/>
      </p:cViewPr>
      <p:guideLst>
        <p:guide orient="horz" pos="2218"/>
        <p:guide pos="3882"/>
      </p:guideLst>
    </p:cSldViewPr>
  </p:slideViewPr>
  <p:outlineViewPr>
    <p:cViewPr>
      <p:scale>
        <a:sx n="33" d="100"/>
        <a:sy n="33" d="100"/>
      </p:scale>
      <p:origin x="2232" y="14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>
        <p:scale>
          <a:sx n="77" d="100"/>
          <a:sy n="77" d="100"/>
        </p:scale>
        <p:origin x="2167" y="219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3AB2-B12A-4F36-8A5E-7F9CC5A235C0}" type="datetimeFigureOut">
              <a:rPr lang="pt-PT" smtClean="0"/>
              <a:t>04-02-2021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87C45-5F89-4ECE-933A-031B0997817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8311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962400" cy="344329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l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idx="1"/>
          </p:nvPr>
        </p:nvSpPr>
        <p:spPr>
          <a:xfrm>
            <a:off x="5179907" y="0"/>
            <a:ext cx="3962400" cy="344329"/>
          </a:xfrm>
          <a:prstGeom prst="rect">
            <a:avLst/>
          </a:prstGeom>
        </p:spPr>
        <p:txBody>
          <a:bodyPr vert="horz" wrap="square" lIns="91440" tIns="45720" rIns="91440" bIns="45720" numCol="1" spcCol="215900" anchor="t"/>
          <a:lstStyle>
            <a:lvl1pPr algn="r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E41-0FDA-4FC8-94A2-F99D70EC62AC}" type="datetime1">
              <a:rPr lang="en-GB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endParaRPr lang="en-GB"/>
          </a:p>
        </p:txBody>
      </p:sp>
      <p:sp>
        <p:nvSpPr>
          <p:cNvPr id="5" name="Notes Placeholder 4"/>
          <p:cNvSpPr>
            <a:spLocks noGrp="1" noChangeArrowheads="1"/>
          </p:cNvSpPr>
          <p:nvPr>
            <p:ph type="body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6514147"/>
            <a:ext cx="3962400" cy="3438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l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907" y="6514147"/>
            <a:ext cx="3962400" cy="3438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/>
          <a:lstStyle>
            <a:lvl1pPr algn="r">
              <a:defRPr lang="en-GB" sz="12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2F1-BFDA-4FC4-94A2-49917CEC621C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3101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defRPr lang="en-US" sz="1200" b="0" i="0" u="none" strike="noStrike" kern="1" spc="0" baseline="0">
        <a:solidFill>
          <a:schemeClr val="tx1"/>
        </a:solidFill>
        <a:effectLst/>
        <a:latin typeface="Calibri" panose="020F0502020204030204" pitchFamily="2" charset="0"/>
        <a:ea typeface="Calibri" panose="020F0502020204030204" pitchFamily="2" charset="0"/>
        <a:cs typeface="Calibri" panose="020F0502020204030204" pitchFamily="2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ção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ctrTitle"/>
          </p:nvPr>
        </p:nvSpPr>
        <p:spPr>
          <a:xfrm>
            <a:off x="683895" y="685800"/>
            <a:ext cx="8001000" cy="29718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4800" cap="all"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683895" y="3843655"/>
            <a:ext cx="6400800" cy="194754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2100">
                <a:solidFill>
                  <a:srgbClr val="0F486F"/>
                </a:solidFill>
              </a:defRPr>
            </a:lvl1pPr>
            <a:lvl2pPr marL="457200" indent="0" algn="ctr">
              <a:buNone/>
              <a:defRPr lang="en-US">
                <a:solidFill>
                  <a:srgbClr val="FFFFFF"/>
                </a:solidFill>
              </a:defRPr>
            </a:lvl2pPr>
            <a:lvl3pPr marL="914400" indent="0" algn="ctr">
              <a:buNone/>
              <a:defRPr lang="en-US">
                <a:solidFill>
                  <a:srgbClr val="FFFFFF"/>
                </a:solidFill>
              </a:defRPr>
            </a:lvl3pPr>
            <a:lvl4pPr marL="1371600" indent="0" algn="ctr">
              <a:buNone/>
              <a:defRPr lang="en-US">
                <a:solidFill>
                  <a:srgbClr val="FFFFFF"/>
                </a:solidFill>
              </a:defRPr>
            </a:lvl4pPr>
            <a:lvl5pPr marL="1828800" indent="0" algn="ctr">
              <a:buNone/>
              <a:defRPr lang="en-US">
                <a:solidFill>
                  <a:srgbClr val="FFFFFF"/>
                </a:solidFill>
              </a:defRPr>
            </a:lvl5pPr>
            <a:lvl6pPr marL="2286000" indent="0" algn="ctr">
              <a:buNone/>
              <a:defRPr lang="en-US">
                <a:solidFill>
                  <a:srgbClr val="FFFFFF"/>
                </a:solidFill>
              </a:defRPr>
            </a:lvl6pPr>
            <a:lvl7pPr marL="2743200" indent="0" algn="ctr">
              <a:buNone/>
              <a:defRPr lang="en-US">
                <a:solidFill>
                  <a:srgbClr val="FFFFFF"/>
                </a:solidFill>
              </a:defRPr>
            </a:lvl7pPr>
            <a:lvl8pPr marL="3200400" indent="0" algn="ctr">
              <a:buNone/>
              <a:defRPr lang="en-US">
                <a:solidFill>
                  <a:srgbClr val="FFFFFF"/>
                </a:solidFill>
              </a:defRPr>
            </a:lvl8pPr>
            <a:lvl9pPr marL="3657600" indent="0" algn="ctr">
              <a:buNone/>
              <a:defRPr lang="en-US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F26-68DA-4FA9-94A2-9EFC11EC62CB}" type="datetime1">
              <a:rPr lang="pt-PT"/>
              <a:t>04-02-2021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5BD-F3DA-4FD3-94A2-05866BEC6250}" type="slidenum">
              <a:rPr lang="pt-PT"/>
              <a:t>‹#›</a:t>
            </a:fld>
            <a:endParaRPr lang="pt-PT"/>
          </a:p>
        </p:txBody>
      </p:sp>
      <p:sp>
        <p:nvSpPr>
          <p:cNvPr id="7" name="Straight Connector 15"/>
          <p:cNvSpPr/>
          <p:nvPr/>
        </p:nvSpPr>
        <p:spPr>
          <a:xfrm flipH="1">
            <a:off x="8227695" y="8255"/>
            <a:ext cx="3810000" cy="3810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8" name="Straight Connector 16"/>
          <p:cNvSpPr/>
          <p:nvPr/>
        </p:nvSpPr>
        <p:spPr>
          <a:xfrm flipH="1">
            <a:off x="6108065" y="91440"/>
            <a:ext cx="6080760" cy="60807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9" name="Straight Connector 18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0" name="Straight Connector 20"/>
          <p:cNvSpPr/>
          <p:nvPr/>
        </p:nvSpPr>
        <p:spPr>
          <a:xfrm flipH="1">
            <a:off x="7335520" y="32385"/>
            <a:ext cx="4853305" cy="485267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1" name="Straight Connector 22"/>
          <p:cNvSpPr/>
          <p:nvPr/>
        </p:nvSpPr>
        <p:spPr>
          <a:xfrm flipH="1">
            <a:off x="7845425" y="609600"/>
            <a:ext cx="4343400" cy="434340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3"/>
          </p:nvPr>
        </p:nvSpPr>
        <p:spPr>
          <a:xfrm>
            <a:off x="685800" y="533400"/>
            <a:ext cx="10818495" cy="31242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9"/>
          <p:cNvSpPr>
            <a:spLocks noGrp="1" noChangeArrowheads="1"/>
          </p:cNvSpPr>
          <p:nvPr>
            <p:ph idx="14"/>
          </p:nvPr>
        </p:nvSpPr>
        <p:spPr>
          <a:xfrm>
            <a:off x="914400" y="3843655"/>
            <a:ext cx="8303895" cy="457200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D8B-C5DA-4FFB-94A2-33AE43EC6266}" type="datetime1">
              <a:rPr lang="pt-PT"/>
              <a:t>04-02-2021</a:t>
            </a:fld>
            <a:endParaRPr lang="pt-PT"/>
          </a:p>
        </p:txBody>
      </p:sp>
      <p:sp>
        <p:nvSpPr>
          <p:cNvPr id="6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F33-7DDA-4F99-94A2-8BCC21EC62DE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114800"/>
            <a:ext cx="8536305" cy="1879600"/>
          </a:xfrm>
        </p:spPr>
        <p:txBody>
          <a:bodyPr vert="horz" wrap="square" lIns="91440" tIns="45720" rIns="91440" bIns="45720" numCol="1" spcCol="215900" anchor="ctr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C37-79DA-4FDA-94A2-8F8F62EC62DA}" type="datetime1">
              <a:rPr lang="pt-PT"/>
              <a:t>04-02-2021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DFD-B3DA-4FFB-94A2-45AE43EC6210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141095" y="685800"/>
            <a:ext cx="91440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1445895" y="3429000"/>
            <a:ext cx="8534400" cy="381000"/>
          </a:xfrm>
        </p:spPr>
        <p:txBody>
          <a:bodyPr/>
          <a:lstStyle>
            <a:lvl1pPr marL="0" indent="0">
              <a:buNone/>
              <a:defRPr lang="en-US"/>
            </a:lvl1pPr>
            <a:lvl2pPr marL="457200" indent="0">
              <a:buNone/>
              <a:defRPr lang="en-US"/>
            </a:lvl2pPr>
            <a:lvl3pPr marL="914400" indent="0">
              <a:buNone/>
              <a:defRPr lang="en-US"/>
            </a:lvl3pPr>
            <a:lvl4pPr marL="1371600" indent="0">
              <a:buNone/>
              <a:defRPr lang="en-US"/>
            </a:lvl4pPr>
            <a:lvl5pPr marL="1828800" indent="0">
              <a:buNone/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4530" y="4300855"/>
            <a:ext cx="8534400" cy="1685290"/>
          </a:xfrm>
        </p:spPr>
        <p:txBody>
          <a:bodyPr vert="horz" wrap="square" lIns="91440" tIns="45720" rIns="91440" bIns="45720" numCol="1" spcCol="215900" anchor="ctr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BAD-E3DA-4FDD-94A2-158865EC6240}" type="datetime1">
              <a:rPr lang="pt-PT"/>
              <a:t>04-02-2021</a:t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BC4-8ADA-4FED-94A2-7CB855EC6229}" type="slidenum">
              <a:rPr lang="pt-PT"/>
              <a:t>‹#›</a:t>
            </a:fld>
            <a:endParaRPr lang="pt-PT"/>
          </a:p>
        </p:txBody>
      </p:sp>
      <p:sp>
        <p:nvSpPr>
          <p:cNvPr id="8" name="TextBox 13"/>
          <p:cNvSpPr/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</a:p>
        </p:txBody>
      </p:sp>
      <p:sp>
        <p:nvSpPr>
          <p:cNvPr id="9" name="TextBox 14"/>
          <p:cNvSpPr/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3895" y="3429000"/>
            <a:ext cx="8534400" cy="16973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32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5132705"/>
            <a:ext cx="8536305" cy="86042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20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919-57DA-4FFF-94A2-A1AA47EC62F4}" type="datetime1">
              <a:rPr lang="pt-PT"/>
              <a:t>04-02-2021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21D-53DA-4F94-94A2-A5C12CEC62F0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1141730" y="685800"/>
            <a:ext cx="9144000" cy="2743200"/>
          </a:xfrm>
        </p:spPr>
        <p:txBody>
          <a:bodyPr vert="horz" wrap="square" lIns="91440" tIns="45720" rIns="91440" bIns="45720" numCol="1" spcCol="215900" anchor="ctr"/>
          <a:lstStyle>
            <a:lvl1pPr algn="l">
              <a:defRPr lang="en-US" sz="3200" b="0" cap="all">
                <a:solidFill>
                  <a:schemeClr val="tx1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683895" y="3928745"/>
            <a:ext cx="8535035" cy="1049655"/>
          </a:xfrm>
        </p:spPr>
        <p:txBody>
          <a:bodyPr vert="horz" wrap="square" lIns="91440" tIns="45720" rIns="91440" bIns="45720" numCol="1" spcCol="215900" anchor="b"/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978400"/>
            <a:ext cx="8534400" cy="1016000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A8F-C1DA-4FAC-94A2-37F914EC6262}" type="datetime1">
              <a:rPr lang="pt-PT"/>
              <a:t>04-02-2021</a:t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AC0-8EDA-4F9C-94A2-78C924EC622D}" type="slidenum">
              <a:rPr lang="pt-PT"/>
              <a:t>‹#›</a:t>
            </a:fld>
            <a:endParaRPr lang="pt-PT"/>
          </a:p>
        </p:txBody>
      </p:sp>
      <p:sp>
        <p:nvSpPr>
          <p:cNvPr id="8" name="TextBox 10"/>
          <p:cNvSpPr/>
          <p:nvPr/>
        </p:nvSpPr>
        <p:spPr>
          <a:xfrm>
            <a:off x="531495" y="812165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rPr lang="en-US" sz="8000"/>
              <a:t>“</a:t>
            </a:r>
          </a:p>
        </p:txBody>
      </p:sp>
      <p:sp>
        <p:nvSpPr>
          <p:cNvPr id="9" name="TextBox 11"/>
          <p:cNvSpPr/>
          <p:nvPr/>
        </p:nvSpPr>
        <p:spPr>
          <a:xfrm>
            <a:off x="10285095" y="2768600"/>
            <a:ext cx="609600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/>
            </a:pPr>
            <a:r>
              <a:rPr lang="en-US" sz="8000"/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4530" y="685800"/>
            <a:ext cx="10058400" cy="2743200"/>
          </a:xfrm>
        </p:spPr>
        <p:txBody>
          <a:bodyPr vert="horz" wrap="square" lIns="91440" tIns="45720" rIns="91440" bIns="45720" numCol="1" spcCol="215900" anchor="ctr"/>
          <a:lstStyle>
            <a:lvl1pPr>
              <a:defRPr lang="en-US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 marL="0"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9"/>
          <p:cNvSpPr>
            <a:spLocks noGrp="1" noChangeArrowheads="1"/>
          </p:cNvSpPr>
          <p:nvPr>
            <p:ph idx="13"/>
          </p:nvPr>
        </p:nvSpPr>
        <p:spPr>
          <a:xfrm>
            <a:off x="683895" y="3928745"/>
            <a:ext cx="8534400" cy="838200"/>
          </a:xfrm>
        </p:spPr>
        <p:txBody>
          <a:bodyPr vert="horz" wrap="square" lIns="91440" tIns="45720" rIns="91440" bIns="45720" numCol="1" spcCol="215900" anchor="b"/>
          <a:lstStyle>
            <a:lvl1pPr marL="0">
              <a:spcBef>
                <a:spcPts val="0"/>
              </a:spcBef>
              <a:buNone/>
              <a:defRPr lang="en-US" sz="2400" b="0" cap="all">
                <a:solidFill>
                  <a:schemeClr val="tx1"/>
                </a:solidFill>
                <a:effectLst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text styles</a:t>
            </a:r>
          </a:p>
        </p:txBody>
      </p:sp>
      <p:sp>
        <p:nvSpPr>
          <p:cNvPr id="4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3895" y="4766945"/>
            <a:ext cx="8534400" cy="1227455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42F-61DA-4F82-94A2-97D73AEC62C2}" type="datetime1">
              <a:rPr lang="pt-PT"/>
              <a:t>04-02-2021</a:t>
            </a:fld>
            <a:endParaRPr lang="pt-PT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9BF-F1DA-4FEF-94A2-07BA57EC6252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lvl1pPr algn="l">
              <a:defRPr lang="en-US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2C8-86DA-4FF4-94A2-70A14CEC6225}" type="datetime1">
              <a:rPr lang="pt-PT"/>
              <a:t>04-02-2021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23A-74DA-4FA4-94A2-82F11CEC62D7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</p:cNvSpPr>
          <p:nvPr>
            <p:ph type="title"/>
          </p:nvPr>
        </p:nvSpPr>
        <p:spPr>
          <a:xfrm>
            <a:off x="8684895" y="685800"/>
            <a:ext cx="2057400" cy="4572000"/>
          </a:xfrm>
        </p:spPr>
        <p:txBody>
          <a:bodyPr vert="vert" wrap="square" lIns="91440" tIns="45720" rIns="91440" bIns="45720" numCol="1" spcCol="215900" anchor="ctr"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823200" cy="5308600"/>
          </a:xfrm>
        </p:spPr>
        <p:txBody>
          <a:bodyPr vert="vert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0DF-91DA-4FA6-94A2-67F31EEC6232}" type="datetime1">
              <a:rPr lang="pt-PT"/>
              <a:t>04-02-2021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113-5DDA-4F87-94A2-ABD23FEC62FE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5F2-BCDA-4FD3-94A2-4A866BEC621F}" type="datetime1">
              <a:rPr lang="pt-PT"/>
              <a:t>04-02-2021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6DA7-E9DA-4F9B-94A2-1FCE23EC624A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3895" y="2006600"/>
            <a:ext cx="8534400" cy="2281555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36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684530" y="4495800"/>
            <a:ext cx="8534400" cy="1498600"/>
          </a:xfrm>
        </p:spPr>
        <p:txBody>
          <a:bodyPr vert="horz" wrap="square" lIns="91440" tIns="45720" rIns="91440" bIns="45720" numCol="1" spcCol="215900" anchor="t"/>
          <a:lstStyle>
            <a:lvl1pPr marL="0" indent="0" algn="l">
              <a:buNone/>
              <a:defRPr lang="en-US" sz="1800">
                <a:solidFill>
                  <a:srgbClr val="0F486F"/>
                </a:solidFill>
              </a:defRPr>
            </a:lvl1pPr>
            <a:lvl2pPr marL="457200" indent="0">
              <a:buNone/>
              <a:defRPr lang="en-US" sz="1800">
                <a:solidFill>
                  <a:srgbClr val="FFFFFF"/>
                </a:solidFill>
              </a:defRPr>
            </a:lvl2pPr>
            <a:lvl3pPr marL="914400" indent="0">
              <a:buNone/>
              <a:defRPr lang="en-US" sz="1600">
                <a:solidFill>
                  <a:srgbClr val="FFFFFF"/>
                </a:solidFill>
              </a:defRPr>
            </a:lvl3pPr>
            <a:lvl4pPr marL="1371600" indent="0">
              <a:buNone/>
              <a:defRPr lang="en-US" sz="1400">
                <a:solidFill>
                  <a:srgbClr val="FFFFFF"/>
                </a:solidFill>
              </a:defRPr>
            </a:lvl4pPr>
            <a:lvl5pPr marL="1828800" indent="0">
              <a:buNone/>
              <a:defRPr lang="en-US" sz="1400">
                <a:solidFill>
                  <a:srgbClr val="FFFFFF"/>
                </a:solidFill>
              </a:defRPr>
            </a:lvl5pPr>
            <a:lvl6pPr marL="2286000" indent="0">
              <a:buNone/>
              <a:defRPr lang="en-US" sz="1400">
                <a:solidFill>
                  <a:srgbClr val="FFFFFF"/>
                </a:solidFill>
              </a:defRPr>
            </a:lvl6pPr>
            <a:lvl7pPr marL="2743200" indent="0">
              <a:buNone/>
              <a:defRPr lang="en-US" sz="1400">
                <a:solidFill>
                  <a:srgbClr val="FFFFFF"/>
                </a:solidFill>
              </a:defRPr>
            </a:lvl7pPr>
            <a:lvl8pPr marL="3200400" indent="0">
              <a:buNone/>
              <a:defRPr lang="en-US" sz="1400">
                <a:solidFill>
                  <a:srgbClr val="FFFFFF"/>
                </a:solidFill>
              </a:defRPr>
            </a:lvl8pPr>
            <a:lvl9pPr marL="3657600" indent="0">
              <a:buNone/>
              <a:defRPr lang="en-US" sz="1400">
                <a:solidFill>
                  <a:srgbClr val="FFFFFF"/>
                </a:solidFill>
              </a:defRPr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4DD9-97DA-4FBB-94A2-61EE03EC6234}" type="datetime1">
              <a:rPr lang="pt-PT"/>
              <a:t>04-02-2021</a:t>
            </a:fld>
            <a:endParaRPr lang="pt-PT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108-46DA-4FE7-94A2-B0B25FEC62E5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895" y="685800"/>
            <a:ext cx="4937760" cy="3615055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5808345" y="685800"/>
            <a:ext cx="4933950" cy="3615055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CD9-97DA-4F8A-94A2-61DF32EC6234}" type="datetime1">
              <a:rPr lang="pt-PT"/>
              <a:t>04-02-2021</a:t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C63-2DDA-4FDA-94A2-DB8F62EC628E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</p:cNvSpPr>
          <p:nvPr>
            <p:ph idx="1"/>
          </p:nvPr>
        </p:nvSpPr>
        <p:spPr>
          <a:xfrm>
            <a:off x="972185" y="685800"/>
            <a:ext cx="4649470" cy="5759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2"/>
          </p:nvPr>
        </p:nvSpPr>
        <p:spPr>
          <a:xfrm>
            <a:off x="683895" y="1270635"/>
            <a:ext cx="4937760" cy="3030220"/>
          </a:xfr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5" name="Text Placeholder 4"/>
          <p:cNvSpPr>
            <a:spLocks noGrp="1" noChangeArrowheads="1"/>
          </p:cNvSpPr>
          <p:nvPr>
            <p:ph idx="3"/>
          </p:nvPr>
        </p:nvSpPr>
        <p:spPr>
          <a:xfrm>
            <a:off x="6078855" y="685800"/>
            <a:ext cx="4665345" cy="575945"/>
          </a:xfrm>
        </p:spPr>
        <p:txBody>
          <a:bodyPr vert="horz" wrap="square" lIns="91440" tIns="45720" rIns="91440" bIns="45720" numCol="1" spcCol="215900" anchor="b"/>
          <a:lstStyle>
            <a:lvl1pPr marL="0" indent="0">
              <a:buNone/>
              <a:defRPr lang="en-US" sz="2800" b="0">
                <a:solidFill>
                  <a:schemeClr val="tx1"/>
                </a:solidFill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4"/>
          </p:nvPr>
        </p:nvSpPr>
        <p:spPr>
          <a:xfrm>
            <a:off x="5806440" y="1261745"/>
            <a:ext cx="4929505" cy="3030855"/>
          </a:xfrm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4E8D-C3DA-4FB8-94A2-35ED00EC6260}" type="datetime1">
              <a:rPr lang="pt-PT"/>
              <a:t>04-02-2021</a:t>
            </a:fld>
            <a:endParaRPr lang="pt-PT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156-18DA-4F87-94A2-EED23FEC62BB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142-0CDA-4FA7-94A2-FAF21FEC62AF}" type="datetime1">
              <a:rPr lang="pt-PT"/>
              <a:t>04-02-2021</a:t>
            </a:fld>
            <a:endParaRPr lang="pt-PT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E99-D7DA-4FE8-94A2-21BD50EC6274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04C8-86DA-4FF2-94A2-70A74AEC6225}" type="datetime1">
              <a:rPr lang="pt-PT"/>
              <a:t>04-02-2021</a:t>
            </a:fld>
            <a:endParaRPr lang="pt-PT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C4A-04DA-4F8A-94A2-F2DF32EC62A7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7084695" y="685800"/>
            <a:ext cx="3657600" cy="13716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4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3895" y="685800"/>
            <a:ext cx="5944235" cy="5308600"/>
          </a:xfrm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7084695" y="2209800"/>
            <a:ext cx="3657600" cy="2091055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773F-71DA-4F81-94A2-87D439EC62D2}" type="datetime1">
              <a:rPr lang="pt-PT"/>
              <a:t>04-02-2021</a:t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865-2BDA-4FCE-94A2-DD9B76EC6288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4722495" y="1447800"/>
            <a:ext cx="6019800" cy="1143000"/>
          </a:xfrm>
        </p:spPr>
        <p:txBody>
          <a:bodyPr vert="horz" wrap="square" lIns="91440" tIns="45720" rIns="91440" bIns="45720" numCol="1" spcCol="215900" anchor="b"/>
          <a:lstStyle>
            <a:lvl1pPr algn="l">
              <a:defRPr lang="en-US" sz="2800" b="0" cap="all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rrowheads="1"/>
          </p:cNvSpPr>
          <p:nvPr>
            <p:ph type="pic" idx="1"/>
          </p:nvPr>
        </p:nvSpPr>
        <p:spPr>
          <a:xfrm>
            <a:off x="988695" y="914400"/>
            <a:ext cx="3281045" cy="4572000"/>
          </a:xfrm>
          <a:prstGeom prst="snip2DiagRect">
            <a:avLst>
              <a:gd name="adj1" fmla="val 10815"/>
              <a:gd name="adj2" fmla="val 0"/>
            </a:avLst>
          </a:prstGeom>
          <a:ln w="15875" cap="flat" cmpd="sng" algn="ctr">
            <a:solidFill>
              <a:schemeClr val="tx1">
                <a:alpha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>
            <a:lvl1pPr marL="0" indent="0" algn="ctr">
              <a:buNone/>
              <a:defRPr lang="en-US" sz="1600"/>
            </a:lvl1pPr>
            <a:lvl2pPr marL="457200" indent="0">
              <a:buNone/>
              <a:defRPr lang="en-US" sz="1600"/>
            </a:lvl2pPr>
            <a:lvl3pPr marL="914400" indent="0">
              <a:buNone/>
              <a:defRPr lang="en-US" sz="1600"/>
            </a:lvl3pPr>
            <a:lvl4pPr marL="1371600" indent="0">
              <a:buNone/>
              <a:defRPr lang="en-US" sz="1600"/>
            </a:lvl4pPr>
            <a:lvl5pPr marL="1828800" indent="0">
              <a:buNone/>
              <a:defRPr lang="en-US" sz="1600"/>
            </a:lvl5pPr>
            <a:lvl6pPr marL="2286000" indent="0">
              <a:buNone/>
              <a:defRPr lang="en-US" sz="1600"/>
            </a:lvl6pPr>
            <a:lvl7pPr marL="2743200" indent="0">
              <a:buNone/>
              <a:defRPr lang="en-US" sz="1600"/>
            </a:lvl7pPr>
            <a:lvl8pPr marL="3200400" indent="0">
              <a:buNone/>
              <a:defRPr lang="en-US" sz="1600"/>
            </a:lvl8pPr>
            <a:lvl9pPr marL="3657600" indent="0">
              <a:buNone/>
              <a:defRPr lang="en-US" sz="1600"/>
            </a:lvl9pPr>
          </a:lstStyle>
          <a:p>
            <a:pPr>
              <a:defRPr lang="en-US"/>
            </a:pPr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 noChangeArrowheads="1"/>
          </p:cNvSpPr>
          <p:nvPr>
            <p:ph idx="2"/>
          </p:nvPr>
        </p:nvSpPr>
        <p:spPr>
          <a:xfrm>
            <a:off x="4722495" y="2776855"/>
            <a:ext cx="6021705" cy="2049145"/>
          </a:xfrm>
        </p:spPr>
        <p:txBody>
          <a:bodyPr vert="horz" wrap="square" lIns="91440" tIns="45720" rIns="91440" bIns="45720" numCol="1" spcCol="215900" anchor="t"/>
          <a:lstStyle>
            <a:lvl1pPr marL="0" indent="0">
              <a:buNone/>
              <a:defRPr lang="en-US" sz="1800"/>
            </a:lvl1pPr>
            <a:lvl2pPr marL="457200" indent="0">
              <a:buNone/>
              <a:defRPr lang="en-US" sz="1200"/>
            </a:lvl2pPr>
            <a:lvl3pPr marL="914400" indent="0">
              <a:buNone/>
              <a:defRPr lang="en-US" sz="1000"/>
            </a:lvl3pPr>
            <a:lvl4pPr marL="1371600" indent="0">
              <a:buNone/>
              <a:defRPr lang="en-US" sz="900"/>
            </a:lvl4pPr>
            <a:lvl5pPr marL="1828800" indent="0">
              <a:buNone/>
              <a:defRPr lang="en-US" sz="900"/>
            </a:lvl5pPr>
            <a:lvl6pPr marL="2286000" indent="0">
              <a:buNone/>
              <a:defRPr lang="en-US" sz="900"/>
            </a:lvl6pPr>
            <a:lvl7pPr marL="2743200" indent="0">
              <a:buNone/>
              <a:defRPr lang="en-US" sz="900"/>
            </a:lvl7pPr>
            <a:lvl8pPr marL="3200400" indent="0">
              <a:buNone/>
              <a:defRPr lang="en-US" sz="900"/>
            </a:lvl8pPr>
            <a:lvl9pPr marL="3657600" indent="0">
              <a:buNone/>
              <a:defRPr lang="en-US" sz="900"/>
            </a:lvl9pPr>
          </a:lstStyle>
          <a:p>
            <a:pPr>
              <a:defRPr lang="en-US"/>
            </a:pPr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27DF-91DA-4FD1-94A2-678469EC6232}" type="datetime1">
              <a:rPr lang="pt-PT"/>
              <a:t>04-02-2021</a:t>
            </a:fld>
            <a:endParaRPr lang="pt-P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pt-PT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3F6B-25DA-4FC9-94A2-D39C71EC6286}" type="slidenum">
              <a:rPr lang="pt-PT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73CFEA"/>
            </a:gs>
            <a:gs pos="100000">
              <a:srgbClr val="06588E"/>
            </a:gs>
          </a:gsLst>
          <a:lin ang="6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9206865" y="2963545"/>
            <a:ext cx="2981960" cy="3208655"/>
            <a:chOff x="9206865" y="2963545"/>
            <a:chExt cx="2981960" cy="3208655"/>
          </a:xfrm>
        </p:grpSpPr>
        <p:sp>
          <p:nvSpPr>
            <p:cNvPr id="7" name="Straight Connector 7"/>
            <p:cNvSpPr/>
            <p:nvPr/>
          </p:nvSpPr>
          <p:spPr>
            <a:xfrm flipH="1">
              <a:off x="11275695" y="2963545"/>
              <a:ext cx="913130" cy="91249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6" name="Straight Connector 8"/>
            <p:cNvSpPr/>
            <p:nvPr/>
          </p:nvSpPr>
          <p:spPr>
            <a:xfrm flipH="1">
              <a:off x="9206865" y="3190240"/>
              <a:ext cx="2981960" cy="298196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5" name="Straight Connector 9"/>
            <p:cNvSpPr/>
            <p:nvPr/>
          </p:nvSpPr>
          <p:spPr>
            <a:xfrm flipH="1">
              <a:off x="10292080" y="3285490"/>
              <a:ext cx="1896745" cy="189611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4" name="Straight Connector 10"/>
            <p:cNvSpPr/>
            <p:nvPr/>
          </p:nvSpPr>
          <p:spPr>
            <a:xfrm flipH="1">
              <a:off x="10443210" y="3131185"/>
              <a:ext cx="1745615" cy="1745615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  <p:sp>
          <p:nvSpPr>
            <p:cNvPr id="3" name="Straight Connector 11"/>
            <p:cNvSpPr/>
            <p:nvPr/>
          </p:nvSpPr>
          <p:spPr>
            <a:xfrm flipH="1">
              <a:off x="10918825" y="3683000"/>
              <a:ext cx="1270000" cy="12700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type="none"/>
              <a:tailEnd type="none"/>
            </a:ln>
            <a:effectLst/>
          </p:spPr>
        </p:sp>
      </p:grpSp>
      <p:sp>
        <p:nvSpPr>
          <p:cNvPr id="8" name="Title Placeholder 1"/>
          <p:cNvSpPr>
            <a:spLocks noGrp="1" noChangeArrowheads="1"/>
          </p:cNvSpPr>
          <p:nvPr>
            <p:ph type="title"/>
          </p:nvPr>
        </p:nvSpPr>
        <p:spPr>
          <a:xfrm>
            <a:off x="683895" y="4487545"/>
            <a:ext cx="8534400" cy="1506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 cap="all"/>
            </a:pPr>
            <a:r>
              <a:t>Click to edit Master title style</a:t>
            </a:r>
          </a:p>
        </p:txBody>
      </p:sp>
      <p:sp>
        <p:nvSpPr>
          <p:cNvPr id="9" name="Text Placeholder 2"/>
          <p:cNvSpPr>
            <a:spLocks noGrp="1" noChangeArrowheads="1"/>
          </p:cNvSpPr>
          <p:nvPr>
            <p:ph type="body" idx="1"/>
          </p:nvPr>
        </p:nvSpPr>
        <p:spPr>
          <a:xfrm>
            <a:off x="683895" y="685800"/>
            <a:ext cx="8534400" cy="36150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>
              <a:defRPr lang="en-US"/>
            </a:pPr>
            <a:r>
              <a:t>Click to edit Master text styles</a:t>
            </a:r>
          </a:p>
          <a:p>
            <a:pPr lvl="1">
              <a:defRPr lang="en-US"/>
            </a:pPr>
            <a:r>
              <a:t>Second level</a:t>
            </a:r>
          </a:p>
          <a:p>
            <a:pPr lvl="2">
              <a:defRPr lang="en-US"/>
            </a:pPr>
            <a:r>
              <a:t>Third level</a:t>
            </a:r>
          </a:p>
          <a:p>
            <a:pPr lvl="3">
              <a:defRPr lang="en-US"/>
            </a:pPr>
            <a:r>
              <a:t>Fourth level</a:t>
            </a:r>
          </a:p>
          <a:p>
            <a:pPr lvl="4">
              <a:defRPr lang="en-US"/>
            </a:pPr>
            <a:r>
              <a:t>Fifth level</a:t>
            </a:r>
          </a:p>
        </p:txBody>
      </p:sp>
      <p:sp>
        <p:nvSpPr>
          <p:cNvPr id="10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9904095" y="6172200"/>
            <a:ext cx="1600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r">
              <a:defRPr lang="pt-PT" sz="10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175C-12DA-4FE1-94A2-E4B459EC62B1}" type="datetime1">
              <a:rPr lang="pt-PT"/>
              <a:t>04-02-2021</a:t>
            </a:fld>
            <a:endParaRPr lang="pt-PT"/>
          </a:p>
        </p:txBody>
      </p:sp>
      <p:sp>
        <p:nvSpPr>
          <p:cNvPr id="11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683895" y="6172200"/>
            <a:ext cx="7543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>
            <a:lvl1pPr algn="l">
              <a:defRPr lang="pt-PT" sz="10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PT"/>
          </a:p>
        </p:txBody>
      </p:sp>
      <p:sp>
        <p:nvSpPr>
          <p:cNvPr id="12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363200" y="5578475"/>
            <a:ext cx="1142365" cy="669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/>
          <a:lstStyle>
            <a:lvl1pPr algn="r">
              <a:defRPr lang="pt-PT" sz="3200" b="0" i="0">
                <a:solidFill>
                  <a:srgbClr val="0A314B"/>
                </a:solidFill>
                <a:effectLst/>
                <a:latin typeface="Century Gothic" panose="020B0502020202020204" pitchFamily="2" charset="0"/>
                <a:ea typeface="Century Gothic" panose="020B0502020202020204" pitchFamily="2" charset="0"/>
                <a:cs typeface="Century Gothic" panose="020B0502020202020204" pitchFamily="2" charset="0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71A55DB-95DA-4FA3-94A2-63F61BEC6236}" type="slidenum">
              <a:rPr lang="pt-PT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3600" b="0" i="0" u="none" strike="noStrike" kern="1" cap="all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2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titleStyle>
    <p:bodyStyle>
      <a:lvl1pPr marL="285750" marR="0" indent="-285750" algn="l" defTabSz="457200">
        <a:lnSpc>
          <a:spcPct val="100000"/>
        </a:lnSpc>
        <a:spcBef>
          <a:spcPts val="480"/>
        </a:spcBef>
        <a:spcAft>
          <a:spcPts val="600"/>
        </a:spcAft>
        <a:buClr>
          <a:schemeClr val="tx1"/>
        </a:buClr>
        <a:buSzPts val="1600"/>
        <a:buFont typeface="Wingdings 3" panose="05040102010807070707" pitchFamily="1" charset="2"/>
        <a:buChar char=""/>
        <a:defRPr lang="en-US" sz="20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742950" marR="0" indent="-285750" algn="l" defTabSz="457200">
        <a:lnSpc>
          <a:spcPct val="100000"/>
        </a:lnSpc>
        <a:spcBef>
          <a:spcPts val="430"/>
        </a:spcBef>
        <a:spcAft>
          <a:spcPts val="600"/>
        </a:spcAft>
        <a:buClr>
          <a:schemeClr val="tx1"/>
        </a:buClr>
        <a:buSzPts val="1440"/>
        <a:buFont typeface="Wingdings 3" panose="05040102010807070707" pitchFamily="1" charset="2"/>
        <a:buChar char=""/>
        <a:defRPr lang="en-US" sz="18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1200150" marR="0" indent="-285750" algn="l" defTabSz="457200">
        <a:lnSpc>
          <a:spcPct val="100000"/>
        </a:lnSpc>
        <a:spcBef>
          <a:spcPts val="380"/>
        </a:spcBef>
        <a:spcAft>
          <a:spcPts val="600"/>
        </a:spcAft>
        <a:buClr>
          <a:schemeClr val="tx1"/>
        </a:buClr>
        <a:buSzPts val="1280"/>
        <a:buFont typeface="Wingdings 3" panose="05040102010807070707" pitchFamily="1" charset="2"/>
        <a:buChar char=""/>
        <a:defRPr lang="en-US" sz="16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5430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2000250" marR="0" indent="-171450" algn="l" defTabSz="457200">
        <a:lnSpc>
          <a:spcPct val="100000"/>
        </a:lnSpc>
        <a:spcBef>
          <a:spcPts val="335"/>
        </a:spcBef>
        <a:spcAft>
          <a:spcPts val="600"/>
        </a:spcAft>
        <a:buClr>
          <a:schemeClr val="tx1"/>
        </a:buClr>
        <a:buSzPts val="1120"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Wingdings 3" panose="05040102010807070707" pitchFamily="1" charset="2"/>
        <a:buChar char=""/>
        <a:defRPr lang="en-US" sz="1400" b="0" i="0" u="none" strike="noStrike" kern="1" spc="0" baseline="0">
          <a:solidFill>
            <a:srgbClr val="0F486F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entury Gothic" panose="020B0502020202020204" pitchFamily="2" charset="0"/>
          <a:ea typeface="Century Gothic" panose="020B0502020202020204" pitchFamily="2" charset="0"/>
          <a:cs typeface="Century Gothic" panose="020B0502020202020204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anmcv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und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775" y="3475990"/>
            <a:ext cx="10058400" cy="3386455"/>
          </a:xfrm>
          <a:prstGeom prst="rect">
            <a:avLst/>
          </a:prstGeom>
        </p:spPr>
      </p:pic>
      <p:sp>
        <p:nvSpPr>
          <p:cNvPr id="4" name="Bisel 3"/>
          <p:cNvSpPr/>
          <p:nvPr/>
        </p:nvSpPr>
        <p:spPr>
          <a:xfrm>
            <a:off x="0" y="2410460"/>
            <a:ext cx="5981065" cy="4447540"/>
          </a:xfrm>
          <a:prstGeom prst="bevel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5" name="Anel 4"/>
          <p:cNvSpPr/>
          <p:nvPr/>
        </p:nvSpPr>
        <p:spPr>
          <a:xfrm>
            <a:off x="6086475" y="3037205"/>
            <a:ext cx="6108700" cy="373443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6" name="Imagem 5" descr="cap_vert_vall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" y="2824480"/>
            <a:ext cx="4850130" cy="3478530"/>
          </a:xfrm>
          <a:prstGeom prst="rect">
            <a:avLst/>
          </a:prstGeom>
        </p:spPr>
      </p:pic>
      <p:sp>
        <p:nvSpPr>
          <p:cNvPr id="7" name="Triângulo Retângulo 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0" name="Retângulo Arredondado 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1" name="CaixaDeTexto 67"/>
          <p:cNvSpPr/>
          <p:nvPr/>
        </p:nvSpPr>
        <p:spPr>
          <a:xfrm>
            <a:off x="9226550" y="1699260"/>
            <a:ext cx="2548890" cy="16948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JUNHO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CABO VERDE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0" y="2159635"/>
            <a:ext cx="1024255" cy="849630"/>
          </a:xfrm>
          <a:prstGeom prst="rect">
            <a:avLst/>
          </a:prstGeom>
        </p:spPr>
      </p:pic>
      <p:sp>
        <p:nvSpPr>
          <p:cNvPr id="13" name="Caixa de Texto 12"/>
          <p:cNvSpPr txBox="1"/>
          <p:nvPr/>
        </p:nvSpPr>
        <p:spPr>
          <a:xfrm>
            <a:off x="1965960" y="64643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15" name="Anel 14"/>
          <p:cNvSpPr/>
          <p:nvPr/>
        </p:nvSpPr>
        <p:spPr>
          <a:xfrm>
            <a:off x="7157720" y="149987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22" name="Imagem 21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" y="161290"/>
            <a:ext cx="3092450" cy="724535"/>
          </a:xfrm>
          <a:prstGeom prst="rect">
            <a:avLst/>
          </a:prstGeom>
        </p:spPr>
      </p:pic>
      <p:sp>
        <p:nvSpPr>
          <p:cNvPr id="23" name="Rectângulo 22"/>
          <p:cNvSpPr/>
          <p:nvPr/>
        </p:nvSpPr>
        <p:spPr>
          <a:xfrm>
            <a:off x="5981065" y="3449320"/>
            <a:ext cx="895350" cy="341566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4" name="Rectângulo 23"/>
          <p:cNvSpPr/>
          <p:nvPr/>
        </p:nvSpPr>
        <p:spPr>
          <a:xfrm>
            <a:off x="6742430" y="3465195"/>
            <a:ext cx="514350" cy="2190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5" name="Rectângulo 24"/>
          <p:cNvSpPr/>
          <p:nvPr/>
        </p:nvSpPr>
        <p:spPr>
          <a:xfrm>
            <a:off x="11260455" y="3453130"/>
            <a:ext cx="932180" cy="341566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6" name="Rectângulo 25"/>
          <p:cNvSpPr/>
          <p:nvPr/>
        </p:nvSpPr>
        <p:spPr>
          <a:xfrm>
            <a:off x="10965180" y="3449320"/>
            <a:ext cx="514350" cy="2190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7" name="Rectângulo 26"/>
          <p:cNvSpPr/>
          <p:nvPr/>
        </p:nvSpPr>
        <p:spPr>
          <a:xfrm>
            <a:off x="6751955" y="6162675"/>
            <a:ext cx="5172075" cy="7124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9" name="Imagem 28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6340" y="6127750"/>
            <a:ext cx="3359150" cy="737235"/>
          </a:xfrm>
          <a:prstGeom prst="rect">
            <a:avLst/>
          </a:prstGeom>
        </p:spPr>
      </p:pic>
      <p:sp>
        <p:nvSpPr>
          <p:cNvPr id="31" name="CaixaDeTexto 8"/>
          <p:cNvSpPr txBox="1"/>
          <p:nvPr/>
        </p:nvSpPr>
        <p:spPr>
          <a:xfrm>
            <a:off x="3712210" y="916305"/>
            <a:ext cx="415353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  <a:sym typeface="+mn-ea"/>
              </a:rPr>
              <a:t>CONFERÊNCIA</a:t>
            </a:r>
            <a:endParaRPr lang="pt-PT" sz="3600" dirty="0" smtClean="0">
              <a:solidFill>
                <a:schemeClr val="tx2">
                  <a:lumMod val="50000"/>
                </a:schemeClr>
              </a:solidFill>
              <a:latin typeface="Felix Titling" panose="04060505060202020A04" charset="0"/>
              <a:cs typeface="Felix Titling" panose="04060505060202020A04" charset="0"/>
            </a:endParaRPr>
          </a:p>
          <a:p>
            <a:pPr algn="ctr"/>
            <a:r>
              <a:rPr lang="pt-PT" sz="36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</a:rPr>
              <a:t>INTERNACIONAL</a:t>
            </a:r>
          </a:p>
          <a:p>
            <a:pPr algn="ctr"/>
            <a:endParaRPr lang="pt-PT" sz="3200" dirty="0" smtClean="0">
              <a:solidFill>
                <a:schemeClr val="tx2">
                  <a:lumMod val="50000"/>
                </a:schemeClr>
              </a:solidFill>
              <a:latin typeface="Felix Titling" panose="04060505060202020A04" charset="0"/>
              <a:cs typeface="Felix Titling" panose="04060505060202020A04" charset="0"/>
            </a:endParaRPr>
          </a:p>
        </p:txBody>
      </p:sp>
      <p:sp>
        <p:nvSpPr>
          <p:cNvPr id="33" name="CaixaDeTexto 8"/>
          <p:cNvSpPr txBox="1"/>
          <p:nvPr/>
        </p:nvSpPr>
        <p:spPr>
          <a:xfrm>
            <a:off x="4556125" y="3016250"/>
            <a:ext cx="2354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chemeClr val="tx2">
                    <a:lumMod val="50000"/>
                  </a:schemeClr>
                </a:solidFill>
                <a:latin typeface="Felix Titling" panose="04060505060202020A04" charset="0"/>
                <a:cs typeface="Felix Titling" panose="04060505060202020A04" charset="0"/>
              </a:rPr>
              <a:t>PROGRAMA</a:t>
            </a:r>
            <a:endParaRPr lang="pt-PT" sz="2400" dirty="0" smtClean="0">
              <a:solidFill>
                <a:schemeClr val="tx2">
                  <a:lumMod val="50000"/>
                </a:schemeClr>
              </a:solidFill>
              <a:latin typeface="Felix Titling" panose="04060505060202020A04" charset="0"/>
              <a:cs typeface="Felix Titling" panose="04060505060202020A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 descr="cap_vert_vall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" y="2364740"/>
            <a:ext cx="3944620" cy="3176905"/>
          </a:xfrm>
          <a:prstGeom prst="rect">
            <a:avLst/>
          </a:prstGeom>
        </p:spPr>
      </p:pic>
      <p:sp>
        <p:nvSpPr>
          <p:cNvPr id="25" name="Anel 24"/>
          <p:cNvSpPr/>
          <p:nvPr/>
        </p:nvSpPr>
        <p:spPr>
          <a:xfrm>
            <a:off x="0" y="986155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26" name="Triângulo Retângulo 25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0" name="CaixaDeTexto 1"/>
          <p:cNvSpPr txBox="1"/>
          <p:nvPr/>
        </p:nvSpPr>
        <p:spPr>
          <a:xfrm>
            <a:off x="7668894" y="3970030"/>
            <a:ext cx="173489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>
                <a:solidFill>
                  <a:srgbClr val="00B0F0"/>
                </a:solidFill>
                <a:latin typeface="Arial Narrow" panose="020B0606020202030204" pitchFamily="34" charset="0"/>
              </a:rPr>
              <a:t>CONTACTOS</a:t>
            </a:r>
          </a:p>
        </p:txBody>
      </p:sp>
      <p:sp>
        <p:nvSpPr>
          <p:cNvPr id="33" name="CaixaDeTexto 53"/>
          <p:cNvSpPr txBox="1"/>
          <p:nvPr/>
        </p:nvSpPr>
        <p:spPr>
          <a:xfrm>
            <a:off x="9911080" y="4582795"/>
            <a:ext cx="2099945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B0F0"/>
                </a:solidFill>
              </a:rPr>
              <a:t>BUSINESS FORUM</a:t>
            </a:r>
            <a:endParaRPr lang="en-US" sz="1600" b="1" i="1" dirty="0">
              <a:solidFill>
                <a:srgbClr val="00B0F0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WhatsApp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:+351 964 406 800</a:t>
            </a:r>
          </a:p>
          <a:p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Viber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:+351 964 406 800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Skype: </a:t>
            </a:r>
            <a:r>
              <a:rPr lang="en-US" sz="1200" dirty="0" err="1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setimocontinente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nfo@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basaltconference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.com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www</a:t>
            </a:r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basaltconference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.com</a:t>
            </a:r>
          </a:p>
        </p:txBody>
      </p:sp>
      <p:sp>
        <p:nvSpPr>
          <p:cNvPr id="15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bg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bg1"/>
                </a:solidFill>
              </a:rPr>
              <a:t>10</a:t>
            </a:fld>
            <a:endParaRPr lang="fr-FR" altLang="pt-PT" sz="1200" b="1" i="1" u="sng" dirty="0" smtClean="0">
              <a:solidFill>
                <a:schemeClr val="bg1"/>
              </a:solidFill>
            </a:endParaRPr>
          </a:p>
        </p:txBody>
      </p:sp>
      <p:pic>
        <p:nvPicPr>
          <p:cNvPr id="29" name="Imagem 28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420" y="6120765"/>
            <a:ext cx="3359150" cy="737235"/>
          </a:xfrm>
          <a:prstGeom prst="rect">
            <a:avLst/>
          </a:prstGeom>
        </p:spPr>
      </p:pic>
      <p:sp>
        <p:nvSpPr>
          <p:cNvPr id="31" name="Caixa de Texto 30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32" name="Anel 31"/>
          <p:cNvSpPr/>
          <p:nvPr/>
        </p:nvSpPr>
        <p:spPr>
          <a:xfrm>
            <a:off x="7071360" y="1513205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34" name="Imagem 33" descr="fund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" y="5469890"/>
            <a:ext cx="3819525" cy="1285875"/>
          </a:xfrm>
          <a:prstGeom prst="rect">
            <a:avLst/>
          </a:prstGeom>
        </p:spPr>
      </p:pic>
      <p:sp>
        <p:nvSpPr>
          <p:cNvPr id="35" name="Anel 34"/>
          <p:cNvSpPr/>
          <p:nvPr/>
        </p:nvSpPr>
        <p:spPr>
          <a:xfrm>
            <a:off x="886460" y="5404485"/>
            <a:ext cx="3338830" cy="1427480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-7620" y="5290820"/>
            <a:ext cx="1223010" cy="147510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7" name="Rectângulo 36"/>
          <p:cNvSpPr/>
          <p:nvPr/>
        </p:nvSpPr>
        <p:spPr>
          <a:xfrm>
            <a:off x="3185795" y="5429250"/>
            <a:ext cx="111442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8" name="Rectângulo 37"/>
          <p:cNvSpPr/>
          <p:nvPr/>
        </p:nvSpPr>
        <p:spPr>
          <a:xfrm>
            <a:off x="886460" y="6546850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39" name="Rectângulo 38"/>
          <p:cNvSpPr/>
          <p:nvPr/>
        </p:nvSpPr>
        <p:spPr>
          <a:xfrm>
            <a:off x="1052195" y="5419725"/>
            <a:ext cx="981075" cy="3333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40" name="Imagem 39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5" y="98425"/>
            <a:ext cx="3092450" cy="724535"/>
          </a:xfrm>
          <a:prstGeom prst="rect">
            <a:avLst/>
          </a:prstGeom>
        </p:spPr>
      </p:pic>
      <p:sp>
        <p:nvSpPr>
          <p:cNvPr id="6" name="CaixaDeTexto 67"/>
          <p:cNvSpPr/>
          <p:nvPr/>
        </p:nvSpPr>
        <p:spPr>
          <a:xfrm>
            <a:off x="9226550" y="1191895"/>
            <a:ext cx="2548890" cy="2120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JUNHO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CABO VERDE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060" y="2040255"/>
            <a:ext cx="1299210" cy="1077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2364740"/>
            <a:ext cx="3944620" cy="3176905"/>
          </a:xfrm>
          <a:prstGeom prst="rect">
            <a:avLst/>
          </a:prstGeom>
        </p:spPr>
      </p:pic>
      <p:sp>
        <p:nvSpPr>
          <p:cNvPr id="11" name="Anel 10"/>
          <p:cNvSpPr/>
          <p:nvPr/>
        </p:nvSpPr>
        <p:spPr>
          <a:xfrm>
            <a:off x="0" y="985520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3" name="CaixaDeTexto 22"/>
          <p:cNvSpPr txBox="1"/>
          <p:nvPr/>
        </p:nvSpPr>
        <p:spPr>
          <a:xfrm>
            <a:off x="9163685" y="835025"/>
            <a:ext cx="3016250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PROGRAMA </a:t>
            </a:r>
          </a:p>
          <a:p>
            <a:pPr algn="ctr">
              <a:lnSpc>
                <a:spcPct val="85000"/>
              </a:lnSpc>
            </a:pPr>
            <a:r>
              <a:rPr lang="pt-PT" sz="2000" i="1" dirty="0" smtClean="0">
                <a:solidFill>
                  <a:srgbClr val="006666"/>
                </a:solidFill>
              </a:rPr>
              <a:t>DA </a:t>
            </a:r>
          </a:p>
          <a:p>
            <a:pPr algn="ctr">
              <a:lnSpc>
                <a:spcPct val="85000"/>
              </a:lnSpc>
            </a:pPr>
            <a:r>
              <a:rPr lang="pt-PT" sz="2000" i="1" dirty="0" smtClean="0">
                <a:solidFill>
                  <a:srgbClr val="006666"/>
                </a:solidFill>
              </a:rPr>
              <a:t>CONFERÊNCIA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8" name="Caixa de Texto 17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5922645" y="4317365"/>
            <a:ext cx="969010" cy="8407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</a:rPr>
              <a:t>PLANO</a:t>
            </a:r>
          </a:p>
        </p:txBody>
      </p:sp>
      <p:sp>
        <p:nvSpPr>
          <p:cNvPr id="3" name="Right Arrow 6"/>
          <p:cNvSpPr/>
          <p:nvPr/>
        </p:nvSpPr>
        <p:spPr>
          <a:xfrm>
            <a:off x="6925310" y="4279265"/>
            <a:ext cx="445135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 sz="120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5" name="Rectangle 7"/>
          <p:cNvSpPr/>
          <p:nvPr/>
        </p:nvSpPr>
        <p:spPr>
          <a:xfrm>
            <a:off x="7477760" y="3383280"/>
            <a:ext cx="1565910" cy="575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sz="12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Focado na protecção  Ambiental</a:t>
            </a:r>
            <a:endParaRPr lang="fr-FR" sz="12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6" name="Rectangle 20"/>
          <p:cNvSpPr/>
          <p:nvPr/>
        </p:nvSpPr>
        <p:spPr>
          <a:xfrm>
            <a:off x="7474585" y="4036060"/>
            <a:ext cx="1565275" cy="575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sz="12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Centrado na Inovação</a:t>
            </a:r>
            <a:endParaRPr lang="pt-PT" sz="12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7" name="Rectangle 22"/>
          <p:cNvSpPr/>
          <p:nvPr/>
        </p:nvSpPr>
        <p:spPr>
          <a:xfrm>
            <a:off x="7466965" y="4728210"/>
            <a:ext cx="1565910" cy="575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sz="12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Realista</a:t>
            </a:r>
            <a:endParaRPr lang="pt-PT" sz="12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4" name="Rectangle 23"/>
          <p:cNvSpPr/>
          <p:nvPr/>
        </p:nvSpPr>
        <p:spPr>
          <a:xfrm>
            <a:off x="7466965" y="5393055"/>
            <a:ext cx="1565910" cy="575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>
              <a:defRPr lang="en-US">
                <a:solidFill>
                  <a:srgbClr val="FFFFFF"/>
                </a:solidFill>
              </a:defRPr>
            </a:pPr>
            <a:r>
              <a:rPr sz="12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Estratégico</a:t>
            </a:r>
            <a:endParaRPr lang="pt-PT" sz="12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9" name="Rectangle 8"/>
          <p:cNvSpPr/>
          <p:nvPr/>
        </p:nvSpPr>
        <p:spPr>
          <a:xfrm>
            <a:off x="9285605" y="4279265"/>
            <a:ext cx="1188085" cy="828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</a:t>
            </a:r>
            <a:r>
              <a:rPr lang="pt-PT" altLang="en-GB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ções</a:t>
            </a:r>
            <a:endParaRPr lang="en-GB" sz="1200" dirty="0" smtClean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0" name="Right Arrow 24"/>
          <p:cNvSpPr/>
          <p:nvPr/>
        </p:nvSpPr>
        <p:spPr>
          <a:xfrm>
            <a:off x="9057640" y="4234815"/>
            <a:ext cx="445770" cy="88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 sz="120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1" name="Rectangle 25"/>
          <p:cNvSpPr/>
          <p:nvPr/>
        </p:nvSpPr>
        <p:spPr>
          <a:xfrm>
            <a:off x="10984230" y="4285615"/>
            <a:ext cx="1188085" cy="825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r">
              <a:defRPr lang="en-US">
                <a:solidFill>
                  <a:srgbClr val="FFFFFF"/>
                </a:solidFill>
              </a:defRPr>
            </a:pP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Result</a:t>
            </a:r>
            <a:r>
              <a:rPr lang="pt-PT" altLang="en-GB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ados</a:t>
            </a:r>
            <a:endParaRPr lang="en-GB" sz="1200" dirty="0" err="1" smtClean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2" name="Right Arrow 26"/>
          <p:cNvSpPr/>
          <p:nvPr/>
        </p:nvSpPr>
        <p:spPr>
          <a:xfrm>
            <a:off x="10479405" y="4253865"/>
            <a:ext cx="445770" cy="8915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 sz="120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3" name="Rectangle 10"/>
          <p:cNvSpPr/>
          <p:nvPr/>
        </p:nvSpPr>
        <p:spPr>
          <a:xfrm>
            <a:off x="9678035" y="5227955"/>
            <a:ext cx="255905" cy="1430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 sz="120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4" name="Right Arrow 30"/>
          <p:cNvSpPr/>
          <p:nvPr/>
        </p:nvSpPr>
        <p:spPr>
          <a:xfrm rot="16200000">
            <a:off x="5665470" y="5648960"/>
            <a:ext cx="1405255" cy="499745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endParaRPr lang="pt-PT" sz="120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35" name="Rectangle 11"/>
          <p:cNvSpPr/>
          <p:nvPr/>
        </p:nvSpPr>
        <p:spPr>
          <a:xfrm>
            <a:off x="6232525" y="6218555"/>
            <a:ext cx="3684905" cy="448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en-US">
                <a:solidFill>
                  <a:srgbClr val="FFFFFF"/>
                </a:solidFill>
              </a:defRPr>
            </a:pPr>
            <a:r>
              <a:rPr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Reavaliação</a:t>
            </a:r>
            <a:endParaRPr lang="pt-PT" sz="1200" i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" y="6108700"/>
            <a:ext cx="3359150" cy="737235"/>
          </a:xfrm>
          <a:prstGeom prst="rect">
            <a:avLst/>
          </a:prstGeom>
        </p:spPr>
      </p:pic>
      <p:pic>
        <p:nvPicPr>
          <p:cNvPr id="12" name="Imagem 11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45" y="66040"/>
            <a:ext cx="3092450" cy="724535"/>
          </a:xfrm>
          <a:prstGeom prst="rect">
            <a:avLst/>
          </a:prstGeom>
        </p:spPr>
      </p:pic>
      <p:sp>
        <p:nvSpPr>
          <p:cNvPr id="6" name="CaixaDeTexto 67"/>
          <p:cNvSpPr/>
          <p:nvPr/>
        </p:nvSpPr>
        <p:spPr>
          <a:xfrm>
            <a:off x="9226550" y="1699260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JUNHO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CABO VERDE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112053"/>
              </p:ext>
            </p:extLst>
          </p:nvPr>
        </p:nvGraphicFramePr>
        <p:xfrm>
          <a:off x="180340" y="823595"/>
          <a:ext cx="6724650" cy="16033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36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0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6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16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2420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0" i="1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Item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0" i="1" dirty="0" err="1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Pag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0" i="1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Item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200" b="0" i="1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Pag</a:t>
                      </a:r>
                      <a:endParaRPr lang="en-US" sz="1200" b="0" i="1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Preâmbulo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Resumo do programa </a:t>
                      </a:r>
                      <a:r>
                        <a:rPr lang="en-US" sz="1200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do </a:t>
                      </a: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Fórum Empresarial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7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215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Programa da Conferência</a:t>
                      </a:r>
                      <a:r>
                        <a:rPr lang="en-US" sz="1200" baseline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baseline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–</a:t>
                      </a:r>
                      <a:r>
                        <a:rPr lang="en-US" sz="1200" baseline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Dia 1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4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Prazos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Programa da Conferência</a:t>
                      </a:r>
                      <a:r>
                        <a:rPr lang="en-US" sz="1200" baseline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200" baseline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–</a:t>
                      </a:r>
                      <a:r>
                        <a:rPr lang="en-US" sz="1200" baseline="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Dia 2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5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Agenda dos Eventos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9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21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200" dirty="0" err="1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Programa</a:t>
                      </a: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da </a:t>
                      </a:r>
                      <a:r>
                        <a:rPr lang="en-US" sz="1200" dirty="0" err="1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Conferência</a:t>
                      </a:r>
                      <a:r>
                        <a:rPr lang="en-US" sz="1200" i="1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 Dia 3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6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sz="1200" dirty="0" smtClean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Contactos</a:t>
                      </a:r>
                      <a:endParaRPr lang="pt-PT" sz="1200" dirty="0" smtClean="0">
                        <a:solidFill>
                          <a:srgbClr val="006666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>
                          <a:solidFill>
                            <a:srgbClr val="000000"/>
                          </a:solidFill>
                        </a:defRPr>
                      </a:pPr>
                      <a:r>
                        <a:rPr lang="pt-PT" altLang="en-US" sz="1200" dirty="0">
                          <a:solidFill>
                            <a:srgbClr val="006666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</a:t>
                      </a:r>
                    </a:p>
                  </a:txBody>
                  <a:tcPr marL="68580" marR="60960" marT="68580" marB="6096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2455545"/>
            <a:ext cx="3944620" cy="3176905"/>
          </a:xfrm>
          <a:prstGeom prst="rect">
            <a:avLst/>
          </a:prstGeom>
        </p:spPr>
      </p:pic>
      <p:sp>
        <p:nvSpPr>
          <p:cNvPr id="6" name="Anel 5"/>
          <p:cNvSpPr/>
          <p:nvPr/>
        </p:nvSpPr>
        <p:spPr>
          <a:xfrm>
            <a:off x="0" y="986155"/>
            <a:ext cx="6242050" cy="587184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14" name="Imagem 13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" y="6120765"/>
            <a:ext cx="3359150" cy="737235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8" name="Caixa de Texto 17"/>
          <p:cNvSpPr txBox="1"/>
          <p:nvPr/>
        </p:nvSpPr>
        <p:spPr>
          <a:xfrm>
            <a:off x="4330065" y="3175000"/>
            <a:ext cx="23539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1200">
                <a:solidFill>
                  <a:srgbClr val="006666"/>
                </a:solidFill>
              </a:rPr>
              <a:t>www.basaltconference.com</a:t>
            </a:r>
          </a:p>
        </p:txBody>
      </p:sp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16" name="Imagem 15" descr="fund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030" y="4412615"/>
            <a:ext cx="3819525" cy="1285875"/>
          </a:xfrm>
          <a:prstGeom prst="rect">
            <a:avLst/>
          </a:prstGeom>
        </p:spPr>
      </p:pic>
      <p:sp>
        <p:nvSpPr>
          <p:cNvPr id="15" name="Anel 14"/>
          <p:cNvSpPr/>
          <p:nvPr/>
        </p:nvSpPr>
        <p:spPr>
          <a:xfrm>
            <a:off x="8563610" y="4347210"/>
            <a:ext cx="3338830" cy="1427480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7669530" y="4233545"/>
            <a:ext cx="1223010" cy="147510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0" name="Rectângulo 9"/>
          <p:cNvSpPr/>
          <p:nvPr/>
        </p:nvSpPr>
        <p:spPr>
          <a:xfrm>
            <a:off x="3185795" y="5429250"/>
            <a:ext cx="111442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1" name="Rectângulo 10"/>
          <p:cNvSpPr/>
          <p:nvPr/>
        </p:nvSpPr>
        <p:spPr>
          <a:xfrm>
            <a:off x="8658860" y="5480050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2" name="Rectângulo 11"/>
          <p:cNvSpPr/>
          <p:nvPr/>
        </p:nvSpPr>
        <p:spPr>
          <a:xfrm>
            <a:off x="8729345" y="4362450"/>
            <a:ext cx="981075" cy="33337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1" name="Imagem 20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24" name="CaixaDeTexto 3"/>
          <p:cNvSpPr/>
          <p:nvPr/>
        </p:nvSpPr>
        <p:spPr>
          <a:xfrm>
            <a:off x="116205" y="156210"/>
            <a:ext cx="7488555" cy="2357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lnSpc>
                <a:spcPts val="1200"/>
              </a:lnSpc>
              <a:defRPr lang="en-US"/>
            </a:pPr>
            <a:r>
              <a:rPr lang="pt-PT" b="1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PREÂMBULO</a:t>
            </a:r>
            <a:endParaRPr lang="pt-PT" b="1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 algn="just">
              <a:lnSpc>
                <a:spcPts val="400"/>
              </a:lnSpc>
              <a:defRPr lang="en-US"/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just">
              <a:lnSpc>
                <a:spcPts val="600"/>
              </a:lnSpc>
              <a:defRPr lang="en-US"/>
            </a:pP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algn="just">
              <a:lnSpc>
                <a:spcPts val="1200"/>
              </a:lnSpc>
              <a:defRPr lang="en-US"/>
            </a:pP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Cabo Verde 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irá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acolher um evento internacional subordinado ao 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tema «</a:t>
            </a:r>
            <a:r>
              <a:rPr lang="pt-PT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APLICAÇÃO </a:t>
            </a:r>
            <a:r>
              <a:rPr lang="pt-PT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DE </a:t>
            </a:r>
            <a:r>
              <a:rPr lang="pt-PT" sz="12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PÓ DE BASALTO NA AGRICULTURA 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– 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Suas vantagens enquanto Fertilizante 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para a Agricultura».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O evento terá lugar nos dias 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07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a 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11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de 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Junho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de 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2021,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no Salão Nobre da Assembleia Nacional de Cabo Verde, cidade da 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Praia.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O evento tem dois componentes: uma Conferência Internacional e um Fórum Empresarial.</a:t>
            </a:r>
            <a:endParaRPr lang="pt-PT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sym typeface="+mn-ea"/>
            </a:endParaRPr>
          </a:p>
          <a:p>
            <a:pPr algn="just">
              <a:lnSpc>
                <a:spcPts val="1200"/>
              </a:lnSpc>
              <a:defRPr lang="en-US"/>
            </a:pPr>
            <a:endParaRPr lang="pt-PT" sz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  <a:defRPr lang="en-US"/>
            </a:pP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A Conferência Internacional, intitulada BASALT CONFERENCE, está centrada na aplicação de pó de basalto na agricultura e terá a duração de três dias - 07 a 09 de Junho de 2021. Uma Mesa Redonda de Integração e 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Debates </a:t>
            </a:r>
            <a:r>
              <a:rPr lang="pt-PT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encerrará o 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Evento.</a:t>
            </a: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  <a:defRPr lang="en-US"/>
            </a:pP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200"/>
              </a:lnSpc>
              <a:defRPr lang="en-US"/>
            </a:pPr>
            <a:endParaRPr lang="pt-PT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200"/>
              </a:lnSpc>
            </a:pP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Paralelamente, terá lugar um Fórum Empresarial, intitulado </a:t>
            </a:r>
            <a:r>
              <a:rPr lang="pt-PT" altLang="fr-FR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ATLANTIC BUSINESS FORUM,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com a duração de três dias, 09 a 11 de Junho de 2021, inclui uma Ronda / Rodada de Negócios no dia 09 de Junho de 2021, focado em Oportunidades de Negócios e Parcerias Empresariais, 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especialmente para empresas africanas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, em particular as da CEDEAO </a:t>
            </a:r>
            <a:r>
              <a:rPr lang="pt-PT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e</a:t>
            </a:r>
            <a:r>
              <a:rPr lang="pt-PT" sz="12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sym typeface="+mn-ea"/>
              </a:rPr>
              <a:t>  empresas de outras origens, nomeadamente da Europa e do Brasil. Cada uma das componentes do evento tem uma programação específica</a:t>
            </a:r>
            <a:r>
              <a:rPr lang="pt-PT" sz="12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.</a:t>
            </a:r>
          </a:p>
        </p:txBody>
      </p:sp>
      <p:sp>
        <p:nvSpPr>
          <p:cNvPr id="36" name="Rectângulo 35"/>
          <p:cNvSpPr/>
          <p:nvPr/>
        </p:nvSpPr>
        <p:spPr>
          <a:xfrm>
            <a:off x="8785860" y="4397375"/>
            <a:ext cx="3112135" cy="2381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" name="CaixaDeTexto 22"/>
          <p:cNvSpPr txBox="1"/>
          <p:nvPr/>
        </p:nvSpPr>
        <p:spPr>
          <a:xfrm>
            <a:off x="9163685" y="791845"/>
            <a:ext cx="30162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i="1" dirty="0">
                <a:solidFill>
                  <a:srgbClr val="006666"/>
                </a:solidFill>
              </a:rPr>
              <a:t>PROGRAMA </a:t>
            </a:r>
          </a:p>
          <a:p>
            <a:pPr algn="ctr"/>
            <a:r>
              <a:rPr lang="pt-PT" sz="2000" i="1" dirty="0" smtClean="0">
                <a:solidFill>
                  <a:srgbClr val="006666"/>
                </a:solidFill>
              </a:rPr>
              <a:t>DA </a:t>
            </a:r>
          </a:p>
          <a:p>
            <a:pPr algn="ctr"/>
            <a:r>
              <a:rPr lang="pt-PT" sz="2000" i="1" dirty="0" smtClean="0">
                <a:solidFill>
                  <a:srgbClr val="006666"/>
                </a:solidFill>
              </a:rPr>
              <a:t>CONFERÊNCIA</a:t>
            </a:r>
          </a:p>
        </p:txBody>
      </p:sp>
      <p:sp>
        <p:nvSpPr>
          <p:cNvPr id="3" name="CaixaDeTexto 67"/>
          <p:cNvSpPr/>
          <p:nvPr/>
        </p:nvSpPr>
        <p:spPr>
          <a:xfrm>
            <a:off x="9226550" y="1699260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JUNHO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CABO VERDE</a:t>
            </a:r>
          </a:p>
        </p:txBody>
      </p:sp>
      <p:sp>
        <p:nvSpPr>
          <p:cNvPr id="4" name="Slide Number Placeholder 6"/>
          <p:cNvSpPr txBox="1"/>
          <p:nvPr/>
        </p:nvSpPr>
        <p:spPr bwMode="auto">
          <a:xfrm>
            <a:off x="6114446" y="658208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2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2">
                    <a:lumMod val="50000"/>
                  </a:schemeClr>
                </a:solidFill>
              </a:rPr>
              <a:t>3</a:t>
            </a:fld>
            <a:endParaRPr lang="fr-FR" altLang="pt-PT" sz="1200" b="1" i="1" u="sng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AutoShape 2" descr="https://mail.ovh.net/roundcube/?_task=mail&amp;_mbox=INBOX.31+DEZEMBRO+2020&amp;_uid=160&amp;_part=2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4011930" y="5928360"/>
            <a:ext cx="7781925" cy="8902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10" name="Imagem 9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7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011295" y="2532380"/>
            <a:ext cx="8098155" cy="4227830"/>
            <a:chOff x="6663" y="4100"/>
            <a:chExt cx="12407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311" cy="5799"/>
              <a:chOff x="8759" y="4100"/>
              <a:chExt cx="10311" cy="5799"/>
            </a:xfrm>
          </p:grpSpPr>
          <p:sp>
            <p:nvSpPr>
              <p:cNvPr id="11" name="Rectângulo 10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sp>
            <p:nvSpPr>
              <p:cNvPr id="12" name="Anel 11"/>
              <p:cNvSpPr/>
              <p:nvPr/>
            </p:nvSpPr>
            <p:spPr>
              <a:xfrm>
                <a:off x="10215" y="4100"/>
                <a:ext cx="8855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13" name="Rectângulo 12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16" name="Imagem 15" descr="fundo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15" name="Anel 14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ângulo 20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6" name="Rectângulo 25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7" name="Rectângulo 26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3" name="Rectângulo 32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4" name="Rectângulo 33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</p:grpSp>
        </p:grpSp>
      </p:grp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2" name="CaixaDeTexto 22"/>
          <p:cNvSpPr txBox="1"/>
          <p:nvPr/>
        </p:nvSpPr>
        <p:spPr>
          <a:xfrm>
            <a:off x="9163685" y="791845"/>
            <a:ext cx="3016250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PROGRAMA </a:t>
            </a:r>
          </a:p>
          <a:p>
            <a:pPr algn="ctr">
              <a:lnSpc>
                <a:spcPct val="85000"/>
              </a:lnSpc>
            </a:pPr>
            <a:r>
              <a:rPr lang="pt-PT" sz="2000" i="1" dirty="0" smtClean="0">
                <a:solidFill>
                  <a:srgbClr val="006666"/>
                </a:solidFill>
              </a:rPr>
              <a:t>DA </a:t>
            </a:r>
          </a:p>
          <a:p>
            <a:pPr algn="ctr">
              <a:lnSpc>
                <a:spcPct val="85000"/>
              </a:lnSpc>
            </a:pPr>
            <a:r>
              <a:rPr lang="pt-PT" sz="2000" i="1" dirty="0" smtClean="0">
                <a:solidFill>
                  <a:srgbClr val="006666"/>
                </a:solidFill>
              </a:rPr>
              <a:t>CONFERÊNCIA</a:t>
            </a:r>
          </a:p>
        </p:txBody>
      </p:sp>
      <p:sp>
        <p:nvSpPr>
          <p:cNvPr id="6" name="CaixaDeTexto 67"/>
          <p:cNvSpPr/>
          <p:nvPr/>
        </p:nvSpPr>
        <p:spPr>
          <a:xfrm>
            <a:off x="9226550" y="1699260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JUNHO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CABO VERDE</a:t>
            </a:r>
          </a:p>
        </p:txBody>
      </p:sp>
      <p:sp>
        <p:nvSpPr>
          <p:cNvPr id="22" name="TextBox 16"/>
          <p:cNvSpPr/>
          <p:nvPr/>
        </p:nvSpPr>
        <p:spPr>
          <a:xfrm>
            <a:off x="31750" y="523875"/>
            <a:ext cx="1210310" cy="61480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00000"/>
              </a:lnSpc>
              <a:defRPr lang="en-US"/>
            </a:pPr>
            <a:r>
              <a:rPr 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ACREDITA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ÇÂO</a:t>
            </a:r>
            <a:r>
              <a:rPr 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</a:t>
            </a:r>
            <a:endParaRPr lang="en-US" sz="1100" b="1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08:00 – 08:30 </a:t>
            </a: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08:30 – 10:15</a:t>
            </a: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10:15 – 10:45</a:t>
            </a:r>
          </a:p>
          <a:p>
            <a:pPr>
              <a:lnSpc>
                <a:spcPct val="1000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10:45 – 12:30</a:t>
            </a: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12:30- 14:00</a:t>
            </a:r>
          </a:p>
          <a:p>
            <a:pPr>
              <a:lnSpc>
                <a:spcPct val="1000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14:00 – 15:45</a:t>
            </a: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15:45 </a:t>
            </a: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16:15</a:t>
            </a:r>
          </a:p>
          <a:p>
            <a:pPr>
              <a:lnSpc>
                <a:spcPct val="1000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16:15 – 18:00</a:t>
            </a: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20:00 </a:t>
            </a: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22:30</a:t>
            </a:r>
          </a:p>
        </p:txBody>
      </p:sp>
      <p:sp>
        <p:nvSpPr>
          <p:cNvPr id="7" name="TextBox 26"/>
          <p:cNvSpPr/>
          <p:nvPr/>
        </p:nvSpPr>
        <p:spPr>
          <a:xfrm>
            <a:off x="1036320" y="526415"/>
            <a:ext cx="6133465" cy="61461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100000"/>
              </a:lnSpc>
              <a:defRPr lang="en-US"/>
            </a:pPr>
            <a:r>
              <a:rPr lang="pt-PT" alt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a partir das </a:t>
            </a:r>
            <a:r>
              <a:rPr 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7</a:t>
            </a:r>
            <a:r>
              <a:rPr 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:00</a:t>
            </a:r>
          </a:p>
          <a:p>
            <a:pPr>
              <a:lnSpc>
                <a:spcPct val="100000"/>
              </a:lnSpc>
              <a:defRPr lang="en-US"/>
            </a:pPr>
            <a:r>
              <a:rPr lang="pt-PT" altLang="en-GB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Cerimónia de abertura</a:t>
            </a:r>
            <a:endParaRPr lang="en-GB" sz="1100" i="1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b="1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Confer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ê</a:t>
            </a: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nc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ia</a:t>
            </a: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I: </a:t>
            </a:r>
            <a:r>
              <a:rPr lang="en-US" sz="1100" b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 </a:t>
            </a:r>
            <a:r>
              <a:rPr 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“</a:t>
            </a: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ESTADO ACTUAL NA INVESTIGAÇÃO DA UTILIZAÇÃO DE PÓ DE BASALTO E A CONSOLIDAÇÃO DA SUA APLICAÇÃO NA </a:t>
            </a:r>
            <a:r>
              <a:rPr 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AGRICULTURA</a:t>
            </a:r>
            <a:r>
              <a:rPr 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”</a:t>
            </a:r>
            <a:endParaRPr lang="en-US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Conferencista</a:t>
            </a:r>
            <a:r>
              <a:rPr 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 </a:t>
            </a: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Prof</a:t>
            </a: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. Eder Martins</a:t>
            </a: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 –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</a:rPr>
              <a:t>Investigador na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EMBRAPA - Empresa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Bra</a:t>
            </a:r>
            <a:r>
              <a:rPr lang="pt-PT" alt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sileira de Pesquisa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Agr</a:t>
            </a:r>
            <a:r>
              <a:rPr lang="pt-PT" alt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opecuária</a:t>
            </a: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Moderador: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Cabo Verde</a:t>
            </a:r>
          </a:p>
          <a:p>
            <a:pPr>
              <a:lnSpc>
                <a:spcPct val="1000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Coffee Break </a:t>
            </a:r>
          </a:p>
          <a:p>
            <a:pPr>
              <a:lnSpc>
                <a:spcPct val="100000"/>
              </a:lnSpc>
              <a:defRPr lang="en-US"/>
            </a:pP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Confer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ê</a:t>
            </a: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nc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ia</a:t>
            </a: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II</a:t>
            </a: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 </a:t>
            </a:r>
            <a:r>
              <a:rPr lang="en-US" sz="1100" b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“</a:t>
            </a: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DA INVESTIGAÇÃO À LEGISLAÇÃO 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E </a:t>
            </a:r>
            <a:r>
              <a:rPr 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REGULA</a:t>
            </a:r>
            <a:r>
              <a:rPr lang="pt-PT" alt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MENTAÇÃO</a:t>
            </a:r>
            <a:r>
              <a:rPr 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DA APLICAÇÃO DE PÓ DE BASALTO NA AGRICULTURA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o </a:t>
            </a:r>
            <a:r>
              <a:rPr 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Bra</a:t>
            </a:r>
            <a:r>
              <a:rPr lang="pt-PT" alt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s</a:t>
            </a:r>
            <a:r>
              <a:rPr 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il </a:t>
            </a:r>
            <a:r>
              <a:rPr lang="pt-PT" alt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como 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Case Study</a:t>
            </a:r>
            <a:r>
              <a:rPr 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”</a:t>
            </a: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Conferencista</a:t>
            </a:r>
            <a:r>
              <a:rPr 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 </a:t>
            </a: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Prof. Suzi Huff Theodoro –  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Professora e </a:t>
            </a: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Investigadora na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Universi</a:t>
            </a: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dade de 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Brasília</a:t>
            </a:r>
            <a:endParaRPr lang="en-US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Modera</a:t>
            </a:r>
            <a:r>
              <a:rPr lang="pt-PT" alt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d</a:t>
            </a:r>
            <a:r>
              <a:rPr 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or</a:t>
            </a: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Cabo </a:t>
            </a: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Verde </a:t>
            </a:r>
          </a:p>
          <a:p>
            <a:pPr>
              <a:lnSpc>
                <a:spcPct val="1000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00000"/>
              </a:lnSpc>
              <a:defRPr lang="en-US"/>
            </a:pP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GB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</a:p>
          <a:p>
            <a:pPr>
              <a:lnSpc>
                <a:spcPct val="100000"/>
              </a:lnSpc>
              <a:defRPr lang="en-US"/>
            </a:pPr>
            <a:endParaRPr lang="en-US" sz="1100" b="1" i="1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Almoço</a:t>
            </a:r>
            <a:endParaRPr lang="en-US" sz="1100" b="1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Confer</a:t>
            </a: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ê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nc</a:t>
            </a: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ia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III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: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“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RECONSTRUÇÃO DO SOLO E AMBIENTE COM ROCHAGEM PARA AUMENTO D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E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PRODUTIVIDADE E QUALIDADE DOS ALIMENTOS”</a:t>
            </a:r>
          </a:p>
          <a:p>
            <a:pPr>
              <a:lnSpc>
                <a:spcPct val="100000"/>
              </a:lnSpc>
              <a:defRPr lang="en-US"/>
            </a:pP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Conferencista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: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Prof. Bernardo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</a:rPr>
              <a:t>Knapik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–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Investigador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na Universidade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Estadual do Paraná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–  Bra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s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il</a:t>
            </a:r>
          </a:p>
          <a:p>
            <a:pPr>
              <a:lnSpc>
                <a:spcPct val="1000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Modera</a:t>
            </a:r>
            <a:r>
              <a:rPr lang="pt-PT" altLang="en-GB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d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or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: Cabo Verde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GB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Coffee Break </a:t>
            </a:r>
          </a:p>
          <a:p>
            <a:pPr>
              <a:lnSpc>
                <a:spcPct val="1000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Confer</a:t>
            </a: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ê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nc</a:t>
            </a: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ia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I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V: </a:t>
            </a:r>
            <a:r>
              <a:rPr lang="pt-PT" sz="1100" b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“UTILIZAÇÃO DE PÓ DE BASALTO NA  AGRICULTURA – Case </a:t>
            </a:r>
            <a:r>
              <a:rPr lang="pt-PT" sz="11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Studies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”</a:t>
            </a:r>
          </a:p>
          <a:p>
            <a:pPr>
              <a:lnSpc>
                <a:spcPct val="100000"/>
              </a:lnSpc>
              <a:defRPr lang="en-US"/>
            </a:pP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Conferencista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: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Prof. Em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é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rit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o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Peter van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</a:rPr>
              <a:t>Straaten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– Universi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dade de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</a:rPr>
              <a:t>Guelph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– Canad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á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Modera</a:t>
            </a:r>
            <a:r>
              <a:rPr lang="pt-PT" altLang="en-GB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d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or: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Côte d’Ivoire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Debate</a:t>
            </a: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ct val="100000"/>
              </a:lnSpc>
              <a:defRPr lang="en-US"/>
            </a:pPr>
            <a:r>
              <a:rPr lang="en-GB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Recep</a:t>
            </a:r>
            <a:r>
              <a:rPr lang="pt-PT" altLang="en-GB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ção de boas-vindas</a:t>
            </a:r>
          </a:p>
        </p:txBody>
      </p:sp>
      <p:sp>
        <p:nvSpPr>
          <p:cNvPr id="8" name="TextBox 31"/>
          <p:cNvSpPr/>
          <p:nvPr/>
        </p:nvSpPr>
        <p:spPr>
          <a:xfrm>
            <a:off x="5080" y="274320"/>
            <a:ext cx="196278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</a:t>
            </a:r>
            <a:r>
              <a:rPr lang="pt-PT" altLang="en-US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7</a:t>
            </a:r>
            <a:r>
              <a:rPr lang="en-US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de </a:t>
            </a:r>
            <a:r>
              <a:rPr lang="pt-PT" altLang="en-US" sz="1400" b="1" i="1" dirty="0" err="1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Junho</a:t>
            </a:r>
            <a:r>
              <a:rPr lang="en-US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202</a:t>
            </a:r>
            <a:r>
              <a:rPr lang="pt-PT" altLang="en-US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en-US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</a:p>
        </p:txBody>
      </p:sp>
      <p:sp>
        <p:nvSpPr>
          <p:cNvPr id="14" name="TextBox 1"/>
          <p:cNvSpPr/>
          <p:nvPr/>
        </p:nvSpPr>
        <p:spPr>
          <a:xfrm>
            <a:off x="5080" y="8149"/>
            <a:ext cx="152019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en-US" sz="14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PROGRAM</a:t>
            </a:r>
            <a:r>
              <a:rPr lang="pt-PT" altLang="en-US" sz="14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A</a:t>
            </a:r>
          </a:p>
        </p:txBody>
      </p:sp>
      <p:sp>
        <p:nvSpPr>
          <p:cNvPr id="97" name="CaixaDeTexto 13"/>
          <p:cNvSpPr txBox="1"/>
          <p:nvPr/>
        </p:nvSpPr>
        <p:spPr>
          <a:xfrm>
            <a:off x="-5080" y="6650990"/>
            <a:ext cx="4584700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i="1" dirty="0" smtClean="0">
                <a:solidFill>
                  <a:schemeClr val="tx2">
                    <a:lumMod val="50000"/>
                  </a:schemeClr>
                </a:solidFill>
                <a:sym typeface="+mn-ea"/>
              </a:rPr>
              <a:t>Nota</a:t>
            </a:r>
            <a:r>
              <a:rPr lang="pt-PT" sz="800" i="1" dirty="0" smtClean="0">
                <a:solidFill>
                  <a:schemeClr val="bg1"/>
                </a:solidFill>
                <a:sym typeface="+mn-ea"/>
              </a:rPr>
              <a:t>: Alguns dos nomes mencionados ainda estão em processo de confirmação.</a:t>
            </a:r>
          </a:p>
        </p:txBody>
      </p:sp>
      <p:sp>
        <p:nvSpPr>
          <p:cNvPr id="4" name="Slide Number Placeholder 6"/>
          <p:cNvSpPr txBox="1"/>
          <p:nvPr/>
        </p:nvSpPr>
        <p:spPr bwMode="auto">
          <a:xfrm>
            <a:off x="5636926" y="658208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2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2">
                    <a:lumMod val="50000"/>
                  </a:schemeClr>
                </a:solidFill>
              </a:rPr>
              <a:t>4</a:t>
            </a:fld>
            <a:endParaRPr lang="fr-FR" altLang="pt-PT" sz="1200" b="1" i="1" u="sng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el 5"/>
          <p:cNvSpPr/>
          <p:nvPr/>
        </p:nvSpPr>
        <p:spPr>
          <a:xfrm>
            <a:off x="5324475" y="2603500"/>
            <a:ext cx="6842125" cy="368236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4011930" y="5356860"/>
            <a:ext cx="7781925" cy="89027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13" name="Imagem 12" descr="cap_vert_vall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231005" y="2603500"/>
            <a:ext cx="7934960" cy="4227830"/>
            <a:chOff x="6663" y="4100"/>
            <a:chExt cx="12496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400" cy="5798"/>
              <a:chOff x="8759" y="4100"/>
              <a:chExt cx="10400" cy="5798"/>
            </a:xfrm>
          </p:grpSpPr>
          <p:sp>
            <p:nvSpPr>
              <p:cNvPr id="15" name="Rectângulo 14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sp>
            <p:nvSpPr>
              <p:cNvPr id="16" name="Anel 15"/>
              <p:cNvSpPr/>
              <p:nvPr/>
            </p:nvSpPr>
            <p:spPr>
              <a:xfrm>
                <a:off x="9943" y="4100"/>
                <a:ext cx="9217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21" name="Rectângulo 20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26" name="Imagem 25" descr="fundo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27" name="Anel 26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ângulo 32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4" name="Rectângulo 33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5" name="Rectângulo 34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6" name="Rectângulo 35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37" name="Rectângulo 36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</p:grpSp>
        </p:grpSp>
      </p:grpSp>
      <p:sp>
        <p:nvSpPr>
          <p:cNvPr id="2" name="Rectângulo 1"/>
          <p:cNvSpPr/>
          <p:nvPr/>
        </p:nvSpPr>
        <p:spPr>
          <a:xfrm>
            <a:off x="3993515" y="3024505"/>
            <a:ext cx="7781925" cy="504825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22" name="TextBox 16"/>
          <p:cNvSpPr/>
          <p:nvPr/>
        </p:nvSpPr>
        <p:spPr>
          <a:xfrm>
            <a:off x="-5080" y="346710"/>
            <a:ext cx="1188720" cy="65036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ACREDITA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ÇÂO</a:t>
            </a: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: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08:30 – 10:15</a:t>
            </a: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4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10:15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</a:t>
            </a: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10:30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10:30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</a:t>
            </a: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12:00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400"/>
              </a:lnSpc>
              <a:defRPr lang="en-US"/>
            </a:pPr>
            <a:endParaRPr lang="pt-PT" sz="1100" i="1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Times New Roman" panose="02020603050405020304" pitchFamily="1" charset="0"/>
              </a:rPr>
              <a:t>12:00- 13:30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  <a:cs typeface="Times New Roman" panose="02020603050405020304" pitchFamily="1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13:30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</a:t>
            </a: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15:15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4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15:15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– </a:t>
            </a: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15:30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15:30– 17:15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100" b="1" i="1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4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17:15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– </a:t>
            </a: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17:30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17:30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– </a:t>
            </a: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19:15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BR" sz="1100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100" b="1" i="1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&gt; 19:15</a:t>
            </a:r>
            <a:endParaRPr lang="pt-BR" sz="1100" dirty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</p:txBody>
      </p:sp>
      <p:sp>
        <p:nvSpPr>
          <p:cNvPr id="10" name="TextBox 26"/>
          <p:cNvSpPr/>
          <p:nvPr/>
        </p:nvSpPr>
        <p:spPr>
          <a:xfrm>
            <a:off x="1026160" y="330200"/>
            <a:ext cx="6428105" cy="65017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pt-PT" alt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A</a:t>
            </a:r>
            <a:r>
              <a:rPr 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 partir d</a:t>
            </a:r>
            <a:r>
              <a:rPr lang="pt-PT" alt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as</a:t>
            </a:r>
            <a:r>
              <a:rPr 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altLang="pt-BR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7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: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00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en-US" sz="1100" b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Painel</a:t>
            </a: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b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pt-BR" sz="1100" b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ESTADO ACTUAL NA INVESTIGAÇÃO DA UTILIZAÇÃO DE 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ROCHAS SILICÁTICAS </a:t>
            </a:r>
            <a:r>
              <a:rPr lang="pt-PT" alt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NA CORRECÇÃO E ADUBAÇÃO DE SOLOS - 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Estado de Arte em África»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</a:t>
            </a:r>
            <a:r>
              <a:rPr lang="pt-PT" alt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alt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Oradores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1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CILSS -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Comité Permanente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Inter - Estados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de Luta contra a Seca no Sahel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1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Universidade de Poitiers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–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França</a:t>
            </a:r>
          </a:p>
          <a:p>
            <a:pPr>
              <a:lnSpc>
                <a:spcPts val="1100"/>
              </a:lnSpc>
              <a:defRPr lang="en-US"/>
            </a:pPr>
            <a:r>
              <a:rPr lang="pt-PT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Universidade </a:t>
            </a:r>
            <a:r>
              <a:rPr lang="pt-BR" sz="11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</a:t>
            </a:r>
            <a:r>
              <a:rPr lang="pt-PT" sz="11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Stellenbosch </a:t>
            </a:r>
            <a:r>
              <a:rPr lang="pt-PT" sz="11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– África de Sul</a:t>
            </a:r>
            <a:endParaRPr lang="pt-PT" sz="11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100"/>
              </a:lnSpc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Prof</a:t>
            </a:r>
            <a:r>
              <a:rPr lang="pt-PT" sz="11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Jean Pierre Tchouankoue -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Universidade de Yaoundé –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Camarões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100"/>
              </a:lnSpc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Prof</a:t>
            </a:r>
            <a:r>
              <a:rPr lang="pt-PT" sz="11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 Vincent Kato – Ministério de Energia e Minerais de Uganda</a:t>
            </a:r>
            <a:endParaRPr lang="fr-FR" sz="1100" dirty="0" smtClean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400"/>
              </a:lnSpc>
              <a:defRPr lang="en-US"/>
            </a:pPr>
            <a:endParaRPr lang="pt-PT" sz="1100" b="1" i="1" dirty="0" smtClean="0">
              <a:solidFill>
                <a:srgbClr val="006666"/>
              </a:solidFill>
              <a:latin typeface="Arial Narrow" panose="020B0606020202030204" pitchFamily="34" charset="0"/>
              <a:ea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Debate</a:t>
            </a:r>
          </a:p>
          <a:p>
            <a:pPr>
              <a:lnSpc>
                <a:spcPts val="4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Coffee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Break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Painel  II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«</a:t>
            </a:r>
            <a:r>
              <a:rPr lang="pt-PT" alt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OS DESAFIOS 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 DESENVOLVIMENTO SUSTENTÁVEL: 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A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necessidade 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da gestão 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estratégica 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 nutrientes </a:t>
            </a:r>
            <a:r>
              <a:rPr sz="1100" i="1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na</a:t>
            </a:r>
            <a:r>
              <a:rPr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100" i="1" dirty="0" err="1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agricultura</a:t>
            </a:r>
            <a:r>
              <a:rPr lang="pt-PT" altLang="en-US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</a:t>
            </a:r>
            <a:r>
              <a:rPr lang="pt-PT" alt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Cabo Verde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en-GB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Oradores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100" b="1" i="1" dirty="0" smtClean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sz="1100" dirty="0" err="1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Ministério</a:t>
            </a:r>
            <a:r>
              <a:rPr lang="pt-PT" alt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da 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Agricultur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 e Desenvolvimento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Rural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da 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os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pt-PT" alt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 Marfim</a:t>
            </a: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fr-FR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ARAA  -  </a:t>
            </a:r>
            <a:r>
              <a:rPr lang="pt-PT" altLang="fr-FR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Agência 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Regional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para a 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Agricultur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 </a:t>
            </a:r>
            <a:r>
              <a:rPr lang="pt-PT" alt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Alimentação</a:t>
            </a:r>
          </a:p>
          <a:p>
            <a:pPr>
              <a:lnSpc>
                <a:spcPts val="11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 err="1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Direcção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da Agricultura e do Desenvolvimento Rural – Comissão da 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CEDEAO</a:t>
            </a:r>
            <a:endParaRPr lang="pt-PT" sz="1100" i="1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Ministério da Agricultura da 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Gâmbia</a:t>
            </a:r>
          </a:p>
          <a:p>
            <a:pPr>
              <a:lnSpc>
                <a:spcPts val="11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Fundo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Nacional de Desenvolvimento Agrícola (FNDA) - Benin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4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Debate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4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Almoço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Conferência</a:t>
            </a: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V: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OS DESAFIOS DA PRODUÇÃO E TRANSFORMAÇÃO DE PRODUTOS AGRÍCOLAS NA ÁFRICA OCIDENTAL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- U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ma oportunidade para a industrialização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» </a:t>
            </a: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11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</a:t>
            </a:r>
            <a:r>
              <a:rPr lang="pt-PT" altLang="en-GB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 :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Direcção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de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Alimentação e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Nutrição Aplicada (DANA) - Benin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FAO –  Organização das Nações Unidas para Alimentação e Agricultura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4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Debate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4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Coffee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Break</a:t>
            </a:r>
          </a:p>
          <a:p>
            <a:pPr>
              <a:lnSpc>
                <a:spcPts val="1100"/>
              </a:lnSpc>
              <a:defRPr lang="en-US"/>
            </a:pP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</a:t>
            </a:r>
            <a:r>
              <a:rPr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nc</a:t>
            </a:r>
            <a:r>
              <a:rPr lang="pt-PT" altLang="en-US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 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VI: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«A FERTILIZAÇÃO DO SOLO COM PÓ DE ROCHA E PRODUÇÃO DE ALIMENTOS» 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</a:t>
            </a:r>
            <a:r>
              <a:rPr lang="pt-PT" altLang="en-GB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Prof. </a:t>
            </a:r>
            <a:r>
              <a:rPr lang="pt-PT" sz="11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Émérito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1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Othon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Henry </a:t>
            </a:r>
            <a:r>
              <a:rPr sz="11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Leonardos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, d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sz="11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Universi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dade </a:t>
            </a:r>
            <a:r>
              <a:rPr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de Bras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í</a:t>
            </a:r>
            <a:r>
              <a:rPr sz="1100" dirty="0" err="1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lia</a:t>
            </a:r>
            <a:endParaRPr sz="1100" dirty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  <a:p>
            <a:pPr>
              <a:lnSpc>
                <a:spcPts val="400"/>
              </a:lnSpc>
              <a:defRPr lang="en-US"/>
            </a:pP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Debate</a:t>
            </a:r>
          </a:p>
          <a:p>
            <a:pPr>
              <a:lnSpc>
                <a:spcPts val="400"/>
              </a:lnSpc>
              <a:defRPr lang="en-US"/>
            </a:pPr>
            <a:endParaRPr lang="pt-PT" sz="1100" dirty="0" smtClean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Coffee Break</a:t>
            </a:r>
          </a:p>
          <a:p>
            <a:pPr>
              <a:lnSpc>
                <a:spcPts val="1100"/>
              </a:lnSpc>
              <a:defRPr lang="en-US"/>
            </a:pP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Panel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 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III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sz="1100" b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BASALTOS: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POTENCIAL AGROMINERAL E OPORTUNIDADES DA CADEIA PRODUTIVA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»</a:t>
            </a:r>
            <a:endParaRPr lang="pt-PT" altLang="en-US" sz="1100" i="1" dirty="0">
              <a:solidFill>
                <a:srgbClr val="0066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en-GB" sz="1100" b="1" i="1" dirty="0" err="1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</a:t>
            </a:r>
            <a:r>
              <a:rPr lang="pt-PT" altLang="en-GB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</a:t>
            </a:r>
            <a:r>
              <a:rPr lang="en-GB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</a:t>
            </a:r>
            <a:r>
              <a:rPr lang="pt-BR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</a:t>
            </a:r>
            <a:r>
              <a:rPr lang="pt-PT" altLang="en-US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pt-PT" altLang="en-GB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Oradores</a:t>
            </a:r>
            <a:r>
              <a:rPr lang="pt-BR" sz="1100" b="1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100"/>
              </a:lnSpc>
              <a:defRPr lang="en-US"/>
            </a:pP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MSc.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Magda Bergmann - Investigadora do Serviço Geológico do Brasil</a:t>
            </a:r>
          </a:p>
          <a:p>
            <a:pPr>
              <a:lnSpc>
                <a:spcPts val="1100"/>
              </a:lnSpc>
              <a:defRPr lang="en-US"/>
            </a:pP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MSc.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Andrea Sander -  Investigadora do Serviço Geológico do Brasil</a:t>
            </a:r>
          </a:p>
          <a:p>
            <a:pPr>
              <a:lnSpc>
                <a:spcPts val="1200"/>
              </a:lnSpc>
              <a:defRPr lang="en-US"/>
            </a:pP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  <a:ea typeface="Century Gothic" panose="020B0502020202020204" pitchFamily="2" charset="0"/>
              </a:rPr>
              <a:t>LIVRE</a:t>
            </a:r>
          </a:p>
        </p:txBody>
      </p:sp>
      <p:sp>
        <p:nvSpPr>
          <p:cNvPr id="11" name="TextBox 31"/>
          <p:cNvSpPr/>
          <p:nvPr/>
        </p:nvSpPr>
        <p:spPr>
          <a:xfrm>
            <a:off x="-8890" y="158750"/>
            <a:ext cx="178816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PT" alt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DIA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08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Junho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202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</a:p>
        </p:txBody>
      </p:sp>
      <p:sp>
        <p:nvSpPr>
          <p:cNvPr id="12" name="TextBox 1"/>
          <p:cNvSpPr/>
          <p:nvPr/>
        </p:nvSpPr>
        <p:spPr>
          <a:xfrm>
            <a:off x="10160" y="-3483"/>
            <a:ext cx="152019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PROGRAM</a:t>
            </a:r>
            <a:r>
              <a:rPr lang="pt-PT" altLang="pt-BR" sz="14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A</a:t>
            </a:r>
            <a:endParaRPr lang="pt-BR" sz="1400" b="1" i="1" dirty="0">
              <a:solidFill>
                <a:srgbClr val="006666"/>
              </a:solidFill>
              <a:latin typeface="Arial Narrow" panose="020B0606020202030204" pitchFamily="34" charset="0"/>
              <a:cs typeface="Times New Roman" panose="02020603050405020304" pitchFamily="1" charset="0"/>
            </a:endParaRP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4" name="CaixaDeTexto 22"/>
          <p:cNvSpPr txBox="1"/>
          <p:nvPr/>
        </p:nvSpPr>
        <p:spPr>
          <a:xfrm>
            <a:off x="9163685" y="791845"/>
            <a:ext cx="3016250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PROGRAMA </a:t>
            </a:r>
          </a:p>
          <a:p>
            <a:pPr algn="ctr">
              <a:lnSpc>
                <a:spcPct val="85000"/>
              </a:lnSpc>
            </a:pPr>
            <a:r>
              <a:rPr lang="pt-PT" sz="2000" i="1" dirty="0" smtClean="0">
                <a:solidFill>
                  <a:srgbClr val="006666"/>
                </a:solidFill>
              </a:rPr>
              <a:t>DA </a:t>
            </a:r>
          </a:p>
          <a:p>
            <a:pPr algn="ctr">
              <a:lnSpc>
                <a:spcPct val="85000"/>
              </a:lnSpc>
            </a:pPr>
            <a:r>
              <a:rPr lang="pt-PT" sz="2000" i="1" dirty="0" smtClean="0">
                <a:solidFill>
                  <a:srgbClr val="006666"/>
                </a:solidFill>
              </a:rPr>
              <a:t>CONFERÊNCIA</a:t>
            </a:r>
          </a:p>
        </p:txBody>
      </p:sp>
      <p:sp>
        <p:nvSpPr>
          <p:cNvPr id="5" name="CaixaDeTexto 67"/>
          <p:cNvSpPr/>
          <p:nvPr/>
        </p:nvSpPr>
        <p:spPr>
          <a:xfrm>
            <a:off x="9226550" y="1699260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JUNHO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CABO VERDE</a:t>
            </a:r>
          </a:p>
        </p:txBody>
      </p:sp>
      <p:sp>
        <p:nvSpPr>
          <p:cNvPr id="7" name="CaixaDeTexto 13"/>
          <p:cNvSpPr txBox="1"/>
          <p:nvPr/>
        </p:nvSpPr>
        <p:spPr>
          <a:xfrm>
            <a:off x="1785620" y="6670040"/>
            <a:ext cx="44856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i="1" dirty="0" smtClean="0">
                <a:solidFill>
                  <a:schemeClr val="tx2">
                    <a:lumMod val="50000"/>
                  </a:schemeClr>
                </a:solidFill>
                <a:sym typeface="+mn-ea"/>
              </a:rPr>
              <a:t>Nota</a:t>
            </a:r>
            <a:r>
              <a:rPr lang="pt-PT" sz="800" i="1" dirty="0" smtClean="0">
                <a:solidFill>
                  <a:schemeClr val="bg1"/>
                </a:solidFill>
                <a:sym typeface="+mn-ea"/>
              </a:rPr>
              <a:t>: Alguns dos nomes mencionados ainda estão em processo de confirmação.</a:t>
            </a:r>
          </a:p>
        </p:txBody>
      </p:sp>
      <p:sp>
        <p:nvSpPr>
          <p:cNvPr id="8" name="Slide Number Placeholder 6"/>
          <p:cNvSpPr txBox="1"/>
          <p:nvPr/>
        </p:nvSpPr>
        <p:spPr bwMode="auto">
          <a:xfrm>
            <a:off x="6047136" y="659224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2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2">
                    <a:lumMod val="50000"/>
                  </a:schemeClr>
                </a:solidFill>
              </a:rPr>
              <a:t>5</a:t>
            </a:fld>
            <a:endParaRPr lang="fr-FR" altLang="pt-PT" sz="1200" b="1" i="1" u="sng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p_vert_vall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510" y="3070225"/>
            <a:ext cx="5849620" cy="3176905"/>
          </a:xfrm>
          <a:prstGeom prst="rect">
            <a:avLst/>
          </a:prstGeom>
        </p:spPr>
      </p:pic>
      <p:grpSp>
        <p:nvGrpSpPr>
          <p:cNvPr id="32" name="Agrupar 31"/>
          <p:cNvGrpSpPr/>
          <p:nvPr/>
        </p:nvGrpSpPr>
        <p:grpSpPr>
          <a:xfrm>
            <a:off x="4231005" y="2603500"/>
            <a:ext cx="7934960" cy="4227830"/>
            <a:chOff x="6663" y="4100"/>
            <a:chExt cx="12496" cy="6658"/>
          </a:xfrm>
        </p:grpSpPr>
        <p:grpSp>
          <p:nvGrpSpPr>
            <p:cNvPr id="31" name="Agrupar 30"/>
            <p:cNvGrpSpPr/>
            <p:nvPr/>
          </p:nvGrpSpPr>
          <p:grpSpPr>
            <a:xfrm>
              <a:off x="8759" y="4100"/>
              <a:ext cx="10400" cy="5798"/>
              <a:chOff x="8759" y="4100"/>
              <a:chExt cx="10400" cy="5798"/>
            </a:xfrm>
          </p:grpSpPr>
          <p:sp>
            <p:nvSpPr>
              <p:cNvPr id="5" name="Rectângulo 4"/>
              <p:cNvSpPr/>
              <p:nvPr/>
            </p:nvSpPr>
            <p:spPr>
              <a:xfrm>
                <a:off x="8759" y="5330"/>
                <a:ext cx="2595" cy="355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sp>
            <p:nvSpPr>
              <p:cNvPr id="6" name="Anel 5"/>
              <p:cNvSpPr/>
              <p:nvPr/>
            </p:nvSpPr>
            <p:spPr>
              <a:xfrm>
                <a:off x="9943" y="4100"/>
                <a:ext cx="9217" cy="5799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altLang="en-US" sz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Agrupar 29"/>
            <p:cNvGrpSpPr/>
            <p:nvPr/>
          </p:nvGrpSpPr>
          <p:grpSpPr>
            <a:xfrm>
              <a:off x="6663" y="8310"/>
              <a:ext cx="12254" cy="2448"/>
              <a:chOff x="6663" y="8310"/>
              <a:chExt cx="12254" cy="2448"/>
            </a:xfrm>
          </p:grpSpPr>
          <p:sp>
            <p:nvSpPr>
              <p:cNvPr id="3" name="Rectângulo 2"/>
              <p:cNvSpPr/>
              <p:nvPr/>
            </p:nvSpPr>
            <p:spPr>
              <a:xfrm>
                <a:off x="6663" y="8511"/>
                <a:ext cx="12255" cy="1799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endParaRPr lang="pt-PT" altLang="en-US"/>
              </a:p>
            </p:txBody>
          </p:sp>
          <p:grpSp>
            <p:nvGrpSpPr>
              <p:cNvPr id="29" name="Agrupar 28"/>
              <p:cNvGrpSpPr/>
              <p:nvPr/>
            </p:nvGrpSpPr>
            <p:grpSpPr>
              <a:xfrm>
                <a:off x="8264" y="8310"/>
                <a:ext cx="6836" cy="2449"/>
                <a:chOff x="8264" y="8310"/>
                <a:chExt cx="6836" cy="2449"/>
              </a:xfrm>
            </p:grpSpPr>
            <p:pic>
              <p:nvPicPr>
                <p:cNvPr id="16" name="Imagem 15" descr="fundo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68" y="8614"/>
                  <a:ext cx="6015" cy="2025"/>
                </a:xfrm>
                <a:prstGeom prst="rect">
                  <a:avLst/>
                </a:prstGeom>
              </p:spPr>
            </p:pic>
            <p:sp>
              <p:nvSpPr>
                <p:cNvPr id="13" name="Anel 12"/>
                <p:cNvSpPr/>
                <p:nvPr/>
              </p:nvSpPr>
              <p:spPr>
                <a:xfrm>
                  <a:off x="9766" y="8347"/>
                  <a:ext cx="5334" cy="2412"/>
                </a:xfrm>
                <a:prstGeom prst="donu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alt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ângulo 14"/>
                <p:cNvSpPr/>
                <p:nvPr/>
              </p:nvSpPr>
              <p:spPr>
                <a:xfrm>
                  <a:off x="8264" y="8511"/>
                  <a:ext cx="2071" cy="2184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1" name="Rectângulo 20"/>
                <p:cNvSpPr/>
                <p:nvPr/>
              </p:nvSpPr>
              <p:spPr>
                <a:xfrm>
                  <a:off x="9899" y="831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4" name="Rectângulo 23"/>
                <p:cNvSpPr/>
                <p:nvPr/>
              </p:nvSpPr>
              <p:spPr>
                <a:xfrm>
                  <a:off x="13729" y="8465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5" name="Rectângulo 24"/>
                <p:cNvSpPr/>
                <p:nvPr/>
              </p:nvSpPr>
              <p:spPr>
                <a:xfrm>
                  <a:off x="13494" y="10120"/>
                  <a:ext cx="121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  <p:sp>
              <p:nvSpPr>
                <p:cNvPr id="26" name="Rectângulo 25"/>
                <p:cNvSpPr/>
                <p:nvPr/>
              </p:nvSpPr>
              <p:spPr>
                <a:xfrm>
                  <a:off x="10214" y="10155"/>
                  <a:ext cx="1365" cy="585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>
                  <a:noAutofit/>
                </a:bodyPr>
                <a:lstStyle/>
                <a:p>
                  <a:endParaRPr lang="pt-PT" altLang="en-US"/>
                </a:p>
              </p:txBody>
            </p:sp>
          </p:grpSp>
        </p:grpSp>
      </p:grpSp>
      <p:sp>
        <p:nvSpPr>
          <p:cNvPr id="17" name="Triângulo Retângulo 16"/>
          <p:cNvSpPr/>
          <p:nvPr/>
        </p:nvSpPr>
        <p:spPr>
          <a:xfrm flipH="1">
            <a:off x="3848735" y="0"/>
            <a:ext cx="8336915" cy="345884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sp>
        <p:nvSpPr>
          <p:cNvPr id="20" name="Retângulo Arredondado 19"/>
          <p:cNvSpPr/>
          <p:nvPr/>
        </p:nvSpPr>
        <p:spPr>
          <a:xfrm>
            <a:off x="7514590" y="1811020"/>
            <a:ext cx="1210310" cy="1120775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altLang="en-US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60" y="2030095"/>
            <a:ext cx="1024255" cy="849630"/>
          </a:xfrm>
          <a:prstGeom prst="rect">
            <a:avLst/>
          </a:prstGeom>
        </p:spPr>
      </p:pic>
      <p:sp>
        <p:nvSpPr>
          <p:cNvPr id="19" name="Anel 18"/>
          <p:cNvSpPr/>
          <p:nvPr/>
        </p:nvSpPr>
        <p:spPr>
          <a:xfrm>
            <a:off x="7071360" y="1370330"/>
            <a:ext cx="2091690" cy="2088515"/>
          </a:xfrm>
          <a:prstGeom prst="don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 sz="1200">
              <a:solidFill>
                <a:schemeClr val="tx1"/>
              </a:solidFill>
            </a:endParaRPr>
          </a:p>
        </p:txBody>
      </p:sp>
      <p:sp>
        <p:nvSpPr>
          <p:cNvPr id="36" name="TextBox 31"/>
          <p:cNvSpPr/>
          <p:nvPr/>
        </p:nvSpPr>
        <p:spPr>
          <a:xfrm>
            <a:off x="-37465" y="203751"/>
            <a:ext cx="238188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PT" alt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DIA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09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PT" alt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Junho</a:t>
            </a:r>
            <a:r>
              <a:rPr lang="pt-BR" sz="1400" b="1" i="1" dirty="0" smtClean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202</a:t>
            </a:r>
            <a:r>
              <a:rPr lang="pt-PT" alt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1</a:t>
            </a:r>
            <a:r>
              <a:rPr lang="pt-BR" sz="1400" b="1" i="1" dirty="0">
                <a:solidFill>
                  <a:srgbClr val="006666"/>
                </a:solidFill>
                <a:latin typeface="Times New Roman" panose="02020603050405020304" pitchFamily="1" charset="0"/>
                <a:ea typeface="Century Gothic" panose="020B0502020202020204" pitchFamily="2" charset="0"/>
                <a:cs typeface="Times New Roman" panose="02020603050405020304" pitchFamily="1" charset="0"/>
              </a:rPr>
              <a:t> </a:t>
            </a:r>
          </a:p>
        </p:txBody>
      </p:sp>
      <p:sp>
        <p:nvSpPr>
          <p:cNvPr id="37" name="TextBox 1"/>
          <p:cNvSpPr/>
          <p:nvPr/>
        </p:nvSpPr>
        <p:spPr>
          <a:xfrm>
            <a:off x="-37465" y="-1354"/>
            <a:ext cx="152019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en-US"/>
            </a:pPr>
            <a:r>
              <a:rPr lang="pt-BR" sz="14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PROGRAM</a:t>
            </a:r>
            <a:r>
              <a:rPr lang="pt-PT" altLang="pt-BR" sz="14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A</a:t>
            </a:r>
            <a:endParaRPr lang="pt-BR" sz="1400" b="1" i="1" dirty="0">
              <a:solidFill>
                <a:srgbClr val="006666"/>
              </a:solidFill>
              <a:latin typeface="Arial Narrow" panose="020B0606020202030204" pitchFamily="34" charset="0"/>
              <a:cs typeface="Times New Roman" panose="02020603050405020304" pitchFamily="1" charset="0"/>
            </a:endParaRPr>
          </a:p>
        </p:txBody>
      </p:sp>
      <p:pic>
        <p:nvPicPr>
          <p:cNvPr id="38" name="Imagem 37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6690" y="66040"/>
            <a:ext cx="3092450" cy="724535"/>
          </a:xfrm>
          <a:prstGeom prst="rect">
            <a:avLst/>
          </a:prstGeom>
        </p:spPr>
      </p:pic>
      <p:sp>
        <p:nvSpPr>
          <p:cNvPr id="2" name="CaixaDeTexto 22"/>
          <p:cNvSpPr txBox="1"/>
          <p:nvPr/>
        </p:nvSpPr>
        <p:spPr>
          <a:xfrm>
            <a:off x="9163685" y="791845"/>
            <a:ext cx="3016250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PT" sz="2000" i="1" dirty="0">
                <a:solidFill>
                  <a:srgbClr val="006666"/>
                </a:solidFill>
              </a:rPr>
              <a:t>PROGRAMA </a:t>
            </a:r>
          </a:p>
          <a:p>
            <a:pPr algn="ctr">
              <a:lnSpc>
                <a:spcPct val="85000"/>
              </a:lnSpc>
            </a:pPr>
            <a:r>
              <a:rPr lang="pt-PT" sz="2000" i="1" dirty="0" smtClean="0">
                <a:solidFill>
                  <a:srgbClr val="006666"/>
                </a:solidFill>
              </a:rPr>
              <a:t> DA </a:t>
            </a:r>
          </a:p>
          <a:p>
            <a:pPr algn="ctr">
              <a:lnSpc>
                <a:spcPct val="85000"/>
              </a:lnSpc>
            </a:pPr>
            <a:r>
              <a:rPr lang="pt-PT" sz="2000" i="1" dirty="0" smtClean="0">
                <a:solidFill>
                  <a:srgbClr val="006666"/>
                </a:solidFill>
              </a:rPr>
              <a:t>CONFERÊNCIA</a:t>
            </a:r>
          </a:p>
        </p:txBody>
      </p:sp>
      <p:sp>
        <p:nvSpPr>
          <p:cNvPr id="7" name="CaixaDeTexto 67"/>
          <p:cNvSpPr/>
          <p:nvPr/>
        </p:nvSpPr>
        <p:spPr>
          <a:xfrm>
            <a:off x="9226550" y="1699260"/>
            <a:ext cx="2548890" cy="1628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07- 09 JUNHO</a:t>
            </a:r>
          </a:p>
          <a:p>
            <a:pPr algn="ctr">
              <a:defRPr lang="en-US"/>
            </a:pPr>
            <a:r>
              <a:rPr lang="pt-PT" sz="2000" dirty="0" smtClean="0">
                <a:solidFill>
                  <a:srgbClr val="006666"/>
                </a:solidFill>
              </a:rPr>
              <a:t>________■________</a:t>
            </a:r>
          </a:p>
          <a:p>
            <a:pPr algn="ctr">
              <a:defRPr lang="en-US"/>
            </a:pPr>
            <a:r>
              <a:rPr lang="pt-PT" sz="3200" b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2021</a:t>
            </a:r>
            <a:endParaRPr lang="pt-PT" sz="32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PRAIA</a:t>
            </a:r>
          </a:p>
          <a:p>
            <a:pPr algn="ctr">
              <a:defRPr lang="en-US"/>
            </a:pPr>
            <a:r>
              <a:rPr lang="pt-PT" sz="2000" b="1" dirty="0" smtClean="0">
                <a:solidFill>
                  <a:srgbClr val="006666"/>
                </a:solidFill>
              </a:rPr>
              <a:t>CABO VERDE</a:t>
            </a:r>
          </a:p>
        </p:txBody>
      </p:sp>
      <p:sp>
        <p:nvSpPr>
          <p:cNvPr id="9" name="CaixaDeTexto 13"/>
          <p:cNvSpPr txBox="1"/>
          <p:nvPr/>
        </p:nvSpPr>
        <p:spPr>
          <a:xfrm>
            <a:off x="966470" y="6650990"/>
            <a:ext cx="45847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i="1" dirty="0" smtClean="0">
                <a:solidFill>
                  <a:schemeClr val="tx2">
                    <a:lumMod val="50000"/>
                  </a:schemeClr>
                </a:solidFill>
                <a:sym typeface="+mn-ea"/>
              </a:rPr>
              <a:t>Nota</a:t>
            </a:r>
            <a:r>
              <a:rPr lang="pt-PT" sz="800" i="1" dirty="0" smtClean="0">
                <a:solidFill>
                  <a:schemeClr val="bg1"/>
                </a:solidFill>
                <a:sym typeface="+mn-ea"/>
              </a:rPr>
              <a:t>: Alguns dos nomes mencionados ainda estão em processo de confirmação.</a:t>
            </a:r>
          </a:p>
        </p:txBody>
      </p:sp>
      <p:sp>
        <p:nvSpPr>
          <p:cNvPr id="10" name="Slide Number Placeholder 6"/>
          <p:cNvSpPr txBox="1"/>
          <p:nvPr/>
        </p:nvSpPr>
        <p:spPr bwMode="auto">
          <a:xfrm>
            <a:off x="6602126" y="661256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2">
                    <a:lumMod val="50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2">
                    <a:lumMod val="50000"/>
                  </a:schemeClr>
                </a:solidFill>
              </a:rPr>
              <a:t>6</a:t>
            </a:fld>
            <a:endParaRPr lang="fr-FR" altLang="pt-PT" sz="1200" b="1" i="1" u="sng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35379" y="70485"/>
            <a:ext cx="5905501" cy="84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1500"/>
              </a:lnSpc>
            </a:pPr>
            <a:r>
              <a:rPr lang="pt-PT" sz="1600" dirty="0">
                <a:solidFill>
                  <a:schemeClr val="tx2">
                    <a:lumMod val="50000"/>
                  </a:schemeClr>
                </a:solidFill>
              </a:rPr>
              <a:t>PROGRAMA DA MESA </a:t>
            </a:r>
            <a:r>
              <a:rPr lang="pt-PT" sz="1600" dirty="0" smtClean="0">
                <a:solidFill>
                  <a:schemeClr val="tx2">
                    <a:lumMod val="50000"/>
                  </a:schemeClr>
                </a:solidFill>
              </a:rPr>
              <a:t>REDONDA</a:t>
            </a:r>
          </a:p>
          <a:p>
            <a:pPr algn="ctr" fontAlgn="base">
              <a:lnSpc>
                <a:spcPts val="1500"/>
              </a:lnSpc>
            </a:pPr>
            <a:r>
              <a:rPr lang="pt-PT" sz="1200" dirty="0">
                <a:solidFill>
                  <a:schemeClr val="accent5">
                    <a:lumMod val="75000"/>
                  </a:schemeClr>
                </a:solidFill>
              </a:rPr>
              <a:t>PÓ DE BASALTO NA </a:t>
            </a:r>
            <a:r>
              <a:rPr lang="pt-PT" sz="1200" dirty="0" smtClean="0">
                <a:solidFill>
                  <a:schemeClr val="accent5">
                    <a:lumMod val="75000"/>
                  </a:schemeClr>
                </a:solidFill>
              </a:rPr>
              <a:t>AGRICULTURA</a:t>
            </a:r>
          </a:p>
          <a:p>
            <a:pPr algn="ctr" fontAlgn="base">
              <a:lnSpc>
                <a:spcPts val="1500"/>
              </a:lnSpc>
            </a:pPr>
            <a:r>
              <a:rPr lang="fr-FR" sz="1200" cap="all" dirty="0" smtClean="0">
                <a:solidFill>
                  <a:srgbClr val="00B0F0"/>
                </a:solidFill>
              </a:rPr>
              <a:t>Q</a:t>
            </a:r>
            <a:r>
              <a:rPr lang="pt-PT" sz="1200" dirty="0" smtClean="0">
                <a:solidFill>
                  <a:srgbClr val="00B0F0"/>
                </a:solidFill>
              </a:rPr>
              <a:t>UALIDADE DE ALIMENTOS </a:t>
            </a:r>
            <a:r>
              <a:rPr lang="pt-PT" sz="1200" dirty="0">
                <a:solidFill>
                  <a:srgbClr val="00B0F0"/>
                </a:solidFill>
              </a:rPr>
              <a:t>E PROTEÇÃO AMBIENTAL</a:t>
            </a:r>
            <a:endParaRPr lang="fr-FR" sz="1200" cap="all" dirty="0" smtClean="0">
              <a:solidFill>
                <a:srgbClr val="00B0F0"/>
              </a:solidFill>
            </a:endParaRPr>
          </a:p>
          <a:p>
            <a:pPr algn="ctr" fontAlgn="base">
              <a:lnSpc>
                <a:spcPts val="700"/>
              </a:lnSpc>
            </a:pPr>
            <a:r>
              <a:rPr lang="fr-FR" sz="1200" b="1" cap="all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fr-FR" sz="1200" b="1" cap="all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pt-PT" sz="12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200" i="1" dirty="0">
                <a:solidFill>
                  <a:schemeClr val="bg1"/>
                </a:solidFill>
              </a:rPr>
              <a:t>MESA REDONDA DE INTEGRAÇÃO E </a:t>
            </a:r>
            <a:r>
              <a:rPr lang="pt-PT" sz="1200" i="1" dirty="0" smtClean="0">
                <a:solidFill>
                  <a:schemeClr val="bg1"/>
                </a:solidFill>
              </a:rPr>
              <a:t>DEBATES</a:t>
            </a:r>
            <a:r>
              <a:rPr lang="pt-BR" sz="12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fr-FR" sz="1200" b="1" cap="al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TextBox 26"/>
          <p:cNvSpPr/>
          <p:nvPr/>
        </p:nvSpPr>
        <p:spPr>
          <a:xfrm>
            <a:off x="1098624" y="895439"/>
            <a:ext cx="6289675" cy="59442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Tema I: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Pesquisa, Legislação, Regulamentação e Tecnologia de «Rochagem»</a:t>
            </a:r>
          </a:p>
          <a:p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Moderador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ANMCV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- Associação Nacional Municípios Caboverdianos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hlinkClick r:id="rId7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Intervenções </a:t>
            </a:r>
            <a:r>
              <a:rPr lang="pt-PT" sz="1100" b="1" dirty="0">
                <a:solidFill>
                  <a:srgbClr val="006666"/>
                </a:solidFill>
                <a:latin typeface="Arial Narrow" panose="020B0606020202030204" pitchFamily="34" charset="0"/>
              </a:rPr>
              <a:t>de especialistas 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Prof. Suzi Huff Theodoro -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Professora e </a:t>
            </a: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Investigadora da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BR" sz="11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Universi</a:t>
            </a: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dade de 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Brasília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- Brasil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Prof. Em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é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rit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o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Peter van Straaten - Universi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dade de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Guelph –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Canad</a:t>
            </a:r>
            <a:r>
              <a:rPr lang="pt-PT" altLang="en-US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á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Prof. Eder Martins –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Investigador na EMBRAPA Empresa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Bra</a:t>
            </a:r>
            <a:r>
              <a:rPr lang="pt-PT" alt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sileira de Pesquisa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Agr</a:t>
            </a:r>
            <a:r>
              <a:rPr lang="pt-PT" alt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opecuária - Brasil</a:t>
            </a:r>
            <a:endParaRPr lang="en-US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Debates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Coffee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Break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Tema II: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Fertilização de solos agrícolas - práticas e manejos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Moderador</a:t>
            </a:r>
            <a:r>
              <a:rPr 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Câmara de Comércio,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Indústria,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Agricultura e Serviços de Sotavento –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CCIASS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(Cabo Verde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)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Intervenções </a:t>
            </a:r>
            <a:r>
              <a:rPr lang="pt-PT" sz="1100" b="1" dirty="0">
                <a:solidFill>
                  <a:srgbClr val="006666"/>
                </a:solidFill>
                <a:latin typeface="Arial Narrow" panose="020B0606020202030204" pitchFamily="34" charset="0"/>
              </a:rPr>
              <a:t>de especialistas 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Direcção da Agricultura e do Desenvolvimento Rural – Comissão da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CEDEAO</a:t>
            </a:r>
            <a:endParaRPr lang="pt-PT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ARAA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 </a:t>
            </a:r>
            <a:r>
              <a:rPr lang="pt-PT" altLang="fr-FR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Agência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Regional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para a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Agricultur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 </a:t>
            </a:r>
            <a:r>
              <a:rPr lang="pt-PT" altLang="en-US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Alimentação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Prof. Émérito Othon Henry Leonardos, d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Universi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dade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de Bras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í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lia – Brasil</a:t>
            </a:r>
          </a:p>
          <a:p>
            <a:pPr>
              <a:lnSpc>
                <a:spcPts val="1200"/>
              </a:lnSpc>
              <a:defRPr lang="en-US"/>
            </a:pPr>
            <a:endParaRPr lang="fr-FR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Debates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Coffee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Break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Tema III: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O potencial do basalto como agromineral e suas especificidades </a:t>
            </a:r>
            <a:endParaRPr lang="pt-PT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Moderador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</a:t>
            </a:r>
            <a:r>
              <a:rPr lang="fr-FR" sz="11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Laboratório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de </a:t>
            </a:r>
            <a:r>
              <a:rPr lang="fr-FR" sz="1100" i="1" dirty="0" err="1">
                <a:solidFill>
                  <a:srgbClr val="006666"/>
                </a:solidFill>
                <a:latin typeface="Arial Narrow" panose="020B0606020202030204" pitchFamily="34" charset="0"/>
              </a:rPr>
              <a:t>Engenharia</a:t>
            </a:r>
            <a:r>
              <a:rPr lang="fr-F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Civil de Cabo Verde</a:t>
            </a:r>
            <a:endParaRPr lang="pt-BR" sz="1100" i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dirty="0">
                <a:solidFill>
                  <a:srgbClr val="006666"/>
                </a:solidFill>
                <a:latin typeface="Arial Narrow" panose="020B0606020202030204" pitchFamily="34" charset="0"/>
              </a:rPr>
              <a:t>Intervenções de especialistas 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MSc.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Magda Bergmann - Investigadora do Serviço Geológico do Brasil -  Brasil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MSc.</a:t>
            </a: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 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Andrea Sander -  Investigadora do Serviço Geológico do Brasil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– Brasil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Prof. Em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é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rit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o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Peter van Straaten – Universi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dade de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Guelph –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Canad</a:t>
            </a:r>
            <a:r>
              <a:rPr lang="pt-PT" altLang="en-US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á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Prof</a:t>
            </a:r>
            <a:r>
              <a:rPr lang="pt-PT" sz="11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Jean Pierre Tchouankoue -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Universidade de Yaoundé – Camarões</a:t>
            </a:r>
          </a:p>
          <a:p>
            <a:pPr>
              <a:lnSpc>
                <a:spcPts val="1200"/>
              </a:lnSpc>
              <a:defRPr lang="en-US"/>
            </a:pPr>
            <a:endParaRPr lang="fr-FR" sz="1100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Debates</a:t>
            </a:r>
          </a:p>
          <a:p>
            <a:pPr>
              <a:lnSpc>
                <a:spcPts val="1200"/>
              </a:lnSpc>
              <a:defRPr lang="en-US"/>
            </a:pPr>
            <a:r>
              <a:rPr lang="pt-BR" sz="1100" b="1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Almoço</a:t>
            </a:r>
            <a:endParaRPr lang="pt-BR" sz="1100" b="1" i="1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Tema IV: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Rentabilidade agrícola e controle de qualidade dos alimentos produzidos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b="1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Moderador</a:t>
            </a:r>
            <a:r>
              <a:rPr lang="pt-BR" sz="1100" i="1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Universidade de Cabo Verde</a:t>
            </a:r>
            <a:endParaRPr lang="pt-BR" sz="1100" b="1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b="1" dirty="0">
                <a:solidFill>
                  <a:srgbClr val="006666"/>
                </a:solidFill>
                <a:latin typeface="Arial Narrow" panose="020B0606020202030204" pitchFamily="34" charset="0"/>
              </a:rPr>
              <a:t>Intervenções de especialistas </a:t>
            </a:r>
            <a:r>
              <a:rPr lang="pt-PT" sz="1100" b="1" i="1" dirty="0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:</a:t>
            </a: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FAO –  Organização das Nações Unidas para Alimentação e Agricultura 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ENSA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pt-PT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-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Escola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Nacional Superior de Agronomia de </a:t>
            </a: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Yamoussoukro – Côte d’Ivoire</a:t>
            </a:r>
            <a:endParaRPr lang="pt-PT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pt-BR" sz="1100" i="1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■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Prof. Bernardo Knapik – 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Investigador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na Universidade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Estadual do Paraná 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–  Bra</a:t>
            </a:r>
            <a:r>
              <a:rPr lang="pt-PT" alt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s</a:t>
            </a:r>
            <a:r>
              <a:rPr lang="pt-PT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il</a:t>
            </a:r>
          </a:p>
          <a:p>
            <a:pPr>
              <a:lnSpc>
                <a:spcPts val="1200"/>
              </a:lnSpc>
              <a:defRPr lang="en-US"/>
            </a:pPr>
            <a:endParaRPr lang="fr-FR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Debates</a:t>
            </a:r>
          </a:p>
          <a:p>
            <a:pPr>
              <a:lnSpc>
                <a:spcPts val="1200"/>
              </a:lnSpc>
              <a:defRPr lang="en-US"/>
            </a:pPr>
            <a:r>
              <a:rPr lang="pt-PT" sz="1100" i="1" smtClean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Jantar 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de Boas Vindas «OS SABORES D</a:t>
            </a:r>
            <a:r>
              <a:rPr lang="pt-PT" altLang="en-US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A CEDEAO</a:t>
            </a:r>
            <a:r>
              <a:rPr lang="pt-PT" sz="1100" i="1" dirty="0">
                <a:solidFill>
                  <a:srgbClr val="006666"/>
                </a:solidFill>
                <a:latin typeface="Arial Narrow" panose="020B0606020202030204" pitchFamily="34" charset="0"/>
                <a:sym typeface="+mn-ea"/>
              </a:rPr>
              <a:t>»</a:t>
            </a:r>
            <a:endParaRPr lang="pt-PT" sz="1100" b="1" i="1" dirty="0">
              <a:solidFill>
                <a:srgbClr val="006666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43" name="TextBox 16"/>
          <p:cNvSpPr/>
          <p:nvPr/>
        </p:nvSpPr>
        <p:spPr>
          <a:xfrm>
            <a:off x="118819" y="901789"/>
            <a:ext cx="1210310" cy="59379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08:00 – 09:30</a:t>
            </a: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 smtClean="0">
                <a:solidFill>
                  <a:srgbClr val="006666"/>
                </a:solidFill>
                <a:latin typeface="Arial Narrow" panose="020B0606020202030204" pitchFamily="34" charset="0"/>
              </a:rPr>
              <a:t>09:30 </a:t>
            </a: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– 09:45</a:t>
            </a: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09:45 – 11:15</a:t>
            </a: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11:15 – 11:30</a:t>
            </a:r>
          </a:p>
          <a:p>
            <a:pPr>
              <a:lnSpc>
                <a:spcPts val="1200"/>
              </a:lnSpc>
              <a:defRPr lang="en-US"/>
            </a:pPr>
            <a:r>
              <a:rPr lang="pt-BR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11:30 – 13:00</a:t>
            </a: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13:00</a:t>
            </a: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 – </a:t>
            </a:r>
            <a:r>
              <a:rPr lang="en-US" sz="1100" i="1" dirty="0">
                <a:solidFill>
                  <a:srgbClr val="006666"/>
                </a:solidFill>
                <a:latin typeface="Arial Narrow" panose="020B0606020202030204" pitchFamily="34" charset="0"/>
                <a:cs typeface="Times New Roman" panose="02020603050405020304" pitchFamily="1" charset="0"/>
              </a:rPr>
              <a:t>14:30</a:t>
            </a: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14:30 – 16:00</a:t>
            </a: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 smtClean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endParaRPr lang="en-US" sz="1100" dirty="0">
              <a:solidFill>
                <a:srgbClr val="006666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en-US" sz="1100" dirty="0">
                <a:solidFill>
                  <a:srgbClr val="006666"/>
                </a:solidFill>
                <a:latin typeface="Arial Narrow" panose="020B0606020202030204" pitchFamily="34" charset="0"/>
              </a:rPr>
              <a:t>20:30  –  23:00</a:t>
            </a:r>
          </a:p>
        </p:txBody>
      </p:sp>
    </p:spTree>
    <p:extLst>
      <p:ext uri="{BB962C8B-B14F-4D97-AF65-F5344CB8AC3E}">
        <p14:creationId xmlns:p14="http://schemas.microsoft.com/office/powerpoint/2010/main" val="19538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ângulo Retângulo 11"/>
          <p:cNvSpPr/>
          <p:nvPr/>
        </p:nvSpPr>
        <p:spPr>
          <a:xfrm>
            <a:off x="0" y="239395"/>
            <a:ext cx="12228830" cy="6618605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162" name="Conexão Reta 161"/>
          <p:cNvCxnSpPr/>
          <p:nvPr/>
        </p:nvCxnSpPr>
        <p:spPr>
          <a:xfrm>
            <a:off x="864870" y="1166495"/>
            <a:ext cx="5080" cy="540575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: Rounded Corners 209"/>
          <p:cNvSpPr/>
          <p:nvPr/>
        </p:nvSpPr>
        <p:spPr>
          <a:xfrm>
            <a:off x="6559550" y="1481455"/>
            <a:ext cx="1003300" cy="45656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en-GB" sz="1200" dirty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70" name="TextBox 210"/>
          <p:cNvSpPr/>
          <p:nvPr/>
        </p:nvSpPr>
        <p:spPr>
          <a:xfrm>
            <a:off x="6588760" y="1727200"/>
            <a:ext cx="950595" cy="1981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</a:p>
        </p:txBody>
      </p:sp>
      <p:sp>
        <p:nvSpPr>
          <p:cNvPr id="126" name="Linha2"/>
          <p:cNvSpPr/>
          <p:nvPr/>
        </p:nvSpPr>
        <p:spPr>
          <a:xfrm>
            <a:off x="2856865" y="3259455"/>
            <a:ext cx="22098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grpSp>
        <p:nvGrpSpPr>
          <p:cNvPr id="39" name="Agrupar 38"/>
          <p:cNvGrpSpPr/>
          <p:nvPr/>
        </p:nvGrpSpPr>
        <p:grpSpPr>
          <a:xfrm>
            <a:off x="2605405" y="2346325"/>
            <a:ext cx="1153160" cy="1165860"/>
            <a:chOff x="3447" y="3520"/>
            <a:chExt cx="1816" cy="1836"/>
          </a:xfrm>
        </p:grpSpPr>
        <p:sp>
          <p:nvSpPr>
            <p:cNvPr id="50" name="Oval 47"/>
            <p:cNvSpPr/>
            <p:nvPr/>
          </p:nvSpPr>
          <p:spPr>
            <a:xfrm>
              <a:off x="3447" y="3520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 defTabSz="899795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Oportunidade</a:t>
              </a:r>
              <a:r>
                <a:rPr sz="10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de </a:t>
              </a: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negócios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51" name="TextBox 110"/>
            <p:cNvSpPr/>
            <p:nvPr/>
          </p:nvSpPr>
          <p:spPr>
            <a:xfrm>
              <a:off x="3614" y="4935"/>
              <a:ext cx="1482" cy="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08:30 – 10:30</a:t>
              </a:r>
            </a:p>
          </p:txBody>
        </p:sp>
      </p:grpSp>
      <p:grpSp>
        <p:nvGrpSpPr>
          <p:cNvPr id="41" name="Agrupar 40"/>
          <p:cNvGrpSpPr/>
          <p:nvPr/>
        </p:nvGrpSpPr>
        <p:grpSpPr>
          <a:xfrm>
            <a:off x="5176520" y="2356485"/>
            <a:ext cx="1153160" cy="1165860"/>
            <a:chOff x="8101" y="3527"/>
            <a:chExt cx="1816" cy="1836"/>
          </a:xfrm>
        </p:grpSpPr>
        <p:sp>
          <p:nvSpPr>
            <p:cNvPr id="128" name="Oval 61"/>
            <p:cNvSpPr/>
            <p:nvPr/>
          </p:nvSpPr>
          <p:spPr>
            <a:xfrm>
              <a:off x="8101" y="3527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Oportunidade</a:t>
              </a:r>
              <a:r>
                <a:rPr sz="10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de </a:t>
              </a: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negócios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129" name="TextBox 124"/>
            <p:cNvSpPr/>
            <p:nvPr/>
          </p:nvSpPr>
          <p:spPr>
            <a:xfrm>
              <a:off x="8301" y="4909"/>
              <a:ext cx="1375" cy="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14:30 – 16:30</a:t>
              </a:r>
            </a:p>
          </p:txBody>
        </p:sp>
      </p:grpSp>
      <p:sp>
        <p:nvSpPr>
          <p:cNvPr id="131" name="Rectangle: Rounded Corners 125"/>
          <p:cNvSpPr/>
          <p:nvPr/>
        </p:nvSpPr>
        <p:spPr>
          <a:xfrm>
            <a:off x="4959350" y="899160"/>
            <a:ext cx="156718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</a:t>
            </a:r>
            <a:r>
              <a:rPr lang="pt-PT" altLang="en-US" sz="1200" b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PRESENTAÇÕES</a:t>
            </a:r>
            <a:endParaRPr lang="pt-PT" sz="1200" b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Nigéria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Mali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Burkina Faso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Níger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Serra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Leoa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8" name="Rectangle: Rounded Corners 137"/>
          <p:cNvSpPr/>
          <p:nvPr/>
        </p:nvSpPr>
        <p:spPr>
          <a:xfrm>
            <a:off x="1581150" y="2930525"/>
            <a:ext cx="1007745" cy="52959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9" name="TextBox 138"/>
          <p:cNvSpPr/>
          <p:nvPr/>
        </p:nvSpPr>
        <p:spPr>
          <a:xfrm>
            <a:off x="1557655" y="3197225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10:30 – 11:00</a:t>
            </a:r>
          </a:p>
        </p:txBody>
      </p:sp>
      <p:grpSp>
        <p:nvGrpSpPr>
          <p:cNvPr id="38" name="Agrupar 37"/>
          <p:cNvGrpSpPr/>
          <p:nvPr/>
        </p:nvGrpSpPr>
        <p:grpSpPr>
          <a:xfrm>
            <a:off x="2609215" y="3863340"/>
            <a:ext cx="1153160" cy="1165860"/>
            <a:chOff x="3453" y="5909"/>
            <a:chExt cx="1816" cy="1836"/>
          </a:xfrm>
        </p:grpSpPr>
        <p:sp>
          <p:nvSpPr>
            <p:cNvPr id="63" name="Oval 85"/>
            <p:cNvSpPr/>
            <p:nvPr/>
          </p:nvSpPr>
          <p:spPr>
            <a:xfrm>
              <a:off x="3453" y="5909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 defTabSz="899795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Oportunidade</a:t>
              </a:r>
              <a:r>
                <a:rPr sz="10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de </a:t>
              </a:r>
              <a:r>
                <a:rPr sz="1000" dirty="0" err="1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negócios</a:t>
              </a:r>
              <a:endParaRPr lang="pt-PT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64" name="TextBox 167"/>
            <p:cNvSpPr/>
            <p:nvPr/>
          </p:nvSpPr>
          <p:spPr>
            <a:xfrm>
              <a:off x="3671" y="7261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11:00 -13:00 </a:t>
              </a:r>
            </a:p>
          </p:txBody>
        </p:sp>
      </p:grpSp>
      <p:sp>
        <p:nvSpPr>
          <p:cNvPr id="65" name="Forma automática5"/>
          <p:cNvSpPr/>
          <p:nvPr/>
        </p:nvSpPr>
        <p:spPr>
          <a:xfrm>
            <a:off x="1578610" y="403479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Almoço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66" name="TextBox 206"/>
          <p:cNvSpPr/>
          <p:nvPr/>
        </p:nvSpPr>
        <p:spPr>
          <a:xfrm>
            <a:off x="1555115" y="4280535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</a:p>
        </p:txBody>
      </p:sp>
      <p:sp>
        <p:nvSpPr>
          <p:cNvPr id="67" name="CaixaDeTexto 118"/>
          <p:cNvSpPr/>
          <p:nvPr/>
        </p:nvSpPr>
        <p:spPr>
          <a:xfrm>
            <a:off x="4135120" y="215265"/>
            <a:ext cx="2066925" cy="3340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pt-PT" dirty="0" smtClean="0">
                <a:solidFill>
                  <a:srgbClr val="3EA4BA"/>
                </a:solidFill>
              </a:rPr>
              <a:t>PROGRAMA</a:t>
            </a:r>
          </a:p>
        </p:txBody>
      </p:sp>
      <p:sp>
        <p:nvSpPr>
          <p:cNvPr id="69" name="Forma automática3"/>
          <p:cNvSpPr/>
          <p:nvPr/>
        </p:nvSpPr>
        <p:spPr>
          <a:xfrm>
            <a:off x="8452485" y="340995"/>
            <a:ext cx="3644265" cy="141224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WORKSHOP ECONÓMICO </a:t>
            </a:r>
            <a:r>
              <a:rPr altLang="en-US" sz="1400" i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E FINANCEIRA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 </a:t>
            </a:r>
          </a:p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pt-PT" sz="1100" b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Painel </a:t>
            </a:r>
            <a:r>
              <a:rPr lang="pt-PT" sz="1100" b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II</a:t>
            </a:r>
            <a:endParaRPr lang="pt-PT" sz="1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defTabSz="0" fontAlgn="auto">
              <a:lnSpc>
                <a:spcPts val="1200"/>
              </a:lnSpc>
              <a:tabLst>
                <a:tab pos="0" algn="dec"/>
              </a:tabLst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altLang="fr-FR" sz="1100" i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«</a:t>
            </a:r>
            <a:r>
              <a:rPr lang="en-US" sz="1100" i="1" dirty="0">
                <a:solidFill>
                  <a:schemeClr val="tx2">
                    <a:lumMod val="75000"/>
                  </a:schemeClr>
                </a:solidFill>
                <a:sym typeface="+mn-ea"/>
              </a:rPr>
              <a:t>FINANCIAMENTO DO SECTOR PRIVADO NA CEDEAO</a:t>
            </a:r>
            <a:r>
              <a:rPr altLang="fr-FR" sz="1100" i="1" dirty="0" smtClean="0">
                <a:solidFill>
                  <a:schemeClr val="tx2">
                    <a:lumMod val="75000"/>
                  </a:schemeClr>
                </a:solidFill>
                <a:sym typeface="+mn-ea"/>
              </a:rPr>
              <a:t>»</a:t>
            </a:r>
            <a:endParaRPr lang="pt-PT" sz="1100" i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pPr>
            <a:endParaRPr lang="pt-PT" sz="1100" i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1" name="Forma automática4"/>
          <p:cNvSpPr/>
          <p:nvPr/>
        </p:nvSpPr>
        <p:spPr>
          <a:xfrm>
            <a:off x="4131945" y="22517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2" name="Retângulo10"/>
          <p:cNvSpPr/>
          <p:nvPr/>
        </p:nvSpPr>
        <p:spPr>
          <a:xfrm>
            <a:off x="4117975" y="2498090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</a:p>
        </p:txBody>
      </p:sp>
      <p:sp>
        <p:nvSpPr>
          <p:cNvPr id="2" name="Linha7"/>
          <p:cNvSpPr/>
          <p:nvPr/>
        </p:nvSpPr>
        <p:spPr>
          <a:xfrm rot="16200000">
            <a:off x="2770505" y="375221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grpSp>
        <p:nvGrpSpPr>
          <p:cNvPr id="48" name="Agrupar 47"/>
          <p:cNvGrpSpPr/>
          <p:nvPr/>
        </p:nvGrpSpPr>
        <p:grpSpPr>
          <a:xfrm>
            <a:off x="7372350" y="340995"/>
            <a:ext cx="1214120" cy="1211580"/>
            <a:chOff x="11307" y="281"/>
            <a:chExt cx="1912" cy="1908"/>
          </a:xfrm>
          <a:solidFill>
            <a:srgbClr val="C7F3F3"/>
          </a:solidFill>
        </p:grpSpPr>
        <p:sp>
          <p:nvSpPr>
            <p:cNvPr id="178" name="Oval 112"/>
            <p:cNvSpPr/>
            <p:nvPr/>
          </p:nvSpPr>
          <p:spPr>
            <a:xfrm>
              <a:off x="11307" y="281"/>
              <a:ext cx="1912" cy="1908"/>
            </a:xfrm>
            <a:prstGeom prst="ellipse">
              <a:avLst/>
            </a:prstGeom>
            <a:grpFill/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Junho</a:t>
              </a:r>
              <a:endParaRPr lang="en-US" sz="16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en-US" sz="12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Pa</a:t>
              </a:r>
              <a:r>
                <a:rPr lang="pt-PT" altLang="en-US" sz="12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r>
                <a:rPr lang="en-US" sz="12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nel</a:t>
              </a:r>
              <a:r>
                <a:rPr lang="en-US" sz="12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en-US" sz="12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</a:t>
              </a:r>
              <a:endParaRPr lang="en-US" sz="12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79" name="TextBox 176"/>
            <p:cNvSpPr/>
            <p:nvPr/>
          </p:nvSpPr>
          <p:spPr>
            <a:xfrm>
              <a:off x="11528" y="1689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8: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10: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sp>
        <p:nvSpPr>
          <p:cNvPr id="184" name="Rectangle: Rounded Corners 205"/>
          <p:cNvSpPr/>
          <p:nvPr/>
        </p:nvSpPr>
        <p:spPr>
          <a:xfrm>
            <a:off x="4182110" y="375920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dirty="0" smtClean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Tempo livre</a:t>
            </a: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pt-PT" sz="1200" b="1" dirty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en-GB" sz="1200" dirty="0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85" name="Retângulo6"/>
          <p:cNvSpPr/>
          <p:nvPr/>
        </p:nvSpPr>
        <p:spPr>
          <a:xfrm>
            <a:off x="4144010" y="4025265"/>
            <a:ext cx="104584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&gt; 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</a:t>
            </a: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8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:</a:t>
            </a:r>
            <a:r>
              <a:rPr lang="pt-PT" alt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3</a:t>
            </a:r>
            <a:r>
              <a:rPr lang="en-US" sz="1000" b="1">
                <a:solidFill>
                  <a:schemeClr val="tx1"/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6" name="Rectangle: Rounded Corners 177"/>
          <p:cNvSpPr/>
          <p:nvPr/>
        </p:nvSpPr>
        <p:spPr>
          <a:xfrm>
            <a:off x="8451850" y="3243580"/>
            <a:ext cx="3654425" cy="154559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pt-PT" altLang="en-US" sz="1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Conferência </a:t>
            </a:r>
            <a:r>
              <a:rPr lang="pt-PT" alt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III</a:t>
            </a:r>
            <a:endParaRPr altLang="en-US" sz="1400" i="1" dirty="0">
              <a:solidFill>
                <a:schemeClr val="tx2">
                  <a:lumMod val="75000"/>
                </a:schemeClr>
              </a:solidFill>
              <a:sym typeface="+mn-ea"/>
            </a:endParaRP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it-IT" b="1" dirty="0">
                <a:solidFill>
                  <a:schemeClr val="bg1"/>
                </a:solidFill>
                <a:sym typeface="+mn-ea"/>
              </a:rPr>
              <a:t>Pa</a:t>
            </a:r>
            <a:r>
              <a:rPr altLang="it-IT" b="1" dirty="0">
                <a:solidFill>
                  <a:schemeClr val="bg1"/>
                </a:solidFill>
                <a:sym typeface="+mn-ea"/>
              </a:rPr>
              <a:t>i</a:t>
            </a:r>
            <a:r>
              <a:rPr lang="it-IT" b="1" dirty="0">
                <a:solidFill>
                  <a:schemeClr val="bg1"/>
                </a:solidFill>
                <a:sym typeface="+mn-ea"/>
              </a:rPr>
              <a:t>nel I</a:t>
            </a:r>
            <a:r>
              <a:rPr altLang="it-IT" b="1" dirty="0" smtClean="0">
                <a:solidFill>
                  <a:schemeClr val="bg1"/>
                </a:solidFill>
                <a:sym typeface="+mn-ea"/>
              </a:rPr>
              <a:t>II</a:t>
            </a:r>
            <a:r>
              <a:rPr lang="it-IT" b="1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it-IT" dirty="0">
                <a:solidFill>
                  <a:schemeClr val="bg1"/>
                </a:solidFill>
                <a:sym typeface="+mn-ea"/>
              </a:rPr>
              <a:t>- </a:t>
            </a:r>
            <a:r>
              <a:rPr altLang="it-IT" dirty="0">
                <a:solidFill>
                  <a:schemeClr val="bg1"/>
                </a:solidFill>
                <a:sym typeface="+mn-ea"/>
              </a:rPr>
              <a:t>«</a:t>
            </a:r>
            <a:r>
              <a:rPr i="1" dirty="0" smtClean="0">
                <a:solidFill>
                  <a:schemeClr val="bg1"/>
                </a:solidFill>
                <a:cs typeface="Arial Narrow" panose="020B0606020202030204" pitchFamily="34" charset="0"/>
                <a:sym typeface="+mn-ea"/>
              </a:rPr>
              <a:t>DESENVOLVIMENTO DA ECONOMIA DIGITAL </a:t>
            </a:r>
            <a:r>
              <a:rPr i="1" dirty="0" smtClean="0">
                <a:solidFill>
                  <a:schemeClr val="bg1"/>
                </a:solidFill>
                <a:cs typeface="Arial Narrow" panose="020B0606020202030204" pitchFamily="34" charset="0"/>
                <a:sym typeface="+mn-ea"/>
              </a:rPr>
              <a:t>NA CEDEAO</a:t>
            </a:r>
            <a:r>
              <a:rPr lang="it-IT" b="1" i="1" dirty="0" smtClean="0">
                <a:solidFill>
                  <a:schemeClr val="bg1"/>
                </a:solidFill>
                <a:cs typeface="Arial Narrow" panose="020B0606020202030204" pitchFamily="34" charset="0"/>
                <a:sym typeface="+mn-ea"/>
              </a:rPr>
              <a:t>: </a:t>
            </a:r>
            <a:r>
              <a:rPr altLang="it-IT" i="1" dirty="0">
                <a:solidFill>
                  <a:schemeClr val="bg1"/>
                </a:solidFill>
                <a:cs typeface="Arial Narrow" panose="020B0606020202030204" pitchFamily="34" charset="0"/>
                <a:sym typeface="+mn-ea"/>
              </a:rPr>
              <a:t>A importância </a:t>
            </a:r>
            <a:r>
              <a:rPr altLang="it-IT" i="1" dirty="0" smtClean="0">
                <a:solidFill>
                  <a:schemeClr val="bg1"/>
                </a:solidFill>
                <a:cs typeface="Arial Narrow" panose="020B0606020202030204" pitchFamily="34" charset="0"/>
                <a:sym typeface="+mn-ea"/>
              </a:rPr>
              <a:t>das TIC no Desenvolvimento das Start-Ups, </a:t>
            </a:r>
            <a:r>
              <a:rPr altLang="it-IT" i="1" dirty="0">
                <a:solidFill>
                  <a:schemeClr val="bg1"/>
                </a:solidFill>
                <a:cs typeface="Arial Narrow" panose="020B0606020202030204" pitchFamily="34" charset="0"/>
                <a:sym typeface="+mn-ea"/>
              </a:rPr>
              <a:t>na Inovação de Mercado</a:t>
            </a:r>
            <a:r>
              <a:rPr i="1" dirty="0">
                <a:solidFill>
                  <a:schemeClr val="bg1"/>
                </a:solidFill>
                <a:cs typeface="Arial Narrow" panose="020B0606020202030204" pitchFamily="34" charset="0"/>
                <a:sym typeface="+mn-ea"/>
              </a:rPr>
              <a:t>s</a:t>
            </a:r>
            <a:r>
              <a:rPr altLang="it-IT" i="1" dirty="0">
                <a:solidFill>
                  <a:schemeClr val="bg1"/>
                </a:solidFill>
                <a:cs typeface="Arial Narrow" panose="020B0606020202030204" pitchFamily="34" charset="0"/>
                <a:sym typeface="+mn-ea"/>
              </a:rPr>
              <a:t> e </a:t>
            </a:r>
            <a:r>
              <a:rPr altLang="it-IT" i="1" dirty="0" smtClean="0">
                <a:solidFill>
                  <a:schemeClr val="bg1"/>
                </a:solidFill>
                <a:cs typeface="Arial Narrow" panose="020B0606020202030204" pitchFamily="34" charset="0"/>
                <a:sym typeface="+mn-ea"/>
              </a:rPr>
              <a:t>na Integração Regional</a:t>
            </a:r>
            <a:r>
              <a:rPr altLang="it-IT" dirty="0" smtClean="0">
                <a:solidFill>
                  <a:schemeClr val="bg1"/>
                </a:solidFill>
                <a:sym typeface="+mn-ea"/>
              </a:rPr>
              <a:t>»</a:t>
            </a:r>
            <a:endParaRPr lang="fr-FR" dirty="0">
              <a:solidFill>
                <a:schemeClr val="bg1"/>
              </a:solidFill>
            </a:endParaRP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4" name="Rectangle: Rounded Corners 198"/>
          <p:cNvSpPr/>
          <p:nvPr/>
        </p:nvSpPr>
        <p:spPr>
          <a:xfrm>
            <a:off x="8450580" y="2019300"/>
            <a:ext cx="3647440" cy="85280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Conferência II </a:t>
            </a: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0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PREFERÊNCIAL DOS EUA</a:t>
            </a:r>
            <a:r>
              <a:rPr lang="pt-PT" altLang="en-US" sz="10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94" name="Rectangle: Rounded Corners 125"/>
          <p:cNvSpPr/>
          <p:nvPr/>
        </p:nvSpPr>
        <p:spPr>
          <a:xfrm>
            <a:off x="8459470" y="5186680"/>
            <a:ext cx="3630930" cy="83947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Conferência </a:t>
            </a:r>
            <a:r>
              <a:rPr lang="pt-PT" altLang="en-US" sz="1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IV</a:t>
            </a:r>
            <a:endParaRPr lang="pt-PT" altLang="en-US" sz="1200" b="1" dirty="0">
              <a:solidFill>
                <a:schemeClr val="bg2">
                  <a:lumMod val="40000"/>
                  <a:lumOff val="60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PREFERÊNCIAL DA UNIÃO EUROPEIA</a:t>
            </a:r>
            <a:r>
              <a:rPr lang="pt-PT" altLang="en-US" sz="1000" b="1" i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endParaRPr lang="en-US" altLang="en-US" sz="1000" i="1" dirty="0">
              <a:ln>
                <a:noFill/>
              </a:ln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Arial Narrow" panose="020B0606020202030204" pitchFamily="34" charset="0"/>
            </a:endParaRPr>
          </a:p>
        </p:txBody>
      </p:sp>
      <p:sp>
        <p:nvSpPr>
          <p:cNvPr id="5" name="Rectangle: Rounded Corners 198"/>
          <p:cNvSpPr/>
          <p:nvPr/>
        </p:nvSpPr>
        <p:spPr>
          <a:xfrm>
            <a:off x="4081780" y="5330825"/>
            <a:ext cx="3158490" cy="126365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sym typeface="+mn-ea"/>
              </a:rPr>
              <a:t>Conferência I </a:t>
            </a: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0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0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ACESSO AO MERCADO PREFERÊNCIAL DA </a:t>
            </a:r>
            <a:r>
              <a:rPr sz="10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r>
              <a:rPr lang="pt-PT" altLang="en-US" sz="1000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205" name="Rectangle: Rounded Corners 209"/>
          <p:cNvSpPr/>
          <p:nvPr/>
        </p:nvSpPr>
        <p:spPr>
          <a:xfrm>
            <a:off x="8505190" y="6084570"/>
            <a:ext cx="1647825" cy="729615"/>
          </a:xfrm>
          <a:prstGeom prst="roundRect">
            <a:avLst>
              <a:gd name="adj" fmla="val 16667"/>
            </a:avLst>
          </a:prstGeom>
          <a:solidFill>
            <a:srgbClr val="3EA4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4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4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Junho</a:t>
            </a:r>
            <a:endParaRPr lang="pt-PT" altLang="en-US" sz="1200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fr-FR" sz="11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Sess</a:t>
            </a:r>
            <a:r>
              <a:rPr lang="pt-PT" altLang="fr-FR" sz="11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ão</a:t>
            </a:r>
            <a:r>
              <a:rPr lang="fr-FR" sz="11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de </a:t>
            </a:r>
            <a:r>
              <a:rPr lang="pt-PT" altLang="fr-FR" sz="11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encerramento</a:t>
            </a:r>
            <a:endParaRPr lang="en-US" sz="11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en-US" altLang="en-GB" sz="1200" b="1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06" name="TextBox 210"/>
          <p:cNvSpPr/>
          <p:nvPr/>
        </p:nvSpPr>
        <p:spPr>
          <a:xfrm>
            <a:off x="8569325" y="6578600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</a:p>
        </p:txBody>
      </p:sp>
      <p:sp>
        <p:nvSpPr>
          <p:cNvPr id="207" name="Rectangle: Rounded Corners 209"/>
          <p:cNvSpPr/>
          <p:nvPr/>
        </p:nvSpPr>
        <p:spPr>
          <a:xfrm>
            <a:off x="10499725" y="6086475"/>
            <a:ext cx="1592580" cy="741045"/>
          </a:xfrm>
          <a:prstGeom prst="roundRect">
            <a:avLst>
              <a:gd name="adj" fmla="val 16667"/>
            </a:avLst>
          </a:prstGeom>
          <a:solidFill>
            <a:srgbClr val="3EA4BA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4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4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Junho</a:t>
            </a:r>
            <a:endParaRPr lang="pt-PT" altLang="en-US" sz="1400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JANTAR DE GALA</a:t>
            </a:r>
            <a:endParaRPr lang="en-US" sz="120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en-US" altLang="en-GB" sz="1200" dirty="0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208" name="TextBox 210"/>
          <p:cNvSpPr/>
          <p:nvPr/>
        </p:nvSpPr>
        <p:spPr>
          <a:xfrm>
            <a:off x="10573385" y="6606540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</a:p>
        </p:txBody>
      </p:sp>
      <p:pic>
        <p:nvPicPr>
          <p:cNvPr id="4" name="Imagem 3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" y="92075"/>
            <a:ext cx="3107055" cy="681990"/>
          </a:xfrm>
          <a:prstGeom prst="rect">
            <a:avLst/>
          </a:prstGeom>
        </p:spPr>
      </p:pic>
      <p:sp>
        <p:nvSpPr>
          <p:cNvPr id="9" name="Slide Number Placeholder 6"/>
          <p:cNvSpPr txBox="1"/>
          <p:nvPr/>
        </p:nvSpPr>
        <p:spPr bwMode="auto">
          <a:xfrm>
            <a:off x="6602126" y="661256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7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10" name="Caixa de Texto 9"/>
          <p:cNvSpPr txBox="1"/>
          <p:nvPr/>
        </p:nvSpPr>
        <p:spPr>
          <a:xfrm>
            <a:off x="8630285" y="852805"/>
            <a:ext cx="3462020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defRPr lang="en-US"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0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  <a:endParaRPr lang="pt-PT" sz="10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Oradores</a:t>
            </a:r>
            <a:r>
              <a:rPr lang="pt-PT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BR" sz="11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</a:t>
            </a:r>
            <a:r>
              <a:rPr lang="pt-PT" sz="6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Banco de Investimento e de Desenvolvimento da CEDEAO</a:t>
            </a: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9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undo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African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de Garanti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e de Coopera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ção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Econ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ómica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Ban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frican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de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Desenvolvimento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BAD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oci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edade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F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inanc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eira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nternational 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SFI</a:t>
            </a:r>
          </a:p>
        </p:txBody>
      </p:sp>
      <p:sp>
        <p:nvSpPr>
          <p:cNvPr id="215" name="Caixa de Texto 214"/>
          <p:cNvSpPr txBox="1"/>
          <p:nvPr/>
        </p:nvSpPr>
        <p:spPr>
          <a:xfrm>
            <a:off x="8505190" y="3876040"/>
            <a:ext cx="3462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  <a:defRPr lang="en-US"/>
            </a:pPr>
            <a:r>
              <a:rPr lang="pt-PT" sz="12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000" i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Cabo Verde</a:t>
            </a:r>
            <a:endParaRPr lang="pt-PT" sz="10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altLang="en-US" sz="12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BR" sz="11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r>
              <a:rPr lang="pt-BR" sz="12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altLang="en-US"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endParaRPr lang="pt-PT" altLang="en-US"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4" name="Caixa de Texto 13"/>
          <p:cNvSpPr txBox="1"/>
          <p:nvPr/>
        </p:nvSpPr>
        <p:spPr>
          <a:xfrm>
            <a:off x="8978265" y="2398395"/>
            <a:ext cx="194500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PT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USA / AGOA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5" name="Caixa de Texto 14"/>
          <p:cNvSpPr txBox="1"/>
          <p:nvPr/>
        </p:nvSpPr>
        <p:spPr>
          <a:xfrm>
            <a:off x="4185920" y="5994400"/>
            <a:ext cx="178371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PT" sz="12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CEDEAO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97" name="Caixa de Texto 196"/>
          <p:cNvSpPr txBox="1"/>
          <p:nvPr/>
        </p:nvSpPr>
        <p:spPr>
          <a:xfrm>
            <a:off x="8524875" y="5598795"/>
            <a:ext cx="194691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PT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Moderador: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Cabo Verde</a:t>
            </a: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UE / SPG +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23" name="Linha7"/>
          <p:cNvSpPr/>
          <p:nvPr/>
        </p:nvSpPr>
        <p:spPr>
          <a:xfrm rot="16200000">
            <a:off x="2785745" y="243649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 w="med" len="med"/>
            <a:tailEnd type="triangle" w="med" len="med"/>
          </a:ln>
          <a:effectLst/>
        </p:spPr>
      </p:sp>
      <p:sp>
        <p:nvSpPr>
          <p:cNvPr id="24" name="Linha7"/>
          <p:cNvSpPr/>
          <p:nvPr/>
        </p:nvSpPr>
        <p:spPr>
          <a:xfrm rot="16200000">
            <a:off x="2765425" y="5062855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6" name="Linha7"/>
          <p:cNvSpPr/>
          <p:nvPr/>
        </p:nvSpPr>
        <p:spPr>
          <a:xfrm>
            <a:off x="2076450" y="5201285"/>
            <a:ext cx="1090295" cy="5715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27" name="Linha7"/>
          <p:cNvSpPr/>
          <p:nvPr/>
        </p:nvSpPr>
        <p:spPr>
          <a:xfrm flipV="1">
            <a:off x="2077085" y="3660775"/>
            <a:ext cx="1101090" cy="1397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28" name="Straight Connector 144"/>
          <p:cNvSpPr/>
          <p:nvPr/>
        </p:nvSpPr>
        <p:spPr>
          <a:xfrm flipH="1">
            <a:off x="2082165" y="3484880"/>
            <a:ext cx="5715" cy="18923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29" name="Straight Connector 144"/>
          <p:cNvSpPr/>
          <p:nvPr/>
        </p:nvSpPr>
        <p:spPr>
          <a:xfrm flipH="1">
            <a:off x="2077085" y="4578218"/>
            <a:ext cx="5080" cy="633358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30" name="Linha7"/>
          <p:cNvSpPr/>
          <p:nvPr/>
        </p:nvSpPr>
        <p:spPr>
          <a:xfrm rot="16200000">
            <a:off x="5342890" y="243586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 w="med" len="med"/>
            <a:tailEnd type="triangle" w="med" len="med"/>
          </a:ln>
          <a:effectLst/>
        </p:spPr>
      </p:sp>
      <p:sp>
        <p:nvSpPr>
          <p:cNvPr id="31" name="Linha7"/>
          <p:cNvSpPr/>
          <p:nvPr/>
        </p:nvSpPr>
        <p:spPr>
          <a:xfrm rot="16200000">
            <a:off x="5347970" y="348361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32" name="Linha7"/>
          <p:cNvSpPr/>
          <p:nvPr/>
        </p:nvSpPr>
        <p:spPr>
          <a:xfrm rot="16200000">
            <a:off x="5353050" y="4900930"/>
            <a:ext cx="809625" cy="635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34" name="Straight Connector 144"/>
          <p:cNvSpPr/>
          <p:nvPr/>
        </p:nvSpPr>
        <p:spPr>
          <a:xfrm flipH="1">
            <a:off x="4648835" y="2825115"/>
            <a:ext cx="10795" cy="81788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36" name="Straight Connector 144"/>
          <p:cNvSpPr/>
          <p:nvPr/>
        </p:nvSpPr>
        <p:spPr>
          <a:xfrm>
            <a:off x="4676775" y="4324985"/>
            <a:ext cx="6985" cy="807720"/>
          </a:xfrm>
          <a:prstGeom prst="line">
            <a:avLst/>
          </a:prstGeom>
          <a:noFill/>
          <a:ln w="19050" cap="flat" cmpd="sng" algn="ctr">
            <a:solidFill>
              <a:srgbClr val="008CBA"/>
            </a:solidFill>
            <a:prstDash val="solid"/>
            <a:headEnd type="triangle" w="med" len="med"/>
            <a:tailEnd type="none" w="med" len="med"/>
          </a:ln>
          <a:effectLst/>
        </p:spPr>
      </p:sp>
      <p:sp>
        <p:nvSpPr>
          <p:cNvPr id="42" name="Oval 41"/>
          <p:cNvSpPr/>
          <p:nvPr/>
        </p:nvSpPr>
        <p:spPr>
          <a:xfrm>
            <a:off x="3123565" y="361569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62" name="Oval 61"/>
          <p:cNvSpPr/>
          <p:nvPr/>
        </p:nvSpPr>
        <p:spPr>
          <a:xfrm>
            <a:off x="3109595" y="5159375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96" name="Oval 95"/>
          <p:cNvSpPr/>
          <p:nvPr/>
        </p:nvSpPr>
        <p:spPr>
          <a:xfrm>
            <a:off x="5693410" y="3596640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99" name="Oval 98"/>
          <p:cNvSpPr/>
          <p:nvPr/>
        </p:nvSpPr>
        <p:spPr>
          <a:xfrm>
            <a:off x="5695950" y="5062855"/>
            <a:ext cx="116840" cy="105410"/>
          </a:xfrm>
          <a:prstGeom prst="ellipse">
            <a:avLst/>
          </a:prstGeom>
          <a:solidFill>
            <a:srgbClr val="008CBA"/>
          </a:solidFill>
          <a:ln>
            <a:solidFill>
              <a:srgbClr val="008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cxnSp>
        <p:nvCxnSpPr>
          <p:cNvPr id="139" name="Conexão Reta 138"/>
          <p:cNvCxnSpPr/>
          <p:nvPr/>
        </p:nvCxnSpPr>
        <p:spPr>
          <a:xfrm>
            <a:off x="4636770" y="3647440"/>
            <a:ext cx="1113790" cy="0"/>
          </a:xfrm>
          <a:prstGeom prst="line">
            <a:avLst/>
          </a:prstGeom>
          <a:ln w="19050">
            <a:solidFill>
              <a:srgbClr val="008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xão Reta 139"/>
          <p:cNvCxnSpPr/>
          <p:nvPr/>
        </p:nvCxnSpPr>
        <p:spPr>
          <a:xfrm>
            <a:off x="4671695" y="5123180"/>
            <a:ext cx="1073785" cy="2540"/>
          </a:xfrm>
          <a:prstGeom prst="line">
            <a:avLst/>
          </a:prstGeom>
          <a:ln w="19050">
            <a:solidFill>
              <a:srgbClr val="008C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Forma automática5"/>
          <p:cNvSpPr/>
          <p:nvPr/>
        </p:nvSpPr>
        <p:spPr>
          <a:xfrm>
            <a:off x="6556375" y="2981325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Almoço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45" name="TextBox 206"/>
          <p:cNvSpPr/>
          <p:nvPr/>
        </p:nvSpPr>
        <p:spPr>
          <a:xfrm>
            <a:off x="6532880" y="3227070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</a:p>
        </p:txBody>
      </p:sp>
      <p:grpSp>
        <p:nvGrpSpPr>
          <p:cNvPr id="47" name="Agrupar 46"/>
          <p:cNvGrpSpPr/>
          <p:nvPr/>
        </p:nvGrpSpPr>
        <p:grpSpPr>
          <a:xfrm>
            <a:off x="7251065" y="1816100"/>
            <a:ext cx="1325880" cy="1231900"/>
            <a:chOff x="11299" y="3259"/>
            <a:chExt cx="1904" cy="1836"/>
          </a:xfrm>
        </p:grpSpPr>
        <p:sp>
          <p:nvSpPr>
            <p:cNvPr id="156" name="Oval 112"/>
            <p:cNvSpPr/>
            <p:nvPr/>
          </p:nvSpPr>
          <p:spPr>
            <a:xfrm>
              <a:off x="11299" y="3259"/>
              <a:ext cx="1904" cy="1836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Junho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Conferência II</a:t>
              </a:r>
              <a:endParaRPr lang="pt-PT" alt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57" name="TextBox 176"/>
            <p:cNvSpPr/>
            <p:nvPr/>
          </p:nvSpPr>
          <p:spPr>
            <a:xfrm>
              <a:off x="11520" y="4595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grpSp>
        <p:nvGrpSpPr>
          <p:cNvPr id="49" name="Agrupar 48"/>
          <p:cNvGrpSpPr/>
          <p:nvPr/>
        </p:nvGrpSpPr>
        <p:grpSpPr>
          <a:xfrm>
            <a:off x="7362825" y="3550920"/>
            <a:ext cx="1214120" cy="1175385"/>
            <a:chOff x="11291" y="6236"/>
            <a:chExt cx="1912" cy="1851"/>
          </a:xfrm>
        </p:grpSpPr>
        <p:sp>
          <p:nvSpPr>
            <p:cNvPr id="158" name="Oval 112"/>
            <p:cNvSpPr/>
            <p:nvPr/>
          </p:nvSpPr>
          <p:spPr>
            <a:xfrm>
              <a:off x="11291" y="6236"/>
              <a:ext cx="1912" cy="1851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Junho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Pa</a:t>
              </a: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r>
                <a:rPr 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nel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</a:t>
              </a:r>
              <a:r>
                <a:rPr lang="en-US" sz="10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</a:t>
              </a:r>
              <a:endParaRPr lang="en-US" sz="10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159" name="TextBox 176"/>
            <p:cNvSpPr/>
            <p:nvPr/>
          </p:nvSpPr>
          <p:spPr>
            <a:xfrm>
              <a:off x="11494" y="7623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14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6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3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grpSp>
        <p:nvGrpSpPr>
          <p:cNvPr id="53" name="Agrupar 52"/>
          <p:cNvGrpSpPr/>
          <p:nvPr/>
        </p:nvGrpSpPr>
        <p:grpSpPr>
          <a:xfrm>
            <a:off x="7250430" y="5019040"/>
            <a:ext cx="1325880" cy="1285240"/>
            <a:chOff x="11204" y="8642"/>
            <a:chExt cx="1913" cy="1875"/>
          </a:xfrm>
        </p:grpSpPr>
        <p:sp>
          <p:nvSpPr>
            <p:cNvPr id="160" name="Oval 112"/>
            <p:cNvSpPr/>
            <p:nvPr/>
          </p:nvSpPr>
          <p:spPr>
            <a:xfrm>
              <a:off x="11204" y="8642"/>
              <a:ext cx="1913" cy="1875"/>
            </a:xfrm>
            <a:prstGeom prst="ellipse">
              <a:avLst/>
            </a:prstGeom>
            <a:solidFill>
              <a:srgbClr val="C7F3F3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pt-PT" alt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r>
                <a:rPr lang="en-US" sz="1400" b="1" dirty="0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4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Junho</a:t>
              </a:r>
              <a:endParaRPr lang="en-US" sz="1400" b="1" dirty="0">
                <a:solidFill>
                  <a:srgbClr val="00B05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000" b="1" dirty="0" err="1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Conferência</a:t>
              </a:r>
              <a:r>
                <a:rPr 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 </a:t>
              </a:r>
              <a:r>
                <a:rPr lang="pt-PT" altLang="en-US" sz="1000" b="1" dirty="0">
                  <a:solidFill>
                    <a:srgbClr val="00B05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III</a:t>
              </a:r>
            </a:p>
          </p:txBody>
        </p:sp>
        <p:sp>
          <p:nvSpPr>
            <p:cNvPr id="161" name="TextBox 176"/>
            <p:cNvSpPr/>
            <p:nvPr/>
          </p:nvSpPr>
          <p:spPr>
            <a:xfrm>
              <a:off x="11504" y="9863"/>
              <a:ext cx="1374" cy="3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– 1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9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alt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  <a:r>
                <a:rPr lang="en-US" sz="1000" b="1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</a:t>
              </a:r>
            </a:p>
          </p:txBody>
        </p:sp>
      </p:grpSp>
      <p:sp>
        <p:nvSpPr>
          <p:cNvPr id="102" name="Rectangle: Rounded Corners 137"/>
          <p:cNvSpPr/>
          <p:nvPr/>
        </p:nvSpPr>
        <p:spPr>
          <a:xfrm>
            <a:off x="31750" y="1240155"/>
            <a:ext cx="2132330" cy="25273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sym typeface="+mn-ea"/>
              </a:rPr>
              <a:t>Acreditação - </a:t>
            </a:r>
            <a:r>
              <a:rPr lang="pt-PT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  <a:sym typeface="+mn-ea"/>
              </a:rPr>
              <a:t>08:00 – 08:15</a:t>
            </a:r>
            <a:endParaRPr lang="pt-PT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  <a:p>
            <a:pPr algn="ctr">
              <a:defRPr lang="en-US">
                <a:solidFill>
                  <a:srgbClr val="0099CC"/>
                </a:solidFill>
              </a:defRPr>
            </a:pPr>
            <a:endParaRPr lang="pt-PT" sz="1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63" name="Rectangle: Rounded Corners 137"/>
          <p:cNvSpPr/>
          <p:nvPr/>
        </p:nvSpPr>
        <p:spPr>
          <a:xfrm>
            <a:off x="2540" y="6112509"/>
            <a:ext cx="2259330" cy="64071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 fontAlgn="auto">
              <a:lnSpc>
                <a:spcPts val="1200"/>
              </a:lnSpc>
              <a:defRPr lang="en-US">
                <a:solidFill>
                  <a:srgbClr val="0099CC"/>
                </a:solidFill>
              </a:defRPr>
            </a:pPr>
            <a:endParaRPr lang="pt-PT" sz="1100" dirty="0" smtClean="0">
              <a:solidFill>
                <a:srgbClr val="416D12"/>
              </a:solidFill>
              <a:latin typeface="Arial Narrow" panose="020B0606020202030204" pitchFamily="34" charset="0"/>
              <a:sym typeface="+mn-ea"/>
            </a:endParaRPr>
          </a:p>
          <a:p>
            <a:pPr algn="ctr" fontAlgn="auto">
              <a:lnSpc>
                <a:spcPts val="1100"/>
              </a:lnSpc>
              <a:defRPr lang="en-US">
                <a:solidFill>
                  <a:srgbClr val="0099CC"/>
                </a:solidFill>
              </a:defRPr>
            </a:pPr>
            <a:r>
              <a:rPr lang="pt-PT" sz="1200" b="1" i="1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Painel </a:t>
            </a:r>
            <a:r>
              <a:rPr lang="pt-PT" sz="1200" b="1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I: </a:t>
            </a:r>
          </a:p>
          <a:p>
            <a:pPr algn="ctr" fontAlgn="auto">
              <a:lnSpc>
                <a:spcPts val="1100"/>
              </a:lnSpc>
              <a:defRPr lang="en-US">
                <a:solidFill>
                  <a:srgbClr val="0099CC"/>
                </a:solidFill>
              </a:defRPr>
            </a:pPr>
            <a:r>
              <a:rPr lang="pt-PT" sz="1000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«</a:t>
            </a:r>
            <a:r>
              <a:rPr lang="pt-PT" sz="1000" b="1" i="1" dirty="0" smtClean="0">
                <a:solidFill>
                  <a:srgbClr val="008CBA"/>
                </a:solidFill>
                <a:latin typeface="Arial Narrow" panose="020B0606020202030204" pitchFamily="34" charset="0"/>
                <a:sym typeface="+mn-ea"/>
              </a:rPr>
              <a:t>BRASIL</a:t>
            </a:r>
            <a:r>
              <a:rPr lang="pt-PT" sz="1000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: </a:t>
            </a:r>
            <a:r>
              <a:rPr lang="pt-PT" sz="10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O Potencial e Oportunidade de Cooperação Técnica e Empresarial</a:t>
            </a:r>
            <a:r>
              <a:rPr lang="pt-PT" sz="1000" dirty="0" smtClean="0">
                <a:solidFill>
                  <a:srgbClr val="416D12"/>
                </a:solidFill>
                <a:latin typeface="Arial Narrow" panose="020B0606020202030204" pitchFamily="34" charset="0"/>
                <a:sym typeface="+mn-ea"/>
              </a:rPr>
              <a:t>»</a:t>
            </a:r>
          </a:p>
        </p:txBody>
      </p:sp>
      <p:sp>
        <p:nvSpPr>
          <p:cNvPr id="16" name="TextBox 138"/>
          <p:cNvSpPr/>
          <p:nvPr/>
        </p:nvSpPr>
        <p:spPr>
          <a:xfrm>
            <a:off x="76200" y="6131560"/>
            <a:ext cx="191643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17:00 </a:t>
            </a:r>
            <a:r>
              <a:rPr lang="pt-PT" sz="1200" b="1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– </a:t>
            </a:r>
            <a:r>
              <a:rPr lang="pt-PT" sz="1200" b="1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19:15</a:t>
            </a:r>
            <a:endParaRPr lang="pt-PT" sz="1200" b="1" dirty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9" name="Cortar Retângulo de Canto Simples 18"/>
          <p:cNvSpPr/>
          <p:nvPr/>
        </p:nvSpPr>
        <p:spPr>
          <a:xfrm>
            <a:off x="24765" y="735965"/>
            <a:ext cx="1676400" cy="231775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>
                <a:solidFill>
                  <a:schemeClr val="tx1"/>
                </a:solidFill>
              </a:rPr>
              <a:t>1º DIA - </a:t>
            </a:r>
            <a:r>
              <a:rPr lang="pt-PT" altLang="en-US" sz="1200" b="1">
                <a:solidFill>
                  <a:srgbClr val="FFFF00"/>
                </a:solidFill>
              </a:rPr>
              <a:t>9 JUNHO</a:t>
            </a:r>
          </a:p>
        </p:txBody>
      </p:sp>
      <p:sp>
        <p:nvSpPr>
          <p:cNvPr id="20" name="Cortar Retângulo de Canto Simples 19"/>
          <p:cNvSpPr/>
          <p:nvPr/>
        </p:nvSpPr>
        <p:spPr>
          <a:xfrm>
            <a:off x="3446780" y="605155"/>
            <a:ext cx="1830070" cy="24765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>
                <a:solidFill>
                  <a:schemeClr val="tx1"/>
                </a:solidFill>
                <a:sym typeface="+mn-ea"/>
              </a:rPr>
              <a:t>2º DIA - </a:t>
            </a:r>
            <a:r>
              <a:rPr lang="pt-PT" altLang="en-US" sz="1200" b="1">
                <a:solidFill>
                  <a:srgbClr val="FFFF00"/>
                </a:solidFill>
                <a:sym typeface="+mn-ea"/>
              </a:rPr>
              <a:t>10 JUNHO</a:t>
            </a:r>
          </a:p>
        </p:txBody>
      </p:sp>
      <p:grpSp>
        <p:nvGrpSpPr>
          <p:cNvPr id="21" name="Agrupar 20"/>
          <p:cNvGrpSpPr/>
          <p:nvPr/>
        </p:nvGrpSpPr>
        <p:grpSpPr>
          <a:xfrm>
            <a:off x="5172710" y="3853180"/>
            <a:ext cx="1153160" cy="1169670"/>
            <a:chOff x="3453" y="5909"/>
            <a:chExt cx="1816" cy="1842"/>
          </a:xfrm>
        </p:grpSpPr>
        <p:sp>
          <p:nvSpPr>
            <p:cNvPr id="22" name="Oval 85"/>
            <p:cNvSpPr/>
            <p:nvPr/>
          </p:nvSpPr>
          <p:spPr>
            <a:xfrm>
              <a:off x="3453" y="5909"/>
              <a:ext cx="1816" cy="1836"/>
            </a:xfrm>
            <a:prstGeom prst="ellipse">
              <a:avLst/>
            </a:prstGeom>
            <a:solidFill>
              <a:srgbClr val="008CBA"/>
            </a:solidFill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b="1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2021</a:t>
              </a: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sz="1400" dirty="0"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10 Junho</a:t>
              </a:r>
              <a:endParaRPr lang="pt-PT" sz="1400" dirty="0">
                <a:latin typeface="Arial Narrow" panose="020B0606020202030204" pitchFamily="34" charset="0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r>
                <a:rPr sz="1000" dirty="0" err="1">
                  <a:solidFill>
                    <a:schemeClr val="tx1"/>
                  </a:solidFill>
                  <a:latin typeface="Arial Narrow" panose="020B0606020202030204" pitchFamily="34" charset="0"/>
                  <a:sym typeface="+mn-ea"/>
                </a:rPr>
                <a:t>Oportunidade</a:t>
              </a:r>
              <a:r>
                <a:rPr sz="1000" dirty="0">
                  <a:solidFill>
                    <a:schemeClr val="tx1"/>
                  </a:solidFill>
                  <a:latin typeface="Arial Narrow" panose="020B0606020202030204" pitchFamily="34" charset="0"/>
                  <a:sym typeface="+mn-ea"/>
                </a:rPr>
                <a:t> de </a:t>
              </a:r>
              <a:r>
                <a:rPr lang="pt-PT" altLang="en-US" sz="1000" dirty="0" err="1">
                  <a:solidFill>
                    <a:schemeClr val="tx1"/>
                  </a:solidFill>
                  <a:latin typeface="Arial Narrow" panose="020B0606020202030204" pitchFamily="34" charset="0"/>
                  <a:sym typeface="+mn-ea"/>
                </a:rPr>
                <a:t>mercados</a:t>
              </a:r>
              <a:endParaRPr lang="pt-PT" altLang="en-US" sz="10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endParaRPr>
            </a:p>
            <a:p>
              <a:pPr algn="ctr" defTabSz="899795">
                <a:defRPr lang="en-US">
                  <a:solidFill>
                    <a:srgbClr val="FFFFFF"/>
                  </a:solidFill>
                </a:defRPr>
              </a:pPr>
              <a:endParaRPr lang="pt-PT" altLang="en-US" sz="1000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endParaRPr>
            </a:p>
          </p:txBody>
        </p:sp>
        <p:sp>
          <p:nvSpPr>
            <p:cNvPr id="33" name="TextBox 167"/>
            <p:cNvSpPr/>
            <p:nvPr/>
          </p:nvSpPr>
          <p:spPr>
            <a:xfrm>
              <a:off x="3671" y="7363"/>
              <a:ext cx="1361" cy="3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sz="1000">
                  <a:solidFill>
                    <a:srgbClr val="FFFF00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17:00 -18:30 </a:t>
              </a:r>
            </a:p>
          </p:txBody>
        </p:sp>
      </p:grpSp>
      <p:sp>
        <p:nvSpPr>
          <p:cNvPr id="68" name="Forma automática5"/>
          <p:cNvSpPr/>
          <p:nvPr/>
        </p:nvSpPr>
        <p:spPr>
          <a:xfrm>
            <a:off x="6557010" y="46012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/>
            <a:tileRect/>
          </a:gra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 err="1" smtClean="0">
              <a:solidFill>
                <a:srgbClr val="008CBA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75" name="TextBox 206"/>
          <p:cNvSpPr/>
          <p:nvPr/>
        </p:nvSpPr>
        <p:spPr>
          <a:xfrm>
            <a:off x="6533515" y="4846955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</a:p>
        </p:txBody>
      </p:sp>
      <p:sp>
        <p:nvSpPr>
          <p:cNvPr id="78" name="Cortar Retângulo de Canto Simples 77"/>
          <p:cNvSpPr/>
          <p:nvPr/>
        </p:nvSpPr>
        <p:spPr>
          <a:xfrm>
            <a:off x="9522460" y="92075"/>
            <a:ext cx="1918335" cy="25400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 sz="1400" b="1">
                <a:solidFill>
                  <a:schemeClr val="tx1"/>
                </a:solidFill>
                <a:sym typeface="+mn-ea"/>
              </a:rPr>
              <a:t>3º DIA -</a:t>
            </a:r>
            <a:r>
              <a:rPr lang="pt-PT" altLang="en-US" sz="1200" b="1">
                <a:solidFill>
                  <a:schemeClr val="tx1"/>
                </a:solidFill>
                <a:sym typeface="+mn-ea"/>
              </a:rPr>
              <a:t> </a:t>
            </a:r>
            <a:r>
              <a:rPr lang="pt-PT" altLang="en-US" sz="1200" b="1">
                <a:solidFill>
                  <a:srgbClr val="FFFF00"/>
                </a:solidFill>
                <a:sym typeface="+mn-ea"/>
              </a:rPr>
              <a:t>11 JUNHO</a:t>
            </a:r>
          </a:p>
        </p:txBody>
      </p:sp>
      <p:grpSp>
        <p:nvGrpSpPr>
          <p:cNvPr id="84" name="Agrupar 83"/>
          <p:cNvGrpSpPr/>
          <p:nvPr/>
        </p:nvGrpSpPr>
        <p:grpSpPr>
          <a:xfrm>
            <a:off x="7581900" y="1647825"/>
            <a:ext cx="451485" cy="105410"/>
            <a:chOff x="11977" y="2442"/>
            <a:chExt cx="1031" cy="166"/>
          </a:xfrm>
        </p:grpSpPr>
        <p:sp>
          <p:nvSpPr>
            <p:cNvPr id="60" name="Oval 59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81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grpSp>
        <p:nvGrpSpPr>
          <p:cNvPr id="87" name="Agrupar 86"/>
          <p:cNvGrpSpPr/>
          <p:nvPr/>
        </p:nvGrpSpPr>
        <p:grpSpPr>
          <a:xfrm>
            <a:off x="7590155" y="3199765"/>
            <a:ext cx="451485" cy="105410"/>
            <a:chOff x="11977" y="2442"/>
            <a:chExt cx="1031" cy="166"/>
          </a:xfrm>
        </p:grpSpPr>
        <p:sp>
          <p:nvSpPr>
            <p:cNvPr id="90" name="Oval 89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91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grpSp>
        <p:nvGrpSpPr>
          <p:cNvPr id="92" name="Agrupar 91"/>
          <p:cNvGrpSpPr/>
          <p:nvPr/>
        </p:nvGrpSpPr>
        <p:grpSpPr>
          <a:xfrm>
            <a:off x="7576820" y="4848860"/>
            <a:ext cx="451485" cy="105410"/>
            <a:chOff x="11977" y="2442"/>
            <a:chExt cx="1031" cy="166"/>
          </a:xfrm>
        </p:grpSpPr>
        <p:sp>
          <p:nvSpPr>
            <p:cNvPr id="93" name="Oval 92"/>
            <p:cNvSpPr/>
            <p:nvPr/>
          </p:nvSpPr>
          <p:spPr>
            <a:xfrm>
              <a:off x="12824" y="2442"/>
              <a:ext cx="184" cy="166"/>
            </a:xfrm>
            <a:prstGeom prst="ellipse">
              <a:avLst/>
            </a:prstGeom>
            <a:solidFill>
              <a:srgbClr val="008CBA"/>
            </a:solidFill>
            <a:ln>
              <a:solidFill>
                <a:srgbClr val="008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altLang="en-US"/>
            </a:p>
          </p:txBody>
        </p:sp>
        <p:sp>
          <p:nvSpPr>
            <p:cNvPr id="94" name="Linha9"/>
            <p:cNvSpPr/>
            <p:nvPr/>
          </p:nvSpPr>
          <p:spPr>
            <a:xfrm rot="5400000">
              <a:off x="12437" y="2060"/>
              <a:ext cx="15" cy="934"/>
            </a:xfrm>
            <a:prstGeom prst="line">
              <a:avLst/>
            </a:prstGeom>
            <a:noFill/>
            <a:ln w="9525" cap="flat" cmpd="sng" algn="ctr">
              <a:solidFill>
                <a:srgbClr val="008CBA"/>
              </a:solidFill>
              <a:prstDash val="solid"/>
              <a:headEnd type="none"/>
              <a:tailEnd type="triangle" w="med" len="med"/>
            </a:ln>
            <a:effectLst/>
          </p:spPr>
        </p:sp>
      </p:grpSp>
      <p:sp>
        <p:nvSpPr>
          <p:cNvPr id="3" name="Triângulo Isósceles 2"/>
          <p:cNvSpPr/>
          <p:nvPr/>
        </p:nvSpPr>
        <p:spPr>
          <a:xfrm rot="5400000">
            <a:off x="8311515" y="861695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37" name="Triângulo Isósceles 36"/>
          <p:cNvSpPr/>
          <p:nvPr/>
        </p:nvSpPr>
        <p:spPr>
          <a:xfrm rot="5400000">
            <a:off x="8308975" y="2327275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43" name="Triângulo Isósceles 42"/>
          <p:cNvSpPr/>
          <p:nvPr/>
        </p:nvSpPr>
        <p:spPr>
          <a:xfrm rot="5400000">
            <a:off x="8306435" y="4041140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44" name="Triângulo Isósceles 43"/>
          <p:cNvSpPr/>
          <p:nvPr/>
        </p:nvSpPr>
        <p:spPr>
          <a:xfrm rot="5400000">
            <a:off x="8314690" y="5571490"/>
            <a:ext cx="297815" cy="1930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altLang="en-US"/>
          </a:p>
        </p:txBody>
      </p:sp>
      <p:sp>
        <p:nvSpPr>
          <p:cNvPr id="6" name="Rectangle: Rounded Corners 137"/>
          <p:cNvSpPr/>
          <p:nvPr/>
        </p:nvSpPr>
        <p:spPr>
          <a:xfrm>
            <a:off x="190500" y="1515745"/>
            <a:ext cx="1374775" cy="42227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8" name="Rectangle: Rounded Corners 137"/>
          <p:cNvSpPr/>
          <p:nvPr/>
        </p:nvSpPr>
        <p:spPr>
          <a:xfrm>
            <a:off x="184150" y="1986280"/>
            <a:ext cx="1382395" cy="43624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pt-PT" sz="1200" b="1" dirty="0" smtClean="0">
              <a:solidFill>
                <a:srgbClr val="416D12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25" name="Rectangle: Rounded Corners 137"/>
          <p:cNvSpPr/>
          <p:nvPr/>
        </p:nvSpPr>
        <p:spPr>
          <a:xfrm>
            <a:off x="189230" y="2477135"/>
            <a:ext cx="1376045" cy="45339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35" name="Rectangle: Rounded Corners 137"/>
          <p:cNvSpPr/>
          <p:nvPr/>
        </p:nvSpPr>
        <p:spPr>
          <a:xfrm>
            <a:off x="191770" y="2969895"/>
            <a:ext cx="1373505" cy="440055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Almoço</a:t>
            </a:r>
            <a:endParaRPr lang="pt-PT" sz="1200" b="1" dirty="0" err="1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45" name="Rectangle: Rounded Corners 137"/>
          <p:cNvSpPr/>
          <p:nvPr/>
        </p:nvSpPr>
        <p:spPr>
          <a:xfrm>
            <a:off x="187960" y="3440430"/>
            <a:ext cx="1378585" cy="4394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Business Round</a:t>
            </a:r>
            <a:endParaRPr lang="pt-PT" sz="11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64" name="TextBox 138"/>
          <p:cNvSpPr/>
          <p:nvPr/>
        </p:nvSpPr>
        <p:spPr>
          <a:xfrm>
            <a:off x="161925" y="2657475"/>
            <a:ext cx="14033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10:45 – 12:30</a:t>
            </a:r>
          </a:p>
        </p:txBody>
      </p:sp>
      <p:sp>
        <p:nvSpPr>
          <p:cNvPr id="167" name="TextBox 138"/>
          <p:cNvSpPr/>
          <p:nvPr/>
        </p:nvSpPr>
        <p:spPr>
          <a:xfrm>
            <a:off x="161925" y="3168015"/>
            <a:ext cx="14135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12:30 – 14:00</a:t>
            </a:r>
          </a:p>
        </p:txBody>
      </p:sp>
      <p:sp>
        <p:nvSpPr>
          <p:cNvPr id="171" name="TextBox 138"/>
          <p:cNvSpPr/>
          <p:nvPr/>
        </p:nvSpPr>
        <p:spPr>
          <a:xfrm>
            <a:off x="126365" y="3640455"/>
            <a:ext cx="14389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14:00 – </a:t>
            </a:r>
            <a:r>
              <a:rPr lang="pt-PT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15:30</a:t>
            </a:r>
            <a:endParaRPr lang="pt-PT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183" name="TextBox 138"/>
          <p:cNvSpPr/>
          <p:nvPr/>
        </p:nvSpPr>
        <p:spPr>
          <a:xfrm>
            <a:off x="143510" y="1704975"/>
            <a:ext cx="142176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08:15 – 10:15</a:t>
            </a:r>
          </a:p>
        </p:txBody>
      </p:sp>
      <p:sp>
        <p:nvSpPr>
          <p:cNvPr id="188" name="TextBox 138"/>
          <p:cNvSpPr/>
          <p:nvPr/>
        </p:nvSpPr>
        <p:spPr>
          <a:xfrm>
            <a:off x="144145" y="2176780"/>
            <a:ext cx="142176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10:15 – 10:45</a:t>
            </a:r>
          </a:p>
        </p:txBody>
      </p:sp>
      <p:sp>
        <p:nvSpPr>
          <p:cNvPr id="56" name="Cortar Retângulo de Canto Simples 55"/>
          <p:cNvSpPr/>
          <p:nvPr/>
        </p:nvSpPr>
        <p:spPr>
          <a:xfrm>
            <a:off x="-10160" y="5929630"/>
            <a:ext cx="2272665" cy="24765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pt-PT" sz="1200" b="1" dirty="0" smtClean="0">
                <a:solidFill>
                  <a:srgbClr val="FFFFFF"/>
                </a:solidFill>
                <a:latin typeface="Arial Narrow" panose="020B0606020202030204" pitchFamily="34" charset="0"/>
                <a:sym typeface="+mn-ea"/>
              </a:rPr>
              <a:t>WORKSHOP ECONÓMICO</a:t>
            </a:r>
            <a:endParaRPr lang="pt-PT" altLang="en-US" sz="1200" b="1" dirty="0" smtClean="0">
              <a:solidFill>
                <a:srgbClr val="FFFFFF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89" name="Rectangle: Rounded Corners 117"/>
          <p:cNvSpPr/>
          <p:nvPr/>
        </p:nvSpPr>
        <p:spPr>
          <a:xfrm>
            <a:off x="2262505" y="5499100"/>
            <a:ext cx="1797050" cy="107696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</a:t>
            </a:r>
            <a:r>
              <a:rPr lang="pt-PT" altLang="en-US" sz="1200" b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PRESENTAÇÕES</a:t>
            </a: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Gana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Togo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Guiné-Conacri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Guiné-Bissau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pt-PT" sz="1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sym typeface="+mn-ea"/>
              </a:rPr>
              <a:t>■ </a:t>
            </a: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Libéria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0" name="Cortar Retângulo de Canto Simples 69"/>
          <p:cNvSpPr/>
          <p:nvPr/>
        </p:nvSpPr>
        <p:spPr>
          <a:xfrm>
            <a:off x="19685" y="988695"/>
            <a:ext cx="1714500" cy="247650"/>
          </a:xfrm>
          <a:prstGeom prst="snip1Rect">
            <a:avLst/>
          </a:prstGeom>
          <a:solidFill>
            <a:srgbClr val="FF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BUSINES</a:t>
            </a:r>
            <a:r>
              <a:rPr lang="pt-PT" alt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S</a:t>
            </a:r>
            <a:r>
              <a:rPr lang="en-GB" sz="1200" b="1" dirty="0">
                <a:latin typeface="Arial Narrow" panose="020B0606020202030204" pitchFamily="34" charset="0"/>
                <a:ea typeface="Calibri" panose="020F0502020204030204" pitchFamily="2" charset="0"/>
                <a:cs typeface="Times New Roman" panose="02020603050405020304" pitchFamily="1" charset="0"/>
                <a:sym typeface="+mn-ea"/>
              </a:rPr>
              <a:t> ROUND</a:t>
            </a:r>
            <a:endParaRPr lang="pt-PT" altLang="en-US" sz="1200" b="1" dirty="0" smtClean="0">
              <a:solidFill>
                <a:srgbClr val="FFFFFF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52" name="Rectangle: Rounded Corners 111"/>
          <p:cNvSpPr/>
          <p:nvPr/>
        </p:nvSpPr>
        <p:spPr>
          <a:xfrm>
            <a:off x="2283460" y="899473"/>
            <a:ext cx="179705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b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</a:t>
            </a:r>
            <a:r>
              <a:rPr lang="pt-PT" altLang="en-US" sz="1200" b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PRESENTAÇÕES</a:t>
            </a:r>
            <a:endParaRPr lang="en-US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Cabo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Senegal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G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â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mbia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Costa do Marfim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Benin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grpSp>
        <p:nvGrpSpPr>
          <p:cNvPr id="40" name="Agrupar 39"/>
          <p:cNvGrpSpPr/>
          <p:nvPr/>
        </p:nvGrpSpPr>
        <p:grpSpPr>
          <a:xfrm>
            <a:off x="66576" y="4188374"/>
            <a:ext cx="1625213" cy="1528118"/>
            <a:chOff x="-64" y="4644"/>
            <a:chExt cx="2556" cy="2057"/>
          </a:xfrm>
          <a:solidFill>
            <a:srgbClr val="C7F3F3"/>
          </a:solidFill>
        </p:grpSpPr>
        <p:sp>
          <p:nvSpPr>
            <p:cNvPr id="153" name="Oval 38"/>
            <p:cNvSpPr/>
            <p:nvPr/>
          </p:nvSpPr>
          <p:spPr>
            <a:xfrm>
              <a:off x="-64" y="4644"/>
              <a:ext cx="2556" cy="2057"/>
            </a:xfrm>
            <a:prstGeom prst="ellipse">
              <a:avLst/>
            </a:prstGeom>
            <a:grpFill/>
            <a:ln w="15875" cap="flat" cmpd="sng" algn="ctr">
              <a:noFill/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dirty="0">
                  <a:solidFill>
                    <a:srgbClr val="3EA4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202</a:t>
              </a:r>
              <a:r>
                <a:rPr lang="pt-PT" altLang="en-US" sz="1400" b="1" dirty="0">
                  <a:solidFill>
                    <a:srgbClr val="3EA4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</a:t>
              </a:r>
              <a:endParaRPr lang="en-US" sz="1400" b="1" dirty="0">
                <a:solidFill>
                  <a:srgbClr val="3EA4BA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100" b="1" dirty="0">
                  <a:solidFill>
                    <a:srgbClr val="008CBA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9 de Junho</a:t>
              </a:r>
            </a:p>
            <a:p>
              <a:pPr algn="ctr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sz="1100" dirty="0" err="1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Sessão</a:t>
              </a:r>
              <a:r>
                <a:rPr sz="1100" dirty="0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 de </a:t>
              </a:r>
              <a:r>
                <a:rPr sz="1100" dirty="0" err="1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Abertura </a:t>
              </a:r>
              <a:r>
                <a:rPr lang="pt-PT" altLang="en-US" sz="1100" dirty="0" err="1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do Fórum</a:t>
              </a:r>
            </a:p>
            <a:p>
              <a:pPr algn="ctr" fontAlgn="auto">
                <a:lnSpc>
                  <a:spcPts val="1100"/>
                </a:lnSpc>
                <a:defRPr lang="en-US">
                  <a:solidFill>
                    <a:srgbClr val="FFFFFF"/>
                  </a:solidFill>
                </a:defRPr>
              </a:pPr>
              <a:r>
                <a:rPr lang="pt-PT" altLang="en-US" sz="1100" dirty="0" err="1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  <a:sym typeface="+mn-ea"/>
                </a:rPr>
                <a:t>Empresarial</a:t>
              </a:r>
            </a:p>
          </p:txBody>
        </p:sp>
        <p:sp>
          <p:nvSpPr>
            <p:cNvPr id="85" name="TextBox 101"/>
            <p:cNvSpPr/>
            <p:nvPr/>
          </p:nvSpPr>
          <p:spPr>
            <a:xfrm>
              <a:off x="357" y="6145"/>
              <a:ext cx="169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vert="horz" wrap="square" lIns="91440" tIns="45720" rIns="91440" bIns="45720" numCol="1" spcCol="215900" anchor="t"/>
            <a:lstStyle/>
            <a:p>
              <a:pPr algn="ctr">
                <a:defRPr lang="en-US"/>
              </a:pPr>
              <a:r>
                <a:rPr lang="pt-PT" altLang="en-US" sz="1200" b="1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</a:t>
              </a: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sz="1200" b="1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rPr>
                <a:t>0</a:t>
              </a: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0 </a:t>
              </a:r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– </a:t>
              </a:r>
              <a:r>
                <a:rPr lang="pt-PT" altLang="en-US" sz="1200" b="1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17</a:t>
              </a:r>
              <a:r>
                <a:rPr lang="en-US" sz="1200" b="1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:</a:t>
              </a:r>
              <a:r>
                <a:rPr lang="pt-PT" sz="1200" b="1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rPr>
                <a:t>15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" name="CaixaDeTexto 13"/>
          <p:cNvSpPr txBox="1"/>
          <p:nvPr/>
        </p:nvSpPr>
        <p:spPr>
          <a:xfrm>
            <a:off x="2230120" y="6650990"/>
            <a:ext cx="45059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800" b="1" i="1" dirty="0" smtClean="0">
                <a:solidFill>
                  <a:schemeClr val="tx2">
                    <a:lumMod val="50000"/>
                  </a:schemeClr>
                </a:solidFill>
                <a:sym typeface="+mn-ea"/>
              </a:rPr>
              <a:t>Nota</a:t>
            </a:r>
            <a:r>
              <a:rPr lang="pt-PT" sz="800" i="1" dirty="0" smtClean="0">
                <a:solidFill>
                  <a:schemeClr val="bg1"/>
                </a:solidFill>
                <a:sym typeface="+mn-ea"/>
              </a:rPr>
              <a:t>: Alguns dos nomes mencionados ainda estão em processo de confirmação.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riângulo Retângulo 81"/>
          <p:cNvSpPr/>
          <p:nvPr/>
        </p:nvSpPr>
        <p:spPr>
          <a:xfrm>
            <a:off x="-4445" y="239395"/>
            <a:ext cx="12228830" cy="6618605"/>
          </a:xfrm>
          <a:prstGeom prst="rtTriangl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altLang="en-US"/>
              <a:t> </a:t>
            </a:r>
          </a:p>
        </p:txBody>
      </p:sp>
      <p:pic>
        <p:nvPicPr>
          <p:cNvPr id="83" name="Imagem 82" descr="LOGO-Paises ecowa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215" y="2859405"/>
            <a:ext cx="3897630" cy="3858260"/>
          </a:xfrm>
          <a:prstGeom prst="rect">
            <a:avLst/>
          </a:prstGeom>
        </p:spPr>
      </p:pic>
      <p:sp>
        <p:nvSpPr>
          <p:cNvPr id="148" name="CaixaDeTexto 118"/>
          <p:cNvSpPr/>
          <p:nvPr/>
        </p:nvSpPr>
        <p:spPr>
          <a:xfrm>
            <a:off x="4277824" y="146982"/>
            <a:ext cx="4628081" cy="52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dirty="0" smtClean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sym typeface="+mn-ea"/>
              </a:rPr>
              <a:t>PRAZOS PARA A MANIFESTAÇÃO DE INTERESSE E INSCRIÇÕES</a:t>
            </a:r>
            <a:endParaRPr lang="fr-FR" i="1" dirty="0" smtClean="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sym typeface="+mn-ea"/>
            </a:endParaRPr>
          </a:p>
        </p:txBody>
      </p:sp>
      <p:sp>
        <p:nvSpPr>
          <p:cNvPr id="155" name="Slide Number Placeholder 6"/>
          <p:cNvSpPr txBox="1"/>
          <p:nvPr/>
        </p:nvSpPr>
        <p:spPr bwMode="auto">
          <a:xfrm>
            <a:off x="609412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  <a:t>8</a:t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40" name="Imagem 39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" y="98425"/>
            <a:ext cx="3092450" cy="724535"/>
          </a:xfrm>
          <a:prstGeom prst="rect">
            <a:avLst/>
          </a:prstGeom>
        </p:spPr>
      </p:pic>
      <p:pic>
        <p:nvPicPr>
          <p:cNvPr id="41" name="Imagem 40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515" y="6161405"/>
            <a:ext cx="3107055" cy="681990"/>
          </a:xfrm>
          <a:prstGeom prst="rect">
            <a:avLst/>
          </a:prstGeom>
        </p:spPr>
      </p:pic>
      <p:cxnSp>
        <p:nvCxnSpPr>
          <p:cNvPr id="76" name="Straight Connector 192"/>
          <p:cNvCxnSpPr/>
          <p:nvPr/>
        </p:nvCxnSpPr>
        <p:spPr>
          <a:xfrm>
            <a:off x="9350295" y="4809234"/>
            <a:ext cx="0" cy="299446"/>
          </a:xfrm>
          <a:prstGeom prst="line">
            <a:avLst/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49"/>
          <p:cNvCxnSpPr/>
          <p:nvPr/>
        </p:nvCxnSpPr>
        <p:spPr>
          <a:xfrm>
            <a:off x="6201236" y="2051568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48"/>
          <p:cNvCxnSpPr/>
          <p:nvPr/>
        </p:nvCxnSpPr>
        <p:spPr>
          <a:xfrm>
            <a:off x="925446" y="2906161"/>
            <a:ext cx="2899882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55571" y="2315733"/>
            <a:ext cx="1153227" cy="1166021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2020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Agosto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Rectangle: Rounded Corners 103"/>
          <p:cNvSpPr/>
          <p:nvPr/>
        </p:nvSpPr>
        <p:spPr>
          <a:xfrm>
            <a:off x="12967" y="5123755"/>
            <a:ext cx="2056531" cy="11515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>
                <a:solidFill>
                  <a:schemeClr val="bg1"/>
                </a:solidFill>
              </a:rPr>
              <a:t>Abertura de inscrições </a:t>
            </a:r>
            <a:r>
              <a:rPr lang="pt-PT" sz="1200" dirty="0" smtClean="0">
                <a:solidFill>
                  <a:schemeClr val="bg1"/>
                </a:solidFill>
              </a:rPr>
              <a:t>para manifestação</a:t>
            </a:r>
          </a:p>
          <a:p>
            <a:pPr algn="ctr"/>
            <a:r>
              <a:rPr lang="pt-PT" sz="1200" dirty="0" smtClean="0">
                <a:solidFill>
                  <a:schemeClr val="bg1"/>
                </a:solidFill>
              </a:rPr>
              <a:t>de interesse e participação no Fórum</a:t>
            </a: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1" name="Rectangle: Rounded Corners 111"/>
          <p:cNvSpPr/>
          <p:nvPr/>
        </p:nvSpPr>
        <p:spPr>
          <a:xfrm>
            <a:off x="5124006" y="845198"/>
            <a:ext cx="2173915" cy="10844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</a:rPr>
              <a:t>Prazo limite de inscrição para participar na </a:t>
            </a:r>
            <a:r>
              <a:rPr lang="pt-PT" sz="1200" dirty="0" smtClean="0">
                <a:solidFill>
                  <a:schemeClr val="bg1"/>
                </a:solidFill>
              </a:rPr>
              <a:t>rodada / ronda de negócios</a:t>
            </a: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2" name="Isosceles Triangle 145"/>
          <p:cNvSpPr/>
          <p:nvPr/>
        </p:nvSpPr>
        <p:spPr>
          <a:xfrm flipV="1">
            <a:off x="6103247" y="1951844"/>
            <a:ext cx="186224" cy="22105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" name="Straight Connector 150"/>
          <p:cNvCxnSpPr/>
          <p:nvPr/>
        </p:nvCxnSpPr>
        <p:spPr>
          <a:xfrm>
            <a:off x="3671788" y="2903232"/>
            <a:ext cx="3859743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158"/>
          <p:cNvCxnSpPr/>
          <p:nvPr/>
        </p:nvCxnSpPr>
        <p:spPr>
          <a:xfrm>
            <a:off x="726302" y="3485737"/>
            <a:ext cx="0" cy="1250862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59"/>
          <p:cNvCxnSpPr/>
          <p:nvPr/>
        </p:nvCxnSpPr>
        <p:spPr>
          <a:xfrm>
            <a:off x="713207" y="4745016"/>
            <a:ext cx="33960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60"/>
          <p:cNvCxnSpPr/>
          <p:nvPr/>
        </p:nvCxnSpPr>
        <p:spPr>
          <a:xfrm>
            <a:off x="1057241" y="4740867"/>
            <a:ext cx="0" cy="185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Isosceles Triangle 161"/>
          <p:cNvSpPr/>
          <p:nvPr/>
        </p:nvSpPr>
        <p:spPr>
          <a:xfrm>
            <a:off x="951358" y="4881356"/>
            <a:ext cx="186224" cy="22105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8" name="Oval 87"/>
          <p:cNvSpPr/>
          <p:nvPr/>
        </p:nvSpPr>
        <p:spPr>
          <a:xfrm>
            <a:off x="5585551" y="2319749"/>
            <a:ext cx="1153227" cy="1166021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Abril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9" name="Straight Connector 192"/>
          <p:cNvCxnSpPr/>
          <p:nvPr/>
        </p:nvCxnSpPr>
        <p:spPr>
          <a:xfrm>
            <a:off x="7501298" y="4820058"/>
            <a:ext cx="0" cy="854356"/>
          </a:xfrm>
          <a:prstGeom prst="line">
            <a:avLst/>
          </a:prstGeom>
          <a:ln w="1905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Isosceles Triangle 193"/>
          <p:cNvSpPr/>
          <p:nvPr/>
        </p:nvSpPr>
        <p:spPr>
          <a:xfrm>
            <a:off x="7404901" y="5605142"/>
            <a:ext cx="186224" cy="22105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1" name="Rectangle: Rounded Corners 198"/>
          <p:cNvSpPr/>
          <p:nvPr/>
        </p:nvSpPr>
        <p:spPr>
          <a:xfrm>
            <a:off x="6512269" y="5842775"/>
            <a:ext cx="1982128" cy="62153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RONDA / RODADA </a:t>
            </a:r>
          </a:p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</a:p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NEGÓCIOS</a:t>
            </a:r>
          </a:p>
        </p:txBody>
      </p:sp>
      <p:cxnSp>
        <p:nvCxnSpPr>
          <p:cNvPr id="92" name="Straight Connector 211"/>
          <p:cNvCxnSpPr/>
          <p:nvPr/>
        </p:nvCxnSpPr>
        <p:spPr>
          <a:xfrm>
            <a:off x="7520940" y="3349625"/>
            <a:ext cx="3653155" cy="3365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6919768" y="3646786"/>
            <a:ext cx="1200053" cy="11544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09</a:t>
            </a:r>
          </a:p>
          <a:p>
            <a:pPr algn="ctr"/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</a:p>
          <a:p>
            <a:pPr algn="ctr"/>
            <a:r>
              <a:rPr lang="pt-PT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Junho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4" name="Straight Connector 144"/>
          <p:cNvCxnSpPr/>
          <p:nvPr/>
        </p:nvCxnSpPr>
        <p:spPr>
          <a:xfrm>
            <a:off x="7533170" y="2898703"/>
            <a:ext cx="0" cy="4822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144"/>
          <p:cNvCxnSpPr/>
          <p:nvPr/>
        </p:nvCxnSpPr>
        <p:spPr>
          <a:xfrm>
            <a:off x="7534400" y="3351604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49"/>
          <p:cNvCxnSpPr/>
          <p:nvPr/>
        </p:nvCxnSpPr>
        <p:spPr>
          <a:xfrm>
            <a:off x="3296111" y="2061093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: Rounded Corners 111"/>
          <p:cNvSpPr/>
          <p:nvPr/>
        </p:nvSpPr>
        <p:spPr>
          <a:xfrm>
            <a:off x="2204580" y="821581"/>
            <a:ext cx="2161434" cy="111265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</a:rPr>
              <a:t>Prazo limite de inscrição para participar </a:t>
            </a:r>
            <a:r>
              <a:rPr lang="pt-PT" sz="1200" dirty="0" smtClean="0">
                <a:solidFill>
                  <a:schemeClr val="bg1"/>
                </a:solidFill>
              </a:rPr>
              <a:t>no Fórum Empresarial e </a:t>
            </a:r>
            <a:r>
              <a:rPr lang="pt-PT" sz="1200" dirty="0">
                <a:solidFill>
                  <a:schemeClr val="bg1"/>
                </a:solidFill>
              </a:rPr>
              <a:t>nos encontros institucionais</a:t>
            </a:r>
          </a:p>
        </p:txBody>
      </p:sp>
      <p:sp>
        <p:nvSpPr>
          <p:cNvPr id="98" name="Isosceles Triangle 145"/>
          <p:cNvSpPr/>
          <p:nvPr/>
        </p:nvSpPr>
        <p:spPr>
          <a:xfrm flipV="1">
            <a:off x="3209139" y="1961369"/>
            <a:ext cx="186224" cy="22105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9" name="Oval 98"/>
          <p:cNvSpPr/>
          <p:nvPr/>
        </p:nvSpPr>
        <p:spPr>
          <a:xfrm>
            <a:off x="2680426" y="2329274"/>
            <a:ext cx="1153227" cy="1166021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31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</a:t>
            </a: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Janeiro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0" name="Straight Connector 212"/>
          <p:cNvCxnSpPr/>
          <p:nvPr/>
        </p:nvCxnSpPr>
        <p:spPr>
          <a:xfrm>
            <a:off x="11181921" y="2579257"/>
            <a:ext cx="0" cy="151354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0485755" y="3782060"/>
            <a:ext cx="1416050" cy="13785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 Junho</a:t>
            </a:r>
            <a:endParaRPr lang="pt-PT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Evento Social</a:t>
            </a:r>
          </a:p>
          <a:p>
            <a:pPr algn="ctr"/>
            <a:r>
              <a:rPr lang="pt-PT" sz="105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20:30 </a:t>
            </a:r>
            <a:r>
              <a:rPr lang="pt-PT" sz="1050" dirty="0">
                <a:solidFill>
                  <a:srgbClr val="FFFF00"/>
                </a:solidFill>
                <a:latin typeface="Arial Narrow" panose="020B0606020202030204" pitchFamily="34" charset="0"/>
              </a:rPr>
              <a:t>– </a:t>
            </a:r>
            <a:r>
              <a:rPr lang="pt-PT" sz="105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23:00</a:t>
            </a:r>
            <a:endParaRPr lang="pt-PT" sz="105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474960" y="1343025"/>
            <a:ext cx="1435100" cy="13220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 Junho</a:t>
            </a:r>
            <a:endParaRPr lang="pt-PT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Visitas Guiadas</a:t>
            </a:r>
          </a:p>
          <a:p>
            <a:pPr algn="ctr"/>
            <a:r>
              <a:rPr lang="pt-PT" sz="105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17:00 </a:t>
            </a:r>
            <a:r>
              <a:rPr lang="pt-PT" sz="1050" dirty="0">
                <a:solidFill>
                  <a:srgbClr val="FFFF00"/>
                </a:solidFill>
                <a:latin typeface="Arial Narrow" panose="020B0606020202030204" pitchFamily="34" charset="0"/>
              </a:rPr>
              <a:t>– </a:t>
            </a:r>
            <a:r>
              <a:rPr lang="pt-PT" sz="105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19:00</a:t>
            </a:r>
            <a:endParaRPr lang="pt-PT" sz="105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8746731" y="3644948"/>
            <a:ext cx="1200053" cy="11544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2021</a:t>
            </a: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10 </a:t>
            </a:r>
            <a:r>
              <a:rPr lang="pt-PT" sz="1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</a:t>
            </a:r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11</a:t>
            </a: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de </a:t>
            </a: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Juho</a:t>
            </a:r>
            <a:endParaRPr lang="pt-PT" sz="12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7" name="Rectangle: Rounded Corners 198"/>
          <p:cNvSpPr/>
          <p:nvPr/>
        </p:nvSpPr>
        <p:spPr>
          <a:xfrm>
            <a:off x="8418601" y="5279079"/>
            <a:ext cx="1889494" cy="4607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FORUM EMPRESARIAL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8" name="Isosceles Triangle 193"/>
          <p:cNvSpPr/>
          <p:nvPr/>
        </p:nvSpPr>
        <p:spPr>
          <a:xfrm>
            <a:off x="9249150" y="5052464"/>
            <a:ext cx="195724" cy="22105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09" name="Straight Connector 149"/>
          <p:cNvCxnSpPr/>
          <p:nvPr/>
        </p:nvCxnSpPr>
        <p:spPr>
          <a:xfrm>
            <a:off x="9339205" y="3371757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022392"/>
              </p:ext>
            </p:extLst>
          </p:nvPr>
        </p:nvGraphicFramePr>
        <p:xfrm>
          <a:off x="19050" y="67777"/>
          <a:ext cx="12192001" cy="6774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798"/>
                <a:gridCol w="112266"/>
                <a:gridCol w="112266"/>
                <a:gridCol w="336798"/>
                <a:gridCol w="1560484"/>
                <a:gridCol w="112266"/>
                <a:gridCol w="291889"/>
                <a:gridCol w="112266"/>
                <a:gridCol w="93287"/>
                <a:gridCol w="132080"/>
                <a:gridCol w="365760"/>
                <a:gridCol w="100965"/>
                <a:gridCol w="142875"/>
                <a:gridCol w="457200"/>
                <a:gridCol w="874548"/>
                <a:gridCol w="1906752"/>
                <a:gridCol w="104140"/>
                <a:gridCol w="155823"/>
                <a:gridCol w="112266"/>
                <a:gridCol w="128151"/>
                <a:gridCol w="219872"/>
                <a:gridCol w="112266"/>
                <a:gridCol w="325570"/>
                <a:gridCol w="3985413"/>
              </a:tblGrid>
              <a:tr h="134924">
                <a:tc rowSpan="3" gridSpan="5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785">
                <a:tc gridSpan="5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b="0" i="1" u="none" strike="noStrike" dirty="0"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AGENDA DOS EVENTOS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4924">
                <a:tc gridSpan="5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5490">
                <a:tc gridSpan="24"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i="1" u="none" strike="noStrike" dirty="0" smtClean="0">
                          <a:solidFill>
                            <a:srgbClr val="006666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CABO </a:t>
                      </a:r>
                      <a:r>
                        <a:rPr lang="pt-PT" sz="1200" i="1" u="none" strike="noStrike" dirty="0">
                          <a:solidFill>
                            <a:srgbClr val="006666"/>
                          </a:solidFill>
                          <a:effectLst/>
                          <a:latin typeface="Arial Narrow" panose="020B0606020202030204" pitchFamily="34" charset="0"/>
                        </a:rPr>
                        <a:t>VERDE </a:t>
                      </a:r>
                      <a:r>
                        <a:rPr lang="pt-PT" sz="1200" i="1" u="none" strike="noStrike" dirty="0" smtClean="0">
                          <a:solidFill>
                            <a:srgbClr val="006666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352328">
                <a:tc gridSpan="16">
                  <a:txBody>
                    <a:bodyPr/>
                    <a:lstStyle/>
                    <a:p>
                      <a:pPr marL="0" marR="0" indent="0" algn="ctr" defTabSz="45720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i="1" u="none" strike="noStrike" dirty="0" smtClean="0">
                          <a:solidFill>
                            <a:srgbClr val="006666"/>
                          </a:solidFill>
                          <a:effectLst/>
                          <a:latin typeface="Arial Narrow" panose="020B0606020202030204" pitchFamily="34" charset="0"/>
                        </a:rPr>
                        <a:t>BASALT</a:t>
                      </a:r>
                      <a:r>
                        <a:rPr lang="pt-PT" sz="1200" i="1" u="none" strike="noStrike" baseline="0" dirty="0" smtClean="0">
                          <a:solidFill>
                            <a:srgbClr val="006666"/>
                          </a:solidFill>
                          <a:effectLst/>
                          <a:latin typeface="Arial Narrow" panose="020B0606020202030204" pitchFamily="34" charset="0"/>
                        </a:rPr>
                        <a:t> CONFERENCE</a:t>
                      </a:r>
                      <a:endParaRPr lang="pt-PT" sz="1200" b="0" i="1" u="none" strike="noStrike" dirty="0" smtClean="0">
                        <a:solidFill>
                          <a:srgbClr val="0066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6666"/>
                          </a:solidFill>
                          <a:effectLst/>
                          <a:latin typeface="Arial Narrow" panose="020B0606020202030204" pitchFamily="34" charset="0"/>
                        </a:rPr>
                        <a:t>ATLANTIC BUSINESS FORUM</a:t>
                      </a:r>
                      <a:endParaRPr lang="pt-PT" sz="1200" b="0" i="1" u="none" strike="noStrike" dirty="0">
                        <a:solidFill>
                          <a:srgbClr val="0066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47189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INTERNACIONAL</a:t>
                      </a:r>
                      <a:endParaRPr lang="pt-PT" sz="1200" b="0" i="1" u="none" strike="noStrike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pt-PT" sz="1200" i="1" dirty="0" smtClean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MESA REDONDA DE INTEGRAÇÃO E DEBATES</a:t>
                      </a:r>
                      <a:endParaRPr lang="pt-PT" sz="1200" i="1" dirty="0">
                        <a:solidFill>
                          <a:srgbClr val="00B05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RONDA / RODADA DE NEGÓCIOS</a:t>
                      </a:r>
                      <a:endParaRPr lang="pt-PT" sz="1200" b="0" i="1" u="none" strike="noStrike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47189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07 - 08 DE JUNHO 2021</a:t>
                      </a:r>
                      <a:endParaRPr lang="pt-PT" sz="1200" b="0" i="1" u="none" strike="noStrike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pt-PT" sz="1200" i="1" dirty="0" smtClean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09 DE JUNHO 2021</a:t>
                      </a:r>
                      <a:endParaRPr lang="pt-PT" sz="1200" i="1" dirty="0">
                        <a:solidFill>
                          <a:srgbClr val="00B05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b="1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09  DE JUNHO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213797">
                <a:tc gridSpan="9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100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APLICAÇÃO DE PÓ DE BASALTO NA  AGRICULTURA</a:t>
                      </a:r>
                      <a:endParaRPr lang="pt-PT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pt-PT" sz="11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PÓ DE BASALTO NA AGRICULTURA</a:t>
                      </a:r>
                      <a:endParaRPr lang="pt-PT" sz="110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b="1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OPORTUNIDADES DE NEGÓCIOS E DE PARCERIAIS EMPRESARIAIS</a:t>
                      </a:r>
                      <a:endParaRPr lang="pt-PT" sz="1200" b="1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189">
                <a:tc gridSpan="9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100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Suas vantagens enquanto fertilizante para a agricultura</a:t>
                      </a:r>
                      <a:endParaRPr lang="pt-PT" sz="11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pt-PT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Qualidade de  Alimentos e Protecção  Ambiental</a:t>
                      </a:r>
                      <a:endParaRPr lang="pt-PT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08:00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08:15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Acreditação no Business Round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rgbClr val="235343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rgbClr val="23534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rgbClr val="235343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23534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08:15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Business Round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rgbClr val="235343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23534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rgbClr val="235343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rgbClr val="23534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10:45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Coffee-Break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rgbClr val="235343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23534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rgbClr val="235343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rgbClr val="235343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10:45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Business Round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1721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b="0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07 de Junho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1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lang="pt-PT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09  de Junho 2021</a:t>
                      </a:r>
                      <a:endParaRPr lang="pt-PT" sz="120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Almoço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189">
                <a:tc gridSpan="9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ACREDITAÇÃO</a:t>
                      </a: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 a partir das  7:00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r>
                        <a:rPr lang="pt-PT" sz="12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ACREDITAÇÃO</a:t>
                      </a:r>
                      <a:r>
                        <a:rPr lang="pt-PT" sz="1200" dirty="0" smtClean="0">
                          <a:solidFill>
                            <a:srgbClr val="235343"/>
                          </a:solidFill>
                          <a:latin typeface="Arial Narrow" panose="020B0606020202030204" pitchFamily="34" charset="0"/>
                        </a:rPr>
                        <a:t>: a partir das   7:00</a:t>
                      </a:r>
                      <a:endParaRPr lang="pt-PT" sz="1200" dirty="0">
                        <a:solidFill>
                          <a:srgbClr val="23534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15:30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Business Round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847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08:00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08:30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Cerimónia de Abertura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15:30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Mesa Redonda de Integração e Debates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17:00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17:15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Cerimónia de Abertura do </a:t>
                      </a:r>
                      <a:r>
                        <a:rPr lang="pt-PT" sz="100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ATLANTIC BUSINESS FORUM</a:t>
                      </a:r>
                      <a:endParaRPr lang="pt-PT" sz="10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08:30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I: 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08:45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Introdução ao Meeting 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17:00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19:15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Painel I: «</a:t>
                      </a:r>
                      <a:r>
                        <a:rPr lang="pt-PT" sz="110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BRASIL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 O Potencial e Oportunidade de Cooperação Técnica e Empresarial»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10:45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08:45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Intervenções de especialistas 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45720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10 DE JUNHO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10:45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II: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Debates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45720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ACREDITAÇÃO</a:t>
                      </a: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 a partir das   7: 00</a:t>
                      </a:r>
                      <a:endParaRPr lang="pt-PT" sz="11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endParaRPr lang="pt-PT" sz="10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Almoço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10:45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08:30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Apresentação de Oportunidades na </a:t>
                      </a:r>
                      <a:r>
                        <a:rPr lang="pt-PT" sz="1000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CEDEAO</a:t>
                      </a:r>
                      <a:endParaRPr lang="pt-PT" sz="10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15:45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III: 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12:00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Intervenções de especialistas 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11:00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15:45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16:15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Debates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11:00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13:00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Apresentação de Oportunidades na </a:t>
                      </a:r>
                      <a:r>
                        <a:rPr lang="pt-PT" sz="1000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CEDEAO</a:t>
                      </a:r>
                      <a:endParaRPr lang="pt-PT" sz="10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16:15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18:00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IV: 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13:30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Almoço 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13:00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14:30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Almoço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14:30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16:30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Apresentação de Oportunidades na </a:t>
                      </a:r>
                      <a:r>
                        <a:rPr lang="pt-PT" sz="1000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CEDEAO</a:t>
                      </a:r>
                      <a:endParaRPr lang="pt-PT" sz="10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22:30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Recepção de boas vindas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13:30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16:00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Intervenções de especialistas 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16:30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17:00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Debates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17:00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18:30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 - </a:t>
                      </a:r>
                      <a:r>
                        <a:rPr lang="pt-PT" sz="10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ACESSO AO MERCADO PREFERENCIAL DA CEDEAO</a:t>
                      </a:r>
                      <a:endParaRPr lang="pt-PT" sz="1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4924">
                <a:tc gridSpan="9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b="1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08 </a:t>
                      </a:r>
                      <a:r>
                        <a:rPr lang="pt-PT" sz="1200" b="1" i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DE JHNHO  </a:t>
                      </a:r>
                      <a:r>
                        <a:rPr lang="pt-PT" sz="1200" b="1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&gt;18:30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Tempo livre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47189">
                <a:tc gridSpan="9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ACREDITAÇÃO</a:t>
                      </a: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 a partir das  7:00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b="1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11 DE JUNHO 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34924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08:30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Painel I: 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16:15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Sessão de Encerramento da Conferência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i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ACREDITAÇÃO</a:t>
                      </a: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: a partir das  7:00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34924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10:15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08:00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Painel I - </a:t>
                      </a:r>
                      <a:r>
                        <a:rPr lang="pt-PT" sz="10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FINANCIAMENTO DO SECTOR PRIVADO NA CEDEAO</a:t>
                      </a:r>
                      <a:endParaRPr lang="pt-PT" sz="1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847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12:00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Painel II: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ctr">
                        <a:lnSpc>
                          <a:spcPts val="900"/>
                        </a:lnSpc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23:00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Jantar de Boas Vindas «OS SABORES DA CEDEAO»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12:00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13:30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Almoço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Painel II - </a:t>
                      </a:r>
                      <a:r>
                        <a:rPr lang="pt-PT" sz="10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DESENVOLVIMENTO DA ECONOMIA DIGITAL EM ÁFRICA</a:t>
                      </a:r>
                      <a:endParaRPr lang="pt-PT" sz="1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13:30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15:15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V: 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12:30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Almoço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15:15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15:30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14:00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16:00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II - </a:t>
                      </a:r>
                      <a:r>
                        <a:rPr lang="pt-PT" sz="1000" i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ACESSO AO MERCADO PREFERENCIAL DOS EUA</a:t>
                      </a:r>
                      <a:endParaRPr lang="pt-PT" sz="10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15:30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17:15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VI: 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16:00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16:30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847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17:15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17:30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Coffee Break : 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16:30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18:30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Conferência III - </a:t>
                      </a:r>
                      <a:r>
                        <a:rPr lang="pt-PT" sz="10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ACESSO AO MERCADO PREFERENCIAL DA UNIÃO EUROPEIA</a:t>
                      </a:r>
                      <a:endParaRPr lang="pt-PT" sz="1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17:30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19:15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Painel III : 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18:30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19:00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Sessão de Encerramento do</a:t>
                      </a:r>
                      <a:r>
                        <a:rPr lang="pt-PT" sz="10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ATLANTIC BUSINESS FORUM</a:t>
                      </a:r>
                      <a:endParaRPr lang="pt-PT" sz="1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0785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&gt;18:30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 Tempo livre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</a:pPr>
                      <a:endParaRPr lang="pt-PT" sz="120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900"/>
                        </a:lnSpc>
                      </a:pPr>
                      <a:r>
                        <a:rPr lang="pt-PT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900"/>
                        </a:lnSpc>
                      </a:pPr>
                      <a:r>
                        <a:rPr lang="pt-PT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pt-PT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20:30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1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23:00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900"/>
                        </a:lnSpc>
                      </a:pPr>
                      <a:r>
                        <a:rPr lang="pt-PT" sz="10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JANTAR DE GALA</a:t>
                      </a:r>
                      <a:endParaRPr lang="pt-PT" sz="1000" b="0" i="1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magem 37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38" y="102104"/>
            <a:ext cx="2111375" cy="495300"/>
          </a:xfrm>
          <a:prstGeom prst="rect">
            <a:avLst/>
          </a:prstGeom>
        </p:spPr>
      </p:pic>
      <p:pic>
        <p:nvPicPr>
          <p:cNvPr id="10" name="Imagem 25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401" y="71941"/>
            <a:ext cx="2333625" cy="512763"/>
          </a:xfrm>
          <a:prstGeom prst="rect">
            <a:avLst/>
          </a:prstGeom>
        </p:spPr>
      </p:pic>
      <p:pic>
        <p:nvPicPr>
          <p:cNvPr id="12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42" y="476649"/>
            <a:ext cx="258819" cy="214688"/>
          </a:xfrm>
          <a:prstGeom prst="rect">
            <a:avLst/>
          </a:prstGeom>
        </p:spPr>
      </p:pic>
      <p:sp>
        <p:nvSpPr>
          <p:cNvPr id="13" name="Slide Number Placeholder 6"/>
          <p:cNvSpPr txBox="1"/>
          <p:nvPr/>
        </p:nvSpPr>
        <p:spPr bwMode="auto">
          <a:xfrm>
            <a:off x="6114446" y="661256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000" dirty="0" smtClean="0">
                <a:solidFill>
                  <a:srgbClr val="00B0F0"/>
                </a:solidFill>
              </a:rPr>
              <a:t>Pag </a:t>
            </a:r>
            <a:fld id="{6C07E9C5-6E20-4A25-9F31-81ECFC5683B7}" type="slidenum">
              <a:rPr lang="fr-FR" altLang="pt-PT" sz="1000" b="1" i="1" u="sng" dirty="0" smtClean="0">
                <a:solidFill>
                  <a:srgbClr val="00B0F0"/>
                </a:solidFill>
              </a:rPr>
              <a:t>9</a:t>
            </a:fld>
            <a:endParaRPr lang="fr-FR" altLang="pt-PT" sz="1000" b="1" i="1" u="sng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000000"/>
      </a:lt1>
      <a:dk2>
        <a:srgbClr val="76DBF4"/>
      </a:dk2>
      <a:lt2>
        <a:srgbClr val="14619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0000"/>
        </a:lt1>
        <a:dk2>
          <a:srgbClr val="76DBF4"/>
        </a:dk2>
        <a:lt2>
          <a:srgbClr val="146194"/>
        </a:lt2>
        <a:accent1>
          <a:srgbClr val="052F61"/>
        </a:accent1>
        <a:accent2>
          <a:srgbClr val="A50E82"/>
        </a:accent2>
        <a:accent3>
          <a:srgbClr val="14967C"/>
        </a:accent3>
        <a:accent4>
          <a:srgbClr val="6A9E1F"/>
        </a:accent4>
        <a:accent5>
          <a:srgbClr val="E87D37"/>
        </a:accent5>
        <a:accent6>
          <a:srgbClr val="C62324"/>
        </a:accent6>
        <a:hlink>
          <a:srgbClr val="0D2E46"/>
        </a:hlink>
        <a:folHlink>
          <a:srgbClr val="356A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entury Gothic"/>
        <a:ea typeface="Century Gothic"/>
        <a:cs typeface="Century Gothic"/>
      </a:majorFont>
      <a:minorFont>
        <a:latin typeface="Century Gothic"/>
        <a:ea typeface="Century Gothic"/>
        <a:cs typeface="Century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4568</TotalTime>
  <Words>1893</Words>
  <Application>Microsoft Office PowerPoint</Application>
  <PresentationFormat>Custom</PresentationFormat>
  <Paragraphs>907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Borges</dc:creator>
  <cp:lastModifiedBy>Teresa</cp:lastModifiedBy>
  <cp:revision>664</cp:revision>
  <dcterms:created xsi:type="dcterms:W3CDTF">2019-09-15T11:56:00Z</dcterms:created>
  <dcterms:modified xsi:type="dcterms:W3CDTF">2021-02-04T16:00:22Z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2070-11.2.0.9739</vt:lpwstr>
  </property>
</Properties>
</file>