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56" r:id="rId3"/>
    <p:sldId id="277" r:id="rId4"/>
    <p:sldId id="278" r:id="rId5"/>
    <p:sldId id="289" r:id="rId6"/>
    <p:sldId id="290" r:id="rId7"/>
    <p:sldId id="291" r:id="rId8"/>
    <p:sldId id="288" r:id="rId9"/>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48" y="-762"/>
      </p:cViewPr>
      <p:guideLst>
        <p:guide orient="horz" pos="2131"/>
        <p:guide pos="3882"/>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fld>
            <a:endParaRPr lang="en-GB"/>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ção da Imagem do Diapositivo 1"/>
          <p:cNvSpPr/>
          <p:nvPr>
            <p:ph type="sldImg" idx="2"/>
          </p:nvPr>
        </p:nvSpPr>
        <p:spPr/>
      </p:sp>
      <p:sp>
        <p:nvSpPr>
          <p:cNvPr id="3" name="Marcador de Posição de Texto 2"/>
          <p:cNvSpPr/>
          <p:nvPr>
            <p:ph type="body" idx="3"/>
          </p:nvPr>
        </p:nvSpPr>
        <p:spPr/>
        <p:txBody>
          <a:bodyPr/>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descr="fundo"/>
          <p:cNvPicPr>
            <a:picLocks noChangeAspect="1"/>
          </p:cNvPicPr>
          <p:nvPr/>
        </p:nvPicPr>
        <p:blipFill>
          <a:blip r:embed="rId1"/>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6" name="Imagem 5" descr="cap_vert_vallee"/>
          <p:cNvPicPr>
            <a:picLocks noChangeAspect="1"/>
          </p:cNvPicPr>
          <p:nvPr/>
        </p:nvPicPr>
        <p:blipFill>
          <a:blip r:embed="rId2"/>
          <a:stretch>
            <a:fillRect/>
          </a:stretch>
        </p:blipFill>
        <p:spPr>
          <a:xfrm>
            <a:off x="574675" y="2824480"/>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JUIN</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 VERT</a:t>
            </a:r>
            <a:endParaRPr lang="pt-PT" sz="2000" b="1" dirty="0" smtClean="0">
              <a:solidFill>
                <a:srgbClr val="006666"/>
              </a:solidFill>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21" name="Rectângulo 20"/>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2" name="Imagem 21" descr="logo"/>
          <p:cNvPicPr>
            <a:picLocks noChangeAspect="1"/>
          </p:cNvPicPr>
          <p:nvPr/>
        </p:nvPicPr>
        <p:blipFill>
          <a:blip r:embed="rId4"/>
          <a:stretch>
            <a:fillRect/>
          </a:stretch>
        </p:blipFill>
        <p:spPr>
          <a:xfrm>
            <a:off x="46990" y="161290"/>
            <a:ext cx="3092450" cy="724535"/>
          </a:xfrm>
          <a:prstGeom prst="rect">
            <a:avLst/>
          </a:prstGeom>
        </p:spPr>
      </p:pic>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5" name="Rectângulo 24"/>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9" name="Imagem 28" descr="logo"/>
          <p:cNvPicPr>
            <a:picLocks noChangeAspect="1"/>
          </p:cNvPicPr>
          <p:nvPr/>
        </p:nvPicPr>
        <p:blipFill>
          <a:blip r:embed="rId5"/>
          <a:stretch>
            <a:fillRect/>
          </a:stretch>
        </p:blipFill>
        <p:spPr>
          <a:xfrm>
            <a:off x="8816340" y="6127750"/>
            <a:ext cx="3359150" cy="737235"/>
          </a:xfrm>
          <a:prstGeom prst="rect">
            <a:avLst/>
          </a:prstGeom>
        </p:spPr>
      </p:pic>
      <p:sp>
        <p:nvSpPr>
          <p:cNvPr id="8" name="CaixaDeTexto 8"/>
          <p:cNvSpPr txBox="1"/>
          <p:nvPr/>
        </p:nvSpPr>
        <p:spPr>
          <a:xfrm>
            <a:off x="3712210" y="916305"/>
            <a:ext cx="4153535" cy="1198880"/>
          </a:xfrm>
          <a:prstGeom prst="rect">
            <a:avLst/>
          </a:prstGeom>
          <a:noFill/>
        </p:spPr>
        <p:txBody>
          <a:bodyPr wrap="square" rtlCol="0">
            <a:spAutoFit/>
          </a:bodyPr>
          <a:p>
            <a:pPr algn="ctr"/>
            <a:r>
              <a:rPr lang="pt-PT" sz="3600" dirty="0">
                <a:solidFill>
                  <a:schemeClr val="tx2">
                    <a:lumMod val="50000"/>
                  </a:schemeClr>
                </a:solidFill>
                <a:latin typeface="Felix Titling" panose="04060505060202020A04" charset="0"/>
                <a:cs typeface="Felix Titling" panose="04060505060202020A04" charset="0"/>
                <a:sym typeface="+mn-ea"/>
              </a:rPr>
              <a:t>CONFÉRENCE</a:t>
            </a:r>
            <a:endParaRPr lang="pt-PT" sz="3600" dirty="0" smtClean="0">
              <a:solidFill>
                <a:schemeClr val="tx2">
                  <a:lumMod val="50000"/>
                </a:schemeClr>
              </a:solidFill>
              <a:latin typeface="Felix Titling" panose="04060505060202020A04" charset="0"/>
              <a:cs typeface="Felix Titling" panose="04060505060202020A04" charset="0"/>
            </a:endParaRPr>
          </a:p>
          <a:p>
            <a:pPr algn="ctr"/>
            <a:r>
              <a:rPr lang="pt-PT" sz="3600" dirty="0">
                <a:solidFill>
                  <a:schemeClr val="tx2">
                    <a:lumMod val="50000"/>
                  </a:schemeClr>
                </a:solidFill>
                <a:latin typeface="Felix Titling" panose="04060505060202020A04" charset="0"/>
                <a:cs typeface="Felix Titling" panose="04060505060202020A04" charset="0"/>
              </a:rPr>
              <a:t>INTERNATIONALE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9" name="CaixaDeTexto 8"/>
          <p:cNvSpPr txBox="1"/>
          <p:nvPr/>
        </p:nvSpPr>
        <p:spPr>
          <a:xfrm>
            <a:off x="4519295" y="3027045"/>
            <a:ext cx="2769235" cy="460375"/>
          </a:xfrm>
          <a:prstGeom prst="rect">
            <a:avLst/>
          </a:prstGeom>
          <a:noFill/>
        </p:spPr>
        <p:txBody>
          <a:bodyPr wrap="square" rtlCol="0">
            <a:spAutoFit/>
          </a:bodyPr>
          <a:p>
            <a:pPr algn="ctr"/>
            <a:r>
              <a:rPr lang="pt-PT" sz="2400" dirty="0">
                <a:solidFill>
                  <a:schemeClr val="tx2">
                    <a:lumMod val="50000"/>
                  </a:schemeClr>
                </a:solidFill>
                <a:latin typeface="Felix Titling" panose="04060505060202020A04" charset="0"/>
                <a:cs typeface="Felix Titling" panose="04060505060202020A04" charset="0"/>
              </a:rPr>
              <a:t>PRÉSENTATION</a:t>
            </a:r>
            <a:endParaRPr lang="pt-PT" sz="2400" dirty="0" smtClean="0">
              <a:solidFill>
                <a:schemeClr val="tx2">
                  <a:lumMod val="50000"/>
                </a:schemeClr>
              </a:solidFill>
              <a:latin typeface="Felix Titling" panose="04060505060202020A04" charset="0"/>
              <a:cs typeface="Felix Titling" panose="04060505060202020A04" charset="0"/>
            </a:endParaRPr>
          </a:p>
        </p:txBody>
      </p:sp>
      <p:sp>
        <p:nvSpPr>
          <p:cNvPr id="18" name="Caixa de Texto 17"/>
          <p:cNvSpPr txBox="1"/>
          <p:nvPr/>
        </p:nvSpPr>
        <p:spPr>
          <a:xfrm>
            <a:off x="1965960" y="64643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1"/>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3" name="CaixaDeTexto 22"/>
          <p:cNvSpPr txBox="1"/>
          <p:nvPr/>
        </p:nvSpPr>
        <p:spPr>
          <a:xfrm>
            <a:off x="9252585" y="899795"/>
            <a:ext cx="2776220" cy="706755"/>
          </a:xfrm>
          <a:prstGeom prst="rect">
            <a:avLst/>
          </a:prstGeom>
          <a:noFill/>
        </p:spPr>
        <p:txBody>
          <a:bodyPr wrap="square" rtlCol="0">
            <a:spAutoFit/>
          </a:bodyPr>
          <a:lstStyle/>
          <a:p>
            <a:pPr algn="ctr"/>
            <a:r>
              <a:rPr lang="pt-PT" sz="2000" dirty="0">
                <a:solidFill>
                  <a:schemeClr val="tx2">
                    <a:lumMod val="50000"/>
                  </a:schemeClr>
                </a:solidFill>
                <a:latin typeface="Felix Titling" panose="04060505060202020A04" charset="0"/>
                <a:cs typeface="Felix Titling" panose="04060505060202020A04" charset="0"/>
                <a:sym typeface="+mn-ea"/>
              </a:rPr>
              <a:t>PRÉSENTATION</a:t>
            </a:r>
            <a:endParaRPr lang="pt-PT" sz="2000" i="1" dirty="0">
              <a:solidFill>
                <a:schemeClr val="tx2">
                  <a:lumMod val="50000"/>
                </a:schemeClr>
              </a:solidFill>
            </a:endParaRPr>
          </a:p>
          <a:p>
            <a:pPr algn="ctr"/>
            <a:r>
              <a:rPr lang="pt-PT" sz="2000" i="1" dirty="0">
                <a:solidFill>
                  <a:schemeClr val="tx2">
                    <a:lumMod val="50000"/>
                  </a:schemeClr>
                </a:solidFill>
              </a:rPr>
              <a:t>DE LA CONFERENCE</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617345"/>
            <a:ext cx="2548890" cy="1953260"/>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JUIN</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 VERT</a:t>
            </a:r>
            <a:endParaRPr lang="pt-PT" sz="2000" b="1" dirty="0" smtClean="0">
              <a:solidFill>
                <a:srgbClr val="006666"/>
              </a:solidFill>
            </a:endParaRPr>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4" name="Imagem 13" descr="logo"/>
          <p:cNvPicPr>
            <a:picLocks noChangeAspect="1"/>
          </p:cNvPicPr>
          <p:nvPr/>
        </p:nvPicPr>
        <p:blipFill>
          <a:blip r:embed="rId3"/>
          <a:stretch>
            <a:fillRect/>
          </a:stretch>
        </p:blipFill>
        <p:spPr>
          <a:xfrm>
            <a:off x="-3810" y="6108700"/>
            <a:ext cx="3359150" cy="737235"/>
          </a:xfrm>
          <a:prstGeom prst="rect">
            <a:avLst/>
          </a:prstGeom>
        </p:spPr>
      </p:pic>
      <p:pic>
        <p:nvPicPr>
          <p:cNvPr id="8" name="Imagem 7" descr="logo"/>
          <p:cNvPicPr>
            <a:picLocks noChangeAspect="1"/>
          </p:cNvPicPr>
          <p:nvPr/>
        </p:nvPicPr>
        <p:blipFill>
          <a:blip r:embed="rId4"/>
          <a:stretch>
            <a:fillRect/>
          </a:stretch>
        </p:blipFill>
        <p:spPr>
          <a:xfrm>
            <a:off x="46990" y="161290"/>
            <a:ext cx="3092450" cy="724535"/>
          </a:xfrm>
          <a:prstGeom prst="rect">
            <a:avLst/>
          </a:prstGeom>
        </p:spPr>
      </p:pic>
      <p:graphicFrame>
        <p:nvGraphicFramePr>
          <p:cNvPr id="13" name="Tabela 12"/>
          <p:cNvGraphicFramePr>
            <a:graphicFrameLocks noGrp="1"/>
          </p:cNvGraphicFramePr>
          <p:nvPr/>
        </p:nvGraphicFramePr>
        <p:xfrm>
          <a:off x="40640" y="920750"/>
          <a:ext cx="6584315" cy="1562100"/>
        </p:xfrm>
        <a:graphic>
          <a:graphicData uri="http://schemas.openxmlformats.org/drawingml/2006/table">
            <a:tbl>
              <a:tblPr>
                <a:noFill/>
              </a:tblPr>
              <a:tblGrid>
                <a:gridCol w="2662555"/>
                <a:gridCol w="381635"/>
                <a:gridCol w="3079750"/>
                <a:gridCol w="460375"/>
              </a:tblGrid>
              <a:tr h="312420">
                <a:tc>
                  <a:txBody>
                    <a:bodyPr/>
                    <a:p>
                      <a:pPr marL="0" marR="0" indent="0" algn="ctr">
                        <a:buNone/>
                        <a:defRPr lang="en-US" b="1">
                          <a:solidFill>
                            <a:srgbClr val="FFFFFF"/>
                          </a:solidFill>
                        </a:defRPr>
                      </a:pPr>
                      <a:r>
                        <a:rPr lang="en-US" sz="1200" b="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Pag</a:t>
                      </a:r>
                      <a:endPar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Pag</a:t>
                      </a:r>
                      <a:endPar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r>
              <a:tr h="312420">
                <a:tc>
                  <a:txBody>
                    <a:bodyPr/>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Contexte</a:t>
                      </a: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 de </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l'év</a:t>
                      </a:r>
                      <a:r>
                        <a:rPr lang="pt-PT" alt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è</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nement</a:t>
                      </a:r>
                      <a:endPar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3</a:t>
                      </a: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Fonctionnement</a:t>
                      </a: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 du </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programme</a:t>
                      </a:r>
                      <a:endPar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6</a:t>
                      </a:r>
                      <a:endPar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p>
                      <a:pPr algn="just">
                        <a:lnSpc>
                          <a:spcPts val="1200"/>
                        </a:lnSpc>
                        <a:defRPr lang="en-US"/>
                      </a:pPr>
                      <a:r>
                        <a:rPr lang="en-US" sz="1200" b="0" i="1" dirty="0" err="1"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Préambule</a:t>
                      </a:r>
                      <a:endParaRPr lang="en-US" sz="1200" b="0" i="1" dirty="0" err="1"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4</a:t>
                      </a: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defTabSz="914400">
                        <a:lnSpc>
                          <a:spcPct val="100000"/>
                        </a:lnSpc>
                        <a:spcBef>
                          <a:spcPts val="0"/>
                        </a:spcBef>
                        <a:spcAft>
                          <a:spcPts val="0"/>
                        </a:spcAft>
                        <a:buNone/>
                        <a:defRPr lang="en-US">
                          <a:solidFill>
                            <a:srgbClr val="000000"/>
                          </a:solidFill>
                        </a:defRPr>
                      </a:pPr>
                      <a:r>
                        <a:rPr lang="pt-PT" alt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Contacts</a:t>
                      </a:r>
                      <a:endParaRPr lang="pt-PT" alt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7</a:t>
                      </a:r>
                      <a:endPar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p>
                      <a:pPr marL="0" marR="0" indent="0" algn="l">
                        <a:buNone/>
                        <a:defRPr lang="en-US">
                          <a:solidFill>
                            <a:srgbClr val="000000"/>
                          </a:solidFill>
                        </a:defRPr>
                      </a:pPr>
                      <a:r>
                        <a:rPr lang="fr-FR" sz="1200"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Objectifs principaux de la conférence</a:t>
                      </a:r>
                      <a:endParaRPr lang="fr-FR" sz="1200"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5</a:t>
                      </a: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15" name="Rectangle 5"/>
          <p:cNvSpPr/>
          <p:nvPr/>
        </p:nvSpPr>
        <p:spPr>
          <a:xfrm>
            <a:off x="5714365" y="4423410"/>
            <a:ext cx="969010" cy="84074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pt-PT" sz="1200" i="1"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rPr>
              <a:t>PLAN</a:t>
            </a:r>
            <a:endParaRPr lang="pt-PT" sz="1200" i="1"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24" name="Right Arrow 6"/>
          <p:cNvSpPr/>
          <p:nvPr/>
        </p:nvSpPr>
        <p:spPr>
          <a:xfrm>
            <a:off x="6727825" y="4385310"/>
            <a:ext cx="445135" cy="89154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16" name="Rectangle 7"/>
          <p:cNvSpPr/>
          <p:nvPr/>
        </p:nvSpPr>
        <p:spPr>
          <a:xfrm>
            <a:off x="7269480" y="3489325"/>
            <a:ext cx="1565910" cy="575310"/>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r>
              <a:rPr lang="fr-FR" sz="1200" i="1" dirty="0">
                <a:solidFill>
                  <a:schemeClr val="bg1"/>
                </a:solidFill>
                <a:latin typeface="Arial Narrow" panose="020B0606020202030204" pitchFamily="34" charset="0"/>
                <a:cs typeface="Arial Narrow" panose="020B0606020202030204" pitchFamily="34" charset="0"/>
              </a:rPr>
              <a:t>Axé sur la protection de l'environnement</a:t>
            </a:r>
            <a:endParaRPr lang="fr-FR" sz="1200" i="1" dirty="0">
              <a:solidFill>
                <a:schemeClr val="bg1"/>
              </a:solidFill>
              <a:latin typeface="Arial Narrow" panose="020B0606020202030204" pitchFamily="34" charset="0"/>
              <a:cs typeface="Arial Narrow" panose="020B0606020202030204" pitchFamily="34" charset="0"/>
            </a:endParaRPr>
          </a:p>
        </p:txBody>
      </p:sp>
      <p:sp>
        <p:nvSpPr>
          <p:cNvPr id="21" name="Rectangle 20"/>
          <p:cNvSpPr/>
          <p:nvPr/>
        </p:nvSpPr>
        <p:spPr>
          <a:xfrm>
            <a:off x="7266305" y="4142105"/>
            <a:ext cx="1565275" cy="575945"/>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Axé</a:t>
            </a:r>
            <a:r>
              <a:rPr lang="pt-PT" sz="1200" i="1" dirty="0">
                <a:solidFill>
                  <a:schemeClr val="bg1"/>
                </a:solidFill>
                <a:latin typeface="Arial Narrow" panose="020B0606020202030204" pitchFamily="34" charset="0"/>
                <a:cs typeface="Arial Narrow" panose="020B0606020202030204" pitchFamily="34" charset="0"/>
              </a:rPr>
              <a:t> </a:t>
            </a:r>
            <a:r>
              <a:rPr lang="pt-PT" sz="1200" i="1" dirty="0" err="1">
                <a:solidFill>
                  <a:schemeClr val="bg1"/>
                </a:solidFill>
                <a:latin typeface="Arial Narrow" panose="020B0606020202030204" pitchFamily="34" charset="0"/>
                <a:cs typeface="Arial Narrow" panose="020B0606020202030204" pitchFamily="34" charset="0"/>
              </a:rPr>
              <a:t>sur</a:t>
            </a:r>
            <a:r>
              <a:rPr lang="pt-PT" sz="1200" i="1" dirty="0">
                <a:solidFill>
                  <a:schemeClr val="bg1"/>
                </a:solidFill>
                <a:latin typeface="Arial Narrow" panose="020B0606020202030204" pitchFamily="34" charset="0"/>
                <a:cs typeface="Arial Narrow" panose="020B0606020202030204" pitchFamily="34" charset="0"/>
              </a:rPr>
              <a:t> </a:t>
            </a:r>
            <a:r>
              <a:rPr lang="pt-PT" sz="1200" i="1" dirty="0" err="1">
                <a:solidFill>
                  <a:schemeClr val="bg1"/>
                </a:solidFill>
                <a:latin typeface="Arial Narrow" panose="020B0606020202030204" pitchFamily="34" charset="0"/>
                <a:cs typeface="Arial Narrow" panose="020B0606020202030204" pitchFamily="34" charset="0"/>
              </a:rPr>
              <a:t>l'innovation</a:t>
            </a:r>
            <a:endParaRPr lang="pt-PT" sz="1200" i="1" dirty="0" err="1">
              <a:solidFill>
                <a:schemeClr val="bg1"/>
              </a:solidFill>
              <a:latin typeface="Arial Narrow" panose="020B0606020202030204" pitchFamily="34" charset="0"/>
              <a:cs typeface="Arial Narrow" panose="020B0606020202030204" pitchFamily="34" charset="0"/>
            </a:endParaRPr>
          </a:p>
        </p:txBody>
      </p:sp>
      <p:sp>
        <p:nvSpPr>
          <p:cNvPr id="36" name="Rectangle 22"/>
          <p:cNvSpPr/>
          <p:nvPr/>
        </p:nvSpPr>
        <p:spPr>
          <a:xfrm>
            <a:off x="7258685" y="4834255"/>
            <a:ext cx="1565910" cy="575945"/>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Réalistes</a:t>
            </a:r>
            <a:endParaRPr lang="pt-PT" sz="1200" i="1" dirty="0" err="1">
              <a:solidFill>
                <a:schemeClr val="bg1"/>
              </a:solidFill>
              <a:latin typeface="Arial Narrow" panose="020B0606020202030204" pitchFamily="34" charset="0"/>
              <a:cs typeface="Arial Narrow" panose="020B0606020202030204" pitchFamily="34" charset="0"/>
            </a:endParaRPr>
          </a:p>
        </p:txBody>
      </p:sp>
      <p:sp>
        <p:nvSpPr>
          <p:cNvPr id="37" name="Rectangle 23"/>
          <p:cNvSpPr/>
          <p:nvPr/>
        </p:nvSpPr>
        <p:spPr>
          <a:xfrm>
            <a:off x="7258685" y="5499100"/>
            <a:ext cx="1565910" cy="575310"/>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Stratégique</a:t>
            </a:r>
            <a:endParaRPr lang="pt-PT" sz="1200" i="1" dirty="0" err="1">
              <a:solidFill>
                <a:schemeClr val="bg1"/>
              </a:solidFill>
              <a:latin typeface="Arial Narrow" panose="020B0606020202030204" pitchFamily="34" charset="0"/>
              <a:cs typeface="Arial Narrow" panose="020B0606020202030204" pitchFamily="34" charset="0"/>
            </a:endParaRPr>
          </a:p>
        </p:txBody>
      </p:sp>
      <p:sp>
        <p:nvSpPr>
          <p:cNvPr id="38" name="Rectangle 8"/>
          <p:cNvSpPr/>
          <p:nvPr/>
        </p:nvSpPr>
        <p:spPr>
          <a:xfrm>
            <a:off x="9077325" y="4385310"/>
            <a:ext cx="1188085" cy="82804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en-GB" sz="1200" i="1" dirty="0" smtClean="0">
                <a:solidFill>
                  <a:schemeClr val="bg1"/>
                </a:solidFill>
                <a:latin typeface="Arial Narrow" panose="020B0606020202030204" pitchFamily="34" charset="0"/>
                <a:cs typeface="Arial Narrow" panose="020B0606020202030204" pitchFamily="34" charset="0"/>
              </a:rPr>
              <a:t>Actions</a:t>
            </a:r>
            <a:endParaRPr lang="en-GB" sz="1200" i="1" dirty="0" smtClean="0">
              <a:solidFill>
                <a:schemeClr val="bg1"/>
              </a:solidFill>
              <a:latin typeface="Arial Narrow" panose="020B0606020202030204" pitchFamily="34" charset="0"/>
              <a:cs typeface="Arial Narrow" panose="020B0606020202030204" pitchFamily="34" charset="0"/>
            </a:endParaRPr>
          </a:p>
        </p:txBody>
      </p:sp>
      <p:sp>
        <p:nvSpPr>
          <p:cNvPr id="39" name="Right Arrow 24"/>
          <p:cNvSpPr/>
          <p:nvPr/>
        </p:nvSpPr>
        <p:spPr>
          <a:xfrm>
            <a:off x="8849360" y="4340860"/>
            <a:ext cx="445770" cy="88900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0" name="Rectangle 25"/>
          <p:cNvSpPr/>
          <p:nvPr/>
        </p:nvSpPr>
        <p:spPr>
          <a:xfrm>
            <a:off x="10709275" y="4391660"/>
            <a:ext cx="1188085" cy="82550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en-GB" sz="1200" i="1" dirty="0" err="1" smtClean="0">
                <a:solidFill>
                  <a:schemeClr val="bg1"/>
                </a:solidFill>
                <a:latin typeface="Arial Narrow" panose="020B0606020202030204" pitchFamily="34" charset="0"/>
                <a:cs typeface="Arial Narrow" panose="020B0606020202030204" pitchFamily="34" charset="0"/>
              </a:rPr>
              <a:t>Résultats</a:t>
            </a:r>
            <a:endParaRPr lang="en-GB" sz="1200" i="1" dirty="0" err="1" smtClean="0">
              <a:solidFill>
                <a:schemeClr val="bg1"/>
              </a:solidFill>
              <a:latin typeface="Arial Narrow" panose="020B0606020202030204" pitchFamily="34" charset="0"/>
              <a:cs typeface="Arial Narrow" panose="020B0606020202030204" pitchFamily="34" charset="0"/>
            </a:endParaRPr>
          </a:p>
        </p:txBody>
      </p:sp>
      <p:sp>
        <p:nvSpPr>
          <p:cNvPr id="41" name="Right Arrow 26"/>
          <p:cNvSpPr/>
          <p:nvPr/>
        </p:nvSpPr>
        <p:spPr>
          <a:xfrm>
            <a:off x="10227945" y="4359910"/>
            <a:ext cx="445770" cy="89154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2" name="Rectangle 10"/>
          <p:cNvSpPr/>
          <p:nvPr/>
        </p:nvSpPr>
        <p:spPr>
          <a:xfrm>
            <a:off x="9500870" y="5334000"/>
            <a:ext cx="255905" cy="1430655"/>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3" name="Right Arrow 30"/>
          <p:cNvSpPr/>
          <p:nvPr/>
        </p:nvSpPr>
        <p:spPr>
          <a:xfrm rot="16200000">
            <a:off x="5478780" y="5755005"/>
            <a:ext cx="1405255" cy="499745"/>
          </a:xfrm>
          <a:prstGeom prst="rightArrow">
            <a:avLst>
              <a:gd name="adj1" fmla="val 50000"/>
              <a:gd name="adj2" fmla="val 50024"/>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4" name="Rectangle 11"/>
          <p:cNvSpPr/>
          <p:nvPr/>
        </p:nvSpPr>
        <p:spPr>
          <a:xfrm>
            <a:off x="6055360" y="6324600"/>
            <a:ext cx="3684905" cy="44831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pt-PT" sz="1200" i="1" dirty="0" smtClean="0">
                <a:solidFill>
                  <a:schemeClr val="bg1"/>
                </a:solidFill>
                <a:latin typeface="Arial Narrow" panose="020B0606020202030204" pitchFamily="34" charset="0"/>
                <a:cs typeface="Arial Narrow" panose="020B0606020202030204" pitchFamily="34" charset="0"/>
              </a:rPr>
              <a:t>Reévaluation</a:t>
            </a:r>
            <a:endParaRPr lang="pt-PT" sz="1200" i="1" dirty="0" smtClean="0">
              <a:solidFill>
                <a:schemeClr val="bg1"/>
              </a:solidFill>
              <a:latin typeface="Arial Narrow" panose="020B0606020202030204" pitchFamily="34" charset="0"/>
              <a:cs typeface="Arial Narrow" panose="020B0606020202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079365" y="62230"/>
            <a:ext cx="6984365" cy="6694170"/>
          </a:xfrm>
          <a:prstGeom prst="rect">
            <a:avLst/>
          </a:prstGeom>
          <a:noFill/>
          <a:ln>
            <a:noFill/>
          </a:ln>
          <a:effectLst/>
        </p:spPr>
        <p:txBody>
          <a:bodyPr vert="horz" wrap="square" lIns="91440" tIns="45720" rIns="91440" bIns="45720" numCol="1" spcCol="215900" anchor="t"/>
          <a:p>
            <a:pPr algn="just">
              <a:lnSpc>
                <a:spcPts val="400"/>
              </a:lnSpc>
              <a:defRPr lang="en-US"/>
            </a:pPr>
            <a:endParaRPr lang="pt-PT" dirty="0" smtClean="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BACKGROUND</a:t>
            </a:r>
            <a:endParaRPr lang="en-US"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sz="1200" dirty="0">
              <a:solidFill>
                <a:schemeClr val="bg1"/>
              </a:solidFill>
              <a:latin typeface="Arial Narrow" panose="020B0606020202030204" pitchFamily="34" charset="0"/>
              <a:sym typeface="+mn-ea"/>
            </a:endParaRPr>
          </a:p>
          <a:p>
            <a:pPr algn="just">
              <a:lnSpc>
                <a:spcPts val="1200"/>
              </a:lnSpc>
              <a:defRPr lang="en-US"/>
            </a:pPr>
            <a:r>
              <a:rPr sz="1200" dirty="0">
                <a:solidFill>
                  <a:schemeClr val="bg1"/>
                </a:solidFill>
                <a:latin typeface="Arial Narrow" panose="020B0606020202030204" pitchFamily="34" charset="0"/>
                <a:sym typeface="+mn-ea"/>
              </a:rPr>
              <a:t>Le continent africain est riche en ressources naturelles. Un fort pourcentage de la population est engagé dans la production alimentaire. En outre, environ 70% de la population vit de l'agriculture et la participation des femmes représente 60 à 80% des aliments produits et commercialisés. L'agriculture joue donc un rôle de catalyseur dans la croissance et le partage de la richesse en Afrique. Selon les données du NEPAD, le continent africain abrite 65% des terres fertiles non cultivées de la planète, 10% des ressources en eau douce renouvelables et la production agricole du continent ont augmenté de 160% au cours des 30 dernières années.</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err="1" smtClean="0">
                <a:solidFill>
                  <a:schemeClr val="bg1"/>
                </a:solidFill>
                <a:latin typeface="Arial Narrow" panose="020B0606020202030204" pitchFamily="34" charset="0"/>
                <a:sym typeface="+mn-ea"/>
              </a:rPr>
              <a:t>L'Afrique</a:t>
            </a:r>
            <a:r>
              <a:rPr sz="1200" dirty="0" smtClean="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compte actuellement environ 1,3 milliard d'habitants, représentant 17% de la population mondiale. Cependant, des études prévoient que ce nombre atteindra 4,5 milliards d’ici 2100, soit 40% de la population mondiale d’ici la fin du siècle. Cela est principalement dû au fait que le taux de mortalité est en baisse et le taux de natalité à la hausse sur le continent africain, ce qui a des conséquences directes pour l’offre et la sécurité alimentaires.</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Le </a:t>
            </a:r>
            <a:r>
              <a:rPr sz="1200" dirty="0">
                <a:solidFill>
                  <a:schemeClr val="bg1"/>
                </a:solidFill>
                <a:latin typeface="Arial Narrow" panose="020B0606020202030204" pitchFamily="34" charset="0"/>
                <a:sym typeface="+mn-ea"/>
              </a:rPr>
              <a:t>secteur agricole en Afrique de l'Ouest où se trouve le</a:t>
            </a:r>
            <a:r>
              <a:rPr sz="1200" i="1" dirty="0">
                <a:solidFill>
                  <a:schemeClr val="bg1"/>
                </a:solidFill>
                <a:latin typeface="Arial Narrow" panose="020B0606020202030204" pitchFamily="34" charset="0"/>
                <a:sym typeface="+mn-ea"/>
              </a:rPr>
              <a:t> CAP- VERT</a:t>
            </a:r>
            <a:r>
              <a:rPr sz="1200" dirty="0">
                <a:solidFill>
                  <a:schemeClr val="bg1"/>
                </a:solidFill>
                <a:latin typeface="Arial Narrow" panose="020B0606020202030204" pitchFamily="34" charset="0"/>
                <a:sym typeface="+mn-ea"/>
              </a:rPr>
              <a:t> est à la fois un défi et une opportunité pour le développement régional et la projection de l'économie de la région à l'échelle mondiale. Le bloc économique ouest-africain, composé de 15 États membres et d'environ 400 millions d'habitants, aux caractéristiques très hétérogènes et à une forte présence agricole dans leurs économies, présente un potentiel élevé pour le développement des agro-industries et des industries connexes. Le secteur privé est dominé par les micros et petites entreprises et la population est majoritairement jeune, la région est ainsi confrontée à des défis importants d'internationalisation de </a:t>
            </a:r>
            <a:r>
              <a:rPr sz="1200" dirty="0" err="1">
                <a:solidFill>
                  <a:schemeClr val="bg1"/>
                </a:solidFill>
                <a:latin typeface="Arial Narrow" panose="020B0606020202030204" pitchFamily="34" charset="0"/>
                <a:sym typeface="+mn-ea"/>
              </a:rPr>
              <a:t>ses</a:t>
            </a:r>
            <a:r>
              <a:rPr sz="1200" dirty="0">
                <a:solidFill>
                  <a:schemeClr val="bg1"/>
                </a:solidFill>
                <a:latin typeface="Arial Narrow" panose="020B0606020202030204" pitchFamily="34" charset="0"/>
                <a:sym typeface="+mn-ea"/>
              </a:rPr>
              <a:t> entreprises. En revanche, la numérisation de l’économie en est encore dans une phase embryonnaire, malgré le taux de pénétration élevé, avec un potentiel important de développement économique à court terme.</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Pour </a:t>
            </a:r>
            <a:r>
              <a:rPr sz="1200" dirty="0">
                <a:solidFill>
                  <a:schemeClr val="bg1"/>
                </a:solidFill>
                <a:latin typeface="Arial Narrow" panose="020B0606020202030204" pitchFamily="34" charset="0"/>
                <a:sym typeface="+mn-ea"/>
              </a:rPr>
              <a:t>surmonter les faibles résultats du secteur agricole de la région, une utilisation importante d’engrais est une condition préalable à la réussite des efforts visant à améliorer la productivité agricole, permettant ainsi de relever le défi grandissant de satisfaire les besoins alimentaires des populations, en quantité et en qualité. En juin 2006, les dirigeants africains se sont réunis à Abuja, au Nigéria, dans le but de prendre des mesures à la hauteur de l'importance des engrais pour une révolution verte en Afrique. La Déclaration d’Abuja sur les engrais pour une révolution verte en Afrique a confirmé l’engagement des chefs d’État africains à accroître rapidement l’utilisation d’engrais sur le continent, portant la moyenne de 9 kg / ha en 2006 à moins 50 kg / ha en 2015. La Déclaration énonçait également des actions et des mesures concrètes pour accélérer la disponibilité et l'accessibilité des engrais sur le continent, objectif qui n'a pas encore été atteint.</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La </a:t>
            </a:r>
            <a:r>
              <a:rPr sz="1200" dirty="0">
                <a:solidFill>
                  <a:schemeClr val="bg1"/>
                </a:solidFill>
                <a:latin typeface="Arial Narrow" panose="020B0606020202030204" pitchFamily="34" charset="0"/>
                <a:sym typeface="+mn-ea"/>
              </a:rPr>
              <a:t>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Au </a:t>
            </a:r>
            <a:r>
              <a:rPr sz="1200" dirty="0">
                <a:solidFill>
                  <a:schemeClr val="bg1"/>
                </a:solidFill>
                <a:latin typeface="Arial Narrow" panose="020B0606020202030204" pitchFamily="34" charset="0"/>
                <a:sym typeface="+mn-ea"/>
              </a:rPr>
              <a:t>cours des dernières décennies, les centres de recherche appliquée, les universités et les gouvernements concernés ont cherché des solutions de remplacement viables aux engrais chimiques traditionnels, dans le but d'accroître la rentabilité agricole, la qualité des aliments et la protection de l'environnement. L'application de la poudre de basalte en agriculture et de la fibre de basalte dans l'industrie s'est révélée être une solution aux défis auxquels la société contemporaine est confrontée, aujourd'hui et à l'avenir. C’est dans ce contexte que </a:t>
            </a:r>
            <a:r>
              <a:rPr sz="1200" i="1" dirty="0">
                <a:solidFill>
                  <a:schemeClr val="bg1"/>
                </a:solidFill>
                <a:latin typeface="Arial Narrow" panose="020B0606020202030204" pitchFamily="34" charset="0"/>
                <a:sym typeface="+mn-ea"/>
              </a:rPr>
              <a:t>LE CAP- VERT</a:t>
            </a:r>
            <a:r>
              <a:rPr sz="1200" dirty="0">
                <a:solidFill>
                  <a:schemeClr val="bg1"/>
                </a:solidFill>
                <a:latin typeface="Arial Narrow" panose="020B0606020202030204" pitchFamily="34" charset="0"/>
                <a:sym typeface="+mn-ea"/>
              </a:rPr>
              <a:t> accueillera en 202</a:t>
            </a:r>
            <a:r>
              <a:rPr lang="pt-PT" altLang="en-US" sz="1200" dirty="0">
                <a:solidFill>
                  <a:schemeClr val="bg1"/>
                </a:solidFill>
                <a:latin typeface="Arial Narrow" panose="020B0606020202030204" pitchFamily="34" charset="0"/>
                <a:sym typeface="+mn-ea"/>
              </a:rPr>
              <a:t>1</a:t>
            </a:r>
            <a:r>
              <a:rPr sz="1200" dirty="0">
                <a:solidFill>
                  <a:schemeClr val="bg1"/>
                </a:solidFill>
                <a:latin typeface="Arial Narrow" panose="020B0606020202030204" pitchFamily="34" charset="0"/>
                <a:sym typeface="+mn-ea"/>
              </a:rPr>
              <a:t> un</a:t>
            </a:r>
            <a:r>
              <a:rPr lang="pt-PT" altLang="en-US" sz="1200" dirty="0">
                <a:solidFill>
                  <a:schemeClr val="bg1"/>
                </a:solidFill>
                <a:latin typeface="Arial Narrow" panose="020B0606020202030204" pitchFamily="34" charset="0"/>
                <a:sym typeface="+mn-ea"/>
              </a:rPr>
              <a:t>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Conférence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nternational sous le slogan : </a:t>
            </a:r>
            <a:r>
              <a:rPr sz="1200" i="1" dirty="0">
                <a:solidFill>
                  <a:schemeClr val="bg1"/>
                </a:solidFill>
                <a:latin typeface="Arial Narrow" panose="020B0606020202030204" pitchFamily="34" charset="0"/>
                <a:sym typeface="+mn-ea"/>
              </a:rPr>
              <a:t>BASALTE - LA RICHESSE DES NATIONS</a:t>
            </a:r>
            <a:r>
              <a:rPr sz="1200" dirty="0">
                <a:solidFill>
                  <a:schemeClr val="bg1"/>
                </a:solidFill>
                <a:latin typeface="Arial Narrow" panose="020B0606020202030204" pitchFamily="34" charset="0"/>
                <a:sym typeface="+mn-ea"/>
              </a:rPr>
              <a:t>.</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a:solidFill>
                  <a:schemeClr val="bg1"/>
                </a:solidFill>
                <a:latin typeface="Arial Narrow" panose="020B0606020202030204" pitchFamily="34" charset="0"/>
                <a:sym typeface="+mn-ea"/>
              </a:rPr>
              <a:t>L</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C</a:t>
            </a:r>
            <a:r>
              <a:rPr sz="1200" dirty="0" err="1">
                <a:solidFill>
                  <a:schemeClr val="bg1"/>
                </a:solidFill>
                <a:latin typeface="Arial Narrow" panose="020B0606020202030204" pitchFamily="34" charset="0"/>
                <a:sym typeface="+mn-ea"/>
              </a:rPr>
              <a:t>onférence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nternationale </a:t>
            </a:r>
            <a:r>
              <a:rPr lang="pt-PT" altLang="en-US" sz="1200" dirty="0">
                <a:solidFill>
                  <a:schemeClr val="bg1"/>
                </a:solidFill>
                <a:latin typeface="Arial Narrow" panose="020B0606020202030204" pitchFamily="34" charset="0"/>
                <a:sym typeface="+mn-ea"/>
              </a:rPr>
              <a:t>est centrée </a:t>
            </a:r>
            <a:r>
              <a:rPr sz="1200" dirty="0">
                <a:solidFill>
                  <a:schemeClr val="bg1"/>
                </a:solidFill>
                <a:latin typeface="Arial Narrow" panose="020B0606020202030204" pitchFamily="34" charset="0"/>
                <a:sym typeface="+mn-ea"/>
              </a:rPr>
              <a:t>sur l’</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pplication de la </a:t>
            </a:r>
            <a:r>
              <a:rPr lang="pt-PT" altLang="en-US" sz="1200" dirty="0">
                <a:solidFill>
                  <a:schemeClr val="bg1"/>
                </a:solidFill>
                <a:latin typeface="Arial Narrow" panose="020B0606020202030204" pitchFamily="34" charset="0"/>
                <a:sym typeface="+mn-ea"/>
              </a:rPr>
              <a:t>P</a:t>
            </a:r>
            <a:r>
              <a:rPr sz="1200" dirty="0">
                <a:solidFill>
                  <a:schemeClr val="bg1"/>
                </a:solidFill>
                <a:latin typeface="Arial Narrow" panose="020B0606020202030204" pitchFamily="34" charset="0"/>
                <a:sym typeface="+mn-ea"/>
              </a:rPr>
              <a:t>oudre de </a:t>
            </a:r>
            <a:r>
              <a:rPr lang="pt-PT" altLang="en-US" sz="1200" dirty="0">
                <a:solidFill>
                  <a:schemeClr val="bg1"/>
                </a:solidFill>
                <a:latin typeface="Arial Narrow" panose="020B0606020202030204" pitchFamily="34" charset="0"/>
                <a:sym typeface="+mn-ea"/>
              </a:rPr>
              <a:t>B</a:t>
            </a:r>
            <a:r>
              <a:rPr sz="1200" dirty="0">
                <a:solidFill>
                  <a:schemeClr val="bg1"/>
                </a:solidFill>
                <a:latin typeface="Arial Narrow" panose="020B0606020202030204" pitchFamily="34" charset="0"/>
                <a:sym typeface="+mn-ea"/>
              </a:rPr>
              <a:t>asalte en </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griculture et de la </a:t>
            </a:r>
            <a:r>
              <a:rPr lang="pt-PT" altLang="en-US" sz="1200" dirty="0">
                <a:solidFill>
                  <a:schemeClr val="bg1"/>
                </a:solidFill>
                <a:latin typeface="Arial Narrow" panose="020B0606020202030204" pitchFamily="34" charset="0"/>
                <a:sym typeface="+mn-ea"/>
              </a:rPr>
              <a:t>F</a:t>
            </a:r>
            <a:r>
              <a:rPr sz="1200" dirty="0">
                <a:solidFill>
                  <a:schemeClr val="bg1"/>
                </a:solidFill>
                <a:latin typeface="Arial Narrow" panose="020B0606020202030204" pitchFamily="34" charset="0"/>
                <a:sym typeface="+mn-ea"/>
              </a:rPr>
              <a:t>ibre de </a:t>
            </a:r>
            <a:r>
              <a:rPr lang="pt-PT" altLang="en-US" sz="1200" dirty="0">
                <a:solidFill>
                  <a:schemeClr val="bg1"/>
                </a:solidFill>
                <a:latin typeface="Arial Narrow" panose="020B0606020202030204" pitchFamily="34" charset="0"/>
                <a:sym typeface="+mn-ea"/>
              </a:rPr>
              <a:t>B</a:t>
            </a:r>
            <a:r>
              <a:rPr sz="1200" dirty="0">
                <a:solidFill>
                  <a:schemeClr val="bg1"/>
                </a:solidFill>
                <a:latin typeface="Arial Narrow" panose="020B0606020202030204" pitchFamily="34" charset="0"/>
                <a:sym typeface="+mn-ea"/>
              </a:rPr>
              <a:t>asalte dans l’</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ndustrie, d’une durée de </a:t>
            </a:r>
            <a:r>
              <a:rPr lang="pt-PT" altLang="en-US" sz="1200" dirty="0">
                <a:solidFill>
                  <a:schemeClr val="bg1"/>
                </a:solidFill>
                <a:latin typeface="Arial Narrow" panose="020B0606020202030204" pitchFamily="34" charset="0"/>
                <a:sym typeface="+mn-ea"/>
              </a:rPr>
              <a:t>trois</a:t>
            </a:r>
            <a:r>
              <a:rPr sz="1200" dirty="0">
                <a:solidFill>
                  <a:schemeClr val="bg1"/>
                </a:solidFill>
                <a:latin typeface="Arial Narrow" panose="020B0606020202030204" pitchFamily="34" charset="0"/>
                <a:sym typeface="+mn-ea"/>
              </a:rPr>
              <a:t> jours: </a:t>
            </a:r>
            <a:r>
              <a:rPr lang="pt-PT" altLang="en-US" sz="1200" dirty="0">
                <a:solidFill>
                  <a:schemeClr val="bg1"/>
                </a:solidFill>
                <a:latin typeface="Arial Narrow" panose="020B0606020202030204" pitchFamily="34" charset="0"/>
                <a:sym typeface="+mn-ea"/>
              </a:rPr>
              <a:t>du</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07</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au</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09 June</a:t>
            </a:r>
            <a:r>
              <a:rPr sz="1200" dirty="0">
                <a:solidFill>
                  <a:schemeClr val="bg1"/>
                </a:solidFill>
                <a:latin typeface="Arial Narrow" panose="020B0606020202030204" pitchFamily="34" charset="0"/>
                <a:sym typeface="+mn-ea"/>
              </a:rPr>
              <a:t> 202</a:t>
            </a:r>
            <a:r>
              <a:rPr lang="pt-PT" altLang="en-US" sz="1200" dirty="0">
                <a:solidFill>
                  <a:schemeClr val="bg1"/>
                </a:solidFill>
                <a:latin typeface="Arial Narrow" panose="020B0606020202030204" pitchFamily="34" charset="0"/>
                <a:sym typeface="+mn-ea"/>
              </a:rPr>
              <a:t>1</a:t>
            </a:r>
            <a:r>
              <a:rPr sz="1200" dirty="0">
                <a:solidFill>
                  <a:schemeClr val="bg1"/>
                </a:solidFill>
                <a:latin typeface="Arial Narrow" panose="020B0606020202030204" pitchFamily="34" charset="0"/>
                <a:sym typeface="+mn-ea"/>
              </a:rPr>
              <a:t>.</a:t>
            </a:r>
            <a:endParaRPr lang="fr-FR"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154930" y="245745"/>
            <a:ext cx="6737985" cy="6439535"/>
          </a:xfrm>
          <a:prstGeom prst="rect">
            <a:avLst/>
          </a:prstGeom>
          <a:noFill/>
          <a:ln>
            <a:noFill/>
          </a:ln>
          <a:effectLst/>
        </p:spPr>
        <p:txBody>
          <a:bodyPr vert="horz" wrap="square" lIns="91440" tIns="45720" rIns="91440" bIns="45720" numCol="1" spcCol="215900" anchor="t"/>
          <a:p>
            <a:pPr algn="just">
              <a:lnSpc>
                <a:spcPts val="400"/>
              </a:lnSpc>
              <a:defRPr lang="en-US"/>
            </a:pPr>
            <a:endParaRPr lang="pt-PT" dirty="0" smtClean="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b="1" i="1" dirty="0" smtClean="0">
                <a:solidFill>
                  <a:schemeClr val="tx2">
                    <a:lumMod val="50000"/>
                  </a:schemeClr>
                </a:solidFill>
                <a:latin typeface="Arial Narrow" panose="020B0606020202030204" pitchFamily="34" charset="0"/>
                <a:cs typeface="Times New Roman" panose="02020603050405020304" pitchFamily="1" charset="0"/>
                <a:sym typeface="+mn-ea"/>
              </a:rPr>
              <a:t>PRÉAMBULE</a:t>
            </a:r>
            <a:endParaRPr lang="en-US"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Au cours de plusieurs décennies, des centres de recherche appliquée pertinents ont obtenu d’importants succès, qui ont entraîné une utilisation croissante de la poudre de basalte en agriculture. La poudre de basalte offre des avantages incontestables par rapport aux engrais chimiques traditionnels: augmentation de la production agricole, efficacité accrue de l’utilisation des éléments nutritifs par les plantes, garantie de la qualité des aliments produits ou contribution importante à la protection de l’environnement et à la réduction des coûts d’application.</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L’utilisation de la fibre de basalte dans l’industrie, en particulier dans les secteurs de la construction, de l’aéronautique, de l’éolien, de la construction navale, de l’</a:t>
            </a:r>
            <a:r>
              <a:rPr lang="pt-PT" altLang="en-US" sz="1200" dirty="0">
                <a:solidFill>
                  <a:schemeClr val="bg1"/>
                </a:solidFill>
                <a:latin typeface="Arial Narrow" panose="020B0606020202030204" pitchFamily="34" charset="0"/>
                <a:sym typeface="+mn-ea"/>
              </a:rPr>
              <a:t>industie militaire</a:t>
            </a:r>
            <a:r>
              <a:rPr sz="1200" dirty="0">
                <a:solidFill>
                  <a:schemeClr val="bg1"/>
                </a:solidFill>
                <a:latin typeface="Arial Narrow" panose="020B0606020202030204" pitchFamily="34" charset="0"/>
                <a:sym typeface="+mn-ea"/>
              </a:rPr>
              <a:t>, des équipements sportifs, des matériaux textiles ignifuges et des industries automobiles place </a:t>
            </a:r>
            <a:r>
              <a:rPr lang="pt-PT" altLang="en-US" sz="1200" dirty="0">
                <a:solidFill>
                  <a:schemeClr val="bg1"/>
                </a:solidFill>
                <a:latin typeface="Arial Narrow" panose="020B0606020202030204" pitchFamily="34" charset="0"/>
                <a:sym typeface="+mn-ea"/>
              </a:rPr>
              <a:t>ce produit</a:t>
            </a:r>
            <a:r>
              <a:rPr sz="1200" dirty="0">
                <a:solidFill>
                  <a:schemeClr val="bg1"/>
                </a:solidFill>
                <a:latin typeface="Arial Narrow" panose="020B0606020202030204" pitchFamily="34" charset="0"/>
                <a:sym typeface="+mn-ea"/>
              </a:rPr>
              <a:t> au centre du développement industriel actuel et futur. Il présente de meilleures propriétés physiques et mécaniques, une résistance et une légèreté accrues, ainsi qu'une résistance aux chocs et à la corrosion. L’application de la fibre de basalte dans l’industrie se présente donc comme une alternative croissante aux fibres traditionnelles utilisées dans la fabrication de composites polyédriques tels que la fibre de verre, la fibre de carbone et l’aramide.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Il est généralement admis qu'il existe une relation étroite entre développement économique et progrès technologique. La coopération entre les universités, les centres de recherche et de développement et le système de production s’est intensifiée au cours des dernières décennies et a concerné divers secteurs et tendances, notamment dans l’industrie chimique, la microélectronique, la biotechnologie et en particulier dans l’industrie agro-alimentaire où les progrès technique et technologique ont connu une ascension spectaculaire.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Le trio Science, Technologie et Innovation, auquel participent divers acteurs du développement, joue un rôle important dans la définition du modèle de développement des pays et des politiques publiques nationales et sectorielles, la croissance, l'amélioration de la compétitivité et l'amélioration des conditions économiques et financières du secteur productif, ainsi que l’amélioration de la qualité de vie des citoyens.</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Des auteurs éminents soulignent l’importance de la coopération entre les universités et l’industrie, qui peut être établie selon quatre dimensions: soutien à la recherche en général, appui à la recherche en coopération, appui au transfert de connaissances et transfert effectif de la technologie.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Les universités sont à la pointe de l’innovation scientifique. C’est pourtant dans les entreprises, les industries et les services que les changements techniques et technologiques axés sur les produits, les services et les processus sont pilotés. En ce sens, l’alliance université-industrie est un instrument fondamental pour le développement des nations. Une université, en plus de sa fonction centrale d'enseignement et de recherche, doit relever un nouveau défi croissant dans la région dans laquelle elle exerce </a:t>
            </a:r>
            <a:r>
              <a:rPr sz="1200" dirty="0" err="1">
                <a:solidFill>
                  <a:schemeClr val="bg1"/>
                </a:solidFill>
                <a:latin typeface="Arial Narrow" panose="020B0606020202030204" pitchFamily="34" charset="0"/>
                <a:sym typeface="+mn-ea"/>
              </a:rPr>
              <a:t>ses</a:t>
            </a:r>
            <a:r>
              <a:rPr sz="1200" dirty="0">
                <a:solidFill>
                  <a:schemeClr val="bg1"/>
                </a:solidFill>
                <a:latin typeface="Arial Narrow" panose="020B0606020202030204" pitchFamily="34" charset="0"/>
                <a:sym typeface="+mn-ea"/>
              </a:rPr>
              <a:t> activités: le défi économique.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i="1" dirty="0">
                <a:solidFill>
                  <a:schemeClr val="bg1"/>
                </a:solidFill>
                <a:latin typeface="Arial Narrow" panose="020B0606020202030204" pitchFamily="34" charset="0"/>
                <a:sym typeface="+mn-ea"/>
              </a:rPr>
              <a:t>C’est dans ce contexte qu</a:t>
            </a:r>
            <a:r>
              <a:rPr lang="pt-PT" altLang="en-US" sz="1200" i="1" dirty="0">
                <a:solidFill>
                  <a:schemeClr val="bg1"/>
                </a:solidFill>
                <a:latin typeface="Arial Narrow" panose="020B0606020202030204" pitchFamily="34" charset="0"/>
                <a:sym typeface="+mn-ea"/>
              </a:rPr>
              <a:t>'en parallèle à l'organisation de </a:t>
            </a:r>
            <a:r>
              <a:rPr sz="1200" i="1" dirty="0">
                <a:solidFill>
                  <a:schemeClr val="bg1"/>
                </a:solidFill>
                <a:latin typeface="Arial Narrow" panose="020B0606020202030204" pitchFamily="34" charset="0"/>
                <a:sym typeface="+mn-ea"/>
              </a:rPr>
              <a:t>la Conférence internationale sur le thème «APPLICATION DE LA POUDRE </a:t>
            </a:r>
            <a:r>
              <a:rPr lang="pt-PT" altLang="en-US" sz="1200" i="1" dirty="0">
                <a:solidFill>
                  <a:schemeClr val="bg1"/>
                </a:solidFill>
                <a:latin typeface="Arial Narrow" panose="020B0606020202030204" pitchFamily="34" charset="0"/>
                <a:sym typeface="+mn-ea"/>
              </a:rPr>
              <a:t>DE </a:t>
            </a:r>
            <a:r>
              <a:rPr sz="1200" i="1" dirty="0" smtClean="0">
                <a:solidFill>
                  <a:schemeClr val="bg1"/>
                </a:solidFill>
                <a:latin typeface="Arial Narrow" panose="020B0606020202030204" pitchFamily="34" charset="0"/>
                <a:sym typeface="+mn-ea"/>
              </a:rPr>
              <a:t>BASALTE </a:t>
            </a:r>
            <a:r>
              <a:rPr sz="1200" i="1" dirty="0">
                <a:solidFill>
                  <a:schemeClr val="bg1"/>
                </a:solidFill>
                <a:latin typeface="Arial Narrow" panose="020B0606020202030204" pitchFamily="34" charset="0"/>
                <a:sym typeface="+mn-ea"/>
              </a:rPr>
              <a:t>À L’AGRICULTURE ET DE LA FIBRE DE </a:t>
            </a:r>
            <a:r>
              <a:rPr sz="1200" i="1" dirty="0" smtClean="0">
                <a:solidFill>
                  <a:schemeClr val="bg1"/>
                </a:solidFill>
                <a:latin typeface="Arial Narrow" panose="020B0606020202030204" pitchFamily="34" charset="0"/>
                <a:sym typeface="+mn-ea"/>
              </a:rPr>
              <a:t>BASALTE </a:t>
            </a:r>
            <a:r>
              <a:rPr sz="1200" i="1" dirty="0">
                <a:solidFill>
                  <a:schemeClr val="bg1"/>
                </a:solidFill>
                <a:latin typeface="Arial Narrow" panose="020B0606020202030204" pitchFamily="34" charset="0"/>
                <a:sym typeface="+mn-ea"/>
              </a:rPr>
              <a:t>DANS L’INDUSTRIE - Ses avantages en tant qu’engrais et renforcement des matériaux composites</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aura lue un Forum des Entreprises intitulé «</a:t>
            </a:r>
            <a:r>
              <a:rPr lang="pt-PT" altLang="en-US" sz="1200" i="1" dirty="0">
                <a:solidFill>
                  <a:schemeClr val="bg1"/>
                </a:solidFill>
                <a:latin typeface="Arial Narrow" panose="020B0606020202030204" pitchFamily="34" charset="0"/>
                <a:sym typeface="+mn-ea"/>
              </a:rPr>
              <a:t>ATLANTIC BUSINESS FORUM</a:t>
            </a:r>
            <a:r>
              <a:rPr lang="pt-PT" altLang="en-US" sz="1200" dirty="0">
                <a:solidFill>
                  <a:schemeClr val="bg1"/>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endParaRPr lang="pt-PT" altLang="en-US"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219700" y="709930"/>
            <a:ext cx="6692900" cy="5509895"/>
          </a:xfrm>
          <a:prstGeom prst="rect">
            <a:avLst/>
          </a:prstGeom>
          <a:noFill/>
          <a:ln>
            <a:noFill/>
          </a:ln>
          <a:effectLst/>
        </p:spPr>
        <p:txBody>
          <a:bodyPr vert="horz" wrap="square" lIns="91440" tIns="45720" rIns="91440" bIns="45720" numCol="1" spcCol="215900" anchor="t"/>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PRINCIPAUX OBJECTIFS DE L’ÉVÉNEMENT</a:t>
            </a:r>
            <a:endParaRPr lang="en-US" i="1"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Présenter l'état de l'art de la recherche et de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et de la fibre de basalte dans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Diffuser les </a:t>
            </a:r>
            <a:r>
              <a:rPr sz="1200" dirty="0" err="1">
                <a:solidFill>
                  <a:schemeClr val="bg1"/>
                </a:solidFill>
                <a:latin typeface="Arial Narrow" panose="020B0606020202030204" pitchFamily="34" charset="0"/>
                <a:sym typeface="+mn-ea"/>
              </a:rPr>
              <a:t>dernières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découvertes</a:t>
            </a:r>
            <a:r>
              <a:rPr sz="1200" dirty="0">
                <a:solidFill>
                  <a:schemeClr val="bg1"/>
                </a:solidFill>
                <a:latin typeface="Arial Narrow" panose="020B0606020202030204" pitchFamily="34" charset="0"/>
                <a:sym typeface="+mn-ea"/>
              </a:rPr>
              <a:t> sur les </a:t>
            </a:r>
            <a:r>
              <a:rPr sz="1200" dirty="0" err="1">
                <a:solidFill>
                  <a:schemeClr val="bg1"/>
                </a:solidFill>
                <a:latin typeface="Arial Narrow" panose="020B0606020202030204" pitchFamily="34" charset="0"/>
                <a:sym typeface="+mn-ea"/>
              </a:rPr>
              <a:t>progrès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technologiques</a:t>
            </a:r>
            <a:r>
              <a:rPr sz="1200" dirty="0">
                <a:solidFill>
                  <a:schemeClr val="bg1"/>
                </a:solidFill>
                <a:latin typeface="Arial Narrow" panose="020B0606020202030204" pitchFamily="34" charset="0"/>
                <a:sym typeface="+mn-ea"/>
              </a:rPr>
              <a:t> et l'application de la fibre de basalte à </a:t>
            </a:r>
            <a:r>
              <a:rPr sz="1200" dirty="0" err="1">
                <a:solidFill>
                  <a:schemeClr val="bg1"/>
                </a:solidFill>
                <a:latin typeface="Arial Narrow" panose="020B0606020202030204" pitchFamily="34" charset="0"/>
                <a:sym typeface="+mn-ea"/>
              </a:rPr>
              <a:t>l'innovation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industrielle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ainsi</a:t>
            </a:r>
            <a:r>
              <a:rPr sz="1200" dirty="0">
                <a:solidFill>
                  <a:schemeClr val="bg1"/>
                </a:solidFill>
                <a:latin typeface="Arial Narrow" panose="020B0606020202030204" pitchFamily="34" charset="0"/>
                <a:sym typeface="+mn-ea"/>
              </a:rPr>
              <a:t> que les perspectives </a:t>
            </a:r>
            <a:r>
              <a:rPr sz="1200" dirty="0" err="1">
                <a:solidFill>
                  <a:schemeClr val="bg1"/>
                </a:solidFill>
                <a:latin typeface="Arial Narrow" panose="020B0606020202030204" pitchFamily="34" charset="0"/>
                <a:sym typeface="+mn-ea"/>
              </a:rPr>
              <a:t>d'avenir</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résultats</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recherches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menées</a:t>
            </a:r>
            <a:r>
              <a:rPr sz="1200" dirty="0">
                <a:solidFill>
                  <a:schemeClr val="bg1"/>
                </a:solidFill>
                <a:latin typeface="Arial Narrow" panose="020B0606020202030204" pitchFamily="34" charset="0"/>
                <a:sym typeface="+mn-ea"/>
              </a:rPr>
              <a:t> par des </a:t>
            </a:r>
            <a:r>
              <a:rPr sz="1200" dirty="0" err="1">
                <a:solidFill>
                  <a:schemeClr val="bg1"/>
                </a:solidFill>
                <a:latin typeface="Arial Narrow" panose="020B0606020202030204" pitchFamily="34" charset="0"/>
                <a:sym typeface="+mn-ea"/>
              </a:rPr>
              <a:t>scientifiques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africains</a:t>
            </a:r>
            <a:r>
              <a:rPr sz="1200" dirty="0">
                <a:solidFill>
                  <a:schemeClr val="bg1"/>
                </a:solidFill>
                <a:latin typeface="Arial Narrow" panose="020B0606020202030204" pitchFamily="34" charset="0"/>
                <a:sym typeface="+mn-ea"/>
              </a:rPr>
              <a:t> sur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source alternative </a:t>
            </a:r>
            <a:r>
              <a:rPr sz="1200" dirty="0" err="1">
                <a:solidFill>
                  <a:schemeClr val="bg1"/>
                </a:solidFill>
                <a:latin typeface="Arial Narrow" panose="020B0606020202030204" pitchFamily="34" charset="0"/>
                <a:sym typeface="+mn-ea"/>
              </a:rPr>
              <a:t>d'éléments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nutritifs</a:t>
            </a:r>
            <a:r>
              <a:rPr sz="1200" dirty="0">
                <a:solidFill>
                  <a:schemeClr val="bg1"/>
                </a:solidFill>
                <a:latin typeface="Arial Narrow" panose="020B0606020202030204" pitchFamily="34" charset="0"/>
                <a:sym typeface="+mn-ea"/>
              </a:rPr>
              <a:t> pour les sols </a:t>
            </a:r>
            <a:r>
              <a:rPr sz="1200" dirty="0" err="1">
                <a:solidFill>
                  <a:schemeClr val="bg1"/>
                </a:solidFill>
                <a:latin typeface="Arial Narrow" panose="020B0606020202030204" pitchFamily="34" charset="0"/>
                <a:sym typeface="+mn-ea"/>
              </a:rPr>
              <a:t>d'Afrique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tropicale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plus de </a:t>
            </a:r>
            <a:r>
              <a:rPr sz="1200" dirty="0" err="1">
                <a:solidFill>
                  <a:schemeClr val="bg1"/>
                </a:solidFill>
                <a:latin typeface="Arial Narrow" panose="020B0606020202030204" pitchFamily="34" charset="0"/>
                <a:sym typeface="+mn-ea"/>
              </a:rPr>
              <a:t>favoriser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d'encourager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avec </a:t>
            </a:r>
            <a:r>
              <a:rPr sz="1200" dirty="0" err="1">
                <a:solidFill>
                  <a:schemeClr val="bg1"/>
                </a:solidFill>
                <a:latin typeface="Arial Narrow" panose="020B0606020202030204" pitchFamily="34" charset="0"/>
                <a:sym typeface="+mn-ea"/>
              </a:rPr>
              <a:t>leurs</a:t>
            </a:r>
            <a:r>
              <a:rPr sz="1200" dirty="0">
                <a:solidFill>
                  <a:schemeClr val="bg1"/>
                </a:solidFill>
                <a:latin typeface="Arial Narrow" panose="020B0606020202030204" pitchFamily="34" charset="0"/>
                <a:sym typeface="+mn-ea"/>
              </a:rPr>
              <a:t> homologues </a:t>
            </a:r>
            <a:r>
              <a:rPr sz="1200" dirty="0" err="1">
                <a:solidFill>
                  <a:schemeClr val="bg1"/>
                </a:solidFill>
                <a:latin typeface="Arial Narrow" panose="020B0606020202030204" pitchFamily="34" charset="0"/>
                <a:sym typeface="+mn-ea"/>
              </a:rPr>
              <a:t>externes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Introduire</a:t>
            </a:r>
            <a:r>
              <a:rPr sz="1200" dirty="0">
                <a:solidFill>
                  <a:schemeClr val="bg1"/>
                </a:solidFill>
                <a:latin typeface="Arial Narrow" panose="020B0606020202030204" pitchFamily="34" charset="0"/>
                <a:sym typeface="+mn-ea"/>
              </a:rPr>
              <a:t>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viable et </a:t>
            </a:r>
            <a:r>
              <a:rPr sz="1200" dirty="0" err="1">
                <a:solidFill>
                  <a:schemeClr val="bg1"/>
                </a:solidFill>
                <a:latin typeface="Arial Narrow" panose="020B0606020202030204" pitchFamily="34" charset="0"/>
                <a:sym typeface="+mn-ea"/>
              </a:rPr>
              <a:t>appropriée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l'orientation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politiques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publiques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visant</a:t>
            </a:r>
            <a:r>
              <a:rPr sz="1200" dirty="0">
                <a:solidFill>
                  <a:schemeClr val="bg1"/>
                </a:solidFill>
                <a:latin typeface="Arial Narrow" panose="020B0606020202030204" pitchFamily="34" charset="0"/>
                <a:sym typeface="+mn-ea"/>
              </a:rPr>
              <a:t> à diversifier les types </a:t>
            </a:r>
            <a:r>
              <a:rPr sz="1200" dirty="0" err="1">
                <a:solidFill>
                  <a:schemeClr val="bg1"/>
                </a:solidFill>
                <a:latin typeface="Arial Narrow" panose="020B0606020202030204" pitchFamily="34" charset="0"/>
                <a:sym typeface="+mn-ea"/>
              </a:rPr>
              <a:t>d'intrants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utilisés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pour la </a:t>
            </a:r>
            <a:r>
              <a:rPr sz="1200" dirty="0" err="1">
                <a:solidFill>
                  <a:schemeClr val="bg1"/>
                </a:solidFill>
                <a:latin typeface="Arial Narrow" panose="020B0606020202030204" pitchFamily="34" charset="0"/>
                <a:sym typeface="+mn-ea"/>
              </a:rPr>
              <a:t>fertilisation</a:t>
            </a:r>
            <a:r>
              <a:rPr sz="1200" dirty="0">
                <a:solidFill>
                  <a:schemeClr val="bg1"/>
                </a:solidFill>
                <a:latin typeface="Arial Narrow" panose="020B0606020202030204" pitchFamily="34" charset="0"/>
                <a:sym typeface="+mn-ea"/>
              </a:rPr>
              <a:t> des sols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Analyser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conclure</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mécanismes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procédures</a:t>
            </a:r>
            <a:r>
              <a:rPr sz="1200" dirty="0">
                <a:solidFill>
                  <a:schemeClr val="bg1"/>
                </a:solidFill>
                <a:latin typeface="Arial Narrow" panose="020B0606020202030204" pitchFamily="34" charset="0"/>
                <a:sym typeface="+mn-ea"/>
              </a:rPr>
              <a:t> à adopter dans la </a:t>
            </a:r>
            <a:r>
              <a:rPr sz="1200" dirty="0" err="1">
                <a:solidFill>
                  <a:schemeClr val="bg1"/>
                </a:solidFill>
                <a:latin typeface="Arial Narrow" panose="020B0606020202030204" pitchFamily="34" charset="0"/>
                <a:sym typeface="+mn-ea"/>
              </a:rPr>
              <a:t>législation</a:t>
            </a:r>
            <a:r>
              <a:rPr sz="1200" dirty="0">
                <a:solidFill>
                  <a:schemeClr val="bg1"/>
                </a:solidFill>
                <a:latin typeface="Arial Narrow" panose="020B0606020202030204" pitchFamily="34" charset="0"/>
                <a:sym typeface="+mn-ea"/>
              </a:rPr>
              <a:t> et la </a:t>
            </a:r>
            <a:r>
              <a:rPr sz="1200" dirty="0" err="1">
                <a:solidFill>
                  <a:schemeClr val="bg1"/>
                </a:solidFill>
                <a:latin typeface="Arial Narrow" panose="020B0606020202030204" pitchFamily="34" charset="0"/>
                <a:sym typeface="+mn-ea"/>
              </a:rPr>
              <a:t>réglementation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pratiques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a:t>
            </a:r>
            <a:r>
              <a:rPr lang="pt-PT" altLang="en-US" sz="1200" dirty="0">
                <a:solidFill>
                  <a:schemeClr val="bg1"/>
                </a:solidFill>
                <a:latin typeface="Arial Narrow" panose="020B0606020202030204" pitchFamily="34" charset="0"/>
                <a:sym typeface="+mn-ea"/>
              </a:rPr>
              <a:t>'</a:t>
            </a:r>
            <a:r>
              <a:rPr sz="1200" dirty="0" err="1">
                <a:solidFill>
                  <a:schemeClr val="bg1"/>
                </a:solidFill>
                <a:latin typeface="Arial Narrow" panose="020B0606020202030204" pitchFamily="34" charset="0"/>
                <a:sym typeface="+mn-ea"/>
              </a:rPr>
              <a:t>engrais</a:t>
            </a:r>
            <a:r>
              <a:rPr sz="1200" dirty="0">
                <a:solidFill>
                  <a:schemeClr val="bg1"/>
                </a:solidFill>
                <a:latin typeface="Arial Narrow" panose="020B0606020202030204" pitchFamily="34" charset="0"/>
                <a:sym typeface="+mn-ea"/>
              </a:rPr>
              <a:t> et nutriments pour les </a:t>
            </a:r>
            <a:r>
              <a:rPr sz="1200" dirty="0" err="1">
                <a:solidFill>
                  <a:schemeClr val="bg1"/>
                </a:solidFill>
                <a:latin typeface="Arial Narrow" panose="020B0606020202030204" pitchFamily="34" charset="0"/>
                <a:sym typeface="+mn-ea"/>
              </a:rPr>
              <a:t>plantes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Définir</a:t>
            </a:r>
            <a:r>
              <a:rPr sz="1200" dirty="0">
                <a:solidFill>
                  <a:schemeClr val="bg1"/>
                </a:solidFill>
                <a:latin typeface="Arial Narrow" panose="020B0606020202030204" pitchFamily="34" charset="0"/>
                <a:sym typeface="+mn-ea"/>
              </a:rPr>
              <a:t> et adopter des </a:t>
            </a:r>
            <a:r>
              <a:rPr sz="1200" dirty="0" err="1">
                <a:solidFill>
                  <a:schemeClr val="bg1"/>
                </a:solidFill>
                <a:latin typeface="Arial Narrow" panose="020B0606020202030204" pitchFamily="34" charset="0"/>
                <a:sym typeface="+mn-ea"/>
              </a:rPr>
              <a:t>stratégies</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d'application</a:t>
            </a:r>
            <a:r>
              <a:rPr sz="1200" dirty="0">
                <a:solidFill>
                  <a:schemeClr val="bg1"/>
                </a:solidFill>
                <a:latin typeface="Arial Narrow" panose="020B0606020202030204" pitchFamily="34" charset="0"/>
                <a:sym typeface="+mn-ea"/>
              </a:rPr>
              <a:t> de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afin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considérée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un support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la </a:t>
            </a:r>
            <a:r>
              <a:rPr sz="1200" dirty="0" err="1">
                <a:solidFill>
                  <a:schemeClr val="bg1"/>
                </a:solidFill>
                <a:latin typeface="Arial Narrow" panose="020B0606020202030204" pitchFamily="34" charset="0"/>
                <a:sym typeface="+mn-ea"/>
              </a:rPr>
              <a:t>durabilité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environnementale</a:t>
            </a:r>
            <a:r>
              <a:rPr sz="1200" dirty="0">
                <a:solidFill>
                  <a:schemeClr val="bg1"/>
                </a:solidFill>
                <a:latin typeface="Arial Narrow" panose="020B0606020202030204" pitchFamily="34" charset="0"/>
                <a:sym typeface="+mn-ea"/>
              </a:rPr>
              <a:t> et la production </a:t>
            </a:r>
            <a:r>
              <a:rPr sz="1200" dirty="0" err="1">
                <a:solidFill>
                  <a:schemeClr val="bg1"/>
                </a:solidFill>
                <a:latin typeface="Arial Narrow" panose="020B0606020202030204" pitchFamily="34" charset="0"/>
                <a:sym typeface="+mn-ea"/>
              </a:rPr>
              <a:t>agricole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du </a:t>
            </a:r>
            <a:r>
              <a:rPr sz="1200" dirty="0" err="1">
                <a:solidFill>
                  <a:schemeClr val="bg1"/>
                </a:solidFill>
                <a:latin typeface="Arial Narrow" panose="020B0606020202030204" pitchFamily="34" charset="0"/>
                <a:sym typeface="+mn-ea"/>
              </a:rPr>
              <a:t>marché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intérieur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régional</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particulier</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familiale</a:t>
            </a:r>
            <a:r>
              <a:rPr sz="1200" dirty="0">
                <a:solidFill>
                  <a:schemeClr val="bg1"/>
                </a:solidFill>
                <a:latin typeface="Arial Narrow" panose="020B0606020202030204" pitchFamily="34" charset="0"/>
                <a:sym typeface="+mn-ea"/>
              </a:rPr>
              <a:t> dans </a:t>
            </a:r>
            <a:r>
              <a:rPr sz="1200" dirty="0" err="1">
                <a:solidFill>
                  <a:schemeClr val="bg1"/>
                </a:solidFill>
                <a:latin typeface="Arial Narrow" panose="020B0606020202030204" pitchFamily="34" charset="0"/>
                <a:sym typeface="+mn-ea"/>
              </a:rPr>
              <a:t>l'espace</a:t>
            </a:r>
            <a:r>
              <a:rPr sz="1200" dirty="0">
                <a:solidFill>
                  <a:schemeClr val="bg1"/>
                </a:solidFill>
                <a:latin typeface="Arial Narrow" panose="020B0606020202030204" pitchFamily="34" charset="0"/>
                <a:sym typeface="+mn-ea"/>
              </a:rPr>
              <a:t> de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Positionner</a:t>
            </a:r>
            <a:r>
              <a:rPr sz="1200" dirty="0">
                <a:solidFill>
                  <a:schemeClr val="bg1"/>
                </a:solidFill>
                <a:latin typeface="Arial Narrow" panose="020B0606020202030204" pitchFamily="34" charset="0"/>
                <a:sym typeface="+mn-ea"/>
              </a:rPr>
              <a:t> le </a:t>
            </a:r>
            <a:r>
              <a:rPr sz="1200" dirty="0" err="1">
                <a:solidFill>
                  <a:schemeClr val="bg1"/>
                </a:solidFill>
                <a:latin typeface="Arial Narrow" panose="020B0606020202030204" pitchFamily="34" charset="0"/>
                <a:sym typeface="+mn-ea"/>
              </a:rPr>
              <a:t>potentiel</a:t>
            </a:r>
            <a:r>
              <a:rPr sz="1200" dirty="0">
                <a:solidFill>
                  <a:schemeClr val="bg1"/>
                </a:solidFill>
                <a:latin typeface="Arial Narrow" panose="020B0606020202030204" pitchFamily="34" charset="0"/>
                <a:sym typeface="+mn-ea"/>
              </a:rPr>
              <a:t> de l'application </a:t>
            </a:r>
            <a:r>
              <a:rPr sz="1200" dirty="0" smtClean="0">
                <a:solidFill>
                  <a:schemeClr val="bg1"/>
                </a:solidFill>
                <a:latin typeface="Arial Narrow" panose="020B0606020202030204" pitchFamily="34" charset="0"/>
                <a:sym typeface="+mn-ea"/>
              </a:rPr>
              <a:t>de la </a:t>
            </a:r>
            <a:r>
              <a:rPr sz="1200" dirty="0">
                <a:solidFill>
                  <a:schemeClr val="bg1"/>
                </a:solidFill>
                <a:latin typeface="Arial Narrow" panose="020B0606020202030204" pitchFamily="34" charset="0"/>
                <a:sym typeface="+mn-ea"/>
              </a:rPr>
              <a:t>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mécanisme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rajeunir</a:t>
            </a:r>
            <a:r>
              <a:rPr sz="1200" dirty="0">
                <a:solidFill>
                  <a:schemeClr val="bg1"/>
                </a:solidFill>
                <a:latin typeface="Arial Narrow" panose="020B0606020202030204" pitchFamily="34" charset="0"/>
                <a:sym typeface="+mn-ea"/>
              </a:rPr>
              <a:t> les sols semi-</a:t>
            </a:r>
            <a:r>
              <a:rPr sz="1200" dirty="0" err="1">
                <a:solidFill>
                  <a:schemeClr val="bg1"/>
                </a:solidFill>
                <a:latin typeface="Arial Narrow" panose="020B0606020202030204" pitchFamily="34" charset="0"/>
                <a:sym typeface="+mn-ea"/>
              </a:rPr>
              <a:t>dégradés</a:t>
            </a:r>
            <a:r>
              <a:rPr sz="1200" dirty="0">
                <a:solidFill>
                  <a:schemeClr val="bg1"/>
                </a:solidFill>
                <a:latin typeface="Arial Narrow" panose="020B0606020202030204" pitchFamily="34" charset="0"/>
                <a:sym typeface="+mn-ea"/>
              </a:rPr>
              <a:t> dans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création</a:t>
            </a:r>
            <a:r>
              <a:rPr sz="1200" dirty="0">
                <a:solidFill>
                  <a:schemeClr val="bg1"/>
                </a:solidFill>
                <a:latin typeface="Arial Narrow" panose="020B0606020202030204" pitchFamily="34" charset="0"/>
                <a:sym typeface="+mn-ea"/>
              </a:rPr>
              <a:t> d'un </a:t>
            </a:r>
            <a:r>
              <a:rPr sz="1200" dirty="0" err="1">
                <a:solidFill>
                  <a:schemeClr val="bg1"/>
                </a:solidFill>
                <a:latin typeface="Arial Narrow" panose="020B0606020202030204" pitchFamily="34" charset="0"/>
                <a:sym typeface="+mn-ea"/>
              </a:rPr>
              <a:t>réseau</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chercheurs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impliquant</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universités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centres</a:t>
            </a:r>
            <a:r>
              <a:rPr sz="1200" dirty="0">
                <a:solidFill>
                  <a:schemeClr val="bg1"/>
                </a:solidFill>
                <a:latin typeface="Arial Narrow" panose="020B0606020202030204" pitchFamily="34" charset="0"/>
                <a:sym typeface="+mn-ea"/>
              </a:rPr>
              <a:t> de recherche et de </a:t>
            </a:r>
            <a:r>
              <a:rPr sz="1200" dirty="0" err="1">
                <a:solidFill>
                  <a:schemeClr val="bg1"/>
                </a:solidFill>
                <a:latin typeface="Arial Narrow" panose="020B0606020202030204" pitchFamily="34" charset="0"/>
                <a:sym typeface="+mn-ea"/>
              </a:rPr>
              <a:t>développement</a:t>
            </a:r>
            <a:r>
              <a:rPr sz="1200" dirty="0">
                <a:solidFill>
                  <a:schemeClr val="bg1"/>
                </a:solidFill>
                <a:latin typeface="Arial Narrow" panose="020B0606020202030204" pitchFamily="34" charset="0"/>
                <a:sym typeface="+mn-ea"/>
              </a:rPr>
              <a:t>, des associations </a:t>
            </a:r>
            <a:r>
              <a:rPr sz="1200" dirty="0" err="1">
                <a:solidFill>
                  <a:schemeClr val="bg1"/>
                </a:solidFill>
                <a:latin typeface="Arial Narrow" panose="020B0606020202030204" pitchFamily="34" charset="0"/>
                <a:sym typeface="+mn-ea"/>
              </a:rPr>
              <a:t>d'entreprises</a:t>
            </a:r>
            <a:r>
              <a:rPr sz="1200" dirty="0">
                <a:solidFill>
                  <a:schemeClr val="bg1"/>
                </a:solidFill>
                <a:latin typeface="Arial Narrow" panose="020B0606020202030204" pitchFamily="34" charset="0"/>
                <a:sym typeface="+mn-ea"/>
              </a:rPr>
              <a:t> et des </a:t>
            </a:r>
            <a:r>
              <a:rPr sz="1200" dirty="0" err="1">
                <a:solidFill>
                  <a:schemeClr val="bg1"/>
                </a:solidFill>
                <a:latin typeface="Arial Narrow" panose="020B0606020202030204" pitchFamily="34" charset="0"/>
                <a:sym typeface="+mn-ea"/>
              </a:rPr>
              <a:t>entreprises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des </a:t>
            </a:r>
            <a:r>
              <a:rPr sz="1200" dirty="0" err="1">
                <a:solidFill>
                  <a:schemeClr val="bg1"/>
                </a:solidFill>
                <a:latin typeface="Arial Narrow" panose="020B0606020202030204" pitchFamily="34" charset="0"/>
                <a:sym typeface="+mn-ea"/>
              </a:rPr>
              <a:t>projets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programmes</a:t>
            </a:r>
            <a:r>
              <a:rPr sz="1200" dirty="0">
                <a:solidFill>
                  <a:schemeClr val="bg1"/>
                </a:solidFill>
                <a:latin typeface="Arial Narrow" panose="020B0606020202030204" pitchFamily="34" charset="0"/>
                <a:sym typeface="+mn-ea"/>
              </a:rPr>
              <a:t> de recherche,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la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poudre de basalte pour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et de </a:t>
            </a:r>
            <a:r>
              <a:rPr sz="1200" dirty="0" err="1">
                <a:solidFill>
                  <a:schemeClr val="bg1"/>
                </a:solidFill>
                <a:latin typeface="Arial Narrow" panose="020B0606020202030204" pitchFamily="34" charset="0"/>
                <a:sym typeface="+mn-ea"/>
              </a:rPr>
              <a:t>fibres</a:t>
            </a:r>
            <a:r>
              <a:rPr sz="1200" dirty="0">
                <a:solidFill>
                  <a:schemeClr val="bg1"/>
                </a:solidFill>
                <a:latin typeface="Arial Narrow" panose="020B0606020202030204" pitchFamily="34" charset="0"/>
                <a:sym typeface="+mn-ea"/>
              </a:rPr>
              <a:t> de basalte pour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coopération</a:t>
            </a:r>
            <a:r>
              <a:rPr sz="1200" dirty="0">
                <a:solidFill>
                  <a:schemeClr val="bg1"/>
                </a:solidFill>
                <a:latin typeface="Arial Narrow" panose="020B0606020202030204" pitchFamily="34" charset="0"/>
                <a:sym typeface="+mn-ea"/>
              </a:rPr>
              <a:t> et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université-industrie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Préparer</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une</a:t>
            </a:r>
            <a:r>
              <a:rPr sz="1200" dirty="0">
                <a:solidFill>
                  <a:schemeClr val="bg1"/>
                </a:solidFill>
                <a:latin typeface="Arial Narrow" panose="020B0606020202030204" pitchFamily="34" charset="0"/>
                <a:sym typeface="+mn-ea"/>
              </a:rPr>
              <a:t> publication dans </a:t>
            </a:r>
            <a:r>
              <a:rPr sz="1200" dirty="0" err="1">
                <a:solidFill>
                  <a:schemeClr val="bg1"/>
                </a:solidFill>
                <a:latin typeface="Arial Narrow" panose="020B0606020202030204" pitchFamily="34" charset="0"/>
                <a:sym typeface="+mn-ea"/>
              </a:rPr>
              <a:t>laquelle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seront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insérés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et les communications les plus </a:t>
            </a:r>
            <a:r>
              <a:rPr sz="1200" dirty="0" err="1">
                <a:solidFill>
                  <a:schemeClr val="bg1"/>
                </a:solidFill>
                <a:latin typeface="Arial Narrow" panose="020B0606020202030204" pitchFamily="34" charset="0"/>
                <a:sym typeface="+mn-ea"/>
              </a:rPr>
              <a:t>pertinents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présentés</a:t>
            </a:r>
            <a:r>
              <a:rPr sz="1200" dirty="0">
                <a:solidFill>
                  <a:schemeClr val="bg1"/>
                </a:solidFill>
                <a:latin typeface="Arial Narrow" panose="020B0606020202030204" pitchFamily="34" charset="0"/>
                <a:sym typeface="+mn-ea"/>
              </a:rPr>
              <a:t> à </a:t>
            </a:r>
            <a:r>
              <a:rPr sz="1200" dirty="0" err="1">
                <a:solidFill>
                  <a:schemeClr val="bg1"/>
                </a:solidFill>
                <a:latin typeface="Arial Narrow" panose="020B0606020202030204" pitchFamily="34" charset="0"/>
                <a:sym typeface="+mn-ea"/>
              </a:rPr>
              <a:t>l'événement</a:t>
            </a:r>
            <a:r>
              <a:rPr sz="1200" dirty="0">
                <a:solidFill>
                  <a:schemeClr val="bg1"/>
                </a:solidFill>
                <a:latin typeface="Arial Narrow" panose="020B0606020202030204" pitchFamily="34" charset="0"/>
                <a:sym typeface="+mn-ea"/>
              </a:rPr>
              <a:t> et qui </a:t>
            </a:r>
            <a:r>
              <a:rPr sz="1200" dirty="0" err="1">
                <a:solidFill>
                  <a:schemeClr val="bg1"/>
                </a:solidFill>
                <a:latin typeface="Arial Narrow" panose="020B0606020202030204" pitchFamily="34" charset="0"/>
                <a:sym typeface="+mn-ea"/>
              </a:rPr>
              <a:t>serviront</a:t>
            </a:r>
            <a:r>
              <a:rPr sz="1200" dirty="0">
                <a:solidFill>
                  <a:schemeClr val="bg1"/>
                </a:solidFill>
                <a:latin typeface="Arial Narrow" panose="020B0606020202030204" pitchFamily="34" charset="0"/>
                <a:sym typeface="+mn-ea"/>
              </a:rPr>
              <a:t> de guide pour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futurs</a:t>
            </a:r>
            <a:r>
              <a:rPr lang="pt-PT" altLang="en-US" sz="1200" dirty="0" err="1">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252085" y="785495"/>
            <a:ext cx="6692900" cy="5554980"/>
          </a:xfrm>
          <a:prstGeom prst="rect">
            <a:avLst/>
          </a:prstGeom>
          <a:noFill/>
          <a:ln>
            <a:noFill/>
          </a:ln>
          <a:effectLst/>
        </p:spPr>
        <p:txBody>
          <a:bodyPr vert="horz" wrap="square" lIns="91440" tIns="45720" rIns="91440" bIns="45720" numCol="1" spcCol="215900" anchor="t"/>
          <a:p>
            <a:pPr algn="just">
              <a:lnSpc>
                <a:spcPts val="400"/>
              </a:lnSpc>
              <a:defRPr lang="en-US"/>
            </a:pPr>
            <a:endParaRPr lang="pt-PT"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PRINCIPAUX OBJECTIFS DE L’ÉVÉNEMENT</a:t>
            </a:r>
            <a:endParaRPr lang="en-US"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Présenter l'état de l'art de la recherche et de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et de la fibre de basalte dans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Diffuser les </a:t>
            </a:r>
            <a:r>
              <a:rPr sz="1200" dirty="0" err="1">
                <a:solidFill>
                  <a:schemeClr val="bg1"/>
                </a:solidFill>
                <a:latin typeface="Arial Narrow" panose="020B0606020202030204" pitchFamily="34" charset="0"/>
                <a:sym typeface="+mn-ea"/>
              </a:rPr>
              <a:t>dernières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découvertes</a:t>
            </a:r>
            <a:r>
              <a:rPr sz="1200" dirty="0">
                <a:solidFill>
                  <a:schemeClr val="bg1"/>
                </a:solidFill>
                <a:latin typeface="Arial Narrow" panose="020B0606020202030204" pitchFamily="34" charset="0"/>
                <a:sym typeface="+mn-ea"/>
              </a:rPr>
              <a:t> sur les </a:t>
            </a:r>
            <a:r>
              <a:rPr sz="1200" dirty="0" err="1">
                <a:solidFill>
                  <a:schemeClr val="bg1"/>
                </a:solidFill>
                <a:latin typeface="Arial Narrow" panose="020B0606020202030204" pitchFamily="34" charset="0"/>
                <a:sym typeface="+mn-ea"/>
              </a:rPr>
              <a:t>progrès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technologiques</a:t>
            </a:r>
            <a:r>
              <a:rPr sz="1200" dirty="0">
                <a:solidFill>
                  <a:schemeClr val="bg1"/>
                </a:solidFill>
                <a:latin typeface="Arial Narrow" panose="020B0606020202030204" pitchFamily="34" charset="0"/>
                <a:sym typeface="+mn-ea"/>
              </a:rPr>
              <a:t> et l'application de la fibre de basalte à </a:t>
            </a:r>
            <a:r>
              <a:rPr sz="1200" dirty="0" err="1">
                <a:solidFill>
                  <a:schemeClr val="bg1"/>
                </a:solidFill>
                <a:latin typeface="Arial Narrow" panose="020B0606020202030204" pitchFamily="34" charset="0"/>
                <a:sym typeface="+mn-ea"/>
              </a:rPr>
              <a:t>l'innovation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industrielle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ainsi</a:t>
            </a:r>
            <a:r>
              <a:rPr sz="1200" dirty="0">
                <a:solidFill>
                  <a:schemeClr val="bg1"/>
                </a:solidFill>
                <a:latin typeface="Arial Narrow" panose="020B0606020202030204" pitchFamily="34" charset="0"/>
                <a:sym typeface="+mn-ea"/>
              </a:rPr>
              <a:t> que les perspectives </a:t>
            </a:r>
            <a:r>
              <a:rPr sz="1200" dirty="0" err="1">
                <a:solidFill>
                  <a:schemeClr val="bg1"/>
                </a:solidFill>
                <a:latin typeface="Arial Narrow" panose="020B0606020202030204" pitchFamily="34" charset="0"/>
                <a:sym typeface="+mn-ea"/>
              </a:rPr>
              <a:t>d'avenir</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résultats</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recherches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menées</a:t>
            </a:r>
            <a:r>
              <a:rPr sz="1200" dirty="0">
                <a:solidFill>
                  <a:schemeClr val="bg1"/>
                </a:solidFill>
                <a:latin typeface="Arial Narrow" panose="020B0606020202030204" pitchFamily="34" charset="0"/>
                <a:sym typeface="+mn-ea"/>
              </a:rPr>
              <a:t> par des </a:t>
            </a:r>
            <a:r>
              <a:rPr sz="1200" dirty="0" err="1">
                <a:solidFill>
                  <a:schemeClr val="bg1"/>
                </a:solidFill>
                <a:latin typeface="Arial Narrow" panose="020B0606020202030204" pitchFamily="34" charset="0"/>
                <a:sym typeface="+mn-ea"/>
              </a:rPr>
              <a:t>scientifiques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africains</a:t>
            </a:r>
            <a:r>
              <a:rPr sz="1200" dirty="0">
                <a:solidFill>
                  <a:schemeClr val="bg1"/>
                </a:solidFill>
                <a:latin typeface="Arial Narrow" panose="020B0606020202030204" pitchFamily="34" charset="0"/>
                <a:sym typeface="+mn-ea"/>
              </a:rPr>
              <a:t> sur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source alternative </a:t>
            </a:r>
            <a:r>
              <a:rPr sz="1200" dirty="0" err="1">
                <a:solidFill>
                  <a:schemeClr val="bg1"/>
                </a:solidFill>
                <a:latin typeface="Arial Narrow" panose="020B0606020202030204" pitchFamily="34" charset="0"/>
                <a:sym typeface="+mn-ea"/>
              </a:rPr>
              <a:t>d'éléments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nutritifs</a:t>
            </a:r>
            <a:r>
              <a:rPr sz="1200" dirty="0">
                <a:solidFill>
                  <a:schemeClr val="bg1"/>
                </a:solidFill>
                <a:latin typeface="Arial Narrow" panose="020B0606020202030204" pitchFamily="34" charset="0"/>
                <a:sym typeface="+mn-ea"/>
              </a:rPr>
              <a:t> pour les sols </a:t>
            </a:r>
            <a:r>
              <a:rPr sz="1200" dirty="0" err="1">
                <a:solidFill>
                  <a:schemeClr val="bg1"/>
                </a:solidFill>
                <a:latin typeface="Arial Narrow" panose="020B0606020202030204" pitchFamily="34" charset="0"/>
                <a:sym typeface="+mn-ea"/>
              </a:rPr>
              <a:t>d'Afrique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tropicale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plus de </a:t>
            </a:r>
            <a:r>
              <a:rPr sz="1200" dirty="0" err="1">
                <a:solidFill>
                  <a:schemeClr val="bg1"/>
                </a:solidFill>
                <a:latin typeface="Arial Narrow" panose="020B0606020202030204" pitchFamily="34" charset="0"/>
                <a:sym typeface="+mn-ea"/>
              </a:rPr>
              <a:t>favoriser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d'encourager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avec </a:t>
            </a:r>
            <a:r>
              <a:rPr sz="1200" dirty="0" err="1">
                <a:solidFill>
                  <a:schemeClr val="bg1"/>
                </a:solidFill>
                <a:latin typeface="Arial Narrow" panose="020B0606020202030204" pitchFamily="34" charset="0"/>
                <a:sym typeface="+mn-ea"/>
              </a:rPr>
              <a:t>leurs</a:t>
            </a:r>
            <a:r>
              <a:rPr sz="1200" dirty="0">
                <a:solidFill>
                  <a:schemeClr val="bg1"/>
                </a:solidFill>
                <a:latin typeface="Arial Narrow" panose="020B0606020202030204" pitchFamily="34" charset="0"/>
                <a:sym typeface="+mn-ea"/>
              </a:rPr>
              <a:t> homologues </a:t>
            </a:r>
            <a:r>
              <a:rPr sz="1200" dirty="0" err="1">
                <a:solidFill>
                  <a:schemeClr val="bg1"/>
                </a:solidFill>
                <a:latin typeface="Arial Narrow" panose="020B0606020202030204" pitchFamily="34" charset="0"/>
                <a:sym typeface="+mn-ea"/>
              </a:rPr>
              <a:t>externes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Introduire</a:t>
            </a:r>
            <a:r>
              <a:rPr sz="1200" dirty="0">
                <a:solidFill>
                  <a:schemeClr val="bg1"/>
                </a:solidFill>
                <a:latin typeface="Arial Narrow" panose="020B0606020202030204" pitchFamily="34" charset="0"/>
                <a:sym typeface="+mn-ea"/>
              </a:rPr>
              <a:t>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viable et </a:t>
            </a:r>
            <a:r>
              <a:rPr sz="1200" dirty="0" err="1">
                <a:solidFill>
                  <a:schemeClr val="bg1"/>
                </a:solidFill>
                <a:latin typeface="Arial Narrow" panose="020B0606020202030204" pitchFamily="34" charset="0"/>
                <a:sym typeface="+mn-ea"/>
              </a:rPr>
              <a:t>appropriée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l'orientation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politiques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publiques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visant</a:t>
            </a:r>
            <a:r>
              <a:rPr sz="1200" dirty="0">
                <a:solidFill>
                  <a:schemeClr val="bg1"/>
                </a:solidFill>
                <a:latin typeface="Arial Narrow" panose="020B0606020202030204" pitchFamily="34" charset="0"/>
                <a:sym typeface="+mn-ea"/>
              </a:rPr>
              <a:t> à diversifier les types </a:t>
            </a:r>
            <a:r>
              <a:rPr sz="1200" dirty="0" err="1">
                <a:solidFill>
                  <a:schemeClr val="bg1"/>
                </a:solidFill>
                <a:latin typeface="Arial Narrow" panose="020B0606020202030204" pitchFamily="34" charset="0"/>
                <a:sym typeface="+mn-ea"/>
              </a:rPr>
              <a:t>d'intrants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utilisés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pour la </a:t>
            </a:r>
            <a:r>
              <a:rPr sz="1200" dirty="0" err="1">
                <a:solidFill>
                  <a:schemeClr val="bg1"/>
                </a:solidFill>
                <a:latin typeface="Arial Narrow" panose="020B0606020202030204" pitchFamily="34" charset="0"/>
                <a:sym typeface="+mn-ea"/>
              </a:rPr>
              <a:t>fertilisation</a:t>
            </a:r>
            <a:r>
              <a:rPr sz="1200" dirty="0">
                <a:solidFill>
                  <a:schemeClr val="bg1"/>
                </a:solidFill>
                <a:latin typeface="Arial Narrow" panose="020B0606020202030204" pitchFamily="34" charset="0"/>
                <a:sym typeface="+mn-ea"/>
              </a:rPr>
              <a:t> des sols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Analyser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conclure</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mécanismes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procédures</a:t>
            </a:r>
            <a:r>
              <a:rPr sz="1200" dirty="0">
                <a:solidFill>
                  <a:schemeClr val="bg1"/>
                </a:solidFill>
                <a:latin typeface="Arial Narrow" panose="020B0606020202030204" pitchFamily="34" charset="0"/>
                <a:sym typeface="+mn-ea"/>
              </a:rPr>
              <a:t> à adopter dans la </a:t>
            </a:r>
            <a:r>
              <a:rPr sz="1200" dirty="0" err="1">
                <a:solidFill>
                  <a:schemeClr val="bg1"/>
                </a:solidFill>
                <a:latin typeface="Arial Narrow" panose="020B0606020202030204" pitchFamily="34" charset="0"/>
                <a:sym typeface="+mn-ea"/>
              </a:rPr>
              <a:t>législation</a:t>
            </a:r>
            <a:r>
              <a:rPr sz="1200" dirty="0">
                <a:solidFill>
                  <a:schemeClr val="bg1"/>
                </a:solidFill>
                <a:latin typeface="Arial Narrow" panose="020B0606020202030204" pitchFamily="34" charset="0"/>
                <a:sym typeface="+mn-ea"/>
              </a:rPr>
              <a:t> et la </a:t>
            </a:r>
            <a:r>
              <a:rPr sz="1200" dirty="0" err="1">
                <a:solidFill>
                  <a:schemeClr val="bg1"/>
                </a:solidFill>
                <a:latin typeface="Arial Narrow" panose="020B0606020202030204" pitchFamily="34" charset="0"/>
                <a:sym typeface="+mn-ea"/>
              </a:rPr>
              <a:t>réglementation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pratiques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a:t>
            </a:r>
            <a:r>
              <a:rPr lang="pt-PT" altLang="en-US" sz="1200" dirty="0">
                <a:solidFill>
                  <a:schemeClr val="bg1"/>
                </a:solidFill>
                <a:latin typeface="Arial Narrow" panose="020B0606020202030204" pitchFamily="34" charset="0"/>
                <a:sym typeface="+mn-ea"/>
              </a:rPr>
              <a:t>'</a:t>
            </a:r>
            <a:r>
              <a:rPr sz="1200" dirty="0" err="1">
                <a:solidFill>
                  <a:schemeClr val="bg1"/>
                </a:solidFill>
                <a:latin typeface="Arial Narrow" panose="020B0606020202030204" pitchFamily="34" charset="0"/>
                <a:sym typeface="+mn-ea"/>
              </a:rPr>
              <a:t>engrais</a:t>
            </a:r>
            <a:r>
              <a:rPr sz="1200" dirty="0">
                <a:solidFill>
                  <a:schemeClr val="bg1"/>
                </a:solidFill>
                <a:latin typeface="Arial Narrow" panose="020B0606020202030204" pitchFamily="34" charset="0"/>
                <a:sym typeface="+mn-ea"/>
              </a:rPr>
              <a:t> et nutriments pour les </a:t>
            </a:r>
            <a:r>
              <a:rPr sz="1200" dirty="0" err="1">
                <a:solidFill>
                  <a:schemeClr val="bg1"/>
                </a:solidFill>
                <a:latin typeface="Arial Narrow" panose="020B0606020202030204" pitchFamily="34" charset="0"/>
                <a:sym typeface="+mn-ea"/>
              </a:rPr>
              <a:t>plantes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Définir</a:t>
            </a:r>
            <a:r>
              <a:rPr sz="1200" dirty="0">
                <a:solidFill>
                  <a:schemeClr val="bg1"/>
                </a:solidFill>
                <a:latin typeface="Arial Narrow" panose="020B0606020202030204" pitchFamily="34" charset="0"/>
                <a:sym typeface="+mn-ea"/>
              </a:rPr>
              <a:t> et adopter des </a:t>
            </a:r>
            <a:r>
              <a:rPr sz="1200" dirty="0" err="1">
                <a:solidFill>
                  <a:schemeClr val="bg1"/>
                </a:solidFill>
                <a:latin typeface="Arial Narrow" panose="020B0606020202030204" pitchFamily="34" charset="0"/>
                <a:sym typeface="+mn-ea"/>
              </a:rPr>
              <a:t>stratégies</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d'application</a:t>
            </a:r>
            <a:r>
              <a:rPr sz="1200" dirty="0">
                <a:solidFill>
                  <a:schemeClr val="bg1"/>
                </a:solidFill>
                <a:latin typeface="Arial Narrow" panose="020B0606020202030204" pitchFamily="34" charset="0"/>
                <a:sym typeface="+mn-ea"/>
              </a:rPr>
              <a:t> de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afin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considérée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un support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la </a:t>
            </a:r>
            <a:r>
              <a:rPr sz="1200" dirty="0" err="1">
                <a:solidFill>
                  <a:schemeClr val="bg1"/>
                </a:solidFill>
                <a:latin typeface="Arial Narrow" panose="020B0606020202030204" pitchFamily="34" charset="0"/>
                <a:sym typeface="+mn-ea"/>
              </a:rPr>
              <a:t>durabilité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environnementale</a:t>
            </a:r>
            <a:r>
              <a:rPr sz="1200" dirty="0">
                <a:solidFill>
                  <a:schemeClr val="bg1"/>
                </a:solidFill>
                <a:latin typeface="Arial Narrow" panose="020B0606020202030204" pitchFamily="34" charset="0"/>
                <a:sym typeface="+mn-ea"/>
              </a:rPr>
              <a:t> et la production </a:t>
            </a:r>
            <a:r>
              <a:rPr sz="1200" dirty="0" err="1">
                <a:solidFill>
                  <a:schemeClr val="bg1"/>
                </a:solidFill>
                <a:latin typeface="Arial Narrow" panose="020B0606020202030204" pitchFamily="34" charset="0"/>
                <a:sym typeface="+mn-ea"/>
              </a:rPr>
              <a:t>agricole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du </a:t>
            </a:r>
            <a:r>
              <a:rPr sz="1200" dirty="0" err="1">
                <a:solidFill>
                  <a:schemeClr val="bg1"/>
                </a:solidFill>
                <a:latin typeface="Arial Narrow" panose="020B0606020202030204" pitchFamily="34" charset="0"/>
                <a:sym typeface="+mn-ea"/>
              </a:rPr>
              <a:t>marché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intérieur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régional</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particulier</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familiale</a:t>
            </a:r>
            <a:r>
              <a:rPr sz="1200" dirty="0">
                <a:solidFill>
                  <a:schemeClr val="bg1"/>
                </a:solidFill>
                <a:latin typeface="Arial Narrow" panose="020B0606020202030204" pitchFamily="34" charset="0"/>
                <a:sym typeface="+mn-ea"/>
              </a:rPr>
              <a:t> dans </a:t>
            </a:r>
            <a:r>
              <a:rPr sz="1200" dirty="0" err="1">
                <a:solidFill>
                  <a:schemeClr val="bg1"/>
                </a:solidFill>
                <a:latin typeface="Arial Narrow" panose="020B0606020202030204" pitchFamily="34" charset="0"/>
                <a:sym typeface="+mn-ea"/>
              </a:rPr>
              <a:t>l'espace</a:t>
            </a:r>
            <a:r>
              <a:rPr sz="1200" dirty="0">
                <a:solidFill>
                  <a:schemeClr val="bg1"/>
                </a:solidFill>
                <a:latin typeface="Arial Narrow" panose="020B0606020202030204" pitchFamily="34" charset="0"/>
                <a:sym typeface="+mn-ea"/>
              </a:rPr>
              <a:t> de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Positionner</a:t>
            </a:r>
            <a:r>
              <a:rPr sz="1200" dirty="0">
                <a:solidFill>
                  <a:schemeClr val="bg1"/>
                </a:solidFill>
                <a:latin typeface="Arial Narrow" panose="020B0606020202030204" pitchFamily="34" charset="0"/>
                <a:sym typeface="+mn-ea"/>
              </a:rPr>
              <a:t> le </a:t>
            </a:r>
            <a:r>
              <a:rPr sz="1200" dirty="0" err="1">
                <a:solidFill>
                  <a:schemeClr val="bg1"/>
                </a:solidFill>
                <a:latin typeface="Arial Narrow" panose="020B0606020202030204" pitchFamily="34" charset="0"/>
                <a:sym typeface="+mn-ea"/>
              </a:rPr>
              <a:t>potentiel</a:t>
            </a:r>
            <a:r>
              <a:rPr sz="1200" dirty="0">
                <a:solidFill>
                  <a:schemeClr val="bg1"/>
                </a:solidFill>
                <a:latin typeface="Arial Narrow" panose="020B0606020202030204" pitchFamily="34" charset="0"/>
                <a:sym typeface="+mn-ea"/>
              </a:rPr>
              <a:t> de l'application </a:t>
            </a:r>
            <a:r>
              <a:rPr sz="1200" dirty="0" smtClean="0">
                <a:solidFill>
                  <a:schemeClr val="bg1"/>
                </a:solidFill>
                <a:latin typeface="Arial Narrow" panose="020B0606020202030204" pitchFamily="34" charset="0"/>
                <a:sym typeface="+mn-ea"/>
              </a:rPr>
              <a:t>de la </a:t>
            </a:r>
            <a:r>
              <a:rPr sz="1200" dirty="0">
                <a:solidFill>
                  <a:schemeClr val="bg1"/>
                </a:solidFill>
                <a:latin typeface="Arial Narrow" panose="020B0606020202030204" pitchFamily="34" charset="0"/>
                <a:sym typeface="+mn-ea"/>
              </a:rPr>
              <a:t>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mécanisme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rajeunir</a:t>
            </a:r>
            <a:r>
              <a:rPr sz="1200" dirty="0">
                <a:solidFill>
                  <a:schemeClr val="bg1"/>
                </a:solidFill>
                <a:latin typeface="Arial Narrow" panose="020B0606020202030204" pitchFamily="34" charset="0"/>
                <a:sym typeface="+mn-ea"/>
              </a:rPr>
              <a:t> les sols semi-</a:t>
            </a:r>
            <a:r>
              <a:rPr sz="1200" dirty="0" err="1">
                <a:solidFill>
                  <a:schemeClr val="bg1"/>
                </a:solidFill>
                <a:latin typeface="Arial Narrow" panose="020B0606020202030204" pitchFamily="34" charset="0"/>
                <a:sym typeface="+mn-ea"/>
              </a:rPr>
              <a:t>dégradés</a:t>
            </a:r>
            <a:r>
              <a:rPr sz="1200" dirty="0">
                <a:solidFill>
                  <a:schemeClr val="bg1"/>
                </a:solidFill>
                <a:latin typeface="Arial Narrow" panose="020B0606020202030204" pitchFamily="34" charset="0"/>
                <a:sym typeface="+mn-ea"/>
              </a:rPr>
              <a:t> dans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création</a:t>
            </a:r>
            <a:r>
              <a:rPr sz="1200" dirty="0">
                <a:solidFill>
                  <a:schemeClr val="bg1"/>
                </a:solidFill>
                <a:latin typeface="Arial Narrow" panose="020B0606020202030204" pitchFamily="34" charset="0"/>
                <a:sym typeface="+mn-ea"/>
              </a:rPr>
              <a:t> d'un </a:t>
            </a:r>
            <a:r>
              <a:rPr sz="1200" dirty="0" err="1">
                <a:solidFill>
                  <a:schemeClr val="bg1"/>
                </a:solidFill>
                <a:latin typeface="Arial Narrow" panose="020B0606020202030204" pitchFamily="34" charset="0"/>
                <a:sym typeface="+mn-ea"/>
              </a:rPr>
              <a:t>réseau</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chercheurs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impliquant</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universités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centres</a:t>
            </a:r>
            <a:r>
              <a:rPr sz="1200" dirty="0">
                <a:solidFill>
                  <a:schemeClr val="bg1"/>
                </a:solidFill>
                <a:latin typeface="Arial Narrow" panose="020B0606020202030204" pitchFamily="34" charset="0"/>
                <a:sym typeface="+mn-ea"/>
              </a:rPr>
              <a:t> de recherche et de </a:t>
            </a:r>
            <a:r>
              <a:rPr sz="1200" dirty="0" err="1">
                <a:solidFill>
                  <a:schemeClr val="bg1"/>
                </a:solidFill>
                <a:latin typeface="Arial Narrow" panose="020B0606020202030204" pitchFamily="34" charset="0"/>
                <a:sym typeface="+mn-ea"/>
              </a:rPr>
              <a:t>développement</a:t>
            </a:r>
            <a:r>
              <a:rPr sz="1200" dirty="0">
                <a:solidFill>
                  <a:schemeClr val="bg1"/>
                </a:solidFill>
                <a:latin typeface="Arial Narrow" panose="020B0606020202030204" pitchFamily="34" charset="0"/>
                <a:sym typeface="+mn-ea"/>
              </a:rPr>
              <a:t>, des associations </a:t>
            </a:r>
            <a:r>
              <a:rPr sz="1200" dirty="0" err="1">
                <a:solidFill>
                  <a:schemeClr val="bg1"/>
                </a:solidFill>
                <a:latin typeface="Arial Narrow" panose="020B0606020202030204" pitchFamily="34" charset="0"/>
                <a:sym typeface="+mn-ea"/>
              </a:rPr>
              <a:t>d'entreprises</a:t>
            </a:r>
            <a:r>
              <a:rPr sz="1200" dirty="0">
                <a:solidFill>
                  <a:schemeClr val="bg1"/>
                </a:solidFill>
                <a:latin typeface="Arial Narrow" panose="020B0606020202030204" pitchFamily="34" charset="0"/>
                <a:sym typeface="+mn-ea"/>
              </a:rPr>
              <a:t> et des </a:t>
            </a:r>
            <a:r>
              <a:rPr sz="1200" dirty="0" err="1">
                <a:solidFill>
                  <a:schemeClr val="bg1"/>
                </a:solidFill>
                <a:latin typeface="Arial Narrow" panose="020B0606020202030204" pitchFamily="34" charset="0"/>
                <a:sym typeface="+mn-ea"/>
              </a:rPr>
              <a:t>entreprises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des </a:t>
            </a:r>
            <a:r>
              <a:rPr sz="1200" dirty="0" err="1">
                <a:solidFill>
                  <a:schemeClr val="bg1"/>
                </a:solidFill>
                <a:latin typeface="Arial Narrow" panose="020B0606020202030204" pitchFamily="34" charset="0"/>
                <a:sym typeface="+mn-ea"/>
              </a:rPr>
              <a:t>projets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programmes</a:t>
            </a:r>
            <a:r>
              <a:rPr sz="1200" dirty="0">
                <a:solidFill>
                  <a:schemeClr val="bg1"/>
                </a:solidFill>
                <a:latin typeface="Arial Narrow" panose="020B0606020202030204" pitchFamily="34" charset="0"/>
                <a:sym typeface="+mn-ea"/>
              </a:rPr>
              <a:t> de recherche,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la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poudre de basalte pour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et de </a:t>
            </a:r>
            <a:r>
              <a:rPr sz="1200" dirty="0" err="1">
                <a:solidFill>
                  <a:schemeClr val="bg1"/>
                </a:solidFill>
                <a:latin typeface="Arial Narrow" panose="020B0606020202030204" pitchFamily="34" charset="0"/>
                <a:sym typeface="+mn-ea"/>
              </a:rPr>
              <a:t>fibres</a:t>
            </a:r>
            <a:r>
              <a:rPr sz="1200" dirty="0">
                <a:solidFill>
                  <a:schemeClr val="bg1"/>
                </a:solidFill>
                <a:latin typeface="Arial Narrow" panose="020B0606020202030204" pitchFamily="34" charset="0"/>
                <a:sym typeface="+mn-ea"/>
              </a:rPr>
              <a:t> de basalte pour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coopération</a:t>
            </a:r>
            <a:r>
              <a:rPr sz="1200" dirty="0">
                <a:solidFill>
                  <a:schemeClr val="bg1"/>
                </a:solidFill>
                <a:latin typeface="Arial Narrow" panose="020B0606020202030204" pitchFamily="34" charset="0"/>
                <a:sym typeface="+mn-ea"/>
              </a:rPr>
              <a:t> et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université-industrie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Préparer</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une</a:t>
            </a:r>
            <a:r>
              <a:rPr sz="1200" dirty="0">
                <a:solidFill>
                  <a:schemeClr val="bg1"/>
                </a:solidFill>
                <a:latin typeface="Arial Narrow" panose="020B0606020202030204" pitchFamily="34" charset="0"/>
                <a:sym typeface="+mn-ea"/>
              </a:rPr>
              <a:t> publication dans </a:t>
            </a:r>
            <a:r>
              <a:rPr sz="1200" dirty="0" err="1">
                <a:solidFill>
                  <a:schemeClr val="bg1"/>
                </a:solidFill>
                <a:latin typeface="Arial Narrow" panose="020B0606020202030204" pitchFamily="34" charset="0"/>
                <a:sym typeface="+mn-ea"/>
              </a:rPr>
              <a:t>laquelle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seront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insérés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et les communications les plus </a:t>
            </a:r>
            <a:r>
              <a:rPr sz="1200" dirty="0" err="1">
                <a:solidFill>
                  <a:schemeClr val="bg1"/>
                </a:solidFill>
                <a:latin typeface="Arial Narrow" panose="020B0606020202030204" pitchFamily="34" charset="0"/>
                <a:sym typeface="+mn-ea"/>
              </a:rPr>
              <a:t>pertinents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présentés</a:t>
            </a:r>
            <a:r>
              <a:rPr sz="1200" dirty="0">
                <a:solidFill>
                  <a:schemeClr val="bg1"/>
                </a:solidFill>
                <a:latin typeface="Arial Narrow" panose="020B0606020202030204" pitchFamily="34" charset="0"/>
                <a:sym typeface="+mn-ea"/>
              </a:rPr>
              <a:t> à </a:t>
            </a:r>
            <a:r>
              <a:rPr sz="1200" dirty="0" err="1">
                <a:solidFill>
                  <a:schemeClr val="bg1"/>
                </a:solidFill>
                <a:latin typeface="Arial Narrow" panose="020B0606020202030204" pitchFamily="34" charset="0"/>
                <a:sym typeface="+mn-ea"/>
              </a:rPr>
              <a:t>l'événement</a:t>
            </a:r>
            <a:r>
              <a:rPr sz="1200" dirty="0">
                <a:solidFill>
                  <a:schemeClr val="bg1"/>
                </a:solidFill>
                <a:latin typeface="Arial Narrow" panose="020B0606020202030204" pitchFamily="34" charset="0"/>
                <a:sym typeface="+mn-ea"/>
              </a:rPr>
              <a:t> et qui </a:t>
            </a:r>
            <a:r>
              <a:rPr sz="1200" dirty="0" err="1">
                <a:solidFill>
                  <a:schemeClr val="bg1"/>
                </a:solidFill>
                <a:latin typeface="Arial Narrow" panose="020B0606020202030204" pitchFamily="34" charset="0"/>
                <a:sym typeface="+mn-ea"/>
              </a:rPr>
              <a:t>serviront</a:t>
            </a:r>
            <a:r>
              <a:rPr sz="1200" dirty="0">
                <a:solidFill>
                  <a:schemeClr val="bg1"/>
                </a:solidFill>
                <a:latin typeface="Arial Narrow" panose="020B0606020202030204" pitchFamily="34" charset="0"/>
                <a:sym typeface="+mn-ea"/>
              </a:rPr>
              <a:t> de guide pour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futurs</a:t>
            </a:r>
            <a:r>
              <a:rPr lang="pt-PT" altLang="en-US" sz="1200" dirty="0" err="1">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1"/>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CaixaDeTexto 1"/>
          <p:cNvSpPr txBox="1"/>
          <p:nvPr/>
        </p:nvSpPr>
        <p:spPr>
          <a:xfrm>
            <a:off x="7118349" y="3970030"/>
            <a:ext cx="1734893" cy="368300"/>
          </a:xfrm>
          <a:prstGeom prst="rect">
            <a:avLst/>
          </a:prstGeom>
          <a:noFill/>
        </p:spPr>
        <p:txBody>
          <a:bodyPr wrap="square" rtlCol="0">
            <a:spAutoFit/>
          </a:bodyPr>
          <a:lstStyle/>
          <a:p>
            <a:pPr algn="ctr"/>
            <a:r>
              <a:rPr lang="pt-PT" i="1" dirty="0">
                <a:solidFill>
                  <a:srgbClr val="00B0F0"/>
                </a:solidFill>
                <a:latin typeface="Arial Narrow" panose="020B0606020202030204" pitchFamily="34" charset="0"/>
              </a:rPr>
              <a:t>CONTACTS</a:t>
            </a:r>
            <a:endParaRPr lang="pt-PT" i="1" dirty="0">
              <a:solidFill>
                <a:srgbClr val="00B0F0"/>
              </a:solidFill>
              <a:latin typeface="Arial Narrow" panose="020B0606020202030204" pitchFamily="34" charset="0"/>
            </a:endParaRPr>
          </a:p>
        </p:txBody>
      </p:sp>
      <p:sp>
        <p:nvSpPr>
          <p:cNvPr id="33" name="CaixaDeTexto 53"/>
          <p:cNvSpPr txBox="1"/>
          <p:nvPr/>
        </p:nvSpPr>
        <p:spPr>
          <a:xfrm>
            <a:off x="9583420" y="4604385"/>
            <a:ext cx="2400935" cy="1260475"/>
          </a:xfrm>
          <a:prstGeom prst="rect">
            <a:avLst/>
          </a:prstGeom>
          <a:noFill/>
        </p:spPr>
        <p:txBody>
          <a:bodyPr wrap="square" rtlCol="0">
            <a:spAutoFit/>
          </a:bodyPr>
          <a:p>
            <a:r>
              <a:rPr lang="en-US" sz="1600" b="1" i="1" dirty="0" smtClean="0">
                <a:solidFill>
                  <a:srgbClr val="00B0F0"/>
                </a:solidFill>
              </a:rPr>
              <a:t>B</a:t>
            </a:r>
            <a:r>
              <a:rPr lang="pt-PT" altLang="en-US" sz="1600" b="1" i="1" dirty="0" smtClean="0">
                <a:solidFill>
                  <a:srgbClr val="00B0F0"/>
                </a:solidFill>
              </a:rPr>
              <a:t>ASALT CONFERENCE</a:t>
            </a:r>
            <a:endParaRPr lang="en-US" sz="1600" b="1" i="1" dirty="0">
              <a:solidFill>
                <a:srgbClr val="00B0F0"/>
              </a:solidFill>
            </a:endParaRPr>
          </a:p>
          <a:p>
            <a:r>
              <a:rPr lang="en-US" sz="1200" dirty="0" smtClean="0">
                <a:solidFill>
                  <a:schemeClr val="bg1"/>
                </a:solidFill>
                <a:latin typeface="Arial Narrow" panose="020B0606020202030204" pitchFamily="34" charset="0"/>
              </a:rPr>
              <a:t>WhatsApp</a:t>
            </a:r>
            <a:r>
              <a:rPr lang="en-US" sz="1200" dirty="0">
                <a:solidFill>
                  <a:schemeClr val="bg1"/>
                </a:solidFill>
                <a:latin typeface="Arial Narrow" panose="020B0606020202030204" pitchFamily="34" charset="0"/>
              </a:rPr>
              <a:t>:+351 964 406 800</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Viber</a:t>
            </a:r>
            <a:r>
              <a:rPr lang="en-US" sz="1200" dirty="0">
                <a:solidFill>
                  <a:schemeClr val="bg1"/>
                </a:solidFill>
                <a:latin typeface="Arial Narrow" panose="020B0606020202030204" pitchFamily="34" charset="0"/>
                <a:sym typeface="+mn-ea"/>
              </a:rPr>
              <a:t>:+351 964 406 800</a:t>
            </a:r>
            <a:endParaRPr lang="en-US" sz="1200" dirty="0">
              <a:solidFill>
                <a:schemeClr val="bg1"/>
              </a:solidFill>
              <a:latin typeface="Arial Narrow" panose="020B0606020202030204" pitchFamily="34" charset="0"/>
            </a:endParaRPr>
          </a:p>
          <a:p>
            <a:r>
              <a:rPr lang="en-US" sz="1200" dirty="0">
                <a:solidFill>
                  <a:schemeClr val="bg1"/>
                </a:solidFill>
                <a:latin typeface="Arial Narrow" panose="020B0606020202030204" pitchFamily="34" charset="0"/>
                <a:sym typeface="+mn-ea"/>
              </a:rPr>
              <a:t>Skype: </a:t>
            </a:r>
            <a:r>
              <a:rPr lang="en-US" sz="1200" dirty="0" err="1">
                <a:solidFill>
                  <a:schemeClr val="bg1"/>
                </a:solidFill>
                <a:latin typeface="Arial Narrow" panose="020B0606020202030204" pitchFamily="34" charset="0"/>
                <a:sym typeface="+mn-ea"/>
              </a:rPr>
              <a:t>setimocontinente</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i</a:t>
            </a:r>
            <a:r>
              <a:rPr lang="en-US" sz="1200" dirty="0" smtClean="0">
                <a:solidFill>
                  <a:schemeClr val="bg1"/>
                </a:solidFill>
                <a:latin typeface="Arial Narrow" panose="020B0606020202030204" pitchFamily="34" charset="0"/>
                <a:sym typeface="+mn-ea"/>
              </a:rPr>
              <a:t>nfo@</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endParaRPr>
          </a:p>
          <a:p>
            <a:r>
              <a:rPr lang="en-US" sz="1200" dirty="0" smtClean="0">
                <a:solidFill>
                  <a:schemeClr val="bg1"/>
                </a:solidFill>
                <a:latin typeface="Arial Narrow" panose="020B0606020202030204" pitchFamily="34" charset="0"/>
                <a:sym typeface="+mn-ea"/>
              </a:rPr>
              <a:t>www</a:t>
            </a:r>
            <a:r>
              <a:rPr lang="en-US" sz="1200" dirty="0">
                <a:solidFill>
                  <a:schemeClr val="bg1"/>
                </a:solidFill>
                <a:latin typeface="Arial Narrow" panose="020B0606020202030204" pitchFamily="34" charset="0"/>
                <a:sym typeface="+mn-ea"/>
              </a:rPr>
              <a:t>.</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sym typeface="+mn-ea"/>
            </a:endParaRPr>
          </a:p>
        </p:txBody>
      </p:sp>
      <p:sp>
        <p:nvSpPr>
          <p:cNvPr id="15"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fld>
            <a:endParaRPr lang="fr-FR" altLang="pt-PT" sz="1200" b="1" i="1" u="sng" dirty="0" smtClean="0">
              <a:solidFill>
                <a:schemeClr val="bg1"/>
              </a:solidFill>
            </a:endParaRPr>
          </a:p>
        </p:txBody>
      </p:sp>
      <p:pic>
        <p:nvPicPr>
          <p:cNvPr id="29" name="Imagem 28" descr="logo"/>
          <p:cNvPicPr>
            <a:picLocks noChangeAspect="1"/>
          </p:cNvPicPr>
          <p:nvPr/>
        </p:nvPicPr>
        <p:blipFill>
          <a:blip r:embed="rId2"/>
          <a:stretch>
            <a:fillRect/>
          </a:stretch>
        </p:blipFill>
        <p:spPr>
          <a:xfrm>
            <a:off x="8821420" y="6120765"/>
            <a:ext cx="3359150" cy="737235"/>
          </a:xfrm>
          <a:prstGeom prst="rect">
            <a:avLst/>
          </a:prstGeom>
        </p:spPr>
      </p:pic>
      <p:pic>
        <p:nvPicPr>
          <p:cNvPr id="30" name="Image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34" name="Imagem 33" descr="fundo"/>
          <p:cNvPicPr>
            <a:picLocks noChangeAspect="1"/>
          </p:cNvPicPr>
          <p:nvPr/>
        </p:nvPicPr>
        <p:blipFill>
          <a:blip r:embed="rId4"/>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40" name="Imagem 39" descr="logo"/>
          <p:cNvPicPr>
            <a:picLocks noChangeAspect="1"/>
          </p:cNvPicPr>
          <p:nvPr/>
        </p:nvPicPr>
        <p:blipFill>
          <a:blip r:embed="rId5"/>
          <a:stretch>
            <a:fillRect/>
          </a:stretch>
        </p:blipFill>
        <p:spPr>
          <a:xfrm>
            <a:off x="94615" y="98425"/>
            <a:ext cx="3092450" cy="724535"/>
          </a:xfrm>
          <a:prstGeom prst="rect">
            <a:avLst/>
          </a:prstGeom>
        </p:spPr>
      </p:pic>
      <p:sp>
        <p:nvSpPr>
          <p:cNvPr id="9" name="CaixaDeTexto 67"/>
          <p:cNvSpPr/>
          <p:nvPr/>
        </p:nvSpPr>
        <p:spPr>
          <a:xfrm>
            <a:off x="9226550" y="1444625"/>
            <a:ext cx="2548890" cy="1953260"/>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JUIN</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 VERT</a:t>
            </a:r>
            <a:endParaRPr lang="pt-PT" sz="2000" b="1" dirty="0" smtClean="0">
              <a:solidFill>
                <a:srgbClr val="0066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13236</Words>
  <Application>WPS Presentation</Application>
  <PresentationFormat>Grand écran</PresentationFormat>
  <Paragraphs>174</Paragraphs>
  <Slides>7</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vt:i4>
      </vt:variant>
    </vt:vector>
  </HeadingPairs>
  <TitlesOfParts>
    <vt:vector size="21" baseType="lpstr">
      <vt:lpstr>Arial</vt:lpstr>
      <vt:lpstr>SimSun</vt:lpstr>
      <vt:lpstr>Wingdings</vt:lpstr>
      <vt:lpstr>Century Gothic</vt:lpstr>
      <vt:lpstr>Wingdings 3</vt:lpstr>
      <vt:lpstr>Calibri</vt:lpstr>
      <vt:lpstr>Arial Narrow</vt:lpstr>
      <vt:lpstr>Times New Roman</vt:lpstr>
      <vt:lpstr>Microsoft YaHei</vt:lpstr>
      <vt:lpstr/>
      <vt:lpstr>Arial Unicode MS</vt:lpstr>
      <vt:lpstr>Felix Titling</vt:lpstr>
      <vt:lpstr>Segoe Print</vt:lpstr>
      <vt:lpstr>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pigos</cp:lastModifiedBy>
  <cp:revision>549</cp:revision>
  <dcterms:created xsi:type="dcterms:W3CDTF">2019-09-15T11:56:00Z</dcterms:created>
  <dcterms:modified xsi:type="dcterms:W3CDTF">2020-11-06T23:46:35Z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