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256" r:id="rId2"/>
    <p:sldId id="277" r:id="rId3"/>
    <p:sldId id="278" r:id="rId4"/>
    <p:sldId id="279" r:id="rId5"/>
    <p:sldId id="280" r:id="rId6"/>
    <p:sldId id="281" r:id="rId7"/>
    <p:sldId id="282" r:id="rId8"/>
    <p:sldId id="285" r:id="rId9"/>
    <p:sldId id="287" r:id="rId10"/>
    <p:sldId id="288" r:id="rId11"/>
  </p:sldIdLst>
  <p:sldSz cx="12192000" cy="6858000"/>
  <p:notesSz cx="6858000" cy="9144000"/>
  <p:defaultText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B2"/>
    <a:srgbClr val="006666"/>
    <a:srgbClr val="FFFFFF"/>
    <a:srgbClr val="235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95" autoAdjust="0"/>
    <p:restoredTop sz="95270" autoAdjust="0"/>
  </p:normalViewPr>
  <p:slideViewPr>
    <p:cSldViewPr snapToGrid="0">
      <p:cViewPr>
        <p:scale>
          <a:sx n="100" d="100"/>
          <a:sy n="100" d="100"/>
        </p:scale>
        <p:origin x="-58" y="-72"/>
      </p:cViewPr>
      <p:guideLst>
        <p:guide orient="horz" pos="2179"/>
        <p:guide pos="3851"/>
      </p:guideLst>
    </p:cSldViewPr>
  </p:slideViewPr>
  <p:outlineViewPr>
    <p:cViewPr>
      <p:scale>
        <a:sx n="33" d="100"/>
        <a:sy n="33" d="100"/>
      </p:scale>
      <p:origin x="2232" y="14298"/>
    </p:cViewPr>
  </p:outlineViewPr>
  <p:notesTextViewPr>
    <p:cViewPr>
      <p:scale>
        <a:sx n="1" d="1"/>
        <a:sy n="1" d="1"/>
      </p:scale>
      <p:origin x="0" y="0"/>
    </p:cViewPr>
  </p:notesTextViewPr>
  <p:sorterViewPr>
    <p:cViewPr>
      <p:scale>
        <a:sx n="33" d="100"/>
        <a:sy n="33" d="100"/>
      </p:scale>
      <p:origin x="0" y="0"/>
    </p:cViewPr>
  </p:sorterViewPr>
  <p:notesViewPr>
    <p:cSldViewPr snapToGrid="0">
      <p:cViewPr>
        <p:scale>
          <a:sx n="77" d="100"/>
          <a:sy n="77" d="100"/>
        </p:scale>
        <p:origin x="2167" y="219"/>
      </p:cViewPr>
      <p:guideLst/>
    </p:cSldViewPr>
  </p:notesViewPr>
  <p:gridSpacing cx="71755" cy="7175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01-02-2021</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1138648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noChangeArrowheads="1"/>
          </p:cNvSpPr>
          <p:nvPr>
            <p:ph type="hdr" sz="quarter"/>
          </p:nvPr>
        </p:nvSpPr>
        <p:spPr>
          <a:xfrm>
            <a:off x="0" y="0"/>
            <a:ext cx="2971800" cy="459105"/>
          </a:xfrm>
          <a:prstGeom prst="rect">
            <a:avLst/>
          </a:prstGeom>
        </p:spPr>
        <p:txBody>
          <a:bodyPr vert="horz" wrap="square" lIns="91440" tIns="45720" rIns="91440" bIns="45720" numCol="1" spcCol="215900" anchor="t"/>
          <a:lstStyle>
            <a:lvl1pPr algn="l">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GB"/>
          </a:p>
        </p:txBody>
      </p:sp>
      <p:sp>
        <p:nvSpPr>
          <p:cNvPr id="3" name="Date Placeholder 2"/>
          <p:cNvSpPr>
            <a:spLocks noGrp="1" noChangeArrowheads="1"/>
          </p:cNvSpPr>
          <p:nvPr>
            <p:ph type="dt" idx="1"/>
          </p:nvPr>
        </p:nvSpPr>
        <p:spPr>
          <a:xfrm>
            <a:off x="3884930" y="0"/>
            <a:ext cx="2971800" cy="459105"/>
          </a:xfrm>
          <a:prstGeom prst="rect">
            <a:avLst/>
          </a:prstGeom>
        </p:spPr>
        <p:txBody>
          <a:bodyPr vert="horz" wrap="square" lIns="91440" tIns="45720" rIns="91440" bIns="45720" numCol="1" spcCol="215900" anchor="t"/>
          <a:lstStyle>
            <a:lvl1pPr algn="r">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E41-0FDA-4FC8-94A2-F99D70EC62AC}" type="datetime1">
              <a:rPr lang="en-GB"/>
              <a:t>01/02/2021</a:t>
            </a:fld>
            <a:endParaRPr lang="en-GB"/>
          </a:p>
        </p:txBody>
      </p:sp>
      <p:sp>
        <p:nvSpPr>
          <p:cNvPr id="4" name="Slide Image Placeholder 3"/>
          <p:cNvSpPr>
            <a:spLocks noGrp="1" noRot="1" noChangeAspect="1" noChangeArrowheads="1"/>
          </p:cNvSpPr>
          <p:nvPr>
            <p:ph type="sldImg" idx="2"/>
          </p:nvPr>
        </p:nvSpPr>
        <p:spPr>
          <a:xfrm>
            <a:off x="685800" y="1143000"/>
            <a:ext cx="5486400" cy="3086100"/>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lstStyle/>
          <a:p>
            <a:pPr>
              <a:defRPr lang="en-US"/>
            </a:pPr>
            <a:endParaRPr lang="en-GB"/>
          </a:p>
        </p:txBody>
      </p:sp>
      <p:sp>
        <p:nvSpPr>
          <p:cNvPr id="5" name="Notes Placeholder 4"/>
          <p:cNvSpPr>
            <a:spLocks noGrp="1" noChangeArrowheads="1"/>
          </p:cNvSpPr>
          <p:nvPr>
            <p:ph type="body" idx="3"/>
          </p:nvPr>
        </p:nvSpPr>
        <p:spPr>
          <a:xfrm>
            <a:off x="685800" y="4400550"/>
            <a:ext cx="5486400" cy="3600450"/>
          </a:xfrm>
          <a:prstGeom prst="rect">
            <a:avLst/>
          </a:prstGeom>
          <a:noFill/>
          <a:ln>
            <a:noFill/>
          </a:ln>
        </p:spPr>
        <p:txBody>
          <a:bodyPr vert="horz" wrap="square" lIns="91440" tIns="45720" rIns="91440" bIns="45720" numCol="1" spcCol="215900" anchor="t"/>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endParaRPr lang="en-GB"/>
          </a:p>
        </p:txBody>
      </p:sp>
      <p:sp>
        <p:nvSpPr>
          <p:cNvPr id="6" name="Footer Placeholder 5"/>
          <p:cNvSpPr>
            <a:spLocks noGrp="1" noChangeArrowheads="1"/>
          </p:cNvSpPr>
          <p:nvPr>
            <p:ph type="ftr" sz="quarter" idx="4"/>
          </p:nvPr>
        </p:nvSpPr>
        <p:spPr>
          <a:xfrm>
            <a:off x="0" y="8685530"/>
            <a:ext cx="2971800" cy="458470"/>
          </a:xfrm>
          <a:prstGeom prst="rect">
            <a:avLst/>
          </a:prstGeom>
          <a:noFill/>
          <a:ln>
            <a:noFill/>
          </a:ln>
        </p:spPr>
        <p:txBody>
          <a:bodyPr vert="horz" wrap="square" lIns="91440" tIns="45720" rIns="91440" bIns="45720" numCol="1" spcCol="215900" anchor="b"/>
          <a:lstStyle>
            <a:lvl1pPr algn="l">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GB"/>
          </a:p>
        </p:txBody>
      </p:sp>
      <p:sp>
        <p:nvSpPr>
          <p:cNvPr id="7" name="Slide Number Placeholder 6"/>
          <p:cNvSpPr>
            <a:spLocks noGrp="1" noChangeArrowheads="1"/>
          </p:cNvSpPr>
          <p:nvPr>
            <p:ph type="sldNum" sz="quarter" idx="5"/>
          </p:nvPr>
        </p:nvSpPr>
        <p:spPr>
          <a:xfrm>
            <a:off x="3884930" y="8685530"/>
            <a:ext cx="2971800" cy="458470"/>
          </a:xfrm>
          <a:prstGeom prst="rect">
            <a:avLst/>
          </a:prstGeom>
          <a:noFill/>
          <a:ln>
            <a:noFill/>
          </a:ln>
        </p:spPr>
        <p:txBody>
          <a:bodyPr vert="horz" wrap="square" lIns="91440" tIns="45720" rIns="91440" bIns="45720" numCol="1" spcCol="215900" anchor="b"/>
          <a:lstStyle>
            <a:lvl1pPr algn="r">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2F1-BFDA-4FC4-94A2-49917CEC621C}" type="slidenum">
              <a:rPr lang="en-GB"/>
              <a:t>‹#›</a:t>
            </a:fld>
            <a:endParaRPr lang="en-GB"/>
          </a:p>
        </p:txBody>
      </p:sp>
    </p:spTree>
    <p:extLst>
      <p:ext uri="{BB962C8B-B14F-4D97-AF65-F5344CB8AC3E}">
        <p14:creationId xmlns:p14="http://schemas.microsoft.com/office/powerpoint/2010/main" val="4121503159"/>
      </p:ext>
    </p:extLst>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1pPr>
    <a:lvl2pPr marL="457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2pPr>
    <a:lvl3pPr marL="914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3pPr>
    <a:lvl4pPr marL="1371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4pPr>
    <a:lvl5pPr marL="18288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5pPr>
    <a:lvl6pPr marL="22860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6pPr>
    <a:lvl7pPr marL="2743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7pPr>
    <a:lvl8pPr marL="3200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8pPr>
    <a:lvl9pPr marL="3657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noChangeArrowheads="1"/>
          </p:cNvSpPr>
          <p:nvPr>
            <p:ph type="ctrTitle"/>
          </p:nvPr>
        </p:nvSpPr>
        <p:spPr>
          <a:xfrm>
            <a:off x="683895" y="685800"/>
            <a:ext cx="8001000" cy="2971800"/>
          </a:xfrm>
        </p:spPr>
        <p:txBody>
          <a:bodyPr vert="horz" wrap="square" lIns="91440" tIns="45720" rIns="91440" bIns="45720" numCol="1" spcCol="215900" anchor="b"/>
          <a:lstStyle>
            <a:lvl1pPr algn="l">
              <a:defRPr lang="en-US" sz="4800" cap="a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Subtitle 2"/>
          <p:cNvSpPr>
            <a:spLocks noGrp="1" noChangeArrowheads="1"/>
          </p:cNvSpPr>
          <p:nvPr>
            <p:ph type="subTitle" idx="1"/>
          </p:nvPr>
        </p:nvSpPr>
        <p:spPr>
          <a:xfrm>
            <a:off x="683895" y="3843655"/>
            <a:ext cx="6400800" cy="1947545"/>
          </a:xfrm>
        </p:spPr>
        <p:txBody>
          <a:bodyPr vert="horz" wrap="square" lIns="91440" tIns="45720" rIns="91440" bIns="45720" numCol="1" spcCol="215900" anchor="t"/>
          <a:lstStyle>
            <a:lvl1pPr marL="0" indent="0" algn="l">
              <a:buNone/>
              <a:defRPr lang="en-US" sz="2100">
                <a:solidFill>
                  <a:srgbClr val="0F486F"/>
                </a:solidFill>
              </a:defRPr>
            </a:lvl1pPr>
            <a:lvl2pPr marL="457200" indent="0" algn="ctr">
              <a:buNone/>
              <a:defRPr lang="en-US">
                <a:solidFill>
                  <a:srgbClr val="FFFFFF"/>
                </a:solidFill>
              </a:defRPr>
            </a:lvl2pPr>
            <a:lvl3pPr marL="914400" indent="0" algn="ctr">
              <a:buNone/>
              <a:defRPr lang="en-US">
                <a:solidFill>
                  <a:srgbClr val="FFFFFF"/>
                </a:solidFill>
              </a:defRPr>
            </a:lvl3pPr>
            <a:lvl4pPr marL="1371600" indent="0" algn="ctr">
              <a:buNone/>
              <a:defRPr lang="en-US">
                <a:solidFill>
                  <a:srgbClr val="FFFFFF"/>
                </a:solidFill>
              </a:defRPr>
            </a:lvl4pPr>
            <a:lvl5pPr marL="1828800" indent="0" algn="ctr">
              <a:buNone/>
              <a:defRPr lang="en-US">
                <a:solidFill>
                  <a:srgbClr val="FFFFFF"/>
                </a:solidFill>
              </a:defRPr>
            </a:lvl5pPr>
            <a:lvl6pPr marL="2286000" indent="0" algn="ctr">
              <a:buNone/>
              <a:defRPr lang="en-US">
                <a:solidFill>
                  <a:srgbClr val="FFFFFF"/>
                </a:solidFill>
              </a:defRPr>
            </a:lvl6pPr>
            <a:lvl7pPr marL="2743200" indent="0" algn="ctr">
              <a:buNone/>
              <a:defRPr lang="en-US">
                <a:solidFill>
                  <a:srgbClr val="FFFFFF"/>
                </a:solidFill>
              </a:defRPr>
            </a:lvl7pPr>
            <a:lvl8pPr marL="3200400" indent="0" algn="ctr">
              <a:buNone/>
              <a:defRPr lang="en-US">
                <a:solidFill>
                  <a:srgbClr val="FFFFFF"/>
                </a:solidFill>
              </a:defRPr>
            </a:lvl8pPr>
            <a:lvl9pPr marL="3657600" indent="0" algn="ctr">
              <a:buNone/>
              <a:defRPr lang="en-US">
                <a:solidFill>
                  <a:srgbClr val="FFFFFF"/>
                </a:solidFill>
              </a:defRPr>
            </a:lvl9pPr>
          </a:lstStyle>
          <a:p>
            <a:pPr>
              <a:defRPr lang="en-US"/>
            </a:pPr>
            <a:r>
              <a:t>Click to edit Master subtitle style</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F26-68DA-4FA9-94A2-9EFC11EC62CB}" type="datetime1">
              <a:rPr lang="pt-PT"/>
              <a:t>01-02-2021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BD-F3DA-4FD3-94A2-05866BEC6250}" type="slidenum">
              <a:rPr lang="pt-PT"/>
              <a:t>‹#›</a:t>
            </a:fld>
            <a:endParaRPr lang="pt-PT"/>
          </a:p>
        </p:txBody>
      </p:sp>
      <p:sp>
        <p:nvSpPr>
          <p:cNvPr id="7" name="Straight Connector 15"/>
          <p:cNvSpPr/>
          <p:nvPr/>
        </p:nvSpPr>
        <p:spPr>
          <a:xfrm flipH="1">
            <a:off x="8227695" y="8255"/>
            <a:ext cx="3810000" cy="3810000"/>
          </a:xfrm>
          <a:prstGeom prst="line">
            <a:avLst/>
          </a:prstGeom>
          <a:noFill/>
          <a:ln w="12700" cap="flat" cmpd="sng" algn="ctr">
            <a:solidFill>
              <a:schemeClr val="tx1"/>
            </a:solidFill>
            <a:prstDash val="solid"/>
            <a:headEnd type="none"/>
            <a:tailEnd type="none"/>
          </a:ln>
          <a:effectLst/>
        </p:spPr>
      </p:sp>
      <p:sp>
        <p:nvSpPr>
          <p:cNvPr id="8" name="Straight Connector 16"/>
          <p:cNvSpPr/>
          <p:nvPr/>
        </p:nvSpPr>
        <p:spPr>
          <a:xfrm flipH="1">
            <a:off x="6108065" y="91440"/>
            <a:ext cx="6080760" cy="6080760"/>
          </a:xfrm>
          <a:prstGeom prst="line">
            <a:avLst/>
          </a:prstGeom>
          <a:noFill/>
          <a:ln w="12700" cap="flat" cmpd="sng" algn="ctr">
            <a:solidFill>
              <a:schemeClr val="tx1"/>
            </a:solidFill>
            <a:prstDash val="solid"/>
            <a:headEnd type="none"/>
            <a:tailEnd type="none"/>
          </a:ln>
          <a:effectLst/>
        </p:spPr>
      </p:sp>
      <p:sp>
        <p:nvSpPr>
          <p:cNvPr id="9" name="Straight Connector 18"/>
          <p:cNvSpPr/>
          <p:nvPr/>
        </p:nvSpPr>
        <p:spPr>
          <a:xfrm flipH="1">
            <a:off x="7235825" y="228600"/>
            <a:ext cx="4953000" cy="4953000"/>
          </a:xfrm>
          <a:prstGeom prst="line">
            <a:avLst/>
          </a:prstGeom>
          <a:noFill/>
          <a:ln w="12700" cap="flat" cmpd="sng" algn="ctr">
            <a:solidFill>
              <a:schemeClr val="tx1"/>
            </a:solidFill>
            <a:prstDash val="solid"/>
            <a:headEnd type="none"/>
            <a:tailEnd type="none"/>
          </a:ln>
          <a:effectLst/>
        </p:spPr>
      </p:sp>
      <p:sp>
        <p:nvSpPr>
          <p:cNvPr id="10" name="Straight Connector 20"/>
          <p:cNvSpPr/>
          <p:nvPr/>
        </p:nvSpPr>
        <p:spPr>
          <a:xfrm flipH="1">
            <a:off x="7335520" y="32385"/>
            <a:ext cx="4853305" cy="4852670"/>
          </a:xfrm>
          <a:prstGeom prst="line">
            <a:avLst/>
          </a:prstGeom>
          <a:noFill/>
          <a:ln w="31750" cap="flat" cmpd="sng" algn="ctr">
            <a:solidFill>
              <a:schemeClr val="tx1"/>
            </a:solidFill>
            <a:prstDash val="solid"/>
            <a:headEnd type="none"/>
            <a:tailEnd type="none"/>
          </a:ln>
          <a:effectLst/>
        </p:spPr>
      </p:sp>
      <p:sp>
        <p:nvSpPr>
          <p:cNvPr id="11" name="Straight Connector 22"/>
          <p:cNvSpPr/>
          <p:nvPr/>
        </p:nvSpPr>
        <p:spPr>
          <a:xfrm flipH="1">
            <a:off x="7845425" y="609600"/>
            <a:ext cx="4343400" cy="4343400"/>
          </a:xfrm>
          <a:prstGeom prst="line">
            <a:avLst/>
          </a:prstGeom>
          <a:noFill/>
          <a:ln w="31750" cap="flat" cmpd="sng" algn="ctr">
            <a:solidFill>
              <a:schemeClr val="tx1"/>
            </a:solidFill>
            <a:prstDash val="solid"/>
            <a:headEnd type="none"/>
            <a:tailEnd type="none"/>
          </a:ln>
          <a:effectLst/>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anoramic 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Picture Placeholder 2"/>
          <p:cNvSpPr>
            <a:spLocks noGrp="1" noChangeArrowheads="1"/>
          </p:cNvSpPr>
          <p:nvPr>
            <p:ph type="pic" idx="13"/>
          </p:nvPr>
        </p:nvSpPr>
        <p:spPr>
          <a:xfrm>
            <a:off x="685800" y="533400"/>
            <a:ext cx="10818495" cy="31242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ctr"/>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9"/>
          <p:cNvSpPr>
            <a:spLocks noGrp="1" noChangeArrowheads="1"/>
          </p:cNvSpPr>
          <p:nvPr>
            <p:ph idx="14"/>
          </p:nvPr>
        </p:nvSpPr>
        <p:spPr>
          <a:xfrm>
            <a:off x="914400" y="3843655"/>
            <a:ext cx="8303895" cy="457200"/>
          </a:xfrm>
        </p:spPr>
        <p:txBody>
          <a:bodyPr vert="horz" wrap="square" lIns="91440" tIns="45720" rIns="91440" bIns="45720" numCol="1" spcCol="215900" anchor="t"/>
          <a:lstStyle>
            <a:lvl1pPr marL="0" indent="0">
              <a:buNone/>
              <a:defRPr lang="en-US" sz="1600"/>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5" name="Date Placeholder 2"/>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8B-C5DA-4FFB-94A2-33AE43EC6266}" type="datetime1">
              <a:rPr lang="pt-PT"/>
              <a:t>01-02-2021</a:t>
            </a:fld>
            <a:endParaRPr lang="pt-PT"/>
          </a:p>
        </p:txBody>
      </p:sp>
      <p:sp>
        <p:nvSpPr>
          <p:cNvPr id="6" name="Footer Placeholder 3"/>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4"/>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F33-7DDA-4F99-94A2-8BCC21EC62DE}" type="slidenum">
              <a:rPr lang="pt-PT"/>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itle and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4114800"/>
            <a:ext cx="8536305" cy="187960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37-79DA-4FDA-94A2-8F8F62EC62DA}" type="datetime1">
              <a:rPr lang="pt-PT"/>
              <a:t>01-02-2021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FD-B3DA-4FFB-94A2-45AE43EC6210}" type="slidenum">
              <a:rPr lang="pt-PT"/>
              <a:t>‹#›</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Quot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095"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1445895" y="3429000"/>
            <a:ext cx="8534400" cy="381000"/>
          </a:xfrm>
        </p:spPr>
        <p:txBody>
          <a:bodyPr/>
          <a:lstStyle>
            <a:lvl1pPr marL="0" indent="0">
              <a:buNone/>
              <a:defRPr lang="en-US"/>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4" name="Text Placeholder 2"/>
          <p:cNvSpPr>
            <a:spLocks noGrp="1" noChangeArrowheads="1"/>
          </p:cNvSpPr>
          <p:nvPr>
            <p:ph idx="1"/>
          </p:nvPr>
        </p:nvSpPr>
        <p:spPr>
          <a:xfrm>
            <a:off x="684530" y="4300855"/>
            <a:ext cx="8534400" cy="168529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BAD-E3DA-4FDD-94A2-158865EC6240}" type="datetime1">
              <a:rPr lang="pt-PT"/>
              <a:t>01-02-2021</a: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BC4-8ADA-4FED-94A2-7CB855EC6229}" type="slidenum">
              <a:rPr lang="pt-PT"/>
              <a:t>‹#›</a:t>
            </a:fld>
            <a:endParaRPr lang="pt-PT"/>
          </a:p>
        </p:txBody>
      </p:sp>
      <p:sp>
        <p:nvSpPr>
          <p:cNvPr id="8" name="TextBox 13"/>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p>
        </p:txBody>
      </p:sp>
      <p:sp>
        <p:nvSpPr>
          <p:cNvPr id="9" name="TextBox 14"/>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3429000"/>
            <a:ext cx="8534400" cy="1697355"/>
          </a:xfrm>
        </p:spPr>
        <p:txBody>
          <a:bodyPr vert="horz" wrap="square" lIns="91440" tIns="45720" rIns="91440" bIns="45720" numCol="1" spcCol="215900" anchor="b"/>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5132705"/>
            <a:ext cx="8536305" cy="860425"/>
          </a:xfrm>
        </p:spPr>
        <p:txBody>
          <a:bodyPr vert="horz" wrap="square" lIns="91440" tIns="45720" rIns="91440" bIns="45720" numCol="1" spcCol="215900" anchor="t"/>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919-57DA-4FFF-94A2-A1AA47EC62F4}" type="datetime1">
              <a:rPr lang="pt-PT"/>
              <a:t>01-02-2021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21D-53DA-4F94-94A2-A5C12CEC62F0}" type="slidenum">
              <a:rPr lang="pt-PT"/>
              <a:t>‹#›</a:t>
            </a:fld>
            <a:endParaRPr lang="pt-P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Quote 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730"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683895" y="3928745"/>
            <a:ext cx="8535035" cy="1049655"/>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978400"/>
            <a:ext cx="8534400" cy="10160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A8F-C1DA-4FAC-94A2-37F914EC6262}" type="datetime1">
              <a:rPr lang="pt-PT"/>
              <a:t>01-02-2021</a: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AC0-8EDA-4F9C-94A2-78C924EC622D}" type="slidenum">
              <a:rPr lang="pt-PT"/>
              <a:t>‹#›</a:t>
            </a:fld>
            <a:endParaRPr lang="pt-PT"/>
          </a:p>
        </p:txBody>
      </p:sp>
      <p:sp>
        <p:nvSpPr>
          <p:cNvPr id="8" name="TextBox 10"/>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p>
        </p:txBody>
      </p:sp>
      <p:sp>
        <p:nvSpPr>
          <p:cNvPr id="9" name="TextBox 11"/>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rue or False">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defRPr lang="en-US"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marL="0">
              <a:defRPr lang="en-US" cap="all"/>
            </a:pPr>
            <a:r>
              <a:t>Click to edit Master title style</a:t>
            </a:r>
          </a:p>
        </p:txBody>
      </p:sp>
      <p:sp>
        <p:nvSpPr>
          <p:cNvPr id="3" name="Text Placeholder 9"/>
          <p:cNvSpPr>
            <a:spLocks noGrp="1" noChangeArrowheads="1"/>
          </p:cNvSpPr>
          <p:nvPr>
            <p:ph idx="13"/>
          </p:nvPr>
        </p:nvSpPr>
        <p:spPr>
          <a:xfrm>
            <a:off x="683895" y="3928745"/>
            <a:ext cx="8534400" cy="838200"/>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766945"/>
            <a:ext cx="8534400" cy="1227455"/>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42F-61DA-4F82-94A2-97D73AEC62C2}" type="datetime1">
              <a:rPr lang="pt-PT"/>
              <a:t>01-02-2021</a: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9BF-F1DA-4FEF-94A2-07BA57EC6252}" type="slidenum">
              <a:rPr lang="pt-PT"/>
              <a:t>‹#›</a:t>
            </a:fld>
            <a:endParaRPr lang="pt-P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lvl1pPr algn="l">
              <a:defRPr lang="en-US"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Vertical Text Placeholder 2"/>
          <p:cNvSpPr>
            <a:spLocks noGrp="1" noChangeArrowheads="1"/>
          </p:cNvSpPr>
          <p:nvPr>
            <p:ph idx="1"/>
          </p:nvPr>
        </p:nvSpPr>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2C8-86DA-4FF4-94A2-70A14CEC6225}" type="datetime1">
              <a:rPr lang="pt-PT"/>
              <a:t>01-02-2021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23A-74DA-4FA4-94A2-82F11CEC62D7}" type="slidenum">
              <a:rPr lang="pt-PT"/>
              <a:t>‹#›</a:t>
            </a:fld>
            <a:endParaRPr lang="pt-P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ChangeArrowheads="1"/>
          </p:cNvSpPr>
          <p:nvPr>
            <p:ph type="title"/>
          </p:nvPr>
        </p:nvSpPr>
        <p:spPr>
          <a:xfrm>
            <a:off x="8684895" y="685800"/>
            <a:ext cx="2057400" cy="4572000"/>
          </a:xfrm>
        </p:spPr>
        <p:txBody>
          <a:bodyPr vert="vert" wrap="square" lIns="91440" tIns="45720" rIns="91440" bIns="45720" numCol="1" spcCol="215900" anchor="ctr"/>
          <a:lstStyle/>
          <a:p>
            <a:pPr>
              <a:defRPr lang="en-US" cap="all"/>
            </a:pPr>
            <a:r>
              <a:t>Click to edit Master title style</a:t>
            </a:r>
          </a:p>
        </p:txBody>
      </p:sp>
      <p:sp>
        <p:nvSpPr>
          <p:cNvPr id="3" name="Vertical Text Placeholder 2"/>
          <p:cNvSpPr>
            <a:spLocks noGrp="1" noChangeArrowheads="1"/>
          </p:cNvSpPr>
          <p:nvPr>
            <p:ph idx="1"/>
          </p:nvPr>
        </p:nvSpPr>
        <p:spPr>
          <a:xfrm>
            <a:off x="685800" y="685800"/>
            <a:ext cx="7823200" cy="5308600"/>
          </a:xfrm>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0DF-91DA-4FA6-94A2-67F31EEC6232}" type="datetime1">
              <a:rPr lang="pt-PT"/>
              <a:t>01-02-2021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13-5DDA-4F87-94A2-ABD23FEC62FE}" type="slidenum">
              <a:rPr lang="pt-PT"/>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F2-BCDA-4FD3-94A2-4A866BEC621F}" type="datetime1">
              <a:rPr lang="pt-PT"/>
              <a:t>01-02-2021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DA7-E9DA-4F9B-94A2-1FCE23EC624A}" type="slidenum">
              <a:rPr lang="pt-PT"/>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2006600"/>
            <a:ext cx="8534400" cy="2281555"/>
          </a:xfrm>
        </p:spPr>
        <p:txBody>
          <a:bodyPr vert="horz" wrap="square" lIns="91440" tIns="45720" rIns="91440" bIns="45720" numCol="1" spcCol="215900" anchor="b"/>
          <a:lstStyle>
            <a:lvl1pPr algn="l">
              <a:defRPr lang="en-US" sz="36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4530" y="4495800"/>
            <a:ext cx="8534400" cy="14986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DD9-97DA-4FBB-94A2-61EE03EC6234}" type="datetime1">
              <a:rPr lang="pt-PT"/>
              <a:t>01-02-2021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108-46DA-4FE7-94A2-B0B25FEC62E5}" type="slidenum">
              <a:rPr lang="pt-PT"/>
              <a:t>‹#›</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493776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Content Placeholder 3"/>
          <p:cNvSpPr>
            <a:spLocks noGrp="1" noChangeArrowheads="1"/>
          </p:cNvSpPr>
          <p:nvPr>
            <p:ph idx="2"/>
          </p:nvPr>
        </p:nvSpPr>
        <p:spPr>
          <a:xfrm>
            <a:off x="5808345" y="685800"/>
            <a:ext cx="493395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D9-97DA-4F8A-94A2-61DF32EC6234}" type="datetime1">
              <a:rPr lang="pt-PT"/>
              <a:t>01-02-2021</a: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63-2DDA-4FDA-94A2-DB8F62EC628E}" type="slidenum">
              <a:rPr lang="pt-PT"/>
              <a:t>‹#›</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Text Placeholder 2"/>
          <p:cNvSpPr>
            <a:spLocks noGrp="1" noChangeArrowheads="1"/>
          </p:cNvSpPr>
          <p:nvPr>
            <p:ph idx="1"/>
          </p:nvPr>
        </p:nvSpPr>
        <p:spPr>
          <a:xfrm>
            <a:off x="972185" y="685800"/>
            <a:ext cx="4649470"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4" name="Content Placeholder 3"/>
          <p:cNvSpPr>
            <a:spLocks noGrp="1" noChangeArrowheads="1"/>
          </p:cNvSpPr>
          <p:nvPr>
            <p:ph idx="2"/>
          </p:nvPr>
        </p:nvSpPr>
        <p:spPr>
          <a:xfrm>
            <a:off x="683895" y="1270635"/>
            <a:ext cx="4937760" cy="3030220"/>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Text Placeholder 4"/>
          <p:cNvSpPr>
            <a:spLocks noGrp="1" noChangeArrowheads="1"/>
          </p:cNvSpPr>
          <p:nvPr>
            <p:ph idx="3"/>
          </p:nvPr>
        </p:nvSpPr>
        <p:spPr>
          <a:xfrm>
            <a:off x="6078855" y="685800"/>
            <a:ext cx="4665345"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6" name="Content Placeholder 5"/>
          <p:cNvSpPr>
            <a:spLocks noGrp="1" noChangeArrowheads="1"/>
          </p:cNvSpPr>
          <p:nvPr>
            <p:ph idx="4"/>
          </p:nvPr>
        </p:nvSpPr>
        <p:spPr>
          <a:xfrm>
            <a:off x="5806440" y="1261745"/>
            <a:ext cx="4929505" cy="3030855"/>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7" name="Date Placeholder 6"/>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E8D-C3DA-4FB8-94A2-35ED00EC6260}" type="datetime1">
              <a:rPr lang="pt-PT"/>
              <a:t>01-02-2021</a:t>
            </a:fld>
            <a:endParaRPr lang="pt-PT"/>
          </a:p>
        </p:txBody>
      </p:sp>
      <p:sp>
        <p:nvSpPr>
          <p:cNvPr id="8" name="Footer Placeholder 7"/>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9" name="Slide Number Placeholder 8"/>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56-18DA-4F87-94A2-EED23FEC62BB}" type="slidenum">
              <a:rPr lang="pt-PT"/>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Date Placeholder 2"/>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142-0CDA-4FA7-94A2-FAF21FEC62AF}" type="datetime1">
              <a:rPr lang="pt-PT"/>
              <a:t>01-02-2021</a:t>
            </a:fld>
            <a:endParaRPr lang="pt-PT"/>
          </a:p>
        </p:txBody>
      </p:sp>
      <p:sp>
        <p:nvSpPr>
          <p:cNvPr id="4" name="Footer Placeholder 3"/>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5" name="Slide Number Placeholder 4"/>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E99-D7DA-4FE8-94A2-21BD50EC6274}" type="slidenum">
              <a:rPr lang="pt-PT"/>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4C8-86DA-4FF2-94A2-70A74AEC6225}" type="datetime1">
              <a:rPr lang="pt-PT"/>
              <a:t>01-02-2021</a:t>
            </a:fld>
            <a:endParaRPr lang="pt-PT"/>
          </a:p>
        </p:txBody>
      </p:sp>
      <p:sp>
        <p:nvSpPr>
          <p:cNvPr id="3" name="Footer Placeholder 2"/>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4" name="Slide Number Placeholder 3"/>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4A-04DA-4F8A-94A2-F2DF32EC62A7}" type="slidenum">
              <a:rPr lang="pt-PT"/>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7084695" y="685800"/>
            <a:ext cx="3657600" cy="1371600"/>
          </a:xfrm>
        </p:spPr>
        <p:txBody>
          <a:bodyPr vert="horz" wrap="square" lIns="91440" tIns="45720" rIns="91440" bIns="45720" numCol="1" spcCol="215900" anchor="b"/>
          <a:lstStyle>
            <a:lvl1pPr algn="l">
              <a:defRPr lang="en-US" sz="24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5944235" cy="5308600"/>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Text Placeholder 3"/>
          <p:cNvSpPr>
            <a:spLocks noGrp="1" noChangeArrowheads="1"/>
          </p:cNvSpPr>
          <p:nvPr>
            <p:ph idx="2"/>
          </p:nvPr>
        </p:nvSpPr>
        <p:spPr>
          <a:xfrm>
            <a:off x="7084695" y="2209800"/>
            <a:ext cx="3657600" cy="2091055"/>
          </a:xfrm>
        </p:spPr>
        <p:txBody>
          <a:bodyPr vert="horz" wrap="square" lIns="91440" tIns="45720" rIns="91440" bIns="45720" numCol="1" spcCol="215900" anchor="t"/>
          <a:lstStyle>
            <a:lvl1pPr marL="0" indent="0">
              <a:buNone/>
              <a:defRPr lang="en-US" sz="16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73F-71DA-4F81-94A2-87D439EC62D2}" type="datetime1">
              <a:rPr lang="pt-PT"/>
              <a:t>01-02-2021</a: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865-2BDA-4FCE-94A2-DD9B76EC6288}" type="slidenum">
              <a:rPr lang="pt-PT"/>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4722495" y="1447800"/>
            <a:ext cx="6019800" cy="1143000"/>
          </a:xfrm>
        </p:spPr>
        <p:txBody>
          <a:bodyPr vert="horz" wrap="square" lIns="91440" tIns="45720" rIns="91440" bIns="45720" numCol="1" spcCol="215900" anchor="b"/>
          <a:lstStyle>
            <a:lvl1pPr algn="l">
              <a:defRPr lang="en-US" sz="28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Picture Placeholder 2"/>
          <p:cNvSpPr>
            <a:spLocks noGrp="1" noChangeArrowheads="1"/>
          </p:cNvSpPr>
          <p:nvPr>
            <p:ph type="pic" idx="1"/>
          </p:nvPr>
        </p:nvSpPr>
        <p:spPr>
          <a:xfrm>
            <a:off x="988695" y="914400"/>
            <a:ext cx="3281045" cy="45720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t"/>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3"/>
          <p:cNvSpPr>
            <a:spLocks noGrp="1" noChangeArrowheads="1"/>
          </p:cNvSpPr>
          <p:nvPr>
            <p:ph idx="2"/>
          </p:nvPr>
        </p:nvSpPr>
        <p:spPr>
          <a:xfrm>
            <a:off x="4722495" y="2776855"/>
            <a:ext cx="6021705" cy="2049145"/>
          </a:xfrm>
        </p:spPr>
        <p:txBody>
          <a:bodyPr vert="horz" wrap="square" lIns="91440" tIns="45720" rIns="91440" bIns="45720" numCol="1" spcCol="215900" anchor="t"/>
          <a:lstStyle>
            <a:lvl1pPr marL="0" indent="0">
              <a:buNone/>
              <a:defRPr lang="en-US" sz="18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7DF-91DA-4FD1-94A2-678469EC6232}" type="datetime1">
              <a:rPr lang="pt-PT"/>
              <a:t>01-02-2021</a: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F6B-25DA-4FC9-94A2-D39C71EC6286}" type="slidenum">
              <a:rPr lang="pt-PT"/>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73CFEA"/>
            </a:gs>
            <a:gs pos="100000">
              <a:srgbClr val="06588E"/>
            </a:gs>
          </a:gsLst>
          <a:lin ang="6120000" scaled="0"/>
          <a:tileRect/>
        </a:gradFill>
        <a:effectLst/>
      </p:bgPr>
    </p:bg>
    <p:spTree>
      <p:nvGrpSpPr>
        <p:cNvPr id="1" name=""/>
        <p:cNvGrpSpPr/>
        <p:nvPr/>
      </p:nvGrpSpPr>
      <p:grpSpPr>
        <a:xfrm>
          <a:off x="0" y="0"/>
          <a:ext cx="0" cy="0"/>
          <a:chOff x="0" y="0"/>
          <a:chExt cx="0" cy="0"/>
        </a:xfrm>
      </p:grpSpPr>
      <p:grpSp>
        <p:nvGrpSpPr>
          <p:cNvPr id="2" name="Group 6"/>
          <p:cNvGrpSpPr/>
          <p:nvPr/>
        </p:nvGrpSpPr>
        <p:grpSpPr>
          <a:xfrm>
            <a:off x="9206865" y="2963545"/>
            <a:ext cx="2981960" cy="3208655"/>
            <a:chOff x="9206865" y="2963545"/>
            <a:chExt cx="2981960" cy="3208655"/>
          </a:xfrm>
        </p:grpSpPr>
        <p:sp>
          <p:nvSpPr>
            <p:cNvPr id="7" name="Straight Connector 7"/>
            <p:cNvSpPr/>
            <p:nvPr/>
          </p:nvSpPr>
          <p:spPr>
            <a:xfrm flipH="1">
              <a:off x="11275695" y="2963545"/>
              <a:ext cx="913130" cy="912495"/>
            </a:xfrm>
            <a:prstGeom prst="line">
              <a:avLst/>
            </a:prstGeom>
            <a:noFill/>
            <a:ln w="9525" cap="flat" cmpd="sng" algn="ctr">
              <a:solidFill>
                <a:schemeClr val="tx1"/>
              </a:solidFill>
              <a:prstDash val="solid"/>
              <a:headEnd type="none"/>
              <a:tailEnd type="none"/>
            </a:ln>
            <a:effectLst/>
          </p:spPr>
        </p:sp>
        <p:sp>
          <p:nvSpPr>
            <p:cNvPr id="6" name="Straight Connector 8"/>
            <p:cNvSpPr/>
            <p:nvPr/>
          </p:nvSpPr>
          <p:spPr>
            <a:xfrm flipH="1">
              <a:off x="9206865" y="3190240"/>
              <a:ext cx="2981960" cy="2981960"/>
            </a:xfrm>
            <a:prstGeom prst="line">
              <a:avLst/>
            </a:prstGeom>
            <a:noFill/>
            <a:ln w="9525" cap="flat" cmpd="sng" algn="ctr">
              <a:solidFill>
                <a:schemeClr val="tx1"/>
              </a:solidFill>
              <a:prstDash val="solid"/>
              <a:headEnd type="none"/>
              <a:tailEnd type="none"/>
            </a:ln>
            <a:effectLst/>
          </p:spPr>
        </p:sp>
        <p:sp>
          <p:nvSpPr>
            <p:cNvPr id="5" name="Straight Connector 9"/>
            <p:cNvSpPr/>
            <p:nvPr/>
          </p:nvSpPr>
          <p:spPr>
            <a:xfrm flipH="1">
              <a:off x="10292080" y="3285490"/>
              <a:ext cx="1896745" cy="1896110"/>
            </a:xfrm>
            <a:prstGeom prst="line">
              <a:avLst/>
            </a:prstGeom>
            <a:noFill/>
            <a:ln w="9525" cap="flat" cmpd="sng" algn="ctr">
              <a:solidFill>
                <a:schemeClr val="tx1"/>
              </a:solidFill>
              <a:prstDash val="solid"/>
              <a:headEnd type="none"/>
              <a:tailEnd type="none"/>
            </a:ln>
            <a:effectLst/>
          </p:spPr>
        </p:sp>
        <p:sp>
          <p:nvSpPr>
            <p:cNvPr id="4" name="Straight Connector 10"/>
            <p:cNvSpPr/>
            <p:nvPr/>
          </p:nvSpPr>
          <p:spPr>
            <a:xfrm flipH="1">
              <a:off x="10443210" y="3131185"/>
              <a:ext cx="1745615" cy="1745615"/>
            </a:xfrm>
            <a:prstGeom prst="line">
              <a:avLst/>
            </a:prstGeom>
            <a:noFill/>
            <a:ln w="28575" cap="flat" cmpd="sng" algn="ctr">
              <a:solidFill>
                <a:schemeClr val="tx1"/>
              </a:solidFill>
              <a:prstDash val="solid"/>
              <a:headEnd type="none"/>
              <a:tailEnd type="none"/>
            </a:ln>
            <a:effectLst/>
          </p:spPr>
        </p:sp>
        <p:sp>
          <p:nvSpPr>
            <p:cNvPr id="3" name="Straight Connector 11"/>
            <p:cNvSpPr/>
            <p:nvPr/>
          </p:nvSpPr>
          <p:spPr>
            <a:xfrm flipH="1">
              <a:off x="10918825" y="3683000"/>
              <a:ext cx="1270000" cy="1270000"/>
            </a:xfrm>
            <a:prstGeom prst="line">
              <a:avLst/>
            </a:prstGeom>
            <a:noFill/>
            <a:ln w="28575" cap="flat" cmpd="sng" algn="ctr">
              <a:solidFill>
                <a:schemeClr val="tx1"/>
              </a:solidFill>
              <a:prstDash val="solid"/>
              <a:headEnd type="none"/>
              <a:tailEnd type="none"/>
            </a:ln>
            <a:effectLst/>
          </p:spPr>
        </p:sp>
      </p:grpSp>
      <p:sp>
        <p:nvSpPr>
          <p:cNvPr id="8" name="Title Placeholder 1"/>
          <p:cNvSpPr>
            <a:spLocks noGrp="1" noChangeArrowheads="1"/>
          </p:cNvSpPr>
          <p:nvPr>
            <p:ph type="title"/>
          </p:nvPr>
        </p:nvSpPr>
        <p:spPr>
          <a:xfrm>
            <a:off x="683895" y="4487545"/>
            <a:ext cx="8534400" cy="1506855"/>
          </a:xfrm>
          <a:prstGeom prst="rect">
            <a:avLst/>
          </a:prstGeom>
          <a:noFill/>
          <a:ln>
            <a:noFill/>
          </a:ln>
          <a:effectLst/>
        </p:spPr>
        <p:txBody>
          <a:bodyPr vert="horz" wrap="square" lIns="91440" tIns="45720" rIns="91440" bIns="45720" numCol="1" spcCol="215900" anchor="ctr"/>
          <a:lstStyle/>
          <a:p>
            <a:pPr>
              <a:defRPr lang="en-US" cap="all"/>
            </a:pPr>
            <a:r>
              <a:t>Click to edit Master title style</a:t>
            </a:r>
          </a:p>
        </p:txBody>
      </p:sp>
      <p:sp>
        <p:nvSpPr>
          <p:cNvPr id="9" name="Text Placeholder 2"/>
          <p:cNvSpPr>
            <a:spLocks noGrp="1" noChangeArrowheads="1"/>
          </p:cNvSpPr>
          <p:nvPr>
            <p:ph type="body" idx="1"/>
          </p:nvPr>
        </p:nvSpPr>
        <p:spPr>
          <a:xfrm>
            <a:off x="683895" y="685800"/>
            <a:ext cx="8534400" cy="3615055"/>
          </a:xfrm>
          <a:prstGeom prst="rect">
            <a:avLst/>
          </a:prstGeom>
          <a:noFill/>
          <a:ln>
            <a:noFill/>
          </a:ln>
          <a:effectLst/>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10" name="Date Placeholder 3"/>
          <p:cNvSpPr>
            <a:spLocks noGrp="1" noChangeArrowheads="1"/>
          </p:cNvSpPr>
          <p:nvPr>
            <p:ph type="dt" sz="half" idx="2"/>
          </p:nvPr>
        </p:nvSpPr>
        <p:spPr>
          <a:xfrm>
            <a:off x="9904095" y="6172200"/>
            <a:ext cx="1600200" cy="365125"/>
          </a:xfrm>
          <a:prstGeom prst="rect">
            <a:avLst/>
          </a:prstGeom>
          <a:noFill/>
          <a:ln>
            <a:noFill/>
          </a:ln>
          <a:effectLst/>
        </p:spPr>
        <p:txBody>
          <a:bodyPr vert="horz" wrap="square" lIns="91440" tIns="45720" rIns="91440" bIns="45720" numCol="1" spcCol="215900" anchor="t"/>
          <a:lstStyle>
            <a:lvl1pPr algn="r">
              <a:defRPr lang="pt-PT"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75C-12DA-4FE1-94A2-E4B459EC62B1}" type="datetime1">
              <a:rPr lang="pt-PT"/>
              <a:t>01-02-2021</a:t>
            </a:fld>
            <a:endParaRPr lang="pt-PT"/>
          </a:p>
        </p:txBody>
      </p:sp>
      <p:sp>
        <p:nvSpPr>
          <p:cNvPr id="11" name="Footer Placeholder 4"/>
          <p:cNvSpPr>
            <a:spLocks noGrp="1" noChangeArrowheads="1"/>
          </p:cNvSpPr>
          <p:nvPr>
            <p:ph type="ftr" sz="quarter" idx="3"/>
          </p:nvPr>
        </p:nvSpPr>
        <p:spPr>
          <a:xfrm>
            <a:off x="683895" y="6172200"/>
            <a:ext cx="7543800" cy="365125"/>
          </a:xfrm>
          <a:prstGeom prst="rect">
            <a:avLst/>
          </a:prstGeom>
          <a:noFill/>
          <a:ln>
            <a:noFill/>
          </a:ln>
          <a:effectLst/>
        </p:spPr>
        <p:txBody>
          <a:bodyPr vert="horz" wrap="square" lIns="91440" tIns="45720" rIns="91440" bIns="45720" numCol="1" spcCol="215900" anchor="t"/>
          <a:lstStyle>
            <a:lvl1pPr algn="l">
              <a:defRPr lang="pt-PT"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12" name="Slide Number Placeholder 5"/>
          <p:cNvSpPr>
            <a:spLocks noGrp="1" noChangeArrowheads="1"/>
          </p:cNvSpPr>
          <p:nvPr>
            <p:ph type="sldNum" sz="quarter" idx="4"/>
          </p:nvPr>
        </p:nvSpPr>
        <p:spPr>
          <a:xfrm>
            <a:off x="10363200" y="5578475"/>
            <a:ext cx="1142365" cy="669925"/>
          </a:xfrm>
          <a:prstGeom prst="rect">
            <a:avLst/>
          </a:prstGeom>
          <a:noFill/>
          <a:ln>
            <a:noFill/>
          </a:ln>
          <a:effectLst/>
        </p:spPr>
        <p:txBody>
          <a:bodyPr vert="horz" wrap="square" lIns="91440" tIns="45720" rIns="91440" bIns="45720" numCol="1" spcCol="215900" anchor="b"/>
          <a:lstStyle>
            <a:lvl1pPr algn="r">
              <a:defRPr lang="pt-PT" sz="32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5DB-95DA-4FA3-94A2-63F61BEC6236}" type="slidenum">
              <a:rPr lang="pt-PT"/>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marL="0" marR="0" indent="0" algn="l" defTabSz="457200">
        <a:lnSpc>
          <a:spcPct val="100000"/>
        </a:lnSpc>
        <a:spcBef>
          <a:spcPts val="0"/>
        </a:spcBef>
        <a:spcAft>
          <a:spcPts val="0"/>
        </a:spcAft>
        <a:buNone/>
        <a:defRPr lang="en-US" sz="3600" b="0" i="0" u="none" strike="noStrike" kern="1" cap="all"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9pPr>
    </p:titleStyle>
    <p:bodyStyle>
      <a:lvl1pPr marL="285750" marR="0" indent="-285750" algn="l" defTabSz="457200">
        <a:lnSpc>
          <a:spcPct val="100000"/>
        </a:lnSpc>
        <a:spcBef>
          <a:spcPts val="480"/>
        </a:spcBef>
        <a:spcAft>
          <a:spcPts val="600"/>
        </a:spcAft>
        <a:buClr>
          <a:schemeClr val="tx1"/>
        </a:buClr>
        <a:buSzPts val="1600"/>
        <a:buFont typeface="Wingdings 3" panose="05040102010807070707" pitchFamily="1" charset="2"/>
        <a:buChar char=""/>
        <a:defRPr lang="en-US" sz="20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742950" marR="0" indent="-285750" algn="l" defTabSz="457200">
        <a:lnSpc>
          <a:spcPct val="100000"/>
        </a:lnSpc>
        <a:spcBef>
          <a:spcPts val="430"/>
        </a:spcBef>
        <a:spcAft>
          <a:spcPts val="600"/>
        </a:spcAft>
        <a:buClr>
          <a:schemeClr val="tx1"/>
        </a:buClr>
        <a:buSzPts val="1440"/>
        <a:buFont typeface="Wingdings 3" panose="05040102010807070707" pitchFamily="1" charset="2"/>
        <a:buChar char=""/>
        <a:defRPr lang="en-US" sz="18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1200150" marR="0" indent="-285750" algn="l" defTabSz="457200">
        <a:lnSpc>
          <a:spcPct val="100000"/>
        </a:lnSpc>
        <a:spcBef>
          <a:spcPts val="380"/>
        </a:spcBef>
        <a:spcAft>
          <a:spcPts val="600"/>
        </a:spcAft>
        <a:buClr>
          <a:schemeClr val="tx1"/>
        </a:buClr>
        <a:buSzPts val="1280"/>
        <a:buFont typeface="Wingdings 3" panose="05040102010807070707" pitchFamily="1" charset="2"/>
        <a:buChar char=""/>
        <a:defRPr lang="en-US" sz="16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5430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20002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5146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9718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4290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8862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9pPr>
    </p:bodyStyle>
    <p:other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3.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m 2" descr="fundo"/>
          <p:cNvPicPr>
            <a:picLocks noChangeAspect="1"/>
          </p:cNvPicPr>
          <p:nvPr/>
        </p:nvPicPr>
        <p:blipFill>
          <a:blip r:embed="rId2"/>
          <a:stretch>
            <a:fillRect/>
          </a:stretch>
        </p:blipFill>
        <p:spPr>
          <a:xfrm>
            <a:off x="2136775" y="3475990"/>
            <a:ext cx="10058400" cy="3386455"/>
          </a:xfrm>
          <a:prstGeom prst="rect">
            <a:avLst/>
          </a:prstGeom>
        </p:spPr>
      </p:pic>
      <p:sp>
        <p:nvSpPr>
          <p:cNvPr id="4" name="Bisel 3"/>
          <p:cNvSpPr/>
          <p:nvPr/>
        </p:nvSpPr>
        <p:spPr>
          <a:xfrm>
            <a:off x="0" y="2410460"/>
            <a:ext cx="5981065" cy="4447540"/>
          </a:xfrm>
          <a:prstGeom prst="bevel">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5" name="Anel 4"/>
          <p:cNvSpPr/>
          <p:nvPr/>
        </p:nvSpPr>
        <p:spPr>
          <a:xfrm>
            <a:off x="6086475" y="3037205"/>
            <a:ext cx="6108700" cy="373443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6" name="Imagem 5" descr="cap_vert_vallee"/>
          <p:cNvPicPr>
            <a:picLocks noChangeAspect="1"/>
          </p:cNvPicPr>
          <p:nvPr/>
        </p:nvPicPr>
        <p:blipFill>
          <a:blip r:embed="rId3"/>
          <a:stretch>
            <a:fillRect/>
          </a:stretch>
        </p:blipFill>
        <p:spPr>
          <a:xfrm>
            <a:off x="574675" y="2824480"/>
            <a:ext cx="4850130" cy="3478530"/>
          </a:xfrm>
          <a:prstGeom prst="rect">
            <a:avLst/>
          </a:prstGeom>
        </p:spPr>
      </p:pic>
      <p:sp>
        <p:nvSpPr>
          <p:cNvPr id="7" name="Triângulo Retângulo 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0" name="Retângulo Arredondado 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1" name="CaixaDeTexto 67"/>
          <p:cNvSpPr/>
          <p:nvPr/>
        </p:nvSpPr>
        <p:spPr>
          <a:xfrm>
            <a:off x="9226550" y="1699260"/>
            <a:ext cx="2548890" cy="169481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07- 09 JUIN</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 VERT</a:t>
            </a:r>
          </a:p>
        </p:txBody>
      </p:sp>
      <p:pic>
        <p:nvPicPr>
          <p:cNvPr id="12" name="Image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1120" y="2159635"/>
            <a:ext cx="1024255" cy="849630"/>
          </a:xfrm>
          <a:prstGeom prst="rect">
            <a:avLst/>
          </a:prstGeom>
        </p:spPr>
      </p:pic>
      <p:sp>
        <p:nvSpPr>
          <p:cNvPr id="15" name="Anel 14"/>
          <p:cNvSpPr/>
          <p:nvPr/>
        </p:nvSpPr>
        <p:spPr>
          <a:xfrm>
            <a:off x="7157720" y="14998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1" name="Rectângulo 20"/>
          <p:cNvSpPr/>
          <p:nvPr/>
        </p:nvSpPr>
        <p:spPr>
          <a:xfrm>
            <a:off x="-635" y="1866900"/>
            <a:ext cx="4295140" cy="5429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2" name="Imagem 21" descr="logo"/>
          <p:cNvPicPr>
            <a:picLocks noChangeAspect="1"/>
          </p:cNvPicPr>
          <p:nvPr/>
        </p:nvPicPr>
        <p:blipFill>
          <a:blip r:embed="rId5"/>
          <a:stretch>
            <a:fillRect/>
          </a:stretch>
        </p:blipFill>
        <p:spPr>
          <a:xfrm>
            <a:off x="46990" y="161290"/>
            <a:ext cx="3092450" cy="724535"/>
          </a:xfrm>
          <a:prstGeom prst="rect">
            <a:avLst/>
          </a:prstGeom>
        </p:spPr>
      </p:pic>
      <p:sp>
        <p:nvSpPr>
          <p:cNvPr id="23" name="Rectângulo 22"/>
          <p:cNvSpPr/>
          <p:nvPr/>
        </p:nvSpPr>
        <p:spPr>
          <a:xfrm>
            <a:off x="5981065" y="3449320"/>
            <a:ext cx="895350" cy="341566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4" name="Rectângulo 23"/>
          <p:cNvSpPr/>
          <p:nvPr/>
        </p:nvSpPr>
        <p:spPr>
          <a:xfrm>
            <a:off x="6742430" y="3465195"/>
            <a:ext cx="514350" cy="2190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5" name="Rectângulo 24"/>
          <p:cNvSpPr/>
          <p:nvPr/>
        </p:nvSpPr>
        <p:spPr>
          <a:xfrm>
            <a:off x="11260455" y="3453130"/>
            <a:ext cx="932180" cy="341566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6" name="Rectângulo 25"/>
          <p:cNvSpPr/>
          <p:nvPr/>
        </p:nvSpPr>
        <p:spPr>
          <a:xfrm>
            <a:off x="10965180" y="3449320"/>
            <a:ext cx="514350" cy="2190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7" name="Rectângulo 26"/>
          <p:cNvSpPr/>
          <p:nvPr/>
        </p:nvSpPr>
        <p:spPr>
          <a:xfrm>
            <a:off x="6751955" y="6162675"/>
            <a:ext cx="5172075" cy="712470"/>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9" name="Imagem 28" descr="logo"/>
          <p:cNvPicPr>
            <a:picLocks noChangeAspect="1"/>
          </p:cNvPicPr>
          <p:nvPr/>
        </p:nvPicPr>
        <p:blipFill>
          <a:blip r:embed="rId6"/>
          <a:stretch>
            <a:fillRect/>
          </a:stretch>
        </p:blipFill>
        <p:spPr>
          <a:xfrm>
            <a:off x="8816340" y="6127750"/>
            <a:ext cx="3359150" cy="737235"/>
          </a:xfrm>
          <a:prstGeom prst="rect">
            <a:avLst/>
          </a:prstGeom>
        </p:spPr>
      </p:pic>
      <p:sp>
        <p:nvSpPr>
          <p:cNvPr id="31" name="CaixaDeTexto 8"/>
          <p:cNvSpPr txBox="1"/>
          <p:nvPr/>
        </p:nvSpPr>
        <p:spPr>
          <a:xfrm>
            <a:off x="3582670" y="916305"/>
            <a:ext cx="4153535" cy="1137285"/>
          </a:xfrm>
          <a:prstGeom prst="rect">
            <a:avLst/>
          </a:prstGeom>
          <a:noFill/>
        </p:spPr>
        <p:txBody>
          <a:bodyPr wrap="square" rtlCol="0">
            <a:spAutoFit/>
          </a:bodyPr>
          <a:lstStyle/>
          <a:p>
            <a:pPr algn="ctr"/>
            <a:r>
              <a:rPr lang="pt-PT" sz="3200" dirty="0">
                <a:solidFill>
                  <a:schemeClr val="tx2">
                    <a:lumMod val="50000"/>
                  </a:schemeClr>
                </a:solidFill>
                <a:latin typeface="Felix Titling" panose="04060505060202020A04" charset="0"/>
                <a:cs typeface="Felix Titling" panose="04060505060202020A04" charset="0"/>
                <a:sym typeface="+mn-ea"/>
              </a:rPr>
              <a:t>CONFÉRENCE</a:t>
            </a:r>
            <a:endParaRPr lang="pt-PT" sz="3200" dirty="0" smtClean="0">
              <a:solidFill>
                <a:schemeClr val="tx2">
                  <a:lumMod val="50000"/>
                </a:schemeClr>
              </a:solidFill>
              <a:latin typeface="Felix Titling" panose="04060505060202020A04" charset="0"/>
              <a:cs typeface="Felix Titling" panose="04060505060202020A04" charset="0"/>
            </a:endParaRPr>
          </a:p>
          <a:p>
            <a:pPr algn="ctr"/>
            <a:r>
              <a:rPr lang="pt-PT" sz="3600" dirty="0">
                <a:solidFill>
                  <a:schemeClr val="tx2">
                    <a:lumMod val="50000"/>
                  </a:schemeClr>
                </a:solidFill>
                <a:latin typeface="Felix Titling" panose="04060505060202020A04" charset="0"/>
                <a:cs typeface="Felix Titling" panose="04060505060202020A04" charset="0"/>
              </a:rPr>
              <a:t>INTERNATIONALE</a:t>
            </a:r>
            <a:endParaRPr lang="pt-PT" sz="3200" dirty="0" smtClean="0">
              <a:solidFill>
                <a:schemeClr val="tx2">
                  <a:lumMod val="50000"/>
                </a:schemeClr>
              </a:solidFill>
              <a:latin typeface="Felix Titling" panose="04060505060202020A04" charset="0"/>
              <a:cs typeface="Felix Titling" panose="04060505060202020A04" charset="0"/>
            </a:endParaRPr>
          </a:p>
        </p:txBody>
      </p:sp>
      <p:sp>
        <p:nvSpPr>
          <p:cNvPr id="18" name="Caixa de Texto 17"/>
          <p:cNvSpPr txBox="1"/>
          <p:nvPr/>
        </p:nvSpPr>
        <p:spPr>
          <a:xfrm>
            <a:off x="1965960" y="6464300"/>
            <a:ext cx="2353945" cy="275590"/>
          </a:xfrm>
          <a:prstGeom prst="rect">
            <a:avLst/>
          </a:prstGeom>
          <a:noFill/>
        </p:spPr>
        <p:txBody>
          <a:bodyPr wrap="square" rtlCol="0">
            <a:spAutoFit/>
          </a:bodyPr>
          <a:lstStyle/>
          <a:p>
            <a:r>
              <a:rPr lang="pt-PT" altLang="en-US" sz="1200">
                <a:solidFill>
                  <a:srgbClr val="006666"/>
                </a:solidFill>
              </a:rPr>
              <a:t>www.basaltconference.com</a:t>
            </a:r>
          </a:p>
        </p:txBody>
      </p:sp>
      <p:sp>
        <p:nvSpPr>
          <p:cNvPr id="9" name="CaixaDeTexto 8"/>
          <p:cNvSpPr txBox="1"/>
          <p:nvPr/>
        </p:nvSpPr>
        <p:spPr>
          <a:xfrm>
            <a:off x="4519295" y="3027045"/>
            <a:ext cx="2769235" cy="460375"/>
          </a:xfrm>
          <a:prstGeom prst="rect">
            <a:avLst/>
          </a:prstGeom>
          <a:noFill/>
        </p:spPr>
        <p:txBody>
          <a:bodyPr wrap="square" rtlCol="0">
            <a:spAutoFit/>
          </a:bodyPr>
          <a:lstStyle/>
          <a:p>
            <a:pPr algn="ctr"/>
            <a:r>
              <a:rPr lang="pt-PT" sz="2400" dirty="0">
                <a:solidFill>
                  <a:schemeClr val="tx2">
                    <a:lumMod val="50000"/>
                  </a:schemeClr>
                </a:solidFill>
                <a:latin typeface="Felix Titling" panose="04060505060202020A04" charset="0"/>
                <a:cs typeface="Felix Titling" panose="04060505060202020A04" charset="0"/>
              </a:rPr>
              <a:t>PROGRAMME</a:t>
            </a:r>
            <a:endParaRPr lang="pt-PT" sz="2400" dirty="0" smtClean="0">
              <a:solidFill>
                <a:schemeClr val="tx2">
                  <a:lumMod val="50000"/>
                </a:schemeClr>
              </a:solidFill>
              <a:latin typeface="Felix Titling" panose="04060505060202020A04" charset="0"/>
              <a:cs typeface="Felix Titling" panose="04060505060202020A0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 name="Imagem 23" descr="cap_vert_vallee"/>
          <p:cNvPicPr>
            <a:picLocks noChangeAspect="1"/>
          </p:cNvPicPr>
          <p:nvPr/>
        </p:nvPicPr>
        <p:blipFill>
          <a:blip r:embed="rId3"/>
          <a:stretch>
            <a:fillRect/>
          </a:stretch>
        </p:blipFill>
        <p:spPr>
          <a:xfrm>
            <a:off x="845820" y="2364740"/>
            <a:ext cx="3944620" cy="3176905"/>
          </a:xfrm>
          <a:prstGeom prst="rect">
            <a:avLst/>
          </a:prstGeom>
        </p:spPr>
      </p:pic>
      <p:sp>
        <p:nvSpPr>
          <p:cNvPr id="25" name="Anel 24"/>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6" name="Triângulo Retângulo 25"/>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0" name="CaixaDeTexto 1"/>
          <p:cNvSpPr txBox="1"/>
          <p:nvPr/>
        </p:nvSpPr>
        <p:spPr>
          <a:xfrm>
            <a:off x="7668894" y="3970030"/>
            <a:ext cx="1734893" cy="368300"/>
          </a:xfrm>
          <a:prstGeom prst="rect">
            <a:avLst/>
          </a:prstGeom>
          <a:noFill/>
        </p:spPr>
        <p:txBody>
          <a:bodyPr wrap="square" rtlCol="0">
            <a:spAutoFit/>
          </a:bodyPr>
          <a:lstStyle/>
          <a:p>
            <a:pPr algn="ctr"/>
            <a:r>
              <a:rPr lang="pt-PT" i="1" dirty="0">
                <a:solidFill>
                  <a:srgbClr val="00B0F0"/>
                </a:solidFill>
                <a:latin typeface="Arial Narrow" panose="020B0606020202030204" pitchFamily="34" charset="0"/>
              </a:rPr>
              <a:t>CONTACTS</a:t>
            </a:r>
          </a:p>
        </p:txBody>
      </p:sp>
      <p:sp>
        <p:nvSpPr>
          <p:cNvPr id="33" name="CaixaDeTexto 53"/>
          <p:cNvSpPr txBox="1"/>
          <p:nvPr/>
        </p:nvSpPr>
        <p:spPr>
          <a:xfrm>
            <a:off x="9541510" y="4582795"/>
            <a:ext cx="2469515" cy="1260475"/>
          </a:xfrm>
          <a:prstGeom prst="rect">
            <a:avLst/>
          </a:prstGeom>
          <a:noFill/>
        </p:spPr>
        <p:txBody>
          <a:bodyPr wrap="square" rtlCol="0">
            <a:spAutoFit/>
          </a:bodyPr>
          <a:lstStyle/>
          <a:p>
            <a:r>
              <a:rPr lang="en-US" sz="1600" b="1" i="1" dirty="0" smtClean="0">
                <a:solidFill>
                  <a:srgbClr val="00B0F0"/>
                </a:solidFill>
              </a:rPr>
              <a:t>B</a:t>
            </a:r>
            <a:r>
              <a:rPr lang="pt-PT" altLang="en-US" sz="1600" b="1" i="1" dirty="0" smtClean="0">
                <a:solidFill>
                  <a:srgbClr val="00B0F0"/>
                </a:solidFill>
              </a:rPr>
              <a:t>ASALT CONFERENCE</a:t>
            </a:r>
            <a:endParaRPr lang="en-US" sz="1600" b="1" i="1" dirty="0">
              <a:solidFill>
                <a:srgbClr val="00B0F0"/>
              </a:solidFill>
            </a:endParaRPr>
          </a:p>
          <a:p>
            <a:r>
              <a:rPr lang="en-US" sz="1200" dirty="0" smtClean="0">
                <a:solidFill>
                  <a:schemeClr val="bg1"/>
                </a:solidFill>
                <a:latin typeface="Arial Narrow" panose="020B0606020202030204" pitchFamily="34" charset="0"/>
              </a:rPr>
              <a:t>WhatsApp</a:t>
            </a:r>
            <a:r>
              <a:rPr lang="en-US" sz="1200" dirty="0">
                <a:solidFill>
                  <a:schemeClr val="bg1"/>
                </a:solidFill>
                <a:latin typeface="Arial Narrow" panose="020B0606020202030204" pitchFamily="34" charset="0"/>
              </a:rPr>
              <a:t>:+351 964 406 800</a:t>
            </a:r>
          </a:p>
          <a:p>
            <a:r>
              <a:rPr lang="pt-PT" altLang="en-US" sz="1200" dirty="0" smtClean="0">
                <a:solidFill>
                  <a:schemeClr val="bg1"/>
                </a:solidFill>
                <a:latin typeface="Arial Narrow" panose="020B0606020202030204" pitchFamily="34" charset="0"/>
                <a:sym typeface="+mn-ea"/>
              </a:rPr>
              <a:t>Viber</a:t>
            </a:r>
            <a:r>
              <a:rPr lang="en-US" sz="1200" dirty="0">
                <a:solidFill>
                  <a:schemeClr val="bg1"/>
                </a:solidFill>
                <a:latin typeface="Arial Narrow" panose="020B0606020202030204" pitchFamily="34" charset="0"/>
                <a:sym typeface="+mn-ea"/>
              </a:rPr>
              <a:t>:+351 964 406 800</a:t>
            </a:r>
            <a:endParaRPr lang="en-US" sz="1200" dirty="0">
              <a:solidFill>
                <a:schemeClr val="bg1"/>
              </a:solidFill>
              <a:latin typeface="Arial Narrow" panose="020B0606020202030204" pitchFamily="34" charset="0"/>
            </a:endParaRPr>
          </a:p>
          <a:p>
            <a:r>
              <a:rPr lang="en-US" sz="1200" dirty="0">
                <a:solidFill>
                  <a:schemeClr val="bg1"/>
                </a:solidFill>
                <a:latin typeface="Arial Narrow" panose="020B0606020202030204" pitchFamily="34" charset="0"/>
                <a:sym typeface="+mn-ea"/>
              </a:rPr>
              <a:t>Skype: </a:t>
            </a:r>
            <a:r>
              <a:rPr lang="en-US" sz="1200" dirty="0" err="1">
                <a:solidFill>
                  <a:schemeClr val="bg1"/>
                </a:solidFill>
                <a:latin typeface="Arial Narrow" panose="020B0606020202030204" pitchFamily="34" charset="0"/>
                <a:sym typeface="+mn-ea"/>
              </a:rPr>
              <a:t>setimocontinente</a:t>
            </a:r>
            <a:endParaRPr lang="en-US" sz="1200" dirty="0">
              <a:solidFill>
                <a:schemeClr val="bg1"/>
              </a:solidFill>
              <a:latin typeface="Arial Narrow" panose="020B0606020202030204" pitchFamily="34" charset="0"/>
            </a:endParaRPr>
          </a:p>
          <a:p>
            <a:r>
              <a:rPr lang="pt-PT" altLang="en-US" sz="1200" dirty="0" smtClean="0">
                <a:solidFill>
                  <a:schemeClr val="bg1"/>
                </a:solidFill>
                <a:latin typeface="Arial Narrow" panose="020B0606020202030204" pitchFamily="34" charset="0"/>
                <a:sym typeface="+mn-ea"/>
              </a:rPr>
              <a:t>i</a:t>
            </a:r>
            <a:r>
              <a:rPr lang="en-US" sz="1200" dirty="0" smtClean="0">
                <a:solidFill>
                  <a:schemeClr val="bg1"/>
                </a:solidFill>
                <a:latin typeface="Arial Narrow" panose="020B0606020202030204" pitchFamily="34" charset="0"/>
                <a:sym typeface="+mn-ea"/>
              </a:rPr>
              <a:t>nfo@</a:t>
            </a:r>
            <a:r>
              <a:rPr lang="pt-PT" altLang="en-US" sz="1200" dirty="0" smtClean="0">
                <a:solidFill>
                  <a:schemeClr val="bg1"/>
                </a:solidFill>
                <a:latin typeface="Arial Narrow" panose="020B0606020202030204" pitchFamily="34" charset="0"/>
                <a:sym typeface="+mn-ea"/>
              </a:rPr>
              <a:t>basaltconference</a:t>
            </a:r>
            <a:r>
              <a:rPr lang="en-US" sz="1200" dirty="0" smtClean="0">
                <a:solidFill>
                  <a:schemeClr val="bg1"/>
                </a:solidFill>
                <a:latin typeface="Arial Narrow" panose="020B0606020202030204" pitchFamily="34" charset="0"/>
                <a:sym typeface="+mn-ea"/>
              </a:rPr>
              <a:t>.com</a:t>
            </a:r>
            <a:endParaRPr lang="en-US" sz="1200" dirty="0" smtClean="0">
              <a:solidFill>
                <a:schemeClr val="bg1"/>
              </a:solidFill>
              <a:latin typeface="Arial Narrow" panose="020B0606020202030204" pitchFamily="34" charset="0"/>
            </a:endParaRPr>
          </a:p>
          <a:p>
            <a:r>
              <a:rPr lang="en-US" sz="1200" dirty="0" smtClean="0">
                <a:solidFill>
                  <a:schemeClr val="bg1"/>
                </a:solidFill>
                <a:latin typeface="Arial Narrow" panose="020B0606020202030204" pitchFamily="34" charset="0"/>
                <a:sym typeface="+mn-ea"/>
              </a:rPr>
              <a:t>www</a:t>
            </a:r>
            <a:r>
              <a:rPr lang="en-US" sz="1200" dirty="0">
                <a:solidFill>
                  <a:schemeClr val="bg1"/>
                </a:solidFill>
                <a:latin typeface="Arial Narrow" panose="020B0606020202030204" pitchFamily="34" charset="0"/>
                <a:sym typeface="+mn-ea"/>
              </a:rPr>
              <a:t>.</a:t>
            </a:r>
            <a:r>
              <a:rPr lang="pt-PT" altLang="en-US" sz="1200" dirty="0" smtClean="0">
                <a:solidFill>
                  <a:schemeClr val="bg1"/>
                </a:solidFill>
                <a:latin typeface="Arial Narrow" panose="020B0606020202030204" pitchFamily="34" charset="0"/>
                <a:sym typeface="+mn-ea"/>
              </a:rPr>
              <a:t>basaltconference</a:t>
            </a:r>
            <a:r>
              <a:rPr lang="en-US" sz="1200" dirty="0" smtClean="0">
                <a:solidFill>
                  <a:schemeClr val="bg1"/>
                </a:solidFill>
                <a:latin typeface="Arial Narrow" panose="020B0606020202030204" pitchFamily="34" charset="0"/>
                <a:sym typeface="+mn-ea"/>
              </a:rPr>
              <a:t>.com</a:t>
            </a:r>
          </a:p>
        </p:txBody>
      </p:sp>
      <p:sp>
        <p:nvSpPr>
          <p:cNvPr id="11" name="CaixaDeTexto 67"/>
          <p:cNvSpPr txBox="1"/>
          <p:nvPr/>
        </p:nvSpPr>
        <p:spPr>
          <a:xfrm>
            <a:off x="9281795" y="1143635"/>
            <a:ext cx="2729230" cy="1900555"/>
          </a:xfrm>
          <a:prstGeom prst="rect">
            <a:avLst/>
          </a:prstGeom>
          <a:noFill/>
        </p:spPr>
        <p:txBody>
          <a:bodyPr wrap="square" rtlCol="0">
            <a:noAutofit/>
          </a:bodyPr>
          <a:lstStyle/>
          <a:p>
            <a:pPr algn="ctr"/>
            <a:r>
              <a:rPr lang="pt-PT" sz="2400" dirty="0" smtClean="0">
                <a:solidFill>
                  <a:srgbClr val="006666"/>
                </a:solidFill>
                <a:sym typeface="+mn-ea"/>
              </a:rPr>
              <a:t>09 -11 JUIN</a:t>
            </a:r>
            <a:endParaRPr lang="pt-PT" sz="2400" dirty="0">
              <a:solidFill>
                <a:srgbClr val="006666"/>
              </a:solidFill>
            </a:endParaRPr>
          </a:p>
          <a:p>
            <a:pPr algn="ctr"/>
            <a:r>
              <a:rPr lang="pt-PT" sz="1200" dirty="0">
                <a:solidFill>
                  <a:srgbClr val="006666"/>
                </a:solidFill>
              </a:rPr>
              <a:t>________</a:t>
            </a:r>
            <a:r>
              <a:rPr lang="pt-PT" sz="1400" baseline="-25000" dirty="0">
                <a:solidFill>
                  <a:srgbClr val="006666"/>
                </a:solidFill>
              </a:rPr>
              <a:t>■</a:t>
            </a:r>
            <a:r>
              <a:rPr lang="pt-PT" sz="1200" dirty="0">
                <a:solidFill>
                  <a:srgbClr val="006666"/>
                </a:solidFill>
              </a:rPr>
              <a:t>________</a:t>
            </a:r>
          </a:p>
          <a:p>
            <a:pPr algn="ctr"/>
            <a:r>
              <a:rPr lang="pt-PT" sz="3200" dirty="0">
                <a:solidFill>
                  <a:srgbClr val="006666"/>
                </a:solidFill>
              </a:rPr>
              <a:t>2021</a:t>
            </a:r>
          </a:p>
          <a:p>
            <a:pPr algn="ctr"/>
            <a:r>
              <a:rPr lang="pt-PT" dirty="0">
                <a:solidFill>
                  <a:srgbClr val="006666"/>
                </a:solidFill>
              </a:rPr>
              <a:t>PRAIA</a:t>
            </a:r>
          </a:p>
          <a:p>
            <a:pPr algn="ctr"/>
            <a:r>
              <a:rPr lang="pt-PT" sz="1200" dirty="0">
                <a:solidFill>
                  <a:srgbClr val="006666"/>
                </a:solidFill>
              </a:rPr>
              <a:t>ÎLE DE SANTIAGO</a:t>
            </a:r>
          </a:p>
          <a:p>
            <a:pPr algn="ctr"/>
            <a:r>
              <a:rPr lang="pt-PT" sz="2400" dirty="0">
                <a:solidFill>
                  <a:srgbClr val="006666"/>
                </a:solidFill>
              </a:rPr>
              <a:t>CABO VERDE</a:t>
            </a:r>
          </a:p>
        </p:txBody>
      </p:sp>
      <p:sp>
        <p:nvSpPr>
          <p:cNvPr id="15"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bg1"/>
                </a:solidFill>
              </a:rPr>
              <a:t>Pag </a:t>
            </a:r>
            <a:fld id="{6C07E9C5-6E20-4A25-9F31-81ECFC5683B7}" type="slidenum">
              <a:rPr lang="fr-FR" altLang="pt-PT" sz="1200" b="1" i="1" u="sng" dirty="0" smtClean="0">
                <a:solidFill>
                  <a:schemeClr val="bg1"/>
                </a:solidFill>
              </a:rPr>
              <a:t>10</a:t>
            </a:fld>
            <a:endParaRPr lang="fr-FR" altLang="pt-PT" sz="1200" b="1" i="1" u="sng" dirty="0" smtClean="0">
              <a:solidFill>
                <a:schemeClr val="bg1"/>
              </a:solidFill>
            </a:endParaRPr>
          </a:p>
        </p:txBody>
      </p:sp>
      <p:pic>
        <p:nvPicPr>
          <p:cNvPr id="29" name="Imagem 28" descr="logo"/>
          <p:cNvPicPr>
            <a:picLocks noChangeAspect="1"/>
          </p:cNvPicPr>
          <p:nvPr/>
        </p:nvPicPr>
        <p:blipFill>
          <a:blip r:embed="rId4"/>
          <a:stretch>
            <a:fillRect/>
          </a:stretch>
        </p:blipFill>
        <p:spPr>
          <a:xfrm>
            <a:off x="8821420" y="6120765"/>
            <a:ext cx="3359150" cy="737235"/>
          </a:xfrm>
          <a:prstGeom prst="rect">
            <a:avLst/>
          </a:prstGeom>
        </p:spPr>
      </p:pic>
      <p:pic>
        <p:nvPicPr>
          <p:cNvPr id="30" name="Imagem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1" name="Caixa de Texto 30"/>
          <p:cNvSpPr txBox="1"/>
          <p:nvPr/>
        </p:nvSpPr>
        <p:spPr>
          <a:xfrm>
            <a:off x="4330065" y="3175000"/>
            <a:ext cx="2353945" cy="275590"/>
          </a:xfrm>
          <a:prstGeom prst="rect">
            <a:avLst/>
          </a:prstGeom>
          <a:noFill/>
        </p:spPr>
        <p:txBody>
          <a:bodyPr wrap="square" rtlCol="0">
            <a:spAutoFit/>
          </a:bodyPr>
          <a:lstStyle/>
          <a:p>
            <a:r>
              <a:rPr lang="pt-PT" altLang="en-US" sz="1200">
                <a:solidFill>
                  <a:srgbClr val="006666"/>
                </a:solidFill>
              </a:rPr>
              <a:t>www.basaltconference.com</a:t>
            </a:r>
          </a:p>
        </p:txBody>
      </p:sp>
      <p:sp>
        <p:nvSpPr>
          <p:cNvPr id="32" name="Anel 31"/>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34" name="Imagem 33" descr="fundo"/>
          <p:cNvPicPr>
            <a:picLocks noChangeAspect="1"/>
          </p:cNvPicPr>
          <p:nvPr/>
        </p:nvPicPr>
        <p:blipFill>
          <a:blip r:embed="rId6"/>
          <a:stretch>
            <a:fillRect/>
          </a:stretch>
        </p:blipFill>
        <p:spPr>
          <a:xfrm>
            <a:off x="55880" y="5469890"/>
            <a:ext cx="3819525" cy="1285875"/>
          </a:xfrm>
          <a:prstGeom prst="rect">
            <a:avLst/>
          </a:prstGeom>
        </p:spPr>
      </p:pic>
      <p:sp>
        <p:nvSpPr>
          <p:cNvPr id="35" name="Anel 34"/>
          <p:cNvSpPr/>
          <p:nvPr/>
        </p:nvSpPr>
        <p:spPr>
          <a:xfrm>
            <a:off x="886460" y="5404485"/>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6" name="Rectângulo 35"/>
          <p:cNvSpPr/>
          <p:nvPr/>
        </p:nvSpPr>
        <p:spPr>
          <a:xfrm>
            <a:off x="-7620" y="5290820"/>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7" name="Rectângulo 36"/>
          <p:cNvSpPr/>
          <p:nvPr/>
        </p:nvSpPr>
        <p:spPr>
          <a:xfrm>
            <a:off x="3185795" y="542925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8" name="Rectângulo 37"/>
          <p:cNvSpPr/>
          <p:nvPr/>
        </p:nvSpPr>
        <p:spPr>
          <a:xfrm>
            <a:off x="886460" y="654685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9" name="Rectângulo 38"/>
          <p:cNvSpPr/>
          <p:nvPr/>
        </p:nvSpPr>
        <p:spPr>
          <a:xfrm>
            <a:off x="1052195" y="5419725"/>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40" name="Imagem 39" descr="logo"/>
          <p:cNvPicPr>
            <a:picLocks noChangeAspect="1"/>
          </p:cNvPicPr>
          <p:nvPr/>
        </p:nvPicPr>
        <p:blipFill>
          <a:blip r:embed="rId7"/>
          <a:stretch>
            <a:fillRect/>
          </a:stretch>
        </p:blipFill>
        <p:spPr>
          <a:xfrm>
            <a:off x="94615" y="98425"/>
            <a:ext cx="3092450" cy="72453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Imagem 9" descr="cap_vert_vallee"/>
          <p:cNvPicPr>
            <a:picLocks noChangeAspect="1"/>
          </p:cNvPicPr>
          <p:nvPr/>
        </p:nvPicPr>
        <p:blipFill>
          <a:blip r:embed="rId2"/>
          <a:stretch>
            <a:fillRect/>
          </a:stretch>
        </p:blipFill>
        <p:spPr>
          <a:xfrm>
            <a:off x="845820" y="2364740"/>
            <a:ext cx="3944620" cy="3176905"/>
          </a:xfrm>
          <a:prstGeom prst="rect">
            <a:avLst/>
          </a:prstGeom>
        </p:spPr>
      </p:pic>
      <p:sp>
        <p:nvSpPr>
          <p:cNvPr id="11" name="Anel 10"/>
          <p:cNvSpPr/>
          <p:nvPr/>
        </p:nvSpPr>
        <p:spPr>
          <a:xfrm>
            <a:off x="0" y="985520"/>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3" name="CaixaDeTexto 22"/>
          <p:cNvSpPr txBox="1"/>
          <p:nvPr/>
        </p:nvSpPr>
        <p:spPr>
          <a:xfrm>
            <a:off x="9163685" y="986155"/>
            <a:ext cx="3016250" cy="706755"/>
          </a:xfrm>
          <a:prstGeom prst="rect">
            <a:avLst/>
          </a:prstGeom>
          <a:noFill/>
        </p:spPr>
        <p:txBody>
          <a:bodyPr wrap="square" rtlCol="0">
            <a:spAutoFit/>
          </a:bodyPr>
          <a:lstStyle/>
          <a:p>
            <a:pPr algn="ctr"/>
            <a:r>
              <a:rPr lang="pt-PT" sz="2000" i="1" dirty="0">
                <a:solidFill>
                  <a:srgbClr val="006666"/>
                </a:solidFill>
              </a:rPr>
              <a:t>PROGRAMME</a:t>
            </a:r>
          </a:p>
          <a:p>
            <a:pPr algn="ctr"/>
            <a:r>
              <a:rPr lang="pt-PT" sz="2000" i="1" dirty="0" smtClean="0">
                <a:solidFill>
                  <a:srgbClr val="006666"/>
                </a:solidFill>
              </a:rPr>
              <a:t>DE LA CONFÉRENCE</a:t>
            </a:r>
          </a:p>
        </p:txBody>
      </p:sp>
      <p:sp>
        <p:nvSpPr>
          <p:cNvPr id="9" name="CaixaDeTexto 67"/>
          <p:cNvSpPr/>
          <p:nvPr/>
        </p:nvSpPr>
        <p:spPr>
          <a:xfrm>
            <a:off x="9226550" y="1746885"/>
            <a:ext cx="2548890" cy="1628140"/>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07- 09 JUIN</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 VERT</a:t>
            </a:r>
          </a:p>
        </p:txBody>
      </p:sp>
      <p:pic>
        <p:nvPicPr>
          <p:cNvPr id="28"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18" name="Caixa de Texto 17"/>
          <p:cNvSpPr txBox="1"/>
          <p:nvPr/>
        </p:nvSpPr>
        <p:spPr>
          <a:xfrm>
            <a:off x="4330065" y="3175000"/>
            <a:ext cx="2353945" cy="275590"/>
          </a:xfrm>
          <a:prstGeom prst="rect">
            <a:avLst/>
          </a:prstGeom>
          <a:noFill/>
        </p:spPr>
        <p:txBody>
          <a:bodyPr wrap="square" rtlCol="0">
            <a:spAutoFit/>
          </a:bodyPr>
          <a:lstStyle/>
          <a:p>
            <a:r>
              <a:rPr lang="pt-PT" altLang="en-US" sz="1200">
                <a:solidFill>
                  <a:srgbClr val="006666"/>
                </a:solidFill>
              </a:rPr>
              <a:t>www.basaltconference.com</a:t>
            </a:r>
          </a:p>
        </p:txBody>
      </p:sp>
      <p:sp>
        <p:nvSpPr>
          <p:cNvPr id="19" name="Anel 18"/>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aphicFrame>
        <p:nvGraphicFramePr>
          <p:cNvPr id="5" name="Tabela 4"/>
          <p:cNvGraphicFramePr>
            <a:graphicFrameLocks noGrp="1"/>
          </p:cNvGraphicFramePr>
          <p:nvPr/>
        </p:nvGraphicFramePr>
        <p:xfrm>
          <a:off x="181610" y="803910"/>
          <a:ext cx="5753100" cy="1614805"/>
        </p:xfrm>
        <a:graphic>
          <a:graphicData uri="http://schemas.openxmlformats.org/drawingml/2006/table">
            <a:tbl>
              <a:tblPr>
                <a:noFill/>
              </a:tblPr>
              <a:tblGrid>
                <a:gridCol w="2704465"/>
                <a:gridCol w="488950"/>
                <a:gridCol w="2069465"/>
                <a:gridCol w="490220"/>
              </a:tblGrid>
              <a:tr h="312420">
                <a:tc>
                  <a:txBody>
                    <a:bodyPr/>
                    <a:lstStyle/>
                    <a:p>
                      <a:pPr marL="0" marR="0" indent="0" algn="ctr">
                        <a:buNone/>
                        <a:defRPr lang="en-US" b="1">
                          <a:solidFill>
                            <a:srgbClr val="FFFFFF"/>
                          </a:solidFill>
                        </a:defRPr>
                      </a:pPr>
                      <a:r>
                        <a:rPr lang="pt-PT" sz="1200" b="0" dirty="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Item</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pt-PT" sz="1200" b="0" dirty="0" err="1"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Pag</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pt-PT" sz="1200" b="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Item</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pt-PT" sz="1200" b="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Pag</a:t>
                      </a:r>
                      <a:endParaRPr lang="pt-PT" sz="1200" b="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r>
              <a:tr h="325755">
                <a:tc>
                  <a:txBody>
                    <a:bodyPr/>
                    <a:lstStyle/>
                    <a:p>
                      <a:pPr marL="0" marR="0" indent="0" algn="l" defTabSz="914400">
                        <a:lnSpc>
                          <a:spcPct val="100000"/>
                        </a:lnSpc>
                        <a:spcBef>
                          <a:spcPts val="0"/>
                        </a:spcBef>
                        <a:spcAft>
                          <a:spcPts val="0"/>
                        </a:spcAft>
                        <a:buNone/>
                        <a:defRPr lang="en-US">
                          <a:solidFill>
                            <a:srgbClr val="000000"/>
                          </a:solidFill>
                        </a:defRPr>
                      </a:pPr>
                      <a:r>
                        <a:rPr lang="pt-PT" sz="1200" dirty="0" err="1"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Préambule</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3</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914400">
                        <a:lnSpc>
                          <a:spcPct val="100000"/>
                        </a:lnSpc>
                        <a:spcBef>
                          <a:spcPts val="0"/>
                        </a:spcBef>
                        <a:spcAft>
                          <a:spcPts val="0"/>
                        </a:spcAft>
                        <a:buNone/>
                        <a:defRPr lang="en-US">
                          <a:solidFill>
                            <a:srgbClr val="000000"/>
                          </a:solidFill>
                        </a:defRPr>
                      </a:pPr>
                      <a:r>
                        <a:rPr lang="fr-FR"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Résumé du programme du Forum</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7</a:t>
                      </a: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25120">
                <a:tc>
                  <a:txBody>
                    <a:bodyPr/>
                    <a:lstStyle/>
                    <a:p>
                      <a:pPr marL="0" marR="0" indent="0" algn="l" defTabSz="914400">
                        <a:lnSpc>
                          <a:spcPct val="100000"/>
                        </a:lnSpc>
                        <a:spcBef>
                          <a:spcPts val="0"/>
                        </a:spcBef>
                        <a:spcAft>
                          <a:spcPts val="0"/>
                        </a:spcAft>
                        <a:buNone/>
                        <a:defRPr lang="en-US">
                          <a:solidFill>
                            <a:srgbClr val="000000"/>
                          </a:solidFill>
                        </a:defRPr>
                      </a:pPr>
                      <a:r>
                        <a:rPr lang="fr-FR"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Programme de la conférence - Jour 1</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4</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457200">
                        <a:lnSpc>
                          <a:spcPct val="100000"/>
                        </a:lnSpc>
                        <a:spcBef>
                          <a:spcPts val="0"/>
                        </a:spcBef>
                        <a:spcAft>
                          <a:spcPts val="0"/>
                        </a:spcAft>
                        <a:buNone/>
                        <a:defRPr lang="en-US">
                          <a:solidFill>
                            <a:srgbClr val="000000"/>
                          </a:solidFill>
                        </a:defRPr>
                      </a:pPr>
                      <a:r>
                        <a:rPr lang="pt-PT" sz="1200" dirty="0" err="1"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Délais</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8</a:t>
                      </a: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26390">
                <a:tc>
                  <a:txBody>
                    <a:bodyPr/>
                    <a:lstStyle/>
                    <a:p>
                      <a:pPr marL="0" marR="0" indent="0" algn="l" defTabSz="914400">
                        <a:lnSpc>
                          <a:spcPct val="100000"/>
                        </a:lnSpc>
                        <a:spcBef>
                          <a:spcPts val="0"/>
                        </a:spcBef>
                        <a:spcAft>
                          <a:spcPts val="0"/>
                        </a:spcAft>
                        <a:buNone/>
                        <a:defRPr lang="en-US">
                          <a:solidFill>
                            <a:srgbClr val="000000"/>
                          </a:solidFill>
                        </a:defRPr>
                      </a:pPr>
                      <a:r>
                        <a:rPr lang="fr-FR"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Programme de la conférence - Jour 2</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5</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Calendrier des évènements</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9</a:t>
                      </a: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25120">
                <a:tc>
                  <a:txBody>
                    <a:bodyPr/>
                    <a:lstStyle/>
                    <a:p>
                      <a:pPr marL="0" marR="0" lvl="0" indent="0" algn="l" defTabSz="914400" eaLnBrk="1" fontAlgn="auto" latinLnBrk="0" hangingPunct="1">
                        <a:lnSpc>
                          <a:spcPct val="100000"/>
                        </a:lnSpc>
                        <a:spcBef>
                          <a:spcPts val="0"/>
                        </a:spcBef>
                        <a:spcAft>
                          <a:spcPts val="0"/>
                        </a:spcAft>
                        <a:buClrTx/>
                        <a:buSzTx/>
                        <a:buFontTx/>
                        <a:buNone/>
                        <a:defRPr lang="en-US">
                          <a:solidFill>
                            <a:srgbClr val="000000"/>
                          </a:solidFill>
                        </a:defRPr>
                      </a:pPr>
                      <a:r>
                        <a:rPr lang="fr-FR" sz="1200" dirty="0" smtClean="0">
                          <a:solidFill>
                            <a:srgbClr val="006666"/>
                          </a:solidFill>
                          <a:latin typeface="Arial Narrow" panose="020B0606020202030204" pitchFamily="34" charset="0"/>
                          <a:sym typeface="+mn-ea"/>
                        </a:rPr>
                        <a:t>Programme de la conférence</a:t>
                      </a:r>
                      <a:r>
                        <a:rPr lang="fr-FR"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 - Jour 3</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6</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a:buNone/>
                        <a:defRPr lang="en-US">
                          <a:solidFill>
                            <a:srgbClr val="000000"/>
                          </a:solidFill>
                        </a:defRPr>
                      </a:pPr>
                      <a:r>
                        <a:rPr lang="pt-PT" sz="1200" dirty="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Contacts</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10</a:t>
                      </a: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r>
            </a:tbl>
          </a:graphicData>
        </a:graphic>
      </p:graphicFrame>
      <p:sp>
        <p:nvSpPr>
          <p:cNvPr id="2" name="Rectangle 5"/>
          <p:cNvSpPr/>
          <p:nvPr/>
        </p:nvSpPr>
        <p:spPr>
          <a:xfrm>
            <a:off x="5922645" y="4317365"/>
            <a:ext cx="969010" cy="84074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pt-PT" sz="1400" dirty="0" smtClean="0">
                <a:solidFill>
                  <a:srgbClr val="006666"/>
                </a:solidFill>
                <a:latin typeface="Arial Narrow" panose="020B0606020202030204" pitchFamily="34" charset="0"/>
                <a:ea typeface="Century Gothic" panose="020B0502020202020204" pitchFamily="2" charset="0"/>
                <a:cs typeface="Arial Narrow" panose="020B0606020202030204" pitchFamily="34" charset="0"/>
              </a:rPr>
              <a:t>PLAN</a:t>
            </a:r>
          </a:p>
        </p:txBody>
      </p:sp>
      <p:sp>
        <p:nvSpPr>
          <p:cNvPr id="3" name="Right Arrow 6"/>
          <p:cNvSpPr/>
          <p:nvPr/>
        </p:nvSpPr>
        <p:spPr>
          <a:xfrm>
            <a:off x="6925310" y="4279265"/>
            <a:ext cx="445135" cy="89154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a:solidFill>
                <a:srgbClr val="006666"/>
              </a:solidFill>
            </a:endParaRPr>
          </a:p>
        </p:txBody>
      </p:sp>
      <p:sp>
        <p:nvSpPr>
          <p:cNvPr id="25" name="Rectangle 7"/>
          <p:cNvSpPr/>
          <p:nvPr/>
        </p:nvSpPr>
        <p:spPr>
          <a:xfrm>
            <a:off x="7477760" y="3383280"/>
            <a:ext cx="1565910" cy="575310"/>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r>
              <a:rPr lang="fr-FR" sz="1200" i="1" dirty="0">
                <a:solidFill>
                  <a:srgbClr val="006666"/>
                </a:solidFill>
                <a:latin typeface="Arial Narrow" panose="020B0606020202030204" pitchFamily="34" charset="0"/>
              </a:rPr>
              <a:t>Axé sur la protection de l'environnement</a:t>
            </a:r>
          </a:p>
        </p:txBody>
      </p:sp>
      <p:sp>
        <p:nvSpPr>
          <p:cNvPr id="26" name="Rectangle 20"/>
          <p:cNvSpPr/>
          <p:nvPr/>
        </p:nvSpPr>
        <p:spPr>
          <a:xfrm>
            <a:off x="7474585" y="4036060"/>
            <a:ext cx="1565275" cy="575945"/>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pt-PT" sz="1200" i="1" dirty="0" err="1">
                <a:solidFill>
                  <a:srgbClr val="006666"/>
                </a:solidFill>
                <a:latin typeface="Arial Narrow" panose="020B0606020202030204" pitchFamily="34" charset="0"/>
              </a:rPr>
              <a:t>Axé</a:t>
            </a:r>
            <a:r>
              <a:rPr lang="pt-PT" sz="1200" i="1" dirty="0">
                <a:solidFill>
                  <a:srgbClr val="006666"/>
                </a:solidFill>
                <a:latin typeface="Arial Narrow" panose="020B0606020202030204" pitchFamily="34" charset="0"/>
              </a:rPr>
              <a:t> </a:t>
            </a:r>
            <a:r>
              <a:rPr lang="pt-PT" sz="1200" i="1" dirty="0" err="1">
                <a:solidFill>
                  <a:srgbClr val="006666"/>
                </a:solidFill>
                <a:latin typeface="Arial Narrow" panose="020B0606020202030204" pitchFamily="34" charset="0"/>
              </a:rPr>
              <a:t>sur</a:t>
            </a:r>
            <a:r>
              <a:rPr lang="pt-PT" sz="1200" i="1" dirty="0">
                <a:solidFill>
                  <a:srgbClr val="006666"/>
                </a:solidFill>
                <a:latin typeface="Arial Narrow" panose="020B0606020202030204" pitchFamily="34" charset="0"/>
              </a:rPr>
              <a:t> </a:t>
            </a:r>
            <a:r>
              <a:rPr lang="pt-PT" sz="1200" i="1" dirty="0" err="1">
                <a:solidFill>
                  <a:srgbClr val="006666"/>
                </a:solidFill>
                <a:latin typeface="Arial Narrow" panose="020B0606020202030204" pitchFamily="34" charset="0"/>
              </a:rPr>
              <a:t>l'innovation</a:t>
            </a:r>
          </a:p>
        </p:txBody>
      </p:sp>
      <p:sp>
        <p:nvSpPr>
          <p:cNvPr id="27" name="Rectangle 22"/>
          <p:cNvSpPr/>
          <p:nvPr/>
        </p:nvSpPr>
        <p:spPr>
          <a:xfrm>
            <a:off x="7466965" y="4728210"/>
            <a:ext cx="1565910" cy="575945"/>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pt-PT" sz="1200" i="1" dirty="0" err="1">
                <a:solidFill>
                  <a:srgbClr val="006666"/>
                </a:solidFill>
                <a:latin typeface="Arial Narrow" panose="020B0606020202030204" pitchFamily="34" charset="0"/>
              </a:rPr>
              <a:t>Réalistes</a:t>
            </a:r>
          </a:p>
        </p:txBody>
      </p:sp>
      <p:sp>
        <p:nvSpPr>
          <p:cNvPr id="4" name="Rectangle 23"/>
          <p:cNvSpPr/>
          <p:nvPr/>
        </p:nvSpPr>
        <p:spPr>
          <a:xfrm>
            <a:off x="7466965" y="5393055"/>
            <a:ext cx="1565910" cy="575310"/>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pt-PT" sz="1200" i="1" dirty="0" err="1">
                <a:solidFill>
                  <a:srgbClr val="006666"/>
                </a:solidFill>
                <a:latin typeface="Arial Narrow" panose="020B0606020202030204" pitchFamily="34" charset="0"/>
              </a:rPr>
              <a:t>Stratégique</a:t>
            </a:r>
          </a:p>
        </p:txBody>
      </p:sp>
      <p:sp>
        <p:nvSpPr>
          <p:cNvPr id="29" name="Rectangle 8"/>
          <p:cNvSpPr/>
          <p:nvPr/>
        </p:nvSpPr>
        <p:spPr>
          <a:xfrm>
            <a:off x="9285605" y="4279265"/>
            <a:ext cx="1188085" cy="82804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400" dirty="0" smtClean="0">
                <a:solidFill>
                  <a:srgbClr val="006666"/>
                </a:solidFill>
                <a:latin typeface="Arial Narrow" panose="020B0606020202030204" pitchFamily="34" charset="0"/>
                <a:cs typeface="Arial Narrow" panose="020B0606020202030204" pitchFamily="34" charset="0"/>
              </a:rPr>
              <a:t>Actions</a:t>
            </a:r>
          </a:p>
        </p:txBody>
      </p:sp>
      <p:sp>
        <p:nvSpPr>
          <p:cNvPr id="30" name="Right Arrow 24"/>
          <p:cNvSpPr/>
          <p:nvPr/>
        </p:nvSpPr>
        <p:spPr>
          <a:xfrm>
            <a:off x="9057640" y="4234815"/>
            <a:ext cx="445770" cy="88900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a:solidFill>
                <a:srgbClr val="006666"/>
              </a:solidFill>
            </a:endParaRPr>
          </a:p>
        </p:txBody>
      </p:sp>
      <p:sp>
        <p:nvSpPr>
          <p:cNvPr id="31" name="Rectangle 25"/>
          <p:cNvSpPr/>
          <p:nvPr/>
        </p:nvSpPr>
        <p:spPr>
          <a:xfrm>
            <a:off x="10984230" y="4285615"/>
            <a:ext cx="1188085" cy="82550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r">
              <a:defRPr lang="en-US">
                <a:solidFill>
                  <a:srgbClr val="FFFFFF"/>
                </a:solidFill>
              </a:defRPr>
            </a:pPr>
            <a:r>
              <a:rPr lang="en-GB" sz="1400" dirty="0" err="1" smtClean="0">
                <a:solidFill>
                  <a:srgbClr val="006666"/>
                </a:solidFill>
                <a:latin typeface="Arial Narrow" panose="020B0606020202030204" pitchFamily="34" charset="0"/>
                <a:cs typeface="Arial Narrow" panose="020B0606020202030204" pitchFamily="34" charset="0"/>
              </a:rPr>
              <a:t>Résultats</a:t>
            </a:r>
          </a:p>
        </p:txBody>
      </p:sp>
      <p:sp>
        <p:nvSpPr>
          <p:cNvPr id="32" name="Right Arrow 26"/>
          <p:cNvSpPr/>
          <p:nvPr/>
        </p:nvSpPr>
        <p:spPr>
          <a:xfrm>
            <a:off x="10479405" y="4253865"/>
            <a:ext cx="445770" cy="89154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a:solidFill>
                <a:srgbClr val="006666"/>
              </a:solidFill>
            </a:endParaRPr>
          </a:p>
        </p:txBody>
      </p:sp>
      <p:sp>
        <p:nvSpPr>
          <p:cNvPr id="33" name="Rectangle 10"/>
          <p:cNvSpPr/>
          <p:nvPr/>
        </p:nvSpPr>
        <p:spPr>
          <a:xfrm>
            <a:off x="9678035" y="5227955"/>
            <a:ext cx="255905" cy="1430655"/>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endParaRPr lang="pt-PT"/>
          </a:p>
        </p:txBody>
      </p:sp>
      <p:sp>
        <p:nvSpPr>
          <p:cNvPr id="34" name="Right Arrow 30"/>
          <p:cNvSpPr/>
          <p:nvPr/>
        </p:nvSpPr>
        <p:spPr>
          <a:xfrm rot="16200000">
            <a:off x="5665470" y="5648960"/>
            <a:ext cx="1405255" cy="499745"/>
          </a:xfrm>
          <a:prstGeom prst="rightArrow">
            <a:avLst>
              <a:gd name="adj1" fmla="val 50000"/>
              <a:gd name="adj2" fmla="val 50024"/>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endParaRPr lang="pt-PT"/>
          </a:p>
        </p:txBody>
      </p:sp>
      <p:sp>
        <p:nvSpPr>
          <p:cNvPr id="35" name="Rectangle 11"/>
          <p:cNvSpPr/>
          <p:nvPr/>
        </p:nvSpPr>
        <p:spPr>
          <a:xfrm>
            <a:off x="6232525" y="6218555"/>
            <a:ext cx="3684905" cy="44831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pt-PT" sz="1400" dirty="0" smtClean="0">
                <a:solidFill>
                  <a:srgbClr val="006666"/>
                </a:solidFill>
                <a:latin typeface="Arial Narrow" panose="020B0606020202030204" pitchFamily="34" charset="0"/>
              </a:rPr>
              <a:t>Reévaluation</a:t>
            </a:r>
          </a:p>
        </p:txBody>
      </p:sp>
      <p:pic>
        <p:nvPicPr>
          <p:cNvPr id="14" name="Imagem 13" descr="logo"/>
          <p:cNvPicPr>
            <a:picLocks noChangeAspect="1"/>
          </p:cNvPicPr>
          <p:nvPr/>
        </p:nvPicPr>
        <p:blipFill>
          <a:blip r:embed="rId4"/>
          <a:stretch>
            <a:fillRect/>
          </a:stretch>
        </p:blipFill>
        <p:spPr>
          <a:xfrm>
            <a:off x="-3810" y="6108700"/>
            <a:ext cx="3359150" cy="737235"/>
          </a:xfrm>
          <a:prstGeom prst="rect">
            <a:avLst/>
          </a:prstGeom>
        </p:spPr>
      </p:pic>
      <p:pic>
        <p:nvPicPr>
          <p:cNvPr id="12" name="Imagem 11" descr="logo"/>
          <p:cNvPicPr>
            <a:picLocks noChangeAspect="1"/>
          </p:cNvPicPr>
          <p:nvPr/>
        </p:nvPicPr>
        <p:blipFill>
          <a:blip r:embed="rId5"/>
          <a:stretch>
            <a:fillRect/>
          </a:stretch>
        </p:blipFill>
        <p:spPr>
          <a:xfrm>
            <a:off x="62865" y="66040"/>
            <a:ext cx="3092450" cy="72453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2"/>
          <a:stretch>
            <a:fillRect/>
          </a:stretch>
        </p:blipFill>
        <p:spPr>
          <a:xfrm>
            <a:off x="845820" y="2333625"/>
            <a:ext cx="3944620" cy="3176905"/>
          </a:xfrm>
          <a:prstGeom prst="rect">
            <a:avLst/>
          </a:prstGeom>
        </p:spPr>
      </p:pic>
      <p:sp>
        <p:nvSpPr>
          <p:cNvPr id="6" name="Anel 5"/>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3" name="CaixaDeTexto 22"/>
          <p:cNvSpPr txBox="1"/>
          <p:nvPr/>
        </p:nvSpPr>
        <p:spPr>
          <a:xfrm>
            <a:off x="9098915" y="944880"/>
            <a:ext cx="2854960" cy="706755"/>
          </a:xfrm>
          <a:prstGeom prst="rect">
            <a:avLst/>
          </a:prstGeom>
          <a:noFill/>
        </p:spPr>
        <p:txBody>
          <a:bodyPr wrap="square" rtlCol="0">
            <a:spAutoFit/>
          </a:bodyPr>
          <a:lstStyle/>
          <a:p>
            <a:pPr algn="ctr"/>
            <a:r>
              <a:rPr lang="pt-PT" sz="2000" i="1" dirty="0">
                <a:solidFill>
                  <a:srgbClr val="006666"/>
                </a:solidFill>
              </a:rPr>
              <a:t>PROGRAMME</a:t>
            </a:r>
          </a:p>
          <a:p>
            <a:pPr algn="ctr"/>
            <a:r>
              <a:rPr lang="pt-PT" sz="2000" i="1" dirty="0" smtClean="0">
                <a:solidFill>
                  <a:srgbClr val="006666"/>
                </a:solidFill>
              </a:rPr>
              <a:t>DE LA CONFÉRENCE</a:t>
            </a:r>
          </a:p>
        </p:txBody>
      </p:sp>
      <p:sp>
        <p:nvSpPr>
          <p:cNvPr id="9" name="CaixaDeTexto 67"/>
          <p:cNvSpPr/>
          <p:nvPr/>
        </p:nvSpPr>
        <p:spPr>
          <a:xfrm>
            <a:off x="9226550" y="1651635"/>
            <a:ext cx="2548890" cy="1628140"/>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07- 09 JUIN</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 VERT</a:t>
            </a:r>
          </a:p>
        </p:txBody>
      </p:sp>
      <p:pic>
        <p:nvPicPr>
          <p:cNvPr id="14" name="Imagem 13" descr="logo"/>
          <p:cNvPicPr>
            <a:picLocks noChangeAspect="1"/>
          </p:cNvPicPr>
          <p:nvPr/>
        </p:nvPicPr>
        <p:blipFill>
          <a:blip r:embed="rId3"/>
          <a:stretch>
            <a:fillRect/>
          </a:stretch>
        </p:blipFill>
        <p:spPr>
          <a:xfrm>
            <a:off x="1270" y="6120765"/>
            <a:ext cx="3359150" cy="737235"/>
          </a:xfrm>
          <a:prstGeom prst="rect">
            <a:avLst/>
          </a:prstGeom>
        </p:spPr>
      </p:pic>
      <p:pic>
        <p:nvPicPr>
          <p:cNvPr id="28"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18" name="Caixa de Texto 17"/>
          <p:cNvSpPr txBox="1"/>
          <p:nvPr/>
        </p:nvSpPr>
        <p:spPr>
          <a:xfrm>
            <a:off x="4330065" y="3175000"/>
            <a:ext cx="2353945" cy="275590"/>
          </a:xfrm>
          <a:prstGeom prst="rect">
            <a:avLst/>
          </a:prstGeom>
          <a:noFill/>
        </p:spPr>
        <p:txBody>
          <a:bodyPr wrap="square" rtlCol="0">
            <a:spAutoFit/>
          </a:bodyPr>
          <a:lstStyle/>
          <a:p>
            <a:r>
              <a:rPr lang="pt-PT" altLang="en-US" sz="1200">
                <a:solidFill>
                  <a:srgbClr val="006666"/>
                </a:solidFill>
              </a:rPr>
              <a:t>www.basaltconference.com</a:t>
            </a:r>
          </a:p>
        </p:txBody>
      </p:sp>
      <p:sp>
        <p:nvSpPr>
          <p:cNvPr id="19" name="Anel 18"/>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16" name="Imagem 15" descr="fundo"/>
          <p:cNvPicPr>
            <a:picLocks noChangeAspect="1"/>
          </p:cNvPicPr>
          <p:nvPr/>
        </p:nvPicPr>
        <p:blipFill>
          <a:blip r:embed="rId5"/>
          <a:stretch>
            <a:fillRect/>
          </a:stretch>
        </p:blipFill>
        <p:spPr>
          <a:xfrm>
            <a:off x="7733030" y="4412615"/>
            <a:ext cx="3819525" cy="1285875"/>
          </a:xfrm>
          <a:prstGeom prst="rect">
            <a:avLst/>
          </a:prstGeom>
        </p:spPr>
      </p:pic>
      <p:sp>
        <p:nvSpPr>
          <p:cNvPr id="15" name="Anel 14"/>
          <p:cNvSpPr/>
          <p:nvPr/>
        </p:nvSpPr>
        <p:spPr>
          <a:xfrm>
            <a:off x="8563610" y="4347210"/>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3" name="Rectângulo 12"/>
          <p:cNvSpPr/>
          <p:nvPr/>
        </p:nvSpPr>
        <p:spPr>
          <a:xfrm>
            <a:off x="7669530" y="4233545"/>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0" name="Rectângulo 9"/>
          <p:cNvSpPr/>
          <p:nvPr/>
        </p:nvSpPr>
        <p:spPr>
          <a:xfrm>
            <a:off x="3185795" y="542925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1" name="Rectângulo 10"/>
          <p:cNvSpPr/>
          <p:nvPr/>
        </p:nvSpPr>
        <p:spPr>
          <a:xfrm>
            <a:off x="8658860" y="548005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2" name="Rectângulo 11"/>
          <p:cNvSpPr/>
          <p:nvPr/>
        </p:nvSpPr>
        <p:spPr>
          <a:xfrm>
            <a:off x="8729345" y="436245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1" name="Imagem 20" descr="logo"/>
          <p:cNvPicPr>
            <a:picLocks noChangeAspect="1"/>
          </p:cNvPicPr>
          <p:nvPr/>
        </p:nvPicPr>
        <p:blipFill>
          <a:blip r:embed="rId6"/>
          <a:stretch>
            <a:fillRect/>
          </a:stretch>
        </p:blipFill>
        <p:spPr>
          <a:xfrm>
            <a:off x="9076690" y="66040"/>
            <a:ext cx="3092450" cy="724535"/>
          </a:xfrm>
          <a:prstGeom prst="rect">
            <a:avLst/>
          </a:prstGeom>
        </p:spPr>
      </p:pic>
      <p:sp>
        <p:nvSpPr>
          <p:cNvPr id="24" name="CaixaDeTexto 3"/>
          <p:cNvSpPr/>
          <p:nvPr/>
        </p:nvSpPr>
        <p:spPr>
          <a:xfrm>
            <a:off x="115570" y="114300"/>
            <a:ext cx="7322820" cy="2257107"/>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pt-PT" b="1" i="1" dirty="0" smtClean="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rPr>
              <a:t>PREAMBULE</a:t>
            </a:r>
            <a:endParaRPr lang="pt-PT" b="1" i="1" dirty="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200"/>
              </a:lnSpc>
            </a:pPr>
            <a:r>
              <a:rPr lang="fr-FR" sz="1200" dirty="0" smtClean="0">
                <a:solidFill>
                  <a:schemeClr val="accent3">
                    <a:lumMod val="50000"/>
                  </a:schemeClr>
                </a:solidFill>
                <a:latin typeface="Arial Narrow" panose="020B0606020202030204" pitchFamily="34" charset="0"/>
              </a:rPr>
              <a:t>Le </a:t>
            </a:r>
            <a:r>
              <a:rPr lang="fr-FR" sz="1200" dirty="0">
                <a:solidFill>
                  <a:schemeClr val="accent3">
                    <a:lumMod val="50000"/>
                  </a:schemeClr>
                </a:solidFill>
                <a:latin typeface="Arial Narrow" panose="020B0606020202030204" pitchFamily="34" charset="0"/>
              </a:rPr>
              <a:t>Cap-Vert accueillera un événement international sur le thème «</a:t>
            </a:r>
            <a:r>
              <a:rPr lang="fr-FR" sz="1200" i="1" dirty="0">
                <a:solidFill>
                  <a:schemeClr val="accent3">
                    <a:lumMod val="50000"/>
                  </a:schemeClr>
                </a:solidFill>
                <a:latin typeface="Arial Narrow" panose="020B0606020202030204" pitchFamily="34" charset="0"/>
              </a:rPr>
              <a:t>APPLICATION DE LA POUDRE DE BASALTE EN AGRICULTURE</a:t>
            </a:r>
            <a:r>
              <a:rPr lang="fr-FR" sz="1200" dirty="0">
                <a:solidFill>
                  <a:schemeClr val="accent3">
                    <a:lumMod val="50000"/>
                  </a:schemeClr>
                </a:solidFill>
                <a:latin typeface="Arial Narrow" panose="020B0606020202030204" pitchFamily="34" charset="0"/>
              </a:rPr>
              <a:t> - Ses avantages en tant qu'engrais pour l’Agriculture». L'événement aura lieu du 07 au 11 Juin 2021, à la Noble Hall de l'Assemblée Nationale du Cap-Vert, Praia. L'événement comprend deux volets: une Conférence Internationale et un Forum des Entreprises.</a:t>
            </a:r>
            <a:endParaRPr lang="pt-PT" sz="1200" dirty="0">
              <a:solidFill>
                <a:schemeClr val="accent3">
                  <a:lumMod val="50000"/>
                </a:schemeClr>
              </a:solidFill>
              <a:latin typeface="Arial Narrow" panose="020B0606020202030204" pitchFamily="34" charset="0"/>
            </a:endParaRPr>
          </a:p>
          <a:p>
            <a:pPr algn="just">
              <a:lnSpc>
                <a:spcPts val="1200"/>
              </a:lnSpc>
            </a:pPr>
            <a:endParaRPr lang="pt-PT" sz="1200" dirty="0">
              <a:solidFill>
                <a:schemeClr val="accent3">
                  <a:lumMod val="50000"/>
                </a:schemeClr>
              </a:solidFill>
              <a:latin typeface="Arial Narrow" panose="020B0606020202030204" pitchFamily="34" charset="0"/>
            </a:endParaRPr>
          </a:p>
          <a:p>
            <a:pPr>
              <a:lnSpc>
                <a:spcPts val="1200"/>
              </a:lnSpc>
            </a:pPr>
            <a:r>
              <a:rPr lang="fr-FR" sz="1200" dirty="0">
                <a:solidFill>
                  <a:schemeClr val="accent3">
                    <a:lumMod val="50000"/>
                  </a:schemeClr>
                </a:solidFill>
                <a:latin typeface="Arial Narrow" panose="020B0606020202030204" pitchFamily="34" charset="0"/>
              </a:rPr>
              <a:t>La Conférence Internationale, intitulée</a:t>
            </a:r>
            <a:r>
              <a:rPr lang="fr-FR" sz="1200" i="1" dirty="0">
                <a:solidFill>
                  <a:schemeClr val="accent3">
                    <a:lumMod val="50000"/>
                  </a:schemeClr>
                </a:solidFill>
                <a:latin typeface="Arial Narrow" panose="020B0606020202030204" pitchFamily="34" charset="0"/>
              </a:rPr>
              <a:t> BASALT CONFERENCE</a:t>
            </a:r>
            <a:r>
              <a:rPr lang="fr-FR" sz="1200" dirty="0">
                <a:solidFill>
                  <a:schemeClr val="accent3">
                    <a:lumMod val="50000"/>
                  </a:schemeClr>
                </a:solidFill>
                <a:latin typeface="Arial Narrow" panose="020B0606020202030204" pitchFamily="34" charset="0"/>
              </a:rPr>
              <a:t>, se concentre sur l'application de la poudre de basalte dans l'agriculture d'une durée de trois jours, du 07 au 09 Juin 2021. Une «Table Ronde d'Intégration suivie de Débats» clôturera l'événement.</a:t>
            </a:r>
            <a:endParaRPr lang="pt-PT" sz="1200" dirty="0">
              <a:solidFill>
                <a:schemeClr val="accent3">
                  <a:lumMod val="50000"/>
                </a:schemeClr>
              </a:solidFill>
              <a:latin typeface="Arial Narrow" panose="020B0606020202030204" pitchFamily="34" charset="0"/>
            </a:endParaRPr>
          </a:p>
          <a:p>
            <a:pPr algn="just">
              <a:lnSpc>
                <a:spcPts val="1200"/>
              </a:lnSpc>
              <a:defRPr lang="en-US"/>
            </a:pPr>
            <a:endParaRPr lang="pt-PT" sz="1200" dirty="0">
              <a:solidFill>
                <a:schemeClr val="accent3">
                  <a:lumMod val="50000"/>
                </a:schemeClr>
              </a:solidFill>
              <a:latin typeface="Arial Narrow" panose="020B0606020202030204" pitchFamily="34" charset="0"/>
              <a:cs typeface="Arial" panose="020B0604020202020204" pitchFamily="34" charset="0"/>
            </a:endParaRPr>
          </a:p>
          <a:p>
            <a:pPr algn="just">
              <a:lnSpc>
                <a:spcPts val="1200"/>
              </a:lnSpc>
            </a:pPr>
            <a:r>
              <a:rPr lang="fr-FR" sz="1200" dirty="0">
                <a:solidFill>
                  <a:schemeClr val="accent3">
                    <a:lumMod val="50000"/>
                  </a:schemeClr>
                </a:solidFill>
                <a:latin typeface="Arial Narrow" panose="020B0606020202030204" pitchFamily="34" charset="0"/>
              </a:rPr>
              <a:t>En parallèle, aura lieu un Forum des Entreprises, intitulé </a:t>
            </a:r>
            <a:r>
              <a:rPr lang="fr-FR" sz="1200" i="1" dirty="0">
                <a:solidFill>
                  <a:schemeClr val="accent3">
                    <a:lumMod val="50000"/>
                  </a:schemeClr>
                </a:solidFill>
                <a:latin typeface="Arial Narrow" panose="020B0606020202030204" pitchFamily="34" charset="0"/>
              </a:rPr>
              <a:t>ATLANTIC BUSINESS FORUM</a:t>
            </a:r>
            <a:r>
              <a:rPr lang="fr-FR" sz="1200" dirty="0">
                <a:solidFill>
                  <a:schemeClr val="accent3">
                    <a:lumMod val="50000"/>
                  </a:schemeClr>
                </a:solidFill>
                <a:latin typeface="Arial Narrow" panose="020B0606020202030204" pitchFamily="34" charset="0"/>
              </a:rPr>
              <a:t>, de trois jours, du 09 au 11 Juin 2021, comprend une table ronde sur les affaires le 09 Juin 2021, axée sur les Opportunités d'Affaires et Partenariats des Entreprises, impliquant des entreprises africaines, avec un accent particulier sur celles de la CEDEAO, avec des entreprises d'autres origines, notamment de l'Europe et du Brésil. </a:t>
            </a:r>
            <a:r>
              <a:rPr lang="en-US" sz="1200" dirty="0" err="1">
                <a:solidFill>
                  <a:schemeClr val="accent3">
                    <a:lumMod val="50000"/>
                  </a:schemeClr>
                </a:solidFill>
                <a:latin typeface="Arial Narrow" panose="020B0606020202030204" pitchFamily="34" charset="0"/>
              </a:rPr>
              <a:t>Chaque</a:t>
            </a:r>
            <a:r>
              <a:rPr lang="en-US" sz="1200" dirty="0">
                <a:solidFill>
                  <a:schemeClr val="accent3">
                    <a:lumMod val="50000"/>
                  </a:schemeClr>
                </a:solidFill>
                <a:latin typeface="Arial Narrow" panose="020B0606020202030204" pitchFamily="34" charset="0"/>
              </a:rPr>
              <a:t> </a:t>
            </a:r>
            <a:r>
              <a:rPr lang="en-US" sz="1200" dirty="0" err="1">
                <a:solidFill>
                  <a:schemeClr val="accent3">
                    <a:lumMod val="50000"/>
                  </a:schemeClr>
                </a:solidFill>
                <a:latin typeface="Arial Narrow" panose="020B0606020202030204" pitchFamily="34" charset="0"/>
              </a:rPr>
              <a:t>composante</a:t>
            </a:r>
            <a:r>
              <a:rPr lang="en-US" sz="1200" dirty="0">
                <a:solidFill>
                  <a:schemeClr val="accent3">
                    <a:lumMod val="50000"/>
                  </a:schemeClr>
                </a:solidFill>
                <a:latin typeface="Arial Narrow" panose="020B0606020202030204" pitchFamily="34" charset="0"/>
              </a:rPr>
              <a:t> </a:t>
            </a:r>
            <a:r>
              <a:rPr lang="en-US" sz="1200" dirty="0" err="1">
                <a:solidFill>
                  <a:schemeClr val="accent3">
                    <a:lumMod val="50000"/>
                  </a:schemeClr>
                </a:solidFill>
                <a:latin typeface="Arial Narrow" panose="020B0606020202030204" pitchFamily="34" charset="0"/>
              </a:rPr>
              <a:t>d'évènement</a:t>
            </a:r>
            <a:r>
              <a:rPr lang="en-US" sz="1200" dirty="0">
                <a:solidFill>
                  <a:schemeClr val="accent3">
                    <a:lumMod val="50000"/>
                  </a:schemeClr>
                </a:solidFill>
                <a:latin typeface="Arial Narrow" panose="020B0606020202030204" pitchFamily="34" charset="0"/>
              </a:rPr>
              <a:t> a </a:t>
            </a:r>
            <a:r>
              <a:rPr lang="en-US" sz="1200" dirty="0" err="1">
                <a:solidFill>
                  <a:schemeClr val="accent3">
                    <a:lumMod val="50000"/>
                  </a:schemeClr>
                </a:solidFill>
                <a:latin typeface="Arial Narrow" panose="020B0606020202030204" pitchFamily="34" charset="0"/>
              </a:rPr>
              <a:t>une</a:t>
            </a:r>
            <a:r>
              <a:rPr lang="en-US" sz="1200" dirty="0">
                <a:solidFill>
                  <a:schemeClr val="accent3">
                    <a:lumMod val="50000"/>
                  </a:schemeClr>
                </a:solidFill>
                <a:latin typeface="Arial Narrow" panose="020B0606020202030204" pitchFamily="34" charset="0"/>
              </a:rPr>
              <a:t> </a:t>
            </a:r>
            <a:r>
              <a:rPr lang="en-US" sz="1200" dirty="0" err="1">
                <a:solidFill>
                  <a:schemeClr val="accent3">
                    <a:lumMod val="50000"/>
                  </a:schemeClr>
                </a:solidFill>
                <a:latin typeface="Arial Narrow" panose="020B0606020202030204" pitchFamily="34" charset="0"/>
              </a:rPr>
              <a:t>programmation</a:t>
            </a:r>
            <a:r>
              <a:rPr lang="en-US" sz="1200" dirty="0">
                <a:solidFill>
                  <a:schemeClr val="accent3">
                    <a:lumMod val="50000"/>
                  </a:schemeClr>
                </a:solidFill>
                <a:latin typeface="Arial Narrow" panose="020B0606020202030204" pitchFamily="34" charset="0"/>
              </a:rPr>
              <a:t> </a:t>
            </a:r>
            <a:r>
              <a:rPr lang="en-US" sz="1200" dirty="0" err="1">
                <a:solidFill>
                  <a:schemeClr val="accent3">
                    <a:lumMod val="50000"/>
                  </a:schemeClr>
                </a:solidFill>
                <a:latin typeface="Arial Narrow" panose="020B0606020202030204" pitchFamily="34" charset="0"/>
              </a:rPr>
              <a:t>spécifique</a:t>
            </a:r>
            <a:r>
              <a:rPr lang="en-US" sz="1200" dirty="0">
                <a:solidFill>
                  <a:schemeClr val="accent3">
                    <a:lumMod val="50000"/>
                  </a:schemeClr>
                </a:solidFill>
                <a:latin typeface="Arial Narrow" panose="020B0606020202030204" pitchFamily="34" charset="0"/>
              </a:rPr>
              <a:t>. </a:t>
            </a:r>
            <a:endParaRPr lang="pt-PT" sz="1200" dirty="0">
              <a:solidFill>
                <a:schemeClr val="accent3">
                  <a:lumMod val="50000"/>
                </a:schemeClr>
              </a:solidFill>
              <a:latin typeface="Arial Narrow" panose="020B0606020202030204" pitchFamily="34" charset="0"/>
              <a:sym typeface="+mn-ea"/>
            </a:endParaRPr>
          </a:p>
        </p:txBody>
      </p:sp>
      <p:sp>
        <p:nvSpPr>
          <p:cNvPr id="36" name="Rectângulo 35"/>
          <p:cNvSpPr/>
          <p:nvPr/>
        </p:nvSpPr>
        <p:spPr>
          <a:xfrm>
            <a:off x="8785860" y="4397375"/>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ângulo 2"/>
          <p:cNvSpPr/>
          <p:nvPr/>
        </p:nvSpPr>
        <p:spPr>
          <a:xfrm>
            <a:off x="4011930" y="5928360"/>
            <a:ext cx="7781925" cy="890270"/>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10" name="Imagem 9"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32" name="Agrupar 31"/>
          <p:cNvGrpSpPr/>
          <p:nvPr/>
        </p:nvGrpSpPr>
        <p:grpSpPr>
          <a:xfrm>
            <a:off x="4231005" y="2603500"/>
            <a:ext cx="7878445" cy="4227830"/>
            <a:chOff x="6663" y="4100"/>
            <a:chExt cx="12407" cy="6658"/>
          </a:xfrm>
        </p:grpSpPr>
        <p:grpSp>
          <p:nvGrpSpPr>
            <p:cNvPr id="31" name="Agrupar 30"/>
            <p:cNvGrpSpPr/>
            <p:nvPr/>
          </p:nvGrpSpPr>
          <p:grpSpPr>
            <a:xfrm>
              <a:off x="8759" y="4100"/>
              <a:ext cx="10311" cy="5799"/>
              <a:chOff x="8759" y="4100"/>
              <a:chExt cx="10311" cy="5799"/>
            </a:xfrm>
          </p:grpSpPr>
          <p:sp>
            <p:nvSpPr>
              <p:cNvPr id="11" name="Rectângulo 10"/>
              <p:cNvSpPr/>
              <p:nvPr/>
            </p:nvSpPr>
            <p:spPr>
              <a:xfrm>
                <a:off x="8759" y="5330"/>
                <a:ext cx="2595" cy="355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2" name="Anel 11"/>
              <p:cNvSpPr/>
              <p:nvPr/>
            </p:nvSpPr>
            <p:spPr>
              <a:xfrm>
                <a:off x="9853" y="4100"/>
                <a:ext cx="9217" cy="5799"/>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30" name="Agrupar 29"/>
            <p:cNvGrpSpPr/>
            <p:nvPr/>
          </p:nvGrpSpPr>
          <p:grpSpPr>
            <a:xfrm>
              <a:off x="6663" y="8310"/>
              <a:ext cx="12254" cy="2448"/>
              <a:chOff x="6663" y="8310"/>
              <a:chExt cx="12254" cy="2448"/>
            </a:xfrm>
          </p:grpSpPr>
          <p:sp>
            <p:nvSpPr>
              <p:cNvPr id="13" name="Rectângulo 12"/>
              <p:cNvSpPr/>
              <p:nvPr/>
            </p:nvSpPr>
            <p:spPr>
              <a:xfrm>
                <a:off x="6663" y="8511"/>
                <a:ext cx="12255" cy="1799"/>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9" name="Agrupar 28"/>
              <p:cNvGrpSpPr/>
              <p:nvPr/>
            </p:nvGrpSpPr>
            <p:grpSpPr>
              <a:xfrm>
                <a:off x="8264" y="8310"/>
                <a:ext cx="6836" cy="2449"/>
                <a:chOff x="8264" y="8310"/>
                <a:chExt cx="6836" cy="2449"/>
              </a:xfrm>
            </p:grpSpPr>
            <p:pic>
              <p:nvPicPr>
                <p:cNvPr id="16" name="Imagem 15" descr="fundo"/>
                <p:cNvPicPr>
                  <a:picLocks noChangeAspect="1"/>
                </p:cNvPicPr>
                <p:nvPr/>
              </p:nvPicPr>
              <p:blipFill>
                <a:blip r:embed="rId3"/>
                <a:stretch>
                  <a:fillRect/>
                </a:stretch>
              </p:blipFill>
              <p:spPr>
                <a:xfrm>
                  <a:off x="8668" y="8614"/>
                  <a:ext cx="6015" cy="2025"/>
                </a:xfrm>
                <a:prstGeom prst="rect">
                  <a:avLst/>
                </a:prstGeom>
              </p:spPr>
            </p:pic>
            <p:sp>
              <p:nvSpPr>
                <p:cNvPr id="15" name="Anel 14"/>
                <p:cNvSpPr/>
                <p:nvPr/>
              </p:nvSpPr>
              <p:spPr>
                <a:xfrm>
                  <a:off x="9766" y="8347"/>
                  <a:ext cx="5334" cy="2412"/>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1" name="Rectângulo 20"/>
                <p:cNvSpPr/>
                <p:nvPr/>
              </p:nvSpPr>
              <p:spPr>
                <a:xfrm>
                  <a:off x="8264" y="8511"/>
                  <a:ext cx="2071" cy="2184"/>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6" name="Rectângulo 25"/>
                <p:cNvSpPr/>
                <p:nvPr/>
              </p:nvSpPr>
              <p:spPr>
                <a:xfrm>
                  <a:off x="9899" y="831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7" name="Rectângulo 26"/>
                <p:cNvSpPr/>
                <p:nvPr/>
              </p:nvSpPr>
              <p:spPr>
                <a:xfrm>
                  <a:off x="13729" y="8465"/>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3" name="Rectângulo 32"/>
                <p:cNvSpPr/>
                <p:nvPr/>
              </p:nvSpPr>
              <p:spPr>
                <a:xfrm>
                  <a:off x="13494" y="1012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Rectângulo 33"/>
                <p:cNvSpPr/>
                <p:nvPr/>
              </p:nvSpPr>
              <p:spPr>
                <a:xfrm>
                  <a:off x="10214" y="10155"/>
                  <a:ext cx="136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9" name="CaixaDeTexto 67"/>
          <p:cNvSpPr/>
          <p:nvPr/>
        </p:nvSpPr>
        <p:spPr>
          <a:xfrm>
            <a:off x="9226550" y="1651635"/>
            <a:ext cx="2548890" cy="1628140"/>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07- 09 JUIN</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 VERT</a:t>
            </a:r>
          </a:p>
        </p:txBody>
      </p:sp>
      <p:pic>
        <p:nvPicPr>
          <p:cNvPr id="28"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19" name="Anel 18"/>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4" name="TextBox 16"/>
          <p:cNvSpPr/>
          <p:nvPr/>
        </p:nvSpPr>
        <p:spPr>
          <a:xfrm>
            <a:off x="1905" y="505460"/>
            <a:ext cx="1321435" cy="6339205"/>
          </a:xfrm>
          <a:prstGeom prst="rect">
            <a:avLst/>
          </a:prstGeom>
          <a:noFill/>
          <a:ln>
            <a:noFill/>
          </a:ln>
          <a:effectLst/>
        </p:spPr>
        <p:txBody>
          <a:bodyPr vert="horz" wrap="square" lIns="91440" tIns="45720" rIns="91440" bIns="45720" numCol="1" spcCol="215900" anchor="t"/>
          <a:lstStyle/>
          <a:p>
            <a:pPr>
              <a:lnSpc>
                <a:spcPts val="1200"/>
              </a:lnSpc>
              <a:defRPr lang="en-US"/>
            </a:pPr>
            <a:r>
              <a:rPr lang="pt-PT" sz="1100" b="1" i="1" dirty="0">
                <a:solidFill>
                  <a:srgbClr val="006666"/>
                </a:solidFill>
                <a:latin typeface="Arial Narrow" panose="020B0606020202030204" pitchFamily="34" charset="0"/>
              </a:rPr>
              <a:t>ACCRÉDITATION </a:t>
            </a:r>
            <a:r>
              <a:rPr lang="pt-BR" sz="1100" b="1" i="1" dirty="0" smtClean="0">
                <a:solidFill>
                  <a:srgbClr val="006666"/>
                </a:solidFill>
                <a:latin typeface="Arial Narrow" panose="020B0606020202030204" pitchFamily="34" charset="0"/>
              </a:rPr>
              <a:t>:</a:t>
            </a:r>
            <a:endParaRPr lang="pt-BR" sz="1100" b="1" i="1" dirty="0">
              <a:solidFill>
                <a:srgbClr val="006666"/>
              </a:solidFill>
              <a:latin typeface="Arial Narrow" panose="020B0606020202030204" pitchFamily="34" charset="0"/>
            </a:endParaRPr>
          </a:p>
          <a:p>
            <a:pPr>
              <a:lnSpc>
                <a:spcPts val="1200"/>
              </a:lnSpc>
              <a:defRPr lang="en-US"/>
            </a:pPr>
            <a:r>
              <a:rPr lang="pt-BR" sz="1100" dirty="0">
                <a:solidFill>
                  <a:srgbClr val="006666"/>
                </a:solidFill>
                <a:latin typeface="Arial Narrow" panose="020B0606020202030204" pitchFamily="34" charset="0"/>
              </a:rPr>
              <a:t>08:00 – 08:30 </a:t>
            </a:r>
          </a:p>
          <a:p>
            <a:pPr>
              <a:lnSpc>
                <a:spcPts val="1200"/>
              </a:lnSpc>
              <a:defRPr lang="en-US"/>
            </a:pPr>
            <a:endParaRPr lang="pt-BR" sz="1100" dirty="0">
              <a:solidFill>
                <a:srgbClr val="006666"/>
              </a:solidFill>
              <a:latin typeface="Arial Narrow" panose="020B0606020202030204" pitchFamily="34" charset="0"/>
            </a:endParaRPr>
          </a:p>
          <a:p>
            <a:pPr>
              <a:lnSpc>
                <a:spcPts val="1200"/>
              </a:lnSpc>
              <a:defRPr lang="en-US"/>
            </a:pPr>
            <a:r>
              <a:rPr lang="pt-BR" sz="1100" dirty="0">
                <a:solidFill>
                  <a:srgbClr val="006666"/>
                </a:solidFill>
                <a:latin typeface="Arial Narrow" panose="020B0606020202030204" pitchFamily="34" charset="0"/>
              </a:rPr>
              <a:t>08:30 – 10:15</a:t>
            </a:r>
          </a:p>
          <a:p>
            <a:pPr>
              <a:lnSpc>
                <a:spcPts val="1200"/>
              </a:lnSpc>
              <a:defRPr lang="en-US"/>
            </a:pPr>
            <a:endParaRPr lang="pt-BR" sz="1100" dirty="0">
              <a:solidFill>
                <a:srgbClr val="006666"/>
              </a:solidFill>
              <a:latin typeface="Arial Narrow" panose="020B0606020202030204" pitchFamily="34" charset="0"/>
            </a:endParaRPr>
          </a:p>
          <a:p>
            <a:pPr>
              <a:lnSpc>
                <a:spcPts val="1200"/>
              </a:lnSpc>
              <a:defRPr lang="en-US"/>
            </a:pPr>
            <a:endParaRPr lang="pt-BR" sz="1100" dirty="0">
              <a:solidFill>
                <a:srgbClr val="006666"/>
              </a:solidFill>
              <a:latin typeface="Arial Narrow" panose="020B0606020202030204" pitchFamily="34" charset="0"/>
            </a:endParaRPr>
          </a:p>
          <a:p>
            <a:pPr>
              <a:lnSpc>
                <a:spcPts val="1200"/>
              </a:lnSpc>
              <a:defRPr lang="en-US"/>
            </a:pPr>
            <a:endParaRPr lang="pt-BR" sz="1100" dirty="0">
              <a:solidFill>
                <a:srgbClr val="006666"/>
              </a:solidFill>
              <a:latin typeface="Arial Narrow" panose="020B0606020202030204" pitchFamily="34" charset="0"/>
            </a:endParaRPr>
          </a:p>
          <a:p>
            <a:pPr>
              <a:lnSpc>
                <a:spcPts val="1200"/>
              </a:lnSpc>
              <a:defRPr lang="en-US"/>
            </a:pPr>
            <a:endParaRPr lang="pt-BR" sz="1100" dirty="0">
              <a:solidFill>
                <a:srgbClr val="006666"/>
              </a:solidFill>
              <a:latin typeface="Arial Narrow" panose="020B0606020202030204" pitchFamily="34" charset="0"/>
            </a:endParaRPr>
          </a:p>
          <a:p>
            <a:pPr>
              <a:lnSpc>
                <a:spcPts val="1200"/>
              </a:lnSpc>
              <a:defRPr lang="en-US"/>
            </a:pPr>
            <a:endParaRPr lang="pt-BR" sz="1100" dirty="0">
              <a:solidFill>
                <a:srgbClr val="006666"/>
              </a:solidFill>
              <a:latin typeface="Arial Narrow" panose="020B0606020202030204" pitchFamily="34" charset="0"/>
            </a:endParaRPr>
          </a:p>
          <a:p>
            <a:pPr>
              <a:lnSpc>
                <a:spcPts val="1200"/>
              </a:lnSpc>
              <a:defRPr lang="en-US"/>
            </a:pPr>
            <a:endParaRPr lang="pt-BR" sz="1100" dirty="0" smtClean="0">
              <a:solidFill>
                <a:srgbClr val="006666"/>
              </a:solidFill>
              <a:latin typeface="Arial Narrow" panose="020B0606020202030204" pitchFamily="34" charset="0"/>
            </a:endParaRPr>
          </a:p>
          <a:p>
            <a:pPr>
              <a:lnSpc>
                <a:spcPts val="1200"/>
              </a:lnSpc>
              <a:defRPr lang="en-US"/>
            </a:pPr>
            <a:endParaRPr lang="pt-BR" sz="1100" dirty="0">
              <a:solidFill>
                <a:srgbClr val="006666"/>
              </a:solidFill>
              <a:latin typeface="Arial Narrow" panose="020B0606020202030204" pitchFamily="34" charset="0"/>
            </a:endParaRPr>
          </a:p>
          <a:p>
            <a:pPr>
              <a:lnSpc>
                <a:spcPts val="1200"/>
              </a:lnSpc>
              <a:defRPr lang="en-US"/>
            </a:pPr>
            <a:r>
              <a:rPr lang="pt-BR" sz="1100" dirty="0">
                <a:solidFill>
                  <a:srgbClr val="006666"/>
                </a:solidFill>
                <a:latin typeface="Arial Narrow" panose="020B0606020202030204" pitchFamily="34" charset="0"/>
              </a:rPr>
              <a:t>10:15 – 10:45</a:t>
            </a:r>
          </a:p>
          <a:p>
            <a:pPr>
              <a:lnSpc>
                <a:spcPts val="1200"/>
              </a:lnSpc>
              <a:defRPr lang="en-US"/>
            </a:pPr>
            <a:r>
              <a:rPr lang="pt-BR" sz="1100" dirty="0">
                <a:solidFill>
                  <a:srgbClr val="006666"/>
                </a:solidFill>
                <a:latin typeface="Arial Narrow" panose="020B0606020202030204" pitchFamily="34" charset="0"/>
              </a:rPr>
              <a:t>10:45 – 12:30</a:t>
            </a:r>
          </a:p>
          <a:p>
            <a:pPr>
              <a:lnSpc>
                <a:spcPts val="1200"/>
              </a:lnSpc>
              <a:defRPr lang="en-US"/>
            </a:pPr>
            <a:endParaRPr lang="pt-BR" sz="1100" dirty="0">
              <a:solidFill>
                <a:srgbClr val="006666"/>
              </a:solidFill>
              <a:latin typeface="Arial Narrow" panose="020B0606020202030204" pitchFamily="34" charset="0"/>
            </a:endParaRPr>
          </a:p>
          <a:p>
            <a:pPr>
              <a:lnSpc>
                <a:spcPts val="1200"/>
              </a:lnSpc>
              <a:defRPr lang="en-US"/>
            </a:pPr>
            <a:endParaRPr lang="pt-BR" sz="1100" dirty="0">
              <a:solidFill>
                <a:srgbClr val="006666"/>
              </a:solidFill>
              <a:latin typeface="Arial Narrow" panose="020B0606020202030204" pitchFamily="34" charset="0"/>
            </a:endParaRPr>
          </a:p>
          <a:p>
            <a:pPr>
              <a:lnSpc>
                <a:spcPts val="1200"/>
              </a:lnSpc>
              <a:defRPr lang="en-US"/>
            </a:pPr>
            <a:endParaRPr lang="pt-BR" sz="1100" dirty="0" smtClean="0">
              <a:solidFill>
                <a:srgbClr val="006666"/>
              </a:solidFill>
              <a:latin typeface="Arial Narrow" panose="020B0606020202030204" pitchFamily="34" charset="0"/>
            </a:endParaRPr>
          </a:p>
          <a:p>
            <a:pPr>
              <a:lnSpc>
                <a:spcPts val="1200"/>
              </a:lnSpc>
              <a:defRPr lang="en-US"/>
            </a:pPr>
            <a:endParaRPr lang="pt-BR" sz="1100" dirty="0">
              <a:solidFill>
                <a:srgbClr val="006666"/>
              </a:solidFill>
              <a:latin typeface="Arial Narrow" panose="020B0606020202030204" pitchFamily="34" charset="0"/>
            </a:endParaRPr>
          </a:p>
          <a:p>
            <a:pPr>
              <a:lnSpc>
                <a:spcPts val="1200"/>
              </a:lnSpc>
              <a:defRPr lang="en-US"/>
            </a:pPr>
            <a:endParaRPr lang="pt-BR" sz="1100" dirty="0" smtClean="0">
              <a:solidFill>
                <a:srgbClr val="006666"/>
              </a:solidFill>
              <a:latin typeface="Arial Narrow" panose="020B0606020202030204" pitchFamily="34" charset="0"/>
            </a:endParaRPr>
          </a:p>
          <a:p>
            <a:pPr>
              <a:lnSpc>
                <a:spcPts val="1200"/>
              </a:lnSpc>
              <a:defRPr lang="en-US"/>
            </a:pPr>
            <a:endParaRPr lang="pt-BR" sz="1100" dirty="0">
              <a:solidFill>
                <a:srgbClr val="006666"/>
              </a:solidFill>
              <a:latin typeface="Arial Narrow" panose="020B0606020202030204" pitchFamily="34" charset="0"/>
            </a:endParaRPr>
          </a:p>
          <a:p>
            <a:pPr>
              <a:lnSpc>
                <a:spcPts val="1200"/>
              </a:lnSpc>
              <a:defRPr lang="en-US"/>
            </a:pPr>
            <a:endParaRPr lang="pt-BR" sz="1100" dirty="0">
              <a:solidFill>
                <a:srgbClr val="006666"/>
              </a:solidFill>
              <a:latin typeface="Arial Narrow" panose="020B0606020202030204" pitchFamily="34" charset="0"/>
            </a:endParaRPr>
          </a:p>
          <a:p>
            <a:pPr>
              <a:lnSpc>
                <a:spcPts val="1200"/>
              </a:lnSpc>
              <a:defRPr lang="en-US"/>
            </a:pPr>
            <a:r>
              <a:rPr lang="pt-PT" sz="1100" i="1" dirty="0">
                <a:solidFill>
                  <a:srgbClr val="006666"/>
                </a:solidFill>
                <a:latin typeface="Arial Narrow" panose="020B0606020202030204" pitchFamily="34" charset="0"/>
                <a:cs typeface="Times New Roman" panose="02020603050405020304" pitchFamily="1" charset="0"/>
              </a:rPr>
              <a:t>12:30- 14:00</a:t>
            </a:r>
          </a:p>
          <a:p>
            <a:pPr>
              <a:lnSpc>
                <a:spcPts val="1200"/>
              </a:lnSpc>
              <a:defRPr lang="en-US"/>
            </a:pPr>
            <a:r>
              <a:rPr lang="pt-BR" sz="1100" dirty="0">
                <a:solidFill>
                  <a:srgbClr val="006666"/>
                </a:solidFill>
                <a:latin typeface="Arial Narrow" panose="020B0606020202030204" pitchFamily="34" charset="0"/>
              </a:rPr>
              <a:t>14:00 – 15:45</a:t>
            </a:r>
          </a:p>
          <a:p>
            <a:pPr>
              <a:lnSpc>
                <a:spcPts val="1200"/>
              </a:lnSpc>
              <a:defRPr lang="en-US"/>
            </a:pPr>
            <a:endParaRPr lang="pt-BR" sz="1100" dirty="0">
              <a:solidFill>
                <a:srgbClr val="006666"/>
              </a:solidFill>
              <a:latin typeface="Arial Narrow" panose="020B0606020202030204" pitchFamily="34" charset="0"/>
            </a:endParaRPr>
          </a:p>
          <a:p>
            <a:pPr>
              <a:lnSpc>
                <a:spcPts val="1200"/>
              </a:lnSpc>
              <a:defRPr lang="en-US"/>
            </a:pPr>
            <a:endParaRPr lang="pt-BR" sz="1100" dirty="0">
              <a:solidFill>
                <a:srgbClr val="006666"/>
              </a:solidFill>
              <a:latin typeface="Arial Narrow" panose="020B0606020202030204" pitchFamily="34" charset="0"/>
            </a:endParaRPr>
          </a:p>
          <a:p>
            <a:pPr>
              <a:lnSpc>
                <a:spcPts val="1200"/>
              </a:lnSpc>
              <a:defRPr lang="en-US"/>
            </a:pPr>
            <a:endParaRPr lang="pt-BR" sz="1100" dirty="0">
              <a:solidFill>
                <a:srgbClr val="006666"/>
              </a:solidFill>
              <a:latin typeface="Arial Narrow" panose="020B0606020202030204" pitchFamily="34" charset="0"/>
            </a:endParaRPr>
          </a:p>
          <a:p>
            <a:pPr>
              <a:lnSpc>
                <a:spcPts val="1200"/>
              </a:lnSpc>
              <a:defRPr lang="en-US"/>
            </a:pPr>
            <a:endParaRPr lang="pt-BR" sz="1100" dirty="0">
              <a:solidFill>
                <a:srgbClr val="006666"/>
              </a:solidFill>
              <a:latin typeface="Arial Narrow" panose="020B0606020202030204" pitchFamily="34" charset="0"/>
            </a:endParaRPr>
          </a:p>
          <a:p>
            <a:pPr>
              <a:lnSpc>
                <a:spcPts val="1200"/>
              </a:lnSpc>
              <a:defRPr lang="en-US"/>
            </a:pPr>
            <a:endParaRPr lang="pt-BR" sz="1100" dirty="0">
              <a:solidFill>
                <a:srgbClr val="006666"/>
              </a:solidFill>
              <a:latin typeface="Arial Narrow" panose="020B0606020202030204" pitchFamily="34" charset="0"/>
            </a:endParaRPr>
          </a:p>
          <a:p>
            <a:pPr>
              <a:lnSpc>
                <a:spcPts val="1200"/>
              </a:lnSpc>
              <a:defRPr lang="en-US"/>
            </a:pPr>
            <a:endParaRPr lang="pt-BR" sz="1100" dirty="0" smtClean="0">
              <a:solidFill>
                <a:srgbClr val="006666"/>
              </a:solidFill>
              <a:latin typeface="Arial Narrow" panose="020B0606020202030204" pitchFamily="34" charset="0"/>
            </a:endParaRPr>
          </a:p>
          <a:p>
            <a:pPr>
              <a:lnSpc>
                <a:spcPts val="1200"/>
              </a:lnSpc>
              <a:defRPr lang="en-US"/>
            </a:pPr>
            <a:r>
              <a:rPr lang="pt-BR" sz="1100" dirty="0" smtClean="0">
                <a:solidFill>
                  <a:srgbClr val="006666"/>
                </a:solidFill>
                <a:latin typeface="Arial Narrow" panose="020B0606020202030204" pitchFamily="34" charset="0"/>
              </a:rPr>
              <a:t>15:45 </a:t>
            </a:r>
            <a:r>
              <a:rPr lang="pt-BR" sz="1100" dirty="0">
                <a:solidFill>
                  <a:srgbClr val="006666"/>
                </a:solidFill>
                <a:latin typeface="Arial Narrow" panose="020B0606020202030204" pitchFamily="34" charset="0"/>
              </a:rPr>
              <a:t>– 16:15</a:t>
            </a:r>
          </a:p>
          <a:p>
            <a:pPr>
              <a:lnSpc>
                <a:spcPts val="1200"/>
              </a:lnSpc>
              <a:defRPr lang="en-US"/>
            </a:pPr>
            <a:r>
              <a:rPr lang="pt-BR" sz="1100" dirty="0">
                <a:solidFill>
                  <a:srgbClr val="006666"/>
                </a:solidFill>
                <a:latin typeface="Arial Narrow" panose="020B0606020202030204" pitchFamily="34" charset="0"/>
              </a:rPr>
              <a:t>16:15 – 18:00</a:t>
            </a:r>
          </a:p>
          <a:p>
            <a:pPr>
              <a:lnSpc>
                <a:spcPts val="1200"/>
              </a:lnSpc>
              <a:defRPr lang="en-US"/>
            </a:pPr>
            <a:endParaRPr lang="pt-BR" sz="1100" dirty="0">
              <a:solidFill>
                <a:srgbClr val="006666"/>
              </a:solidFill>
              <a:latin typeface="Arial Narrow" panose="020B0606020202030204" pitchFamily="34" charset="0"/>
            </a:endParaRPr>
          </a:p>
          <a:p>
            <a:pPr>
              <a:lnSpc>
                <a:spcPts val="1200"/>
              </a:lnSpc>
              <a:defRPr lang="en-US"/>
            </a:pPr>
            <a:endParaRPr lang="pt-BR" sz="1100" dirty="0">
              <a:solidFill>
                <a:srgbClr val="006666"/>
              </a:solidFill>
              <a:latin typeface="Arial Narrow" panose="020B0606020202030204" pitchFamily="34" charset="0"/>
            </a:endParaRPr>
          </a:p>
          <a:p>
            <a:pPr>
              <a:lnSpc>
                <a:spcPts val="1200"/>
              </a:lnSpc>
              <a:defRPr lang="en-US"/>
            </a:pPr>
            <a:endParaRPr lang="pt-BR" sz="1100" dirty="0" smtClean="0">
              <a:solidFill>
                <a:srgbClr val="006666"/>
              </a:solidFill>
              <a:latin typeface="Arial Narrow" panose="020B0606020202030204" pitchFamily="34" charset="0"/>
            </a:endParaRPr>
          </a:p>
          <a:p>
            <a:pPr>
              <a:lnSpc>
                <a:spcPts val="1200"/>
              </a:lnSpc>
              <a:defRPr lang="en-US"/>
            </a:pPr>
            <a:endParaRPr lang="pt-BR" sz="1100" dirty="0" smtClean="0">
              <a:solidFill>
                <a:srgbClr val="006666"/>
              </a:solidFill>
              <a:latin typeface="Arial Narrow" panose="020B0606020202030204" pitchFamily="34" charset="0"/>
            </a:endParaRPr>
          </a:p>
          <a:p>
            <a:pPr>
              <a:lnSpc>
                <a:spcPts val="1200"/>
              </a:lnSpc>
              <a:defRPr lang="en-US"/>
            </a:pPr>
            <a:endParaRPr lang="pt-BR" sz="1100" dirty="0">
              <a:solidFill>
                <a:srgbClr val="006666"/>
              </a:solidFill>
              <a:latin typeface="Arial Narrow" panose="020B0606020202030204" pitchFamily="34" charset="0"/>
            </a:endParaRPr>
          </a:p>
          <a:p>
            <a:pPr>
              <a:lnSpc>
                <a:spcPts val="1200"/>
              </a:lnSpc>
              <a:defRPr lang="en-US"/>
            </a:pPr>
            <a:r>
              <a:rPr lang="pt-BR" sz="1100" dirty="0" smtClean="0">
                <a:solidFill>
                  <a:srgbClr val="006666"/>
                </a:solidFill>
                <a:latin typeface="Arial Narrow" panose="020B0606020202030204" pitchFamily="34" charset="0"/>
              </a:rPr>
              <a:t>20:00 </a:t>
            </a:r>
            <a:r>
              <a:rPr lang="pt-BR" sz="1100" dirty="0">
                <a:solidFill>
                  <a:srgbClr val="006666"/>
                </a:solidFill>
                <a:latin typeface="Arial Narrow" panose="020B0606020202030204" pitchFamily="34" charset="0"/>
              </a:rPr>
              <a:t>– 22:30</a:t>
            </a:r>
          </a:p>
        </p:txBody>
      </p:sp>
      <p:sp>
        <p:nvSpPr>
          <p:cNvPr id="5" name="TextBox 26"/>
          <p:cNvSpPr/>
          <p:nvPr/>
        </p:nvSpPr>
        <p:spPr>
          <a:xfrm>
            <a:off x="1108075" y="500380"/>
            <a:ext cx="5864860" cy="6337300"/>
          </a:xfrm>
          <a:prstGeom prst="rect">
            <a:avLst/>
          </a:prstGeom>
          <a:noFill/>
          <a:ln>
            <a:noFill/>
          </a:ln>
          <a:effectLst/>
        </p:spPr>
        <p:txBody>
          <a:bodyPr vert="horz" wrap="square" lIns="91440" tIns="45720" rIns="91440" bIns="45720" numCol="1" spcCol="215900" anchor="t"/>
          <a:lstStyle/>
          <a:p>
            <a:pPr>
              <a:lnSpc>
                <a:spcPts val="1200"/>
              </a:lnSpc>
              <a:defRPr lang="en-US"/>
            </a:pPr>
            <a:r>
              <a:rPr lang="pt-BR" sz="1100" b="1" i="1" dirty="0">
                <a:solidFill>
                  <a:srgbClr val="006666"/>
                </a:solidFill>
                <a:latin typeface="Arial Narrow" panose="020B0606020202030204" pitchFamily="34" charset="0"/>
              </a:rPr>
              <a:t>À partir de </a:t>
            </a:r>
            <a:r>
              <a:rPr lang="pt-BR" sz="1100" b="1" i="1" dirty="0" smtClean="0">
                <a:solidFill>
                  <a:srgbClr val="006666"/>
                </a:solidFill>
                <a:latin typeface="Arial Narrow" panose="020B0606020202030204" pitchFamily="34" charset="0"/>
              </a:rPr>
              <a:t>7</a:t>
            </a:r>
            <a:r>
              <a:rPr lang="pt-PT" altLang="pt-BR" sz="1100" b="1" i="1" dirty="0" smtClean="0">
                <a:solidFill>
                  <a:srgbClr val="006666"/>
                </a:solidFill>
                <a:latin typeface="Arial Narrow" panose="020B0606020202030204" pitchFamily="34" charset="0"/>
              </a:rPr>
              <a:t>:</a:t>
            </a:r>
            <a:r>
              <a:rPr lang="pt-BR" sz="1100" b="1" i="1" dirty="0" smtClean="0">
                <a:solidFill>
                  <a:srgbClr val="006666"/>
                </a:solidFill>
                <a:latin typeface="Arial Narrow" panose="020B0606020202030204" pitchFamily="34" charset="0"/>
              </a:rPr>
              <a:t>00</a:t>
            </a:r>
          </a:p>
          <a:p>
            <a:pPr>
              <a:lnSpc>
                <a:spcPts val="1200"/>
              </a:lnSpc>
              <a:defRPr lang="en-US"/>
            </a:pPr>
            <a:r>
              <a:rPr lang="pt-PT" sz="1100" i="1" dirty="0" err="1">
                <a:solidFill>
                  <a:srgbClr val="006666"/>
                </a:solidFill>
                <a:latin typeface="Arial Narrow" panose="020B0606020202030204" pitchFamily="34" charset="0"/>
              </a:rPr>
              <a:t>Cérémonie</a:t>
            </a:r>
            <a:r>
              <a:rPr lang="pt-PT" sz="1100" i="1" dirty="0">
                <a:solidFill>
                  <a:srgbClr val="006666"/>
                </a:solidFill>
                <a:latin typeface="Arial Narrow" panose="020B0606020202030204" pitchFamily="34" charset="0"/>
              </a:rPr>
              <a:t> </a:t>
            </a:r>
            <a:r>
              <a:rPr lang="pt-PT" sz="1100" i="1" dirty="0" smtClean="0">
                <a:solidFill>
                  <a:srgbClr val="006666"/>
                </a:solidFill>
                <a:latin typeface="Arial Narrow" panose="020B0606020202030204" pitchFamily="34" charset="0"/>
              </a:rPr>
              <a:t>d'</a:t>
            </a:r>
            <a:r>
              <a:rPr lang="pt-PT" sz="1100" i="1" dirty="0" err="1" smtClean="0">
                <a:solidFill>
                  <a:srgbClr val="006666"/>
                </a:solidFill>
                <a:latin typeface="Arial Narrow" panose="020B0606020202030204" pitchFamily="34" charset="0"/>
              </a:rPr>
              <a:t>ouverture</a:t>
            </a:r>
            <a:endParaRPr lang="pt-PT" sz="1100" i="1" dirty="0" smtClean="0">
              <a:solidFill>
                <a:srgbClr val="006666"/>
              </a:solidFill>
              <a:latin typeface="Arial Narrow" panose="020B0606020202030204" pitchFamily="34" charset="0"/>
            </a:endParaRPr>
          </a:p>
          <a:p>
            <a:pPr>
              <a:lnSpc>
                <a:spcPts val="1200"/>
              </a:lnSpc>
              <a:defRPr lang="en-US"/>
            </a:pPr>
            <a:endParaRPr lang="pt-PT" sz="1100" b="1" i="1" dirty="0">
              <a:solidFill>
                <a:srgbClr val="006666"/>
              </a:solidFill>
              <a:latin typeface="Arial Narrow" panose="020B0606020202030204" pitchFamily="34" charset="0"/>
            </a:endParaRPr>
          </a:p>
          <a:p>
            <a:pPr>
              <a:lnSpc>
                <a:spcPts val="1200"/>
              </a:lnSpc>
              <a:defRPr lang="en-US"/>
            </a:pPr>
            <a:r>
              <a:rPr lang="pt-PT" sz="1100" b="1" i="1" dirty="0" err="1">
                <a:solidFill>
                  <a:srgbClr val="006666"/>
                </a:solidFill>
                <a:latin typeface="Arial Narrow" panose="020B0606020202030204" pitchFamily="34" charset="0"/>
              </a:rPr>
              <a:t>Conférence</a:t>
            </a:r>
            <a:r>
              <a:rPr lang="pt-PT" sz="1100" b="1" i="1" dirty="0">
                <a:solidFill>
                  <a:srgbClr val="006666"/>
                </a:solidFill>
                <a:latin typeface="Arial Narrow" panose="020B0606020202030204" pitchFamily="34" charset="0"/>
              </a:rPr>
              <a:t> I </a:t>
            </a:r>
            <a:r>
              <a:rPr lang="pt-PT" sz="1100" b="1" i="1" dirty="0" smtClean="0">
                <a:solidFill>
                  <a:srgbClr val="006666"/>
                </a:solidFill>
                <a:latin typeface="Arial Narrow" panose="020B0606020202030204" pitchFamily="34" charset="0"/>
              </a:rPr>
              <a:t>: </a:t>
            </a:r>
            <a:r>
              <a:rPr lang="pt-BR" sz="1100" b="1" dirty="0" smtClean="0">
                <a:solidFill>
                  <a:srgbClr val="006666"/>
                </a:solidFill>
                <a:latin typeface="Arial Narrow" panose="020B0606020202030204" pitchFamily="34" charset="0"/>
              </a:rPr>
              <a:t> </a:t>
            </a:r>
            <a:r>
              <a:rPr lang="pt-PT" altLang="pt-BR" sz="1100" b="1" dirty="0" smtClean="0">
                <a:solidFill>
                  <a:srgbClr val="006666"/>
                </a:solidFill>
                <a:latin typeface="Arial Narrow" panose="020B0606020202030204" pitchFamily="34" charset="0"/>
              </a:rPr>
              <a:t>«</a:t>
            </a:r>
            <a:r>
              <a:rPr lang="fr-FR" sz="1100" i="1" dirty="0">
                <a:solidFill>
                  <a:srgbClr val="006666"/>
                </a:solidFill>
                <a:latin typeface="Arial Narrow" panose="020B0606020202030204" pitchFamily="34" charset="0"/>
              </a:rPr>
              <a:t>ÉTAT ACTUEL DE LA RECHERCHE SUR L'UTILISATION DE LA POUDRE DE </a:t>
            </a:r>
            <a:r>
              <a:rPr lang="fr-FR" sz="1100" i="1" dirty="0" smtClean="0">
                <a:solidFill>
                  <a:srgbClr val="006666"/>
                </a:solidFill>
                <a:latin typeface="Arial Narrow" panose="020B0606020202030204" pitchFamily="34" charset="0"/>
              </a:rPr>
              <a:t>BASALTE </a:t>
            </a:r>
            <a:r>
              <a:rPr lang="fr-FR" sz="1100" i="1" dirty="0">
                <a:solidFill>
                  <a:srgbClr val="006666"/>
                </a:solidFill>
                <a:latin typeface="Arial Narrow" panose="020B0606020202030204" pitchFamily="34" charset="0"/>
              </a:rPr>
              <a:t>ET LA CONSOLIDATION DE SON APPLICATION EN AGRICULTURE</a:t>
            </a:r>
            <a:r>
              <a:rPr lang="pt-PT" altLang="fr-FR" sz="1100" i="1" dirty="0">
                <a:solidFill>
                  <a:srgbClr val="006666"/>
                </a:solidFill>
                <a:latin typeface="Arial Narrow" panose="020B0606020202030204" pitchFamily="34" charset="0"/>
              </a:rPr>
              <a:t>»</a:t>
            </a:r>
            <a:endParaRPr lang="pt-BR" sz="1100" i="1" dirty="0">
              <a:solidFill>
                <a:srgbClr val="006666"/>
              </a:solidFill>
              <a:latin typeface="Arial Narrow" panose="020B0606020202030204" pitchFamily="34" charset="0"/>
              <a:cs typeface="Arial" panose="020B0604020202020204" pitchFamily="34" charset="0"/>
            </a:endParaRPr>
          </a:p>
          <a:p>
            <a:pPr>
              <a:lnSpc>
                <a:spcPts val="1200"/>
              </a:lnSpc>
              <a:defRPr lang="en-US"/>
            </a:pPr>
            <a:r>
              <a:rPr lang="pt-PT" sz="1100" b="1" i="1" dirty="0" err="1">
                <a:solidFill>
                  <a:srgbClr val="006666"/>
                </a:solidFill>
                <a:latin typeface="Arial Narrow" panose="020B0606020202030204" pitchFamily="34" charset="0"/>
              </a:rPr>
              <a:t>Conférencier</a:t>
            </a:r>
            <a:r>
              <a:rPr lang="pt-PT" sz="1100" b="1" i="1" dirty="0">
                <a:solidFill>
                  <a:srgbClr val="006666"/>
                </a:solidFill>
                <a:latin typeface="Arial Narrow" panose="020B0606020202030204" pitchFamily="34" charset="0"/>
              </a:rPr>
              <a:t> </a:t>
            </a:r>
            <a:r>
              <a:rPr lang="pt-BR" sz="1100" b="1" i="1" dirty="0" smtClean="0">
                <a:solidFill>
                  <a:srgbClr val="006666"/>
                </a:solidFill>
                <a:latin typeface="Arial Narrow" panose="020B0606020202030204" pitchFamily="34" charset="0"/>
              </a:rPr>
              <a:t>: </a:t>
            </a:r>
            <a:r>
              <a:rPr lang="pt-PT" altLang="pt-BR" sz="1100" b="1" i="1" dirty="0" smtClean="0">
                <a:solidFill>
                  <a:srgbClr val="006666"/>
                </a:solidFill>
                <a:latin typeface="Arial Narrow" panose="020B0606020202030204" pitchFamily="34" charset="0"/>
              </a:rPr>
              <a:t>Prof</a:t>
            </a:r>
            <a:r>
              <a:rPr lang="pt-PT" sz="1100" dirty="0">
                <a:solidFill>
                  <a:srgbClr val="006666"/>
                </a:solidFill>
                <a:latin typeface="Arial Narrow" panose="020B0606020202030204" pitchFamily="34" charset="0"/>
              </a:rPr>
              <a:t>. Eder  de Souza Martins – </a:t>
            </a:r>
            <a:r>
              <a:rPr lang="fr-FR" sz="1100" dirty="0">
                <a:solidFill>
                  <a:srgbClr val="006666"/>
                </a:solidFill>
                <a:latin typeface="Arial Narrow" panose="020B0606020202030204" pitchFamily="34" charset="0"/>
              </a:rPr>
              <a:t>Chercheur </a:t>
            </a:r>
            <a:r>
              <a:rPr lang="fr-FR" sz="1100" dirty="0" smtClean="0">
                <a:solidFill>
                  <a:srgbClr val="006666"/>
                </a:solidFill>
                <a:latin typeface="Arial Narrow" panose="020B0606020202030204" pitchFamily="34" charset="0"/>
              </a:rPr>
              <a:t>à </a:t>
            </a:r>
            <a:r>
              <a:rPr lang="fr-FR" sz="1100" i="1" dirty="0" smtClean="0">
                <a:solidFill>
                  <a:srgbClr val="006666"/>
                </a:solidFill>
                <a:latin typeface="Arial Narrow" panose="020B0606020202030204" pitchFamily="34" charset="0"/>
              </a:rPr>
              <a:t>EMBRAPA</a:t>
            </a:r>
            <a:r>
              <a:rPr lang="fr-FR" sz="1100" dirty="0" smtClean="0">
                <a:solidFill>
                  <a:srgbClr val="006666"/>
                </a:solidFill>
                <a:latin typeface="Arial Narrow" panose="020B0606020202030204" pitchFamily="34" charset="0"/>
              </a:rPr>
              <a:t> </a:t>
            </a:r>
            <a:r>
              <a:rPr lang="fr-FR" sz="1100" i="1" dirty="0">
                <a:solidFill>
                  <a:srgbClr val="006666"/>
                </a:solidFill>
                <a:latin typeface="Arial Narrow" panose="020B0606020202030204" pitchFamily="34" charset="0"/>
              </a:rPr>
              <a:t>(Société </a:t>
            </a:r>
            <a:r>
              <a:rPr lang="fr-FR" sz="1100" i="1" dirty="0" smtClean="0">
                <a:solidFill>
                  <a:srgbClr val="006666"/>
                </a:solidFill>
                <a:latin typeface="Arial Narrow" panose="020B0606020202030204" pitchFamily="34" charset="0"/>
              </a:rPr>
              <a:t>Brésilienne </a:t>
            </a:r>
            <a:r>
              <a:rPr lang="fr-FR" sz="1100" i="1" dirty="0">
                <a:solidFill>
                  <a:srgbClr val="006666"/>
                </a:solidFill>
                <a:latin typeface="Arial Narrow" panose="020B0606020202030204" pitchFamily="34" charset="0"/>
              </a:rPr>
              <a:t>de Recherche Agro-élevage</a:t>
            </a:r>
            <a:r>
              <a:rPr lang="pt-BR" sz="1100" i="1" dirty="0" smtClean="0">
                <a:solidFill>
                  <a:srgbClr val="006666"/>
                </a:solidFill>
                <a:latin typeface="Arial Narrow" panose="020B0606020202030204" pitchFamily="34" charset="0"/>
              </a:rPr>
              <a:t>)</a:t>
            </a:r>
            <a:endParaRPr lang="pt-BR" sz="1100" i="1" dirty="0">
              <a:solidFill>
                <a:srgbClr val="006666"/>
              </a:solidFill>
              <a:latin typeface="Arial Narrow" panose="020B0606020202030204" pitchFamily="34" charset="0"/>
            </a:endParaRPr>
          </a:p>
          <a:p>
            <a:pPr>
              <a:lnSpc>
                <a:spcPts val="1200"/>
              </a:lnSpc>
              <a:defRPr lang="en-US"/>
            </a:pPr>
            <a:r>
              <a:rPr lang="pt-PT" sz="1100" b="1" i="1" dirty="0" err="1">
                <a:solidFill>
                  <a:srgbClr val="006666"/>
                </a:solidFill>
                <a:latin typeface="Arial Narrow" panose="020B0606020202030204" pitchFamily="34" charset="0"/>
              </a:rPr>
              <a:t>Modérateur</a:t>
            </a:r>
            <a:r>
              <a:rPr lang="pt-PT" sz="1100" b="1" i="1" dirty="0">
                <a:solidFill>
                  <a:srgbClr val="006666"/>
                </a:solidFill>
                <a:latin typeface="Arial Narrow" panose="020B0606020202030204" pitchFamily="34" charset="0"/>
              </a:rPr>
              <a:t> </a:t>
            </a:r>
            <a:r>
              <a:rPr lang="pt-BR" sz="1100" b="1" i="1" dirty="0" smtClean="0">
                <a:solidFill>
                  <a:srgbClr val="006666"/>
                </a:solidFill>
                <a:latin typeface="Arial Narrow" panose="020B0606020202030204" pitchFamily="34" charset="0"/>
              </a:rPr>
              <a:t>: </a:t>
            </a:r>
            <a:r>
              <a:rPr lang="pt-PT" sz="1100" dirty="0" smtClean="0">
                <a:solidFill>
                  <a:srgbClr val="006666"/>
                </a:solidFill>
                <a:latin typeface="Arial Narrow" panose="020B0606020202030204" pitchFamily="34" charset="0"/>
              </a:rPr>
              <a:t>Cabo Verde</a:t>
            </a:r>
          </a:p>
          <a:p>
            <a:pPr>
              <a:lnSpc>
                <a:spcPts val="1200"/>
              </a:lnSpc>
              <a:defRPr lang="en-US"/>
            </a:pPr>
            <a:endParaRPr lang="pt-PT" sz="1100" dirty="0">
              <a:solidFill>
                <a:srgbClr val="006666"/>
              </a:solidFill>
              <a:latin typeface="Arial Narrow" panose="020B0606020202030204" pitchFamily="34" charset="0"/>
            </a:endParaRPr>
          </a:p>
          <a:p>
            <a:pPr>
              <a:lnSpc>
                <a:spcPts val="1200"/>
              </a:lnSpc>
              <a:defRPr lang="en-US"/>
            </a:pPr>
            <a:r>
              <a:rPr lang="pt-PT" sz="1100" dirty="0" err="1" smtClean="0">
                <a:solidFill>
                  <a:srgbClr val="006666"/>
                </a:solidFill>
                <a:latin typeface="Arial Narrow" panose="020B0606020202030204" pitchFamily="34" charset="0"/>
              </a:rPr>
              <a:t>Débat</a:t>
            </a:r>
            <a:endParaRPr lang="pt-PT" sz="1100" dirty="0" smtClean="0">
              <a:solidFill>
                <a:srgbClr val="006666"/>
              </a:solidFill>
              <a:latin typeface="Arial Narrow" panose="020B0606020202030204" pitchFamily="34" charset="0"/>
            </a:endParaRPr>
          </a:p>
          <a:p>
            <a:pPr>
              <a:lnSpc>
                <a:spcPts val="1200"/>
              </a:lnSpc>
              <a:defRPr lang="en-US"/>
            </a:pPr>
            <a:endParaRPr lang="pt-PT" sz="1100" dirty="0" smtClean="0">
              <a:solidFill>
                <a:srgbClr val="006666"/>
              </a:solidFill>
              <a:latin typeface="Arial Narrow" panose="020B0606020202030204" pitchFamily="34" charset="0"/>
            </a:endParaRPr>
          </a:p>
          <a:p>
            <a:pPr>
              <a:lnSpc>
                <a:spcPts val="1200"/>
              </a:lnSpc>
              <a:defRPr lang="en-US"/>
            </a:pPr>
            <a:r>
              <a:rPr lang="pt-BR" sz="1100" dirty="0" smtClean="0">
                <a:solidFill>
                  <a:srgbClr val="006666"/>
                </a:solidFill>
                <a:latin typeface="Arial Narrow" panose="020B0606020202030204" pitchFamily="34" charset="0"/>
              </a:rPr>
              <a:t>Pause café</a:t>
            </a:r>
          </a:p>
          <a:p>
            <a:pPr>
              <a:lnSpc>
                <a:spcPts val="1200"/>
              </a:lnSpc>
              <a:defRPr lang="en-US"/>
            </a:pPr>
            <a:r>
              <a:rPr lang="pt-PT" sz="1100" b="1" i="1" dirty="0" err="1" smtClean="0">
                <a:solidFill>
                  <a:srgbClr val="006666"/>
                </a:solidFill>
                <a:latin typeface="Arial Narrow" panose="020B0606020202030204" pitchFamily="34" charset="0"/>
              </a:rPr>
              <a:t>Conférence</a:t>
            </a:r>
            <a:r>
              <a:rPr lang="pt-PT" sz="1100" b="1" i="1" dirty="0" smtClean="0">
                <a:solidFill>
                  <a:srgbClr val="006666"/>
                </a:solidFill>
                <a:latin typeface="Arial Narrow" panose="020B0606020202030204" pitchFamily="34" charset="0"/>
              </a:rPr>
              <a:t> </a:t>
            </a:r>
            <a:r>
              <a:rPr lang="pt-PT" sz="1100" b="1" i="1" dirty="0">
                <a:solidFill>
                  <a:srgbClr val="006666"/>
                </a:solidFill>
                <a:latin typeface="Arial Narrow" panose="020B0606020202030204" pitchFamily="34" charset="0"/>
              </a:rPr>
              <a:t>II</a:t>
            </a:r>
            <a:r>
              <a:rPr lang="pt-PT" sz="1100" i="1" dirty="0">
                <a:solidFill>
                  <a:srgbClr val="006666"/>
                </a:solidFill>
                <a:latin typeface="Arial Narrow" panose="020B0606020202030204" pitchFamily="34" charset="0"/>
              </a:rPr>
              <a:t>: «</a:t>
            </a:r>
            <a:r>
              <a:rPr lang="fr-FR" sz="1100" i="1" dirty="0">
                <a:solidFill>
                  <a:srgbClr val="006666"/>
                </a:solidFill>
                <a:latin typeface="Arial Narrow" panose="020B0606020202030204" pitchFamily="34" charset="0"/>
              </a:rPr>
              <a:t>DE LA RECHERCHE À LA LÉGISLATION ET À LA RÉGLEMENTATION DE L'APPLICATION DE LA </a:t>
            </a:r>
            <a:r>
              <a:rPr lang="fr-FR" sz="1100" i="1" dirty="0" smtClean="0">
                <a:solidFill>
                  <a:srgbClr val="006666"/>
                </a:solidFill>
                <a:latin typeface="Arial Narrow" panose="020B0606020202030204" pitchFamily="34" charset="0"/>
              </a:rPr>
              <a:t>POUDRE DE BASALTE </a:t>
            </a:r>
            <a:r>
              <a:rPr lang="fr-FR" sz="1100" i="1" dirty="0">
                <a:solidFill>
                  <a:srgbClr val="006666"/>
                </a:solidFill>
                <a:latin typeface="Arial Narrow" panose="020B0606020202030204" pitchFamily="34" charset="0"/>
              </a:rPr>
              <a:t>EN </a:t>
            </a:r>
            <a:r>
              <a:rPr lang="fr-FR" sz="1100" i="1" dirty="0" smtClean="0">
                <a:solidFill>
                  <a:srgbClr val="006666"/>
                </a:solidFill>
                <a:latin typeface="Arial Narrow" panose="020B0606020202030204" pitchFamily="34" charset="0"/>
              </a:rPr>
              <a:t>AGRICULTURE</a:t>
            </a:r>
            <a:r>
              <a:rPr lang="pt-BR" sz="1100" dirty="0" smtClean="0">
                <a:solidFill>
                  <a:srgbClr val="006666"/>
                </a:solidFill>
                <a:latin typeface="Arial Narrow" panose="020B0606020202030204" pitchFamily="34" charset="0"/>
              </a:rPr>
              <a:t>:</a:t>
            </a:r>
            <a:r>
              <a:rPr lang="pt-BR" sz="1100" i="1" dirty="0" smtClean="0">
                <a:solidFill>
                  <a:srgbClr val="006666"/>
                </a:solidFill>
                <a:latin typeface="Arial Narrow" panose="020B0606020202030204" pitchFamily="34" charset="0"/>
              </a:rPr>
              <a:t> </a:t>
            </a:r>
            <a:r>
              <a:rPr lang="fr-FR" sz="1100" i="1" dirty="0">
                <a:solidFill>
                  <a:srgbClr val="006666"/>
                </a:solidFill>
                <a:latin typeface="Arial Narrow" panose="020B0606020202030204" pitchFamily="34" charset="0"/>
              </a:rPr>
              <a:t>de recherche, législation et réglementation sur l'application de la poudre de basalte </a:t>
            </a:r>
            <a:r>
              <a:rPr lang="fr-FR" sz="1100" i="1" dirty="0" smtClean="0">
                <a:solidFill>
                  <a:srgbClr val="006666"/>
                </a:solidFill>
                <a:latin typeface="Arial Narrow" panose="020B0606020202030204" pitchFamily="34" charset="0"/>
              </a:rPr>
              <a:t>– Le Brésil </a:t>
            </a:r>
            <a:r>
              <a:rPr lang="fr-FR" sz="1100" i="1" dirty="0">
                <a:solidFill>
                  <a:srgbClr val="006666"/>
                </a:solidFill>
                <a:latin typeface="Arial Narrow" panose="020B0606020202030204" pitchFamily="34" charset="0"/>
              </a:rPr>
              <a:t>comme Étude de cas</a:t>
            </a:r>
            <a:r>
              <a:rPr lang="pt-PT" altLang="fr-FR" sz="1100" i="1" dirty="0">
                <a:solidFill>
                  <a:srgbClr val="006666"/>
                </a:solidFill>
                <a:latin typeface="Arial Narrow" panose="020B0606020202030204" pitchFamily="34" charset="0"/>
              </a:rPr>
              <a:t>»</a:t>
            </a:r>
            <a:endParaRPr lang="pt-PT" sz="1100" dirty="0">
              <a:solidFill>
                <a:srgbClr val="006666"/>
              </a:solidFill>
              <a:latin typeface="Arial Narrow" panose="020B0606020202030204" pitchFamily="34" charset="0"/>
            </a:endParaRPr>
          </a:p>
          <a:p>
            <a:pPr>
              <a:lnSpc>
                <a:spcPts val="1200"/>
              </a:lnSpc>
              <a:defRPr lang="en-US"/>
            </a:pPr>
            <a:r>
              <a:rPr lang="pt-PT" sz="1100" b="1" i="1" dirty="0" err="1">
                <a:solidFill>
                  <a:srgbClr val="006666"/>
                </a:solidFill>
                <a:latin typeface="Arial Narrow" panose="020B0606020202030204" pitchFamily="34" charset="0"/>
              </a:rPr>
              <a:t>Conférencier</a:t>
            </a:r>
            <a:r>
              <a:rPr lang="pt-PT" sz="1100" b="1" i="1" dirty="0">
                <a:solidFill>
                  <a:srgbClr val="006666"/>
                </a:solidFill>
                <a:latin typeface="Arial Narrow" panose="020B0606020202030204" pitchFamily="34" charset="0"/>
              </a:rPr>
              <a:t> </a:t>
            </a:r>
            <a:r>
              <a:rPr lang="pt-BR" sz="1100" b="1" i="1" dirty="0" smtClean="0">
                <a:solidFill>
                  <a:srgbClr val="006666"/>
                </a:solidFill>
                <a:latin typeface="Arial Narrow" panose="020B0606020202030204" pitchFamily="34" charset="0"/>
              </a:rPr>
              <a:t>: </a:t>
            </a:r>
            <a:r>
              <a:rPr lang="pt-BR" sz="1100" i="1" dirty="0">
                <a:solidFill>
                  <a:srgbClr val="006666"/>
                </a:solidFill>
                <a:latin typeface="Arial Narrow" panose="020B0606020202030204" pitchFamily="34" charset="0"/>
              </a:rPr>
              <a:t>Prof.  Suzi Huff Theodoro –  </a:t>
            </a:r>
            <a:r>
              <a:rPr lang="fr-FR" sz="1100" i="1" dirty="0">
                <a:solidFill>
                  <a:srgbClr val="006666"/>
                </a:solidFill>
                <a:latin typeface="Arial Narrow" panose="020B0606020202030204" pitchFamily="34" charset="0"/>
              </a:rPr>
              <a:t>Chercheur à l'Université de </a:t>
            </a:r>
            <a:r>
              <a:rPr lang="fr-FR" sz="1100" i="1" dirty="0" smtClean="0">
                <a:solidFill>
                  <a:srgbClr val="006666"/>
                </a:solidFill>
                <a:latin typeface="Arial Narrow" panose="020B0606020202030204" pitchFamily="34" charset="0"/>
              </a:rPr>
              <a:t>Brasilia</a:t>
            </a:r>
          </a:p>
          <a:p>
            <a:pPr>
              <a:lnSpc>
                <a:spcPts val="1200"/>
              </a:lnSpc>
              <a:defRPr lang="en-US"/>
            </a:pPr>
            <a:r>
              <a:rPr lang="pt-PT" sz="1100" b="1" i="1" dirty="0" err="1" smtClean="0">
                <a:solidFill>
                  <a:srgbClr val="006666"/>
                </a:solidFill>
                <a:latin typeface="Arial Narrow" panose="020B0606020202030204" pitchFamily="34" charset="0"/>
              </a:rPr>
              <a:t>Modérateur</a:t>
            </a:r>
            <a:r>
              <a:rPr lang="pt-PT" sz="1100" b="1" i="1" dirty="0" smtClean="0">
                <a:solidFill>
                  <a:srgbClr val="006666"/>
                </a:solidFill>
                <a:latin typeface="Arial Narrow" panose="020B0606020202030204" pitchFamily="34" charset="0"/>
              </a:rPr>
              <a:t> </a:t>
            </a:r>
            <a:r>
              <a:rPr lang="pt-BR" sz="1100" dirty="0" smtClean="0">
                <a:solidFill>
                  <a:srgbClr val="006666"/>
                </a:solidFill>
                <a:latin typeface="Arial Narrow" panose="020B0606020202030204" pitchFamily="34" charset="0"/>
              </a:rPr>
              <a:t>: </a:t>
            </a:r>
            <a:r>
              <a:rPr lang="pt-PT" altLang="pt-BR" sz="1100" dirty="0">
                <a:solidFill>
                  <a:srgbClr val="006666"/>
                </a:solidFill>
                <a:latin typeface="Arial Narrow" panose="020B0606020202030204" pitchFamily="34" charset="0"/>
              </a:rPr>
              <a:t>Cabo Verde</a:t>
            </a:r>
            <a:endParaRPr lang="pt-BR" sz="1100" dirty="0" smtClean="0">
              <a:solidFill>
                <a:srgbClr val="006666"/>
              </a:solidFill>
              <a:latin typeface="Arial Narrow" panose="020B0606020202030204" pitchFamily="34" charset="0"/>
            </a:endParaRPr>
          </a:p>
          <a:p>
            <a:pPr>
              <a:lnSpc>
                <a:spcPts val="1200"/>
              </a:lnSpc>
              <a:defRPr lang="en-US"/>
            </a:pPr>
            <a:endParaRPr lang="pt-BR" sz="1100" dirty="0" smtClean="0">
              <a:solidFill>
                <a:srgbClr val="006666"/>
              </a:solidFill>
              <a:latin typeface="Arial Narrow" panose="020B0606020202030204" pitchFamily="34" charset="0"/>
            </a:endParaRPr>
          </a:p>
          <a:p>
            <a:pPr>
              <a:lnSpc>
                <a:spcPts val="1200"/>
              </a:lnSpc>
              <a:defRPr lang="en-US"/>
            </a:pPr>
            <a:r>
              <a:rPr lang="en-GB" sz="1100" dirty="0" err="1" smtClean="0">
                <a:solidFill>
                  <a:srgbClr val="006666"/>
                </a:solidFill>
                <a:latin typeface="Arial Narrow" panose="020B0606020202030204" pitchFamily="34" charset="0"/>
              </a:rPr>
              <a:t>Débat</a:t>
            </a:r>
            <a:endParaRPr lang="en-GB" sz="1100" dirty="0" smtClean="0">
              <a:solidFill>
                <a:srgbClr val="006666"/>
              </a:solidFill>
              <a:latin typeface="Arial Narrow" panose="020B0606020202030204" pitchFamily="34" charset="0"/>
            </a:endParaRPr>
          </a:p>
          <a:p>
            <a:pPr>
              <a:lnSpc>
                <a:spcPts val="1200"/>
              </a:lnSpc>
              <a:defRPr lang="en-US"/>
            </a:pPr>
            <a:endParaRPr lang="en-GB" sz="1100" dirty="0" smtClean="0">
              <a:solidFill>
                <a:srgbClr val="006666"/>
              </a:solidFill>
              <a:latin typeface="Arial Narrow" panose="020B0606020202030204" pitchFamily="34" charset="0"/>
            </a:endParaRPr>
          </a:p>
          <a:p>
            <a:pPr>
              <a:lnSpc>
                <a:spcPts val="1200"/>
              </a:lnSpc>
              <a:defRPr lang="en-US"/>
            </a:pPr>
            <a:r>
              <a:rPr lang="pt-BR" sz="1100" b="1" i="1" dirty="0">
                <a:solidFill>
                  <a:srgbClr val="006666"/>
                </a:solidFill>
                <a:latin typeface="Arial Narrow" panose="020B0606020202030204" pitchFamily="34" charset="0"/>
              </a:rPr>
              <a:t>Déjeuner</a:t>
            </a:r>
          </a:p>
          <a:p>
            <a:pPr>
              <a:lnSpc>
                <a:spcPts val="1200"/>
              </a:lnSpc>
              <a:defRPr lang="en-US"/>
            </a:pPr>
            <a:r>
              <a:rPr lang="pt-PT" sz="1100" b="1" i="1" dirty="0" err="1">
                <a:solidFill>
                  <a:srgbClr val="006666"/>
                </a:solidFill>
                <a:latin typeface="Arial Narrow" panose="020B0606020202030204" pitchFamily="34" charset="0"/>
              </a:rPr>
              <a:t>Conférence</a:t>
            </a:r>
            <a:r>
              <a:rPr lang="pt-PT" sz="1100" b="1" i="1" dirty="0">
                <a:solidFill>
                  <a:srgbClr val="006666"/>
                </a:solidFill>
                <a:latin typeface="Arial Narrow" panose="020B0606020202030204" pitchFamily="34" charset="0"/>
              </a:rPr>
              <a:t> </a:t>
            </a:r>
            <a:r>
              <a:rPr lang="pt-PT" sz="1100" b="1" i="1" dirty="0" smtClean="0">
                <a:solidFill>
                  <a:srgbClr val="006666"/>
                </a:solidFill>
                <a:latin typeface="Arial Narrow" panose="020B0606020202030204" pitchFamily="34" charset="0"/>
              </a:rPr>
              <a:t>III</a:t>
            </a:r>
            <a:r>
              <a:rPr lang="pt-PT" sz="1100" i="1" dirty="0" smtClean="0">
                <a:solidFill>
                  <a:srgbClr val="006666"/>
                </a:solidFill>
                <a:latin typeface="Arial Narrow" panose="020B0606020202030204" pitchFamily="34" charset="0"/>
              </a:rPr>
              <a:t>:</a:t>
            </a:r>
            <a:r>
              <a:rPr lang="pt-PT" sz="1100" b="1" i="1" dirty="0" smtClean="0">
                <a:solidFill>
                  <a:srgbClr val="006666"/>
                </a:solidFill>
                <a:latin typeface="Arial Narrow" panose="020B0606020202030204" pitchFamily="34" charset="0"/>
              </a:rPr>
              <a:t> «</a:t>
            </a:r>
            <a:r>
              <a:rPr lang="fr-FR" sz="1100" i="1" dirty="0">
                <a:solidFill>
                  <a:srgbClr val="006666"/>
                </a:solidFill>
                <a:latin typeface="Arial Narrow" panose="020B0606020202030204" pitchFamily="34" charset="0"/>
                <a:sym typeface="+mn-ea"/>
              </a:rPr>
              <a:t>RECONSTRUCTION DU SOL ET DE L'ENVIRONNEMENT AVEC </a:t>
            </a:r>
            <a:r>
              <a:rPr lang="fr-FR" sz="1100" i="1" dirty="0" smtClean="0">
                <a:solidFill>
                  <a:srgbClr val="006666"/>
                </a:solidFill>
                <a:latin typeface="Arial Narrow" panose="020B0606020202030204" pitchFamily="34" charset="0"/>
                <a:sym typeface="+mn-ea"/>
              </a:rPr>
              <a:t>L’APPLICATION DE LA POUDRE DE BASALTE </a:t>
            </a:r>
            <a:r>
              <a:rPr lang="fr-FR" sz="1100" i="1" dirty="0">
                <a:solidFill>
                  <a:srgbClr val="006666"/>
                </a:solidFill>
                <a:latin typeface="Arial Narrow" panose="020B0606020202030204" pitchFamily="34" charset="0"/>
                <a:sym typeface="+mn-ea"/>
              </a:rPr>
              <a:t>POUR UNE PRODUCTIVITÉ ET UNE QUALITÉ ALIMENTAIRES ACCRUES</a:t>
            </a:r>
            <a:r>
              <a:rPr lang="pt-PT" altLang="fr-FR" sz="1100" i="1" dirty="0">
                <a:solidFill>
                  <a:srgbClr val="006666"/>
                </a:solidFill>
                <a:latin typeface="Arial Narrow" panose="020B0606020202030204" pitchFamily="34" charset="0"/>
              </a:rPr>
              <a:t>»</a:t>
            </a:r>
            <a:endParaRPr lang="pt-PT" sz="1100" i="1" dirty="0">
              <a:solidFill>
                <a:srgbClr val="006666"/>
              </a:solidFill>
              <a:latin typeface="Arial Narrow" panose="020B0606020202030204" pitchFamily="34" charset="0"/>
              <a:cs typeface="Arial" panose="020B0604020202020204" pitchFamily="34" charset="0"/>
            </a:endParaRPr>
          </a:p>
          <a:p>
            <a:pPr>
              <a:lnSpc>
                <a:spcPts val="1200"/>
              </a:lnSpc>
              <a:defRPr lang="en-US"/>
            </a:pPr>
            <a:r>
              <a:rPr lang="pt-PT" sz="1100" b="1" i="1" dirty="0" err="1">
                <a:solidFill>
                  <a:srgbClr val="006666"/>
                </a:solidFill>
                <a:latin typeface="Arial Narrow" panose="020B0606020202030204" pitchFamily="34" charset="0"/>
              </a:rPr>
              <a:t>Conférencier</a:t>
            </a:r>
            <a:r>
              <a:rPr lang="pt-PT" sz="1100" b="1" i="1" dirty="0">
                <a:solidFill>
                  <a:srgbClr val="006666"/>
                </a:solidFill>
                <a:latin typeface="Arial Narrow" panose="020B0606020202030204" pitchFamily="34" charset="0"/>
              </a:rPr>
              <a:t> </a:t>
            </a:r>
            <a:r>
              <a:rPr lang="pt-BR" sz="1100" b="1" i="1" dirty="0">
                <a:solidFill>
                  <a:srgbClr val="006666"/>
                </a:solidFill>
                <a:latin typeface="Arial Narrow" panose="020B0606020202030204" pitchFamily="34" charset="0"/>
              </a:rPr>
              <a:t>:</a:t>
            </a:r>
            <a:r>
              <a:rPr lang="pt-PT" sz="1100" dirty="0">
                <a:solidFill>
                  <a:srgbClr val="006666"/>
                </a:solidFill>
                <a:latin typeface="Arial Narrow" panose="020B0606020202030204" pitchFamily="34" charset="0"/>
                <a:sym typeface="+mn-ea"/>
              </a:rPr>
              <a:t>Prof. Bernardo Knapik – </a:t>
            </a:r>
            <a:r>
              <a:rPr lang="pt-PT" sz="1100" dirty="0" smtClean="0">
                <a:solidFill>
                  <a:srgbClr val="006666"/>
                </a:solidFill>
                <a:latin typeface="Arial Narrow" panose="020B0606020202030204" pitchFamily="34" charset="0"/>
                <a:sym typeface="+mn-ea"/>
              </a:rPr>
              <a:t> Chercheur  à l’Université Estadual do Paraná </a:t>
            </a:r>
            <a:r>
              <a:rPr lang="pt-BR" sz="1100" dirty="0" smtClean="0">
                <a:solidFill>
                  <a:srgbClr val="006666"/>
                </a:solidFill>
                <a:latin typeface="Arial Narrow" panose="020B0606020202030204" pitchFamily="34" charset="0"/>
                <a:sym typeface="+mn-ea"/>
              </a:rPr>
              <a:t>– </a:t>
            </a:r>
            <a:r>
              <a:rPr lang="pt-PT" sz="1100" dirty="0" smtClean="0">
                <a:solidFill>
                  <a:srgbClr val="006666"/>
                </a:solidFill>
                <a:latin typeface="Arial Narrow" panose="020B0606020202030204" pitchFamily="34" charset="0"/>
                <a:sym typeface="+mn-ea"/>
              </a:rPr>
              <a:t> </a:t>
            </a:r>
            <a:r>
              <a:rPr lang="pt-PT" sz="1100" dirty="0">
                <a:solidFill>
                  <a:srgbClr val="006666"/>
                </a:solidFill>
                <a:latin typeface="Arial Narrow" panose="020B0606020202030204" pitchFamily="34" charset="0"/>
                <a:sym typeface="+mn-ea"/>
              </a:rPr>
              <a:t>Brésil</a:t>
            </a:r>
            <a:endParaRPr lang="en-US" sz="1100" b="1" i="1" dirty="0">
              <a:solidFill>
                <a:srgbClr val="006666"/>
              </a:solidFill>
              <a:latin typeface="Arial Narrow" panose="020B0606020202030204" pitchFamily="34" charset="0"/>
            </a:endParaRPr>
          </a:p>
          <a:p>
            <a:pPr>
              <a:lnSpc>
                <a:spcPts val="1200"/>
              </a:lnSpc>
              <a:defRPr lang="en-US"/>
            </a:pPr>
            <a:r>
              <a:rPr lang="pt-PT" sz="1100" b="1" i="1" dirty="0" err="1" smtClean="0">
                <a:solidFill>
                  <a:srgbClr val="006666"/>
                </a:solidFill>
                <a:latin typeface="Arial Narrow" panose="020B0606020202030204" pitchFamily="34" charset="0"/>
              </a:rPr>
              <a:t>Modérateur</a:t>
            </a:r>
            <a:r>
              <a:rPr lang="pt-PT" sz="1100" b="1" i="1" dirty="0" smtClean="0">
                <a:solidFill>
                  <a:srgbClr val="006666"/>
                </a:solidFill>
                <a:latin typeface="Arial Narrow" panose="020B0606020202030204" pitchFamily="34" charset="0"/>
              </a:rPr>
              <a:t> </a:t>
            </a:r>
            <a:r>
              <a:rPr lang="pt-BR" sz="1100" b="1" i="1" dirty="0" smtClean="0">
                <a:solidFill>
                  <a:srgbClr val="006666"/>
                </a:solidFill>
                <a:latin typeface="Arial Narrow" panose="020B0606020202030204" pitchFamily="34" charset="0"/>
              </a:rPr>
              <a:t>: </a:t>
            </a:r>
            <a:r>
              <a:rPr lang="en-US" sz="1100" dirty="0" smtClean="0">
                <a:solidFill>
                  <a:srgbClr val="006666"/>
                </a:solidFill>
                <a:latin typeface="Arial Narrow" panose="020B0606020202030204" pitchFamily="34" charset="0"/>
              </a:rPr>
              <a:t>Cabo </a:t>
            </a:r>
            <a:r>
              <a:rPr lang="en-US" sz="1100" dirty="0">
                <a:solidFill>
                  <a:srgbClr val="006666"/>
                </a:solidFill>
                <a:latin typeface="Arial Narrow" panose="020B0606020202030204" pitchFamily="34" charset="0"/>
              </a:rPr>
              <a:t>Verde</a:t>
            </a:r>
          </a:p>
          <a:p>
            <a:pPr>
              <a:lnSpc>
                <a:spcPts val="1200"/>
              </a:lnSpc>
              <a:defRPr lang="en-US"/>
            </a:pPr>
            <a:endParaRPr lang="pt-BR" sz="1100" dirty="0" smtClean="0">
              <a:solidFill>
                <a:srgbClr val="006666"/>
              </a:solidFill>
              <a:latin typeface="Arial Narrow" panose="020B0606020202030204" pitchFamily="34" charset="0"/>
            </a:endParaRPr>
          </a:p>
          <a:p>
            <a:pPr>
              <a:lnSpc>
                <a:spcPts val="1200"/>
              </a:lnSpc>
              <a:defRPr lang="en-US"/>
            </a:pPr>
            <a:r>
              <a:rPr lang="pt-BR" sz="1100" dirty="0" smtClean="0">
                <a:solidFill>
                  <a:srgbClr val="006666"/>
                </a:solidFill>
                <a:latin typeface="Arial Narrow" panose="020B0606020202030204" pitchFamily="34" charset="0"/>
              </a:rPr>
              <a:t>Débat</a:t>
            </a:r>
          </a:p>
          <a:p>
            <a:pPr>
              <a:lnSpc>
                <a:spcPts val="1200"/>
              </a:lnSpc>
              <a:defRPr lang="en-US"/>
            </a:pPr>
            <a:endParaRPr lang="pt-BR" sz="1100" dirty="0" smtClean="0">
              <a:solidFill>
                <a:srgbClr val="006666"/>
              </a:solidFill>
              <a:latin typeface="Arial Narrow" panose="020B0606020202030204" pitchFamily="34" charset="0"/>
            </a:endParaRPr>
          </a:p>
          <a:p>
            <a:pPr>
              <a:lnSpc>
                <a:spcPts val="1200"/>
              </a:lnSpc>
              <a:defRPr lang="en-US"/>
            </a:pPr>
            <a:r>
              <a:rPr lang="pt-BR" sz="1100" dirty="0" smtClean="0">
                <a:solidFill>
                  <a:srgbClr val="006666"/>
                </a:solidFill>
                <a:latin typeface="Arial Narrow" panose="020B0606020202030204" pitchFamily="34" charset="0"/>
              </a:rPr>
              <a:t>Pause café</a:t>
            </a:r>
            <a:endParaRPr lang="pt-BR" sz="1100" dirty="0">
              <a:solidFill>
                <a:srgbClr val="006666"/>
              </a:solidFill>
              <a:latin typeface="Arial Narrow" panose="020B0606020202030204" pitchFamily="34" charset="0"/>
            </a:endParaRPr>
          </a:p>
          <a:p>
            <a:pPr>
              <a:lnSpc>
                <a:spcPts val="1200"/>
              </a:lnSpc>
              <a:defRPr lang="en-US"/>
            </a:pPr>
            <a:r>
              <a:rPr lang="en-US" sz="1100" b="1" i="1" dirty="0">
                <a:solidFill>
                  <a:srgbClr val="006666"/>
                </a:solidFill>
                <a:latin typeface="Arial Narrow" panose="020B0606020202030204" pitchFamily="34" charset="0"/>
              </a:rPr>
              <a:t>Conference IV:</a:t>
            </a:r>
            <a:r>
              <a:rPr lang="en-US" sz="1100" i="1" dirty="0">
                <a:solidFill>
                  <a:srgbClr val="006666"/>
                </a:solidFill>
                <a:latin typeface="Arial Narrow" panose="020B0606020202030204" pitchFamily="34" charset="0"/>
                <a:cs typeface="Arial" panose="020B0604020202020204" pitchFamily="34" charset="0"/>
              </a:rPr>
              <a:t> </a:t>
            </a:r>
            <a:r>
              <a:rPr lang="pt-PT" sz="1100" i="1" dirty="0" smtClean="0">
                <a:solidFill>
                  <a:srgbClr val="006666"/>
                </a:solidFill>
                <a:latin typeface="Arial Narrow" panose="020B0606020202030204" pitchFamily="34" charset="0"/>
                <a:cs typeface="Arial" panose="020B0604020202020204" pitchFamily="34" charset="0"/>
              </a:rPr>
              <a:t>«</a:t>
            </a:r>
            <a:r>
              <a:rPr lang="fr-FR" sz="1100" i="1" dirty="0">
                <a:solidFill>
                  <a:srgbClr val="006666"/>
                </a:solidFill>
                <a:latin typeface="Arial Narrow" panose="020B0606020202030204" pitchFamily="34" charset="0"/>
                <a:sym typeface="+mn-ea"/>
              </a:rPr>
              <a:t>UTILISATION </a:t>
            </a:r>
            <a:r>
              <a:rPr lang="fr-FR" sz="1100" i="1" dirty="0" smtClean="0">
                <a:solidFill>
                  <a:srgbClr val="006666"/>
                </a:solidFill>
                <a:latin typeface="Arial Narrow" panose="020B0606020202030204" pitchFamily="34" charset="0"/>
                <a:sym typeface="+mn-ea"/>
              </a:rPr>
              <a:t>DE LA  </a:t>
            </a:r>
            <a:r>
              <a:rPr lang="fr-FR" sz="1100" i="1" dirty="0">
                <a:solidFill>
                  <a:srgbClr val="006666"/>
                </a:solidFill>
                <a:latin typeface="Arial Narrow" panose="020B0606020202030204" pitchFamily="34" charset="0"/>
                <a:sym typeface="+mn-ea"/>
              </a:rPr>
              <a:t>POUDRE DE </a:t>
            </a:r>
            <a:r>
              <a:rPr lang="fr-FR" sz="1100" i="1" dirty="0" smtClean="0">
                <a:solidFill>
                  <a:srgbClr val="006666"/>
                </a:solidFill>
                <a:latin typeface="Arial Narrow" panose="020B0606020202030204" pitchFamily="34" charset="0"/>
                <a:sym typeface="+mn-ea"/>
              </a:rPr>
              <a:t>BASALTE </a:t>
            </a:r>
            <a:r>
              <a:rPr lang="fr-FR" sz="1100" i="1" dirty="0">
                <a:solidFill>
                  <a:srgbClr val="006666"/>
                </a:solidFill>
                <a:latin typeface="Arial Narrow" panose="020B0606020202030204" pitchFamily="34" charset="0"/>
                <a:sym typeface="+mn-ea"/>
              </a:rPr>
              <a:t>EN AGRICULTURE </a:t>
            </a:r>
            <a:r>
              <a:rPr lang="pt-PT" sz="1100" i="1" dirty="0">
                <a:solidFill>
                  <a:srgbClr val="006666"/>
                </a:solidFill>
                <a:latin typeface="Arial Narrow" panose="020B0606020202030204" pitchFamily="34" charset="0"/>
                <a:sym typeface="+mn-ea"/>
              </a:rPr>
              <a:t>- </a:t>
            </a:r>
            <a:r>
              <a:rPr lang="pt-PT" sz="1100" i="1" dirty="0" err="1">
                <a:solidFill>
                  <a:srgbClr val="006666"/>
                </a:solidFill>
                <a:latin typeface="Arial Narrow" panose="020B0606020202030204" pitchFamily="34" charset="0"/>
                <a:sym typeface="+mn-ea"/>
              </a:rPr>
              <a:t>Étude</a:t>
            </a:r>
            <a:r>
              <a:rPr lang="pt-PT" sz="1100" i="1" dirty="0">
                <a:solidFill>
                  <a:srgbClr val="006666"/>
                </a:solidFill>
                <a:latin typeface="Arial Narrow" panose="020B0606020202030204" pitchFamily="34" charset="0"/>
                <a:sym typeface="+mn-ea"/>
              </a:rPr>
              <a:t> de cas»</a:t>
            </a:r>
            <a:endParaRPr lang="en-GB" sz="1100" dirty="0">
              <a:solidFill>
                <a:srgbClr val="006666"/>
              </a:solidFill>
              <a:latin typeface="Arial Narrow" panose="020B0606020202030204" pitchFamily="34" charset="0"/>
              <a:cs typeface="Arial" panose="020B0604020202020204" pitchFamily="34" charset="0"/>
            </a:endParaRPr>
          </a:p>
          <a:p>
            <a:pPr>
              <a:lnSpc>
                <a:spcPts val="1200"/>
              </a:lnSpc>
              <a:defRPr lang="en-US"/>
            </a:pPr>
            <a:r>
              <a:rPr lang="pt-PT" sz="1100" b="1" i="1" dirty="0" err="1">
                <a:solidFill>
                  <a:srgbClr val="006666"/>
                </a:solidFill>
                <a:latin typeface="Arial Narrow" panose="020B0606020202030204" pitchFamily="34" charset="0"/>
              </a:rPr>
              <a:t>Conférencier</a:t>
            </a:r>
            <a:r>
              <a:rPr lang="pt-PT" sz="1100" b="1" i="1" dirty="0">
                <a:solidFill>
                  <a:srgbClr val="006666"/>
                </a:solidFill>
                <a:latin typeface="Arial Narrow" panose="020B0606020202030204" pitchFamily="34" charset="0"/>
              </a:rPr>
              <a:t> </a:t>
            </a:r>
            <a:r>
              <a:rPr lang="pt-BR" sz="1100" b="1" i="1" dirty="0" smtClean="0">
                <a:solidFill>
                  <a:srgbClr val="006666"/>
                </a:solidFill>
                <a:latin typeface="Arial Narrow" panose="020B0606020202030204" pitchFamily="34" charset="0"/>
              </a:rPr>
              <a:t>:</a:t>
            </a:r>
            <a:r>
              <a:rPr lang="pt-PT" sz="1100" dirty="0">
                <a:solidFill>
                  <a:srgbClr val="006666"/>
                </a:solidFill>
                <a:latin typeface="Arial Narrow" panose="020B0606020202030204" pitchFamily="34" charset="0"/>
                <a:sym typeface="+mn-ea"/>
              </a:rPr>
              <a:t>Prof. </a:t>
            </a:r>
            <a:r>
              <a:rPr lang="pt-PT" sz="1100" dirty="0" err="1">
                <a:solidFill>
                  <a:srgbClr val="006666"/>
                </a:solidFill>
                <a:latin typeface="Arial Narrow" panose="020B0606020202030204" pitchFamily="34" charset="0"/>
                <a:sym typeface="+mn-ea"/>
              </a:rPr>
              <a:t>Émérite</a:t>
            </a:r>
            <a:r>
              <a:rPr lang="pt-PT" sz="1100" dirty="0" smtClean="0">
                <a:solidFill>
                  <a:srgbClr val="006666"/>
                </a:solidFill>
                <a:latin typeface="Arial Narrow" panose="020B0606020202030204" pitchFamily="34" charset="0"/>
                <a:sym typeface="+mn-ea"/>
              </a:rPr>
              <a:t> </a:t>
            </a:r>
            <a:r>
              <a:rPr lang="pt-PT" sz="1100" dirty="0">
                <a:solidFill>
                  <a:srgbClr val="006666"/>
                </a:solidFill>
                <a:latin typeface="Arial Narrow" panose="020B0606020202030204" pitchFamily="34" charset="0"/>
                <a:sym typeface="+mn-ea"/>
              </a:rPr>
              <a:t>Peter van </a:t>
            </a:r>
            <a:r>
              <a:rPr lang="pt-PT" sz="1100" dirty="0" err="1">
                <a:solidFill>
                  <a:srgbClr val="006666"/>
                </a:solidFill>
                <a:latin typeface="Arial Narrow" panose="020B0606020202030204" pitchFamily="34" charset="0"/>
                <a:sym typeface="+mn-ea"/>
              </a:rPr>
              <a:t>Straaten</a:t>
            </a:r>
            <a:r>
              <a:rPr lang="pt-PT" sz="1100" dirty="0">
                <a:solidFill>
                  <a:srgbClr val="006666"/>
                </a:solidFill>
                <a:latin typeface="Arial Narrow" panose="020B0606020202030204" pitchFamily="34" charset="0"/>
                <a:sym typeface="+mn-ea"/>
              </a:rPr>
              <a:t> – </a:t>
            </a:r>
            <a:r>
              <a:rPr lang="pt-PT" sz="1100" dirty="0" smtClean="0">
                <a:solidFill>
                  <a:srgbClr val="006666"/>
                </a:solidFill>
                <a:latin typeface="Arial Narrow" panose="020B0606020202030204" pitchFamily="34" charset="0"/>
                <a:sym typeface="+mn-ea"/>
              </a:rPr>
              <a:t>Université</a:t>
            </a:r>
            <a:r>
              <a:rPr lang="pt-PT" sz="1100" dirty="0">
                <a:solidFill>
                  <a:srgbClr val="006666"/>
                </a:solidFill>
                <a:latin typeface="Arial Narrow" panose="020B0606020202030204" pitchFamily="34" charset="0"/>
                <a:sym typeface="+mn-ea"/>
              </a:rPr>
              <a:t> de </a:t>
            </a:r>
            <a:r>
              <a:rPr lang="pt-PT" sz="1100" dirty="0" err="1">
                <a:solidFill>
                  <a:srgbClr val="006666"/>
                </a:solidFill>
                <a:latin typeface="Arial Narrow" panose="020B0606020202030204" pitchFamily="34" charset="0"/>
                <a:sym typeface="+mn-ea"/>
              </a:rPr>
              <a:t>Guelph</a:t>
            </a:r>
            <a:r>
              <a:rPr lang="pt-BR" sz="1100" dirty="0">
                <a:solidFill>
                  <a:srgbClr val="006666"/>
                </a:solidFill>
                <a:latin typeface="Arial Narrow" panose="020B0606020202030204" pitchFamily="34" charset="0"/>
                <a:sym typeface="+mn-ea"/>
              </a:rPr>
              <a:t> – Canadá</a:t>
            </a:r>
            <a:endParaRPr lang="pt-PT" sz="1100" dirty="0" smtClean="0">
              <a:solidFill>
                <a:srgbClr val="006666"/>
              </a:solidFill>
              <a:latin typeface="Arial Narrow" panose="020B0606020202030204" pitchFamily="34" charset="0"/>
            </a:endParaRPr>
          </a:p>
          <a:p>
            <a:pPr>
              <a:lnSpc>
                <a:spcPts val="1200"/>
              </a:lnSpc>
              <a:defRPr lang="en-US"/>
            </a:pPr>
            <a:r>
              <a:rPr lang="pt-PT" sz="1100" b="1" i="1" dirty="0" err="1" smtClean="0">
                <a:solidFill>
                  <a:srgbClr val="006666"/>
                </a:solidFill>
                <a:latin typeface="Arial Narrow" panose="020B0606020202030204" pitchFamily="34" charset="0"/>
              </a:rPr>
              <a:t>Modérateur</a:t>
            </a:r>
            <a:r>
              <a:rPr lang="pt-PT" sz="1100" b="1" i="1" dirty="0" smtClean="0">
                <a:solidFill>
                  <a:srgbClr val="006666"/>
                </a:solidFill>
                <a:latin typeface="Arial Narrow" panose="020B0606020202030204" pitchFamily="34" charset="0"/>
              </a:rPr>
              <a:t> </a:t>
            </a:r>
            <a:r>
              <a:rPr lang="pt-BR" sz="1100" b="1" i="1" dirty="0">
                <a:solidFill>
                  <a:srgbClr val="006666"/>
                </a:solidFill>
                <a:latin typeface="Arial Narrow" panose="020B0606020202030204" pitchFamily="34" charset="0"/>
              </a:rPr>
              <a:t>: </a:t>
            </a:r>
            <a:r>
              <a:rPr lang="en-US" sz="1100" dirty="0" smtClean="0">
                <a:solidFill>
                  <a:srgbClr val="006666"/>
                </a:solidFill>
                <a:latin typeface="Arial Narrow" panose="020B0606020202030204" pitchFamily="34" charset="0"/>
              </a:rPr>
              <a:t>C</a:t>
            </a:r>
            <a:r>
              <a:rPr lang="pt-PT" altLang="en-US" sz="1100" dirty="0" smtClean="0">
                <a:solidFill>
                  <a:srgbClr val="006666"/>
                </a:solidFill>
                <a:latin typeface="Arial Narrow" panose="020B0606020202030204" pitchFamily="34" charset="0"/>
              </a:rPr>
              <a:t>abo Verde</a:t>
            </a:r>
            <a:endParaRPr lang="en-US" sz="1100" dirty="0">
              <a:solidFill>
                <a:srgbClr val="006666"/>
              </a:solidFill>
              <a:latin typeface="Arial Narrow" panose="020B0606020202030204" pitchFamily="34" charset="0"/>
            </a:endParaRPr>
          </a:p>
          <a:p>
            <a:pPr>
              <a:lnSpc>
                <a:spcPts val="1200"/>
              </a:lnSpc>
              <a:defRPr lang="en-US"/>
            </a:pPr>
            <a:endParaRPr lang="pt-BR" sz="1100" b="1" i="1" dirty="0" smtClean="0">
              <a:solidFill>
                <a:srgbClr val="006666"/>
              </a:solidFill>
              <a:latin typeface="Arial Narrow" panose="020B0606020202030204" pitchFamily="34" charset="0"/>
            </a:endParaRPr>
          </a:p>
          <a:p>
            <a:pPr>
              <a:lnSpc>
                <a:spcPts val="1200"/>
              </a:lnSpc>
              <a:defRPr lang="en-US"/>
            </a:pPr>
            <a:r>
              <a:rPr lang="pt-BR" sz="1100" dirty="0" smtClean="0">
                <a:solidFill>
                  <a:srgbClr val="006666"/>
                </a:solidFill>
                <a:latin typeface="Arial Narrow" panose="020B0606020202030204" pitchFamily="34" charset="0"/>
              </a:rPr>
              <a:t>Débat</a:t>
            </a:r>
          </a:p>
          <a:p>
            <a:pPr>
              <a:lnSpc>
                <a:spcPts val="1200"/>
              </a:lnSpc>
              <a:defRPr lang="en-US"/>
            </a:pPr>
            <a:endParaRPr lang="pt-BR" sz="1100" dirty="0" smtClean="0">
              <a:solidFill>
                <a:srgbClr val="006666"/>
              </a:solidFill>
              <a:latin typeface="Arial Narrow" panose="020B0606020202030204" pitchFamily="34" charset="0"/>
            </a:endParaRPr>
          </a:p>
          <a:p>
            <a:pPr>
              <a:lnSpc>
                <a:spcPts val="1200"/>
              </a:lnSpc>
              <a:defRPr lang="en-US"/>
            </a:pPr>
            <a:r>
              <a:rPr lang="pt-PT" sz="1100" i="1" dirty="0" smtClean="0">
                <a:solidFill>
                  <a:srgbClr val="006666"/>
                </a:solidFill>
                <a:latin typeface="Arial Narrow" panose="020B0606020202030204" pitchFamily="34" charset="0"/>
              </a:rPr>
              <a:t>Réception </a:t>
            </a:r>
            <a:r>
              <a:rPr lang="pt-PT" sz="1100" i="1" dirty="0">
                <a:solidFill>
                  <a:srgbClr val="006666"/>
                </a:solidFill>
                <a:latin typeface="Arial Narrow" panose="020B0606020202030204" pitchFamily="34" charset="0"/>
              </a:rPr>
              <a:t>de bienvenue</a:t>
            </a:r>
          </a:p>
        </p:txBody>
      </p:sp>
      <p:sp>
        <p:nvSpPr>
          <p:cNvPr id="24" name="TextBox 31"/>
          <p:cNvSpPr/>
          <p:nvPr/>
        </p:nvSpPr>
        <p:spPr>
          <a:xfrm>
            <a:off x="19685" y="164359"/>
            <a:ext cx="2381885" cy="307975"/>
          </a:xfrm>
          <a:prstGeom prst="rect">
            <a:avLst/>
          </a:prstGeom>
          <a:noFill/>
          <a:ln>
            <a:noFill/>
          </a:ln>
          <a:effectLst/>
        </p:spPr>
        <p:txBody>
          <a:bodyPr vert="horz" wrap="square" lIns="91440" tIns="45720" rIns="91440" bIns="45720" numCol="1" spcCol="215900" anchor="t"/>
          <a:lstStyle/>
          <a:p>
            <a:pPr>
              <a:defRPr lang="en-US"/>
            </a:pPr>
            <a:r>
              <a:rPr lang="pt-BR" sz="1400" b="1" i="1" dirty="0" smtClean="0">
                <a:solidFill>
                  <a:srgbClr val="008080"/>
                </a:solidFill>
                <a:latin typeface="Times New Roman" panose="02020603050405020304" pitchFamily="1" charset="0"/>
                <a:ea typeface="Century Gothic" panose="020B0502020202020204" pitchFamily="2" charset="0"/>
                <a:cs typeface="Times New Roman" panose="02020603050405020304" pitchFamily="1" charset="0"/>
              </a:rPr>
              <a:t>JOUR </a:t>
            </a:r>
            <a:r>
              <a:rPr lang="pt-PT" altLang="pt-BR" sz="1400" b="1" i="1" dirty="0" smtClean="0">
                <a:solidFill>
                  <a:srgbClr val="008080"/>
                </a:solidFill>
                <a:latin typeface="Times New Roman" panose="02020603050405020304" pitchFamily="1" charset="0"/>
                <a:ea typeface="Century Gothic" panose="020B0502020202020204" pitchFamily="2" charset="0"/>
                <a:cs typeface="Times New Roman" panose="02020603050405020304" pitchFamily="1" charset="0"/>
              </a:rPr>
              <a:t>07</a:t>
            </a:r>
            <a:r>
              <a:rPr lang="pt-BR" sz="1400" b="1" i="1" dirty="0" smtClean="0">
                <a:solidFill>
                  <a:srgbClr val="008080"/>
                </a:solidFill>
                <a:latin typeface="Times New Roman" panose="02020603050405020304" pitchFamily="1" charset="0"/>
                <a:ea typeface="Century Gothic" panose="020B0502020202020204" pitchFamily="2" charset="0"/>
                <a:cs typeface="Times New Roman" panose="02020603050405020304" pitchFamily="1" charset="0"/>
              </a:rPr>
              <a:t> </a:t>
            </a:r>
            <a:r>
              <a:rPr lang="pt-PT" altLang="pt-BR" sz="1400" b="1" i="1" dirty="0" smtClean="0">
                <a:solidFill>
                  <a:srgbClr val="008080"/>
                </a:solidFill>
                <a:latin typeface="Times New Roman" panose="02020603050405020304" pitchFamily="1" charset="0"/>
                <a:ea typeface="Century Gothic" panose="020B0502020202020204" pitchFamily="2" charset="0"/>
                <a:cs typeface="Times New Roman" panose="02020603050405020304" pitchFamily="1" charset="0"/>
              </a:rPr>
              <a:t>Juin</a:t>
            </a:r>
            <a:r>
              <a:rPr lang="pt-BR" sz="1400" b="1" i="1" dirty="0" smtClean="0">
                <a:solidFill>
                  <a:srgbClr val="008080"/>
                </a:solidFill>
                <a:latin typeface="Times New Roman" panose="02020603050405020304" pitchFamily="1" charset="0"/>
                <a:ea typeface="Century Gothic" panose="020B0502020202020204" pitchFamily="2" charset="0"/>
                <a:cs typeface="Times New Roman" panose="02020603050405020304" pitchFamily="1" charset="0"/>
              </a:rPr>
              <a:t> 202</a:t>
            </a:r>
            <a:r>
              <a:rPr lang="pt-PT" altLang="pt-BR" sz="1400" b="1" i="1" dirty="0" smtClean="0">
                <a:solidFill>
                  <a:srgbClr val="008080"/>
                </a:solidFill>
                <a:latin typeface="Times New Roman" panose="02020603050405020304" pitchFamily="1" charset="0"/>
                <a:ea typeface="Century Gothic" panose="020B0502020202020204" pitchFamily="2" charset="0"/>
                <a:cs typeface="Times New Roman" panose="02020603050405020304" pitchFamily="1" charset="0"/>
              </a:rPr>
              <a:t>1</a:t>
            </a:r>
            <a:r>
              <a:rPr lang="pt-BR" sz="1400" b="1" i="1" dirty="0" smtClean="0">
                <a:solidFill>
                  <a:srgbClr val="008080"/>
                </a:solidFill>
                <a:latin typeface="Times New Roman" panose="02020603050405020304" pitchFamily="1" charset="0"/>
                <a:ea typeface="Century Gothic" panose="020B0502020202020204" pitchFamily="2" charset="0"/>
                <a:cs typeface="Times New Roman" panose="02020603050405020304" pitchFamily="1" charset="0"/>
              </a:rPr>
              <a:t> </a:t>
            </a:r>
            <a:endParaRPr lang="pt-BR" sz="1400" b="1" i="1" dirty="0">
              <a:solidFill>
                <a:srgbClr val="008080"/>
              </a:solidFill>
              <a:latin typeface="Times New Roman" panose="02020603050405020304" pitchFamily="1" charset="0"/>
              <a:ea typeface="Century Gothic" panose="020B0502020202020204" pitchFamily="2" charset="0"/>
              <a:cs typeface="Times New Roman" panose="02020603050405020304" pitchFamily="1" charset="0"/>
            </a:endParaRPr>
          </a:p>
        </p:txBody>
      </p:sp>
      <p:sp>
        <p:nvSpPr>
          <p:cNvPr id="25" name="TextBox 1"/>
          <p:cNvSpPr/>
          <p:nvPr/>
        </p:nvSpPr>
        <p:spPr>
          <a:xfrm>
            <a:off x="86360" y="-2646"/>
            <a:ext cx="1520190" cy="307975"/>
          </a:xfrm>
          <a:prstGeom prst="rect">
            <a:avLst/>
          </a:prstGeom>
          <a:noFill/>
          <a:ln>
            <a:noFill/>
          </a:ln>
          <a:effectLst/>
        </p:spPr>
        <p:txBody>
          <a:bodyPr vert="horz" wrap="square" lIns="91440" tIns="45720" rIns="91440" bIns="45720" numCol="1" spcCol="215900" anchor="t"/>
          <a:lstStyle/>
          <a:p>
            <a:pPr>
              <a:defRPr lang="en-US"/>
            </a:pPr>
            <a:r>
              <a:rPr lang="pt-BR" sz="1400" b="1" i="1" dirty="0">
                <a:solidFill>
                  <a:srgbClr val="006666"/>
                </a:solidFill>
                <a:latin typeface="Arial Narrow" panose="020B0606020202030204" pitchFamily="34" charset="0"/>
              </a:rPr>
              <a:t>PROGRAMME</a:t>
            </a:r>
            <a:endParaRPr lang="pt-BR" sz="1400" b="1" i="1" dirty="0">
              <a:solidFill>
                <a:srgbClr val="006666"/>
              </a:solidFill>
              <a:latin typeface="Arial Narrow" panose="020B0606020202030204" pitchFamily="34" charset="0"/>
              <a:ea typeface="Century Gothic" panose="020B0502020202020204" pitchFamily="2" charset="0"/>
              <a:cs typeface="Times New Roman" panose="02020603050405020304" pitchFamily="1" charset="0"/>
            </a:endParaRPr>
          </a:p>
        </p:txBody>
      </p:sp>
      <p:pic>
        <p:nvPicPr>
          <p:cNvPr id="38" name="Imagem 37" descr="logo"/>
          <p:cNvPicPr>
            <a:picLocks noChangeAspect="1"/>
          </p:cNvPicPr>
          <p:nvPr/>
        </p:nvPicPr>
        <p:blipFill>
          <a:blip r:embed="rId5"/>
          <a:stretch>
            <a:fillRect/>
          </a:stretch>
        </p:blipFill>
        <p:spPr>
          <a:xfrm>
            <a:off x="9076690" y="66040"/>
            <a:ext cx="3092450" cy="724535"/>
          </a:xfrm>
          <a:prstGeom prst="rect">
            <a:avLst/>
          </a:prstGeom>
        </p:spPr>
      </p:pic>
      <p:sp>
        <p:nvSpPr>
          <p:cNvPr id="2" name="CaixaDeTexto 22"/>
          <p:cNvSpPr txBox="1"/>
          <p:nvPr/>
        </p:nvSpPr>
        <p:spPr>
          <a:xfrm>
            <a:off x="9098915" y="944880"/>
            <a:ext cx="2854960" cy="706755"/>
          </a:xfrm>
          <a:prstGeom prst="rect">
            <a:avLst/>
          </a:prstGeom>
          <a:noFill/>
        </p:spPr>
        <p:txBody>
          <a:bodyPr wrap="square" rtlCol="0">
            <a:spAutoFit/>
          </a:bodyPr>
          <a:lstStyle/>
          <a:p>
            <a:pPr algn="ctr"/>
            <a:r>
              <a:rPr lang="pt-PT" sz="2000" i="1" dirty="0">
                <a:solidFill>
                  <a:srgbClr val="006666"/>
                </a:solidFill>
              </a:rPr>
              <a:t>PROGRAMME</a:t>
            </a:r>
          </a:p>
          <a:p>
            <a:pPr algn="ctr"/>
            <a:r>
              <a:rPr lang="pt-PT" sz="2000" i="1" dirty="0" smtClean="0">
                <a:solidFill>
                  <a:srgbClr val="006666"/>
                </a:solidFill>
              </a:rPr>
              <a:t>DE LA CONFÉRENCE</a:t>
            </a:r>
          </a:p>
        </p:txBody>
      </p:sp>
      <p:sp>
        <p:nvSpPr>
          <p:cNvPr id="37" name="CaixaDeTexto 13"/>
          <p:cNvSpPr txBox="1"/>
          <p:nvPr/>
        </p:nvSpPr>
        <p:spPr>
          <a:xfrm>
            <a:off x="979805" y="6671310"/>
            <a:ext cx="4530090" cy="184666"/>
          </a:xfrm>
          <a:prstGeom prst="rect">
            <a:avLst/>
          </a:prstGeom>
          <a:noFill/>
        </p:spPr>
        <p:txBody>
          <a:bodyPr wrap="square" rtlCol="0">
            <a:spAutoFit/>
          </a:bodyPr>
          <a:lstStyle/>
          <a:p>
            <a:pPr>
              <a:lnSpc>
                <a:spcPct val="75000"/>
              </a:lnSpc>
              <a:spcBef>
                <a:spcPts val="0"/>
              </a:spcBef>
              <a:spcAft>
                <a:spcPts val="0"/>
              </a:spcAft>
            </a:pPr>
            <a:r>
              <a:rPr lang="pt-PT" sz="800" dirty="0" smtClean="0">
                <a:solidFill>
                  <a:schemeClr val="tx2">
                    <a:lumMod val="50000"/>
                  </a:schemeClr>
                </a:solidFill>
              </a:rPr>
              <a:t>Remarque:  </a:t>
            </a:r>
            <a:r>
              <a:rPr lang="fr-FR" sz="800" dirty="0">
                <a:solidFill>
                  <a:schemeClr val="tx2">
                    <a:lumMod val="50000"/>
                  </a:schemeClr>
                </a:solidFill>
              </a:rPr>
              <a:t>Certains des noms </a:t>
            </a:r>
            <a:r>
              <a:rPr lang="fr-FR" sz="800" dirty="0" smtClean="0">
                <a:solidFill>
                  <a:schemeClr val="tx2">
                    <a:lumMod val="50000"/>
                  </a:schemeClr>
                </a:solidFill>
              </a:rPr>
              <a:t>mentionnés </a:t>
            </a:r>
            <a:r>
              <a:rPr lang="fr-FR" sz="800" dirty="0">
                <a:solidFill>
                  <a:schemeClr val="tx2">
                    <a:lumMod val="50000"/>
                  </a:schemeClr>
                </a:solidFill>
              </a:rPr>
              <a:t>sont </a:t>
            </a:r>
            <a:r>
              <a:rPr lang="fr-FR" sz="800" dirty="0" smtClean="0">
                <a:solidFill>
                  <a:schemeClr val="tx2">
                    <a:lumMod val="50000"/>
                  </a:schemeClr>
                </a:solidFill>
              </a:rPr>
              <a:t>encore </a:t>
            </a:r>
            <a:r>
              <a:rPr lang="fr-FR" sz="800" dirty="0">
                <a:solidFill>
                  <a:schemeClr val="tx2">
                    <a:lumMod val="50000"/>
                  </a:schemeClr>
                </a:solidFill>
              </a:rPr>
              <a:t>en cours de confirmation.</a:t>
            </a:r>
            <a:endParaRPr lang="pt-PT" sz="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Anel 5"/>
          <p:cNvSpPr/>
          <p:nvPr/>
        </p:nvSpPr>
        <p:spPr>
          <a:xfrm>
            <a:off x="5324475" y="2603500"/>
            <a:ext cx="6842125" cy="368236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 name="Rectângulo 2"/>
          <p:cNvSpPr/>
          <p:nvPr/>
        </p:nvSpPr>
        <p:spPr>
          <a:xfrm>
            <a:off x="4011930" y="5356860"/>
            <a:ext cx="7781925" cy="890270"/>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13" name="Imagem 12"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32" name="Agrupar 31"/>
          <p:cNvGrpSpPr/>
          <p:nvPr/>
        </p:nvGrpSpPr>
        <p:grpSpPr>
          <a:xfrm>
            <a:off x="4231005" y="2603500"/>
            <a:ext cx="7934960" cy="4227830"/>
            <a:chOff x="6663" y="4100"/>
            <a:chExt cx="12496" cy="6658"/>
          </a:xfrm>
        </p:grpSpPr>
        <p:grpSp>
          <p:nvGrpSpPr>
            <p:cNvPr id="31" name="Agrupar 30"/>
            <p:cNvGrpSpPr/>
            <p:nvPr/>
          </p:nvGrpSpPr>
          <p:grpSpPr>
            <a:xfrm>
              <a:off x="8759" y="4100"/>
              <a:ext cx="10400" cy="5798"/>
              <a:chOff x="8759" y="4100"/>
              <a:chExt cx="10400" cy="5798"/>
            </a:xfrm>
          </p:grpSpPr>
          <p:sp>
            <p:nvSpPr>
              <p:cNvPr id="15" name="Rectângulo 14"/>
              <p:cNvSpPr/>
              <p:nvPr/>
            </p:nvSpPr>
            <p:spPr>
              <a:xfrm>
                <a:off x="8759" y="5330"/>
                <a:ext cx="2595" cy="355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6" name="Anel 15"/>
              <p:cNvSpPr/>
              <p:nvPr/>
            </p:nvSpPr>
            <p:spPr>
              <a:xfrm>
                <a:off x="9943" y="4100"/>
                <a:ext cx="9217" cy="5799"/>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30" name="Agrupar 29"/>
            <p:cNvGrpSpPr/>
            <p:nvPr/>
          </p:nvGrpSpPr>
          <p:grpSpPr>
            <a:xfrm>
              <a:off x="6663" y="8310"/>
              <a:ext cx="12254" cy="2448"/>
              <a:chOff x="6663" y="8310"/>
              <a:chExt cx="12254" cy="2448"/>
            </a:xfrm>
          </p:grpSpPr>
          <p:sp>
            <p:nvSpPr>
              <p:cNvPr id="21" name="Rectângulo 20"/>
              <p:cNvSpPr/>
              <p:nvPr/>
            </p:nvSpPr>
            <p:spPr>
              <a:xfrm>
                <a:off x="6663" y="8511"/>
                <a:ext cx="12255" cy="1799"/>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9" name="Agrupar 28"/>
              <p:cNvGrpSpPr/>
              <p:nvPr/>
            </p:nvGrpSpPr>
            <p:grpSpPr>
              <a:xfrm>
                <a:off x="8264" y="8310"/>
                <a:ext cx="6836" cy="2449"/>
                <a:chOff x="8264" y="8310"/>
                <a:chExt cx="6836" cy="2449"/>
              </a:xfrm>
            </p:grpSpPr>
            <p:pic>
              <p:nvPicPr>
                <p:cNvPr id="26" name="Imagem 25" descr="fundo"/>
                <p:cNvPicPr>
                  <a:picLocks noChangeAspect="1"/>
                </p:cNvPicPr>
                <p:nvPr/>
              </p:nvPicPr>
              <p:blipFill>
                <a:blip r:embed="rId3"/>
                <a:stretch>
                  <a:fillRect/>
                </a:stretch>
              </p:blipFill>
              <p:spPr>
                <a:xfrm>
                  <a:off x="8668" y="8614"/>
                  <a:ext cx="6015" cy="2025"/>
                </a:xfrm>
                <a:prstGeom prst="rect">
                  <a:avLst/>
                </a:prstGeom>
              </p:spPr>
            </p:pic>
            <p:sp>
              <p:nvSpPr>
                <p:cNvPr id="27" name="Anel 26"/>
                <p:cNvSpPr/>
                <p:nvPr/>
              </p:nvSpPr>
              <p:spPr>
                <a:xfrm>
                  <a:off x="9766" y="8347"/>
                  <a:ext cx="5334" cy="2412"/>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3" name="Rectângulo 32"/>
                <p:cNvSpPr/>
                <p:nvPr/>
              </p:nvSpPr>
              <p:spPr>
                <a:xfrm>
                  <a:off x="8264" y="8511"/>
                  <a:ext cx="2071" cy="2184"/>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Rectângulo 33"/>
                <p:cNvSpPr/>
                <p:nvPr/>
              </p:nvSpPr>
              <p:spPr>
                <a:xfrm>
                  <a:off x="9899" y="831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5" name="Rectângulo 34"/>
                <p:cNvSpPr/>
                <p:nvPr/>
              </p:nvSpPr>
              <p:spPr>
                <a:xfrm>
                  <a:off x="13729" y="8465"/>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ctângulo 35"/>
                <p:cNvSpPr/>
                <p:nvPr/>
              </p:nvSpPr>
              <p:spPr>
                <a:xfrm>
                  <a:off x="13494" y="1012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7" name="Rectângulo 36"/>
                <p:cNvSpPr/>
                <p:nvPr/>
              </p:nvSpPr>
              <p:spPr>
                <a:xfrm>
                  <a:off x="10214" y="10155"/>
                  <a:ext cx="136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2" name="Rectângulo 1"/>
          <p:cNvSpPr/>
          <p:nvPr/>
        </p:nvSpPr>
        <p:spPr>
          <a:xfrm>
            <a:off x="3993515" y="3024505"/>
            <a:ext cx="7781925" cy="5048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9" name="CaixaDeTexto 67"/>
          <p:cNvSpPr/>
          <p:nvPr/>
        </p:nvSpPr>
        <p:spPr>
          <a:xfrm>
            <a:off x="9226550" y="1746885"/>
            <a:ext cx="2548890" cy="1628140"/>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07- 09 JUIN</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 VERT</a:t>
            </a:r>
          </a:p>
        </p:txBody>
      </p:sp>
      <p:pic>
        <p:nvPicPr>
          <p:cNvPr id="28"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19" name="Anel 18"/>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2" name="TextBox 16"/>
          <p:cNvSpPr/>
          <p:nvPr/>
        </p:nvSpPr>
        <p:spPr>
          <a:xfrm>
            <a:off x="-5080" y="346710"/>
            <a:ext cx="1188720" cy="6503670"/>
          </a:xfrm>
          <a:prstGeom prst="rect">
            <a:avLst/>
          </a:prstGeom>
          <a:noFill/>
          <a:ln>
            <a:noFill/>
          </a:ln>
          <a:effectLst/>
        </p:spPr>
        <p:txBody>
          <a:bodyPr vert="horz" wrap="square" lIns="91440" tIns="45720" rIns="91440" bIns="45720" numCol="1" spcCol="215900" anchor="t"/>
          <a:lstStyle/>
          <a:p>
            <a:pPr>
              <a:lnSpc>
                <a:spcPts val="1200"/>
              </a:lnSpc>
              <a:defRPr lang="en-US"/>
            </a:pPr>
            <a:r>
              <a:rPr lang="pt-PT" sz="1100" b="1" i="1" dirty="0">
                <a:solidFill>
                  <a:srgbClr val="006666"/>
                </a:solidFill>
                <a:latin typeface="Arial Narrow" panose="020B0606020202030204" pitchFamily="34" charset="0"/>
              </a:rPr>
              <a:t>ACCRÉDITATION </a:t>
            </a:r>
            <a:r>
              <a:rPr lang="pt-BR" sz="1100" b="1" i="1" dirty="0" smtClean="0">
                <a:solidFill>
                  <a:srgbClr val="006666"/>
                </a:solidFill>
                <a:latin typeface="Arial Narrow" panose="020B0606020202030204" pitchFamily="34" charset="0"/>
              </a:rPr>
              <a:t>:</a:t>
            </a:r>
            <a:endParaRPr lang="pt-BR" sz="1100" dirty="0">
              <a:solidFill>
                <a:srgbClr val="006666"/>
              </a:solidFill>
              <a:latin typeface="Arial Narrow" panose="020B0606020202030204" pitchFamily="34" charset="0"/>
              <a:ea typeface="Century Gothic" panose="020B0502020202020204" pitchFamily="2" charset="0"/>
            </a:endParaRPr>
          </a:p>
          <a:p>
            <a:pPr>
              <a:lnSpc>
                <a:spcPts val="1200"/>
              </a:lnSpc>
              <a:defRPr lang="en-US"/>
            </a:pPr>
            <a:r>
              <a:rPr lang="pt-BR" sz="1100" dirty="0">
                <a:solidFill>
                  <a:srgbClr val="006666"/>
                </a:solidFill>
                <a:latin typeface="Arial Narrow" panose="020B0606020202030204" pitchFamily="34" charset="0"/>
                <a:ea typeface="Century Gothic" panose="020B0502020202020204" pitchFamily="2" charset="0"/>
              </a:rPr>
              <a:t>08:30 – 10:15</a:t>
            </a:r>
          </a:p>
          <a:p>
            <a:pPr>
              <a:lnSpc>
                <a:spcPts val="1200"/>
              </a:lnSpc>
              <a:defRPr lang="en-US"/>
            </a:pPr>
            <a:endParaRPr lang="pt-BR" sz="1100" dirty="0">
              <a:solidFill>
                <a:srgbClr val="006666"/>
              </a:solidFill>
              <a:latin typeface="Arial Narrow" panose="020B0606020202030204" pitchFamily="34" charset="0"/>
              <a:ea typeface="Century Gothic" panose="020B0502020202020204" pitchFamily="2" charset="0"/>
            </a:endParaRPr>
          </a:p>
          <a:p>
            <a:pPr>
              <a:lnSpc>
                <a:spcPts val="1200"/>
              </a:lnSpc>
              <a:defRPr lang="en-US"/>
            </a:pPr>
            <a:endParaRPr lang="pt-BR" sz="1100" dirty="0">
              <a:solidFill>
                <a:srgbClr val="006666"/>
              </a:solidFill>
              <a:latin typeface="Arial Narrow" panose="020B0606020202030204" pitchFamily="34" charset="0"/>
              <a:ea typeface="Century Gothic" panose="020B0502020202020204" pitchFamily="2" charset="0"/>
            </a:endParaRPr>
          </a:p>
          <a:p>
            <a:pPr>
              <a:lnSpc>
                <a:spcPts val="1200"/>
              </a:lnSpc>
              <a:defRPr lang="en-US"/>
            </a:pPr>
            <a:endParaRPr lang="pt-BR" sz="1100" dirty="0">
              <a:solidFill>
                <a:srgbClr val="006666"/>
              </a:solidFill>
              <a:latin typeface="Arial Narrow" panose="020B0606020202030204" pitchFamily="34" charset="0"/>
              <a:ea typeface="Century Gothic" panose="020B0502020202020204" pitchFamily="2" charset="0"/>
            </a:endParaRPr>
          </a:p>
          <a:p>
            <a:pPr>
              <a:lnSpc>
                <a:spcPts val="1200"/>
              </a:lnSpc>
              <a:defRPr lang="en-US"/>
            </a:pPr>
            <a:endParaRPr lang="pt-BR" sz="1100" dirty="0">
              <a:solidFill>
                <a:srgbClr val="006666"/>
              </a:solidFill>
              <a:latin typeface="Arial Narrow" panose="020B0606020202030204" pitchFamily="34" charset="0"/>
              <a:ea typeface="Century Gothic" panose="020B0502020202020204" pitchFamily="2" charset="0"/>
            </a:endParaRPr>
          </a:p>
          <a:p>
            <a:pPr>
              <a:lnSpc>
                <a:spcPts val="1200"/>
              </a:lnSpc>
              <a:defRPr lang="en-US"/>
            </a:pPr>
            <a:endParaRPr lang="pt-BR" sz="1100" dirty="0">
              <a:solidFill>
                <a:srgbClr val="006666"/>
              </a:solidFill>
              <a:latin typeface="Arial Narrow" panose="020B0606020202030204" pitchFamily="34" charset="0"/>
              <a:ea typeface="Century Gothic" panose="020B0502020202020204" pitchFamily="2" charset="0"/>
            </a:endParaRPr>
          </a:p>
          <a:p>
            <a:pPr>
              <a:lnSpc>
                <a:spcPts val="1200"/>
              </a:lnSpc>
              <a:defRPr lang="en-US"/>
            </a:pPr>
            <a:endParaRPr lang="pt-BR" sz="1100" dirty="0">
              <a:solidFill>
                <a:srgbClr val="006666"/>
              </a:solidFill>
              <a:latin typeface="Arial Narrow" panose="020B0606020202030204" pitchFamily="34" charset="0"/>
              <a:ea typeface="Century Gothic" panose="020B0502020202020204" pitchFamily="2" charset="0"/>
            </a:endParaRPr>
          </a:p>
          <a:p>
            <a:pPr>
              <a:lnSpc>
                <a:spcPts val="1200"/>
              </a:lnSpc>
              <a:defRPr lang="en-US"/>
            </a:pPr>
            <a:endParaRPr lang="pt-BR" sz="1100" dirty="0">
              <a:solidFill>
                <a:srgbClr val="006666"/>
              </a:solidFill>
              <a:latin typeface="Arial Narrow" panose="020B0606020202030204" pitchFamily="34" charset="0"/>
              <a:ea typeface="Century Gothic" panose="020B0502020202020204" pitchFamily="2" charset="0"/>
            </a:endParaRPr>
          </a:p>
          <a:p>
            <a:pPr>
              <a:lnSpc>
                <a:spcPts val="1200"/>
              </a:lnSpc>
              <a:defRPr lang="en-US"/>
            </a:pPr>
            <a:endParaRPr lang="pt-BR" sz="1100" dirty="0" smtClean="0">
              <a:solidFill>
                <a:srgbClr val="006666"/>
              </a:solidFill>
              <a:latin typeface="Arial Narrow" panose="020B0606020202030204" pitchFamily="34" charset="0"/>
              <a:ea typeface="Century Gothic" panose="020B0502020202020204" pitchFamily="2" charset="0"/>
            </a:endParaRPr>
          </a:p>
          <a:p>
            <a:pPr>
              <a:lnSpc>
                <a:spcPts val="1200"/>
              </a:lnSpc>
              <a:defRPr lang="en-US"/>
            </a:pPr>
            <a:endParaRPr lang="pt-BR" sz="1100" dirty="0" smtClean="0">
              <a:solidFill>
                <a:srgbClr val="006666"/>
              </a:solidFill>
              <a:latin typeface="Arial Narrow" panose="020B0606020202030204" pitchFamily="34" charset="0"/>
              <a:ea typeface="Century Gothic" panose="020B0502020202020204" pitchFamily="2" charset="0"/>
            </a:endParaRPr>
          </a:p>
          <a:p>
            <a:pPr>
              <a:lnSpc>
                <a:spcPts val="600"/>
              </a:lnSpc>
              <a:defRPr lang="en-US"/>
            </a:pPr>
            <a:endParaRPr lang="pt-BR" sz="1100" dirty="0">
              <a:solidFill>
                <a:srgbClr val="006666"/>
              </a:solidFill>
              <a:latin typeface="Arial Narrow" panose="020B0606020202030204" pitchFamily="34" charset="0"/>
              <a:ea typeface="Century Gothic" panose="020B0502020202020204" pitchFamily="2" charset="0"/>
            </a:endParaRPr>
          </a:p>
          <a:p>
            <a:pPr>
              <a:lnSpc>
                <a:spcPts val="1200"/>
              </a:lnSpc>
              <a:defRPr lang="en-US"/>
            </a:pPr>
            <a:r>
              <a:rPr lang="pt-BR" sz="1100" dirty="0">
                <a:solidFill>
                  <a:srgbClr val="006666"/>
                </a:solidFill>
                <a:latin typeface="Arial Narrow" panose="020B0606020202030204" pitchFamily="34" charset="0"/>
                <a:ea typeface="Century Gothic" panose="020B0502020202020204" pitchFamily="2" charset="0"/>
              </a:rPr>
              <a:t>10:15 – </a:t>
            </a:r>
            <a:r>
              <a:rPr lang="pt-BR" sz="1100" dirty="0" smtClean="0">
                <a:solidFill>
                  <a:srgbClr val="006666"/>
                </a:solidFill>
                <a:latin typeface="Arial Narrow" panose="020B0606020202030204" pitchFamily="34" charset="0"/>
                <a:ea typeface="Century Gothic" panose="020B0502020202020204" pitchFamily="2" charset="0"/>
              </a:rPr>
              <a:t>10:30</a:t>
            </a:r>
            <a:endParaRPr lang="pt-BR" sz="1100" dirty="0">
              <a:solidFill>
                <a:srgbClr val="006666"/>
              </a:solidFill>
              <a:latin typeface="Arial Narrow" panose="020B0606020202030204" pitchFamily="34" charset="0"/>
              <a:ea typeface="Century Gothic" panose="020B0502020202020204" pitchFamily="2" charset="0"/>
            </a:endParaRPr>
          </a:p>
          <a:p>
            <a:pPr>
              <a:lnSpc>
                <a:spcPts val="1200"/>
              </a:lnSpc>
              <a:defRPr lang="en-US"/>
            </a:pPr>
            <a:r>
              <a:rPr lang="pt-BR" sz="1100" dirty="0" smtClean="0">
                <a:solidFill>
                  <a:srgbClr val="006666"/>
                </a:solidFill>
                <a:latin typeface="Arial Narrow" panose="020B0606020202030204" pitchFamily="34" charset="0"/>
                <a:ea typeface="Century Gothic" panose="020B0502020202020204" pitchFamily="2" charset="0"/>
              </a:rPr>
              <a:t>10:30 </a:t>
            </a:r>
            <a:r>
              <a:rPr lang="pt-BR" sz="1100" dirty="0">
                <a:solidFill>
                  <a:srgbClr val="006666"/>
                </a:solidFill>
                <a:latin typeface="Arial Narrow" panose="020B0606020202030204" pitchFamily="34" charset="0"/>
                <a:ea typeface="Century Gothic" panose="020B0502020202020204" pitchFamily="2" charset="0"/>
              </a:rPr>
              <a:t>– </a:t>
            </a:r>
            <a:r>
              <a:rPr lang="pt-BR" sz="1100" dirty="0" smtClean="0">
                <a:solidFill>
                  <a:srgbClr val="006666"/>
                </a:solidFill>
                <a:latin typeface="Arial Narrow" panose="020B0606020202030204" pitchFamily="34" charset="0"/>
                <a:ea typeface="Century Gothic" panose="020B0502020202020204" pitchFamily="2" charset="0"/>
              </a:rPr>
              <a:t>12:00</a:t>
            </a:r>
            <a:endParaRPr lang="pt-BR" sz="1100" dirty="0">
              <a:solidFill>
                <a:srgbClr val="006666"/>
              </a:solidFill>
              <a:latin typeface="Arial Narrow" panose="020B0606020202030204" pitchFamily="34" charset="0"/>
              <a:ea typeface="Century Gothic" panose="020B0502020202020204" pitchFamily="2" charset="0"/>
            </a:endParaRPr>
          </a:p>
          <a:p>
            <a:pPr>
              <a:lnSpc>
                <a:spcPts val="1200"/>
              </a:lnSpc>
              <a:defRPr lang="en-US"/>
            </a:pPr>
            <a:endParaRPr lang="pt-BR" sz="1100" dirty="0">
              <a:solidFill>
                <a:srgbClr val="006666"/>
              </a:solidFill>
              <a:latin typeface="Arial Narrow" panose="020B0606020202030204" pitchFamily="34" charset="0"/>
              <a:ea typeface="Century Gothic" panose="020B0502020202020204" pitchFamily="2" charset="0"/>
            </a:endParaRPr>
          </a:p>
          <a:p>
            <a:pPr>
              <a:lnSpc>
                <a:spcPts val="1200"/>
              </a:lnSpc>
              <a:defRPr lang="en-US"/>
            </a:pPr>
            <a:endParaRPr lang="pt-BR" sz="1100" dirty="0">
              <a:solidFill>
                <a:srgbClr val="006666"/>
              </a:solidFill>
              <a:latin typeface="Arial Narrow" panose="020B0606020202030204" pitchFamily="34" charset="0"/>
              <a:ea typeface="Century Gothic" panose="020B0502020202020204" pitchFamily="2" charset="0"/>
            </a:endParaRPr>
          </a:p>
          <a:p>
            <a:pPr>
              <a:lnSpc>
                <a:spcPts val="1200"/>
              </a:lnSpc>
              <a:defRPr lang="en-US"/>
            </a:pPr>
            <a:endParaRPr lang="pt-BR" sz="1100" dirty="0">
              <a:solidFill>
                <a:srgbClr val="006666"/>
              </a:solidFill>
              <a:latin typeface="Arial Narrow" panose="020B0606020202030204" pitchFamily="34" charset="0"/>
              <a:ea typeface="Century Gothic" panose="020B0502020202020204" pitchFamily="2" charset="0"/>
            </a:endParaRPr>
          </a:p>
          <a:p>
            <a:pPr>
              <a:lnSpc>
                <a:spcPts val="1200"/>
              </a:lnSpc>
              <a:defRPr lang="en-US"/>
            </a:pPr>
            <a:endParaRPr lang="pt-BR" sz="1100" dirty="0">
              <a:solidFill>
                <a:srgbClr val="006666"/>
              </a:solidFill>
              <a:latin typeface="Arial Narrow" panose="020B0606020202030204" pitchFamily="34" charset="0"/>
              <a:ea typeface="Century Gothic" panose="020B0502020202020204" pitchFamily="2" charset="0"/>
            </a:endParaRPr>
          </a:p>
          <a:p>
            <a:pPr>
              <a:lnSpc>
                <a:spcPts val="1200"/>
              </a:lnSpc>
              <a:defRPr lang="en-US"/>
            </a:pPr>
            <a:endParaRPr lang="pt-BR" sz="1100" dirty="0">
              <a:solidFill>
                <a:srgbClr val="006666"/>
              </a:solidFill>
              <a:latin typeface="Arial Narrow" panose="020B0606020202030204" pitchFamily="34" charset="0"/>
              <a:ea typeface="Century Gothic" panose="020B0502020202020204" pitchFamily="2" charset="0"/>
            </a:endParaRPr>
          </a:p>
          <a:p>
            <a:pPr>
              <a:lnSpc>
                <a:spcPts val="1200"/>
              </a:lnSpc>
              <a:defRPr lang="en-US"/>
            </a:pPr>
            <a:endParaRPr lang="pt-BR" sz="1100" dirty="0">
              <a:solidFill>
                <a:srgbClr val="006666"/>
              </a:solidFill>
              <a:latin typeface="Arial Narrow" panose="020B0606020202030204" pitchFamily="34" charset="0"/>
              <a:ea typeface="Century Gothic" panose="020B0502020202020204" pitchFamily="2" charset="0"/>
            </a:endParaRPr>
          </a:p>
          <a:p>
            <a:pPr>
              <a:lnSpc>
                <a:spcPts val="1200"/>
              </a:lnSpc>
              <a:defRPr lang="en-US"/>
            </a:pPr>
            <a:endParaRPr lang="pt-BR" sz="1100" dirty="0">
              <a:solidFill>
                <a:srgbClr val="006666"/>
              </a:solidFill>
              <a:latin typeface="Arial Narrow" panose="020B0606020202030204" pitchFamily="34" charset="0"/>
              <a:ea typeface="Century Gothic" panose="020B0502020202020204" pitchFamily="2" charset="0"/>
            </a:endParaRPr>
          </a:p>
          <a:p>
            <a:pPr>
              <a:lnSpc>
                <a:spcPts val="600"/>
              </a:lnSpc>
              <a:defRPr lang="en-US"/>
            </a:pPr>
            <a:endParaRPr lang="pt-BR" sz="1100" dirty="0">
              <a:solidFill>
                <a:srgbClr val="006666"/>
              </a:solidFill>
              <a:latin typeface="Arial Narrow" panose="020B0606020202030204" pitchFamily="34" charset="0"/>
            </a:endParaRPr>
          </a:p>
          <a:p>
            <a:pPr>
              <a:lnSpc>
                <a:spcPts val="1200"/>
              </a:lnSpc>
              <a:defRPr lang="en-US"/>
            </a:pPr>
            <a:endParaRPr lang="pt-PT" sz="1100" i="1" dirty="0" smtClean="0">
              <a:solidFill>
                <a:srgbClr val="006666"/>
              </a:solidFill>
              <a:latin typeface="Arial Narrow" panose="020B0606020202030204" pitchFamily="34" charset="0"/>
              <a:ea typeface="Century Gothic" panose="020B0502020202020204" pitchFamily="2" charset="0"/>
              <a:cs typeface="Times New Roman" panose="02020603050405020304" pitchFamily="1" charset="0"/>
            </a:endParaRPr>
          </a:p>
          <a:p>
            <a:pPr>
              <a:lnSpc>
                <a:spcPts val="1200"/>
              </a:lnSpc>
              <a:defRPr lang="en-US"/>
            </a:pPr>
            <a:r>
              <a:rPr lang="pt-PT" sz="1100" i="1" dirty="0" smtClean="0">
                <a:solidFill>
                  <a:srgbClr val="006666"/>
                </a:solidFill>
                <a:latin typeface="Arial Narrow" panose="020B0606020202030204" pitchFamily="34" charset="0"/>
                <a:ea typeface="Century Gothic" panose="020B0502020202020204" pitchFamily="2" charset="0"/>
                <a:cs typeface="Times New Roman" panose="02020603050405020304" pitchFamily="1" charset="0"/>
              </a:rPr>
              <a:t>12:00</a:t>
            </a:r>
            <a:r>
              <a:rPr lang="pt-BR" sz="1100" dirty="0" smtClean="0">
                <a:solidFill>
                  <a:srgbClr val="006666"/>
                </a:solidFill>
                <a:latin typeface="Arial Narrow" panose="020B0606020202030204" pitchFamily="34" charset="0"/>
              </a:rPr>
              <a:t> </a:t>
            </a:r>
            <a:r>
              <a:rPr lang="pt-BR" sz="1100" dirty="0">
                <a:solidFill>
                  <a:srgbClr val="006666"/>
                </a:solidFill>
                <a:latin typeface="Arial Narrow" panose="020B0606020202030204" pitchFamily="34" charset="0"/>
              </a:rPr>
              <a:t>– </a:t>
            </a:r>
            <a:r>
              <a:rPr lang="pt-PT" sz="1100" i="1" dirty="0" smtClean="0">
                <a:solidFill>
                  <a:srgbClr val="006666"/>
                </a:solidFill>
                <a:latin typeface="Arial Narrow" panose="020B0606020202030204" pitchFamily="34" charset="0"/>
                <a:ea typeface="Century Gothic" panose="020B0502020202020204" pitchFamily="2" charset="0"/>
                <a:cs typeface="Times New Roman" panose="02020603050405020304" pitchFamily="1" charset="0"/>
              </a:rPr>
              <a:t>13:30</a:t>
            </a:r>
            <a:endParaRPr lang="pt-PT" sz="1100" i="1" dirty="0">
              <a:solidFill>
                <a:srgbClr val="006666"/>
              </a:solidFill>
              <a:latin typeface="Arial Narrow" panose="020B0606020202030204" pitchFamily="34" charset="0"/>
              <a:ea typeface="Century Gothic" panose="020B0502020202020204" pitchFamily="2" charset="0"/>
              <a:cs typeface="Times New Roman" panose="02020603050405020304" pitchFamily="1" charset="0"/>
            </a:endParaRPr>
          </a:p>
          <a:p>
            <a:pPr>
              <a:lnSpc>
                <a:spcPts val="1200"/>
              </a:lnSpc>
              <a:defRPr lang="en-US"/>
            </a:pPr>
            <a:r>
              <a:rPr lang="pt-BR" sz="1100" dirty="0" smtClean="0">
                <a:solidFill>
                  <a:srgbClr val="006666"/>
                </a:solidFill>
                <a:latin typeface="Arial Narrow" panose="020B0606020202030204" pitchFamily="34" charset="0"/>
                <a:ea typeface="Century Gothic" panose="020B0502020202020204" pitchFamily="2" charset="0"/>
              </a:rPr>
              <a:t>13:30 </a:t>
            </a:r>
            <a:r>
              <a:rPr lang="pt-BR" sz="1100" dirty="0">
                <a:solidFill>
                  <a:srgbClr val="006666"/>
                </a:solidFill>
                <a:latin typeface="Arial Narrow" panose="020B0606020202030204" pitchFamily="34" charset="0"/>
                <a:ea typeface="Century Gothic" panose="020B0502020202020204" pitchFamily="2" charset="0"/>
              </a:rPr>
              <a:t>– </a:t>
            </a:r>
            <a:r>
              <a:rPr lang="pt-BR" sz="1100" dirty="0" smtClean="0">
                <a:solidFill>
                  <a:srgbClr val="006666"/>
                </a:solidFill>
                <a:latin typeface="Arial Narrow" panose="020B0606020202030204" pitchFamily="34" charset="0"/>
                <a:ea typeface="Century Gothic" panose="020B0502020202020204" pitchFamily="2" charset="0"/>
              </a:rPr>
              <a:t>15:15</a:t>
            </a:r>
            <a:endParaRPr lang="pt-BR" sz="1100" dirty="0">
              <a:solidFill>
                <a:srgbClr val="006666"/>
              </a:solidFill>
              <a:latin typeface="Arial Narrow" panose="020B0606020202030204" pitchFamily="34" charset="0"/>
              <a:ea typeface="Century Gothic" panose="020B0502020202020204" pitchFamily="2" charset="0"/>
            </a:endParaRPr>
          </a:p>
          <a:p>
            <a:pPr>
              <a:lnSpc>
                <a:spcPts val="1200"/>
              </a:lnSpc>
              <a:defRPr lang="en-US"/>
            </a:pPr>
            <a:endParaRPr lang="pt-BR" sz="1100" dirty="0">
              <a:solidFill>
                <a:srgbClr val="006666"/>
              </a:solidFill>
              <a:latin typeface="Arial Narrow" panose="020B0606020202030204" pitchFamily="34" charset="0"/>
              <a:ea typeface="Century Gothic" panose="020B0502020202020204" pitchFamily="2" charset="0"/>
            </a:endParaRPr>
          </a:p>
          <a:p>
            <a:pPr>
              <a:lnSpc>
                <a:spcPts val="1200"/>
              </a:lnSpc>
              <a:defRPr lang="en-US"/>
            </a:pPr>
            <a:endParaRPr lang="pt-BR" sz="1100" dirty="0">
              <a:solidFill>
                <a:srgbClr val="006666"/>
              </a:solidFill>
              <a:latin typeface="Arial Narrow" panose="020B0606020202030204" pitchFamily="34" charset="0"/>
              <a:ea typeface="Century Gothic" panose="020B0502020202020204" pitchFamily="2" charset="0"/>
            </a:endParaRPr>
          </a:p>
          <a:p>
            <a:pPr>
              <a:lnSpc>
                <a:spcPts val="1200"/>
              </a:lnSpc>
              <a:defRPr lang="en-US"/>
            </a:pPr>
            <a:endParaRPr lang="pt-BR" sz="1100" dirty="0">
              <a:solidFill>
                <a:srgbClr val="006666"/>
              </a:solidFill>
              <a:latin typeface="Arial Narrow" panose="020B0606020202030204" pitchFamily="34" charset="0"/>
              <a:ea typeface="Century Gothic" panose="020B0502020202020204" pitchFamily="2" charset="0"/>
            </a:endParaRPr>
          </a:p>
          <a:p>
            <a:pPr>
              <a:lnSpc>
                <a:spcPts val="600"/>
              </a:lnSpc>
              <a:defRPr lang="en-US"/>
            </a:pPr>
            <a:endParaRPr lang="pt-BR" sz="1100" dirty="0">
              <a:solidFill>
                <a:srgbClr val="006666"/>
              </a:solidFill>
              <a:latin typeface="Arial Narrow" panose="020B0606020202030204" pitchFamily="34" charset="0"/>
            </a:endParaRPr>
          </a:p>
          <a:p>
            <a:pPr>
              <a:lnSpc>
                <a:spcPts val="1200"/>
              </a:lnSpc>
              <a:defRPr lang="en-US"/>
            </a:pPr>
            <a:endParaRPr lang="pt-BR" dirty="0"/>
          </a:p>
          <a:p>
            <a:pPr>
              <a:lnSpc>
                <a:spcPts val="1200"/>
              </a:lnSpc>
              <a:defRPr lang="en-US"/>
            </a:pPr>
            <a:r>
              <a:rPr lang="pt-BR" sz="1100" dirty="0" smtClean="0">
                <a:solidFill>
                  <a:srgbClr val="006666"/>
                </a:solidFill>
                <a:latin typeface="Arial Narrow" panose="020B0606020202030204" pitchFamily="34" charset="0"/>
                <a:ea typeface="Century Gothic" panose="020B0502020202020204" pitchFamily="2" charset="0"/>
              </a:rPr>
              <a:t>15:15 </a:t>
            </a:r>
            <a:r>
              <a:rPr lang="pt-BR" sz="1100" dirty="0">
                <a:solidFill>
                  <a:srgbClr val="006666"/>
                </a:solidFill>
                <a:latin typeface="Arial Narrow" panose="020B0606020202030204" pitchFamily="34" charset="0"/>
                <a:ea typeface="Century Gothic" panose="020B0502020202020204" pitchFamily="2" charset="0"/>
              </a:rPr>
              <a:t>– </a:t>
            </a:r>
            <a:r>
              <a:rPr lang="pt-BR" sz="1100" dirty="0" smtClean="0">
                <a:solidFill>
                  <a:srgbClr val="006666"/>
                </a:solidFill>
                <a:latin typeface="Arial Narrow" panose="020B0606020202030204" pitchFamily="34" charset="0"/>
                <a:ea typeface="Century Gothic" panose="020B0502020202020204" pitchFamily="2" charset="0"/>
              </a:rPr>
              <a:t>15:30</a:t>
            </a:r>
            <a:endParaRPr lang="pt-BR" sz="1100" dirty="0">
              <a:solidFill>
                <a:srgbClr val="006666"/>
              </a:solidFill>
              <a:latin typeface="Arial Narrow" panose="020B0606020202030204" pitchFamily="34" charset="0"/>
              <a:ea typeface="Century Gothic" panose="020B0502020202020204" pitchFamily="2" charset="0"/>
            </a:endParaRPr>
          </a:p>
          <a:p>
            <a:pPr>
              <a:lnSpc>
                <a:spcPts val="1200"/>
              </a:lnSpc>
              <a:defRPr lang="en-US"/>
            </a:pPr>
            <a:r>
              <a:rPr lang="pt-BR" sz="1100" dirty="0" smtClean="0">
                <a:solidFill>
                  <a:srgbClr val="006666"/>
                </a:solidFill>
                <a:latin typeface="Arial Narrow" panose="020B0606020202030204" pitchFamily="34" charset="0"/>
                <a:ea typeface="Century Gothic" panose="020B0502020202020204" pitchFamily="2" charset="0"/>
              </a:rPr>
              <a:t>15:30 </a:t>
            </a:r>
            <a:r>
              <a:rPr lang="pt-BR" sz="1100" dirty="0">
                <a:solidFill>
                  <a:srgbClr val="006666"/>
                </a:solidFill>
                <a:latin typeface="Arial Narrow" panose="020B0606020202030204" pitchFamily="34" charset="0"/>
                <a:ea typeface="Century Gothic" panose="020B0502020202020204" pitchFamily="2" charset="0"/>
              </a:rPr>
              <a:t>– </a:t>
            </a:r>
            <a:r>
              <a:rPr lang="pt-BR" sz="1100" dirty="0" smtClean="0">
                <a:solidFill>
                  <a:srgbClr val="006666"/>
                </a:solidFill>
                <a:latin typeface="Arial Narrow" panose="020B0606020202030204" pitchFamily="34" charset="0"/>
                <a:ea typeface="Century Gothic" panose="020B0502020202020204" pitchFamily="2" charset="0"/>
              </a:rPr>
              <a:t>17:15</a:t>
            </a:r>
            <a:endParaRPr lang="pt-BR" sz="1100" dirty="0">
              <a:solidFill>
                <a:srgbClr val="006666"/>
              </a:solidFill>
              <a:latin typeface="Arial Narrow" panose="020B0606020202030204" pitchFamily="34" charset="0"/>
              <a:ea typeface="Century Gothic" panose="020B0502020202020204" pitchFamily="2" charset="0"/>
            </a:endParaRPr>
          </a:p>
          <a:p>
            <a:pPr>
              <a:lnSpc>
                <a:spcPts val="1200"/>
              </a:lnSpc>
              <a:defRPr lang="en-US"/>
            </a:pPr>
            <a:endParaRPr lang="pt-BR" sz="1100" dirty="0">
              <a:solidFill>
                <a:srgbClr val="006666"/>
              </a:solidFill>
              <a:latin typeface="Arial Narrow" panose="020B0606020202030204" pitchFamily="34" charset="0"/>
              <a:ea typeface="Century Gothic" panose="020B0502020202020204" pitchFamily="2" charset="0"/>
            </a:endParaRPr>
          </a:p>
          <a:p>
            <a:pPr>
              <a:lnSpc>
                <a:spcPts val="1200"/>
              </a:lnSpc>
              <a:defRPr lang="en-US"/>
            </a:pPr>
            <a:endParaRPr lang="pt-BR" sz="1100" dirty="0">
              <a:solidFill>
                <a:srgbClr val="006666"/>
              </a:solidFill>
              <a:latin typeface="Arial Narrow" panose="020B0606020202030204" pitchFamily="34" charset="0"/>
              <a:ea typeface="Century Gothic" panose="020B0502020202020204" pitchFamily="2" charset="0"/>
            </a:endParaRPr>
          </a:p>
          <a:p>
            <a:pPr>
              <a:lnSpc>
                <a:spcPts val="1200"/>
              </a:lnSpc>
              <a:defRPr lang="en-US"/>
            </a:pPr>
            <a:endParaRPr lang="pt-BR" sz="1100" dirty="0">
              <a:solidFill>
                <a:srgbClr val="006666"/>
              </a:solidFill>
              <a:latin typeface="Arial Narrow" panose="020B0606020202030204" pitchFamily="34" charset="0"/>
              <a:ea typeface="Century Gothic" panose="020B0502020202020204" pitchFamily="2" charset="0"/>
            </a:endParaRPr>
          </a:p>
          <a:p>
            <a:pPr>
              <a:lnSpc>
                <a:spcPts val="600"/>
              </a:lnSpc>
              <a:defRPr lang="en-US"/>
            </a:pPr>
            <a:endParaRPr lang="pt-BR" sz="1100" dirty="0">
              <a:solidFill>
                <a:srgbClr val="006666"/>
              </a:solidFill>
              <a:latin typeface="Arial Narrow" panose="020B0606020202030204" pitchFamily="34" charset="0"/>
            </a:endParaRPr>
          </a:p>
          <a:p>
            <a:pPr>
              <a:lnSpc>
                <a:spcPts val="1200"/>
              </a:lnSpc>
              <a:defRPr lang="en-US"/>
            </a:pPr>
            <a:r>
              <a:rPr lang="pt-BR" sz="1100" dirty="0" smtClean="0">
                <a:solidFill>
                  <a:srgbClr val="006666"/>
                </a:solidFill>
                <a:latin typeface="Arial Narrow" panose="020B0606020202030204" pitchFamily="34" charset="0"/>
              </a:rPr>
              <a:t>17:15 </a:t>
            </a:r>
            <a:r>
              <a:rPr lang="pt-BR" sz="1100" dirty="0">
                <a:solidFill>
                  <a:srgbClr val="006666"/>
                </a:solidFill>
                <a:latin typeface="Arial Narrow" panose="020B0606020202030204" pitchFamily="34" charset="0"/>
              </a:rPr>
              <a:t>– </a:t>
            </a:r>
            <a:r>
              <a:rPr lang="pt-BR" sz="1100" dirty="0" smtClean="0">
                <a:solidFill>
                  <a:srgbClr val="006666"/>
                </a:solidFill>
                <a:latin typeface="Arial Narrow" panose="020B0606020202030204" pitchFamily="34" charset="0"/>
              </a:rPr>
              <a:t>17:30</a:t>
            </a:r>
            <a:endParaRPr lang="pt-BR" sz="1100" dirty="0" smtClean="0">
              <a:solidFill>
                <a:srgbClr val="006666"/>
              </a:solidFill>
              <a:latin typeface="Arial Narrow" panose="020B0606020202030204" pitchFamily="34" charset="0"/>
              <a:ea typeface="Century Gothic" panose="020B0502020202020204" pitchFamily="2" charset="0"/>
            </a:endParaRPr>
          </a:p>
          <a:p>
            <a:pPr>
              <a:lnSpc>
                <a:spcPts val="1200"/>
              </a:lnSpc>
              <a:defRPr lang="en-US"/>
            </a:pPr>
            <a:r>
              <a:rPr lang="pt-BR" sz="1100" dirty="0" smtClean="0">
                <a:solidFill>
                  <a:srgbClr val="006666"/>
                </a:solidFill>
                <a:latin typeface="Arial Narrow" panose="020B0606020202030204" pitchFamily="34" charset="0"/>
              </a:rPr>
              <a:t>17:30 </a:t>
            </a:r>
            <a:r>
              <a:rPr lang="pt-BR" sz="1100" dirty="0">
                <a:solidFill>
                  <a:srgbClr val="006666"/>
                </a:solidFill>
                <a:latin typeface="Arial Narrow" panose="020B0606020202030204" pitchFamily="34" charset="0"/>
              </a:rPr>
              <a:t>– </a:t>
            </a:r>
            <a:r>
              <a:rPr lang="pt-BR" sz="1100" dirty="0" smtClean="0">
                <a:solidFill>
                  <a:srgbClr val="006666"/>
                </a:solidFill>
                <a:latin typeface="Arial Narrow" panose="020B0606020202030204" pitchFamily="34" charset="0"/>
              </a:rPr>
              <a:t>19:15</a:t>
            </a:r>
          </a:p>
          <a:p>
            <a:pPr>
              <a:lnSpc>
                <a:spcPts val="1200"/>
              </a:lnSpc>
              <a:defRPr lang="en-US"/>
            </a:pPr>
            <a:endParaRPr lang="pt-BR" sz="1100" dirty="0">
              <a:solidFill>
                <a:srgbClr val="006666"/>
              </a:solidFill>
              <a:latin typeface="Arial Narrow" panose="020B0606020202030204" pitchFamily="34" charset="0"/>
              <a:ea typeface="Century Gothic" panose="020B0502020202020204" pitchFamily="2" charset="0"/>
            </a:endParaRPr>
          </a:p>
          <a:p>
            <a:pPr>
              <a:lnSpc>
                <a:spcPts val="1200"/>
              </a:lnSpc>
              <a:defRPr lang="en-US"/>
            </a:pPr>
            <a:endParaRPr lang="pt-BR" sz="1100" dirty="0" smtClean="0">
              <a:solidFill>
                <a:srgbClr val="006666"/>
              </a:solidFill>
              <a:latin typeface="Arial Narrow" panose="020B0606020202030204" pitchFamily="34" charset="0"/>
            </a:endParaRPr>
          </a:p>
          <a:p>
            <a:pPr>
              <a:lnSpc>
                <a:spcPts val="1200"/>
              </a:lnSpc>
              <a:defRPr lang="en-US"/>
            </a:pPr>
            <a:endParaRPr lang="pt-BR" sz="1100" dirty="0">
              <a:solidFill>
                <a:srgbClr val="006666"/>
              </a:solidFill>
              <a:latin typeface="Arial Narrow" panose="020B0606020202030204" pitchFamily="34" charset="0"/>
              <a:ea typeface="Century Gothic" panose="020B0502020202020204" pitchFamily="2" charset="0"/>
            </a:endParaRPr>
          </a:p>
          <a:p>
            <a:pPr>
              <a:lnSpc>
                <a:spcPts val="1200"/>
              </a:lnSpc>
              <a:defRPr lang="en-US"/>
            </a:pPr>
            <a:endParaRPr lang="pt-BR" sz="1100" dirty="0" smtClean="0">
              <a:solidFill>
                <a:srgbClr val="006666"/>
              </a:solidFill>
              <a:latin typeface="Arial Narrow" panose="020B0606020202030204" pitchFamily="34" charset="0"/>
            </a:endParaRPr>
          </a:p>
          <a:p>
            <a:pPr>
              <a:lnSpc>
                <a:spcPts val="500"/>
              </a:lnSpc>
              <a:defRPr lang="en-US"/>
            </a:pPr>
            <a:endParaRPr lang="pt-BR" sz="1100" dirty="0" smtClean="0">
              <a:solidFill>
                <a:srgbClr val="006666"/>
              </a:solidFill>
              <a:latin typeface="Arial Narrow" panose="020B0606020202030204" pitchFamily="34" charset="0"/>
            </a:endParaRPr>
          </a:p>
          <a:p>
            <a:pPr>
              <a:lnSpc>
                <a:spcPts val="1200"/>
              </a:lnSpc>
              <a:defRPr lang="en-US"/>
            </a:pPr>
            <a:r>
              <a:rPr lang="pt-BR" sz="1100" dirty="0" smtClean="0">
                <a:solidFill>
                  <a:srgbClr val="006666"/>
                </a:solidFill>
                <a:latin typeface="Arial Narrow" panose="020B0606020202030204" pitchFamily="34" charset="0"/>
              </a:rPr>
              <a:t>&gt; 19:15</a:t>
            </a:r>
            <a:endParaRPr lang="pt-BR" sz="1100" dirty="0">
              <a:solidFill>
                <a:srgbClr val="006666"/>
              </a:solidFill>
              <a:latin typeface="Arial Narrow" panose="020B0606020202030204" pitchFamily="34" charset="0"/>
              <a:ea typeface="Century Gothic" panose="020B0502020202020204" pitchFamily="2" charset="0"/>
            </a:endParaRPr>
          </a:p>
        </p:txBody>
      </p:sp>
      <p:sp>
        <p:nvSpPr>
          <p:cNvPr id="10" name="TextBox 26"/>
          <p:cNvSpPr/>
          <p:nvPr/>
        </p:nvSpPr>
        <p:spPr>
          <a:xfrm>
            <a:off x="1026160" y="330200"/>
            <a:ext cx="6428105" cy="6501765"/>
          </a:xfrm>
          <a:prstGeom prst="rect">
            <a:avLst/>
          </a:prstGeom>
          <a:noFill/>
          <a:ln>
            <a:noFill/>
          </a:ln>
          <a:effectLst/>
        </p:spPr>
        <p:txBody>
          <a:bodyPr vert="horz" wrap="square" lIns="91440" tIns="45720" rIns="91440" bIns="45720" numCol="1" spcCol="215900" anchor="t"/>
          <a:lstStyle/>
          <a:p>
            <a:pPr>
              <a:lnSpc>
                <a:spcPts val="1200"/>
              </a:lnSpc>
              <a:defRPr lang="en-US"/>
            </a:pPr>
            <a:r>
              <a:rPr lang="pt-BR" sz="1100" b="1" i="1" dirty="0">
                <a:solidFill>
                  <a:srgbClr val="006666"/>
                </a:solidFill>
                <a:latin typeface="Arial Narrow" panose="020B0606020202030204" pitchFamily="34" charset="0"/>
              </a:rPr>
              <a:t>À partir de </a:t>
            </a:r>
            <a:r>
              <a:rPr lang="pt-PT" altLang="pt-BR" sz="1100" b="1" i="1" dirty="0">
                <a:solidFill>
                  <a:srgbClr val="006666"/>
                </a:solidFill>
                <a:latin typeface="Arial Narrow" panose="020B0606020202030204" pitchFamily="34" charset="0"/>
              </a:rPr>
              <a:t>7</a:t>
            </a:r>
            <a:r>
              <a:rPr lang="pt-PT" sz="1100" b="1" i="1" dirty="0">
                <a:solidFill>
                  <a:srgbClr val="006666"/>
                </a:solidFill>
                <a:latin typeface="Arial Narrow" panose="020B0606020202030204" pitchFamily="34" charset="0"/>
                <a:ea typeface="Century Gothic" panose="020B0502020202020204" pitchFamily="2" charset="0"/>
              </a:rPr>
              <a:t>:</a:t>
            </a:r>
            <a:r>
              <a:rPr lang="pt-BR" sz="1100" b="1" i="1" dirty="0" smtClean="0">
                <a:solidFill>
                  <a:srgbClr val="006666"/>
                </a:solidFill>
                <a:latin typeface="Arial Narrow" panose="020B0606020202030204" pitchFamily="34" charset="0"/>
                <a:ea typeface="Century Gothic" panose="020B0502020202020204" pitchFamily="2" charset="0"/>
              </a:rPr>
              <a:t>00</a:t>
            </a:r>
          </a:p>
          <a:p>
            <a:pPr>
              <a:lnSpc>
                <a:spcPts val="1200"/>
              </a:lnSpc>
              <a:defRPr lang="en-US"/>
            </a:pPr>
            <a:r>
              <a:rPr lang="pt-PT" altLang="en-US" sz="1100" b="1" dirty="0">
                <a:solidFill>
                  <a:srgbClr val="006666"/>
                </a:solidFill>
                <a:latin typeface="Arial Narrow" panose="020B0606020202030204" pitchFamily="34" charset="0"/>
                <a:sym typeface="+mn-ea"/>
              </a:rPr>
              <a:t>Panel</a:t>
            </a:r>
            <a:r>
              <a:rPr sz="1100" b="1" i="1" dirty="0" smtClean="0">
                <a:solidFill>
                  <a:srgbClr val="006666"/>
                </a:solidFill>
                <a:latin typeface="Arial Narrow" panose="020B0606020202030204" pitchFamily="34" charset="0"/>
                <a:cs typeface="Arial Narrow" panose="020B0606020202030204" pitchFamily="34" charset="0"/>
                <a:sym typeface="+mn-ea"/>
              </a:rPr>
              <a:t> </a:t>
            </a:r>
            <a:r>
              <a:rPr lang="pt-PT" sz="1100" b="1" i="1" dirty="0" smtClean="0">
                <a:solidFill>
                  <a:srgbClr val="006666"/>
                </a:solidFill>
                <a:latin typeface="Arial Narrow" panose="020B0606020202030204" pitchFamily="34" charset="0"/>
                <a:cs typeface="Arial Narrow" panose="020B0606020202030204" pitchFamily="34" charset="0"/>
                <a:sym typeface="+mn-ea"/>
              </a:rPr>
              <a:t>I</a:t>
            </a:r>
            <a:r>
              <a:rPr lang="pt-PT" sz="1100" b="1" i="1" dirty="0">
                <a:solidFill>
                  <a:srgbClr val="006666"/>
                </a:solidFill>
                <a:latin typeface="Arial Narrow" panose="020B0606020202030204" pitchFamily="34" charset="0"/>
                <a:cs typeface="Arial Narrow" panose="020B0606020202030204" pitchFamily="34" charset="0"/>
                <a:sym typeface="+mn-ea"/>
              </a:rPr>
              <a:t>: </a:t>
            </a:r>
            <a:r>
              <a:rPr lang="pt-BR" sz="1100" b="1" dirty="0">
                <a:solidFill>
                  <a:srgbClr val="006666"/>
                </a:solidFill>
                <a:latin typeface="Arial Narrow" panose="020B0606020202030204" pitchFamily="34" charset="0"/>
                <a:cs typeface="Arial Narrow" panose="020B0606020202030204" pitchFamily="34" charset="0"/>
                <a:sym typeface="+mn-ea"/>
              </a:rPr>
              <a:t> </a:t>
            </a:r>
            <a:r>
              <a:rPr lang="pt-PT" altLang="pt-BR" sz="1100" b="1" dirty="0">
                <a:solidFill>
                  <a:srgbClr val="006666"/>
                </a:solidFill>
                <a:latin typeface="Arial Narrow" panose="020B0606020202030204" pitchFamily="34" charset="0"/>
                <a:cs typeface="Arial Narrow" panose="020B0606020202030204" pitchFamily="34" charset="0"/>
                <a:sym typeface="+mn-ea"/>
              </a:rPr>
              <a:t>«</a:t>
            </a:r>
            <a:r>
              <a:rPr sz="1100" i="1" dirty="0">
                <a:solidFill>
                  <a:srgbClr val="006666"/>
                </a:solidFill>
                <a:latin typeface="Arial Narrow" panose="020B0606020202030204" pitchFamily="34" charset="0"/>
                <a:cs typeface="Arial Narrow" panose="020B0606020202030204" pitchFamily="34" charset="0"/>
                <a:sym typeface="+mn-ea"/>
              </a:rPr>
              <a:t>ÉTAT ACTUEL DE </a:t>
            </a:r>
            <a:r>
              <a:rPr lang="fr-FR" sz="1100" i="1" dirty="0">
                <a:solidFill>
                  <a:srgbClr val="006666"/>
                </a:solidFill>
                <a:latin typeface="Arial Narrow" panose="020B0606020202030204" pitchFamily="34" charset="0"/>
                <a:sym typeface="+mn-ea"/>
              </a:rPr>
              <a:t>RECHERCHE</a:t>
            </a:r>
            <a:r>
              <a:rPr sz="1100" i="1" dirty="0">
                <a:solidFill>
                  <a:srgbClr val="006666"/>
                </a:solidFill>
                <a:latin typeface="Arial Narrow" panose="020B0606020202030204" pitchFamily="34" charset="0"/>
                <a:cs typeface="Arial Narrow" panose="020B0606020202030204" pitchFamily="34" charset="0"/>
                <a:sym typeface="+mn-ea"/>
              </a:rPr>
              <a:t> SUR L'UTILISATION DES ROCHES SILICATIQUES DANS LA CORRECTION ET LA FERTILISATION DES SOLS - État de l'art en Afrique</a:t>
            </a:r>
            <a:r>
              <a:rPr lang="pt-PT" altLang="en-US" sz="1100" i="1" dirty="0">
                <a:solidFill>
                  <a:srgbClr val="006666"/>
                </a:solidFill>
                <a:latin typeface="Arial Narrow" panose="020B0606020202030204" pitchFamily="34" charset="0"/>
                <a:cs typeface="Arial Narrow" panose="020B0606020202030204" pitchFamily="34" charset="0"/>
                <a:sym typeface="+mn-ea"/>
              </a:rPr>
              <a:t>»</a:t>
            </a:r>
            <a:endParaRPr lang="pt-BR" sz="1100" i="1" dirty="0">
              <a:solidFill>
                <a:srgbClr val="006666"/>
              </a:solidFill>
              <a:latin typeface="Arial Narrow" panose="020B0606020202030204" pitchFamily="34" charset="0"/>
              <a:ea typeface="Century Gothic" panose="020B0502020202020204" pitchFamily="2" charset="0"/>
              <a:cs typeface="Arial Narrow" panose="020B0606020202030204" pitchFamily="34" charset="0"/>
            </a:endParaRPr>
          </a:p>
          <a:p>
            <a:pPr>
              <a:lnSpc>
                <a:spcPts val="1200"/>
              </a:lnSpc>
              <a:defRPr lang="en-US"/>
            </a:pPr>
            <a:r>
              <a:rPr lang="pt-PT" sz="1100" b="1" i="1" dirty="0" err="1">
                <a:solidFill>
                  <a:srgbClr val="006666"/>
                </a:solidFill>
                <a:latin typeface="Arial Narrow" panose="020B0606020202030204" pitchFamily="34" charset="0"/>
                <a:sym typeface="+mn-ea"/>
              </a:rPr>
              <a:t>Modérateur</a:t>
            </a:r>
            <a:r>
              <a:rPr lang="pt-BR" sz="1100" b="1" i="1" dirty="0" smtClean="0">
                <a:solidFill>
                  <a:srgbClr val="006666"/>
                </a:solidFill>
                <a:latin typeface="Arial Narrow" panose="020B0606020202030204" pitchFamily="34" charset="0"/>
                <a:cs typeface="Arial Narrow" panose="020B0606020202030204" pitchFamily="34" charset="0"/>
                <a:sym typeface="+mn-ea"/>
              </a:rPr>
              <a:t>: </a:t>
            </a:r>
            <a:r>
              <a:rPr lang="pt-PT" altLang="pt-BR" sz="1100" b="1" i="1" dirty="0" smtClean="0">
                <a:solidFill>
                  <a:srgbClr val="006666"/>
                </a:solidFill>
                <a:latin typeface="Arial Narrow" panose="020B0606020202030204" pitchFamily="34" charset="0"/>
                <a:cs typeface="Arial Narrow" panose="020B0606020202030204" pitchFamily="34" charset="0"/>
                <a:sym typeface="+mn-ea"/>
              </a:rPr>
              <a:t>Cabo Verde</a:t>
            </a:r>
            <a:endParaRPr lang="pt-BR" sz="1100" b="1" i="1" dirty="0">
              <a:solidFill>
                <a:srgbClr val="006666"/>
              </a:solidFill>
              <a:latin typeface="Arial Narrow" panose="020B0606020202030204" pitchFamily="34" charset="0"/>
              <a:ea typeface="Century Gothic" panose="020B0502020202020204" pitchFamily="2" charset="0"/>
              <a:cs typeface="Arial Narrow" panose="020B0606020202030204" pitchFamily="34" charset="0"/>
            </a:endParaRPr>
          </a:p>
          <a:p>
            <a:pPr>
              <a:lnSpc>
                <a:spcPts val="1200"/>
              </a:lnSpc>
              <a:defRPr lang="en-US"/>
            </a:pPr>
            <a:r>
              <a:rPr lang="pt-PT" sz="1100" b="1" i="1" dirty="0" smtClean="0">
                <a:solidFill>
                  <a:srgbClr val="006666"/>
                </a:solidFill>
                <a:latin typeface="Arial Narrow" panose="020B0606020202030204" pitchFamily="34" charset="0"/>
                <a:cs typeface="Arial Narrow" panose="020B0606020202030204" pitchFamily="34" charset="0"/>
                <a:sym typeface="+mn-ea"/>
              </a:rPr>
              <a:t>Orateurs</a:t>
            </a:r>
            <a:r>
              <a:rPr lang="pt-BR" sz="1100" b="1" i="1" dirty="0" smtClean="0">
                <a:solidFill>
                  <a:srgbClr val="006666"/>
                </a:solidFill>
                <a:latin typeface="Arial Narrow" panose="020B0606020202030204" pitchFamily="34" charset="0"/>
                <a:cs typeface="Arial Narrow" panose="020B0606020202030204" pitchFamily="34" charset="0"/>
                <a:sym typeface="+mn-ea"/>
              </a:rPr>
              <a:t>:</a:t>
            </a:r>
          </a:p>
          <a:p>
            <a:pPr>
              <a:lnSpc>
                <a:spcPts val="1200"/>
              </a:lnSpc>
              <a:defRPr lang="en-US"/>
            </a:pPr>
            <a:r>
              <a:rPr lang="pt-PT" sz="1100" dirty="0">
                <a:solidFill>
                  <a:srgbClr val="006666"/>
                </a:solidFill>
                <a:latin typeface="Arial Narrow" panose="020B0606020202030204" pitchFamily="34" charset="0"/>
                <a:cs typeface="Arial Narrow" panose="020B0606020202030204" pitchFamily="34" charset="0"/>
                <a:sym typeface="+mn-ea"/>
              </a:rPr>
              <a:t>» </a:t>
            </a:r>
            <a:r>
              <a:rPr lang="pt-PT" sz="1100" dirty="0">
                <a:solidFill>
                  <a:srgbClr val="006666"/>
                </a:solidFill>
                <a:latin typeface="Arial Narrow" panose="020B0606020202030204" pitchFamily="34" charset="0"/>
                <a:sym typeface="+mn-ea"/>
              </a:rPr>
              <a:t>CILSS - Comité permanent inter-États de lutte contre la sécheresse au </a:t>
            </a:r>
            <a:r>
              <a:rPr lang="pt-PT" sz="1100" dirty="0" smtClean="0">
                <a:solidFill>
                  <a:srgbClr val="006666"/>
                </a:solidFill>
                <a:latin typeface="Arial Narrow" panose="020B0606020202030204" pitchFamily="34" charset="0"/>
                <a:sym typeface="+mn-ea"/>
              </a:rPr>
              <a:t>Sahel</a:t>
            </a:r>
          </a:p>
          <a:p>
            <a:pPr>
              <a:lnSpc>
                <a:spcPts val="1200"/>
              </a:lnSpc>
              <a:defRPr lang="en-US"/>
            </a:pPr>
            <a:r>
              <a:rPr lang="pt-PT" sz="1100" dirty="0">
                <a:solidFill>
                  <a:srgbClr val="006666"/>
                </a:solidFill>
                <a:latin typeface="Arial Narrow" panose="020B0606020202030204" pitchFamily="34" charset="0"/>
                <a:cs typeface="Arial Narrow" panose="020B0606020202030204" pitchFamily="34" charset="0"/>
                <a:sym typeface="+mn-ea"/>
              </a:rPr>
              <a:t>» </a:t>
            </a:r>
            <a:r>
              <a:rPr lang="pt-PT" sz="1100" dirty="0">
                <a:solidFill>
                  <a:schemeClr val="accent3">
                    <a:lumMod val="75000"/>
                  </a:schemeClr>
                </a:solidFill>
                <a:latin typeface="Arial Narrow" panose="020B0606020202030204" pitchFamily="34" charset="0"/>
              </a:rPr>
              <a:t>Université</a:t>
            </a:r>
            <a:r>
              <a:rPr lang="pt-PT" sz="1100" dirty="0" smtClean="0">
                <a:solidFill>
                  <a:srgbClr val="006666"/>
                </a:solidFill>
                <a:latin typeface="Arial Narrow" panose="020B0606020202030204" pitchFamily="34" charset="0"/>
                <a:cs typeface="Arial Narrow" panose="020B0606020202030204" pitchFamily="34" charset="0"/>
              </a:rPr>
              <a:t> </a:t>
            </a:r>
            <a:r>
              <a:rPr lang="pt-PT" sz="1100" dirty="0">
                <a:solidFill>
                  <a:srgbClr val="006666"/>
                </a:solidFill>
                <a:latin typeface="Arial Narrow" panose="020B0606020202030204" pitchFamily="34" charset="0"/>
                <a:cs typeface="Arial Narrow" panose="020B0606020202030204" pitchFamily="34" charset="0"/>
              </a:rPr>
              <a:t>de Poitiers </a:t>
            </a:r>
            <a:r>
              <a:rPr lang="pt-PT" sz="1100" dirty="0" smtClean="0">
                <a:solidFill>
                  <a:srgbClr val="006666"/>
                </a:solidFill>
                <a:latin typeface="Arial Narrow" panose="020B0606020202030204" pitchFamily="34" charset="0"/>
                <a:cs typeface="Arial Narrow" panose="020B0606020202030204" pitchFamily="34" charset="0"/>
              </a:rPr>
              <a:t>– France</a:t>
            </a:r>
          </a:p>
          <a:p>
            <a:pPr>
              <a:lnSpc>
                <a:spcPts val="1200"/>
              </a:lnSpc>
              <a:defRPr lang="en-US"/>
            </a:pPr>
            <a:r>
              <a:rPr lang="pt-PT" sz="1100" dirty="0" smtClean="0">
                <a:solidFill>
                  <a:srgbClr val="006666"/>
                </a:solidFill>
                <a:latin typeface="Arial Narrow" panose="020B0606020202030204" pitchFamily="34" charset="0"/>
                <a:cs typeface="Arial Narrow" panose="020B0606020202030204" pitchFamily="34" charset="0"/>
                <a:sym typeface="+mn-ea"/>
              </a:rPr>
              <a:t>»</a:t>
            </a:r>
            <a:r>
              <a:rPr lang="pt-PT" sz="1100" dirty="0" smtClean="0">
                <a:solidFill>
                  <a:schemeClr val="accent3">
                    <a:lumMod val="50000"/>
                  </a:schemeClr>
                </a:solidFill>
                <a:latin typeface="Arial Narrow" panose="020B0606020202030204" pitchFamily="34" charset="0"/>
                <a:cs typeface="Arial Narrow" panose="020B0606020202030204" pitchFamily="34" charset="0"/>
                <a:sym typeface="+mn-ea"/>
              </a:rPr>
              <a:t> </a:t>
            </a:r>
            <a:r>
              <a:rPr lang="fr-FR" sz="1100" dirty="0">
                <a:solidFill>
                  <a:schemeClr val="accent3">
                    <a:lumMod val="50000"/>
                  </a:schemeClr>
                </a:solidFill>
                <a:latin typeface="Arial Narrow" panose="020B0606020202030204" pitchFamily="34" charset="0"/>
                <a:cs typeface="Arial Narrow" panose="020B0606020202030204" pitchFamily="34" charset="0"/>
                <a:sym typeface="+mn-ea"/>
              </a:rPr>
              <a:t>Université de </a:t>
            </a:r>
            <a:r>
              <a:rPr lang="fr-FR" sz="1100" dirty="0" err="1">
                <a:solidFill>
                  <a:schemeClr val="accent3">
                    <a:lumMod val="50000"/>
                  </a:schemeClr>
                </a:solidFill>
                <a:latin typeface="Arial Narrow" panose="020B0606020202030204" pitchFamily="34" charset="0"/>
                <a:cs typeface="Arial Narrow" panose="020B0606020202030204" pitchFamily="34" charset="0"/>
                <a:sym typeface="+mn-ea"/>
              </a:rPr>
              <a:t>Stellenbosch</a:t>
            </a:r>
            <a:r>
              <a:rPr lang="fr-FR" sz="1100" dirty="0">
                <a:solidFill>
                  <a:schemeClr val="accent3">
                    <a:lumMod val="50000"/>
                  </a:schemeClr>
                </a:solidFill>
                <a:latin typeface="Arial Narrow" panose="020B0606020202030204" pitchFamily="34" charset="0"/>
                <a:cs typeface="Arial Narrow" panose="020B0606020202030204" pitchFamily="34" charset="0"/>
                <a:sym typeface="+mn-ea"/>
              </a:rPr>
              <a:t> - Afrique du Sud</a:t>
            </a:r>
            <a:endParaRPr lang="pt-PT" sz="1100" dirty="0">
              <a:solidFill>
                <a:schemeClr val="accent3">
                  <a:lumMod val="50000"/>
                </a:schemeClr>
              </a:solidFill>
              <a:latin typeface="Arial Narrow" panose="020B0606020202030204" pitchFamily="34" charset="0"/>
              <a:cs typeface="Arial Narrow" panose="020B0606020202030204" pitchFamily="34" charset="0"/>
            </a:endParaRPr>
          </a:p>
          <a:p>
            <a:pPr>
              <a:lnSpc>
                <a:spcPts val="1200"/>
              </a:lnSpc>
            </a:pPr>
            <a:r>
              <a:rPr lang="pt-PT" sz="1100" dirty="0" smtClean="0">
                <a:solidFill>
                  <a:srgbClr val="006666"/>
                </a:solidFill>
                <a:latin typeface="Arial Narrow" panose="020B0606020202030204" pitchFamily="34" charset="0"/>
                <a:cs typeface="Arial Narrow" panose="020B0606020202030204" pitchFamily="34" charset="0"/>
                <a:sym typeface="+mn-ea"/>
              </a:rPr>
              <a:t>» Prof</a:t>
            </a:r>
            <a:r>
              <a:rPr lang="pt-PT" sz="1100" dirty="0" smtClean="0">
                <a:solidFill>
                  <a:schemeClr val="accent3">
                    <a:lumMod val="75000"/>
                  </a:schemeClr>
                </a:solidFill>
                <a:latin typeface="Arial Narrow" panose="020B0606020202030204" pitchFamily="34" charset="0"/>
                <a:cs typeface="Arial Narrow" panose="020B0606020202030204" pitchFamily="34" charset="0"/>
                <a:sym typeface="+mn-ea"/>
              </a:rPr>
              <a:t> </a:t>
            </a:r>
            <a:r>
              <a:rPr lang="pt-PT" sz="1100" dirty="0">
                <a:solidFill>
                  <a:schemeClr val="accent3">
                    <a:lumMod val="75000"/>
                  </a:schemeClr>
                </a:solidFill>
                <a:latin typeface="Arial Narrow" panose="020B0606020202030204" pitchFamily="34" charset="0"/>
              </a:rPr>
              <a:t>Jean Pierre Tchouankoue </a:t>
            </a:r>
            <a:r>
              <a:rPr lang="pt-PT" sz="1100" dirty="0" smtClean="0">
                <a:solidFill>
                  <a:schemeClr val="accent3">
                    <a:lumMod val="75000"/>
                  </a:schemeClr>
                </a:solidFill>
                <a:latin typeface="Arial Narrow" panose="020B0606020202030204" pitchFamily="34" charset="0"/>
              </a:rPr>
              <a:t>- </a:t>
            </a:r>
            <a:r>
              <a:rPr lang="pt-PT" sz="1100" dirty="0">
                <a:solidFill>
                  <a:schemeClr val="accent3">
                    <a:lumMod val="75000"/>
                  </a:schemeClr>
                </a:solidFill>
                <a:latin typeface="Arial Narrow" panose="020B0606020202030204" pitchFamily="34" charset="0"/>
              </a:rPr>
              <a:t>Université</a:t>
            </a:r>
            <a:r>
              <a:rPr lang="pt-PT" sz="1100" dirty="0" smtClean="0">
                <a:solidFill>
                  <a:srgbClr val="006666"/>
                </a:solidFill>
                <a:latin typeface="Arial Narrow" panose="020B0606020202030204" pitchFamily="34" charset="0"/>
                <a:cs typeface="Arial Narrow" panose="020B0606020202030204" pitchFamily="34" charset="0"/>
                <a:sym typeface="+mn-ea"/>
              </a:rPr>
              <a:t> </a:t>
            </a:r>
            <a:r>
              <a:rPr lang="pt-PT" sz="1100" dirty="0">
                <a:solidFill>
                  <a:srgbClr val="006666"/>
                </a:solidFill>
                <a:latin typeface="Arial Narrow" panose="020B0606020202030204" pitchFamily="34" charset="0"/>
                <a:cs typeface="Arial Narrow" panose="020B0606020202030204" pitchFamily="34" charset="0"/>
                <a:sym typeface="+mn-ea"/>
              </a:rPr>
              <a:t>de Yaoundé - Cameroun</a:t>
            </a:r>
          </a:p>
          <a:p>
            <a:pPr>
              <a:lnSpc>
                <a:spcPts val="1200"/>
              </a:lnSpc>
            </a:pPr>
            <a:r>
              <a:rPr lang="pt-PT" sz="1100" dirty="0" smtClean="0">
                <a:solidFill>
                  <a:srgbClr val="006666"/>
                </a:solidFill>
                <a:latin typeface="Arial Narrow" panose="020B0606020202030204" pitchFamily="34" charset="0"/>
                <a:cs typeface="Arial Narrow" panose="020B0606020202030204" pitchFamily="34" charset="0"/>
                <a:sym typeface="+mn-ea"/>
              </a:rPr>
              <a:t>» </a:t>
            </a:r>
            <a:r>
              <a:rPr lang="pt-PT" sz="1100" dirty="0">
                <a:solidFill>
                  <a:srgbClr val="006666"/>
                </a:solidFill>
                <a:latin typeface="Arial Narrow" panose="020B0606020202030204" pitchFamily="34" charset="0"/>
                <a:cs typeface="Arial Narrow" panose="020B0606020202030204" pitchFamily="34" charset="0"/>
                <a:sym typeface="+mn-ea"/>
              </a:rPr>
              <a:t>Prof</a:t>
            </a:r>
            <a:r>
              <a:rPr lang="pt-PT" sz="1100" dirty="0">
                <a:solidFill>
                  <a:schemeClr val="accent3">
                    <a:lumMod val="75000"/>
                  </a:schemeClr>
                </a:solidFill>
                <a:latin typeface="Arial Narrow" panose="020B0606020202030204" pitchFamily="34" charset="0"/>
                <a:cs typeface="Arial Narrow" panose="020B0606020202030204" pitchFamily="34" charset="0"/>
                <a:sym typeface="+mn-ea"/>
              </a:rPr>
              <a:t>  </a:t>
            </a:r>
            <a:r>
              <a:rPr lang="pt-PT" sz="1100" dirty="0" smtClean="0">
                <a:solidFill>
                  <a:schemeClr val="accent3">
                    <a:lumMod val="75000"/>
                  </a:schemeClr>
                </a:solidFill>
                <a:latin typeface="Arial Narrow" panose="020B0606020202030204" pitchFamily="34" charset="0"/>
                <a:cs typeface="Arial Narrow" panose="020B0606020202030204" pitchFamily="34" charset="0"/>
                <a:sym typeface="+mn-ea"/>
              </a:rPr>
              <a:t>Vincent Kato – </a:t>
            </a:r>
            <a:r>
              <a:rPr lang="fr-FR" sz="1100" dirty="0">
                <a:solidFill>
                  <a:schemeClr val="accent3">
                    <a:lumMod val="75000"/>
                  </a:schemeClr>
                </a:solidFill>
                <a:latin typeface="Arial Narrow" panose="020B0606020202030204" pitchFamily="34" charset="0"/>
                <a:cs typeface="Arial Narrow" panose="020B0606020202030204" pitchFamily="34" charset="0"/>
                <a:sym typeface="+mn-ea"/>
              </a:rPr>
              <a:t>Ministère de </a:t>
            </a:r>
            <a:r>
              <a:rPr lang="fr-FR" sz="1100" dirty="0" smtClean="0">
                <a:solidFill>
                  <a:schemeClr val="accent3">
                    <a:lumMod val="75000"/>
                  </a:schemeClr>
                </a:solidFill>
                <a:latin typeface="Arial Narrow" panose="020B0606020202030204" pitchFamily="34" charset="0"/>
                <a:cs typeface="Arial Narrow" panose="020B0606020202030204" pitchFamily="34" charset="0"/>
                <a:sym typeface="+mn-ea"/>
              </a:rPr>
              <a:t>l‘Énergie </a:t>
            </a:r>
            <a:r>
              <a:rPr lang="fr-FR" sz="1100" dirty="0">
                <a:solidFill>
                  <a:schemeClr val="accent3">
                    <a:lumMod val="75000"/>
                  </a:schemeClr>
                </a:solidFill>
                <a:latin typeface="Arial Narrow" panose="020B0606020202030204" pitchFamily="34" charset="0"/>
                <a:cs typeface="Arial Narrow" panose="020B0606020202030204" pitchFamily="34" charset="0"/>
                <a:sym typeface="+mn-ea"/>
              </a:rPr>
              <a:t>et des </a:t>
            </a:r>
            <a:r>
              <a:rPr lang="fr-FR" sz="1100" dirty="0" smtClean="0">
                <a:solidFill>
                  <a:schemeClr val="accent3">
                    <a:lumMod val="75000"/>
                  </a:schemeClr>
                </a:solidFill>
                <a:latin typeface="Arial Narrow" panose="020B0606020202030204" pitchFamily="34" charset="0"/>
                <a:cs typeface="Arial Narrow" panose="020B0606020202030204" pitchFamily="34" charset="0"/>
                <a:sym typeface="+mn-ea"/>
              </a:rPr>
              <a:t>Minéraux </a:t>
            </a:r>
            <a:r>
              <a:rPr lang="fr-FR" sz="1100" dirty="0">
                <a:solidFill>
                  <a:schemeClr val="accent3">
                    <a:lumMod val="75000"/>
                  </a:schemeClr>
                </a:solidFill>
                <a:latin typeface="Arial Narrow" panose="020B0606020202030204" pitchFamily="34" charset="0"/>
                <a:cs typeface="Arial Narrow" panose="020B0606020202030204" pitchFamily="34" charset="0"/>
                <a:sym typeface="+mn-ea"/>
              </a:rPr>
              <a:t>de </a:t>
            </a:r>
            <a:r>
              <a:rPr lang="fr-FR" sz="1100" dirty="0" smtClean="0">
                <a:solidFill>
                  <a:schemeClr val="accent3">
                    <a:lumMod val="75000"/>
                  </a:schemeClr>
                </a:solidFill>
                <a:latin typeface="Arial Narrow" panose="020B0606020202030204" pitchFamily="34" charset="0"/>
                <a:cs typeface="Arial Narrow" panose="020B0606020202030204" pitchFamily="34" charset="0"/>
                <a:sym typeface="+mn-ea"/>
              </a:rPr>
              <a:t>l'Ouganda</a:t>
            </a:r>
          </a:p>
          <a:p>
            <a:pPr>
              <a:lnSpc>
                <a:spcPts val="400"/>
              </a:lnSpc>
            </a:pPr>
            <a:endParaRPr lang="fr-FR" sz="1100"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1200"/>
              </a:lnSpc>
              <a:defRPr lang="en-US"/>
            </a:pPr>
            <a:r>
              <a:rPr lang="pt-PT" sz="1100" dirty="0" smtClean="0">
                <a:solidFill>
                  <a:srgbClr val="006666"/>
                </a:solidFill>
                <a:latin typeface="Arial Narrow" panose="020B0606020202030204" pitchFamily="34" charset="0"/>
              </a:rPr>
              <a:t>Débat</a:t>
            </a:r>
            <a:endParaRPr lang="pt-PT" sz="1100" dirty="0" smtClean="0">
              <a:solidFill>
                <a:srgbClr val="006666"/>
              </a:solidFill>
              <a:latin typeface="Arial Narrow" panose="020B0606020202030204" pitchFamily="34" charset="0"/>
            </a:endParaRPr>
          </a:p>
          <a:p>
            <a:pPr>
              <a:lnSpc>
                <a:spcPts val="1200"/>
              </a:lnSpc>
              <a:defRPr lang="en-US"/>
            </a:pPr>
            <a:r>
              <a:rPr lang="pt-BR" sz="1100" dirty="0" smtClean="0">
                <a:solidFill>
                  <a:srgbClr val="006666"/>
                </a:solidFill>
                <a:latin typeface="Arial Narrow" panose="020B0606020202030204" pitchFamily="34" charset="0"/>
              </a:rPr>
              <a:t>Pause café</a:t>
            </a:r>
            <a:endParaRPr lang="pt-BR" sz="1100" dirty="0">
              <a:solidFill>
                <a:srgbClr val="006666"/>
              </a:solidFill>
              <a:latin typeface="Arial Narrow" panose="020B0606020202030204" pitchFamily="34" charset="0"/>
            </a:endParaRPr>
          </a:p>
          <a:p>
            <a:pPr>
              <a:lnSpc>
                <a:spcPts val="1200"/>
              </a:lnSpc>
              <a:defRPr lang="en-US"/>
            </a:pPr>
            <a:r>
              <a:rPr lang="pt-PT" sz="1100" b="1" i="1" dirty="0" err="1" smtClean="0">
                <a:solidFill>
                  <a:srgbClr val="006666"/>
                </a:solidFill>
                <a:latin typeface="Arial Narrow" panose="020B0606020202030204" pitchFamily="34" charset="0"/>
                <a:sym typeface="+mn-ea"/>
              </a:rPr>
              <a:t>Panel</a:t>
            </a:r>
            <a:r>
              <a:rPr lang="pt-PT" sz="1100" b="1" i="1" dirty="0" smtClean="0">
                <a:solidFill>
                  <a:srgbClr val="006666"/>
                </a:solidFill>
                <a:latin typeface="Arial Narrow" panose="020B0606020202030204" pitchFamily="34" charset="0"/>
                <a:cs typeface="Arial Narrow" panose="020B0606020202030204" pitchFamily="34" charset="0"/>
                <a:sym typeface="+mn-ea"/>
              </a:rPr>
              <a:t>  II</a:t>
            </a:r>
            <a:r>
              <a:rPr lang="pt-PT" sz="1100" b="1" i="1" dirty="0">
                <a:solidFill>
                  <a:srgbClr val="006666"/>
                </a:solidFill>
                <a:latin typeface="Arial Narrow" panose="020B0606020202030204" pitchFamily="34" charset="0"/>
                <a:cs typeface="Arial Narrow" panose="020B0606020202030204" pitchFamily="34" charset="0"/>
                <a:sym typeface="+mn-ea"/>
              </a:rPr>
              <a:t>: «</a:t>
            </a:r>
            <a:r>
              <a:rPr sz="1100" i="1" dirty="0">
                <a:solidFill>
                  <a:srgbClr val="006666"/>
                </a:solidFill>
                <a:latin typeface="Arial Narrow" panose="020B0606020202030204" pitchFamily="34" charset="0"/>
                <a:cs typeface="Arial Narrow" panose="020B0606020202030204" pitchFamily="34" charset="0"/>
                <a:sym typeface="+mn-ea"/>
              </a:rPr>
              <a:t>LES DÉFIS DU DÉVELOPPEMENT DURABLE: La </a:t>
            </a:r>
            <a:r>
              <a:rPr sz="1100" i="1" dirty="0" err="1">
                <a:solidFill>
                  <a:srgbClr val="006666"/>
                </a:solidFill>
                <a:latin typeface="Arial Narrow" panose="020B0606020202030204" pitchFamily="34" charset="0"/>
                <a:cs typeface="Arial Narrow" panose="020B0606020202030204" pitchFamily="34" charset="0"/>
                <a:sym typeface="+mn-ea"/>
              </a:rPr>
              <a:t>nécessité</a:t>
            </a:r>
            <a:r>
              <a:rPr sz="1100" i="1" dirty="0">
                <a:solidFill>
                  <a:srgbClr val="006666"/>
                </a:solidFill>
                <a:latin typeface="Arial Narrow" panose="020B0606020202030204" pitchFamily="34" charset="0"/>
                <a:cs typeface="Arial Narrow" panose="020B0606020202030204" pitchFamily="34" charset="0"/>
                <a:sym typeface="+mn-ea"/>
              </a:rPr>
              <a:t> </a:t>
            </a:r>
            <a:r>
              <a:rPr sz="1100" i="1" dirty="0" err="1">
                <a:solidFill>
                  <a:srgbClr val="006666"/>
                </a:solidFill>
                <a:latin typeface="Arial Narrow" panose="020B0606020202030204" pitchFamily="34" charset="0"/>
                <a:cs typeface="Arial Narrow" panose="020B0606020202030204" pitchFamily="34" charset="0"/>
                <a:sym typeface="+mn-ea"/>
              </a:rPr>
              <a:t>d'une</a:t>
            </a:r>
            <a:r>
              <a:rPr sz="1100" i="1" dirty="0">
                <a:solidFill>
                  <a:srgbClr val="006666"/>
                </a:solidFill>
                <a:latin typeface="Arial Narrow" panose="020B0606020202030204" pitchFamily="34" charset="0"/>
                <a:cs typeface="Arial Narrow" panose="020B0606020202030204" pitchFamily="34" charset="0"/>
                <a:sym typeface="+mn-ea"/>
              </a:rPr>
              <a:t> </a:t>
            </a:r>
            <a:r>
              <a:rPr sz="1100" i="1" dirty="0" err="1">
                <a:solidFill>
                  <a:srgbClr val="006666"/>
                </a:solidFill>
                <a:latin typeface="Arial Narrow" panose="020B0606020202030204" pitchFamily="34" charset="0"/>
                <a:cs typeface="Arial Narrow" panose="020B0606020202030204" pitchFamily="34" charset="0"/>
                <a:sym typeface="+mn-ea"/>
              </a:rPr>
              <a:t>gestion</a:t>
            </a:r>
            <a:r>
              <a:rPr sz="1100" i="1" dirty="0">
                <a:solidFill>
                  <a:srgbClr val="006666"/>
                </a:solidFill>
                <a:latin typeface="Arial Narrow" panose="020B0606020202030204" pitchFamily="34" charset="0"/>
                <a:cs typeface="Arial Narrow" panose="020B0606020202030204" pitchFamily="34" charset="0"/>
                <a:sym typeface="+mn-ea"/>
              </a:rPr>
              <a:t> des nutriments </a:t>
            </a:r>
            <a:r>
              <a:rPr sz="1100" i="1" dirty="0" err="1">
                <a:solidFill>
                  <a:srgbClr val="006666"/>
                </a:solidFill>
                <a:latin typeface="Arial Narrow" panose="020B0606020202030204" pitchFamily="34" charset="0"/>
                <a:cs typeface="Arial Narrow" panose="020B0606020202030204" pitchFamily="34" charset="0"/>
                <a:sym typeface="+mn-ea"/>
              </a:rPr>
              <a:t>en</a:t>
            </a:r>
            <a:r>
              <a:rPr sz="1100" i="1" dirty="0">
                <a:solidFill>
                  <a:srgbClr val="006666"/>
                </a:solidFill>
                <a:latin typeface="Arial Narrow" panose="020B0606020202030204" pitchFamily="34" charset="0"/>
                <a:cs typeface="Arial Narrow" panose="020B0606020202030204" pitchFamily="34" charset="0"/>
                <a:sym typeface="+mn-ea"/>
              </a:rPr>
              <a:t> agriculture</a:t>
            </a:r>
            <a:r>
              <a:rPr lang="pt-PT" altLang="en-US" sz="1100" i="1" dirty="0" smtClean="0">
                <a:solidFill>
                  <a:srgbClr val="006666"/>
                </a:solidFill>
                <a:latin typeface="Arial Narrow" panose="020B0606020202030204" pitchFamily="34" charset="0"/>
                <a:cs typeface="Arial Narrow" panose="020B0606020202030204" pitchFamily="34" charset="0"/>
                <a:sym typeface="+mn-ea"/>
              </a:rPr>
              <a:t>»</a:t>
            </a:r>
            <a:endParaRPr lang="pt-PT" sz="1100" i="1" dirty="0">
              <a:solidFill>
                <a:srgbClr val="006666"/>
              </a:solidFill>
              <a:latin typeface="Arial Narrow" panose="020B0606020202030204" pitchFamily="34" charset="0"/>
              <a:ea typeface="Century Gothic" panose="020B0502020202020204" pitchFamily="2" charset="0"/>
              <a:cs typeface="Arial Narrow" panose="020B0606020202030204" pitchFamily="34" charset="0"/>
            </a:endParaRPr>
          </a:p>
          <a:p>
            <a:pPr>
              <a:lnSpc>
                <a:spcPts val="1200"/>
              </a:lnSpc>
              <a:defRPr lang="en-US"/>
            </a:pPr>
            <a:r>
              <a:rPr lang="pt-PT" sz="1100" b="1" i="1" dirty="0" err="1">
                <a:solidFill>
                  <a:srgbClr val="006666"/>
                </a:solidFill>
                <a:latin typeface="Arial Narrow" panose="020B0606020202030204" pitchFamily="34" charset="0"/>
                <a:sym typeface="+mn-ea"/>
              </a:rPr>
              <a:t>Modérateur</a:t>
            </a:r>
            <a:r>
              <a:rPr lang="pt-BR" sz="1100" b="1" i="1" dirty="0" smtClean="0">
                <a:solidFill>
                  <a:srgbClr val="006666"/>
                </a:solidFill>
                <a:latin typeface="Arial Narrow" panose="020B0606020202030204" pitchFamily="34" charset="0"/>
                <a:cs typeface="Arial Narrow" panose="020B0606020202030204" pitchFamily="34" charset="0"/>
                <a:sym typeface="+mn-ea"/>
              </a:rPr>
              <a:t>:  </a:t>
            </a:r>
            <a:r>
              <a:rPr lang="pt-PT" altLang="en-US" sz="1100" b="1" i="1" dirty="0" smtClean="0">
                <a:solidFill>
                  <a:srgbClr val="006666"/>
                </a:solidFill>
                <a:latin typeface="Arial Narrow" panose="020B0606020202030204" pitchFamily="34" charset="0"/>
                <a:cs typeface="Arial Narrow" panose="020B0606020202030204" pitchFamily="34" charset="0"/>
                <a:sym typeface="+mn-ea"/>
              </a:rPr>
              <a:t>Cabo Verde</a:t>
            </a:r>
            <a:endParaRPr lang="pt-BR" sz="1100" b="1" i="1" dirty="0">
              <a:solidFill>
                <a:srgbClr val="006666"/>
              </a:solidFill>
              <a:latin typeface="Arial Narrow" panose="020B0606020202030204" pitchFamily="34" charset="0"/>
              <a:ea typeface="Century Gothic" panose="020B0502020202020204" pitchFamily="2" charset="0"/>
              <a:cs typeface="Arial Narrow" panose="020B0606020202030204" pitchFamily="34" charset="0"/>
            </a:endParaRPr>
          </a:p>
          <a:p>
            <a:pPr>
              <a:lnSpc>
                <a:spcPts val="1200"/>
              </a:lnSpc>
              <a:defRPr lang="en-US"/>
            </a:pPr>
            <a:r>
              <a:rPr lang="pt-PT" sz="1100" b="1" i="1" dirty="0" smtClean="0">
                <a:solidFill>
                  <a:srgbClr val="006666"/>
                </a:solidFill>
                <a:latin typeface="Arial Narrow" panose="020B0606020202030204" pitchFamily="34" charset="0"/>
                <a:cs typeface="Arial Narrow" panose="020B0606020202030204" pitchFamily="34" charset="0"/>
                <a:sym typeface="+mn-ea"/>
              </a:rPr>
              <a:t>Orateurs</a:t>
            </a:r>
            <a:r>
              <a:rPr lang="pt-BR" sz="1100" b="1" i="1" dirty="0" smtClean="0">
                <a:solidFill>
                  <a:srgbClr val="006666"/>
                </a:solidFill>
                <a:latin typeface="Arial Narrow" panose="020B0606020202030204" pitchFamily="34" charset="0"/>
                <a:cs typeface="Arial Narrow" panose="020B0606020202030204" pitchFamily="34" charset="0"/>
                <a:sym typeface="+mn-ea"/>
              </a:rPr>
              <a:t>:</a:t>
            </a:r>
            <a:endParaRPr lang="pt-BR" sz="1100" b="1" i="1" dirty="0" smtClean="0">
              <a:solidFill>
                <a:srgbClr val="006666"/>
              </a:solidFill>
              <a:latin typeface="Arial Narrow" panose="020B0606020202030204" pitchFamily="34" charset="0"/>
              <a:cs typeface="Arial Narrow" panose="020B0606020202030204" pitchFamily="34" charset="0"/>
            </a:endParaRPr>
          </a:p>
          <a:p>
            <a:pPr>
              <a:lnSpc>
                <a:spcPts val="1200"/>
              </a:lnSpc>
              <a:defRPr lang="en-US"/>
            </a:pPr>
            <a:r>
              <a:rPr lang="pt-PT" sz="1100" dirty="0">
                <a:solidFill>
                  <a:srgbClr val="006666"/>
                </a:solidFill>
                <a:latin typeface="Arial Narrow" panose="020B0606020202030204" pitchFamily="34" charset="0"/>
                <a:cs typeface="Arial Narrow" panose="020B0606020202030204" pitchFamily="34" charset="0"/>
                <a:sym typeface="+mn-ea"/>
              </a:rPr>
              <a:t>» </a:t>
            </a:r>
            <a:r>
              <a:rPr sz="1100" dirty="0" err="1">
                <a:solidFill>
                  <a:srgbClr val="006666"/>
                </a:solidFill>
                <a:latin typeface="Arial Narrow" panose="020B0606020202030204" pitchFamily="34" charset="0"/>
                <a:cs typeface="Arial Narrow" panose="020B0606020202030204" pitchFamily="34" charset="0"/>
                <a:sym typeface="+mn-ea"/>
              </a:rPr>
              <a:t>Ministère</a:t>
            </a:r>
            <a:r>
              <a:rPr sz="1100" dirty="0">
                <a:solidFill>
                  <a:srgbClr val="006666"/>
                </a:solidFill>
                <a:latin typeface="Arial Narrow" panose="020B0606020202030204" pitchFamily="34" charset="0"/>
                <a:cs typeface="Arial Narrow" panose="020B0606020202030204" pitchFamily="34" charset="0"/>
                <a:sym typeface="+mn-ea"/>
              </a:rPr>
              <a:t> de </a:t>
            </a:r>
            <a:r>
              <a:rPr sz="1100" dirty="0" err="1">
                <a:solidFill>
                  <a:srgbClr val="006666"/>
                </a:solidFill>
                <a:latin typeface="Arial Narrow" panose="020B0606020202030204" pitchFamily="34" charset="0"/>
                <a:cs typeface="Arial Narrow" panose="020B0606020202030204" pitchFamily="34" charset="0"/>
                <a:sym typeface="+mn-ea"/>
              </a:rPr>
              <a:t>l'Agriculture</a:t>
            </a:r>
            <a:r>
              <a:rPr sz="1100" dirty="0">
                <a:solidFill>
                  <a:srgbClr val="006666"/>
                </a:solidFill>
                <a:latin typeface="Arial Narrow" panose="020B0606020202030204" pitchFamily="34" charset="0"/>
                <a:cs typeface="Arial Narrow" panose="020B0606020202030204" pitchFamily="34" charset="0"/>
                <a:sym typeface="+mn-ea"/>
              </a:rPr>
              <a:t> et du </a:t>
            </a:r>
            <a:r>
              <a:rPr sz="1100" dirty="0" err="1">
                <a:solidFill>
                  <a:srgbClr val="006666"/>
                </a:solidFill>
                <a:latin typeface="Arial Narrow" panose="020B0606020202030204" pitchFamily="34" charset="0"/>
                <a:cs typeface="Arial Narrow" panose="020B0606020202030204" pitchFamily="34" charset="0"/>
                <a:sym typeface="+mn-ea"/>
              </a:rPr>
              <a:t>Développement</a:t>
            </a:r>
            <a:r>
              <a:rPr sz="1100" dirty="0">
                <a:solidFill>
                  <a:srgbClr val="006666"/>
                </a:solidFill>
                <a:latin typeface="Arial Narrow" panose="020B0606020202030204" pitchFamily="34" charset="0"/>
                <a:cs typeface="Arial Narrow" panose="020B0606020202030204" pitchFamily="34" charset="0"/>
                <a:sym typeface="+mn-ea"/>
              </a:rPr>
              <a:t> </a:t>
            </a:r>
            <a:r>
              <a:rPr lang="pt-PT" altLang="en-US" sz="1100" dirty="0">
                <a:solidFill>
                  <a:srgbClr val="006666"/>
                </a:solidFill>
                <a:latin typeface="Arial Narrow" panose="020B0606020202030204" pitchFamily="34" charset="0"/>
                <a:cs typeface="Arial Narrow" panose="020B0606020202030204" pitchFamily="34" charset="0"/>
                <a:sym typeface="+mn-ea"/>
              </a:rPr>
              <a:t>R</a:t>
            </a:r>
            <a:r>
              <a:rPr sz="1100" dirty="0">
                <a:solidFill>
                  <a:srgbClr val="006666"/>
                </a:solidFill>
                <a:latin typeface="Arial Narrow" panose="020B0606020202030204" pitchFamily="34" charset="0"/>
                <a:cs typeface="Arial Narrow" panose="020B0606020202030204" pitchFamily="34" charset="0"/>
                <a:sym typeface="+mn-ea"/>
              </a:rPr>
              <a:t>ural de la Côte d'Ivoire </a:t>
            </a:r>
          </a:p>
          <a:p>
            <a:pPr>
              <a:lnSpc>
                <a:spcPts val="1200"/>
              </a:lnSpc>
              <a:defRPr lang="en-US"/>
            </a:pPr>
            <a:r>
              <a:rPr lang="pt-PT" sz="1100" dirty="0" smtClean="0">
                <a:solidFill>
                  <a:srgbClr val="006666"/>
                </a:solidFill>
                <a:latin typeface="Arial Narrow" panose="020B0606020202030204" pitchFamily="34" charset="0"/>
                <a:cs typeface="Arial Narrow" panose="020B0606020202030204" pitchFamily="34" charset="0"/>
                <a:sym typeface="+mn-ea"/>
              </a:rPr>
              <a:t>»</a:t>
            </a:r>
            <a:r>
              <a:rPr lang="pt-PT" sz="1100" i="1" dirty="0" smtClean="0">
                <a:solidFill>
                  <a:srgbClr val="006666"/>
                </a:solidFill>
                <a:latin typeface="Arial Narrow" panose="020B0606020202030204" pitchFamily="34" charset="0"/>
                <a:cs typeface="Arial Narrow" panose="020B0606020202030204" pitchFamily="34" charset="0"/>
                <a:sym typeface="+mn-ea"/>
              </a:rPr>
              <a:t> </a:t>
            </a:r>
            <a:r>
              <a:rPr sz="1100" i="1" dirty="0">
                <a:solidFill>
                  <a:srgbClr val="006666"/>
                </a:solidFill>
                <a:latin typeface="Arial Narrow" panose="020B0606020202030204" pitchFamily="34" charset="0"/>
                <a:cs typeface="Arial Narrow" panose="020B0606020202030204" pitchFamily="34" charset="0"/>
                <a:sym typeface="+mn-ea"/>
              </a:rPr>
              <a:t>ARAA</a:t>
            </a:r>
            <a:r>
              <a:rPr sz="1100" dirty="0">
                <a:solidFill>
                  <a:srgbClr val="006666"/>
                </a:solidFill>
                <a:latin typeface="Arial Narrow" panose="020B0606020202030204" pitchFamily="34" charset="0"/>
                <a:cs typeface="Arial Narrow" panose="020B0606020202030204" pitchFamily="34" charset="0"/>
                <a:sym typeface="+mn-ea"/>
              </a:rPr>
              <a:t> - Agence régionale pour l'agriculture et l'alimentation</a:t>
            </a:r>
          </a:p>
          <a:p>
            <a:pPr>
              <a:lnSpc>
                <a:spcPts val="1200"/>
              </a:lnSpc>
              <a:defRPr lang="en-US"/>
            </a:pPr>
            <a:r>
              <a:rPr lang="pt-PT" sz="1100" dirty="0">
                <a:solidFill>
                  <a:srgbClr val="006666"/>
                </a:solidFill>
                <a:latin typeface="Arial Narrow" panose="020B0606020202030204" pitchFamily="34" charset="0"/>
                <a:cs typeface="Arial Narrow" panose="020B0606020202030204" pitchFamily="34" charset="0"/>
                <a:sym typeface="+mn-ea"/>
              </a:rPr>
              <a:t>» </a:t>
            </a:r>
            <a:r>
              <a:rPr lang="pt-PT" sz="1100" dirty="0">
                <a:solidFill>
                  <a:srgbClr val="006666"/>
                </a:solidFill>
                <a:latin typeface="Arial Narrow" panose="020B0606020202030204" pitchFamily="34" charset="0"/>
                <a:sym typeface="+mn-ea"/>
              </a:rPr>
              <a:t>Direction de l'Agriculture et du Développement Rural - Commission de la</a:t>
            </a:r>
            <a:r>
              <a:rPr lang="pt-PT" sz="1100" i="1" dirty="0">
                <a:solidFill>
                  <a:srgbClr val="006666"/>
                </a:solidFill>
                <a:latin typeface="Arial Narrow" panose="020B0606020202030204" pitchFamily="34" charset="0"/>
                <a:sym typeface="+mn-ea"/>
              </a:rPr>
              <a:t> CEDEAO</a:t>
            </a:r>
            <a:endParaRPr lang="pt-PT" sz="1100" dirty="0">
              <a:solidFill>
                <a:srgbClr val="006666"/>
              </a:solidFill>
              <a:latin typeface="Arial Narrow" panose="020B0606020202030204" pitchFamily="34" charset="0"/>
              <a:sym typeface="+mn-ea"/>
            </a:endParaRPr>
          </a:p>
          <a:p>
            <a:pPr>
              <a:lnSpc>
                <a:spcPts val="1200"/>
              </a:lnSpc>
              <a:defRPr lang="en-US"/>
            </a:pPr>
            <a:r>
              <a:rPr lang="pt-PT" sz="1100" dirty="0">
                <a:solidFill>
                  <a:srgbClr val="006666"/>
                </a:solidFill>
                <a:latin typeface="Arial Narrow" panose="020B0606020202030204" pitchFamily="34" charset="0"/>
                <a:cs typeface="Arial Narrow" panose="020B0606020202030204" pitchFamily="34" charset="0"/>
                <a:sym typeface="+mn-ea"/>
              </a:rPr>
              <a:t>» </a:t>
            </a:r>
            <a:r>
              <a:rPr lang="fr-FR" sz="1100" i="1" dirty="0">
                <a:solidFill>
                  <a:schemeClr val="accent3">
                    <a:lumMod val="75000"/>
                  </a:schemeClr>
                </a:solidFill>
                <a:latin typeface="Arial Narrow" panose="020B0606020202030204" pitchFamily="34" charset="0"/>
                <a:sym typeface="+mn-ea"/>
              </a:rPr>
              <a:t>Ministère de </a:t>
            </a:r>
            <a:r>
              <a:rPr lang="fr-FR" sz="1100" i="1" dirty="0" smtClean="0">
                <a:solidFill>
                  <a:schemeClr val="accent3">
                    <a:lumMod val="75000"/>
                  </a:schemeClr>
                </a:solidFill>
                <a:latin typeface="Arial Narrow" panose="020B0606020202030204" pitchFamily="34" charset="0"/>
                <a:sym typeface="+mn-ea"/>
              </a:rPr>
              <a:t>l‘Agriculture </a:t>
            </a:r>
            <a:r>
              <a:rPr lang="fr-FR" sz="1100" i="1" dirty="0">
                <a:solidFill>
                  <a:schemeClr val="accent3">
                    <a:lumMod val="75000"/>
                  </a:schemeClr>
                </a:solidFill>
                <a:latin typeface="Arial Narrow" panose="020B0606020202030204" pitchFamily="34" charset="0"/>
                <a:sym typeface="+mn-ea"/>
              </a:rPr>
              <a:t>de la </a:t>
            </a:r>
            <a:r>
              <a:rPr lang="fr-FR" sz="1100" i="1" dirty="0" smtClean="0">
                <a:solidFill>
                  <a:schemeClr val="accent3">
                    <a:lumMod val="75000"/>
                  </a:schemeClr>
                </a:solidFill>
                <a:latin typeface="Arial Narrow" panose="020B0606020202030204" pitchFamily="34" charset="0"/>
                <a:sym typeface="+mn-ea"/>
              </a:rPr>
              <a:t>Gambie</a:t>
            </a:r>
          </a:p>
          <a:p>
            <a:pPr>
              <a:lnSpc>
                <a:spcPts val="1200"/>
              </a:lnSpc>
              <a:defRPr lang="en-US"/>
            </a:pPr>
            <a:r>
              <a:rPr lang="pt-PT" sz="1100" dirty="0" smtClean="0">
                <a:solidFill>
                  <a:schemeClr val="accent3">
                    <a:lumMod val="75000"/>
                  </a:schemeClr>
                </a:solidFill>
                <a:latin typeface="Arial Narrow" panose="020B0606020202030204" pitchFamily="34" charset="0"/>
                <a:cs typeface="Arial Narrow" panose="020B0606020202030204" pitchFamily="34" charset="0"/>
                <a:sym typeface="+mn-ea"/>
              </a:rPr>
              <a:t>» </a:t>
            </a:r>
            <a:r>
              <a:rPr lang="fr-FR" sz="1100" dirty="0">
                <a:solidFill>
                  <a:schemeClr val="accent3">
                    <a:lumMod val="75000"/>
                  </a:schemeClr>
                </a:solidFill>
                <a:latin typeface="Arial Narrow" panose="020B0606020202030204" pitchFamily="34" charset="0"/>
              </a:rPr>
              <a:t>Fonds National de Développement Agricole (FNDA</a:t>
            </a:r>
            <a:r>
              <a:rPr lang="fr-FR" sz="1100" dirty="0" smtClean="0">
                <a:solidFill>
                  <a:schemeClr val="accent3">
                    <a:lumMod val="75000"/>
                  </a:schemeClr>
                </a:solidFill>
                <a:latin typeface="Arial Narrow" panose="020B0606020202030204" pitchFamily="34" charset="0"/>
              </a:rPr>
              <a:t>) - Bénin</a:t>
            </a:r>
            <a:endParaRPr lang="fr-FR" sz="1100" i="1" dirty="0" smtClean="0">
              <a:solidFill>
                <a:schemeClr val="accent3">
                  <a:lumMod val="75000"/>
                </a:schemeClr>
              </a:solidFill>
              <a:latin typeface="Arial Narrow" panose="020B0606020202030204" pitchFamily="34" charset="0"/>
              <a:sym typeface="+mn-ea"/>
            </a:endParaRPr>
          </a:p>
          <a:p>
            <a:pPr>
              <a:lnSpc>
                <a:spcPts val="600"/>
              </a:lnSpc>
              <a:defRPr lang="en-US"/>
            </a:pPr>
            <a:endParaRPr lang="pt-BR" sz="1100" dirty="0">
              <a:solidFill>
                <a:srgbClr val="006666"/>
              </a:solidFill>
              <a:latin typeface="Arial Narrow" panose="020B0606020202030204" pitchFamily="34" charset="0"/>
            </a:endParaRPr>
          </a:p>
          <a:p>
            <a:pPr>
              <a:lnSpc>
                <a:spcPts val="1200"/>
              </a:lnSpc>
              <a:defRPr lang="en-US"/>
            </a:pPr>
            <a:r>
              <a:rPr lang="pt-PT" sz="1100" dirty="0" smtClean="0">
                <a:solidFill>
                  <a:srgbClr val="006666"/>
                </a:solidFill>
                <a:latin typeface="Arial Narrow" panose="020B0606020202030204" pitchFamily="34" charset="0"/>
              </a:rPr>
              <a:t>Débat</a:t>
            </a:r>
          </a:p>
          <a:p>
            <a:pPr>
              <a:lnSpc>
                <a:spcPts val="1200"/>
              </a:lnSpc>
              <a:defRPr lang="en-US"/>
            </a:pPr>
            <a:r>
              <a:rPr lang="pt-BR" sz="1100" b="1" i="1" dirty="0" smtClean="0">
                <a:solidFill>
                  <a:srgbClr val="006666"/>
                </a:solidFill>
                <a:latin typeface="Arial Narrow" panose="020B0606020202030204" pitchFamily="34" charset="0"/>
              </a:rPr>
              <a:t>Déjeuner</a:t>
            </a:r>
            <a:endParaRPr lang="pt-BR" sz="1100" b="1" i="1" dirty="0">
              <a:solidFill>
                <a:srgbClr val="006666"/>
              </a:solidFill>
              <a:latin typeface="Arial Narrow" panose="020B0606020202030204" pitchFamily="34" charset="0"/>
            </a:endParaRPr>
          </a:p>
          <a:p>
            <a:pPr>
              <a:lnSpc>
                <a:spcPts val="1200"/>
              </a:lnSpc>
              <a:defRPr lang="en-US"/>
            </a:pPr>
            <a:r>
              <a:rPr lang="fr-FR" altLang="en-US" sz="1100" b="1" i="1" dirty="0" err="1">
                <a:solidFill>
                  <a:srgbClr val="006666"/>
                </a:solidFill>
                <a:latin typeface="Arial Narrow" panose="020B0606020202030204" pitchFamily="34" charset="0"/>
                <a:sym typeface="+mn-ea"/>
              </a:rPr>
              <a:t>Conference</a:t>
            </a:r>
            <a:r>
              <a:rPr lang="fr-FR" altLang="en-US" sz="1100" b="1" i="1" dirty="0">
                <a:solidFill>
                  <a:srgbClr val="006666"/>
                </a:solidFill>
                <a:latin typeface="Arial Narrow" panose="020B0606020202030204" pitchFamily="34" charset="0"/>
                <a:sym typeface="+mn-ea"/>
              </a:rPr>
              <a:t> </a:t>
            </a:r>
            <a:r>
              <a:rPr lang="fr-FR" altLang="en-US" sz="1100" b="1" i="1" dirty="0" smtClean="0">
                <a:solidFill>
                  <a:srgbClr val="006666"/>
                </a:solidFill>
                <a:latin typeface="Arial Narrow" panose="020B0606020202030204" pitchFamily="34" charset="0"/>
                <a:sym typeface="+mn-ea"/>
              </a:rPr>
              <a:t>V: </a:t>
            </a:r>
            <a:r>
              <a:rPr lang="fr-FR" sz="1100" i="1" dirty="0">
                <a:solidFill>
                  <a:srgbClr val="006666"/>
                </a:solidFill>
                <a:latin typeface="Arial Narrow" panose="020B0606020202030204" pitchFamily="34" charset="0"/>
                <a:sym typeface="+mn-ea"/>
              </a:rPr>
              <a:t>«LES DÉFIS DE LA PRODUCTION ET LA TRANSFORMATION DES PRODUITS AGRICOLES EN AFRIQUE DE L'OUEST - Une opportunité pour l'industrialisation» </a:t>
            </a:r>
            <a:endParaRPr lang="fr-FR" sz="1100" b="1" i="1" dirty="0">
              <a:solidFill>
                <a:srgbClr val="006666"/>
              </a:solidFill>
              <a:latin typeface="Arial Narrow" panose="020B0606020202030204" pitchFamily="34" charset="0"/>
              <a:sym typeface="+mn-ea"/>
            </a:endParaRPr>
          </a:p>
          <a:p>
            <a:pPr>
              <a:lnSpc>
                <a:spcPts val="1200"/>
              </a:lnSpc>
              <a:defRPr lang="en-US"/>
            </a:pPr>
            <a:r>
              <a:rPr lang="fr-FR" sz="1100" b="1" i="1" dirty="0">
                <a:solidFill>
                  <a:srgbClr val="006666"/>
                </a:solidFill>
                <a:latin typeface="Arial Narrow" panose="020B0606020202030204" pitchFamily="34" charset="0"/>
                <a:sym typeface="+mn-ea"/>
              </a:rPr>
              <a:t>Modérateur</a:t>
            </a:r>
            <a:r>
              <a:rPr lang="fr-FR" sz="1100" b="1" i="1" dirty="0">
                <a:solidFill>
                  <a:srgbClr val="006666"/>
                </a:solidFill>
                <a:latin typeface="Arial Narrow" panose="020B0606020202030204" pitchFamily="34" charset="0"/>
                <a:cs typeface="Arial Narrow" panose="020B0606020202030204" pitchFamily="34" charset="0"/>
                <a:sym typeface="+mn-ea"/>
              </a:rPr>
              <a:t> : </a:t>
            </a:r>
            <a:r>
              <a:rPr lang="fr-FR" sz="1200" i="1" dirty="0" smtClean="0">
                <a:solidFill>
                  <a:srgbClr val="006666"/>
                </a:solidFill>
                <a:latin typeface="Arial Narrow" panose="020B0606020202030204" pitchFamily="34" charset="0"/>
                <a:sym typeface="+mn-ea"/>
              </a:rPr>
              <a:t>Direction de l’Alimentation et de la Nutrition Appliquée (DANA) - Benin</a:t>
            </a:r>
            <a:endParaRPr lang="fr-FR" sz="1200" i="1" dirty="0">
              <a:solidFill>
                <a:schemeClr val="tx2">
                  <a:lumMod val="50000"/>
                </a:schemeClr>
              </a:solidFill>
              <a:latin typeface="Arial Narrow" panose="020B0606020202030204" pitchFamily="34" charset="0"/>
              <a:cs typeface="Arial Narrow" panose="020B0606020202030204" pitchFamily="34" charset="0"/>
            </a:endParaRPr>
          </a:p>
          <a:p>
            <a:pPr>
              <a:lnSpc>
                <a:spcPts val="1200"/>
              </a:lnSpc>
              <a:defRPr lang="en-US"/>
            </a:pPr>
            <a:r>
              <a:rPr lang="fr-FR" sz="1100" b="1" i="1" dirty="0">
                <a:solidFill>
                  <a:srgbClr val="006666"/>
                </a:solidFill>
                <a:latin typeface="Arial Narrow" panose="020B0606020202030204" pitchFamily="34" charset="0"/>
                <a:sym typeface="+mn-ea"/>
              </a:rPr>
              <a:t>Conférencier</a:t>
            </a:r>
            <a:r>
              <a:rPr lang="fr-FR" sz="1100" b="1" i="1" dirty="0">
                <a:solidFill>
                  <a:srgbClr val="006666"/>
                </a:solidFill>
                <a:latin typeface="Arial Narrow" panose="020B0606020202030204" pitchFamily="34" charset="0"/>
                <a:cs typeface="Arial Narrow" panose="020B0606020202030204" pitchFamily="34" charset="0"/>
                <a:sym typeface="+mn-ea"/>
              </a:rPr>
              <a:t>:</a:t>
            </a:r>
            <a:r>
              <a:rPr lang="fr-FR" sz="1100" i="1" dirty="0">
                <a:solidFill>
                  <a:srgbClr val="006666"/>
                </a:solidFill>
                <a:latin typeface="Arial Narrow" panose="020B0606020202030204" pitchFamily="34" charset="0"/>
                <a:cs typeface="Arial Narrow" panose="020B0606020202030204" pitchFamily="34" charset="0"/>
                <a:sym typeface="+mn-ea"/>
              </a:rPr>
              <a:t> FAO</a:t>
            </a:r>
            <a:r>
              <a:rPr lang="fr-FR" sz="1100" dirty="0">
                <a:solidFill>
                  <a:srgbClr val="006666"/>
                </a:solidFill>
                <a:latin typeface="Arial Narrow" panose="020B0606020202030204" pitchFamily="34" charset="0"/>
                <a:cs typeface="Arial Narrow" panose="020B0606020202030204" pitchFamily="34" charset="0"/>
                <a:sym typeface="+mn-ea"/>
              </a:rPr>
              <a:t> - Organisation des Nations Unies pour l'alimentation et l'agriculture</a:t>
            </a:r>
            <a:endParaRPr lang="pt-PT" sz="1100" dirty="0">
              <a:solidFill>
                <a:srgbClr val="006666"/>
              </a:solidFill>
              <a:latin typeface="Arial Narrow" panose="020B0606020202030204" pitchFamily="34" charset="0"/>
              <a:sym typeface="+mn-ea"/>
            </a:endParaRPr>
          </a:p>
          <a:p>
            <a:pPr>
              <a:lnSpc>
                <a:spcPts val="600"/>
              </a:lnSpc>
              <a:defRPr lang="en-US"/>
            </a:pPr>
            <a:endParaRPr lang="pt-BR" sz="1100" dirty="0">
              <a:solidFill>
                <a:srgbClr val="006666"/>
              </a:solidFill>
              <a:latin typeface="Arial Narrow" panose="020B0606020202030204" pitchFamily="34" charset="0"/>
            </a:endParaRPr>
          </a:p>
          <a:p>
            <a:pPr>
              <a:lnSpc>
                <a:spcPts val="1200"/>
              </a:lnSpc>
              <a:defRPr lang="en-US"/>
            </a:pPr>
            <a:r>
              <a:rPr lang="pt-BR" sz="1100" dirty="0" smtClean="0">
                <a:solidFill>
                  <a:srgbClr val="006666"/>
                </a:solidFill>
                <a:latin typeface="Arial Narrow" panose="020B0606020202030204" pitchFamily="34" charset="0"/>
              </a:rPr>
              <a:t>Débat</a:t>
            </a:r>
          </a:p>
          <a:p>
            <a:pPr>
              <a:lnSpc>
                <a:spcPts val="1200"/>
              </a:lnSpc>
              <a:defRPr lang="en-US"/>
            </a:pPr>
            <a:r>
              <a:rPr lang="pt-BR" sz="1100" dirty="0" smtClean="0">
                <a:solidFill>
                  <a:srgbClr val="006666"/>
                </a:solidFill>
                <a:latin typeface="Arial Narrow" panose="020B0606020202030204" pitchFamily="34" charset="0"/>
              </a:rPr>
              <a:t>Pause café</a:t>
            </a:r>
            <a:endParaRPr lang="pt-BR" sz="1100" dirty="0">
              <a:solidFill>
                <a:srgbClr val="006666"/>
              </a:solidFill>
              <a:latin typeface="Arial Narrow" panose="020B0606020202030204" pitchFamily="34" charset="0"/>
            </a:endParaRPr>
          </a:p>
          <a:p>
            <a:pPr>
              <a:lnSpc>
                <a:spcPts val="1200"/>
              </a:lnSpc>
              <a:defRPr lang="en-US"/>
            </a:pPr>
            <a:r>
              <a:rPr sz="1100" b="1" i="1" dirty="0" smtClean="0">
                <a:solidFill>
                  <a:srgbClr val="006666"/>
                </a:solidFill>
                <a:latin typeface="Arial Narrow" panose="020B0606020202030204" pitchFamily="34" charset="0"/>
                <a:cs typeface="Arial Narrow" panose="020B0606020202030204" pitchFamily="34" charset="0"/>
                <a:sym typeface="+mn-ea"/>
              </a:rPr>
              <a:t>Confer</a:t>
            </a:r>
            <a:r>
              <a:rPr lang="pt-PT" altLang="en-US" sz="1100" b="1" i="1" dirty="0" smtClean="0">
                <a:solidFill>
                  <a:srgbClr val="006666"/>
                </a:solidFill>
                <a:latin typeface="Arial Narrow" panose="020B0606020202030204" pitchFamily="34" charset="0"/>
                <a:cs typeface="Arial Narrow" panose="020B0606020202030204" pitchFamily="34" charset="0"/>
                <a:sym typeface="+mn-ea"/>
              </a:rPr>
              <a:t>e</a:t>
            </a:r>
            <a:r>
              <a:rPr sz="1100" b="1" i="1" dirty="0" smtClean="0">
                <a:solidFill>
                  <a:srgbClr val="006666"/>
                </a:solidFill>
                <a:latin typeface="Arial Narrow" panose="020B0606020202030204" pitchFamily="34" charset="0"/>
                <a:cs typeface="Arial Narrow" panose="020B0606020202030204" pitchFamily="34" charset="0"/>
                <a:sym typeface="+mn-ea"/>
              </a:rPr>
              <a:t>nc</a:t>
            </a:r>
            <a:r>
              <a:rPr lang="pt-PT" altLang="en-US" sz="1100" b="1" i="1" dirty="0" smtClean="0">
                <a:solidFill>
                  <a:srgbClr val="006666"/>
                </a:solidFill>
                <a:latin typeface="Arial Narrow" panose="020B0606020202030204" pitchFamily="34" charset="0"/>
                <a:cs typeface="Arial Narrow" panose="020B0606020202030204" pitchFamily="34" charset="0"/>
                <a:sym typeface="+mn-ea"/>
              </a:rPr>
              <a:t>e </a:t>
            </a:r>
            <a:r>
              <a:rPr lang="pt-PT" sz="1100" b="1" i="1" dirty="0" smtClean="0">
                <a:solidFill>
                  <a:srgbClr val="006666"/>
                </a:solidFill>
                <a:latin typeface="Arial Narrow" panose="020B0606020202030204" pitchFamily="34" charset="0"/>
                <a:cs typeface="Arial Narrow" panose="020B0606020202030204" pitchFamily="34" charset="0"/>
                <a:sym typeface="+mn-ea"/>
              </a:rPr>
              <a:t>VI:</a:t>
            </a:r>
            <a:r>
              <a:rPr lang="pt-PT" sz="1100" i="1" dirty="0" smtClean="0">
                <a:solidFill>
                  <a:srgbClr val="006666"/>
                </a:solidFill>
                <a:latin typeface="Arial Narrow" panose="020B0606020202030204" pitchFamily="34" charset="0"/>
                <a:cs typeface="Arial Narrow" panose="020B0606020202030204" pitchFamily="34" charset="0"/>
                <a:sym typeface="+mn-ea"/>
              </a:rPr>
              <a:t> «LA FERTILISATION DU SOL AVEC POUDRE DE ROCHE ET PRODUCTION DES ALIMENTS» </a:t>
            </a:r>
            <a:endParaRPr lang="pt-BR" sz="1100" i="1" dirty="0">
              <a:solidFill>
                <a:srgbClr val="006666"/>
              </a:solidFill>
              <a:latin typeface="Arial Narrow" panose="020B0606020202030204" pitchFamily="34" charset="0"/>
              <a:ea typeface="Century Gothic" panose="020B0502020202020204" pitchFamily="2" charset="0"/>
              <a:cs typeface="Arial Narrow" panose="020B0606020202030204" pitchFamily="34" charset="0"/>
            </a:endParaRPr>
          </a:p>
          <a:p>
            <a:pPr>
              <a:lnSpc>
                <a:spcPts val="1200"/>
              </a:lnSpc>
              <a:defRPr lang="en-US"/>
            </a:pPr>
            <a:r>
              <a:rPr lang="pt-PT" sz="1100" b="1" i="1" dirty="0" err="1">
                <a:solidFill>
                  <a:srgbClr val="006666"/>
                </a:solidFill>
                <a:latin typeface="Arial Narrow" panose="020B0606020202030204" pitchFamily="34" charset="0"/>
                <a:sym typeface="+mn-ea"/>
              </a:rPr>
              <a:t>Modérateur</a:t>
            </a:r>
            <a:r>
              <a:rPr lang="en-GB" sz="1100" b="1" i="1" dirty="0">
                <a:solidFill>
                  <a:srgbClr val="006666"/>
                </a:solidFill>
                <a:latin typeface="Arial Narrow" panose="020B0606020202030204" pitchFamily="34" charset="0"/>
                <a:cs typeface="Arial Narrow" panose="020B0606020202030204" pitchFamily="34" charset="0"/>
                <a:sym typeface="+mn-ea"/>
              </a:rPr>
              <a:t> </a:t>
            </a:r>
            <a:r>
              <a:rPr lang="pt-BR" sz="1100" b="1" i="1" dirty="0" smtClean="0">
                <a:solidFill>
                  <a:srgbClr val="006666"/>
                </a:solidFill>
                <a:latin typeface="Arial Narrow" panose="020B0606020202030204" pitchFamily="34" charset="0"/>
                <a:cs typeface="Arial Narrow" panose="020B0606020202030204" pitchFamily="34" charset="0"/>
                <a:sym typeface="+mn-ea"/>
              </a:rPr>
              <a:t>: </a:t>
            </a:r>
            <a:r>
              <a:rPr lang="pt-BR" sz="1100" i="1" dirty="0">
                <a:solidFill>
                  <a:srgbClr val="006666"/>
                </a:solidFill>
                <a:latin typeface="Arial Narrow" panose="020B0606020202030204" pitchFamily="34" charset="0"/>
                <a:cs typeface="Arial Narrow" panose="020B0606020202030204" pitchFamily="34" charset="0"/>
                <a:sym typeface="+mn-ea"/>
              </a:rPr>
              <a:t>Cabo Verde</a:t>
            </a:r>
            <a:endParaRPr lang="pt-BR" sz="1100" i="1" dirty="0">
              <a:solidFill>
                <a:srgbClr val="006666"/>
              </a:solidFill>
              <a:latin typeface="Arial Narrow" panose="020B0606020202030204" pitchFamily="34" charset="0"/>
              <a:ea typeface="Century Gothic" panose="020B0502020202020204" pitchFamily="2" charset="0"/>
              <a:cs typeface="Arial Narrow" panose="020B0606020202030204" pitchFamily="34" charset="0"/>
            </a:endParaRPr>
          </a:p>
          <a:p>
            <a:pPr>
              <a:lnSpc>
                <a:spcPts val="1200"/>
              </a:lnSpc>
              <a:defRPr lang="en-US"/>
            </a:pPr>
            <a:r>
              <a:rPr lang="pt-PT" sz="1100" b="1" i="1" dirty="0" err="1">
                <a:solidFill>
                  <a:srgbClr val="006666"/>
                </a:solidFill>
                <a:latin typeface="Arial Narrow" panose="020B0606020202030204" pitchFamily="34" charset="0"/>
                <a:sym typeface="+mn-ea"/>
              </a:rPr>
              <a:t>Conférencier</a:t>
            </a:r>
            <a:r>
              <a:rPr lang="pt-BR" sz="1100" b="1" i="1" dirty="0" smtClean="0">
                <a:solidFill>
                  <a:srgbClr val="006666"/>
                </a:solidFill>
                <a:latin typeface="Arial Narrow" panose="020B0606020202030204" pitchFamily="34" charset="0"/>
                <a:cs typeface="Arial Narrow" panose="020B0606020202030204" pitchFamily="34" charset="0"/>
                <a:sym typeface="+mn-ea"/>
              </a:rPr>
              <a:t>:</a:t>
            </a:r>
            <a:r>
              <a:rPr lang="pt-BR" sz="1100" i="1" dirty="0" smtClean="0">
                <a:solidFill>
                  <a:srgbClr val="006666"/>
                </a:solidFill>
                <a:latin typeface="Arial Narrow" panose="020B0606020202030204" pitchFamily="34" charset="0"/>
                <a:cs typeface="Arial Narrow" panose="020B0606020202030204" pitchFamily="34" charset="0"/>
                <a:sym typeface="+mn-ea"/>
              </a:rPr>
              <a:t> </a:t>
            </a:r>
            <a:r>
              <a:rPr lang="pt-PT" sz="1100" dirty="0">
                <a:solidFill>
                  <a:srgbClr val="006666"/>
                </a:solidFill>
                <a:latin typeface="Arial Narrow" panose="020B0606020202030204" pitchFamily="34" charset="0"/>
                <a:sym typeface="+mn-ea"/>
              </a:rPr>
              <a:t>Prof. </a:t>
            </a:r>
            <a:r>
              <a:rPr lang="pt-PT" sz="1100" dirty="0" err="1">
                <a:solidFill>
                  <a:srgbClr val="006666"/>
                </a:solidFill>
                <a:latin typeface="Arial Narrow" panose="020B0606020202030204" pitchFamily="34" charset="0"/>
                <a:sym typeface="+mn-ea"/>
              </a:rPr>
              <a:t>Émérite</a:t>
            </a:r>
            <a:r>
              <a:rPr lang="pt-PT" sz="1100" dirty="0" smtClean="0">
                <a:solidFill>
                  <a:srgbClr val="006666"/>
                </a:solidFill>
                <a:latin typeface="Arial Narrow" panose="020B0606020202030204" pitchFamily="34" charset="0"/>
                <a:sym typeface="+mn-ea"/>
              </a:rPr>
              <a:t> </a:t>
            </a:r>
            <a:r>
              <a:rPr sz="1100" dirty="0" err="1">
                <a:solidFill>
                  <a:srgbClr val="006666"/>
                </a:solidFill>
                <a:latin typeface="Arial Narrow" panose="020B0606020202030204" pitchFamily="34" charset="0"/>
                <a:sym typeface="+mn-ea"/>
              </a:rPr>
              <a:t>Othon</a:t>
            </a:r>
            <a:r>
              <a:rPr sz="1100" dirty="0">
                <a:solidFill>
                  <a:srgbClr val="006666"/>
                </a:solidFill>
                <a:latin typeface="Arial Narrow" panose="020B0606020202030204" pitchFamily="34" charset="0"/>
                <a:sym typeface="+mn-ea"/>
              </a:rPr>
              <a:t> Henry </a:t>
            </a:r>
            <a:r>
              <a:rPr sz="1100" dirty="0" err="1">
                <a:solidFill>
                  <a:srgbClr val="006666"/>
                </a:solidFill>
                <a:latin typeface="Arial Narrow" panose="020B0606020202030204" pitchFamily="34" charset="0"/>
                <a:sym typeface="+mn-ea"/>
              </a:rPr>
              <a:t>Leonardos</a:t>
            </a:r>
            <a:r>
              <a:rPr sz="1100" dirty="0">
                <a:solidFill>
                  <a:srgbClr val="006666"/>
                </a:solidFill>
                <a:latin typeface="Arial Narrow" panose="020B0606020202030204" pitchFamily="34" charset="0"/>
                <a:sym typeface="+mn-ea"/>
              </a:rPr>
              <a:t>, de </a:t>
            </a:r>
            <a:r>
              <a:rPr sz="1100" dirty="0" err="1">
                <a:solidFill>
                  <a:srgbClr val="006666"/>
                </a:solidFill>
                <a:latin typeface="Arial Narrow" panose="020B0606020202030204" pitchFamily="34" charset="0"/>
                <a:sym typeface="+mn-ea"/>
              </a:rPr>
              <a:t>l'Université</a:t>
            </a:r>
            <a:r>
              <a:rPr sz="1100" dirty="0">
                <a:solidFill>
                  <a:srgbClr val="006666"/>
                </a:solidFill>
                <a:latin typeface="Arial Narrow" panose="020B0606020202030204" pitchFamily="34" charset="0"/>
                <a:sym typeface="+mn-ea"/>
              </a:rPr>
              <a:t> de Brasilia</a:t>
            </a:r>
          </a:p>
          <a:p>
            <a:pPr>
              <a:lnSpc>
                <a:spcPts val="600"/>
              </a:lnSpc>
              <a:defRPr lang="en-US"/>
            </a:pPr>
            <a:endParaRPr lang="pt-BR" sz="1100" dirty="0">
              <a:solidFill>
                <a:srgbClr val="006666"/>
              </a:solidFill>
              <a:latin typeface="Arial Narrow" panose="020B0606020202030204" pitchFamily="34" charset="0"/>
            </a:endParaRPr>
          </a:p>
          <a:p>
            <a:pPr>
              <a:lnSpc>
                <a:spcPts val="1200"/>
              </a:lnSpc>
              <a:defRPr lang="en-US"/>
            </a:pPr>
            <a:r>
              <a:rPr lang="pt-BR" sz="1100" dirty="0" smtClean="0">
                <a:solidFill>
                  <a:srgbClr val="006666"/>
                </a:solidFill>
                <a:latin typeface="Arial Narrow" panose="020B0606020202030204" pitchFamily="34" charset="0"/>
              </a:rPr>
              <a:t>Débat</a:t>
            </a:r>
          </a:p>
          <a:p>
            <a:pPr>
              <a:lnSpc>
                <a:spcPts val="1200"/>
              </a:lnSpc>
              <a:defRPr lang="en-US"/>
            </a:pPr>
            <a:r>
              <a:rPr lang="pt-BR" sz="1100" dirty="0">
                <a:solidFill>
                  <a:srgbClr val="006666"/>
                </a:solidFill>
                <a:latin typeface="Arial Narrow" panose="020B0606020202030204" pitchFamily="34" charset="0"/>
              </a:rPr>
              <a:t>Pause café</a:t>
            </a:r>
          </a:p>
          <a:p>
            <a:pPr>
              <a:lnSpc>
                <a:spcPts val="1200"/>
              </a:lnSpc>
              <a:defRPr lang="en-US"/>
            </a:pPr>
            <a:r>
              <a:rPr lang="pt-PT" sz="1100" b="1" i="1" dirty="0">
                <a:solidFill>
                  <a:srgbClr val="006666"/>
                </a:solidFill>
                <a:latin typeface="Arial Narrow" panose="020B0606020202030204" pitchFamily="34" charset="0"/>
                <a:sym typeface="+mn-ea"/>
              </a:rPr>
              <a:t>Panel</a:t>
            </a:r>
            <a:r>
              <a:rPr lang="pt-PT" sz="1100" b="1" i="1" dirty="0">
                <a:solidFill>
                  <a:srgbClr val="006666"/>
                </a:solidFill>
                <a:latin typeface="Arial Narrow" panose="020B0606020202030204" pitchFamily="34" charset="0"/>
                <a:cs typeface="Arial Narrow" panose="020B0606020202030204" pitchFamily="34" charset="0"/>
                <a:sym typeface="+mn-ea"/>
              </a:rPr>
              <a:t>  III</a:t>
            </a:r>
            <a:r>
              <a:rPr lang="pt-PT" sz="1100" b="1" i="1" dirty="0">
                <a:solidFill>
                  <a:srgbClr val="006666"/>
                </a:solidFill>
                <a:latin typeface="Arial Narrow" panose="020B0606020202030204" pitchFamily="34" charset="0"/>
                <a:sym typeface="+mn-ea"/>
              </a:rPr>
              <a:t>: </a:t>
            </a:r>
            <a:r>
              <a:rPr lang="pt-PT" sz="1100" b="1" dirty="0">
                <a:solidFill>
                  <a:srgbClr val="006666"/>
                </a:solidFill>
                <a:latin typeface="Arial Narrow" panose="020B0606020202030204" pitchFamily="34" charset="0"/>
                <a:sym typeface="+mn-ea"/>
              </a:rPr>
              <a:t>«</a:t>
            </a:r>
            <a:r>
              <a:rPr lang="pt-PT" sz="1100" i="1" dirty="0">
                <a:solidFill>
                  <a:srgbClr val="006666"/>
                </a:solidFill>
                <a:latin typeface="Arial Narrow" panose="020B0606020202030204" pitchFamily="34" charset="0"/>
                <a:sym typeface="+mn-ea"/>
              </a:rPr>
              <a:t>BASALTE: POTENTIEL AGROMINÉRAL ET POSSIBILITÉS DE CHAÎNE PRODUCTIVES</a:t>
            </a:r>
            <a:r>
              <a:rPr lang="pt-PT" altLang="en-US" sz="1100" i="1" dirty="0">
                <a:solidFill>
                  <a:srgbClr val="006666"/>
                </a:solidFill>
                <a:latin typeface="Arial Narrow" panose="020B0606020202030204" pitchFamily="34" charset="0"/>
                <a:cs typeface="Arial" panose="020B0604020202020204" pitchFamily="34" charset="0"/>
                <a:sym typeface="+mn-ea"/>
              </a:rPr>
              <a:t>»</a:t>
            </a:r>
            <a:endParaRPr lang="pt-PT" altLang="en-US" sz="1100" i="1" dirty="0">
              <a:solidFill>
                <a:srgbClr val="006666"/>
              </a:solidFill>
              <a:latin typeface="Arial Narrow" panose="020B0606020202030204" pitchFamily="34" charset="0"/>
              <a:cs typeface="Arial" panose="020B0604020202020204" pitchFamily="34" charset="0"/>
            </a:endParaRPr>
          </a:p>
          <a:p>
            <a:pPr>
              <a:lnSpc>
                <a:spcPts val="1200"/>
              </a:lnSpc>
              <a:defRPr lang="en-US"/>
            </a:pPr>
            <a:r>
              <a:rPr lang="pt-PT" sz="1100" b="1" i="1" dirty="0">
                <a:solidFill>
                  <a:srgbClr val="006666"/>
                </a:solidFill>
                <a:latin typeface="Arial Narrow" panose="020B0606020202030204" pitchFamily="34" charset="0"/>
                <a:sym typeface="+mn-ea"/>
              </a:rPr>
              <a:t>Modérateur</a:t>
            </a:r>
            <a:r>
              <a:rPr lang="pt-BR" sz="1100" b="1" i="1" dirty="0">
                <a:solidFill>
                  <a:srgbClr val="006666"/>
                </a:solidFill>
                <a:latin typeface="Arial Narrow" panose="020B0606020202030204" pitchFamily="34" charset="0"/>
                <a:cs typeface="Arial Narrow" panose="020B0606020202030204" pitchFamily="34" charset="0"/>
                <a:sym typeface="+mn-ea"/>
              </a:rPr>
              <a:t>:  </a:t>
            </a:r>
            <a:r>
              <a:rPr lang="pt-PT" altLang="en-US" sz="1100" b="1" i="1" dirty="0">
                <a:solidFill>
                  <a:srgbClr val="006666"/>
                </a:solidFill>
                <a:latin typeface="Arial Narrow" panose="020B0606020202030204" pitchFamily="34" charset="0"/>
                <a:cs typeface="Arial Narrow" panose="020B0606020202030204" pitchFamily="34" charset="0"/>
                <a:sym typeface="+mn-ea"/>
              </a:rPr>
              <a:t>Cabo Verde</a:t>
            </a:r>
            <a:endParaRPr lang="pt-BR" sz="1100" b="1" i="1" dirty="0">
              <a:solidFill>
                <a:srgbClr val="006666"/>
              </a:solidFill>
              <a:latin typeface="Arial Narrow" panose="020B0606020202030204" pitchFamily="34" charset="0"/>
              <a:cs typeface="Arial Narrow" panose="020B0606020202030204" pitchFamily="34" charset="0"/>
            </a:endParaRPr>
          </a:p>
          <a:p>
            <a:pPr>
              <a:lnSpc>
                <a:spcPts val="1200"/>
              </a:lnSpc>
              <a:defRPr lang="en-US"/>
            </a:pPr>
            <a:r>
              <a:rPr lang="pt-PT" sz="1100" b="1" i="1" dirty="0">
                <a:solidFill>
                  <a:srgbClr val="006666"/>
                </a:solidFill>
                <a:latin typeface="Arial Narrow" panose="020B0606020202030204" pitchFamily="34" charset="0"/>
                <a:cs typeface="Arial Narrow" panose="020B0606020202030204" pitchFamily="34" charset="0"/>
                <a:sym typeface="+mn-ea"/>
              </a:rPr>
              <a:t>Orateurs</a:t>
            </a:r>
            <a:r>
              <a:rPr lang="pt-BR" sz="1100" b="1" i="1" dirty="0">
                <a:solidFill>
                  <a:srgbClr val="006666"/>
                </a:solidFill>
                <a:latin typeface="Arial Narrow" panose="020B0606020202030204" pitchFamily="34" charset="0"/>
                <a:cs typeface="Arial Narrow" panose="020B0606020202030204" pitchFamily="34" charset="0"/>
                <a:sym typeface="+mn-ea"/>
              </a:rPr>
              <a:t>:</a:t>
            </a:r>
            <a:endParaRPr lang="pt-BR" sz="1100" b="1" i="1" dirty="0">
              <a:solidFill>
                <a:srgbClr val="006666"/>
              </a:solidFill>
              <a:latin typeface="Arial Narrow" panose="020B0606020202030204" pitchFamily="34" charset="0"/>
              <a:cs typeface="Arial Narrow" panose="020B0606020202030204" pitchFamily="34" charset="0"/>
            </a:endParaRPr>
          </a:p>
          <a:p>
            <a:pPr>
              <a:lnSpc>
                <a:spcPts val="1200"/>
              </a:lnSpc>
              <a:defRPr lang="en-US"/>
            </a:pPr>
            <a:r>
              <a:rPr lang="pt-PT" sz="1100" i="1" dirty="0">
                <a:solidFill>
                  <a:srgbClr val="006666"/>
                </a:solidFill>
                <a:latin typeface="Arial Narrow" panose="020B0606020202030204" pitchFamily="34" charset="0"/>
                <a:sym typeface="+mn-ea"/>
              </a:rPr>
              <a:t>MSc.</a:t>
            </a:r>
            <a:r>
              <a:rPr lang="pt-PT" sz="1100" b="1" i="1" dirty="0">
                <a:solidFill>
                  <a:srgbClr val="006666"/>
                </a:solidFill>
                <a:latin typeface="Arial Narrow" panose="020B0606020202030204" pitchFamily="34" charset="0"/>
                <a:sym typeface="+mn-ea"/>
              </a:rPr>
              <a:t>  </a:t>
            </a:r>
            <a:r>
              <a:rPr lang="pt-PT" sz="1100" dirty="0">
                <a:solidFill>
                  <a:srgbClr val="006666"/>
                </a:solidFill>
                <a:latin typeface="Arial Narrow" panose="020B0606020202030204" pitchFamily="34" charset="0"/>
                <a:sym typeface="+mn-ea"/>
              </a:rPr>
              <a:t>Magda Bergmann - </a:t>
            </a:r>
            <a:r>
              <a:rPr lang="fr-FR" sz="1100" i="1" dirty="0">
                <a:solidFill>
                  <a:srgbClr val="006666"/>
                </a:solidFill>
                <a:latin typeface="Arial Narrow" panose="020B0606020202030204" pitchFamily="34" charset="0"/>
                <a:sym typeface="+mn-ea"/>
              </a:rPr>
              <a:t>Chercheur </a:t>
            </a:r>
            <a:r>
              <a:rPr lang="pt-PT" altLang="fr-FR" sz="1100" i="1" dirty="0">
                <a:solidFill>
                  <a:srgbClr val="006666"/>
                </a:solidFill>
                <a:latin typeface="Arial Narrow" panose="020B0606020202030204" pitchFamily="34" charset="0"/>
                <a:sym typeface="+mn-ea"/>
              </a:rPr>
              <a:t>du </a:t>
            </a:r>
            <a:r>
              <a:rPr lang="pt-PT" sz="1100" dirty="0">
                <a:solidFill>
                  <a:srgbClr val="006666"/>
                </a:solidFill>
                <a:latin typeface="Arial Narrow" panose="020B0606020202030204" pitchFamily="34" charset="0"/>
                <a:sym typeface="+mn-ea"/>
              </a:rPr>
              <a:t>Service Géologique du Brésil</a:t>
            </a:r>
          </a:p>
          <a:p>
            <a:pPr>
              <a:lnSpc>
                <a:spcPts val="1200"/>
              </a:lnSpc>
              <a:defRPr lang="en-US"/>
            </a:pPr>
            <a:r>
              <a:rPr lang="pt-PT" sz="1100" i="1" dirty="0">
                <a:solidFill>
                  <a:srgbClr val="006666"/>
                </a:solidFill>
                <a:latin typeface="Arial Narrow" panose="020B0606020202030204" pitchFamily="34" charset="0"/>
                <a:sym typeface="+mn-ea"/>
              </a:rPr>
              <a:t>MSc.</a:t>
            </a:r>
            <a:r>
              <a:rPr lang="pt-PT" sz="1100" b="1" i="1" dirty="0">
                <a:solidFill>
                  <a:srgbClr val="006666"/>
                </a:solidFill>
                <a:latin typeface="Arial Narrow" panose="020B0606020202030204" pitchFamily="34" charset="0"/>
                <a:sym typeface="+mn-ea"/>
              </a:rPr>
              <a:t>  </a:t>
            </a:r>
            <a:r>
              <a:rPr lang="pt-PT" sz="1100" dirty="0">
                <a:solidFill>
                  <a:srgbClr val="006666"/>
                </a:solidFill>
                <a:latin typeface="Arial Narrow" panose="020B0606020202030204" pitchFamily="34" charset="0"/>
                <a:sym typeface="+mn-ea"/>
              </a:rPr>
              <a:t>MSc. Andrea Sander - </a:t>
            </a:r>
            <a:r>
              <a:rPr lang="fr-FR" sz="1100" i="1" dirty="0">
                <a:solidFill>
                  <a:srgbClr val="006666"/>
                </a:solidFill>
                <a:latin typeface="Arial Narrow" panose="020B0606020202030204" pitchFamily="34" charset="0"/>
                <a:sym typeface="+mn-ea"/>
              </a:rPr>
              <a:t>Chercheur </a:t>
            </a:r>
            <a:r>
              <a:rPr lang="pt-PT" altLang="fr-FR" sz="1100" i="1" dirty="0">
                <a:solidFill>
                  <a:srgbClr val="006666"/>
                </a:solidFill>
                <a:latin typeface="Arial Narrow" panose="020B0606020202030204" pitchFamily="34" charset="0"/>
                <a:sym typeface="+mn-ea"/>
              </a:rPr>
              <a:t>du </a:t>
            </a:r>
            <a:r>
              <a:rPr lang="pt-PT" sz="1100" dirty="0">
                <a:solidFill>
                  <a:srgbClr val="006666"/>
                </a:solidFill>
                <a:latin typeface="Arial Narrow" panose="020B0606020202030204" pitchFamily="34" charset="0"/>
                <a:sym typeface="+mn-ea"/>
              </a:rPr>
              <a:t>Service Géologique du Brésil</a:t>
            </a:r>
          </a:p>
          <a:p>
            <a:pPr>
              <a:lnSpc>
                <a:spcPts val="500"/>
              </a:lnSpc>
              <a:defRPr lang="en-US"/>
            </a:pPr>
            <a:endParaRPr lang="pt-BR" sz="1100" dirty="0" smtClean="0">
              <a:solidFill>
                <a:srgbClr val="006666"/>
              </a:solidFill>
              <a:latin typeface="Arial Narrow" panose="020B0606020202030204" pitchFamily="34" charset="0"/>
            </a:endParaRPr>
          </a:p>
          <a:p>
            <a:pPr>
              <a:lnSpc>
                <a:spcPts val="1200"/>
              </a:lnSpc>
              <a:defRPr lang="en-US"/>
            </a:pPr>
            <a:r>
              <a:rPr lang="pt-PT" sz="1100" dirty="0">
                <a:solidFill>
                  <a:schemeClr val="tx2">
                    <a:lumMod val="50000"/>
                  </a:schemeClr>
                </a:solidFill>
              </a:rPr>
              <a:t>LIBRE</a:t>
            </a:r>
            <a:endParaRPr lang="pt-PT" sz="1100" i="1" dirty="0" smtClean="0">
              <a:solidFill>
                <a:schemeClr val="tx2">
                  <a:lumMod val="50000"/>
                </a:schemeClr>
              </a:solidFill>
              <a:latin typeface="Arial Narrow" panose="020B0606020202030204" pitchFamily="34" charset="0"/>
            </a:endParaRPr>
          </a:p>
        </p:txBody>
      </p:sp>
      <p:sp>
        <p:nvSpPr>
          <p:cNvPr id="11" name="TextBox 31"/>
          <p:cNvSpPr/>
          <p:nvPr/>
        </p:nvSpPr>
        <p:spPr>
          <a:xfrm>
            <a:off x="-8890" y="158442"/>
            <a:ext cx="2381885" cy="307975"/>
          </a:xfrm>
          <a:prstGeom prst="rect">
            <a:avLst/>
          </a:prstGeom>
          <a:noFill/>
          <a:ln>
            <a:noFill/>
          </a:ln>
          <a:effectLst/>
        </p:spPr>
        <p:txBody>
          <a:bodyPr vert="horz" wrap="square" lIns="91440" tIns="45720" rIns="91440" bIns="45720" numCol="1" spcCol="215900" anchor="t"/>
          <a:lstStyle/>
          <a:p>
            <a:pPr>
              <a:defRPr lang="en-US"/>
            </a:pPr>
            <a:r>
              <a:rPr lang="pt-BR" sz="1400" b="1" i="1" dirty="0" smtClean="0">
                <a:solidFill>
                  <a:srgbClr val="006666"/>
                </a:solidFill>
                <a:latin typeface="Times New Roman" panose="02020603050405020304" pitchFamily="1" charset="0"/>
                <a:cs typeface="Times New Roman" panose="02020603050405020304" pitchFamily="1" charset="0"/>
              </a:rPr>
              <a:t>JOUR</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PT" alt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08</a:t>
            </a:r>
            <a:r>
              <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PT" alt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Juin</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202</a:t>
            </a:r>
            <a:r>
              <a:rPr lang="pt-PT" alt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1</a:t>
            </a:r>
            <a:r>
              <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p>
        </p:txBody>
      </p:sp>
      <p:sp>
        <p:nvSpPr>
          <p:cNvPr id="12" name="TextBox 1"/>
          <p:cNvSpPr/>
          <p:nvPr/>
        </p:nvSpPr>
        <p:spPr>
          <a:xfrm>
            <a:off x="10160" y="-3483"/>
            <a:ext cx="1520190" cy="369570"/>
          </a:xfrm>
          <a:prstGeom prst="rect">
            <a:avLst/>
          </a:prstGeom>
          <a:noFill/>
          <a:ln>
            <a:noFill/>
          </a:ln>
          <a:effectLst/>
        </p:spPr>
        <p:txBody>
          <a:bodyPr vert="horz" wrap="square" lIns="91440" tIns="45720" rIns="91440" bIns="45720" numCol="1" spcCol="215900" anchor="t"/>
          <a:lstStyle/>
          <a:p>
            <a:pPr>
              <a:defRPr lang="en-US"/>
            </a:pPr>
            <a:r>
              <a:rPr lang="pt-BR" sz="1400" b="1" i="1" dirty="0">
                <a:solidFill>
                  <a:srgbClr val="006666"/>
                </a:solidFill>
                <a:latin typeface="Arial Narrow" panose="020B0606020202030204" pitchFamily="34" charset="0"/>
              </a:rPr>
              <a:t>PROGRAMME</a:t>
            </a:r>
            <a:endParaRPr lang="pt-BR" sz="1400" b="1" i="1" dirty="0">
              <a:solidFill>
                <a:srgbClr val="006666"/>
              </a:solidFill>
              <a:latin typeface="Arial Narrow" panose="020B0606020202030204" pitchFamily="34" charset="0"/>
              <a:cs typeface="Times New Roman" panose="02020603050405020304" pitchFamily="1" charset="0"/>
            </a:endParaRPr>
          </a:p>
        </p:txBody>
      </p:sp>
      <p:pic>
        <p:nvPicPr>
          <p:cNvPr id="38" name="Imagem 37" descr="logo"/>
          <p:cNvPicPr>
            <a:picLocks noChangeAspect="1"/>
          </p:cNvPicPr>
          <p:nvPr/>
        </p:nvPicPr>
        <p:blipFill>
          <a:blip r:embed="rId5"/>
          <a:stretch>
            <a:fillRect/>
          </a:stretch>
        </p:blipFill>
        <p:spPr>
          <a:xfrm>
            <a:off x="9076690" y="66040"/>
            <a:ext cx="3092450" cy="724535"/>
          </a:xfrm>
          <a:prstGeom prst="rect">
            <a:avLst/>
          </a:prstGeom>
        </p:spPr>
      </p:pic>
      <p:sp>
        <p:nvSpPr>
          <p:cNvPr id="4" name="CaixaDeTexto 22"/>
          <p:cNvSpPr txBox="1"/>
          <p:nvPr/>
        </p:nvSpPr>
        <p:spPr>
          <a:xfrm>
            <a:off x="9098915" y="944880"/>
            <a:ext cx="2854960" cy="706755"/>
          </a:xfrm>
          <a:prstGeom prst="rect">
            <a:avLst/>
          </a:prstGeom>
          <a:noFill/>
        </p:spPr>
        <p:txBody>
          <a:bodyPr wrap="square" rtlCol="0">
            <a:spAutoFit/>
          </a:bodyPr>
          <a:lstStyle/>
          <a:p>
            <a:pPr algn="ctr"/>
            <a:r>
              <a:rPr lang="pt-PT" sz="2000" i="1" dirty="0">
                <a:solidFill>
                  <a:srgbClr val="006666"/>
                </a:solidFill>
              </a:rPr>
              <a:t>PROGRAMME</a:t>
            </a:r>
          </a:p>
          <a:p>
            <a:pPr algn="ctr"/>
            <a:r>
              <a:rPr lang="pt-PT" sz="2000" i="1" dirty="0" smtClean="0">
                <a:solidFill>
                  <a:srgbClr val="006666"/>
                </a:solidFill>
              </a:rPr>
              <a:t>DE LA CONFÉRENCE</a:t>
            </a:r>
          </a:p>
        </p:txBody>
      </p:sp>
      <p:sp>
        <p:nvSpPr>
          <p:cNvPr id="40" name="CaixaDeTexto 13"/>
          <p:cNvSpPr txBox="1"/>
          <p:nvPr/>
        </p:nvSpPr>
        <p:spPr>
          <a:xfrm>
            <a:off x="1010285" y="6671310"/>
            <a:ext cx="4530090" cy="184666"/>
          </a:xfrm>
          <a:prstGeom prst="rect">
            <a:avLst/>
          </a:prstGeom>
          <a:noFill/>
        </p:spPr>
        <p:txBody>
          <a:bodyPr wrap="square" rtlCol="0">
            <a:spAutoFit/>
          </a:bodyPr>
          <a:lstStyle/>
          <a:p>
            <a:pPr>
              <a:lnSpc>
                <a:spcPct val="75000"/>
              </a:lnSpc>
              <a:spcBef>
                <a:spcPts val="0"/>
              </a:spcBef>
              <a:spcAft>
                <a:spcPts val="0"/>
              </a:spcAft>
            </a:pPr>
            <a:r>
              <a:rPr lang="pt-PT" sz="800" dirty="0" smtClean="0">
                <a:solidFill>
                  <a:schemeClr val="tx2">
                    <a:lumMod val="50000"/>
                  </a:schemeClr>
                </a:solidFill>
              </a:rPr>
              <a:t>Remarque:  </a:t>
            </a:r>
            <a:r>
              <a:rPr lang="fr-FR" sz="800" dirty="0">
                <a:solidFill>
                  <a:schemeClr val="tx2">
                    <a:lumMod val="50000"/>
                  </a:schemeClr>
                </a:solidFill>
              </a:rPr>
              <a:t>Certains des noms </a:t>
            </a:r>
            <a:r>
              <a:rPr lang="fr-FR" sz="800" dirty="0" smtClean="0">
                <a:solidFill>
                  <a:schemeClr val="tx2">
                    <a:lumMod val="50000"/>
                  </a:schemeClr>
                </a:solidFill>
              </a:rPr>
              <a:t>mentionnés </a:t>
            </a:r>
            <a:r>
              <a:rPr lang="fr-FR" sz="800" dirty="0">
                <a:solidFill>
                  <a:schemeClr val="tx2">
                    <a:lumMod val="50000"/>
                  </a:schemeClr>
                </a:solidFill>
              </a:rPr>
              <a:t>sont </a:t>
            </a:r>
            <a:r>
              <a:rPr lang="fr-FR" sz="800" dirty="0" smtClean="0">
                <a:solidFill>
                  <a:schemeClr val="tx2">
                    <a:lumMod val="50000"/>
                  </a:schemeClr>
                </a:solidFill>
              </a:rPr>
              <a:t>encore </a:t>
            </a:r>
            <a:r>
              <a:rPr lang="fr-FR" sz="800" dirty="0">
                <a:solidFill>
                  <a:schemeClr val="tx2">
                    <a:lumMod val="50000"/>
                  </a:schemeClr>
                </a:solidFill>
              </a:rPr>
              <a:t>en cours de confirmation.</a:t>
            </a:r>
            <a:endParaRPr lang="pt-PT" sz="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32" name="Agrupar 31"/>
          <p:cNvGrpSpPr/>
          <p:nvPr/>
        </p:nvGrpSpPr>
        <p:grpSpPr>
          <a:xfrm>
            <a:off x="4231005" y="2603500"/>
            <a:ext cx="7934960" cy="4227830"/>
            <a:chOff x="6663" y="4100"/>
            <a:chExt cx="12496" cy="6658"/>
          </a:xfrm>
        </p:grpSpPr>
        <p:grpSp>
          <p:nvGrpSpPr>
            <p:cNvPr id="31" name="Agrupar 30"/>
            <p:cNvGrpSpPr/>
            <p:nvPr/>
          </p:nvGrpSpPr>
          <p:grpSpPr>
            <a:xfrm>
              <a:off x="8759" y="4100"/>
              <a:ext cx="10400" cy="5798"/>
              <a:chOff x="8759" y="4100"/>
              <a:chExt cx="10400" cy="5798"/>
            </a:xfrm>
          </p:grpSpPr>
          <p:sp>
            <p:nvSpPr>
              <p:cNvPr id="5" name="Rectângulo 4"/>
              <p:cNvSpPr/>
              <p:nvPr/>
            </p:nvSpPr>
            <p:spPr>
              <a:xfrm>
                <a:off x="8759" y="5330"/>
                <a:ext cx="2595" cy="355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6" name="Anel 5"/>
              <p:cNvSpPr/>
              <p:nvPr/>
            </p:nvSpPr>
            <p:spPr>
              <a:xfrm>
                <a:off x="9943" y="4100"/>
                <a:ext cx="9217" cy="5799"/>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30" name="Agrupar 29"/>
            <p:cNvGrpSpPr/>
            <p:nvPr/>
          </p:nvGrpSpPr>
          <p:grpSpPr>
            <a:xfrm>
              <a:off x="6663" y="8310"/>
              <a:ext cx="12254" cy="2448"/>
              <a:chOff x="6663" y="8310"/>
              <a:chExt cx="12254" cy="2448"/>
            </a:xfrm>
          </p:grpSpPr>
          <p:sp>
            <p:nvSpPr>
              <p:cNvPr id="3" name="Rectângulo 2"/>
              <p:cNvSpPr/>
              <p:nvPr/>
            </p:nvSpPr>
            <p:spPr>
              <a:xfrm>
                <a:off x="6663" y="8511"/>
                <a:ext cx="12255" cy="1799"/>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9" name="Agrupar 28"/>
              <p:cNvGrpSpPr/>
              <p:nvPr/>
            </p:nvGrpSpPr>
            <p:grpSpPr>
              <a:xfrm>
                <a:off x="8264" y="8310"/>
                <a:ext cx="6836" cy="2449"/>
                <a:chOff x="8264" y="8310"/>
                <a:chExt cx="6836" cy="2449"/>
              </a:xfrm>
            </p:grpSpPr>
            <p:pic>
              <p:nvPicPr>
                <p:cNvPr id="16" name="Imagem 15" descr="fundo"/>
                <p:cNvPicPr>
                  <a:picLocks noChangeAspect="1"/>
                </p:cNvPicPr>
                <p:nvPr/>
              </p:nvPicPr>
              <p:blipFill>
                <a:blip r:embed="rId3"/>
                <a:stretch>
                  <a:fillRect/>
                </a:stretch>
              </p:blipFill>
              <p:spPr>
                <a:xfrm>
                  <a:off x="8668" y="8614"/>
                  <a:ext cx="6015" cy="2025"/>
                </a:xfrm>
                <a:prstGeom prst="rect">
                  <a:avLst/>
                </a:prstGeom>
              </p:spPr>
            </p:pic>
            <p:sp>
              <p:nvSpPr>
                <p:cNvPr id="13" name="Anel 12"/>
                <p:cNvSpPr/>
                <p:nvPr/>
              </p:nvSpPr>
              <p:spPr>
                <a:xfrm>
                  <a:off x="9766" y="8347"/>
                  <a:ext cx="5334" cy="2412"/>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5" name="Rectângulo 14"/>
                <p:cNvSpPr/>
                <p:nvPr/>
              </p:nvSpPr>
              <p:spPr>
                <a:xfrm>
                  <a:off x="8264" y="8511"/>
                  <a:ext cx="2071" cy="2184"/>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1" name="Rectângulo 20"/>
                <p:cNvSpPr/>
                <p:nvPr/>
              </p:nvSpPr>
              <p:spPr>
                <a:xfrm>
                  <a:off x="9899" y="831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4" name="Rectângulo 23"/>
                <p:cNvSpPr/>
                <p:nvPr/>
              </p:nvSpPr>
              <p:spPr>
                <a:xfrm>
                  <a:off x="13729" y="8465"/>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5" name="Rectângulo 24"/>
                <p:cNvSpPr/>
                <p:nvPr/>
              </p:nvSpPr>
              <p:spPr>
                <a:xfrm>
                  <a:off x="13494" y="1012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6" name="Rectângulo 25"/>
                <p:cNvSpPr/>
                <p:nvPr/>
              </p:nvSpPr>
              <p:spPr>
                <a:xfrm>
                  <a:off x="10214" y="10155"/>
                  <a:ext cx="136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9" name="CaixaDeTexto 67"/>
          <p:cNvSpPr/>
          <p:nvPr/>
        </p:nvSpPr>
        <p:spPr>
          <a:xfrm>
            <a:off x="9226550" y="1746885"/>
            <a:ext cx="2548890" cy="1628140"/>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07- 09 JUIN</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 VERT</a:t>
            </a:r>
          </a:p>
        </p:txBody>
      </p:sp>
      <p:pic>
        <p:nvPicPr>
          <p:cNvPr id="28"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19" name="Anel 18"/>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5" name="TextBox 26"/>
          <p:cNvSpPr/>
          <p:nvPr/>
        </p:nvSpPr>
        <p:spPr>
          <a:xfrm>
            <a:off x="980440" y="986155"/>
            <a:ext cx="6289675" cy="5601970"/>
          </a:xfrm>
          <a:prstGeom prst="rect">
            <a:avLst/>
          </a:prstGeom>
          <a:noFill/>
          <a:ln>
            <a:noFill/>
          </a:ln>
          <a:effectLst/>
        </p:spPr>
        <p:txBody>
          <a:bodyPr vert="horz" wrap="square" lIns="91440" tIns="45720" rIns="91440" bIns="45720" numCol="1" spcCol="215900" anchor="t"/>
          <a:lstStyle/>
          <a:p>
            <a:pPr>
              <a:lnSpc>
                <a:spcPts val="1200"/>
              </a:lnSpc>
              <a:defRPr lang="en-US"/>
            </a:pPr>
            <a:r>
              <a:rPr lang="pt-PT" sz="1100" b="1" i="1" dirty="0" smtClean="0">
                <a:solidFill>
                  <a:schemeClr val="accent3">
                    <a:lumMod val="75000"/>
                  </a:schemeClr>
                </a:solidFill>
                <a:latin typeface="Arial Narrow" panose="020B0606020202030204" pitchFamily="34" charset="0"/>
              </a:rPr>
              <a:t>Thème I: </a:t>
            </a:r>
            <a:r>
              <a:rPr lang="pt-PT" sz="1100" i="1" dirty="0" smtClean="0">
                <a:solidFill>
                  <a:schemeClr val="accent3">
                    <a:lumMod val="75000"/>
                  </a:schemeClr>
                </a:solidFill>
                <a:latin typeface="Arial Narrow" panose="020B0606020202030204" pitchFamily="34" charset="0"/>
              </a:rPr>
              <a:t>Recherche,</a:t>
            </a:r>
            <a:r>
              <a:rPr lang="pt-PT" sz="1100" dirty="0" smtClean="0">
                <a:solidFill>
                  <a:schemeClr val="accent3">
                    <a:lumMod val="75000"/>
                  </a:schemeClr>
                </a:solidFill>
                <a:latin typeface="Arial Narrow" panose="020B0606020202030204" pitchFamily="34" charset="0"/>
              </a:rPr>
              <a:t> </a:t>
            </a:r>
            <a:r>
              <a:rPr lang="pt-PT" sz="1100" dirty="0">
                <a:solidFill>
                  <a:schemeClr val="accent3">
                    <a:lumMod val="75000"/>
                  </a:schemeClr>
                </a:solidFill>
                <a:latin typeface="Arial Narrow" panose="020B0606020202030204" pitchFamily="34" charset="0"/>
              </a:rPr>
              <a:t>Législation, </a:t>
            </a:r>
            <a:r>
              <a:rPr lang="pt-PT" sz="1100" dirty="0" smtClean="0">
                <a:solidFill>
                  <a:schemeClr val="accent3">
                    <a:lumMod val="75000"/>
                  </a:schemeClr>
                </a:solidFill>
                <a:latin typeface="Arial Narrow" panose="020B0606020202030204" pitchFamily="34" charset="0"/>
              </a:rPr>
              <a:t>Réglementation </a:t>
            </a:r>
            <a:r>
              <a:rPr lang="pt-PT" sz="1100" i="1" dirty="0" smtClean="0">
                <a:solidFill>
                  <a:schemeClr val="accent3">
                    <a:lumMod val="75000"/>
                  </a:schemeClr>
                </a:solidFill>
                <a:latin typeface="Arial Narrow" panose="020B0606020202030204" pitchFamily="34" charset="0"/>
              </a:rPr>
              <a:t>et Technologie de «Rochagem»</a:t>
            </a:r>
          </a:p>
          <a:p>
            <a:pPr>
              <a:lnSpc>
                <a:spcPts val="1200"/>
              </a:lnSpc>
              <a:defRPr lang="en-US"/>
            </a:pPr>
            <a:r>
              <a:rPr lang="pt-PT" sz="1100" b="1" i="1" dirty="0" smtClean="0">
                <a:solidFill>
                  <a:schemeClr val="accent3">
                    <a:lumMod val="75000"/>
                  </a:schemeClr>
                </a:solidFill>
                <a:latin typeface="Arial Narrow" panose="020B0606020202030204" pitchFamily="34" charset="0"/>
                <a:sym typeface="+mn-ea"/>
              </a:rPr>
              <a:t>Modérateur</a:t>
            </a:r>
            <a:r>
              <a:rPr lang="pt-BR" sz="1100" i="1" dirty="0" smtClean="0">
                <a:solidFill>
                  <a:schemeClr val="accent3">
                    <a:lumMod val="75000"/>
                  </a:schemeClr>
                </a:solidFill>
                <a:latin typeface="Arial Narrow" panose="020B0606020202030204" pitchFamily="34" charset="0"/>
                <a:cs typeface="Arial Narrow" panose="020B0606020202030204" pitchFamily="34" charset="0"/>
                <a:sym typeface="+mn-ea"/>
              </a:rPr>
              <a:t>: </a:t>
            </a:r>
            <a:r>
              <a:rPr lang="fr-FR" sz="1100" i="1" dirty="0">
                <a:solidFill>
                  <a:schemeClr val="accent3">
                    <a:lumMod val="75000"/>
                  </a:schemeClr>
                </a:solidFill>
                <a:latin typeface="Arial Narrow" panose="020B0606020202030204" pitchFamily="34" charset="0"/>
              </a:rPr>
              <a:t>ANMCV</a:t>
            </a:r>
            <a:r>
              <a:rPr lang="fr-FR" sz="1100" dirty="0">
                <a:solidFill>
                  <a:schemeClr val="accent3">
                    <a:lumMod val="75000"/>
                  </a:schemeClr>
                </a:solidFill>
                <a:latin typeface="Arial Narrow" panose="020B0606020202030204" pitchFamily="34" charset="0"/>
              </a:rPr>
              <a:t> - Association </a:t>
            </a:r>
            <a:r>
              <a:rPr lang="fr-FR" sz="1100" dirty="0" smtClean="0">
                <a:solidFill>
                  <a:schemeClr val="accent3">
                    <a:lumMod val="75000"/>
                  </a:schemeClr>
                </a:solidFill>
                <a:latin typeface="Arial Narrow" panose="020B0606020202030204" pitchFamily="34" charset="0"/>
              </a:rPr>
              <a:t>Nationale </a:t>
            </a:r>
            <a:r>
              <a:rPr lang="fr-FR" sz="1100" dirty="0">
                <a:solidFill>
                  <a:schemeClr val="accent3">
                    <a:lumMod val="75000"/>
                  </a:schemeClr>
                </a:solidFill>
                <a:latin typeface="Arial Narrow" panose="020B0606020202030204" pitchFamily="34" charset="0"/>
              </a:rPr>
              <a:t>des </a:t>
            </a:r>
            <a:r>
              <a:rPr lang="fr-FR" sz="1100" dirty="0" smtClean="0">
                <a:solidFill>
                  <a:schemeClr val="accent3">
                    <a:lumMod val="75000"/>
                  </a:schemeClr>
                </a:solidFill>
                <a:latin typeface="Arial Narrow" panose="020B0606020202030204" pitchFamily="34" charset="0"/>
              </a:rPr>
              <a:t>Municipalités </a:t>
            </a:r>
            <a:r>
              <a:rPr lang="fr-FR" sz="1100" dirty="0">
                <a:solidFill>
                  <a:schemeClr val="accent3">
                    <a:lumMod val="75000"/>
                  </a:schemeClr>
                </a:solidFill>
                <a:latin typeface="Arial Narrow" panose="020B0606020202030204" pitchFamily="34" charset="0"/>
              </a:rPr>
              <a:t>du </a:t>
            </a:r>
            <a:r>
              <a:rPr lang="fr-FR" sz="1100" dirty="0" smtClean="0">
                <a:solidFill>
                  <a:schemeClr val="accent3">
                    <a:lumMod val="75000"/>
                  </a:schemeClr>
                </a:solidFill>
                <a:latin typeface="Arial Narrow" panose="020B0606020202030204" pitchFamily="34" charset="0"/>
              </a:rPr>
              <a:t>Cap-Vert</a:t>
            </a:r>
          </a:p>
          <a:p>
            <a:pPr>
              <a:lnSpc>
                <a:spcPts val="1200"/>
              </a:lnSpc>
              <a:defRPr lang="en-US"/>
            </a:pPr>
            <a:r>
              <a:rPr lang="pt-PT" sz="1100" b="1" dirty="0" smtClean="0">
                <a:solidFill>
                  <a:schemeClr val="accent3">
                    <a:lumMod val="75000"/>
                  </a:schemeClr>
                </a:solidFill>
                <a:latin typeface="Arial Narrow" panose="020B0606020202030204" pitchFamily="34" charset="0"/>
                <a:sym typeface="+mn-ea"/>
              </a:rPr>
              <a:t>Interventions des </a:t>
            </a:r>
            <a:r>
              <a:rPr lang="pt-PT" sz="1100" b="1" i="1" dirty="0" smtClean="0">
                <a:solidFill>
                  <a:schemeClr val="accent3">
                    <a:lumMod val="75000"/>
                  </a:schemeClr>
                </a:solidFill>
                <a:latin typeface="Arial Narrow" panose="020B0606020202030204" pitchFamily="34" charset="0"/>
                <a:sym typeface="+mn-ea"/>
              </a:rPr>
              <a:t>Experts:</a:t>
            </a:r>
          </a:p>
          <a:p>
            <a:pPr>
              <a:lnSpc>
                <a:spcPts val="1200"/>
              </a:lnSpc>
              <a:defRPr lang="en-US"/>
            </a:pPr>
            <a:r>
              <a:rPr lang="pt-PT" altLang="pt-BR" sz="1100" i="1" dirty="0">
                <a:solidFill>
                  <a:schemeClr val="accent3">
                    <a:lumMod val="75000"/>
                  </a:schemeClr>
                </a:solidFill>
                <a:latin typeface="Arial Narrow" panose="020B0606020202030204" pitchFamily="34" charset="0"/>
              </a:rPr>
              <a:t>■ </a:t>
            </a:r>
            <a:r>
              <a:rPr lang="pt-BR" sz="1100" i="1" dirty="0">
                <a:solidFill>
                  <a:schemeClr val="accent3">
                    <a:lumMod val="75000"/>
                  </a:schemeClr>
                </a:solidFill>
                <a:latin typeface="Arial Narrow" panose="020B0606020202030204" pitchFamily="34" charset="0"/>
              </a:rPr>
              <a:t>Prof.  Suzi Huff Theodoro –  </a:t>
            </a:r>
            <a:r>
              <a:rPr lang="fr-FR" sz="1100" i="1" dirty="0">
                <a:solidFill>
                  <a:schemeClr val="accent3">
                    <a:lumMod val="75000"/>
                  </a:schemeClr>
                </a:solidFill>
                <a:latin typeface="Arial Narrow" panose="020B0606020202030204" pitchFamily="34" charset="0"/>
              </a:rPr>
              <a:t>Chercheur à l'Université de </a:t>
            </a:r>
            <a:r>
              <a:rPr lang="fr-FR" sz="1100" i="1" dirty="0" smtClean="0">
                <a:solidFill>
                  <a:schemeClr val="accent3">
                    <a:lumMod val="75000"/>
                  </a:schemeClr>
                </a:solidFill>
                <a:latin typeface="Arial Narrow" panose="020B0606020202030204" pitchFamily="34" charset="0"/>
              </a:rPr>
              <a:t>Brasilia</a:t>
            </a:r>
          </a:p>
          <a:p>
            <a:pPr>
              <a:lnSpc>
                <a:spcPts val="1200"/>
              </a:lnSpc>
              <a:defRPr lang="en-US"/>
            </a:pPr>
            <a:r>
              <a:rPr lang="pt-PT" altLang="pt-BR" sz="1100" i="1" dirty="0">
                <a:solidFill>
                  <a:schemeClr val="accent3">
                    <a:lumMod val="75000"/>
                  </a:schemeClr>
                </a:solidFill>
                <a:latin typeface="Arial Narrow" panose="020B0606020202030204" pitchFamily="34" charset="0"/>
              </a:rPr>
              <a:t>■ </a:t>
            </a:r>
            <a:r>
              <a:rPr lang="pt-PT" sz="1100" dirty="0">
                <a:solidFill>
                  <a:schemeClr val="accent3">
                    <a:lumMod val="75000"/>
                  </a:schemeClr>
                </a:solidFill>
                <a:latin typeface="Arial Narrow" panose="020B0606020202030204" pitchFamily="34" charset="0"/>
                <a:sym typeface="+mn-ea"/>
              </a:rPr>
              <a:t>Prof. Émérite Peter van Straaten – </a:t>
            </a:r>
            <a:r>
              <a:rPr lang="fr-FR" sz="1100" dirty="0">
                <a:solidFill>
                  <a:schemeClr val="accent3">
                    <a:lumMod val="75000"/>
                  </a:schemeClr>
                </a:solidFill>
                <a:latin typeface="Arial Narrow" panose="020B0606020202030204" pitchFamily="34" charset="0"/>
              </a:rPr>
              <a:t>Chercheur à l’</a:t>
            </a:r>
            <a:r>
              <a:rPr lang="pt-PT" sz="1100" dirty="0">
                <a:solidFill>
                  <a:schemeClr val="accent3">
                    <a:lumMod val="75000"/>
                  </a:schemeClr>
                </a:solidFill>
                <a:latin typeface="Arial Narrow" panose="020B0606020202030204" pitchFamily="34" charset="0"/>
                <a:sym typeface="+mn-ea"/>
              </a:rPr>
              <a:t>Université de Guelph</a:t>
            </a:r>
            <a:r>
              <a:rPr lang="pt-BR" sz="1100" dirty="0">
                <a:solidFill>
                  <a:schemeClr val="accent3">
                    <a:lumMod val="75000"/>
                  </a:schemeClr>
                </a:solidFill>
                <a:latin typeface="Arial Narrow" panose="020B0606020202030204" pitchFamily="34" charset="0"/>
                <a:sym typeface="+mn-ea"/>
              </a:rPr>
              <a:t> – Canadá</a:t>
            </a:r>
            <a:endParaRPr lang="fr-FR" sz="1100" i="1" dirty="0">
              <a:solidFill>
                <a:schemeClr val="accent3">
                  <a:lumMod val="75000"/>
                </a:schemeClr>
              </a:solidFill>
              <a:latin typeface="Arial Narrow" panose="020B0606020202030204" pitchFamily="34" charset="0"/>
            </a:endParaRPr>
          </a:p>
          <a:p>
            <a:pPr>
              <a:lnSpc>
                <a:spcPts val="1200"/>
              </a:lnSpc>
              <a:defRPr lang="en-US"/>
            </a:pPr>
            <a:r>
              <a:rPr lang="pt-PT" altLang="pt-BR" sz="1100" i="1" dirty="0" smtClean="0">
                <a:solidFill>
                  <a:schemeClr val="accent3">
                    <a:lumMod val="75000"/>
                  </a:schemeClr>
                </a:solidFill>
                <a:latin typeface="Arial Narrow" panose="020B0606020202030204" pitchFamily="34" charset="0"/>
              </a:rPr>
              <a:t>■ Prof</a:t>
            </a:r>
            <a:r>
              <a:rPr lang="pt-PT" sz="1100" dirty="0">
                <a:solidFill>
                  <a:schemeClr val="accent3">
                    <a:lumMod val="75000"/>
                  </a:schemeClr>
                </a:solidFill>
                <a:latin typeface="Arial Narrow" panose="020B0606020202030204" pitchFamily="34" charset="0"/>
              </a:rPr>
              <a:t>. Eder  de Souza Martins – </a:t>
            </a:r>
            <a:r>
              <a:rPr lang="fr-FR" sz="1100" dirty="0">
                <a:solidFill>
                  <a:schemeClr val="accent3">
                    <a:lumMod val="75000"/>
                  </a:schemeClr>
                </a:solidFill>
                <a:latin typeface="Arial Narrow" panose="020B0606020202030204" pitchFamily="34" charset="0"/>
              </a:rPr>
              <a:t>Chercheur </a:t>
            </a:r>
            <a:r>
              <a:rPr lang="fr-FR" sz="1100" dirty="0" smtClean="0">
                <a:solidFill>
                  <a:schemeClr val="accent3">
                    <a:lumMod val="75000"/>
                  </a:schemeClr>
                </a:solidFill>
                <a:latin typeface="Arial Narrow" panose="020B0606020202030204" pitchFamily="34" charset="0"/>
              </a:rPr>
              <a:t>à l’</a:t>
            </a:r>
            <a:r>
              <a:rPr lang="fr-FR" sz="1100" i="1" dirty="0" smtClean="0">
                <a:solidFill>
                  <a:schemeClr val="accent3">
                    <a:lumMod val="75000"/>
                  </a:schemeClr>
                </a:solidFill>
                <a:latin typeface="Arial Narrow" panose="020B0606020202030204" pitchFamily="34" charset="0"/>
              </a:rPr>
              <a:t>EMBRAPA</a:t>
            </a:r>
            <a:r>
              <a:rPr lang="fr-FR" sz="1100" dirty="0" smtClean="0">
                <a:solidFill>
                  <a:schemeClr val="accent3">
                    <a:lumMod val="75000"/>
                  </a:schemeClr>
                </a:solidFill>
                <a:latin typeface="Arial Narrow" panose="020B0606020202030204" pitchFamily="34" charset="0"/>
              </a:rPr>
              <a:t> </a:t>
            </a:r>
            <a:r>
              <a:rPr lang="fr-FR" sz="1100" i="1" dirty="0">
                <a:solidFill>
                  <a:schemeClr val="accent3">
                    <a:lumMod val="75000"/>
                  </a:schemeClr>
                </a:solidFill>
                <a:latin typeface="Arial Narrow" panose="020B0606020202030204" pitchFamily="34" charset="0"/>
              </a:rPr>
              <a:t>(Société Brésilienne de Recherche Agro-élevage</a:t>
            </a:r>
            <a:r>
              <a:rPr lang="pt-BR" sz="1100" i="1" dirty="0" smtClean="0">
                <a:solidFill>
                  <a:schemeClr val="accent3">
                    <a:lumMod val="75000"/>
                  </a:schemeClr>
                </a:solidFill>
                <a:latin typeface="Arial Narrow" panose="020B0606020202030204" pitchFamily="34" charset="0"/>
              </a:rPr>
              <a:t>)</a:t>
            </a:r>
          </a:p>
          <a:p>
            <a:pPr>
              <a:lnSpc>
                <a:spcPts val="1200"/>
              </a:lnSpc>
              <a:defRPr lang="en-US"/>
            </a:pPr>
            <a:endParaRPr lang="pt-PT" sz="1100" dirty="0">
              <a:solidFill>
                <a:schemeClr val="accent3">
                  <a:lumMod val="75000"/>
                </a:schemeClr>
              </a:solidFill>
              <a:latin typeface="Arial Narrow" panose="020B0606020202030204" pitchFamily="34" charset="0"/>
              <a:sym typeface="+mn-ea"/>
            </a:endParaRPr>
          </a:p>
          <a:p>
            <a:pPr>
              <a:lnSpc>
                <a:spcPts val="1200"/>
              </a:lnSpc>
              <a:defRPr lang="en-US"/>
            </a:pPr>
            <a:r>
              <a:rPr lang="pt-PT" sz="1100" dirty="0" smtClean="0">
                <a:solidFill>
                  <a:schemeClr val="accent3">
                    <a:lumMod val="75000"/>
                  </a:schemeClr>
                </a:solidFill>
                <a:latin typeface="Arial Narrow" panose="020B0606020202030204" pitchFamily="34" charset="0"/>
              </a:rPr>
              <a:t>Débats</a:t>
            </a:r>
            <a:endParaRPr lang="pt-PT" sz="1100" dirty="0">
              <a:solidFill>
                <a:schemeClr val="accent3">
                  <a:lumMod val="75000"/>
                </a:schemeClr>
              </a:solidFill>
              <a:latin typeface="Arial Narrow" panose="020B0606020202030204" pitchFamily="34" charset="0"/>
            </a:endParaRPr>
          </a:p>
          <a:p>
            <a:pPr>
              <a:lnSpc>
                <a:spcPts val="1200"/>
              </a:lnSpc>
              <a:defRPr lang="en-US"/>
            </a:pPr>
            <a:r>
              <a:rPr lang="pt-PT" sz="1100" dirty="0" smtClean="0">
                <a:solidFill>
                  <a:schemeClr val="accent3">
                    <a:lumMod val="75000"/>
                  </a:schemeClr>
                </a:solidFill>
                <a:latin typeface="Arial Narrow" panose="020B0606020202030204" pitchFamily="34" charset="0"/>
              </a:rPr>
              <a:t> Pause-café</a:t>
            </a:r>
          </a:p>
          <a:p>
            <a:pPr>
              <a:lnSpc>
                <a:spcPts val="1200"/>
              </a:lnSpc>
              <a:defRPr lang="en-US"/>
            </a:pPr>
            <a:r>
              <a:rPr lang="pt-PT" sz="1100" b="1" i="1" dirty="0">
                <a:solidFill>
                  <a:schemeClr val="accent3">
                    <a:lumMod val="75000"/>
                  </a:schemeClr>
                </a:solidFill>
                <a:latin typeface="Arial Narrow" panose="020B0606020202030204" pitchFamily="34" charset="0"/>
              </a:rPr>
              <a:t>Thème </a:t>
            </a:r>
            <a:r>
              <a:rPr lang="pt-PT" sz="1100" b="1" i="1" dirty="0" smtClean="0">
                <a:solidFill>
                  <a:schemeClr val="accent3">
                    <a:lumMod val="75000"/>
                  </a:schemeClr>
                </a:solidFill>
                <a:latin typeface="Arial Narrow" panose="020B0606020202030204" pitchFamily="34" charset="0"/>
              </a:rPr>
              <a:t>II: </a:t>
            </a:r>
            <a:r>
              <a:rPr lang="fr-FR" sz="1100" i="1" dirty="0" smtClean="0">
                <a:solidFill>
                  <a:schemeClr val="accent3">
                    <a:lumMod val="75000"/>
                  </a:schemeClr>
                </a:solidFill>
                <a:latin typeface="Arial Narrow" panose="020B0606020202030204" pitchFamily="34" charset="0"/>
              </a:rPr>
              <a:t>Fertilisation </a:t>
            </a:r>
            <a:r>
              <a:rPr lang="fr-FR" sz="1100" i="1" dirty="0">
                <a:solidFill>
                  <a:schemeClr val="accent3">
                    <a:lumMod val="75000"/>
                  </a:schemeClr>
                </a:solidFill>
                <a:latin typeface="Arial Narrow" panose="020B0606020202030204" pitchFamily="34" charset="0"/>
              </a:rPr>
              <a:t>des sols </a:t>
            </a:r>
            <a:r>
              <a:rPr lang="fr-FR" sz="1100" i="1" dirty="0" smtClean="0">
                <a:solidFill>
                  <a:schemeClr val="accent3">
                    <a:lumMod val="75000"/>
                  </a:schemeClr>
                </a:solidFill>
                <a:latin typeface="Arial Narrow" panose="020B0606020202030204" pitchFamily="34" charset="0"/>
              </a:rPr>
              <a:t>agricoles et </a:t>
            </a:r>
            <a:r>
              <a:rPr lang="fr-FR" sz="1100" i="1" dirty="0">
                <a:solidFill>
                  <a:schemeClr val="accent3">
                    <a:lumMod val="75000"/>
                  </a:schemeClr>
                </a:solidFill>
                <a:latin typeface="Arial Narrow" panose="020B0606020202030204" pitchFamily="34" charset="0"/>
              </a:rPr>
              <a:t>protection de l'environnement</a:t>
            </a:r>
            <a:endParaRPr lang="pt-PT" sz="1100" i="1" dirty="0">
              <a:solidFill>
                <a:schemeClr val="accent3">
                  <a:lumMod val="75000"/>
                </a:schemeClr>
              </a:solidFill>
              <a:latin typeface="Arial Narrow" panose="020B0606020202030204" pitchFamily="34" charset="0"/>
            </a:endParaRPr>
          </a:p>
          <a:p>
            <a:pPr>
              <a:lnSpc>
                <a:spcPts val="1200"/>
              </a:lnSpc>
              <a:defRPr lang="en-US"/>
            </a:pPr>
            <a:r>
              <a:rPr lang="pt-PT" sz="1100" b="1" i="1" dirty="0" smtClean="0">
                <a:solidFill>
                  <a:schemeClr val="accent3">
                    <a:lumMod val="75000"/>
                  </a:schemeClr>
                </a:solidFill>
                <a:latin typeface="Arial Narrow" panose="020B0606020202030204" pitchFamily="34" charset="0"/>
                <a:sym typeface="+mn-ea"/>
              </a:rPr>
              <a:t>Modérateur</a:t>
            </a:r>
            <a:r>
              <a:rPr lang="pt-BR" sz="1100" i="1" dirty="0" smtClean="0">
                <a:solidFill>
                  <a:schemeClr val="accent3">
                    <a:lumMod val="75000"/>
                  </a:schemeClr>
                </a:solidFill>
                <a:latin typeface="Arial Narrow" panose="020B0606020202030204" pitchFamily="34" charset="0"/>
                <a:cs typeface="Arial Narrow" panose="020B0606020202030204" pitchFamily="34" charset="0"/>
                <a:sym typeface="+mn-ea"/>
              </a:rPr>
              <a:t>: </a:t>
            </a:r>
            <a:r>
              <a:rPr lang="fr-FR" sz="1100" dirty="0">
                <a:solidFill>
                  <a:schemeClr val="accent3">
                    <a:lumMod val="75000"/>
                  </a:schemeClr>
                </a:solidFill>
                <a:latin typeface="Arial Narrow" panose="020B0606020202030204" pitchFamily="34" charset="0"/>
              </a:rPr>
              <a:t>Chambre de commerce, d‘Industrie, d‘Agriculture et de Services de </a:t>
            </a:r>
            <a:r>
              <a:rPr lang="fr-FR" sz="1100" dirty="0" err="1">
                <a:solidFill>
                  <a:schemeClr val="accent3">
                    <a:lumMod val="75000"/>
                  </a:schemeClr>
                </a:solidFill>
                <a:latin typeface="Arial Narrow" panose="020B0606020202030204" pitchFamily="34" charset="0"/>
              </a:rPr>
              <a:t>Sotavento</a:t>
            </a:r>
            <a:r>
              <a:rPr lang="fr-FR" sz="1100" dirty="0">
                <a:solidFill>
                  <a:schemeClr val="accent3">
                    <a:lumMod val="75000"/>
                  </a:schemeClr>
                </a:solidFill>
                <a:latin typeface="Arial Narrow" panose="020B0606020202030204" pitchFamily="34" charset="0"/>
              </a:rPr>
              <a:t> - </a:t>
            </a:r>
            <a:r>
              <a:rPr lang="fr-FR" sz="1100" i="1" dirty="0">
                <a:solidFill>
                  <a:schemeClr val="accent3">
                    <a:lumMod val="75000"/>
                  </a:schemeClr>
                </a:solidFill>
                <a:latin typeface="Arial Narrow" panose="020B0606020202030204" pitchFamily="34" charset="0"/>
              </a:rPr>
              <a:t>CCIASS</a:t>
            </a:r>
            <a:r>
              <a:rPr lang="fr-FR" sz="1100" dirty="0">
                <a:solidFill>
                  <a:schemeClr val="accent3">
                    <a:lumMod val="75000"/>
                  </a:schemeClr>
                </a:solidFill>
                <a:latin typeface="Arial Narrow" panose="020B0606020202030204" pitchFamily="34" charset="0"/>
              </a:rPr>
              <a:t> (Cap-Vert</a:t>
            </a:r>
            <a:r>
              <a:rPr lang="fr-FR" sz="1100" dirty="0" smtClean="0">
                <a:solidFill>
                  <a:schemeClr val="accent3">
                    <a:lumMod val="75000"/>
                  </a:schemeClr>
                </a:solidFill>
                <a:latin typeface="Arial Narrow" panose="020B0606020202030204" pitchFamily="34" charset="0"/>
              </a:rPr>
              <a:t>)</a:t>
            </a:r>
            <a:endParaRPr lang="pt-BR" sz="1100"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1200"/>
              </a:lnSpc>
              <a:defRPr lang="en-US"/>
            </a:pPr>
            <a:r>
              <a:rPr lang="pt-PT" sz="1100" b="1" dirty="0">
                <a:solidFill>
                  <a:schemeClr val="accent3">
                    <a:lumMod val="75000"/>
                  </a:schemeClr>
                </a:solidFill>
                <a:latin typeface="Arial Narrow" panose="020B0606020202030204" pitchFamily="34" charset="0"/>
                <a:sym typeface="+mn-ea"/>
              </a:rPr>
              <a:t>Interventions des </a:t>
            </a:r>
            <a:r>
              <a:rPr lang="pt-PT" sz="1100" b="1" i="1" dirty="0">
                <a:solidFill>
                  <a:schemeClr val="accent3">
                    <a:lumMod val="75000"/>
                  </a:schemeClr>
                </a:solidFill>
                <a:latin typeface="Arial Narrow" panose="020B0606020202030204" pitchFamily="34" charset="0"/>
                <a:sym typeface="+mn-ea"/>
              </a:rPr>
              <a:t>Experts</a:t>
            </a:r>
            <a:r>
              <a:rPr lang="pt-PT" sz="1100" b="1" i="1" dirty="0" smtClean="0">
                <a:solidFill>
                  <a:schemeClr val="accent3">
                    <a:lumMod val="75000"/>
                  </a:schemeClr>
                </a:solidFill>
                <a:latin typeface="Arial Narrow" panose="020B0606020202030204" pitchFamily="34" charset="0"/>
                <a:sym typeface="+mn-ea"/>
              </a:rPr>
              <a:t>:</a:t>
            </a:r>
          </a:p>
          <a:p>
            <a:pPr>
              <a:lnSpc>
                <a:spcPts val="1200"/>
              </a:lnSpc>
              <a:defRPr lang="en-US"/>
            </a:pPr>
            <a:r>
              <a:rPr lang="pt-PT" altLang="pt-BR" sz="1100" i="1" dirty="0">
                <a:solidFill>
                  <a:schemeClr val="accent3">
                    <a:lumMod val="75000"/>
                  </a:schemeClr>
                </a:solidFill>
                <a:latin typeface="Arial Narrow" panose="020B0606020202030204" pitchFamily="34" charset="0"/>
              </a:rPr>
              <a:t>■ </a:t>
            </a:r>
            <a:r>
              <a:rPr lang="fr-FR" sz="1100" dirty="0" smtClean="0">
                <a:solidFill>
                  <a:schemeClr val="accent3">
                    <a:lumMod val="75000"/>
                  </a:schemeClr>
                </a:solidFill>
                <a:latin typeface="Arial Narrow" panose="020B0606020202030204" pitchFamily="34" charset="0"/>
                <a:sym typeface="+mn-ea"/>
              </a:rPr>
              <a:t>Direction </a:t>
            </a:r>
            <a:r>
              <a:rPr lang="fr-FR" sz="1100" dirty="0">
                <a:solidFill>
                  <a:schemeClr val="accent3">
                    <a:lumMod val="75000"/>
                  </a:schemeClr>
                </a:solidFill>
                <a:latin typeface="Arial Narrow" panose="020B0606020202030204" pitchFamily="34" charset="0"/>
                <a:sym typeface="+mn-ea"/>
              </a:rPr>
              <a:t>de l'Agriculture et du Développement Rural - Commission de la</a:t>
            </a:r>
            <a:r>
              <a:rPr lang="fr-FR" sz="1100" i="1" dirty="0">
                <a:solidFill>
                  <a:schemeClr val="accent3">
                    <a:lumMod val="75000"/>
                  </a:schemeClr>
                </a:solidFill>
                <a:latin typeface="Arial Narrow" panose="020B0606020202030204" pitchFamily="34" charset="0"/>
                <a:sym typeface="+mn-ea"/>
              </a:rPr>
              <a:t> CEDEAO</a:t>
            </a:r>
            <a:endParaRPr lang="pt-PT" sz="1100" b="1" i="1" dirty="0" smtClean="0">
              <a:solidFill>
                <a:schemeClr val="accent3">
                  <a:lumMod val="75000"/>
                </a:schemeClr>
              </a:solidFill>
              <a:latin typeface="Arial Narrow" panose="020B0606020202030204" pitchFamily="34" charset="0"/>
              <a:sym typeface="+mn-ea"/>
            </a:endParaRPr>
          </a:p>
          <a:p>
            <a:pPr>
              <a:lnSpc>
                <a:spcPts val="1200"/>
              </a:lnSpc>
              <a:defRPr lang="en-US"/>
            </a:pPr>
            <a:r>
              <a:rPr lang="pt-PT" altLang="pt-BR" sz="1100" i="1" dirty="0">
                <a:solidFill>
                  <a:schemeClr val="accent3">
                    <a:lumMod val="75000"/>
                  </a:schemeClr>
                </a:solidFill>
                <a:latin typeface="Arial Narrow" panose="020B0606020202030204" pitchFamily="34" charset="0"/>
              </a:rPr>
              <a:t>■ </a:t>
            </a:r>
            <a:r>
              <a:rPr lang="fr-FR" sz="1100" i="1" dirty="0" smtClean="0">
                <a:solidFill>
                  <a:schemeClr val="accent3">
                    <a:lumMod val="75000"/>
                  </a:schemeClr>
                </a:solidFill>
                <a:latin typeface="Arial Narrow" panose="020B0606020202030204" pitchFamily="34" charset="0"/>
                <a:cs typeface="Arial Narrow" panose="020B0606020202030204" pitchFamily="34" charset="0"/>
                <a:sym typeface="+mn-ea"/>
              </a:rPr>
              <a:t>ARAA</a:t>
            </a:r>
            <a:r>
              <a:rPr lang="fr-FR" sz="1100" dirty="0" smtClean="0">
                <a:solidFill>
                  <a:schemeClr val="accent3">
                    <a:lumMod val="75000"/>
                  </a:schemeClr>
                </a:solidFill>
                <a:latin typeface="Arial Narrow" panose="020B0606020202030204" pitchFamily="34" charset="0"/>
                <a:cs typeface="Arial Narrow" panose="020B0606020202030204" pitchFamily="34" charset="0"/>
                <a:sym typeface="+mn-ea"/>
              </a:rPr>
              <a:t> </a:t>
            </a:r>
            <a:r>
              <a:rPr lang="fr-FR" sz="1100" dirty="0">
                <a:solidFill>
                  <a:schemeClr val="accent3">
                    <a:lumMod val="75000"/>
                  </a:schemeClr>
                </a:solidFill>
                <a:latin typeface="Arial Narrow" panose="020B0606020202030204" pitchFamily="34" charset="0"/>
                <a:cs typeface="Arial Narrow" panose="020B0606020202030204" pitchFamily="34" charset="0"/>
                <a:sym typeface="+mn-ea"/>
              </a:rPr>
              <a:t>- Agence régionale pour l'agriculture et </a:t>
            </a:r>
            <a:r>
              <a:rPr lang="fr-FR" sz="1100" dirty="0" smtClean="0">
                <a:solidFill>
                  <a:schemeClr val="accent3">
                    <a:lumMod val="75000"/>
                  </a:schemeClr>
                </a:solidFill>
                <a:latin typeface="Arial Narrow" panose="020B0606020202030204" pitchFamily="34" charset="0"/>
                <a:cs typeface="Arial Narrow" panose="020B0606020202030204" pitchFamily="34" charset="0"/>
                <a:sym typeface="+mn-ea"/>
              </a:rPr>
              <a:t>l'alimentation</a:t>
            </a:r>
          </a:p>
          <a:p>
            <a:pPr>
              <a:lnSpc>
                <a:spcPts val="1200"/>
              </a:lnSpc>
              <a:defRPr lang="en-US"/>
            </a:pPr>
            <a:r>
              <a:rPr lang="pt-PT" altLang="pt-BR" sz="1100" i="1" dirty="0">
                <a:solidFill>
                  <a:schemeClr val="accent3">
                    <a:lumMod val="75000"/>
                  </a:schemeClr>
                </a:solidFill>
                <a:latin typeface="Arial Narrow" panose="020B0606020202030204" pitchFamily="34" charset="0"/>
              </a:rPr>
              <a:t>■ </a:t>
            </a:r>
            <a:r>
              <a:rPr lang="pt-PT" sz="1100" dirty="0">
                <a:solidFill>
                  <a:schemeClr val="accent3">
                    <a:lumMod val="75000"/>
                  </a:schemeClr>
                </a:solidFill>
                <a:latin typeface="Arial Narrow" panose="020B0606020202030204" pitchFamily="34" charset="0"/>
                <a:sym typeface="+mn-ea"/>
              </a:rPr>
              <a:t>Prof. Émérite Othon Henry Leonardos, </a:t>
            </a:r>
            <a:r>
              <a:rPr lang="fr-FR" sz="1100" dirty="0">
                <a:solidFill>
                  <a:schemeClr val="accent3">
                    <a:lumMod val="75000"/>
                  </a:schemeClr>
                </a:solidFill>
                <a:latin typeface="Arial Narrow" panose="020B0606020202030204" pitchFamily="34" charset="0"/>
              </a:rPr>
              <a:t>Chercheur </a:t>
            </a:r>
            <a:r>
              <a:rPr lang="pt-PT" sz="1100" dirty="0">
                <a:solidFill>
                  <a:schemeClr val="accent3">
                    <a:lumMod val="75000"/>
                  </a:schemeClr>
                </a:solidFill>
                <a:latin typeface="Arial Narrow" panose="020B0606020202030204" pitchFamily="34" charset="0"/>
                <a:sym typeface="+mn-ea"/>
              </a:rPr>
              <a:t>à l’Université de Brasilia</a:t>
            </a:r>
            <a:endParaRPr lang="fr-FR" sz="1100"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1200"/>
              </a:lnSpc>
              <a:defRPr lang="en-US"/>
            </a:pPr>
            <a:endParaRPr lang="fr-FR" sz="1100" dirty="0">
              <a:solidFill>
                <a:schemeClr val="accent3">
                  <a:lumMod val="75000"/>
                </a:schemeClr>
              </a:solidFill>
              <a:latin typeface="Arial Narrow" panose="020B0606020202030204" pitchFamily="34" charset="0"/>
              <a:sym typeface="+mn-ea"/>
            </a:endParaRPr>
          </a:p>
          <a:p>
            <a:pPr>
              <a:lnSpc>
                <a:spcPts val="1200"/>
              </a:lnSpc>
              <a:defRPr lang="en-US"/>
            </a:pPr>
            <a:r>
              <a:rPr lang="pt-PT" sz="1100" dirty="0" smtClean="0">
                <a:solidFill>
                  <a:schemeClr val="accent3">
                    <a:lumMod val="75000"/>
                  </a:schemeClr>
                </a:solidFill>
                <a:latin typeface="Arial Narrow" panose="020B0606020202030204" pitchFamily="34" charset="0"/>
              </a:rPr>
              <a:t>Débats</a:t>
            </a:r>
          </a:p>
          <a:p>
            <a:pPr>
              <a:lnSpc>
                <a:spcPts val="1200"/>
              </a:lnSpc>
              <a:defRPr lang="en-US"/>
            </a:pPr>
            <a:r>
              <a:rPr lang="pt-PT" sz="1100" dirty="0" smtClean="0">
                <a:solidFill>
                  <a:schemeClr val="accent3">
                    <a:lumMod val="75000"/>
                  </a:schemeClr>
                </a:solidFill>
                <a:latin typeface="Arial Narrow" panose="020B0606020202030204" pitchFamily="34" charset="0"/>
              </a:rPr>
              <a:t> </a:t>
            </a:r>
            <a:r>
              <a:rPr lang="pt-PT" sz="1100" dirty="0">
                <a:solidFill>
                  <a:schemeClr val="accent3">
                    <a:lumMod val="75000"/>
                  </a:schemeClr>
                </a:solidFill>
                <a:latin typeface="Arial Narrow" panose="020B0606020202030204" pitchFamily="34" charset="0"/>
              </a:rPr>
              <a:t>Pause-café</a:t>
            </a:r>
          </a:p>
          <a:p>
            <a:pPr>
              <a:lnSpc>
                <a:spcPts val="1200"/>
              </a:lnSpc>
              <a:defRPr lang="en-US"/>
            </a:pPr>
            <a:r>
              <a:rPr lang="pt-PT" sz="1100" b="1" i="1" dirty="0">
                <a:solidFill>
                  <a:schemeClr val="accent3">
                    <a:lumMod val="75000"/>
                  </a:schemeClr>
                </a:solidFill>
                <a:latin typeface="Arial Narrow" panose="020B0606020202030204" pitchFamily="34" charset="0"/>
              </a:rPr>
              <a:t>Thème </a:t>
            </a:r>
            <a:r>
              <a:rPr lang="pt-PT" sz="1100" b="1" i="1" dirty="0" smtClean="0">
                <a:solidFill>
                  <a:schemeClr val="accent3">
                    <a:lumMod val="75000"/>
                  </a:schemeClr>
                </a:solidFill>
                <a:latin typeface="Arial Narrow" panose="020B0606020202030204" pitchFamily="34" charset="0"/>
              </a:rPr>
              <a:t>III</a:t>
            </a:r>
            <a:r>
              <a:rPr lang="pt-PT" sz="1100" b="1" i="1" dirty="0">
                <a:solidFill>
                  <a:schemeClr val="accent3">
                    <a:lumMod val="75000"/>
                  </a:schemeClr>
                </a:solidFill>
                <a:latin typeface="Arial Narrow" panose="020B0606020202030204" pitchFamily="34" charset="0"/>
              </a:rPr>
              <a:t>: </a:t>
            </a:r>
            <a:r>
              <a:rPr lang="fr-FR" sz="1100" dirty="0">
                <a:solidFill>
                  <a:schemeClr val="accent3">
                    <a:lumMod val="75000"/>
                  </a:schemeClr>
                </a:solidFill>
                <a:latin typeface="Arial Narrow" panose="020B0606020202030204" pitchFamily="34" charset="0"/>
              </a:rPr>
              <a:t>Le </a:t>
            </a:r>
            <a:r>
              <a:rPr lang="fr-FR" sz="1100" dirty="0" smtClean="0">
                <a:solidFill>
                  <a:schemeClr val="accent3">
                    <a:lumMod val="75000"/>
                  </a:schemeClr>
                </a:solidFill>
                <a:latin typeface="Arial Narrow" panose="020B0606020202030204" pitchFamily="34" charset="0"/>
              </a:rPr>
              <a:t>Potentiel </a:t>
            </a:r>
            <a:r>
              <a:rPr lang="fr-FR" sz="1100" dirty="0">
                <a:solidFill>
                  <a:schemeClr val="accent3">
                    <a:lumMod val="75000"/>
                  </a:schemeClr>
                </a:solidFill>
                <a:latin typeface="Arial Narrow" panose="020B0606020202030204" pitchFamily="34" charset="0"/>
              </a:rPr>
              <a:t>du </a:t>
            </a:r>
            <a:r>
              <a:rPr lang="fr-FR" sz="1100" dirty="0" smtClean="0">
                <a:solidFill>
                  <a:schemeClr val="accent3">
                    <a:lumMod val="75000"/>
                  </a:schemeClr>
                </a:solidFill>
                <a:latin typeface="Arial Narrow" panose="020B0606020202030204" pitchFamily="34" charset="0"/>
              </a:rPr>
              <a:t>Basalte </a:t>
            </a:r>
            <a:r>
              <a:rPr lang="fr-FR" sz="1100" dirty="0">
                <a:solidFill>
                  <a:schemeClr val="accent3">
                    <a:lumMod val="75000"/>
                  </a:schemeClr>
                </a:solidFill>
                <a:latin typeface="Arial Narrow" panose="020B0606020202030204" pitchFamily="34" charset="0"/>
              </a:rPr>
              <a:t>comme </a:t>
            </a:r>
            <a:r>
              <a:rPr lang="fr-FR" sz="1100" dirty="0" err="1">
                <a:solidFill>
                  <a:schemeClr val="accent3">
                    <a:lumMod val="75000"/>
                  </a:schemeClr>
                </a:solidFill>
                <a:latin typeface="Arial Narrow" panose="020B0606020202030204" pitchFamily="34" charset="0"/>
              </a:rPr>
              <a:t>A</a:t>
            </a:r>
            <a:r>
              <a:rPr lang="fr-FR" sz="1100" dirty="0" err="1" smtClean="0">
                <a:solidFill>
                  <a:schemeClr val="accent3">
                    <a:lumMod val="75000"/>
                  </a:schemeClr>
                </a:solidFill>
                <a:latin typeface="Arial Narrow" panose="020B0606020202030204" pitchFamily="34" charset="0"/>
              </a:rPr>
              <a:t>grominéral</a:t>
            </a:r>
            <a:r>
              <a:rPr lang="fr-FR" sz="1100" dirty="0" smtClean="0">
                <a:solidFill>
                  <a:schemeClr val="accent3">
                    <a:lumMod val="75000"/>
                  </a:schemeClr>
                </a:solidFill>
                <a:latin typeface="Arial Narrow" panose="020B0606020202030204" pitchFamily="34" charset="0"/>
              </a:rPr>
              <a:t> </a:t>
            </a:r>
            <a:r>
              <a:rPr lang="fr-FR" sz="1100" dirty="0">
                <a:solidFill>
                  <a:schemeClr val="accent3">
                    <a:lumMod val="75000"/>
                  </a:schemeClr>
                </a:solidFill>
                <a:latin typeface="Arial Narrow" panose="020B0606020202030204" pitchFamily="34" charset="0"/>
              </a:rPr>
              <a:t>et ses </a:t>
            </a:r>
            <a:r>
              <a:rPr lang="fr-FR" sz="1100" dirty="0" smtClean="0">
                <a:solidFill>
                  <a:schemeClr val="accent3">
                    <a:lumMod val="75000"/>
                  </a:schemeClr>
                </a:solidFill>
                <a:latin typeface="Arial Narrow" panose="020B0606020202030204" pitchFamily="34" charset="0"/>
              </a:rPr>
              <a:t>Spécificités </a:t>
            </a:r>
          </a:p>
          <a:p>
            <a:pPr>
              <a:lnSpc>
                <a:spcPts val="1200"/>
              </a:lnSpc>
              <a:defRPr lang="en-US"/>
            </a:pPr>
            <a:r>
              <a:rPr lang="pt-PT" sz="1100" b="1" i="1" dirty="0" smtClean="0">
                <a:solidFill>
                  <a:schemeClr val="accent3">
                    <a:lumMod val="75000"/>
                  </a:schemeClr>
                </a:solidFill>
                <a:latin typeface="Arial Narrow" panose="020B0606020202030204" pitchFamily="34" charset="0"/>
                <a:sym typeface="+mn-ea"/>
              </a:rPr>
              <a:t>Modérateur</a:t>
            </a:r>
            <a:r>
              <a:rPr lang="en-GB" sz="1100" i="1" dirty="0" smtClean="0">
                <a:solidFill>
                  <a:schemeClr val="accent3">
                    <a:lumMod val="75000"/>
                  </a:schemeClr>
                </a:solidFill>
                <a:latin typeface="Arial Narrow" panose="020B0606020202030204" pitchFamily="34" charset="0"/>
                <a:cs typeface="Arial Narrow" panose="020B0606020202030204" pitchFamily="34" charset="0"/>
                <a:sym typeface="+mn-ea"/>
              </a:rPr>
              <a:t> </a:t>
            </a:r>
            <a:r>
              <a:rPr lang="pt-BR" sz="1100" i="1" dirty="0">
                <a:solidFill>
                  <a:schemeClr val="accent3">
                    <a:lumMod val="75000"/>
                  </a:schemeClr>
                </a:solidFill>
                <a:latin typeface="Arial Narrow" panose="020B0606020202030204" pitchFamily="34" charset="0"/>
                <a:cs typeface="Arial Narrow" panose="020B0606020202030204" pitchFamily="34" charset="0"/>
                <a:sym typeface="+mn-ea"/>
              </a:rPr>
              <a:t>:</a:t>
            </a:r>
            <a:r>
              <a:rPr lang="pt-BR" sz="1100" b="1" i="1" dirty="0">
                <a:solidFill>
                  <a:schemeClr val="accent3">
                    <a:lumMod val="75000"/>
                  </a:schemeClr>
                </a:solidFill>
                <a:latin typeface="Arial Narrow" panose="020B0606020202030204" pitchFamily="34" charset="0"/>
                <a:cs typeface="Arial Narrow" panose="020B0606020202030204" pitchFamily="34" charset="0"/>
                <a:sym typeface="+mn-ea"/>
              </a:rPr>
              <a:t> </a:t>
            </a:r>
            <a:r>
              <a:rPr lang="fr-FR" sz="1100" i="1" dirty="0">
                <a:solidFill>
                  <a:schemeClr val="accent3">
                    <a:lumMod val="75000"/>
                  </a:schemeClr>
                </a:solidFill>
                <a:latin typeface="Arial Narrow" panose="020B0606020202030204" pitchFamily="34" charset="0"/>
              </a:rPr>
              <a:t>Laboratoire de génie civil du Cap-Vert</a:t>
            </a:r>
            <a:endParaRPr lang="pt-BR" sz="1100"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1200"/>
              </a:lnSpc>
              <a:defRPr lang="en-US"/>
            </a:pPr>
            <a:r>
              <a:rPr lang="pt-PT" sz="1100" b="1" dirty="0">
                <a:solidFill>
                  <a:schemeClr val="accent3">
                    <a:lumMod val="75000"/>
                  </a:schemeClr>
                </a:solidFill>
                <a:latin typeface="Arial Narrow" panose="020B0606020202030204" pitchFamily="34" charset="0"/>
                <a:sym typeface="+mn-ea"/>
              </a:rPr>
              <a:t>Interventions des </a:t>
            </a:r>
            <a:r>
              <a:rPr lang="pt-PT" sz="1100" b="1" i="1" dirty="0">
                <a:solidFill>
                  <a:schemeClr val="accent3">
                    <a:lumMod val="75000"/>
                  </a:schemeClr>
                </a:solidFill>
                <a:latin typeface="Arial Narrow" panose="020B0606020202030204" pitchFamily="34" charset="0"/>
                <a:sym typeface="+mn-ea"/>
              </a:rPr>
              <a:t>Experts:</a:t>
            </a:r>
          </a:p>
          <a:p>
            <a:pPr>
              <a:lnSpc>
                <a:spcPts val="1200"/>
              </a:lnSpc>
              <a:defRPr lang="en-US"/>
            </a:pPr>
            <a:r>
              <a:rPr lang="pt-PT" altLang="pt-BR" sz="1100" i="1" dirty="0" smtClean="0">
                <a:solidFill>
                  <a:schemeClr val="accent3">
                    <a:lumMod val="75000"/>
                  </a:schemeClr>
                </a:solidFill>
                <a:latin typeface="Arial Narrow" panose="020B0606020202030204" pitchFamily="34" charset="0"/>
              </a:rPr>
              <a:t>■ </a:t>
            </a:r>
            <a:r>
              <a:rPr lang="pt-PT" sz="1100" i="1" dirty="0" smtClean="0">
                <a:solidFill>
                  <a:schemeClr val="accent3">
                    <a:lumMod val="75000"/>
                  </a:schemeClr>
                </a:solidFill>
                <a:latin typeface="Arial Narrow" panose="020B0606020202030204" pitchFamily="34" charset="0"/>
                <a:sym typeface="+mn-ea"/>
              </a:rPr>
              <a:t>MSc</a:t>
            </a:r>
            <a:r>
              <a:rPr lang="pt-PT" sz="1100" i="1" dirty="0">
                <a:solidFill>
                  <a:schemeClr val="accent3">
                    <a:lumMod val="75000"/>
                  </a:schemeClr>
                </a:solidFill>
                <a:latin typeface="Arial Narrow" panose="020B0606020202030204" pitchFamily="34" charset="0"/>
                <a:sym typeface="+mn-ea"/>
              </a:rPr>
              <a:t>.</a:t>
            </a:r>
            <a:r>
              <a:rPr lang="pt-PT" sz="1100" b="1" i="1" dirty="0">
                <a:solidFill>
                  <a:schemeClr val="accent3">
                    <a:lumMod val="75000"/>
                  </a:schemeClr>
                </a:solidFill>
                <a:latin typeface="Arial Narrow" panose="020B0606020202030204" pitchFamily="34" charset="0"/>
                <a:sym typeface="+mn-ea"/>
              </a:rPr>
              <a:t>  </a:t>
            </a:r>
            <a:r>
              <a:rPr lang="pt-PT" sz="1100" dirty="0">
                <a:solidFill>
                  <a:schemeClr val="accent3">
                    <a:lumMod val="75000"/>
                  </a:schemeClr>
                </a:solidFill>
                <a:latin typeface="Arial Narrow" panose="020B0606020202030204" pitchFamily="34" charset="0"/>
                <a:sym typeface="+mn-ea"/>
              </a:rPr>
              <a:t>Magda Bergmann - </a:t>
            </a:r>
            <a:r>
              <a:rPr lang="fr-FR" sz="1100" i="1" dirty="0">
                <a:solidFill>
                  <a:schemeClr val="accent3">
                    <a:lumMod val="75000"/>
                  </a:schemeClr>
                </a:solidFill>
                <a:latin typeface="Arial Narrow" panose="020B0606020202030204" pitchFamily="34" charset="0"/>
                <a:sym typeface="+mn-ea"/>
              </a:rPr>
              <a:t>Chercheur </a:t>
            </a:r>
            <a:r>
              <a:rPr lang="pt-PT" altLang="fr-FR" sz="1100" i="1" dirty="0">
                <a:solidFill>
                  <a:schemeClr val="accent3">
                    <a:lumMod val="75000"/>
                  </a:schemeClr>
                </a:solidFill>
                <a:latin typeface="Arial Narrow" panose="020B0606020202030204" pitchFamily="34" charset="0"/>
                <a:sym typeface="+mn-ea"/>
              </a:rPr>
              <a:t>du </a:t>
            </a:r>
            <a:r>
              <a:rPr lang="pt-PT" sz="1100" dirty="0">
                <a:solidFill>
                  <a:schemeClr val="accent3">
                    <a:lumMod val="75000"/>
                  </a:schemeClr>
                </a:solidFill>
                <a:latin typeface="Arial Narrow" panose="020B0606020202030204" pitchFamily="34" charset="0"/>
                <a:sym typeface="+mn-ea"/>
              </a:rPr>
              <a:t>Service Géologique du Brésil</a:t>
            </a:r>
          </a:p>
          <a:p>
            <a:pPr>
              <a:lnSpc>
                <a:spcPts val="1200"/>
              </a:lnSpc>
              <a:defRPr lang="en-US"/>
            </a:pPr>
            <a:r>
              <a:rPr lang="pt-PT" altLang="pt-BR" sz="1100" i="1" dirty="0">
                <a:solidFill>
                  <a:schemeClr val="accent3">
                    <a:lumMod val="75000"/>
                  </a:schemeClr>
                </a:solidFill>
                <a:latin typeface="Arial Narrow" panose="020B0606020202030204" pitchFamily="34" charset="0"/>
              </a:rPr>
              <a:t>■ </a:t>
            </a:r>
            <a:r>
              <a:rPr lang="pt-PT" sz="1100" i="1" dirty="0" smtClean="0">
                <a:solidFill>
                  <a:schemeClr val="accent3">
                    <a:lumMod val="75000"/>
                  </a:schemeClr>
                </a:solidFill>
                <a:latin typeface="Arial Narrow" panose="020B0606020202030204" pitchFamily="34" charset="0"/>
                <a:sym typeface="+mn-ea"/>
              </a:rPr>
              <a:t>MSc</a:t>
            </a:r>
            <a:r>
              <a:rPr lang="pt-PT" sz="1100" i="1" dirty="0">
                <a:solidFill>
                  <a:schemeClr val="accent3">
                    <a:lumMod val="75000"/>
                  </a:schemeClr>
                </a:solidFill>
                <a:latin typeface="Arial Narrow" panose="020B0606020202030204" pitchFamily="34" charset="0"/>
                <a:sym typeface="+mn-ea"/>
              </a:rPr>
              <a:t>.</a:t>
            </a:r>
            <a:r>
              <a:rPr lang="pt-PT" sz="1100" b="1" i="1" dirty="0">
                <a:solidFill>
                  <a:schemeClr val="accent3">
                    <a:lumMod val="75000"/>
                  </a:schemeClr>
                </a:solidFill>
                <a:latin typeface="Arial Narrow" panose="020B0606020202030204" pitchFamily="34" charset="0"/>
                <a:sym typeface="+mn-ea"/>
              </a:rPr>
              <a:t>  </a:t>
            </a:r>
            <a:r>
              <a:rPr lang="pt-PT" sz="1100" dirty="0" smtClean="0">
                <a:solidFill>
                  <a:schemeClr val="accent3">
                    <a:lumMod val="75000"/>
                  </a:schemeClr>
                </a:solidFill>
                <a:latin typeface="Arial Narrow" panose="020B0606020202030204" pitchFamily="34" charset="0"/>
                <a:sym typeface="+mn-ea"/>
              </a:rPr>
              <a:t>Andrea </a:t>
            </a:r>
            <a:r>
              <a:rPr lang="pt-PT" sz="1100" dirty="0">
                <a:solidFill>
                  <a:schemeClr val="accent3">
                    <a:lumMod val="75000"/>
                  </a:schemeClr>
                </a:solidFill>
                <a:latin typeface="Arial Narrow" panose="020B0606020202030204" pitchFamily="34" charset="0"/>
                <a:sym typeface="+mn-ea"/>
              </a:rPr>
              <a:t>Sander - </a:t>
            </a:r>
            <a:r>
              <a:rPr lang="fr-FR" sz="1100" i="1" dirty="0">
                <a:solidFill>
                  <a:schemeClr val="accent3">
                    <a:lumMod val="75000"/>
                  </a:schemeClr>
                </a:solidFill>
                <a:latin typeface="Arial Narrow" panose="020B0606020202030204" pitchFamily="34" charset="0"/>
                <a:sym typeface="+mn-ea"/>
              </a:rPr>
              <a:t>Chercheur </a:t>
            </a:r>
            <a:r>
              <a:rPr lang="pt-PT" altLang="fr-FR" sz="1100" i="1" dirty="0">
                <a:solidFill>
                  <a:schemeClr val="accent3">
                    <a:lumMod val="75000"/>
                  </a:schemeClr>
                </a:solidFill>
                <a:latin typeface="Arial Narrow" panose="020B0606020202030204" pitchFamily="34" charset="0"/>
                <a:sym typeface="+mn-ea"/>
              </a:rPr>
              <a:t>du </a:t>
            </a:r>
            <a:r>
              <a:rPr lang="pt-PT" sz="1100" dirty="0">
                <a:solidFill>
                  <a:schemeClr val="accent3">
                    <a:lumMod val="75000"/>
                  </a:schemeClr>
                </a:solidFill>
                <a:latin typeface="Arial Narrow" panose="020B0606020202030204" pitchFamily="34" charset="0"/>
                <a:sym typeface="+mn-ea"/>
              </a:rPr>
              <a:t>Service Géologique du </a:t>
            </a:r>
            <a:r>
              <a:rPr lang="pt-PT" sz="1100" dirty="0" smtClean="0">
                <a:solidFill>
                  <a:schemeClr val="accent3">
                    <a:lumMod val="75000"/>
                  </a:schemeClr>
                </a:solidFill>
                <a:latin typeface="Arial Narrow" panose="020B0606020202030204" pitchFamily="34" charset="0"/>
                <a:sym typeface="+mn-ea"/>
              </a:rPr>
              <a:t>Brésil</a:t>
            </a:r>
          </a:p>
          <a:p>
            <a:pPr>
              <a:lnSpc>
                <a:spcPts val="1200"/>
              </a:lnSpc>
              <a:defRPr lang="en-US"/>
            </a:pPr>
            <a:r>
              <a:rPr lang="pt-PT" altLang="pt-BR" sz="1100" i="1" dirty="0">
                <a:solidFill>
                  <a:schemeClr val="accent3">
                    <a:lumMod val="75000"/>
                  </a:schemeClr>
                </a:solidFill>
                <a:latin typeface="Arial Narrow" panose="020B0606020202030204" pitchFamily="34" charset="0"/>
              </a:rPr>
              <a:t>■ </a:t>
            </a:r>
            <a:r>
              <a:rPr lang="pt-PT" sz="1100" dirty="0">
                <a:solidFill>
                  <a:schemeClr val="accent3">
                    <a:lumMod val="75000"/>
                  </a:schemeClr>
                </a:solidFill>
                <a:latin typeface="Arial Narrow" panose="020B0606020202030204" pitchFamily="34" charset="0"/>
                <a:sym typeface="+mn-ea"/>
              </a:rPr>
              <a:t>Prof. Émérite Peter van Straaten – </a:t>
            </a:r>
            <a:r>
              <a:rPr lang="fr-FR" sz="1100" dirty="0">
                <a:solidFill>
                  <a:schemeClr val="accent3">
                    <a:lumMod val="75000"/>
                  </a:schemeClr>
                </a:solidFill>
                <a:latin typeface="Arial Narrow" panose="020B0606020202030204" pitchFamily="34" charset="0"/>
              </a:rPr>
              <a:t>Chercheur à l’</a:t>
            </a:r>
            <a:r>
              <a:rPr lang="pt-PT" sz="1100" dirty="0">
                <a:solidFill>
                  <a:schemeClr val="accent3">
                    <a:lumMod val="75000"/>
                  </a:schemeClr>
                </a:solidFill>
                <a:latin typeface="Arial Narrow" panose="020B0606020202030204" pitchFamily="34" charset="0"/>
                <a:sym typeface="+mn-ea"/>
              </a:rPr>
              <a:t>Université de Guelph</a:t>
            </a:r>
            <a:r>
              <a:rPr lang="pt-BR" sz="1100" dirty="0">
                <a:solidFill>
                  <a:schemeClr val="accent3">
                    <a:lumMod val="75000"/>
                  </a:schemeClr>
                </a:solidFill>
                <a:latin typeface="Arial Narrow" panose="020B0606020202030204" pitchFamily="34" charset="0"/>
                <a:sym typeface="+mn-ea"/>
              </a:rPr>
              <a:t> – </a:t>
            </a:r>
            <a:r>
              <a:rPr lang="pt-BR" sz="1100" dirty="0" smtClean="0">
                <a:solidFill>
                  <a:schemeClr val="accent3">
                    <a:lumMod val="75000"/>
                  </a:schemeClr>
                </a:solidFill>
                <a:latin typeface="Arial Narrow" panose="020B0606020202030204" pitchFamily="34" charset="0"/>
                <a:sym typeface="+mn-ea"/>
              </a:rPr>
              <a:t>Canadá</a:t>
            </a:r>
          </a:p>
          <a:p>
            <a:pPr>
              <a:lnSpc>
                <a:spcPts val="1200"/>
              </a:lnSpc>
              <a:defRPr lang="en-US"/>
            </a:pPr>
            <a:r>
              <a:rPr lang="pt-PT" altLang="pt-BR" sz="1100" i="1" dirty="0">
                <a:solidFill>
                  <a:schemeClr val="accent3">
                    <a:lumMod val="75000"/>
                  </a:schemeClr>
                </a:solidFill>
                <a:latin typeface="Arial Narrow" panose="020B0606020202030204" pitchFamily="34" charset="0"/>
              </a:rPr>
              <a:t>■ </a:t>
            </a:r>
            <a:r>
              <a:rPr lang="pt-PT" sz="1100" dirty="0" smtClean="0">
                <a:solidFill>
                  <a:srgbClr val="006666"/>
                </a:solidFill>
                <a:latin typeface="Arial Narrow" panose="020B0606020202030204" pitchFamily="34" charset="0"/>
                <a:cs typeface="Arial Narrow" panose="020B0606020202030204" pitchFamily="34" charset="0"/>
                <a:sym typeface="+mn-ea"/>
              </a:rPr>
              <a:t>Prof</a:t>
            </a:r>
            <a:r>
              <a:rPr lang="pt-PT" sz="1100" dirty="0" smtClean="0">
                <a:solidFill>
                  <a:schemeClr val="accent3">
                    <a:lumMod val="75000"/>
                  </a:schemeClr>
                </a:solidFill>
                <a:latin typeface="Arial Narrow" panose="020B0606020202030204" pitchFamily="34" charset="0"/>
                <a:cs typeface="Arial Narrow" panose="020B0606020202030204" pitchFamily="34" charset="0"/>
                <a:sym typeface="+mn-ea"/>
              </a:rPr>
              <a:t> </a:t>
            </a:r>
            <a:r>
              <a:rPr lang="pt-PT" sz="1100" dirty="0">
                <a:solidFill>
                  <a:schemeClr val="accent3">
                    <a:lumMod val="75000"/>
                  </a:schemeClr>
                </a:solidFill>
                <a:latin typeface="Arial Narrow" panose="020B0606020202030204" pitchFamily="34" charset="0"/>
              </a:rPr>
              <a:t>Jean Pierre Tchouankoue - Université</a:t>
            </a:r>
            <a:r>
              <a:rPr lang="pt-PT" sz="1100" dirty="0">
                <a:solidFill>
                  <a:srgbClr val="006666"/>
                </a:solidFill>
                <a:latin typeface="Arial Narrow" panose="020B0606020202030204" pitchFamily="34" charset="0"/>
                <a:cs typeface="Arial Narrow" panose="020B0606020202030204" pitchFamily="34" charset="0"/>
                <a:sym typeface="+mn-ea"/>
              </a:rPr>
              <a:t> de Yaoundé - Cameroun</a:t>
            </a:r>
          </a:p>
          <a:p>
            <a:pPr>
              <a:lnSpc>
                <a:spcPts val="1200"/>
              </a:lnSpc>
              <a:defRPr lang="en-US"/>
            </a:pPr>
            <a:endParaRPr lang="fr-FR" sz="1100" i="1" dirty="0">
              <a:solidFill>
                <a:schemeClr val="accent3">
                  <a:lumMod val="75000"/>
                </a:schemeClr>
              </a:solidFill>
              <a:latin typeface="Arial Narrow" panose="020B0606020202030204" pitchFamily="34" charset="0"/>
            </a:endParaRPr>
          </a:p>
          <a:p>
            <a:pPr>
              <a:lnSpc>
                <a:spcPts val="1200"/>
              </a:lnSpc>
              <a:defRPr lang="en-US"/>
            </a:pPr>
            <a:r>
              <a:rPr lang="pt-PT" sz="1100" dirty="0">
                <a:solidFill>
                  <a:schemeClr val="accent3">
                    <a:lumMod val="75000"/>
                  </a:schemeClr>
                </a:solidFill>
                <a:latin typeface="Arial Narrow" panose="020B0606020202030204" pitchFamily="34" charset="0"/>
              </a:rPr>
              <a:t>Débats</a:t>
            </a:r>
            <a:endParaRPr lang="fr-FR" sz="1100" i="1" dirty="0">
              <a:solidFill>
                <a:schemeClr val="accent3">
                  <a:lumMod val="75000"/>
                </a:schemeClr>
              </a:solidFill>
              <a:latin typeface="Arial Narrow" panose="020B0606020202030204" pitchFamily="34" charset="0"/>
            </a:endParaRPr>
          </a:p>
          <a:p>
            <a:pPr>
              <a:lnSpc>
                <a:spcPts val="1200"/>
              </a:lnSpc>
              <a:defRPr lang="en-US"/>
            </a:pPr>
            <a:r>
              <a:rPr lang="pt-BR" sz="1100" b="1" i="1" dirty="0">
                <a:solidFill>
                  <a:schemeClr val="accent3">
                    <a:lumMod val="75000"/>
                  </a:schemeClr>
                </a:solidFill>
                <a:latin typeface="Arial Narrow" panose="020B0606020202030204" pitchFamily="34" charset="0"/>
              </a:rPr>
              <a:t>Déjeuner</a:t>
            </a:r>
          </a:p>
          <a:p>
            <a:pPr>
              <a:lnSpc>
                <a:spcPts val="1200"/>
              </a:lnSpc>
              <a:defRPr lang="en-US"/>
            </a:pPr>
            <a:r>
              <a:rPr lang="pt-PT" sz="1100" b="1" i="1" dirty="0" smtClean="0">
                <a:solidFill>
                  <a:schemeClr val="accent3">
                    <a:lumMod val="75000"/>
                  </a:schemeClr>
                </a:solidFill>
                <a:latin typeface="Arial Narrow" panose="020B0606020202030204" pitchFamily="34" charset="0"/>
              </a:rPr>
              <a:t>Thème IV: </a:t>
            </a:r>
            <a:r>
              <a:rPr lang="fr-FR" sz="1100" i="1" dirty="0">
                <a:solidFill>
                  <a:schemeClr val="accent3">
                    <a:lumMod val="75000"/>
                  </a:schemeClr>
                </a:solidFill>
                <a:latin typeface="Arial Narrow" panose="020B0606020202030204" pitchFamily="34" charset="0"/>
              </a:rPr>
              <a:t>Rentabilité agricole et contrôle de la qualité des aliments produits</a:t>
            </a:r>
            <a:endParaRPr lang="pt-PT" sz="1100" i="1" dirty="0">
              <a:solidFill>
                <a:schemeClr val="accent3">
                  <a:lumMod val="75000"/>
                </a:schemeClr>
              </a:solidFill>
              <a:latin typeface="Arial Narrow" panose="020B0606020202030204" pitchFamily="34" charset="0"/>
            </a:endParaRPr>
          </a:p>
          <a:p>
            <a:pPr>
              <a:lnSpc>
                <a:spcPts val="1200"/>
              </a:lnSpc>
              <a:defRPr lang="en-US"/>
            </a:pPr>
            <a:r>
              <a:rPr lang="pt-PT" sz="1100" b="1" i="1" dirty="0" smtClean="0">
                <a:solidFill>
                  <a:schemeClr val="accent3">
                    <a:lumMod val="75000"/>
                  </a:schemeClr>
                </a:solidFill>
                <a:latin typeface="Arial Narrow" panose="020B0606020202030204" pitchFamily="34" charset="0"/>
                <a:sym typeface="+mn-ea"/>
              </a:rPr>
              <a:t>Modérateur</a:t>
            </a:r>
            <a:r>
              <a:rPr lang="pt-BR" sz="1100" i="1" dirty="0" smtClean="0">
                <a:solidFill>
                  <a:schemeClr val="accent3">
                    <a:lumMod val="75000"/>
                  </a:schemeClr>
                </a:solidFill>
                <a:latin typeface="Arial Narrow" panose="020B0606020202030204" pitchFamily="34" charset="0"/>
                <a:cs typeface="Arial Narrow" panose="020B0606020202030204" pitchFamily="34" charset="0"/>
                <a:sym typeface="+mn-ea"/>
              </a:rPr>
              <a:t>:</a:t>
            </a:r>
            <a:r>
              <a:rPr lang="pt-BR"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 </a:t>
            </a:r>
            <a:r>
              <a:rPr lang="pt-BR" sz="1100" i="1" dirty="0">
                <a:solidFill>
                  <a:schemeClr val="accent3">
                    <a:lumMod val="75000"/>
                  </a:schemeClr>
                </a:solidFill>
                <a:latin typeface="Arial Narrow" panose="020B0606020202030204" pitchFamily="34" charset="0"/>
                <a:cs typeface="Arial Narrow" panose="020B0606020202030204" pitchFamily="34" charset="0"/>
                <a:sym typeface="+mn-ea"/>
              </a:rPr>
              <a:t>Université du Cap Vert</a:t>
            </a:r>
          </a:p>
          <a:p>
            <a:pPr>
              <a:lnSpc>
                <a:spcPts val="1200"/>
              </a:lnSpc>
              <a:defRPr lang="en-US"/>
            </a:pPr>
            <a:r>
              <a:rPr lang="pt-PT" sz="1100" b="1" dirty="0" smtClean="0">
                <a:solidFill>
                  <a:schemeClr val="accent3">
                    <a:lumMod val="75000"/>
                  </a:schemeClr>
                </a:solidFill>
                <a:latin typeface="Arial Narrow" panose="020B0606020202030204" pitchFamily="34" charset="0"/>
                <a:sym typeface="+mn-ea"/>
              </a:rPr>
              <a:t>Interventions </a:t>
            </a:r>
            <a:r>
              <a:rPr lang="pt-PT" sz="1100" b="1" dirty="0">
                <a:solidFill>
                  <a:schemeClr val="accent3">
                    <a:lumMod val="75000"/>
                  </a:schemeClr>
                </a:solidFill>
                <a:latin typeface="Arial Narrow" panose="020B0606020202030204" pitchFamily="34" charset="0"/>
                <a:sym typeface="+mn-ea"/>
              </a:rPr>
              <a:t>des </a:t>
            </a:r>
            <a:r>
              <a:rPr lang="pt-PT" sz="1100" b="1" i="1" dirty="0">
                <a:solidFill>
                  <a:schemeClr val="accent3">
                    <a:lumMod val="75000"/>
                  </a:schemeClr>
                </a:solidFill>
                <a:latin typeface="Arial Narrow" panose="020B0606020202030204" pitchFamily="34" charset="0"/>
                <a:sym typeface="+mn-ea"/>
              </a:rPr>
              <a:t>Experts</a:t>
            </a:r>
            <a:r>
              <a:rPr lang="pt-PT" sz="1100" b="1" i="1" dirty="0" smtClean="0">
                <a:solidFill>
                  <a:schemeClr val="accent3">
                    <a:lumMod val="75000"/>
                  </a:schemeClr>
                </a:solidFill>
                <a:latin typeface="Arial Narrow" panose="020B0606020202030204" pitchFamily="34" charset="0"/>
                <a:sym typeface="+mn-ea"/>
              </a:rPr>
              <a:t>:</a:t>
            </a:r>
          </a:p>
          <a:p>
            <a:pPr>
              <a:lnSpc>
                <a:spcPts val="1200"/>
              </a:lnSpc>
              <a:defRPr lang="en-US"/>
            </a:pPr>
            <a:r>
              <a:rPr lang="pt-PT" altLang="pt-BR" sz="1100" i="1" dirty="0">
                <a:solidFill>
                  <a:schemeClr val="accent3">
                    <a:lumMod val="75000"/>
                  </a:schemeClr>
                </a:solidFill>
                <a:latin typeface="Arial Narrow" panose="020B0606020202030204" pitchFamily="34" charset="0"/>
              </a:rPr>
              <a:t>■ </a:t>
            </a:r>
            <a:r>
              <a:rPr lang="fr-FR" sz="1100" i="1" dirty="0">
                <a:solidFill>
                  <a:schemeClr val="accent3">
                    <a:lumMod val="75000"/>
                  </a:schemeClr>
                </a:solidFill>
                <a:latin typeface="Arial Narrow" panose="020B0606020202030204" pitchFamily="34" charset="0"/>
                <a:cs typeface="Arial Narrow" panose="020B0606020202030204" pitchFamily="34" charset="0"/>
                <a:sym typeface="+mn-ea"/>
              </a:rPr>
              <a:t>FAO</a:t>
            </a:r>
            <a:r>
              <a:rPr lang="fr-FR" sz="1100" dirty="0">
                <a:solidFill>
                  <a:schemeClr val="accent3">
                    <a:lumMod val="75000"/>
                  </a:schemeClr>
                </a:solidFill>
                <a:latin typeface="Arial Narrow" panose="020B0606020202030204" pitchFamily="34" charset="0"/>
                <a:cs typeface="Arial Narrow" panose="020B0606020202030204" pitchFamily="34" charset="0"/>
                <a:sym typeface="+mn-ea"/>
              </a:rPr>
              <a:t> - Organisation des Nations Unies pour l'alimentation et </a:t>
            </a:r>
            <a:r>
              <a:rPr lang="fr-FR" sz="1100" dirty="0" smtClean="0">
                <a:solidFill>
                  <a:schemeClr val="accent3">
                    <a:lumMod val="75000"/>
                  </a:schemeClr>
                </a:solidFill>
                <a:latin typeface="Arial Narrow" panose="020B0606020202030204" pitchFamily="34" charset="0"/>
                <a:cs typeface="Arial Narrow" panose="020B0606020202030204" pitchFamily="34" charset="0"/>
                <a:sym typeface="+mn-ea"/>
              </a:rPr>
              <a:t>l'agriculture</a:t>
            </a:r>
          </a:p>
          <a:p>
            <a:pPr>
              <a:lnSpc>
                <a:spcPts val="1200"/>
              </a:lnSpc>
              <a:defRPr lang="en-US"/>
            </a:pPr>
            <a:r>
              <a:rPr lang="pt-PT" altLang="pt-BR" sz="1100" i="1" dirty="0">
                <a:solidFill>
                  <a:schemeClr val="accent3">
                    <a:lumMod val="75000"/>
                  </a:schemeClr>
                </a:solidFill>
                <a:latin typeface="Arial Narrow" panose="020B0606020202030204" pitchFamily="34" charset="0"/>
              </a:rPr>
              <a:t>■ </a:t>
            </a:r>
            <a:r>
              <a:rPr lang="pt-PT" sz="1100" i="1" dirty="0">
                <a:solidFill>
                  <a:schemeClr val="accent3">
                    <a:lumMod val="75000"/>
                  </a:schemeClr>
                </a:solidFill>
                <a:latin typeface="Arial Narrow" panose="020B0606020202030204" pitchFamily="34" charset="0"/>
              </a:rPr>
              <a:t>ENSA - </a:t>
            </a:r>
            <a:r>
              <a:rPr lang="fr-FR" sz="1100" dirty="0" smtClean="0">
                <a:solidFill>
                  <a:schemeClr val="accent3">
                    <a:lumMod val="75000"/>
                  </a:schemeClr>
                </a:solidFill>
                <a:latin typeface="Arial Narrow" panose="020B0606020202030204" pitchFamily="34" charset="0"/>
              </a:rPr>
              <a:t>École Nationale Supérieure d‘Agronomie </a:t>
            </a:r>
            <a:r>
              <a:rPr lang="fr-FR" sz="1100" dirty="0">
                <a:solidFill>
                  <a:schemeClr val="accent3">
                    <a:lumMod val="75000"/>
                  </a:schemeClr>
                </a:solidFill>
                <a:latin typeface="Arial Narrow" panose="020B0606020202030204" pitchFamily="34" charset="0"/>
              </a:rPr>
              <a:t>de Y</a:t>
            </a:r>
            <a:r>
              <a:rPr lang="fr-FR" sz="1100" dirty="0" smtClean="0">
                <a:solidFill>
                  <a:schemeClr val="accent3">
                    <a:lumMod val="75000"/>
                  </a:schemeClr>
                </a:solidFill>
                <a:latin typeface="Arial Narrow" panose="020B0606020202030204" pitchFamily="34" charset="0"/>
              </a:rPr>
              <a:t>amoussoukro</a:t>
            </a:r>
            <a:r>
              <a:rPr lang="pt-PT" sz="1100" dirty="0" smtClean="0">
                <a:solidFill>
                  <a:schemeClr val="accent3">
                    <a:lumMod val="75000"/>
                  </a:schemeClr>
                </a:solidFill>
                <a:latin typeface="Arial Narrow" panose="020B0606020202030204" pitchFamily="34" charset="0"/>
              </a:rPr>
              <a:t> </a:t>
            </a:r>
            <a:r>
              <a:rPr lang="pt-PT" sz="1100" dirty="0">
                <a:solidFill>
                  <a:schemeClr val="accent3">
                    <a:lumMod val="75000"/>
                  </a:schemeClr>
                </a:solidFill>
                <a:latin typeface="Arial Narrow" panose="020B0606020202030204" pitchFamily="34" charset="0"/>
              </a:rPr>
              <a:t>– Côte d’Ivoire</a:t>
            </a:r>
          </a:p>
          <a:p>
            <a:pPr>
              <a:lnSpc>
                <a:spcPts val="1200"/>
              </a:lnSpc>
              <a:defRPr lang="en-US"/>
            </a:pPr>
            <a:r>
              <a:rPr lang="pt-PT" altLang="pt-BR" sz="1100" i="1" dirty="0" smtClean="0">
                <a:solidFill>
                  <a:schemeClr val="accent3">
                    <a:lumMod val="75000"/>
                  </a:schemeClr>
                </a:solidFill>
                <a:latin typeface="Arial Narrow" panose="020B0606020202030204" pitchFamily="34" charset="0"/>
              </a:rPr>
              <a:t>■ </a:t>
            </a:r>
            <a:r>
              <a:rPr lang="pt-PT" sz="1100" dirty="0">
                <a:solidFill>
                  <a:schemeClr val="accent3">
                    <a:lumMod val="75000"/>
                  </a:schemeClr>
                </a:solidFill>
                <a:latin typeface="Arial Narrow" panose="020B0606020202030204" pitchFamily="34" charset="0"/>
                <a:sym typeface="+mn-ea"/>
              </a:rPr>
              <a:t>Prof. Bernardo Knapik –  Chercheur  à l’Université Estadual do Paraná </a:t>
            </a:r>
            <a:r>
              <a:rPr lang="pt-BR" sz="1100" dirty="0">
                <a:solidFill>
                  <a:schemeClr val="accent3">
                    <a:lumMod val="75000"/>
                  </a:schemeClr>
                </a:solidFill>
                <a:latin typeface="Arial Narrow" panose="020B0606020202030204" pitchFamily="34" charset="0"/>
                <a:sym typeface="+mn-ea"/>
              </a:rPr>
              <a:t>– </a:t>
            </a:r>
            <a:r>
              <a:rPr lang="pt-PT" sz="1100" dirty="0">
                <a:solidFill>
                  <a:schemeClr val="accent3">
                    <a:lumMod val="75000"/>
                  </a:schemeClr>
                </a:solidFill>
                <a:latin typeface="Arial Narrow" panose="020B0606020202030204" pitchFamily="34" charset="0"/>
                <a:sym typeface="+mn-ea"/>
              </a:rPr>
              <a:t> Brésil </a:t>
            </a:r>
            <a:endParaRPr lang="pt-PT" sz="1100" dirty="0" smtClean="0">
              <a:solidFill>
                <a:schemeClr val="accent3">
                  <a:lumMod val="75000"/>
                </a:schemeClr>
              </a:solidFill>
              <a:latin typeface="Arial Narrow" panose="020B0606020202030204" pitchFamily="34" charset="0"/>
              <a:sym typeface="+mn-ea"/>
            </a:endParaRPr>
          </a:p>
          <a:p>
            <a:pPr>
              <a:lnSpc>
                <a:spcPts val="1200"/>
              </a:lnSpc>
              <a:defRPr lang="en-US"/>
            </a:pPr>
            <a:endParaRPr lang="fr-FR" sz="1100" dirty="0" smtClean="0">
              <a:solidFill>
                <a:schemeClr val="accent3">
                  <a:lumMod val="75000"/>
                </a:schemeClr>
              </a:solidFill>
              <a:latin typeface="Arial Narrow" panose="020B0606020202030204" pitchFamily="34" charset="0"/>
            </a:endParaRPr>
          </a:p>
          <a:p>
            <a:pPr>
              <a:lnSpc>
                <a:spcPts val="1200"/>
              </a:lnSpc>
              <a:defRPr lang="en-US"/>
            </a:pPr>
            <a:r>
              <a:rPr lang="pt-PT" sz="1100" dirty="0" smtClean="0">
                <a:solidFill>
                  <a:schemeClr val="accent3">
                    <a:lumMod val="75000"/>
                  </a:schemeClr>
                </a:solidFill>
                <a:latin typeface="Arial Narrow" panose="020B0606020202030204" pitchFamily="34" charset="0"/>
              </a:rPr>
              <a:t>Débats</a:t>
            </a:r>
          </a:p>
          <a:p>
            <a:pPr>
              <a:lnSpc>
                <a:spcPts val="1200"/>
              </a:lnSpc>
              <a:defRPr lang="en-US"/>
            </a:pPr>
            <a:r>
              <a:rPr sz="1100" i="1" dirty="0" err="1" smtClean="0">
                <a:solidFill>
                  <a:schemeClr val="accent3">
                    <a:lumMod val="75000"/>
                  </a:schemeClr>
                </a:solidFill>
                <a:latin typeface="Arial Narrow" panose="020B0606020202030204" pitchFamily="34" charset="0"/>
                <a:sym typeface="+mn-ea"/>
              </a:rPr>
              <a:t>Dîner</a:t>
            </a:r>
            <a:r>
              <a:rPr sz="1100" i="1" dirty="0" smtClean="0">
                <a:solidFill>
                  <a:schemeClr val="accent3">
                    <a:lumMod val="75000"/>
                  </a:schemeClr>
                </a:solidFill>
                <a:latin typeface="Arial Narrow" panose="020B0606020202030204" pitchFamily="34" charset="0"/>
                <a:sym typeface="+mn-ea"/>
              </a:rPr>
              <a:t> </a:t>
            </a:r>
            <a:r>
              <a:rPr sz="1100" i="1" dirty="0">
                <a:solidFill>
                  <a:schemeClr val="accent3">
                    <a:lumMod val="75000"/>
                  </a:schemeClr>
                </a:solidFill>
                <a:latin typeface="Arial Narrow" panose="020B0606020202030204" pitchFamily="34" charset="0"/>
                <a:sym typeface="+mn-ea"/>
              </a:rPr>
              <a:t>de </a:t>
            </a:r>
            <a:r>
              <a:rPr sz="1100" i="1" dirty="0" err="1">
                <a:solidFill>
                  <a:schemeClr val="accent3">
                    <a:lumMod val="75000"/>
                  </a:schemeClr>
                </a:solidFill>
                <a:latin typeface="Arial Narrow" panose="020B0606020202030204" pitchFamily="34" charset="0"/>
                <a:sym typeface="+mn-ea"/>
              </a:rPr>
              <a:t>bienvenue</a:t>
            </a:r>
            <a:r>
              <a:rPr sz="1100" i="1" dirty="0">
                <a:solidFill>
                  <a:schemeClr val="accent3">
                    <a:lumMod val="75000"/>
                  </a:schemeClr>
                </a:solidFill>
                <a:latin typeface="Arial Narrow" panose="020B0606020202030204" pitchFamily="34" charset="0"/>
                <a:sym typeface="+mn-ea"/>
              </a:rPr>
              <a:t> «LES SAVEURS DE LA CEDEAO»</a:t>
            </a:r>
          </a:p>
        </p:txBody>
      </p:sp>
      <p:sp>
        <p:nvSpPr>
          <p:cNvPr id="36" name="TextBox 31"/>
          <p:cNvSpPr/>
          <p:nvPr/>
        </p:nvSpPr>
        <p:spPr>
          <a:xfrm>
            <a:off x="-37465" y="203751"/>
            <a:ext cx="2381885" cy="307975"/>
          </a:xfrm>
          <a:prstGeom prst="rect">
            <a:avLst/>
          </a:prstGeom>
          <a:noFill/>
          <a:ln>
            <a:noFill/>
          </a:ln>
          <a:effectLst/>
        </p:spPr>
        <p:txBody>
          <a:bodyPr vert="horz" wrap="square" lIns="91440" tIns="45720" rIns="91440" bIns="45720" numCol="1" spcCol="215900" anchor="t"/>
          <a:lstStyle/>
          <a:p>
            <a:pPr>
              <a:defRPr lang="en-US"/>
            </a:pP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JOUR </a:t>
            </a:r>
            <a:r>
              <a:rPr lang="pt-PT" alt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09</a:t>
            </a:r>
            <a:r>
              <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PT" alt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Juin</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202</a:t>
            </a:r>
            <a:r>
              <a:rPr lang="pt-PT" alt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1</a:t>
            </a:r>
            <a:r>
              <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p>
        </p:txBody>
      </p:sp>
      <p:sp>
        <p:nvSpPr>
          <p:cNvPr id="37" name="TextBox 1"/>
          <p:cNvSpPr/>
          <p:nvPr/>
        </p:nvSpPr>
        <p:spPr>
          <a:xfrm>
            <a:off x="-37465" y="-1354"/>
            <a:ext cx="1520190" cy="307975"/>
          </a:xfrm>
          <a:prstGeom prst="rect">
            <a:avLst/>
          </a:prstGeom>
          <a:noFill/>
          <a:ln>
            <a:noFill/>
          </a:ln>
          <a:effectLst/>
        </p:spPr>
        <p:txBody>
          <a:bodyPr vert="horz" wrap="square" lIns="91440" tIns="45720" rIns="91440" bIns="45720" numCol="1" spcCol="215900" anchor="t"/>
          <a:lstStyle/>
          <a:p>
            <a:pPr>
              <a:defRPr lang="en-US"/>
            </a:pPr>
            <a:r>
              <a:rPr lang="pt-BR" sz="1400" b="1" i="1" dirty="0">
                <a:solidFill>
                  <a:srgbClr val="006666"/>
                </a:solidFill>
                <a:latin typeface="Arial Narrow" panose="020B0606020202030204" pitchFamily="34" charset="0"/>
              </a:rPr>
              <a:t>PROGRAMME</a:t>
            </a:r>
            <a:endParaRPr lang="pt-BR" sz="1400" b="1" i="1" dirty="0">
              <a:solidFill>
                <a:srgbClr val="006666"/>
              </a:solidFill>
              <a:latin typeface="Arial Narrow" panose="020B0606020202030204" pitchFamily="34" charset="0"/>
              <a:cs typeface="Times New Roman" panose="02020603050405020304" pitchFamily="1" charset="0"/>
            </a:endParaRPr>
          </a:p>
        </p:txBody>
      </p:sp>
      <p:sp>
        <p:nvSpPr>
          <p:cNvPr id="4" name="TextBox 16"/>
          <p:cNvSpPr/>
          <p:nvPr/>
        </p:nvSpPr>
        <p:spPr>
          <a:xfrm>
            <a:off x="61595" y="984885"/>
            <a:ext cx="1210310" cy="5603240"/>
          </a:xfrm>
          <a:prstGeom prst="rect">
            <a:avLst/>
          </a:prstGeom>
          <a:noFill/>
          <a:ln>
            <a:noFill/>
          </a:ln>
          <a:effectLst/>
        </p:spPr>
        <p:txBody>
          <a:bodyPr vert="horz" wrap="square" lIns="91440" tIns="45720" rIns="91440" bIns="45720" numCol="1" spcCol="215900" anchor="t"/>
          <a:lstStyle/>
          <a:p>
            <a:pPr>
              <a:lnSpc>
                <a:spcPts val="1200"/>
              </a:lnSpc>
              <a:defRPr lang="en-US"/>
            </a:pPr>
            <a:r>
              <a:rPr lang="en-US" sz="1100" dirty="0" smtClean="0">
                <a:solidFill>
                  <a:schemeClr val="accent3">
                    <a:lumMod val="75000"/>
                  </a:schemeClr>
                </a:solidFill>
                <a:latin typeface="Arial Narrow" panose="020B0606020202030204" pitchFamily="34" charset="0"/>
              </a:rPr>
              <a:t>08:00 </a:t>
            </a:r>
            <a:r>
              <a:rPr lang="en-US" sz="1100" dirty="0">
                <a:solidFill>
                  <a:schemeClr val="accent3">
                    <a:lumMod val="75000"/>
                  </a:schemeClr>
                </a:solidFill>
                <a:latin typeface="Arial Narrow" panose="020B0606020202030204" pitchFamily="34" charset="0"/>
              </a:rPr>
              <a:t>– </a:t>
            </a:r>
            <a:r>
              <a:rPr lang="en-US" sz="1100" dirty="0" smtClean="0">
                <a:solidFill>
                  <a:schemeClr val="accent3">
                    <a:lumMod val="75000"/>
                  </a:schemeClr>
                </a:solidFill>
                <a:latin typeface="Arial Narrow" panose="020B0606020202030204" pitchFamily="34" charset="0"/>
              </a:rPr>
              <a:t>09:30</a:t>
            </a:r>
            <a:endParaRPr lang="en-US" sz="1100" dirty="0">
              <a:solidFill>
                <a:schemeClr val="accent3">
                  <a:lumMod val="75000"/>
                </a:schemeClr>
              </a:solidFill>
              <a:latin typeface="Arial Narrow" panose="020B0606020202030204" pitchFamily="34" charset="0"/>
            </a:endParaRPr>
          </a:p>
          <a:p>
            <a:pPr>
              <a:lnSpc>
                <a:spcPts val="1200"/>
              </a:lnSpc>
              <a:defRPr lang="en-US"/>
            </a:pPr>
            <a:endParaRPr lang="en-US" sz="1100" dirty="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a:solidFill>
                <a:schemeClr val="accent3">
                  <a:lumMod val="75000"/>
                </a:schemeClr>
              </a:solidFill>
              <a:latin typeface="Arial Narrow" panose="020B0606020202030204" pitchFamily="34" charset="0"/>
            </a:endParaRPr>
          </a:p>
          <a:p>
            <a:pPr>
              <a:lnSpc>
                <a:spcPts val="1200"/>
              </a:lnSpc>
              <a:defRPr lang="en-US"/>
            </a:pPr>
            <a:r>
              <a:rPr lang="en-US" sz="1100" dirty="0" smtClean="0">
                <a:solidFill>
                  <a:schemeClr val="accent3">
                    <a:lumMod val="75000"/>
                  </a:schemeClr>
                </a:solidFill>
                <a:latin typeface="Arial Narrow" panose="020B0606020202030204" pitchFamily="34" charset="0"/>
              </a:rPr>
              <a:t>09:30 </a:t>
            </a:r>
            <a:r>
              <a:rPr lang="en-US" sz="1100" dirty="0">
                <a:solidFill>
                  <a:schemeClr val="accent3">
                    <a:lumMod val="75000"/>
                  </a:schemeClr>
                </a:solidFill>
                <a:latin typeface="Arial Narrow" panose="020B0606020202030204" pitchFamily="34" charset="0"/>
              </a:rPr>
              <a:t>– </a:t>
            </a:r>
            <a:r>
              <a:rPr lang="en-US" sz="1100" dirty="0" smtClean="0">
                <a:solidFill>
                  <a:schemeClr val="accent3">
                    <a:lumMod val="75000"/>
                  </a:schemeClr>
                </a:solidFill>
                <a:latin typeface="Arial Narrow" panose="020B0606020202030204" pitchFamily="34" charset="0"/>
              </a:rPr>
              <a:t>09:45</a:t>
            </a:r>
            <a:endParaRPr lang="en-US" sz="1100" dirty="0">
              <a:solidFill>
                <a:schemeClr val="accent3">
                  <a:lumMod val="75000"/>
                </a:schemeClr>
              </a:solidFill>
              <a:latin typeface="Arial Narrow" panose="020B0606020202030204" pitchFamily="34" charset="0"/>
            </a:endParaRPr>
          </a:p>
          <a:p>
            <a:pPr>
              <a:lnSpc>
                <a:spcPts val="1200"/>
              </a:lnSpc>
              <a:defRPr lang="en-US"/>
            </a:pPr>
            <a:r>
              <a:rPr lang="en-US" sz="1100" dirty="0" smtClean="0">
                <a:solidFill>
                  <a:schemeClr val="accent3">
                    <a:lumMod val="75000"/>
                  </a:schemeClr>
                </a:solidFill>
                <a:latin typeface="Arial Narrow" panose="020B0606020202030204" pitchFamily="34" charset="0"/>
              </a:rPr>
              <a:t>09:45 </a:t>
            </a:r>
            <a:r>
              <a:rPr lang="en-US" sz="1100" dirty="0">
                <a:solidFill>
                  <a:schemeClr val="accent3">
                    <a:lumMod val="75000"/>
                  </a:schemeClr>
                </a:solidFill>
                <a:latin typeface="Arial Narrow" panose="020B0606020202030204" pitchFamily="34" charset="0"/>
              </a:rPr>
              <a:t>– </a:t>
            </a:r>
            <a:r>
              <a:rPr lang="en-US" sz="1100" dirty="0" smtClean="0">
                <a:solidFill>
                  <a:schemeClr val="accent3">
                    <a:lumMod val="75000"/>
                  </a:schemeClr>
                </a:solidFill>
                <a:latin typeface="Arial Narrow" panose="020B0606020202030204" pitchFamily="34" charset="0"/>
              </a:rPr>
              <a:t>11:15</a:t>
            </a:r>
            <a:endParaRPr lang="en-US" sz="1100" dirty="0">
              <a:solidFill>
                <a:schemeClr val="accent3">
                  <a:lumMod val="75000"/>
                </a:schemeClr>
              </a:solidFill>
              <a:latin typeface="Arial Narrow" panose="020B0606020202030204" pitchFamily="34" charset="0"/>
            </a:endParaRPr>
          </a:p>
          <a:p>
            <a:pPr>
              <a:lnSpc>
                <a:spcPts val="1200"/>
              </a:lnSpc>
              <a:defRPr lang="en-US"/>
            </a:pPr>
            <a:endParaRPr lang="en-US" sz="1100" dirty="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r>
              <a:rPr lang="pt-BR" sz="1100" dirty="0" smtClean="0">
                <a:solidFill>
                  <a:schemeClr val="accent3">
                    <a:lumMod val="75000"/>
                  </a:schemeClr>
                </a:solidFill>
                <a:latin typeface="Arial Narrow" panose="020B0606020202030204" pitchFamily="34" charset="0"/>
              </a:rPr>
              <a:t>11:15 </a:t>
            </a:r>
            <a:r>
              <a:rPr lang="pt-BR" sz="1100" dirty="0">
                <a:solidFill>
                  <a:schemeClr val="accent3">
                    <a:lumMod val="75000"/>
                  </a:schemeClr>
                </a:solidFill>
                <a:latin typeface="Arial Narrow" panose="020B0606020202030204" pitchFamily="34" charset="0"/>
              </a:rPr>
              <a:t>– </a:t>
            </a:r>
            <a:r>
              <a:rPr lang="pt-BR" sz="1100" dirty="0" smtClean="0">
                <a:solidFill>
                  <a:schemeClr val="accent3">
                    <a:lumMod val="75000"/>
                  </a:schemeClr>
                </a:solidFill>
                <a:latin typeface="Arial Narrow" panose="020B0606020202030204" pitchFamily="34" charset="0"/>
              </a:rPr>
              <a:t>11:30</a:t>
            </a:r>
            <a:endParaRPr lang="pt-BR" sz="1100" dirty="0">
              <a:solidFill>
                <a:schemeClr val="accent3">
                  <a:lumMod val="75000"/>
                </a:schemeClr>
              </a:solidFill>
              <a:latin typeface="Arial Narrow" panose="020B0606020202030204" pitchFamily="34" charset="0"/>
            </a:endParaRPr>
          </a:p>
          <a:p>
            <a:pPr>
              <a:lnSpc>
                <a:spcPts val="1200"/>
              </a:lnSpc>
              <a:defRPr lang="en-US"/>
            </a:pPr>
            <a:r>
              <a:rPr lang="pt-BR" sz="1100" dirty="0" smtClean="0">
                <a:solidFill>
                  <a:schemeClr val="accent3">
                    <a:lumMod val="75000"/>
                  </a:schemeClr>
                </a:solidFill>
                <a:latin typeface="Arial Narrow" panose="020B0606020202030204" pitchFamily="34" charset="0"/>
              </a:rPr>
              <a:t>11:30 </a:t>
            </a:r>
            <a:r>
              <a:rPr lang="pt-BR" sz="1100" dirty="0">
                <a:solidFill>
                  <a:schemeClr val="accent3">
                    <a:lumMod val="75000"/>
                  </a:schemeClr>
                </a:solidFill>
                <a:latin typeface="Arial Narrow" panose="020B0606020202030204" pitchFamily="34" charset="0"/>
              </a:rPr>
              <a:t>– </a:t>
            </a:r>
            <a:r>
              <a:rPr lang="pt-BR" sz="1100" dirty="0" smtClean="0">
                <a:solidFill>
                  <a:schemeClr val="accent3">
                    <a:lumMod val="75000"/>
                  </a:schemeClr>
                </a:solidFill>
                <a:latin typeface="Arial Narrow" panose="020B0606020202030204" pitchFamily="34" charset="0"/>
              </a:rPr>
              <a:t>13:00</a:t>
            </a:r>
            <a:endParaRPr lang="pt-BR" sz="1100" dirty="0">
              <a:solidFill>
                <a:schemeClr val="accent3">
                  <a:lumMod val="75000"/>
                </a:schemeClr>
              </a:solidFill>
              <a:latin typeface="Arial Narrow" panose="020B0606020202030204" pitchFamily="34" charset="0"/>
            </a:endParaRPr>
          </a:p>
          <a:p>
            <a:pPr>
              <a:lnSpc>
                <a:spcPts val="1200"/>
              </a:lnSpc>
              <a:defRPr lang="en-US"/>
            </a:pPr>
            <a:endParaRPr lang="en-US" sz="1100" dirty="0">
              <a:solidFill>
                <a:schemeClr val="accent3">
                  <a:lumMod val="75000"/>
                </a:schemeClr>
              </a:solidFill>
              <a:latin typeface="Arial Narrow" panose="020B0606020202030204" pitchFamily="34" charset="0"/>
            </a:endParaRPr>
          </a:p>
          <a:p>
            <a:pPr>
              <a:lnSpc>
                <a:spcPts val="1200"/>
              </a:lnSpc>
              <a:defRPr lang="en-US"/>
            </a:pPr>
            <a:endParaRPr lang="en-US" sz="1100" dirty="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a:solidFill>
                <a:schemeClr val="accent3">
                  <a:lumMod val="75000"/>
                </a:schemeClr>
              </a:solidFill>
              <a:latin typeface="Arial Narrow" panose="020B0606020202030204" pitchFamily="34" charset="0"/>
            </a:endParaRPr>
          </a:p>
          <a:p>
            <a:pPr>
              <a:lnSpc>
                <a:spcPts val="1200"/>
              </a:lnSpc>
              <a:defRPr lang="en-US"/>
            </a:pPr>
            <a:r>
              <a:rPr lang="en-US" sz="1100" i="1" dirty="0" smtClean="0">
                <a:solidFill>
                  <a:schemeClr val="accent3">
                    <a:lumMod val="75000"/>
                  </a:schemeClr>
                </a:solidFill>
                <a:latin typeface="Arial Narrow" panose="020B0606020202030204" pitchFamily="34" charset="0"/>
                <a:cs typeface="Times New Roman" panose="02020603050405020304" pitchFamily="1" charset="0"/>
              </a:rPr>
              <a:t>13:00</a:t>
            </a:r>
            <a:r>
              <a:rPr lang="en-US" sz="1100" dirty="0" smtClean="0">
                <a:solidFill>
                  <a:schemeClr val="accent3">
                    <a:lumMod val="75000"/>
                  </a:schemeClr>
                </a:solidFill>
                <a:latin typeface="Arial Narrow" panose="020B0606020202030204" pitchFamily="34" charset="0"/>
              </a:rPr>
              <a:t> </a:t>
            </a:r>
            <a:r>
              <a:rPr lang="en-US" sz="1100" dirty="0">
                <a:solidFill>
                  <a:schemeClr val="accent3">
                    <a:lumMod val="75000"/>
                  </a:schemeClr>
                </a:solidFill>
                <a:latin typeface="Arial Narrow" panose="020B0606020202030204" pitchFamily="34" charset="0"/>
              </a:rPr>
              <a:t>– </a:t>
            </a:r>
            <a:r>
              <a:rPr lang="en-US" sz="1100" i="1" dirty="0" smtClean="0">
                <a:solidFill>
                  <a:schemeClr val="accent3">
                    <a:lumMod val="75000"/>
                  </a:schemeClr>
                </a:solidFill>
                <a:latin typeface="Arial Narrow" panose="020B0606020202030204" pitchFamily="34" charset="0"/>
                <a:cs typeface="Times New Roman" panose="02020603050405020304" pitchFamily="1" charset="0"/>
              </a:rPr>
              <a:t>14:30</a:t>
            </a:r>
            <a:endParaRPr lang="en-US" sz="1100" i="1" dirty="0">
              <a:solidFill>
                <a:schemeClr val="accent3">
                  <a:lumMod val="75000"/>
                </a:schemeClr>
              </a:solidFill>
              <a:latin typeface="Arial Narrow" panose="020B0606020202030204" pitchFamily="34" charset="0"/>
              <a:cs typeface="Times New Roman" panose="02020603050405020304" pitchFamily="1" charset="0"/>
            </a:endParaRPr>
          </a:p>
          <a:p>
            <a:pPr>
              <a:lnSpc>
                <a:spcPts val="1200"/>
              </a:lnSpc>
              <a:defRPr lang="en-US"/>
            </a:pPr>
            <a:r>
              <a:rPr lang="en-US" sz="1100" dirty="0" smtClean="0">
                <a:solidFill>
                  <a:schemeClr val="accent3">
                    <a:lumMod val="75000"/>
                  </a:schemeClr>
                </a:solidFill>
                <a:latin typeface="Arial Narrow" panose="020B0606020202030204" pitchFamily="34" charset="0"/>
              </a:rPr>
              <a:t>14:30 </a:t>
            </a:r>
            <a:r>
              <a:rPr lang="en-US" sz="1100" dirty="0">
                <a:solidFill>
                  <a:schemeClr val="accent3">
                    <a:lumMod val="75000"/>
                  </a:schemeClr>
                </a:solidFill>
                <a:latin typeface="Arial Narrow" panose="020B0606020202030204" pitchFamily="34" charset="0"/>
              </a:rPr>
              <a:t>– </a:t>
            </a:r>
            <a:r>
              <a:rPr lang="en-US" sz="1100" dirty="0" smtClean="0">
                <a:solidFill>
                  <a:schemeClr val="accent3">
                    <a:lumMod val="75000"/>
                  </a:schemeClr>
                </a:solidFill>
                <a:latin typeface="Arial Narrow" panose="020B0606020202030204" pitchFamily="34" charset="0"/>
              </a:rPr>
              <a:t>16:00</a:t>
            </a:r>
            <a:endParaRPr lang="en-US" sz="1100" dirty="0">
              <a:solidFill>
                <a:schemeClr val="accent3">
                  <a:lumMod val="75000"/>
                </a:schemeClr>
              </a:solidFill>
              <a:latin typeface="Arial Narrow" panose="020B0606020202030204" pitchFamily="34" charset="0"/>
            </a:endParaRPr>
          </a:p>
          <a:p>
            <a:pPr>
              <a:lnSpc>
                <a:spcPts val="1200"/>
              </a:lnSpc>
              <a:defRPr lang="en-US"/>
            </a:pPr>
            <a:endParaRPr lang="en-US" sz="1100" dirty="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r>
              <a:rPr lang="en-US" sz="1100" dirty="0" smtClean="0">
                <a:solidFill>
                  <a:schemeClr val="accent3">
                    <a:lumMod val="75000"/>
                  </a:schemeClr>
                </a:solidFill>
                <a:latin typeface="Arial Narrow" panose="020B0606020202030204" pitchFamily="34" charset="0"/>
              </a:rPr>
              <a:t>20:30  –  23:00</a:t>
            </a:r>
          </a:p>
        </p:txBody>
      </p:sp>
      <p:pic>
        <p:nvPicPr>
          <p:cNvPr id="38" name="Imagem 37" descr="logo"/>
          <p:cNvPicPr>
            <a:picLocks noChangeAspect="1"/>
          </p:cNvPicPr>
          <p:nvPr/>
        </p:nvPicPr>
        <p:blipFill>
          <a:blip r:embed="rId5"/>
          <a:stretch>
            <a:fillRect/>
          </a:stretch>
        </p:blipFill>
        <p:spPr>
          <a:xfrm>
            <a:off x="9076690" y="66040"/>
            <a:ext cx="3092450" cy="724535"/>
          </a:xfrm>
          <a:prstGeom prst="rect">
            <a:avLst/>
          </a:prstGeom>
        </p:spPr>
      </p:pic>
      <p:sp>
        <p:nvSpPr>
          <p:cNvPr id="2" name="CaixaDeTexto 22"/>
          <p:cNvSpPr txBox="1"/>
          <p:nvPr/>
        </p:nvSpPr>
        <p:spPr>
          <a:xfrm>
            <a:off x="9098915" y="944880"/>
            <a:ext cx="2854960" cy="706755"/>
          </a:xfrm>
          <a:prstGeom prst="rect">
            <a:avLst/>
          </a:prstGeom>
          <a:noFill/>
        </p:spPr>
        <p:txBody>
          <a:bodyPr wrap="square" rtlCol="0">
            <a:spAutoFit/>
          </a:bodyPr>
          <a:lstStyle/>
          <a:p>
            <a:pPr algn="ctr"/>
            <a:r>
              <a:rPr lang="pt-PT" sz="2000" i="1" dirty="0">
                <a:solidFill>
                  <a:srgbClr val="006666"/>
                </a:solidFill>
              </a:rPr>
              <a:t>PROGRAMME</a:t>
            </a:r>
          </a:p>
          <a:p>
            <a:pPr algn="ctr"/>
            <a:r>
              <a:rPr lang="pt-PT" sz="2000" i="1" dirty="0" smtClean="0">
                <a:solidFill>
                  <a:srgbClr val="006666"/>
                </a:solidFill>
              </a:rPr>
              <a:t>DE LA CONFÉRENCE</a:t>
            </a:r>
          </a:p>
        </p:txBody>
      </p:sp>
      <p:sp>
        <p:nvSpPr>
          <p:cNvPr id="7" name="TextBox 6"/>
          <p:cNvSpPr txBox="1"/>
          <p:nvPr/>
        </p:nvSpPr>
        <p:spPr>
          <a:xfrm>
            <a:off x="1135379" y="53340"/>
            <a:ext cx="5905501" cy="848950"/>
          </a:xfrm>
          <a:prstGeom prst="rect">
            <a:avLst/>
          </a:prstGeom>
          <a:noFill/>
        </p:spPr>
        <p:txBody>
          <a:bodyPr wrap="square" rtlCol="0">
            <a:spAutoFit/>
          </a:bodyPr>
          <a:lstStyle/>
          <a:p>
            <a:pPr algn="ctr" fontAlgn="base">
              <a:lnSpc>
                <a:spcPts val="1500"/>
              </a:lnSpc>
            </a:pPr>
            <a:r>
              <a:rPr lang="fr-FR" sz="1600" b="1" cap="all" dirty="0">
                <a:solidFill>
                  <a:schemeClr val="tx2">
                    <a:lumMod val="50000"/>
                  </a:schemeClr>
                </a:solidFill>
              </a:rPr>
              <a:t>LE PROGRAMME DE LA TABLE RONDE</a:t>
            </a:r>
          </a:p>
          <a:p>
            <a:pPr algn="ctr" fontAlgn="base">
              <a:lnSpc>
                <a:spcPts val="1500"/>
              </a:lnSpc>
            </a:pPr>
            <a:r>
              <a:rPr lang="fr-FR" sz="1200" b="1" cap="all" dirty="0" smtClean="0">
                <a:solidFill>
                  <a:schemeClr val="tx2">
                    <a:lumMod val="50000"/>
                  </a:schemeClr>
                </a:solidFill>
              </a:rPr>
              <a:t>La POUDRE DE BASALTE DANS L’AGRICULTURE</a:t>
            </a:r>
          </a:p>
          <a:p>
            <a:pPr algn="ctr" fontAlgn="base">
              <a:lnSpc>
                <a:spcPts val="1500"/>
              </a:lnSpc>
            </a:pPr>
            <a:r>
              <a:rPr lang="fr-FR" sz="1200" b="1" cap="all" dirty="0" smtClean="0">
                <a:solidFill>
                  <a:schemeClr val="tx2">
                    <a:lumMod val="50000"/>
                  </a:schemeClr>
                </a:solidFill>
              </a:rPr>
              <a:t> LA QUALITÉ DES ALIMENTS ET la PROTECTION De l’ENVIRONNEMENT</a:t>
            </a:r>
          </a:p>
          <a:p>
            <a:pPr algn="ctr" fontAlgn="base">
              <a:lnSpc>
                <a:spcPts val="700"/>
              </a:lnSpc>
            </a:pPr>
            <a:r>
              <a:rPr lang="fr-FR" sz="1200" b="1" cap="all" dirty="0">
                <a:solidFill>
                  <a:schemeClr val="tx2">
                    <a:lumMod val="50000"/>
                  </a:schemeClr>
                </a:solidFill>
              </a:rPr>
              <a:t/>
            </a:r>
            <a:br>
              <a:rPr lang="fr-FR" sz="1200" b="1" cap="all" dirty="0">
                <a:solidFill>
                  <a:schemeClr val="tx2">
                    <a:lumMod val="50000"/>
                  </a:schemeClr>
                </a:solidFill>
              </a:rPr>
            </a:br>
            <a:r>
              <a:rPr lang="pt-PT" sz="1200" i="1" dirty="0">
                <a:solidFill>
                  <a:srgbClr val="006666"/>
                </a:solidFill>
                <a:latin typeface="Arial Narrow" panose="020B0606020202030204" pitchFamily="34" charset="0"/>
                <a:cs typeface="Arial Narrow" panose="020B0606020202030204" pitchFamily="34" charset="0"/>
                <a:sym typeface="+mn-ea"/>
              </a:rPr>
              <a:t>«</a:t>
            </a:r>
            <a:r>
              <a:rPr lang="pt-BR" sz="1200" i="1" dirty="0">
                <a:solidFill>
                  <a:srgbClr val="006666"/>
                </a:solidFill>
                <a:latin typeface="Arial Narrow" panose="020B0606020202030204" pitchFamily="34" charset="0"/>
                <a:cs typeface="Arial Narrow" panose="020B0606020202030204" pitchFamily="34" charset="0"/>
                <a:sym typeface="+mn-ea"/>
              </a:rPr>
              <a:t>TABLE RONDE D’INTEGRATION ET LE </a:t>
            </a:r>
            <a:r>
              <a:rPr lang="pt-BR" sz="1200" i="1" dirty="0" smtClean="0">
                <a:solidFill>
                  <a:srgbClr val="006666"/>
                </a:solidFill>
                <a:latin typeface="Arial Narrow" panose="020B0606020202030204" pitchFamily="34" charset="0"/>
                <a:cs typeface="Arial Narrow" panose="020B0606020202030204" pitchFamily="34" charset="0"/>
                <a:sym typeface="+mn-ea"/>
              </a:rPr>
              <a:t>DÉBAT»</a:t>
            </a:r>
            <a:endParaRPr lang="fr-FR" sz="1200" b="1" cap="all" dirty="0">
              <a:solidFill>
                <a:schemeClr val="tx2">
                  <a:lumMod val="50000"/>
                </a:schemeClr>
              </a:solidFill>
            </a:endParaRPr>
          </a:p>
        </p:txBody>
      </p:sp>
      <p:sp>
        <p:nvSpPr>
          <p:cNvPr id="10" name="TextBox 9"/>
          <p:cNvSpPr txBox="1"/>
          <p:nvPr/>
        </p:nvSpPr>
        <p:spPr>
          <a:xfrm>
            <a:off x="22859" y="762000"/>
            <a:ext cx="2857501" cy="461665"/>
          </a:xfrm>
          <a:prstGeom prst="rect">
            <a:avLst/>
          </a:prstGeom>
          <a:noFill/>
        </p:spPr>
        <p:txBody>
          <a:bodyPr wrap="square" rtlCol="0">
            <a:spAutoFit/>
          </a:bodyPr>
          <a:lstStyle/>
          <a:p>
            <a:r>
              <a:rPr lang="pt-PT" sz="1200" dirty="0">
                <a:solidFill>
                  <a:schemeClr val="accent3">
                    <a:lumMod val="75000"/>
                  </a:schemeClr>
                </a:solidFill>
                <a:latin typeface="Arial Narrow" panose="020B0606020202030204" pitchFamily="34" charset="0"/>
              </a:rPr>
              <a:t>Accueil des participants</a:t>
            </a:r>
            <a:r>
              <a:rPr lang="en-US" sz="1200" b="1" i="1" dirty="0" smtClean="0">
                <a:solidFill>
                  <a:schemeClr val="accent3">
                    <a:lumMod val="75000"/>
                  </a:schemeClr>
                </a:solidFill>
                <a:latin typeface="Arial Narrow" panose="020B0606020202030204" pitchFamily="34" charset="0"/>
              </a:rPr>
              <a:t>: </a:t>
            </a:r>
            <a:r>
              <a:rPr lang="pt-BR" sz="1200" b="1" i="1" dirty="0">
                <a:solidFill>
                  <a:schemeClr val="accent3">
                    <a:lumMod val="75000"/>
                  </a:schemeClr>
                </a:solidFill>
                <a:latin typeface="Arial Narrow" panose="020B0606020202030204" pitchFamily="34" charset="0"/>
              </a:rPr>
              <a:t>À partir de 7</a:t>
            </a:r>
            <a:r>
              <a:rPr lang="pt-PT" sz="1200" b="1" i="1" dirty="0" smtClean="0">
                <a:solidFill>
                  <a:schemeClr val="accent3">
                    <a:lumMod val="75000"/>
                  </a:schemeClr>
                </a:solidFill>
                <a:latin typeface="Arial Narrow" panose="020B0606020202030204" pitchFamily="34" charset="0"/>
              </a:rPr>
              <a:t>:</a:t>
            </a:r>
            <a:r>
              <a:rPr lang="pt-BR" sz="1200" b="1" i="1" dirty="0" smtClean="0">
                <a:solidFill>
                  <a:schemeClr val="accent3">
                    <a:lumMod val="75000"/>
                  </a:schemeClr>
                </a:solidFill>
                <a:latin typeface="Arial Narrow" panose="020B0606020202030204" pitchFamily="34" charset="0"/>
              </a:rPr>
              <a:t>30</a:t>
            </a:r>
            <a:endParaRPr lang="pt-BR" sz="1200" b="1" i="1" dirty="0">
              <a:solidFill>
                <a:schemeClr val="accent3">
                  <a:lumMod val="75000"/>
                </a:schemeClr>
              </a:solidFill>
              <a:latin typeface="Arial Narrow" panose="020B0606020202030204" pitchFamily="34" charset="0"/>
            </a:endParaRPr>
          </a:p>
          <a:p>
            <a:endParaRPr lang="en-US" sz="1200" dirty="0">
              <a:solidFill>
                <a:schemeClr val="accent3">
                  <a:lumMod val="75000"/>
                </a:schemeClr>
              </a:solidFill>
              <a:latin typeface="Arial Narrow" panose="020B0606020202030204" pitchFamily="34" charset="0"/>
            </a:endParaRPr>
          </a:p>
        </p:txBody>
      </p:sp>
      <p:sp>
        <p:nvSpPr>
          <p:cNvPr id="33" name="CaixaDeTexto 13"/>
          <p:cNvSpPr txBox="1"/>
          <p:nvPr/>
        </p:nvSpPr>
        <p:spPr>
          <a:xfrm>
            <a:off x="979805" y="6671310"/>
            <a:ext cx="4530090" cy="184666"/>
          </a:xfrm>
          <a:prstGeom prst="rect">
            <a:avLst/>
          </a:prstGeom>
          <a:noFill/>
        </p:spPr>
        <p:txBody>
          <a:bodyPr wrap="square" rtlCol="0">
            <a:spAutoFit/>
          </a:bodyPr>
          <a:lstStyle/>
          <a:p>
            <a:pPr>
              <a:lnSpc>
                <a:spcPct val="75000"/>
              </a:lnSpc>
              <a:spcBef>
                <a:spcPts val="0"/>
              </a:spcBef>
              <a:spcAft>
                <a:spcPts val="0"/>
              </a:spcAft>
            </a:pPr>
            <a:r>
              <a:rPr lang="pt-PT" sz="800" i="1" dirty="0" smtClean="0">
                <a:solidFill>
                  <a:schemeClr val="tx2">
                    <a:lumMod val="50000"/>
                  </a:schemeClr>
                </a:solidFill>
              </a:rPr>
              <a:t>Remarque:  </a:t>
            </a:r>
            <a:r>
              <a:rPr lang="fr-FR" sz="800" i="1" dirty="0">
                <a:solidFill>
                  <a:schemeClr val="tx2">
                    <a:lumMod val="50000"/>
                  </a:schemeClr>
                </a:solidFill>
              </a:rPr>
              <a:t>Certains des noms </a:t>
            </a:r>
            <a:r>
              <a:rPr lang="fr-FR" sz="800" i="1" dirty="0" smtClean="0">
                <a:solidFill>
                  <a:schemeClr val="tx2">
                    <a:lumMod val="50000"/>
                  </a:schemeClr>
                </a:solidFill>
              </a:rPr>
              <a:t>mentionnés </a:t>
            </a:r>
            <a:r>
              <a:rPr lang="fr-FR" sz="800" i="1" dirty="0">
                <a:solidFill>
                  <a:schemeClr val="tx2">
                    <a:lumMod val="50000"/>
                  </a:schemeClr>
                </a:solidFill>
              </a:rPr>
              <a:t>sont </a:t>
            </a:r>
            <a:r>
              <a:rPr lang="fr-FR" sz="800" i="1" dirty="0" smtClean="0">
                <a:solidFill>
                  <a:schemeClr val="tx2">
                    <a:lumMod val="50000"/>
                  </a:schemeClr>
                </a:solidFill>
              </a:rPr>
              <a:t>encore </a:t>
            </a:r>
            <a:r>
              <a:rPr lang="fr-FR" sz="800" i="1" dirty="0">
                <a:solidFill>
                  <a:schemeClr val="tx2">
                    <a:lumMod val="50000"/>
                  </a:schemeClr>
                </a:solidFill>
              </a:rPr>
              <a:t>en cours de confirmation.</a:t>
            </a:r>
            <a:endParaRPr lang="pt-PT" sz="800" i="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5" name="Rectangle: Rounded Corners 209"/>
          <p:cNvSpPr/>
          <p:nvPr/>
        </p:nvSpPr>
        <p:spPr>
          <a:xfrm>
            <a:off x="6559550" y="1481455"/>
            <a:ext cx="1003300" cy="45656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en-GB" sz="1200" dirty="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66" name="TextBox 210"/>
          <p:cNvSpPr/>
          <p:nvPr/>
        </p:nvSpPr>
        <p:spPr>
          <a:xfrm>
            <a:off x="6588760" y="1727200"/>
            <a:ext cx="950595" cy="19812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000" b="1">
                <a:latin typeface="Arial Narrow" panose="020B0606020202030204" pitchFamily="34" charset="0"/>
                <a:ea typeface="Century Gothic" panose="020B0502020202020204" pitchFamily="2" charset="0"/>
                <a:cs typeface="Century Gothic" panose="020B0502020202020204" pitchFamily="2" charset="0"/>
              </a:rPr>
              <a:t>10:</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3</a:t>
            </a:r>
            <a:r>
              <a:rPr lang="en-US" sz="1000" b="1">
                <a:latin typeface="Arial Narrow" panose="020B0606020202030204" pitchFamily="34" charset="0"/>
                <a:ea typeface="Century Gothic" panose="020B0502020202020204" pitchFamily="2" charset="0"/>
                <a:cs typeface="Century Gothic" panose="020B0502020202020204" pitchFamily="2" charset="0"/>
              </a:rPr>
              <a:t>0</a:t>
            </a:r>
          </a:p>
        </p:txBody>
      </p:sp>
      <p:sp>
        <p:nvSpPr>
          <p:cNvPr id="168" name="Triângulo Retângulo 167"/>
          <p:cNvSpPr/>
          <p:nvPr/>
        </p:nvSpPr>
        <p:spPr>
          <a:xfrm>
            <a:off x="0" y="239395"/>
            <a:ext cx="12228830" cy="6618605"/>
          </a:xfrm>
          <a:prstGeom prst="rtTriangl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172" name="Rectangle: Rounded Corners 111"/>
          <p:cNvSpPr/>
          <p:nvPr/>
        </p:nvSpPr>
        <p:spPr>
          <a:xfrm>
            <a:off x="2289810" y="871533"/>
            <a:ext cx="179705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lang="pt-PT" sz="1200" b="1" i="1" dirty="0" err="1" smtClean="0">
                <a:solidFill>
                  <a:schemeClr val="bg1"/>
                </a:solidFill>
                <a:latin typeface="Arial Narrow" panose="020B0606020202030204" pitchFamily="34" charset="0"/>
                <a:sym typeface="+mn-ea"/>
              </a:rPr>
              <a:t>PRÉSENTATIONS</a:t>
            </a:r>
            <a:endParaRPr lang="en-US" sz="1200" b="1" dirty="0" smtClean="0">
              <a:solidFill>
                <a:schemeClr val="bg1"/>
              </a:solidFill>
              <a:latin typeface="Arial Narrow" panose="020B0606020202030204" pitchFamily="34" charset="0"/>
            </a:endParaRPr>
          </a:p>
          <a:p>
            <a:pPr>
              <a:lnSpc>
                <a:spcPts val="1200"/>
              </a:lnSpc>
              <a:defRPr lang="en-US">
                <a:solidFill>
                  <a:srgbClr val="FFFFFF"/>
                </a:solidFill>
              </a:defRPr>
            </a:pPr>
            <a:r>
              <a:rPr sz="1200" dirty="0" smtClean="0">
                <a:solidFill>
                  <a:schemeClr val="bg2">
                    <a:lumMod val="40000"/>
                    <a:lumOff val="60000"/>
                  </a:schemeClr>
                </a:solidFill>
                <a:latin typeface="Arial Narrow" panose="020B0606020202030204" pitchFamily="34" charset="0"/>
                <a:cs typeface="Arial Narrow" panose="020B0606020202030204" pitchFamily="34" charset="0"/>
                <a:sym typeface="+mn-ea"/>
              </a:rPr>
              <a:t>■ </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Cabo </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Verde</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chemeClr val="bg2">
                    <a:lumMod val="40000"/>
                    <a:lumOff val="60000"/>
                  </a:schemeClr>
                </a:solidFill>
                <a:latin typeface="Arial Narrow" panose="020B0606020202030204" pitchFamily="34" charset="0"/>
                <a:cs typeface="Arial Narrow" panose="020B0606020202030204" pitchFamily="34" charset="0"/>
                <a:sym typeface="+mn-ea"/>
              </a:rPr>
              <a:t>■ </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Senegal</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chemeClr val="bg2">
                    <a:lumMod val="40000"/>
                    <a:lumOff val="60000"/>
                  </a:schemeClr>
                </a:solidFill>
                <a:latin typeface="Arial Narrow" panose="020B0606020202030204" pitchFamily="34" charset="0"/>
                <a:cs typeface="Arial Narrow" panose="020B0606020202030204" pitchFamily="34" charset="0"/>
                <a:sym typeface="+mn-ea"/>
              </a:rPr>
              <a:t>■ </a:t>
            </a:r>
            <a:r>
              <a:rPr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The Gambia</a:t>
            </a:r>
            <a:endParaRPr lang="en-US"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chemeClr val="bg2">
                    <a:lumMod val="40000"/>
                    <a:lumOff val="60000"/>
                  </a:schemeClr>
                </a:solidFill>
                <a:latin typeface="Arial Narrow" panose="020B0606020202030204" pitchFamily="34" charset="0"/>
                <a:cs typeface="Arial Narrow" panose="020B0606020202030204" pitchFamily="34" charset="0"/>
                <a:sym typeface="+mn-ea"/>
              </a:rPr>
              <a:t>■ </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Cote d’</a:t>
            </a:r>
            <a:r>
              <a:rPr lang="pt-PT"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Ivoire</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chemeClr val="bg2">
                    <a:lumMod val="40000"/>
                    <a:lumOff val="60000"/>
                  </a:schemeClr>
                </a:solidFill>
                <a:latin typeface="Arial Narrow" panose="020B0606020202030204" pitchFamily="34" charset="0"/>
                <a:cs typeface="Arial Narrow" panose="020B0606020202030204" pitchFamily="34" charset="0"/>
                <a:sym typeface="+mn-ea"/>
              </a:rPr>
              <a:t>■ </a:t>
            </a:r>
            <a:r>
              <a:rPr lang="pt-PT"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Benin</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p:txBody>
      </p:sp>
      <p:grpSp>
        <p:nvGrpSpPr>
          <p:cNvPr id="173" name="Agrupar 172"/>
          <p:cNvGrpSpPr/>
          <p:nvPr/>
        </p:nvGrpSpPr>
        <p:grpSpPr>
          <a:xfrm>
            <a:off x="5176520" y="2356485"/>
            <a:ext cx="1153160" cy="1165860"/>
            <a:chOff x="8101" y="3527"/>
            <a:chExt cx="1816" cy="1836"/>
          </a:xfrm>
        </p:grpSpPr>
        <p:sp>
          <p:nvSpPr>
            <p:cNvPr id="174" name="Oval 61"/>
            <p:cNvSpPr/>
            <p:nvPr/>
          </p:nvSpPr>
          <p:spPr>
            <a:xfrm>
              <a:off x="8101" y="3527"/>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Juin</a:t>
              </a:r>
              <a:endParaRPr lang="pt-PT" sz="10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endParaRPr lang="pt-PT" sz="1000" dirty="0">
                <a:latin typeface="Arial Narrow" panose="020B0606020202030204" pitchFamily="34" charset="0"/>
              </a:endParaRPr>
            </a:p>
          </p:txBody>
        </p:sp>
        <p:sp>
          <p:nvSpPr>
            <p:cNvPr id="175" name="TextBox 124"/>
            <p:cNvSpPr/>
            <p:nvPr/>
          </p:nvSpPr>
          <p:spPr>
            <a:xfrm>
              <a:off x="8301" y="4909"/>
              <a:ext cx="1375"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14:30 – 16:30</a:t>
              </a:r>
            </a:p>
          </p:txBody>
        </p:sp>
      </p:grpSp>
      <p:sp>
        <p:nvSpPr>
          <p:cNvPr id="176" name="Rectangle: Rounded Corners 125"/>
          <p:cNvSpPr/>
          <p:nvPr/>
        </p:nvSpPr>
        <p:spPr>
          <a:xfrm>
            <a:off x="4959350" y="899160"/>
            <a:ext cx="156718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lang="pt-PT" sz="1200" b="1" i="1" dirty="0" err="1" smtClean="0">
                <a:solidFill>
                  <a:schemeClr val="bg1"/>
                </a:solidFill>
                <a:latin typeface="Arial Narrow" panose="020B0606020202030204" pitchFamily="34" charset="0"/>
                <a:sym typeface="+mn-ea"/>
              </a:rPr>
              <a:t>PRÉSENTATIONS</a:t>
            </a:r>
            <a:endParaRPr lang="pt-PT"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chemeClr val="bg2">
                    <a:lumMod val="40000"/>
                    <a:lumOff val="60000"/>
                  </a:schemeClr>
                </a:solidFill>
                <a:latin typeface="Arial Narrow" panose="020B0606020202030204" pitchFamily="34" charset="0"/>
                <a:sym typeface="+mn-ea"/>
              </a:rPr>
              <a:t>■ </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Nigéria</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chemeClr val="bg2">
                    <a:lumMod val="40000"/>
                    <a:lumOff val="60000"/>
                  </a:schemeClr>
                </a:solidFill>
                <a:latin typeface="Arial Narrow" panose="020B0606020202030204" pitchFamily="34" charset="0"/>
                <a:sym typeface="+mn-ea"/>
              </a:rPr>
              <a:t>■ </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Mali</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chemeClr val="bg2">
                    <a:lumMod val="40000"/>
                    <a:lumOff val="60000"/>
                  </a:schemeClr>
                </a:solidFill>
                <a:latin typeface="Arial Narrow" panose="020B0606020202030204" pitchFamily="34" charset="0"/>
                <a:sym typeface="+mn-ea"/>
              </a:rPr>
              <a:t>■ </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Burkina Faso</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chemeClr val="bg2">
                    <a:lumMod val="40000"/>
                    <a:lumOff val="60000"/>
                  </a:schemeClr>
                </a:solidFill>
                <a:latin typeface="Arial Narrow" panose="020B0606020202030204" pitchFamily="34" charset="0"/>
                <a:sym typeface="+mn-ea"/>
              </a:rPr>
              <a:t>■ </a:t>
            </a:r>
            <a:r>
              <a:rPr lang="pt-PT" sz="1200" dirty="0" err="1">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Niger</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chemeClr val="bg2">
                    <a:lumMod val="40000"/>
                    <a:lumOff val="60000"/>
                  </a:schemeClr>
                </a:solidFill>
                <a:latin typeface="Arial Narrow" panose="020B0606020202030204" pitchFamily="34" charset="0"/>
                <a:sym typeface="+mn-ea"/>
              </a:rPr>
              <a:t>■ </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Sierra </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Leone</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77" name="CaixaDeTexto 118"/>
          <p:cNvSpPr/>
          <p:nvPr/>
        </p:nvSpPr>
        <p:spPr>
          <a:xfrm>
            <a:off x="4739640" y="215265"/>
            <a:ext cx="2066925" cy="334010"/>
          </a:xfrm>
          <a:prstGeom prst="rect">
            <a:avLst/>
          </a:prstGeom>
          <a:noFill/>
          <a:ln>
            <a:noFill/>
          </a:ln>
          <a:effectLst/>
        </p:spPr>
        <p:txBody>
          <a:bodyPr vert="horz" wrap="square" lIns="91440" tIns="45720" rIns="91440" bIns="45720" numCol="1" spcCol="215900" anchor="t"/>
          <a:lstStyle/>
          <a:p>
            <a:pPr algn="ctr">
              <a:defRPr lang="en-US"/>
            </a:pPr>
            <a:r>
              <a:rPr lang="pt-PT" dirty="0" smtClean="0">
                <a:solidFill>
                  <a:srgbClr val="3EA4BA"/>
                </a:solidFill>
              </a:rPr>
              <a:t>PROGRAMME</a:t>
            </a:r>
          </a:p>
        </p:txBody>
      </p:sp>
      <p:sp>
        <p:nvSpPr>
          <p:cNvPr id="180" name="Forma automática3"/>
          <p:cNvSpPr/>
          <p:nvPr/>
        </p:nvSpPr>
        <p:spPr>
          <a:xfrm>
            <a:off x="8462010" y="340995"/>
            <a:ext cx="3644265" cy="1412240"/>
          </a:xfrm>
          <a:prstGeom prst="roundRect">
            <a:avLst>
              <a:gd name="adj" fmla="val 16667"/>
            </a:avLst>
          </a:prstGeom>
          <a:solidFill>
            <a:schemeClr val="tx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pt-PT" sz="1400" b="1" i="1" dirty="0" smtClean="0">
                <a:solidFill>
                  <a:schemeClr val="tx2">
                    <a:lumMod val="50000"/>
                  </a:schemeClr>
                </a:solidFill>
                <a:sym typeface="+mn-ea"/>
              </a:rPr>
              <a:t>ATELIER </a:t>
            </a:r>
            <a:r>
              <a:rPr lang="pt-PT" sz="1400" b="1" i="1" dirty="0">
                <a:solidFill>
                  <a:schemeClr val="tx2">
                    <a:lumMod val="50000"/>
                  </a:schemeClr>
                </a:solidFill>
                <a:sym typeface="+mn-ea"/>
              </a:rPr>
              <a:t>ÉCONOMIQUE ET </a:t>
            </a:r>
            <a:r>
              <a:rPr lang="pt-PT" sz="1400" b="1" i="1" dirty="0" smtClean="0">
                <a:solidFill>
                  <a:schemeClr val="tx2">
                    <a:lumMod val="50000"/>
                  </a:schemeClr>
                </a:solidFill>
                <a:sym typeface="+mn-ea"/>
              </a:rPr>
              <a:t>FINANCIER</a:t>
            </a:r>
            <a:endParaRPr lang="pt-PT" sz="1400" b="1" i="1" dirty="0">
              <a:solidFill>
                <a:schemeClr val="tx2">
                  <a:lumMod val="50000"/>
                </a:schemeClr>
              </a:solidFill>
            </a:endParaRPr>
          </a:p>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lang="pt-PT" sz="1100" b="1" dirty="0">
                <a:solidFill>
                  <a:schemeClr val="tx2">
                    <a:lumMod val="50000"/>
                  </a:schemeClr>
                </a:solidFill>
                <a:sym typeface="+mn-ea"/>
              </a:rPr>
              <a:t>Panel </a:t>
            </a:r>
            <a:r>
              <a:rPr lang="pt-PT" sz="1100" b="1" dirty="0" smtClean="0">
                <a:solidFill>
                  <a:schemeClr val="tx2">
                    <a:lumMod val="50000"/>
                  </a:schemeClr>
                </a:solidFill>
                <a:sym typeface="+mn-ea"/>
              </a:rPr>
              <a:t>II</a:t>
            </a:r>
            <a:endParaRPr lang="pt-PT" sz="1100" b="1" dirty="0" smtClean="0">
              <a:solidFill>
                <a:schemeClr val="tx2">
                  <a:lumMod val="50000"/>
                </a:schemeClr>
              </a:solidFill>
            </a:endParaRPr>
          </a:p>
          <a:p>
            <a:pPr algn="ctr" defTabSz="0" fontAlgn="auto">
              <a:lnSpc>
                <a:spcPts val="1200"/>
              </a:lnSpc>
              <a:tabLst>
                <a:tab pos="0" algn="dec"/>
              </a:tabLst>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altLang="fr-FR" sz="1100" i="1" dirty="0" smtClean="0">
                <a:solidFill>
                  <a:schemeClr val="bg1"/>
                </a:solidFill>
                <a:sym typeface="+mn-ea"/>
              </a:rPr>
              <a:t>«</a:t>
            </a:r>
            <a:r>
              <a:rPr lang="fr-FR" sz="1100" i="1" dirty="0" smtClean="0">
                <a:solidFill>
                  <a:schemeClr val="bg1"/>
                </a:solidFill>
                <a:sym typeface="+mn-ea"/>
              </a:rPr>
              <a:t>FINANCEMENT </a:t>
            </a:r>
            <a:r>
              <a:rPr lang="fr-FR" sz="1100" i="1" dirty="0">
                <a:solidFill>
                  <a:schemeClr val="bg1"/>
                </a:solidFill>
                <a:sym typeface="+mn-ea"/>
              </a:rPr>
              <a:t>DU SECTEUR PRIVÉ DANS LA </a:t>
            </a:r>
            <a:r>
              <a:rPr lang="fr-FR" sz="1100" i="1" dirty="0" smtClean="0">
                <a:solidFill>
                  <a:schemeClr val="bg1"/>
                </a:solidFill>
                <a:sym typeface="+mn-ea"/>
              </a:rPr>
              <a:t>CEDEAO</a:t>
            </a:r>
            <a:r>
              <a:rPr altLang="fr-FR" sz="1100" i="1" dirty="0" smtClean="0">
                <a:solidFill>
                  <a:schemeClr val="bg1"/>
                </a:solidFill>
                <a:sym typeface="+mn-ea"/>
              </a:rPr>
              <a:t>»</a:t>
            </a:r>
            <a:endParaRPr lang="pt-PT" sz="11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latin typeface="Arial Narrow" panose="020B0606020202030204" pitchFamily="34" charset="0"/>
                <a:ea typeface="Arial Narrow" panose="020B0606020202030204" pitchFamily="34" charset="0"/>
                <a:cs typeface="Arial Narrow" panose="020B0606020202030204" pitchFamily="34" charset="0"/>
              </a:defRPr>
            </a:pPr>
            <a:endParaRPr lang="pt-PT" sz="11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81" name="Forma automática4"/>
          <p:cNvSpPr/>
          <p:nvPr/>
        </p:nvSpPr>
        <p:spPr>
          <a:xfrm>
            <a:off x="4131945" y="22517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200"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82" name="Retângulo10"/>
          <p:cNvSpPr/>
          <p:nvPr/>
        </p:nvSpPr>
        <p:spPr>
          <a:xfrm>
            <a:off x="4117975" y="2498090"/>
            <a:ext cx="1045210"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sz="1000" b="1">
                <a:solidFill>
                  <a:schemeClr val="tx1"/>
                </a:solidFill>
                <a:latin typeface="Arial" panose="020B0604020202020204" pitchFamily="34" charset="0"/>
                <a:ea typeface="Century Gothic" panose="020B0502020202020204" pitchFamily="2" charset="0"/>
                <a:cs typeface="Arial" panose="020B0604020202020204" pitchFamily="34" charset="0"/>
              </a:rPr>
              <a:t>16:30 – 17:00</a:t>
            </a:r>
          </a:p>
        </p:txBody>
      </p:sp>
      <p:grpSp>
        <p:nvGrpSpPr>
          <p:cNvPr id="186" name="Agrupar 185"/>
          <p:cNvGrpSpPr/>
          <p:nvPr/>
        </p:nvGrpSpPr>
        <p:grpSpPr>
          <a:xfrm>
            <a:off x="7372350" y="340995"/>
            <a:ext cx="1214120" cy="1211580"/>
            <a:chOff x="11307" y="281"/>
            <a:chExt cx="1912" cy="1908"/>
          </a:xfrm>
          <a:solidFill>
            <a:srgbClr val="C7F3F3"/>
          </a:solidFill>
        </p:grpSpPr>
        <p:sp>
          <p:nvSpPr>
            <p:cNvPr id="187" name="Oval 112"/>
            <p:cNvSpPr/>
            <p:nvPr/>
          </p:nvSpPr>
          <p:spPr>
            <a:xfrm>
              <a:off x="11307" y="281"/>
              <a:ext cx="1912" cy="1908"/>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6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 </a:t>
              </a:r>
              <a:r>
                <a:rPr lang="en-US" sz="12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endPar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89" name="TextBox 176"/>
            <p:cNvSpPr/>
            <p:nvPr/>
          </p:nvSpPr>
          <p:spPr>
            <a:xfrm>
              <a:off x="11528" y="1689"/>
              <a:ext cx="1374" cy="392"/>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lstStyle/>
            <a:p>
              <a:pPr algn="ctr">
                <a:defRPr lang="en-US"/>
              </a:pP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8:</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10:</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sp>
        <p:nvSpPr>
          <p:cNvPr id="190" name="Rectangle: Rounded Corners 205"/>
          <p:cNvSpPr/>
          <p:nvPr/>
        </p:nvSpPr>
        <p:spPr>
          <a:xfrm>
            <a:off x="4182110" y="3759200"/>
            <a:ext cx="1007745" cy="53911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smtClean="0">
                <a:ln>
                  <a:noFill/>
                </a:ln>
                <a:solidFill>
                  <a:schemeClr val="tx1"/>
                </a:solidFill>
                <a:latin typeface="Arial Narrow" panose="020B0606020202030204" pitchFamily="34" charset="0"/>
                <a:sym typeface="+mn-ea"/>
              </a:rPr>
              <a:t>F</a:t>
            </a:r>
            <a:r>
              <a:rPr sz="1200" dirty="0" smtClean="0">
                <a:ln>
                  <a:noFill/>
                </a:ln>
                <a:solidFill>
                  <a:schemeClr val="tx1"/>
                </a:solidFill>
                <a:latin typeface="Arial Narrow" panose="020B0606020202030204" pitchFamily="34" charset="0"/>
                <a:sym typeface="+mn-ea"/>
              </a:rPr>
              <a:t>ree time</a:t>
            </a:r>
            <a:endParaRPr lang="pt-PT" sz="1200" dirty="0" smtClean="0">
              <a:ln>
                <a:noFill/>
              </a:ln>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en-GB" sz="12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91" name="Retângulo6"/>
          <p:cNvSpPr/>
          <p:nvPr/>
        </p:nvSpPr>
        <p:spPr>
          <a:xfrm>
            <a:off x="4144010" y="4025265"/>
            <a:ext cx="1045845"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&gt; </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1</a:t>
            </a: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8</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a:t>
            </a: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3</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0</a:t>
            </a:r>
          </a:p>
        </p:txBody>
      </p:sp>
      <p:sp>
        <p:nvSpPr>
          <p:cNvPr id="192" name="Rectangle: Rounded Corners 177"/>
          <p:cNvSpPr/>
          <p:nvPr/>
        </p:nvSpPr>
        <p:spPr>
          <a:xfrm>
            <a:off x="8451850" y="3243580"/>
            <a:ext cx="3654425" cy="1545590"/>
          </a:xfrm>
          <a:prstGeom prst="roundRect">
            <a:avLst>
              <a:gd name="adj" fmla="val 16667"/>
            </a:avLst>
          </a:prstGeom>
          <a:solidFill>
            <a:schemeClr val="tx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sz="1400" b="1" i="1" dirty="0" smtClean="0">
                <a:solidFill>
                  <a:schemeClr val="tx2">
                    <a:lumMod val="50000"/>
                  </a:schemeClr>
                </a:solidFill>
                <a:sym typeface="+mn-ea"/>
              </a:rPr>
              <a:t>ATELIER </a:t>
            </a:r>
            <a:r>
              <a:rPr sz="1400" b="1" i="1" dirty="0">
                <a:solidFill>
                  <a:schemeClr val="tx2">
                    <a:lumMod val="50000"/>
                  </a:schemeClr>
                </a:solidFill>
                <a:sym typeface="+mn-ea"/>
              </a:rPr>
              <a:t>ÉCONOMIQUE</a:t>
            </a:r>
            <a:r>
              <a:rPr sz="1400" b="1" i="1" dirty="0" smtClean="0">
                <a:solidFill>
                  <a:schemeClr val="tx2">
                    <a:lumMod val="50000"/>
                  </a:schemeClr>
                </a:solidFill>
                <a:sym typeface="+mn-ea"/>
              </a:rPr>
              <a:t> </a:t>
            </a:r>
            <a:r>
              <a:rPr sz="1400" b="1" i="1" dirty="0">
                <a:solidFill>
                  <a:schemeClr val="tx2">
                    <a:lumMod val="50000"/>
                  </a:schemeClr>
                </a:solidFill>
                <a:sym typeface="+mn-ea"/>
              </a:rPr>
              <a:t>ET </a:t>
            </a:r>
            <a:r>
              <a:rPr sz="1400" b="1" i="1" dirty="0" smtClean="0">
                <a:solidFill>
                  <a:schemeClr val="tx2">
                    <a:lumMod val="50000"/>
                  </a:schemeClr>
                </a:solidFill>
                <a:sym typeface="+mn-ea"/>
              </a:rPr>
              <a:t>FINANCIER</a:t>
            </a: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lang="it-IT" b="1" dirty="0">
                <a:solidFill>
                  <a:schemeClr val="bg1"/>
                </a:solidFill>
                <a:sym typeface="+mn-ea"/>
              </a:rPr>
              <a:t>Panel I</a:t>
            </a:r>
            <a:r>
              <a:rPr altLang="it-IT" b="1" dirty="0" smtClean="0">
                <a:solidFill>
                  <a:schemeClr val="bg1"/>
                </a:solidFill>
                <a:sym typeface="+mn-ea"/>
              </a:rPr>
              <a:t>II</a:t>
            </a:r>
            <a:r>
              <a:rPr lang="it-IT" dirty="0" smtClean="0">
                <a:solidFill>
                  <a:schemeClr val="bg1"/>
                </a:solidFill>
                <a:sym typeface="+mn-ea"/>
              </a:rPr>
              <a:t> </a:t>
            </a:r>
            <a:r>
              <a:rPr lang="it-IT" dirty="0">
                <a:solidFill>
                  <a:schemeClr val="bg1"/>
                </a:solidFill>
                <a:sym typeface="+mn-ea"/>
              </a:rPr>
              <a:t>- </a:t>
            </a:r>
            <a:r>
              <a:rPr altLang="it-IT" dirty="0">
                <a:solidFill>
                  <a:schemeClr val="bg1"/>
                </a:solidFill>
                <a:sym typeface="+mn-ea"/>
              </a:rPr>
              <a:t>«</a:t>
            </a:r>
            <a:r>
              <a:rPr lang="it-IT" i="1" dirty="0">
                <a:solidFill>
                  <a:schemeClr val="bg1"/>
                </a:solidFill>
                <a:sym typeface="+mn-ea"/>
              </a:rPr>
              <a:t>LE DÉVELOPPEMENT DE L’ÉCONOMIE NUMÉRIQUE EN AFRIQUE: </a:t>
            </a:r>
            <a:r>
              <a:rPr i="1" dirty="0">
                <a:solidFill>
                  <a:schemeClr val="bg1"/>
                </a:solidFill>
                <a:sym typeface="+mn-ea"/>
              </a:rPr>
              <a:t>L'importance des Start-Ups dans l'innovation du marché et l'Entrepreneuriat des Jeunes</a:t>
            </a:r>
            <a:r>
              <a:rPr altLang="it-IT" dirty="0">
                <a:solidFill>
                  <a:schemeClr val="bg1"/>
                </a:solidFill>
                <a:sym typeface="+mn-ea"/>
              </a:rPr>
              <a:t>»</a:t>
            </a:r>
            <a:endParaRPr lang="fr-FR" dirty="0">
              <a:solidFill>
                <a:schemeClr val="bg1"/>
              </a:solidFill>
            </a:endParaRP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endParaRPr lang="fr-FR" b="1" dirty="0">
              <a:solidFill>
                <a:schemeClr val="bg1"/>
              </a:solidFill>
            </a:endParaRPr>
          </a:p>
        </p:txBody>
      </p:sp>
      <p:sp>
        <p:nvSpPr>
          <p:cNvPr id="193" name="Rectangle: Rounded Corners 117"/>
          <p:cNvSpPr/>
          <p:nvPr/>
        </p:nvSpPr>
        <p:spPr>
          <a:xfrm>
            <a:off x="2520950" y="5380355"/>
            <a:ext cx="1475740" cy="1289685"/>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nSpc>
                <a:spcPts val="1200"/>
              </a:lnSpc>
              <a:defRPr lang="en-US">
                <a:solidFill>
                  <a:srgbClr val="FFFFFF"/>
                </a:solidFill>
              </a:defRPr>
            </a:pPr>
            <a:r>
              <a:rPr lang="pt-PT" sz="1200" b="1" i="1" dirty="0" err="1" smtClean="0">
                <a:solidFill>
                  <a:schemeClr val="bg1"/>
                </a:solidFill>
                <a:latin typeface="Arial Narrow" panose="020B0606020202030204" pitchFamily="34" charset="0"/>
                <a:sym typeface="+mn-ea"/>
              </a:rPr>
              <a:t>PRÉSENTATIONS</a:t>
            </a: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G</a:t>
            </a:r>
            <a:r>
              <a:rPr lang="pt-PT" alt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h</a:t>
            </a:r>
            <a:r>
              <a:rPr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ana</a:t>
            </a:r>
            <a:endParaRPr 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a:t>
            </a:r>
            <a:r>
              <a:rPr lang="pt-PT" sz="1200" dirty="0" err="1" smtClean="0">
                <a:solidFill>
                  <a:schemeClr val="bg1"/>
                </a:solidFill>
                <a:latin typeface="Arial Narrow" panose="020B0606020202030204" pitchFamily="34" charset="0"/>
                <a:sym typeface="+mn-ea"/>
              </a:rPr>
              <a:t> </a:t>
            </a:r>
            <a:r>
              <a:rPr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Togo</a:t>
            </a:r>
            <a:endParaRPr 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Guiné</a:t>
            </a:r>
            <a:r>
              <a:rPr lang="pt-PT" alt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e</a:t>
            </a:r>
            <a:r>
              <a:rPr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-Cona</a:t>
            </a:r>
            <a:r>
              <a:rPr lang="pt-PT" alt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kry</a:t>
            </a:r>
            <a:endParaRPr 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a:t>
            </a:r>
            <a:r>
              <a:rPr lang="pt-PT" sz="1200" dirty="0" err="1" smtClean="0">
                <a:solidFill>
                  <a:schemeClr val="bg1"/>
                </a:solidFill>
                <a:latin typeface="Arial Narrow" panose="020B0606020202030204" pitchFamily="34" charset="0"/>
                <a:sym typeface="+mn-ea"/>
              </a:rPr>
              <a:t> </a:t>
            </a:r>
            <a:r>
              <a:rPr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Guiné</a:t>
            </a:r>
            <a:r>
              <a:rPr lang="pt-PT" alt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e</a:t>
            </a:r>
            <a:r>
              <a:rPr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-Bissau</a:t>
            </a:r>
            <a:endParaRPr 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lang="pt-PT" sz="1200" dirty="0" err="1" smtClean="0">
                <a:solidFill>
                  <a:srgbClr val="008CBA"/>
                </a:solidFill>
                <a:latin typeface="Arial Narrow" panose="020B0606020202030204" pitchFamily="34" charset="0"/>
                <a:sym typeface="+mn-ea"/>
              </a:rPr>
              <a:t>■ </a:t>
            </a:r>
            <a:r>
              <a:rPr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Libéria</a:t>
            </a:r>
            <a:endParaRPr 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95" name="Rectangle: Rounded Corners 198"/>
          <p:cNvSpPr/>
          <p:nvPr/>
        </p:nvSpPr>
        <p:spPr>
          <a:xfrm>
            <a:off x="8450580" y="2019300"/>
            <a:ext cx="3647440" cy="852805"/>
          </a:xfrm>
          <a:prstGeom prst="roundRect">
            <a:avLst>
              <a:gd name="adj" fmla="val 16667"/>
            </a:avLst>
          </a:prstGeom>
          <a:solidFill>
            <a:schemeClr val="tx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cs typeface="Arial Narrow" panose="020B0606020202030204" pitchFamily="34" charset="0"/>
                <a:sym typeface="+mn-ea"/>
              </a:rPr>
              <a:t>Conférence II </a:t>
            </a:r>
          </a:p>
          <a:p>
            <a:pPr algn="ctr">
              <a:lnSpc>
                <a:spcPts val="1100"/>
              </a:lnSpc>
              <a:spcBef>
                <a:spcPts val="0"/>
              </a:spcBef>
              <a:spcAft>
                <a:spcPts val="0"/>
              </a:spcAft>
              <a:defRPr lang="en-US">
                <a:solidFill>
                  <a:srgbClr val="FFFFFF"/>
                </a:solidFill>
              </a:defRPr>
            </a:pPr>
            <a:r>
              <a:rPr lang="pt-PT" altLang="en-US" sz="1000" b="1" i="1" dirty="0">
                <a:solidFill>
                  <a:schemeClr val="bg1"/>
                </a:solidFill>
                <a:latin typeface="Arial Narrow" panose="020B0606020202030204" pitchFamily="34" charset="0"/>
                <a:cs typeface="Arial Narrow" panose="020B0606020202030204" pitchFamily="34" charset="0"/>
                <a:sym typeface="+mn-ea"/>
              </a:rPr>
              <a:t>«</a:t>
            </a:r>
            <a:r>
              <a:rPr sz="1000" i="1" dirty="0">
                <a:solidFill>
                  <a:schemeClr val="bg1"/>
                </a:solidFill>
                <a:latin typeface="Arial Narrow" panose="020B0606020202030204" pitchFamily="34" charset="0"/>
                <a:cs typeface="Arial Narrow" panose="020B0606020202030204" pitchFamily="34" charset="0"/>
                <a:sym typeface="+mn-ea"/>
              </a:rPr>
              <a:t>A</a:t>
            </a:r>
            <a:r>
              <a:rPr lang="pt-PT" sz="1000" i="1" dirty="0">
                <a:solidFill>
                  <a:schemeClr val="bg1"/>
                </a:solidFill>
                <a:latin typeface="Arial Narrow" panose="020B0606020202030204" pitchFamily="34" charset="0"/>
                <a:cs typeface="Arial Narrow" panose="020B0606020202030204" pitchFamily="34" charset="0"/>
                <a:sym typeface="+mn-ea"/>
              </a:rPr>
              <a:t>CCÈS AU MARCHÉ PRÉFÉRENTIEL DES </a:t>
            </a:r>
            <a:r>
              <a:rPr sz="1000" i="1" dirty="0">
                <a:solidFill>
                  <a:schemeClr val="bg1"/>
                </a:solidFill>
                <a:latin typeface="Arial Narrow" panose="020B0606020202030204" pitchFamily="34" charset="0"/>
                <a:cs typeface="Arial Narrow" panose="020B0606020202030204" pitchFamily="34" charset="0"/>
                <a:sym typeface="+mn-ea"/>
              </a:rPr>
              <a:t>É</a:t>
            </a:r>
            <a:r>
              <a:rPr lang="pt-PT" sz="1000" i="1" dirty="0">
                <a:solidFill>
                  <a:schemeClr val="bg1"/>
                </a:solidFill>
                <a:latin typeface="Arial Narrow" panose="020B0606020202030204" pitchFamily="34" charset="0"/>
                <a:cs typeface="Arial Narrow" panose="020B0606020202030204" pitchFamily="34" charset="0"/>
                <a:sym typeface="+mn-ea"/>
              </a:rPr>
              <a:t>TATS </a:t>
            </a:r>
            <a:r>
              <a:rPr sz="1000" i="1" dirty="0">
                <a:solidFill>
                  <a:schemeClr val="bg1"/>
                </a:solidFill>
                <a:latin typeface="Arial Narrow" panose="020B0606020202030204" pitchFamily="34" charset="0"/>
                <a:cs typeface="Arial Narrow" panose="020B0606020202030204" pitchFamily="34" charset="0"/>
                <a:sym typeface="+mn-ea"/>
              </a:rPr>
              <a:t>- U</a:t>
            </a:r>
            <a:r>
              <a:rPr lang="pt-PT" sz="1000" i="1" dirty="0">
                <a:solidFill>
                  <a:schemeClr val="bg1"/>
                </a:solidFill>
                <a:latin typeface="Arial Narrow" panose="020B0606020202030204" pitchFamily="34" charset="0"/>
                <a:cs typeface="Arial Narrow" panose="020B0606020202030204" pitchFamily="34" charset="0"/>
                <a:sym typeface="+mn-ea"/>
              </a:rPr>
              <a:t>NIS</a:t>
            </a:r>
            <a:r>
              <a:rPr lang="pt-PT" altLang="en-US" sz="1000" b="1" i="1" dirty="0">
                <a:solidFill>
                  <a:schemeClr val="bg1"/>
                </a:solidFill>
                <a:latin typeface="Arial Narrow" panose="020B0606020202030204" pitchFamily="34" charset="0"/>
                <a:cs typeface="Arial Narrow" panose="020B0606020202030204" pitchFamily="34" charset="0"/>
                <a:sym typeface="+mn-ea"/>
              </a:rPr>
              <a:t>»</a:t>
            </a:r>
            <a:endParaRPr lang="en-US" sz="1000" dirty="0">
              <a:solidFill>
                <a:schemeClr val="bg1"/>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chemeClr val="bg1"/>
              </a:solidFill>
              <a:latin typeface="Arial Narrow" panose="020B0606020202030204" pitchFamily="34" charset="0"/>
              <a:cs typeface="Arial Narrow" panose="020B0606020202030204" pitchFamily="34" charset="0"/>
            </a:endParaRPr>
          </a:p>
        </p:txBody>
      </p:sp>
      <p:sp>
        <p:nvSpPr>
          <p:cNvPr id="196" name="Rectangle: Rounded Corners 125"/>
          <p:cNvSpPr/>
          <p:nvPr/>
        </p:nvSpPr>
        <p:spPr>
          <a:xfrm>
            <a:off x="8459470" y="5186680"/>
            <a:ext cx="3630930" cy="839470"/>
          </a:xfrm>
          <a:prstGeom prst="roundRect">
            <a:avLst>
              <a:gd name="adj" fmla="val 16667"/>
            </a:avLst>
          </a:prstGeom>
          <a:solidFill>
            <a:schemeClr val="tx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i="1" dirty="0">
                <a:solidFill>
                  <a:schemeClr val="tx2">
                    <a:lumMod val="50000"/>
                  </a:schemeClr>
                </a:solidFill>
                <a:latin typeface="Arial Narrow" panose="020B0606020202030204" pitchFamily="34" charset="0"/>
                <a:cs typeface="Arial Narrow" panose="020B0606020202030204" pitchFamily="34" charset="0"/>
                <a:sym typeface="+mn-ea"/>
              </a:rPr>
              <a:t>Conférence III </a:t>
            </a:r>
            <a:endParaRPr lang="pt-PT" altLang="en-US" sz="1200" b="1" i="1" dirty="0">
              <a:solidFill>
                <a:schemeClr val="tx2">
                  <a:lumMod val="50000"/>
                </a:schemeClr>
              </a:solidFill>
              <a:latin typeface="Arial Narrow" panose="020B0606020202030204" pitchFamily="34" charset="0"/>
              <a:ea typeface="Century Gothic" panose="020B0502020202020204" pitchFamily="2" charset="0"/>
              <a:cs typeface="Arial Narrow" panose="020B0606020202030204" pitchFamily="34" charset="0"/>
            </a:endParaRPr>
          </a:p>
          <a:p>
            <a:pPr algn="l">
              <a:lnSpc>
                <a:spcPts val="1100"/>
              </a:lnSpc>
              <a:spcBef>
                <a:spcPts val="0"/>
              </a:spcBef>
              <a:spcAft>
                <a:spcPts val="0"/>
              </a:spcAft>
              <a:defRPr lang="en-US">
                <a:solidFill>
                  <a:srgbClr val="FFFFFF"/>
                </a:solidFill>
              </a:defRPr>
            </a:pPr>
            <a:r>
              <a:rPr lang="pt-PT" altLang="en-US" sz="1000" b="1" i="1" dirty="0">
                <a:solidFill>
                  <a:schemeClr val="tx2">
                    <a:lumMod val="50000"/>
                  </a:schemeClr>
                </a:solidFill>
                <a:latin typeface="Arial Narrow" panose="020B0606020202030204" pitchFamily="34" charset="0"/>
                <a:ea typeface="Century Gothic" panose="020B0502020202020204" pitchFamily="2" charset="0"/>
                <a:cs typeface="Arial Narrow" panose="020B0606020202030204" pitchFamily="34" charset="0"/>
                <a:sym typeface="+mn-ea"/>
              </a:rPr>
              <a:t>«</a:t>
            </a:r>
            <a:r>
              <a:rPr sz="1000" b="1" i="1" dirty="0">
                <a:solidFill>
                  <a:schemeClr val="tx2">
                    <a:lumMod val="50000"/>
                  </a:schemeClr>
                </a:solidFill>
                <a:latin typeface="Arial Narrow" panose="020B0606020202030204" pitchFamily="34" charset="0"/>
                <a:cs typeface="Arial Narrow" panose="020B0606020202030204" pitchFamily="34" charset="0"/>
                <a:sym typeface="+mn-ea"/>
              </a:rPr>
              <a:t>A</a:t>
            </a:r>
            <a:r>
              <a:rPr lang="pt-PT" sz="1000" b="1" i="1" dirty="0">
                <a:solidFill>
                  <a:schemeClr val="tx2">
                    <a:lumMod val="50000"/>
                  </a:schemeClr>
                </a:solidFill>
                <a:latin typeface="Arial Narrow" panose="020B0606020202030204" pitchFamily="34" charset="0"/>
                <a:cs typeface="Arial Narrow" panose="020B0606020202030204" pitchFamily="34" charset="0"/>
                <a:sym typeface="+mn-ea"/>
              </a:rPr>
              <a:t>CCÈS AU MARCHÉ PRÉFÉRENTIEL DE L'</a:t>
            </a:r>
            <a:r>
              <a:rPr sz="1000" b="1" i="1" dirty="0">
                <a:solidFill>
                  <a:schemeClr val="tx2">
                    <a:lumMod val="50000"/>
                  </a:schemeClr>
                </a:solidFill>
                <a:latin typeface="Arial Narrow" panose="020B0606020202030204" pitchFamily="34" charset="0"/>
                <a:cs typeface="Arial Narrow" panose="020B0606020202030204" pitchFamily="34" charset="0"/>
                <a:sym typeface="+mn-ea"/>
              </a:rPr>
              <a:t>UNION EUROPÉENNE</a:t>
            </a:r>
            <a:r>
              <a:rPr lang="pt-PT" altLang="en-US" sz="1000" b="1" i="1" dirty="0">
                <a:solidFill>
                  <a:schemeClr val="tx2">
                    <a:lumMod val="50000"/>
                  </a:schemeClr>
                </a:solidFill>
                <a:latin typeface="Arial Narrow" panose="020B0606020202030204" pitchFamily="34" charset="0"/>
                <a:ea typeface="Century Gothic" panose="020B0502020202020204" pitchFamily="2" charset="0"/>
                <a:cs typeface="Arial Narrow" panose="020B0606020202030204" pitchFamily="34" charset="0"/>
                <a:sym typeface="+mn-ea"/>
              </a:rPr>
              <a:t>»</a:t>
            </a:r>
            <a:endParaRPr lang="en-US" sz="1000" i="1" dirty="0">
              <a:solidFill>
                <a:schemeClr val="tx2">
                  <a:lumMod val="50000"/>
                </a:schemeClr>
              </a:solidFill>
              <a:latin typeface="Arial Narrow" panose="020B0606020202030204" pitchFamily="34" charset="0"/>
              <a:cs typeface="Arial Narrow" panose="020B0606020202030204" pitchFamily="34" charset="0"/>
            </a:endParaRPr>
          </a:p>
          <a:p>
            <a:pPr algn="ctr">
              <a:lnSpc>
                <a:spcPts val="1100"/>
              </a:lnSpc>
              <a:spcBef>
                <a:spcPts val="0"/>
              </a:spcBef>
              <a:spcAft>
                <a:spcPts val="0"/>
              </a:spcAft>
              <a:defRPr lang="en-US">
                <a:solidFill>
                  <a:srgbClr val="FFFFFF"/>
                </a:solidFill>
              </a:defRPr>
            </a:pPr>
            <a:endParaRPr lang="en-US" altLang="en-US" sz="1000" i="1" dirty="0">
              <a:ln>
                <a:noFill/>
              </a:ln>
              <a:solidFill>
                <a:schemeClr val="tx2">
                  <a:lumMod val="50000"/>
                </a:schemeClr>
              </a:solidFill>
              <a:latin typeface="Arial Narrow" panose="020B0606020202030204" pitchFamily="34" charset="0"/>
              <a:ea typeface="Century Gothic" panose="020B0502020202020204" pitchFamily="2" charset="0"/>
              <a:cs typeface="Arial Narrow" panose="020B0606020202030204" pitchFamily="34" charset="0"/>
            </a:endParaRPr>
          </a:p>
        </p:txBody>
      </p:sp>
      <p:sp>
        <p:nvSpPr>
          <p:cNvPr id="198" name="Rectangle: Rounded Corners 198"/>
          <p:cNvSpPr/>
          <p:nvPr/>
        </p:nvSpPr>
        <p:spPr>
          <a:xfrm>
            <a:off x="4081780" y="5414645"/>
            <a:ext cx="3158490" cy="1263650"/>
          </a:xfrm>
          <a:prstGeom prst="roundRect">
            <a:avLst>
              <a:gd name="adj" fmla="val 16667"/>
            </a:avLst>
          </a:prstGeom>
          <a:solidFill>
            <a:schemeClr val="tx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i="1" dirty="0">
                <a:solidFill>
                  <a:schemeClr val="tx2">
                    <a:lumMod val="50000"/>
                  </a:schemeClr>
                </a:solidFill>
                <a:latin typeface="Arial Narrow" panose="020B0606020202030204" pitchFamily="34" charset="0"/>
                <a:sym typeface="+mn-ea"/>
              </a:rPr>
              <a:t>Conférence I </a:t>
            </a:r>
          </a:p>
          <a:p>
            <a:pPr algn="ctr">
              <a:lnSpc>
                <a:spcPts val="1100"/>
              </a:lnSpc>
              <a:spcBef>
                <a:spcPts val="0"/>
              </a:spcBef>
              <a:spcAft>
                <a:spcPts val="0"/>
              </a:spcAft>
              <a:defRPr lang="en-US">
                <a:solidFill>
                  <a:srgbClr val="FFFFFF"/>
                </a:solidFill>
              </a:defRPr>
            </a:pPr>
            <a:r>
              <a:rPr lang="pt-PT" altLang="en-US" sz="1000" i="1" dirty="0">
                <a:solidFill>
                  <a:schemeClr val="tx2">
                    <a:lumMod val="50000"/>
                  </a:schemeClr>
                </a:solidFill>
                <a:latin typeface="Arial Narrow" panose="020B0606020202030204" pitchFamily="34" charset="0"/>
                <a:cs typeface="Arial Narrow" panose="020B0606020202030204" pitchFamily="34" charset="0"/>
                <a:sym typeface="+mn-ea"/>
              </a:rPr>
              <a:t>«</a:t>
            </a:r>
            <a:r>
              <a:rPr sz="1000" i="1" dirty="0">
                <a:solidFill>
                  <a:schemeClr val="tx2">
                    <a:lumMod val="50000"/>
                  </a:schemeClr>
                </a:solidFill>
                <a:latin typeface="Arial Narrow" panose="020B0606020202030204" pitchFamily="34" charset="0"/>
                <a:cs typeface="Arial Narrow" panose="020B0606020202030204" pitchFamily="34" charset="0"/>
                <a:sym typeface="+mn-ea"/>
              </a:rPr>
              <a:t>A</a:t>
            </a:r>
            <a:r>
              <a:rPr lang="pt-PT" sz="1000" i="1" dirty="0">
                <a:solidFill>
                  <a:schemeClr val="tx2">
                    <a:lumMod val="50000"/>
                  </a:schemeClr>
                </a:solidFill>
                <a:latin typeface="Arial Narrow" panose="020B0606020202030204" pitchFamily="34" charset="0"/>
                <a:cs typeface="Arial Narrow" panose="020B0606020202030204" pitchFamily="34" charset="0"/>
                <a:sym typeface="+mn-ea"/>
              </a:rPr>
              <a:t>CCÈS AU MARCHÉ PRÉFÉRENTIEL DE LA </a:t>
            </a:r>
            <a:r>
              <a:rPr sz="1000" i="1" dirty="0">
                <a:solidFill>
                  <a:schemeClr val="tx2">
                    <a:lumMod val="50000"/>
                  </a:schemeClr>
                </a:solidFill>
                <a:latin typeface="Arial Narrow" panose="020B0606020202030204" pitchFamily="34" charset="0"/>
                <a:cs typeface="Arial Narrow" panose="020B0606020202030204" pitchFamily="34" charset="0"/>
                <a:sym typeface="+mn-ea"/>
              </a:rPr>
              <a:t>CEDEAO</a:t>
            </a:r>
            <a:r>
              <a:rPr lang="pt-PT" altLang="en-US" sz="1000" i="1" dirty="0">
                <a:solidFill>
                  <a:schemeClr val="tx2">
                    <a:lumMod val="50000"/>
                  </a:schemeClr>
                </a:solidFill>
                <a:latin typeface="Arial Narrow" panose="020B0606020202030204" pitchFamily="34" charset="0"/>
                <a:cs typeface="Arial Narrow" panose="020B0606020202030204" pitchFamily="34" charset="0"/>
                <a:sym typeface="+mn-ea"/>
              </a:rPr>
              <a:t>»</a:t>
            </a:r>
            <a:endParaRPr lang="en-US" sz="1000" dirty="0">
              <a:solidFill>
                <a:srgbClr val="006666"/>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rgbClr val="006666"/>
              </a:solidFill>
              <a:latin typeface="Arial Narrow" panose="020B0606020202030204" pitchFamily="34" charset="0"/>
              <a:cs typeface="Arial Narrow" panose="020B0606020202030204" pitchFamily="34" charset="0"/>
            </a:endParaRPr>
          </a:p>
        </p:txBody>
      </p:sp>
      <p:sp>
        <p:nvSpPr>
          <p:cNvPr id="199" name="Rectangle: Rounded Corners 209"/>
          <p:cNvSpPr/>
          <p:nvPr/>
        </p:nvSpPr>
        <p:spPr>
          <a:xfrm>
            <a:off x="8568690" y="6084570"/>
            <a:ext cx="1584325" cy="72961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Juin</a:t>
            </a:r>
            <a:endParaRPr lang="pt-PT" altLang="en-US"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lang="fr-FR" sz="1200" dirty="0" smtClean="0">
                <a:solidFill>
                  <a:schemeClr val="tx1"/>
                </a:solidFill>
                <a:latin typeface="Arial Narrow" panose="020B0606020202030204" pitchFamily="34" charset="0"/>
                <a:sym typeface="+mn-ea"/>
              </a:rPr>
              <a:t>Session de clôture </a:t>
            </a:r>
            <a:endParaRPr lang="en-US" sz="1200" b="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endParaRPr lang="en-US" altLang="en-GB" sz="1200" b="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00" name="TextBox 210"/>
          <p:cNvSpPr/>
          <p:nvPr/>
        </p:nvSpPr>
        <p:spPr>
          <a:xfrm>
            <a:off x="8569325" y="6578600"/>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9</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9</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p>
        </p:txBody>
      </p:sp>
      <p:sp>
        <p:nvSpPr>
          <p:cNvPr id="201" name="Rectangle: Rounded Corners 209"/>
          <p:cNvSpPr/>
          <p:nvPr/>
        </p:nvSpPr>
        <p:spPr>
          <a:xfrm>
            <a:off x="10499725" y="6086475"/>
            <a:ext cx="1592580" cy="74104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Juin</a:t>
            </a:r>
            <a:endParaRPr lang="pt-PT" altLang="en-US" sz="14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pPr>
            <a:r>
              <a:rPr lang="pt-PT" sz="12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DÎNER DE GALA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endParaRPr lang="en-US" altLang="en-GB"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02" name="TextBox 210"/>
          <p:cNvSpPr/>
          <p:nvPr/>
        </p:nvSpPr>
        <p:spPr>
          <a:xfrm>
            <a:off x="10573385" y="6606540"/>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 </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p>
        </p:txBody>
      </p:sp>
      <p:pic>
        <p:nvPicPr>
          <p:cNvPr id="203" name="Imagem 202" descr="logo"/>
          <p:cNvPicPr>
            <a:picLocks noChangeAspect="1"/>
          </p:cNvPicPr>
          <p:nvPr/>
        </p:nvPicPr>
        <p:blipFill>
          <a:blip r:embed="rId3"/>
          <a:stretch>
            <a:fillRect/>
          </a:stretch>
        </p:blipFill>
        <p:spPr>
          <a:xfrm>
            <a:off x="-4445" y="92075"/>
            <a:ext cx="3107055" cy="681990"/>
          </a:xfrm>
          <a:prstGeom prst="rect">
            <a:avLst/>
          </a:prstGeom>
        </p:spPr>
      </p:pic>
      <p:sp>
        <p:nvSpPr>
          <p:cNvPr id="204" name="Slide Number Placeholder 6"/>
          <p:cNvSpPr txBox="1"/>
          <p:nvPr/>
        </p:nvSpPr>
        <p:spPr bwMode="auto">
          <a:xfrm>
            <a:off x="6764051"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900" dirty="0" smtClean="0">
                <a:solidFill>
                  <a:schemeClr val="tx1"/>
                </a:solidFill>
              </a:rPr>
              <a:t>Pag </a:t>
            </a:r>
            <a:fld id="{6C07E9C5-6E20-4A25-9F31-81ECFC5683B7}" type="slidenum">
              <a:rPr lang="fr-FR" altLang="pt-PT" sz="900" b="1" i="1" u="sng" dirty="0" smtClean="0">
                <a:solidFill>
                  <a:schemeClr val="tx1"/>
                </a:solidFill>
              </a:rPr>
              <a:t>7</a:t>
            </a:fld>
            <a:endParaRPr lang="fr-FR" altLang="pt-PT" sz="900" b="1" i="1" u="sng" dirty="0" smtClean="0">
              <a:solidFill>
                <a:schemeClr val="tx1"/>
              </a:solidFill>
            </a:endParaRPr>
          </a:p>
        </p:txBody>
      </p:sp>
      <p:sp>
        <p:nvSpPr>
          <p:cNvPr id="209" name="Caixa de Texto 208"/>
          <p:cNvSpPr txBox="1"/>
          <p:nvPr/>
        </p:nvSpPr>
        <p:spPr>
          <a:xfrm>
            <a:off x="8630285" y="852805"/>
            <a:ext cx="3462020" cy="988695"/>
          </a:xfrm>
          <a:prstGeom prst="rect">
            <a:avLst/>
          </a:prstGeom>
          <a:noFill/>
        </p:spPr>
        <p:txBody>
          <a:bodyPr wrap="square" rtlCol="0">
            <a:spAutoFit/>
          </a:bodyPr>
          <a:lstStyle/>
          <a:p>
            <a:pPr>
              <a:lnSpc>
                <a:spcPts val="1200"/>
              </a:lnSpc>
              <a:defRPr lang="en-US"/>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000" b="1" i="1" dirty="0">
                <a:solidFill>
                  <a:schemeClr val="tx1"/>
                </a:solidFill>
                <a:latin typeface="Arial Narrow" panose="020B0606020202030204" pitchFamily="34" charset="0"/>
                <a:cs typeface="Arial Narrow" panose="020B0606020202030204" pitchFamily="34" charset="0"/>
                <a:sym typeface="+mn-ea"/>
              </a:rPr>
              <a:t>:</a:t>
            </a:r>
            <a:r>
              <a:rPr lang="pt-PT" sz="1000" i="1" dirty="0">
                <a:solidFill>
                  <a:schemeClr val="tx1"/>
                </a:solidFill>
                <a:latin typeface="Arial Narrow" panose="020B0606020202030204" pitchFamily="34" charset="0"/>
                <a:cs typeface="Arial Narrow" panose="020B0606020202030204" pitchFamily="34" charset="0"/>
                <a:sym typeface="+mn-ea"/>
              </a:rPr>
              <a:t> Cabo Verde</a:t>
            </a:r>
            <a:endParaRPr lang="pt-PT" sz="1000" i="1" dirty="0">
              <a:solidFill>
                <a:schemeClr val="tx1"/>
              </a:solidFill>
              <a:latin typeface="Arial Narrow" panose="020B0606020202030204" pitchFamily="34" charset="0"/>
              <a:cs typeface="Arial Narrow" panose="020B0606020202030204" pitchFamily="34" charset="0"/>
            </a:endParaRPr>
          </a:p>
          <a:p>
            <a:pPr>
              <a:lnSpc>
                <a:spcPts val="1200"/>
              </a:lnSpc>
              <a:defRPr lang="en-US"/>
            </a:pPr>
            <a:r>
              <a:rPr lang="pt-PT" sz="1200" b="1" i="1" dirty="0" smtClean="0">
                <a:solidFill>
                  <a:srgbClr val="008CBA"/>
                </a:solidFill>
                <a:latin typeface="Arial Narrow" panose="020B0606020202030204" pitchFamily="34" charset="0"/>
                <a:cs typeface="Arial Narrow" panose="020B0606020202030204" pitchFamily="34" charset="0"/>
                <a:sym typeface="+mn-ea"/>
              </a:rPr>
              <a:t>Orateurs</a:t>
            </a:r>
            <a:r>
              <a:rPr lang="pt-PT" sz="1100" b="1" i="1" dirty="0" smtClean="0">
                <a:solidFill>
                  <a:schemeClr val="tx1"/>
                </a:solidFill>
                <a:latin typeface="Arial Narrow" panose="020B0606020202030204" pitchFamily="34" charset="0"/>
                <a:sym typeface="+mn-ea"/>
              </a:rPr>
              <a:t> </a:t>
            </a:r>
            <a:r>
              <a:rPr lang="pt-BR" sz="1100" b="1" i="1" dirty="0" smtClean="0">
                <a:solidFill>
                  <a:schemeClr val="tx1"/>
                </a:solidFill>
                <a:latin typeface="Arial Narrow" panose="020B0606020202030204" pitchFamily="34" charset="0"/>
                <a:cs typeface="Arial Narrow" panose="020B0606020202030204" pitchFamily="34" charset="0"/>
                <a:sym typeface="+mn-ea"/>
              </a:rPr>
              <a:t>:</a:t>
            </a:r>
            <a:endParaRPr lang="pt-BR" sz="1200" b="1" i="1"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lang="pt-PT" sz="1200" dirty="0" err="1" smtClean="0">
                <a:solidFill>
                  <a:srgbClr val="008CBA"/>
                </a:solidFill>
                <a:latin typeface="Arial Narrow" panose="020B0606020202030204" pitchFamily="34" charset="0"/>
                <a:sym typeface="+mn-ea"/>
              </a:rPr>
              <a:t>■</a:t>
            </a:r>
            <a:r>
              <a:rPr lang="pt-PT" sz="600" dirty="0" err="1" smtClean="0">
                <a:solidFill>
                  <a:schemeClr val="bg1"/>
                </a:solidFill>
                <a:latin typeface="Arial Narrow" panose="020B0606020202030204" pitchFamily="34" charset="0"/>
                <a:sym typeface="+mn-ea"/>
              </a:rPr>
              <a:t> </a:t>
            </a:r>
            <a:r>
              <a:rPr lang="pt-PT" altLang="en-US" sz="1000" dirty="0" smtClean="0">
                <a:solidFill>
                  <a:schemeClr val="bg1"/>
                </a:solidFill>
                <a:latin typeface="Arial Narrow" panose="020B0606020202030204" pitchFamily="34" charset="0"/>
                <a:cs typeface="Arial Narrow" panose="020B0606020202030204" pitchFamily="34" charset="0"/>
                <a:sym typeface="+mn-ea"/>
              </a:rPr>
              <a:t>Banque d'Investissement et de Développement de la CEDEAO</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a:t>
            </a:r>
            <a:r>
              <a:rPr sz="900" dirty="0" smtClean="0">
                <a:solidFill>
                  <a:schemeClr val="bg1"/>
                </a:solidFill>
                <a:latin typeface="Arial Narrow" panose="020B0606020202030204" pitchFamily="34" charset="0"/>
                <a:cs typeface="Arial Narrow" panose="020B0606020202030204" pitchFamily="34" charset="0"/>
                <a:sym typeface="+mn-ea"/>
              </a:rPr>
              <a:t> </a:t>
            </a:r>
            <a:r>
              <a:rPr sz="1000" dirty="0" smtClean="0">
                <a:solidFill>
                  <a:schemeClr val="bg1"/>
                </a:solidFill>
                <a:latin typeface="Arial Narrow" panose="020B0606020202030204" pitchFamily="34" charset="0"/>
                <a:cs typeface="Arial Narrow" panose="020B0606020202030204" pitchFamily="34" charset="0"/>
                <a:sym typeface="+mn-ea"/>
              </a:rPr>
              <a:t>Fonds Africain de Garantie et de Cooperation Economique</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a:t>
            </a:r>
            <a:r>
              <a:rPr sz="1000" dirty="0" smtClean="0">
                <a:solidFill>
                  <a:schemeClr val="bg1"/>
                </a:solidFill>
                <a:latin typeface="Arial Narrow" panose="020B0606020202030204" pitchFamily="34" charset="0"/>
                <a:cs typeface="Arial Narrow" panose="020B0606020202030204" pitchFamily="34" charset="0"/>
                <a:sym typeface="+mn-ea"/>
              </a:rPr>
              <a:t> Banque </a:t>
            </a:r>
            <a:r>
              <a:rPr lang="pt-PT" sz="1000" dirty="0" smtClean="0">
                <a:solidFill>
                  <a:schemeClr val="bg1"/>
                </a:solidFill>
                <a:latin typeface="Arial Narrow" panose="020B0606020202030204" pitchFamily="34" charset="0"/>
                <a:cs typeface="Arial Narrow" panose="020B0606020202030204" pitchFamily="34" charset="0"/>
                <a:sym typeface="+mn-ea"/>
              </a:rPr>
              <a:t>A</a:t>
            </a:r>
            <a:r>
              <a:rPr sz="1000" dirty="0" smtClean="0">
                <a:solidFill>
                  <a:schemeClr val="bg1"/>
                </a:solidFill>
                <a:latin typeface="Arial Narrow" panose="020B0606020202030204" pitchFamily="34" charset="0"/>
                <a:cs typeface="Arial Narrow" panose="020B0606020202030204" pitchFamily="34" charset="0"/>
                <a:sym typeface="+mn-ea"/>
              </a:rPr>
              <a:t>fricaine de </a:t>
            </a:r>
            <a:r>
              <a:rPr lang="pt-PT" sz="1000" dirty="0" smtClean="0">
                <a:solidFill>
                  <a:schemeClr val="bg1"/>
                </a:solidFill>
                <a:latin typeface="Arial Narrow" panose="020B0606020202030204" pitchFamily="34" charset="0"/>
                <a:cs typeface="Arial Narrow" panose="020B0606020202030204" pitchFamily="34" charset="0"/>
                <a:sym typeface="+mn-ea"/>
              </a:rPr>
              <a:t>D</a:t>
            </a:r>
            <a:r>
              <a:rPr sz="1000" dirty="0" smtClean="0">
                <a:solidFill>
                  <a:schemeClr val="bg1"/>
                </a:solidFill>
                <a:latin typeface="Arial Narrow" panose="020B0606020202030204" pitchFamily="34" charset="0"/>
                <a:cs typeface="Arial Narrow" panose="020B0606020202030204" pitchFamily="34" charset="0"/>
                <a:sym typeface="+mn-ea"/>
              </a:rPr>
              <a:t>éveloppement </a:t>
            </a:r>
            <a:r>
              <a:rPr lang="pt-PT" sz="1000" dirty="0" smtClean="0">
                <a:solidFill>
                  <a:schemeClr val="bg1"/>
                </a:solidFill>
                <a:latin typeface="Arial Narrow" panose="020B0606020202030204" pitchFamily="34" charset="0"/>
                <a:cs typeface="Arial Narrow" panose="020B0606020202030204" pitchFamily="34" charset="0"/>
                <a:sym typeface="+mn-ea"/>
              </a:rPr>
              <a:t>- BAD</a:t>
            </a:r>
            <a:endParaRPr sz="1000" dirty="0" smtClean="0">
              <a:solidFill>
                <a:schemeClr val="bg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a:t>
            </a:r>
            <a:r>
              <a:rPr sz="1200" dirty="0" smtClean="0">
                <a:solidFill>
                  <a:schemeClr val="bg1"/>
                </a:solidFill>
                <a:latin typeface="Arial Narrow" panose="020B0606020202030204" pitchFamily="34" charset="0"/>
                <a:cs typeface="Arial Narrow" panose="020B0606020202030204" pitchFamily="34" charset="0"/>
                <a:sym typeface="+mn-ea"/>
              </a:rPr>
              <a:t> </a:t>
            </a:r>
            <a:r>
              <a:rPr lang="pt-PT" sz="1000" dirty="0" smtClean="0">
                <a:solidFill>
                  <a:schemeClr val="bg1"/>
                </a:solidFill>
                <a:latin typeface="Arial Narrow" panose="020B0606020202030204" pitchFamily="34" charset="0"/>
                <a:cs typeface="Arial Narrow" panose="020B0606020202030204" pitchFamily="34" charset="0"/>
                <a:sym typeface="+mn-ea"/>
              </a:rPr>
              <a:t>S</a:t>
            </a:r>
            <a:r>
              <a:rPr sz="1000" dirty="0">
                <a:solidFill>
                  <a:schemeClr val="bg1"/>
                </a:solidFill>
                <a:latin typeface="Arial Narrow" panose="020B0606020202030204" pitchFamily="34" charset="0"/>
                <a:cs typeface="Arial Narrow" panose="020B0606020202030204" pitchFamily="34" charset="0"/>
                <a:sym typeface="+mn-ea"/>
              </a:rPr>
              <a:t>ociété </a:t>
            </a:r>
            <a:r>
              <a:rPr lang="pt-PT" sz="1000" dirty="0">
                <a:solidFill>
                  <a:schemeClr val="bg1"/>
                </a:solidFill>
                <a:latin typeface="Arial Narrow" panose="020B0606020202030204" pitchFamily="34" charset="0"/>
                <a:cs typeface="Arial Narrow" panose="020B0606020202030204" pitchFamily="34" charset="0"/>
                <a:sym typeface="+mn-ea"/>
              </a:rPr>
              <a:t>F</a:t>
            </a:r>
            <a:r>
              <a:rPr sz="1000" dirty="0">
                <a:solidFill>
                  <a:schemeClr val="bg1"/>
                </a:solidFill>
                <a:latin typeface="Arial Narrow" panose="020B0606020202030204" pitchFamily="34" charset="0"/>
                <a:cs typeface="Arial Narrow" panose="020B0606020202030204" pitchFamily="34" charset="0"/>
                <a:sym typeface="+mn-ea"/>
              </a:rPr>
              <a:t>inancière </a:t>
            </a:r>
            <a:r>
              <a:rPr lang="pt-PT" sz="1000" dirty="0">
                <a:solidFill>
                  <a:schemeClr val="bg1"/>
                </a:solidFill>
                <a:latin typeface="Arial Narrow" panose="020B0606020202030204" pitchFamily="34" charset="0"/>
                <a:cs typeface="Arial Narrow" panose="020B0606020202030204" pitchFamily="34" charset="0"/>
                <a:sym typeface="+mn-ea"/>
              </a:rPr>
              <a:t>I</a:t>
            </a:r>
            <a:r>
              <a:rPr sz="1000" dirty="0">
                <a:solidFill>
                  <a:schemeClr val="bg1"/>
                </a:solidFill>
                <a:latin typeface="Arial Narrow" panose="020B0606020202030204" pitchFamily="34" charset="0"/>
                <a:cs typeface="Arial Narrow" panose="020B0606020202030204" pitchFamily="34" charset="0"/>
                <a:sym typeface="+mn-ea"/>
              </a:rPr>
              <a:t>nternationale </a:t>
            </a:r>
            <a:r>
              <a:rPr lang="pt-PT" sz="1000" dirty="0">
                <a:solidFill>
                  <a:schemeClr val="bg1"/>
                </a:solidFill>
                <a:latin typeface="Arial Narrow" panose="020B0606020202030204" pitchFamily="34" charset="0"/>
                <a:cs typeface="Arial Narrow" panose="020B0606020202030204" pitchFamily="34" charset="0"/>
                <a:sym typeface="+mn-ea"/>
              </a:rPr>
              <a:t>- SFI</a:t>
            </a:r>
          </a:p>
        </p:txBody>
      </p:sp>
      <p:sp>
        <p:nvSpPr>
          <p:cNvPr id="210" name="Caixa de Texto 209"/>
          <p:cNvSpPr txBox="1"/>
          <p:nvPr/>
        </p:nvSpPr>
        <p:spPr>
          <a:xfrm>
            <a:off x="8514715" y="3876040"/>
            <a:ext cx="3462020" cy="843308"/>
          </a:xfrm>
          <a:prstGeom prst="rect">
            <a:avLst/>
          </a:prstGeom>
          <a:noFill/>
        </p:spPr>
        <p:txBody>
          <a:bodyPr wrap="square" rtlCol="0">
            <a:spAutoFit/>
          </a:bodyPr>
          <a:lstStyle/>
          <a:p>
            <a:pPr>
              <a:lnSpc>
                <a:spcPts val="1200"/>
              </a:lnSpc>
              <a:defRPr lang="en-US"/>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000" b="1" i="1" dirty="0">
                <a:solidFill>
                  <a:schemeClr val="tx1"/>
                </a:solidFill>
                <a:latin typeface="Arial Narrow" panose="020B0606020202030204" pitchFamily="34" charset="0"/>
                <a:cs typeface="Arial Narrow" panose="020B0606020202030204" pitchFamily="34" charset="0"/>
                <a:sym typeface="+mn-ea"/>
              </a:rPr>
              <a:t>:</a:t>
            </a:r>
            <a:r>
              <a:rPr lang="pt-PT" sz="1000" i="1" dirty="0">
                <a:solidFill>
                  <a:schemeClr val="tx1"/>
                </a:solidFill>
                <a:latin typeface="Arial Narrow" panose="020B0606020202030204" pitchFamily="34" charset="0"/>
                <a:cs typeface="Arial Narrow" panose="020B0606020202030204" pitchFamily="34" charset="0"/>
                <a:sym typeface="+mn-ea"/>
              </a:rPr>
              <a:t> </a:t>
            </a:r>
            <a:r>
              <a:rPr lang="pt-PT" sz="1000" i="1" dirty="0">
                <a:solidFill>
                  <a:schemeClr val="bg1"/>
                </a:solidFill>
                <a:latin typeface="Arial Narrow" panose="020B0606020202030204" pitchFamily="34" charset="0"/>
                <a:cs typeface="Arial Narrow" panose="020B0606020202030204" pitchFamily="34" charset="0"/>
                <a:sym typeface="+mn-ea"/>
              </a:rPr>
              <a:t>Cabo Verde</a:t>
            </a:r>
            <a:endParaRPr lang="pt-PT" sz="1000" i="1" dirty="0">
              <a:solidFill>
                <a:schemeClr val="tx1"/>
              </a:solidFill>
              <a:latin typeface="Arial Narrow" panose="020B0606020202030204" pitchFamily="34" charset="0"/>
              <a:cs typeface="Arial Narrow" panose="020B0606020202030204" pitchFamily="34" charset="0"/>
            </a:endParaRPr>
          </a:p>
          <a:p>
            <a:pPr>
              <a:lnSpc>
                <a:spcPts val="1200"/>
              </a:lnSpc>
              <a:defRPr lang="en-US"/>
            </a:pPr>
            <a:r>
              <a:rPr lang="pt-PT" sz="1200" b="1" i="1" dirty="0" smtClean="0">
                <a:solidFill>
                  <a:srgbClr val="008CBA"/>
                </a:solidFill>
                <a:latin typeface="Arial Narrow" panose="020B0606020202030204" pitchFamily="34" charset="0"/>
                <a:cs typeface="Arial Narrow" panose="020B0606020202030204" pitchFamily="34" charset="0"/>
                <a:sym typeface="+mn-ea"/>
              </a:rPr>
              <a:t>Orateurs</a:t>
            </a:r>
            <a:r>
              <a:rPr lang="pt-PT" sz="1100" b="1" i="1" dirty="0" smtClean="0">
                <a:solidFill>
                  <a:schemeClr val="tx1"/>
                </a:solidFill>
                <a:latin typeface="Arial Narrow" panose="020B0606020202030204" pitchFamily="34" charset="0"/>
                <a:sym typeface="+mn-ea"/>
              </a:rPr>
              <a:t> </a:t>
            </a:r>
            <a:r>
              <a:rPr lang="pt-BR" sz="1100" b="1" i="1" dirty="0" smtClean="0">
                <a:solidFill>
                  <a:schemeClr val="tx1"/>
                </a:solidFill>
                <a:latin typeface="Arial Narrow" panose="020B0606020202030204" pitchFamily="34" charset="0"/>
                <a:cs typeface="Arial Narrow" panose="020B0606020202030204" pitchFamily="34" charset="0"/>
                <a:sym typeface="+mn-ea"/>
              </a:rPr>
              <a:t>:</a:t>
            </a:r>
            <a:endParaRPr lang="pt-BR" sz="1200" b="1" i="1"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a:t>
            </a:r>
            <a:r>
              <a:rPr sz="1200" dirty="0" smtClean="0">
                <a:solidFill>
                  <a:schemeClr val="bg1"/>
                </a:solidFill>
                <a:latin typeface="Arial Narrow" panose="020B0606020202030204" pitchFamily="34" charset="0"/>
                <a:cs typeface="Arial Narrow" panose="020B0606020202030204" pitchFamily="34" charset="0"/>
                <a:sym typeface="+mn-ea"/>
              </a:rPr>
              <a:t> </a:t>
            </a:r>
            <a:r>
              <a:rPr lang="pt-PT" altLang="en-US" sz="1000" dirty="0" smtClean="0">
                <a:solidFill>
                  <a:schemeClr val="bg1"/>
                </a:solidFill>
                <a:latin typeface="Arial Narrow" panose="020B0606020202030204" pitchFamily="34" charset="0"/>
                <a:cs typeface="Arial Narrow" panose="020B0606020202030204" pitchFamily="34" charset="0"/>
                <a:sym typeface="+mn-ea"/>
              </a:rPr>
              <a:t>Commission de la </a:t>
            </a:r>
            <a:r>
              <a:rPr lang="pt-PT" altLang="en-US" sz="1000" i="1" dirty="0" smtClean="0">
                <a:solidFill>
                  <a:schemeClr val="bg1"/>
                </a:solidFill>
                <a:latin typeface="Arial Narrow" panose="020B0606020202030204" pitchFamily="34" charset="0"/>
                <a:cs typeface="Arial Narrow" panose="020B0606020202030204" pitchFamily="34" charset="0"/>
                <a:sym typeface="+mn-ea"/>
              </a:rPr>
              <a:t>CEDEAO</a:t>
            </a:r>
            <a:endParaRPr lang="pt-PT" altLang="en-US" sz="1000"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smtClean="0">
                <a:solidFill>
                  <a:schemeClr val="accent1"/>
                </a:solidFill>
                <a:latin typeface="Arial Narrow" panose="020B0606020202030204" pitchFamily="34" charset="0"/>
                <a:cs typeface="Arial Narrow" panose="020B0606020202030204" pitchFamily="34" charset="0"/>
                <a:sym typeface="+mn-ea"/>
              </a:rPr>
              <a:t> </a:t>
            </a:r>
            <a:r>
              <a:rPr lang="pt-PT" sz="1000" dirty="0" smtClean="0">
                <a:solidFill>
                  <a:schemeClr val="accent1"/>
                </a:solidFill>
                <a:latin typeface="Arial Narrow" panose="020B0606020202030204" pitchFamily="34" charset="0"/>
              </a:rPr>
              <a:t>ANPROTEC</a:t>
            </a:r>
            <a:r>
              <a:rPr sz="1000" dirty="0" smtClean="0">
                <a:solidFill>
                  <a:schemeClr val="bg1"/>
                </a:solidFill>
                <a:latin typeface="Arial Narrow" panose="020B0606020202030204" pitchFamily="34" charset="0"/>
                <a:cs typeface="Arial Narrow" panose="020B0606020202030204" pitchFamily="34" charset="0"/>
                <a:sym typeface="+mn-ea"/>
              </a:rPr>
              <a:t> </a:t>
            </a:r>
            <a:r>
              <a:rPr lang="pt-PT" altLang="en-US" sz="1000" dirty="0" smtClean="0">
                <a:solidFill>
                  <a:schemeClr val="bg1"/>
                </a:solidFill>
                <a:latin typeface="Arial Narrow" panose="020B0606020202030204" pitchFamily="34" charset="0"/>
                <a:cs typeface="Arial Narrow" panose="020B0606020202030204" pitchFamily="34" charset="0"/>
                <a:sym typeface="+mn-ea"/>
              </a:rPr>
              <a:t>- </a:t>
            </a:r>
            <a:r>
              <a:rPr sz="1000" i="1" dirty="0" err="1" smtClean="0">
                <a:solidFill>
                  <a:schemeClr val="bg1"/>
                </a:solidFill>
                <a:latin typeface="Arial Narrow" panose="020B0606020202030204" pitchFamily="34" charset="0"/>
                <a:cs typeface="Arial Narrow" panose="020B0606020202030204" pitchFamily="34" charset="0"/>
                <a:sym typeface="+mn-ea"/>
              </a:rPr>
              <a:t>Brésil</a:t>
            </a:r>
            <a:r>
              <a:rPr sz="1000" i="1" dirty="0" smtClean="0">
                <a:solidFill>
                  <a:schemeClr val="bg1"/>
                </a:solidFill>
                <a:latin typeface="Arial Narrow" panose="020B0606020202030204" pitchFamily="34" charset="0"/>
                <a:cs typeface="Arial Narrow" panose="020B0606020202030204" pitchFamily="34" charset="0"/>
                <a:sym typeface="+mn-ea"/>
              </a:rPr>
              <a:t> </a:t>
            </a:r>
            <a:endParaRPr sz="1000"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smtClean="0">
                <a:solidFill>
                  <a:schemeClr val="bg1"/>
                </a:solidFill>
                <a:latin typeface="Arial Narrow" panose="020B0606020202030204" pitchFamily="34" charset="0"/>
                <a:cs typeface="Arial Narrow" panose="020B0606020202030204" pitchFamily="34" charset="0"/>
                <a:sym typeface="+mn-ea"/>
              </a:rPr>
              <a:t>Agence Française de Développement - </a:t>
            </a:r>
            <a:r>
              <a:rPr sz="1000" i="1" dirty="0" smtClean="0">
                <a:solidFill>
                  <a:schemeClr val="bg1"/>
                </a:solidFill>
                <a:latin typeface="Arial Narrow" panose="020B0606020202030204" pitchFamily="34" charset="0"/>
                <a:cs typeface="Arial Narrow" panose="020B0606020202030204" pitchFamily="34" charset="0"/>
                <a:sym typeface="+mn-ea"/>
              </a:rPr>
              <a:t>AFD</a:t>
            </a:r>
            <a:r>
              <a:rPr lang="pt-PT" sz="1000" dirty="0" smtClean="0">
                <a:solidFill>
                  <a:schemeClr val="tx1"/>
                </a:solidFill>
                <a:latin typeface="Arial Narrow" panose="020B0606020202030204" pitchFamily="34" charset="0"/>
                <a:cs typeface="Arial Narrow" panose="020B0606020202030204" pitchFamily="34" charset="0"/>
                <a:sym typeface="+mn-ea"/>
              </a:rPr>
              <a:t>or</a:t>
            </a:r>
            <a:endParaRPr lang="pt-PT" sz="1000" dirty="0">
              <a:solidFill>
                <a:schemeClr val="tx1"/>
              </a:solidFill>
              <a:latin typeface="Arial Narrow" panose="020B0606020202030204" pitchFamily="34" charset="0"/>
              <a:cs typeface="Arial Narrow" panose="020B0606020202030204" pitchFamily="34" charset="0"/>
              <a:sym typeface="+mn-ea"/>
            </a:endParaRPr>
          </a:p>
        </p:txBody>
      </p:sp>
      <p:sp>
        <p:nvSpPr>
          <p:cNvPr id="211" name="Caixa de Texto 210"/>
          <p:cNvSpPr txBox="1"/>
          <p:nvPr/>
        </p:nvSpPr>
        <p:spPr>
          <a:xfrm>
            <a:off x="8978265" y="2398395"/>
            <a:ext cx="1945005" cy="386080"/>
          </a:xfrm>
          <a:prstGeom prst="rect">
            <a:avLst/>
          </a:prstGeom>
          <a:noFill/>
        </p:spPr>
        <p:txBody>
          <a:bodyPr wrap="square" rtlCol="0">
            <a:spAutoFit/>
          </a:bodyPr>
          <a:lstStyle/>
          <a:p>
            <a:pPr>
              <a:lnSpc>
                <a:spcPct val="80000"/>
              </a:lnSpc>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sz="1200" dirty="0">
                <a:solidFill>
                  <a:schemeClr val="bg1"/>
                </a:solidFill>
                <a:latin typeface="Arial Narrow" panose="020B0606020202030204" pitchFamily="34" charset="0"/>
                <a:cs typeface="Arial Narrow" panose="020B0606020202030204" pitchFamily="34" charset="0"/>
                <a:sym typeface="+mn-ea"/>
              </a:rPr>
              <a:t>: Cabo Verde</a:t>
            </a:r>
            <a:endParaRPr lang="pt-PT" sz="1200" dirty="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lang="pt-PT" altLang="en-US" sz="1200" b="1" i="1" dirty="0">
                <a:solidFill>
                  <a:srgbClr val="008CBA"/>
                </a:solidFill>
                <a:latin typeface="Arial Narrow" panose="020B0606020202030204" pitchFamily="34" charset="0"/>
                <a:cs typeface="Arial Narrow" panose="020B0606020202030204" pitchFamily="34" charset="0"/>
                <a:sym typeface="+mn-ea"/>
              </a:rPr>
              <a:t>Conférencier</a:t>
            </a:r>
            <a:r>
              <a:rPr lang="pt-PT" sz="1200" i="1" dirty="0">
                <a:solidFill>
                  <a:schemeClr val="tx1"/>
                </a:solidFill>
                <a:latin typeface="Arial Narrow" panose="020B0606020202030204" pitchFamily="34" charset="0"/>
                <a:cs typeface="Arial Narrow" panose="020B0606020202030204" pitchFamily="34" charset="0"/>
                <a:sym typeface="+mn-ea"/>
              </a:rPr>
              <a:t>:</a:t>
            </a:r>
            <a:r>
              <a:rPr lang="pt-PT" sz="1200" i="1" dirty="0">
                <a:solidFill>
                  <a:schemeClr val="bg1"/>
                </a:solidFill>
                <a:latin typeface="Arial Narrow" panose="020B0606020202030204" pitchFamily="34" charset="0"/>
                <a:cs typeface="Arial Narrow" panose="020B0606020202030204" pitchFamily="34" charset="0"/>
                <a:sym typeface="+mn-ea"/>
              </a:rPr>
              <a:t> </a:t>
            </a:r>
            <a:r>
              <a:rPr lang="pt-PT" sz="1200" i="1" dirty="0">
                <a:solidFill>
                  <a:schemeClr val="bg1"/>
                </a:solidFill>
                <a:latin typeface="Arial Narrow" panose="020B0606020202030204" pitchFamily="34" charset="0"/>
                <a:sym typeface="+mn-ea"/>
              </a:rPr>
              <a:t>USA / AGOA </a:t>
            </a:r>
            <a:r>
              <a:rPr lang="pt-PT" sz="1200" i="1" dirty="0">
                <a:solidFill>
                  <a:schemeClr val="tx1"/>
                </a:solidFill>
                <a:latin typeface="Arial Narrow" panose="020B0606020202030204" pitchFamily="34" charset="0"/>
                <a:cs typeface="Arial Narrow" panose="020B0606020202030204" pitchFamily="34" charset="0"/>
                <a:sym typeface="+mn-ea"/>
              </a:rPr>
              <a:t> </a:t>
            </a:r>
            <a:endParaRPr lang="pt-PT" altLang="en-US" sz="1200" i="1" dirty="0">
              <a:solidFill>
                <a:schemeClr val="tx1"/>
              </a:solidFill>
              <a:latin typeface="Arial Narrow" panose="020B0606020202030204" pitchFamily="34" charset="0"/>
              <a:cs typeface="Arial Narrow" panose="020B0606020202030204" pitchFamily="34" charset="0"/>
              <a:sym typeface="+mn-ea"/>
            </a:endParaRPr>
          </a:p>
        </p:txBody>
      </p:sp>
      <p:sp>
        <p:nvSpPr>
          <p:cNvPr id="212" name="Caixa de Texto 211"/>
          <p:cNvSpPr txBox="1"/>
          <p:nvPr/>
        </p:nvSpPr>
        <p:spPr>
          <a:xfrm>
            <a:off x="4185920" y="6078220"/>
            <a:ext cx="1783715" cy="386080"/>
          </a:xfrm>
          <a:prstGeom prst="rect">
            <a:avLst/>
          </a:prstGeom>
          <a:noFill/>
        </p:spPr>
        <p:txBody>
          <a:bodyPr wrap="square" rtlCol="0">
            <a:spAutoFit/>
          </a:bodyPr>
          <a:lstStyle/>
          <a:p>
            <a:pPr>
              <a:lnSpc>
                <a:spcPct val="80000"/>
              </a:lnSpc>
            </a:pPr>
            <a:r>
              <a:rPr lang="pt-PT" sz="1200" b="1" dirty="0">
                <a:solidFill>
                  <a:srgbClr val="008CBA"/>
                </a:solidFill>
                <a:latin typeface="Arial Narrow" panose="020B0606020202030204" pitchFamily="34" charset="0"/>
                <a:cs typeface="Arial Narrow" panose="020B0606020202030204" pitchFamily="34" charset="0"/>
                <a:sym typeface="+mn-ea"/>
              </a:rPr>
              <a:t>Modérateur</a:t>
            </a:r>
            <a:r>
              <a:rPr lang="pt-PT" altLang="en-US" sz="1200" b="1" i="1" dirty="0">
                <a:solidFill>
                  <a:schemeClr val="bg1"/>
                </a:solidFill>
                <a:latin typeface="Arial Narrow" panose="020B0606020202030204" pitchFamily="34" charset="0"/>
                <a:cs typeface="Arial Narrow" panose="020B0606020202030204" pitchFamily="34" charset="0"/>
                <a:sym typeface="+mn-ea"/>
              </a:rPr>
              <a:t>: </a:t>
            </a:r>
            <a:r>
              <a:rPr lang="pt-PT" sz="1200" dirty="0">
                <a:solidFill>
                  <a:schemeClr val="bg1"/>
                </a:solidFill>
                <a:latin typeface="Arial Narrow" panose="020B0606020202030204" pitchFamily="34" charset="0"/>
                <a:cs typeface="Arial Narrow" panose="020B0606020202030204" pitchFamily="34" charset="0"/>
                <a:sym typeface="+mn-ea"/>
              </a:rPr>
              <a:t>Cabo Verde</a:t>
            </a:r>
          </a:p>
          <a:p>
            <a:pPr>
              <a:lnSpc>
                <a:spcPct val="80000"/>
              </a:lnSpc>
            </a:pPr>
            <a:r>
              <a:rPr lang="pt-PT" altLang="en-US" sz="1200" b="1" i="1" dirty="0">
                <a:solidFill>
                  <a:srgbClr val="008CBA"/>
                </a:solidFill>
                <a:latin typeface="Arial Narrow" panose="020B0606020202030204" pitchFamily="34" charset="0"/>
                <a:cs typeface="Arial Narrow" panose="020B0606020202030204" pitchFamily="34" charset="0"/>
                <a:sym typeface="+mn-ea"/>
              </a:rPr>
              <a:t>Conférencier</a:t>
            </a:r>
            <a:r>
              <a:rPr lang="pt-PT" altLang="en-US" sz="1200" i="1" dirty="0">
                <a:solidFill>
                  <a:schemeClr val="bg1"/>
                </a:solidFill>
                <a:latin typeface="Arial Narrow" panose="020B0606020202030204" pitchFamily="34" charset="0"/>
                <a:cs typeface="Arial Narrow" panose="020B0606020202030204" pitchFamily="34" charset="0"/>
                <a:sym typeface="+mn-ea"/>
              </a:rPr>
              <a:t>:</a:t>
            </a:r>
            <a:r>
              <a:rPr lang="pt-PT" sz="1200" i="1" dirty="0">
                <a:solidFill>
                  <a:schemeClr val="bg1"/>
                </a:solidFill>
                <a:latin typeface="Arial Narrow" panose="020B0606020202030204" pitchFamily="34" charset="0"/>
                <a:cs typeface="Arial Narrow" panose="020B0606020202030204" pitchFamily="34" charset="0"/>
                <a:sym typeface="+mn-ea"/>
              </a:rPr>
              <a:t>CEDEAO</a:t>
            </a:r>
            <a:endParaRPr lang="pt-PT" altLang="en-US" sz="1200" i="1" dirty="0">
              <a:solidFill>
                <a:schemeClr val="bg1"/>
              </a:solidFill>
              <a:latin typeface="Arial Narrow" panose="020B0606020202030204" pitchFamily="34" charset="0"/>
              <a:cs typeface="Arial Narrow" panose="020B0606020202030204" pitchFamily="34" charset="0"/>
              <a:sym typeface="+mn-ea"/>
            </a:endParaRPr>
          </a:p>
        </p:txBody>
      </p:sp>
      <p:sp>
        <p:nvSpPr>
          <p:cNvPr id="213" name="Caixa de Texto 212"/>
          <p:cNvSpPr txBox="1"/>
          <p:nvPr/>
        </p:nvSpPr>
        <p:spPr>
          <a:xfrm>
            <a:off x="8524875" y="5598795"/>
            <a:ext cx="1946910" cy="386080"/>
          </a:xfrm>
          <a:prstGeom prst="rect">
            <a:avLst/>
          </a:prstGeom>
          <a:noFill/>
        </p:spPr>
        <p:txBody>
          <a:bodyPr wrap="square" rtlCol="0">
            <a:spAutoFit/>
          </a:bodyPr>
          <a:lstStyle/>
          <a:p>
            <a:pPr>
              <a:lnSpc>
                <a:spcPct val="80000"/>
              </a:lnSpc>
            </a:pPr>
            <a:r>
              <a:rPr lang="pt-PT" sz="1200" dirty="0">
                <a:solidFill>
                  <a:srgbClr val="008CBA"/>
                </a:solidFill>
                <a:latin typeface="Arial Narrow" panose="020B0606020202030204" pitchFamily="34" charset="0"/>
                <a:cs typeface="Arial Narrow" panose="020B0606020202030204" pitchFamily="34" charset="0"/>
                <a:sym typeface="+mn-ea"/>
              </a:rPr>
              <a:t>Modérateur:</a:t>
            </a:r>
            <a:r>
              <a:rPr lang="pt-PT" sz="1200" dirty="0">
                <a:solidFill>
                  <a:schemeClr val="bg1"/>
                </a:solidFill>
                <a:latin typeface="Arial Narrow" panose="020B0606020202030204" pitchFamily="34" charset="0"/>
                <a:cs typeface="Arial Narrow" panose="020B0606020202030204" pitchFamily="34" charset="0"/>
                <a:sym typeface="+mn-ea"/>
              </a:rPr>
              <a:t> Cabo Verde</a:t>
            </a:r>
            <a:endParaRPr lang="pt-PT" sz="1200" dirty="0">
              <a:solidFill>
                <a:srgbClr val="008CBA"/>
              </a:solidFill>
              <a:latin typeface="Arial Narrow" panose="020B0606020202030204" pitchFamily="34" charset="0"/>
              <a:cs typeface="Arial Narrow" panose="020B0606020202030204" pitchFamily="34" charset="0"/>
              <a:sym typeface="+mn-ea"/>
            </a:endParaRPr>
          </a:p>
          <a:p>
            <a:pPr>
              <a:lnSpc>
                <a:spcPct val="80000"/>
              </a:lnSpc>
            </a:pPr>
            <a:r>
              <a:rPr lang="pt-PT" altLang="en-US" sz="1200" i="1" dirty="0">
                <a:solidFill>
                  <a:srgbClr val="008CBA"/>
                </a:solidFill>
                <a:latin typeface="Arial Narrow" panose="020B0606020202030204" pitchFamily="34" charset="0"/>
                <a:cs typeface="Arial Narrow" panose="020B0606020202030204" pitchFamily="34" charset="0"/>
                <a:sym typeface="+mn-ea"/>
              </a:rPr>
              <a:t>Conférencier</a:t>
            </a:r>
            <a:r>
              <a:rPr lang="pt-PT" sz="1200" i="1" dirty="0">
                <a:solidFill>
                  <a:srgbClr val="008CBA"/>
                </a:solidFill>
                <a:latin typeface="Arial Narrow" panose="020B0606020202030204" pitchFamily="34" charset="0"/>
                <a:cs typeface="Arial Narrow" panose="020B0606020202030204" pitchFamily="34" charset="0"/>
                <a:sym typeface="+mn-ea"/>
              </a:rPr>
              <a:t>: </a:t>
            </a:r>
            <a:r>
              <a:rPr lang="pt-PT" sz="1200" i="1" dirty="0">
                <a:solidFill>
                  <a:schemeClr val="bg1"/>
                </a:solidFill>
                <a:latin typeface="Arial Narrow" panose="020B0606020202030204" pitchFamily="34" charset="0"/>
                <a:sym typeface="+mn-ea"/>
              </a:rPr>
              <a:t>UE / SPG +</a:t>
            </a:r>
            <a:r>
              <a:rPr lang="pt-PT" sz="1200" i="1" dirty="0">
                <a:solidFill>
                  <a:schemeClr val="bg1"/>
                </a:solidFill>
                <a:latin typeface="Arial Narrow" panose="020B0606020202030204" pitchFamily="34" charset="0"/>
                <a:cs typeface="Arial Narrow" panose="020B0606020202030204" pitchFamily="34" charset="0"/>
                <a:sym typeface="+mn-ea"/>
              </a:rPr>
              <a:t> </a:t>
            </a:r>
            <a:endParaRPr lang="pt-PT" altLang="en-US" sz="1200" i="1" dirty="0">
              <a:solidFill>
                <a:schemeClr val="bg1"/>
              </a:solidFill>
              <a:latin typeface="Arial Narrow" panose="020B0606020202030204" pitchFamily="34" charset="0"/>
              <a:cs typeface="Arial Narrow" panose="020B0606020202030204" pitchFamily="34" charset="0"/>
              <a:sym typeface="+mn-ea"/>
            </a:endParaRPr>
          </a:p>
        </p:txBody>
      </p:sp>
      <p:sp>
        <p:nvSpPr>
          <p:cNvPr id="214" name="Linha7"/>
          <p:cNvSpPr/>
          <p:nvPr/>
        </p:nvSpPr>
        <p:spPr>
          <a:xfrm rot="16200000">
            <a:off x="5342890" y="2435860"/>
            <a:ext cx="809625" cy="6350"/>
          </a:xfrm>
          <a:prstGeom prst="line">
            <a:avLst/>
          </a:prstGeom>
          <a:noFill/>
          <a:ln w="19050" cap="flat" cmpd="sng" algn="ctr">
            <a:solidFill>
              <a:srgbClr val="008CBA"/>
            </a:solidFill>
            <a:prstDash val="solid"/>
            <a:headEnd type="none" w="med" len="med"/>
            <a:tailEnd type="triangle" w="med" len="med"/>
          </a:ln>
          <a:effectLst/>
        </p:spPr>
      </p:sp>
      <p:sp>
        <p:nvSpPr>
          <p:cNvPr id="216" name="Linha7"/>
          <p:cNvSpPr/>
          <p:nvPr/>
        </p:nvSpPr>
        <p:spPr>
          <a:xfrm rot="16200000">
            <a:off x="5347970" y="3483610"/>
            <a:ext cx="809625" cy="6350"/>
          </a:xfrm>
          <a:prstGeom prst="line">
            <a:avLst/>
          </a:prstGeom>
          <a:noFill/>
          <a:ln w="19050" cap="flat" cmpd="sng" algn="ctr">
            <a:solidFill>
              <a:srgbClr val="008CBA"/>
            </a:solidFill>
            <a:prstDash val="solid"/>
            <a:headEnd type="none"/>
            <a:tailEnd type="none" w="med" len="med"/>
          </a:ln>
          <a:effectLst/>
        </p:spPr>
      </p:sp>
      <p:sp>
        <p:nvSpPr>
          <p:cNvPr id="217" name="Linha7"/>
          <p:cNvSpPr/>
          <p:nvPr/>
        </p:nvSpPr>
        <p:spPr>
          <a:xfrm rot="16200000">
            <a:off x="5353050" y="5007610"/>
            <a:ext cx="809625" cy="6350"/>
          </a:xfrm>
          <a:prstGeom prst="line">
            <a:avLst/>
          </a:prstGeom>
          <a:noFill/>
          <a:ln w="19050" cap="flat" cmpd="sng" algn="ctr">
            <a:solidFill>
              <a:srgbClr val="008CBA"/>
            </a:solidFill>
            <a:prstDash val="solid"/>
            <a:headEnd type="triangle" w="med" len="med"/>
            <a:tailEnd type="none" w="med" len="med"/>
          </a:ln>
          <a:effectLst/>
        </p:spPr>
      </p:sp>
      <p:sp>
        <p:nvSpPr>
          <p:cNvPr id="218" name="Straight Connector 144"/>
          <p:cNvSpPr/>
          <p:nvPr/>
        </p:nvSpPr>
        <p:spPr>
          <a:xfrm flipH="1">
            <a:off x="4648835" y="2825115"/>
            <a:ext cx="10795" cy="817880"/>
          </a:xfrm>
          <a:prstGeom prst="line">
            <a:avLst/>
          </a:prstGeom>
          <a:noFill/>
          <a:ln w="19050" cap="flat" cmpd="sng" algn="ctr">
            <a:solidFill>
              <a:srgbClr val="008CBA"/>
            </a:solidFill>
            <a:prstDash val="solid"/>
            <a:headEnd type="triangle" w="med" len="med"/>
            <a:tailEnd type="none" w="med" len="med"/>
          </a:ln>
          <a:effectLst/>
        </p:spPr>
      </p:sp>
      <p:sp>
        <p:nvSpPr>
          <p:cNvPr id="219" name="Straight Connector 144"/>
          <p:cNvSpPr/>
          <p:nvPr/>
        </p:nvSpPr>
        <p:spPr>
          <a:xfrm>
            <a:off x="4676775" y="4324985"/>
            <a:ext cx="6985" cy="807720"/>
          </a:xfrm>
          <a:prstGeom prst="line">
            <a:avLst/>
          </a:prstGeom>
          <a:noFill/>
          <a:ln w="19050" cap="flat" cmpd="sng" algn="ctr">
            <a:solidFill>
              <a:srgbClr val="008CBA"/>
            </a:solidFill>
            <a:prstDash val="solid"/>
            <a:headEnd type="triangle" w="med" len="med"/>
            <a:tailEnd type="none" w="med" len="med"/>
          </a:ln>
          <a:effectLst/>
        </p:spPr>
      </p:sp>
      <p:sp>
        <p:nvSpPr>
          <p:cNvPr id="220" name="Oval 219"/>
          <p:cNvSpPr/>
          <p:nvPr/>
        </p:nvSpPr>
        <p:spPr>
          <a:xfrm>
            <a:off x="5693410" y="359664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21" name="Oval 220"/>
          <p:cNvSpPr/>
          <p:nvPr/>
        </p:nvSpPr>
        <p:spPr>
          <a:xfrm>
            <a:off x="5695950" y="506285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222" name="Conexão Reta 221"/>
          <p:cNvCxnSpPr/>
          <p:nvPr/>
        </p:nvCxnSpPr>
        <p:spPr>
          <a:xfrm>
            <a:off x="4636770" y="3647440"/>
            <a:ext cx="1113790" cy="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223" name="Conexão Reta 222"/>
          <p:cNvCxnSpPr/>
          <p:nvPr/>
        </p:nvCxnSpPr>
        <p:spPr>
          <a:xfrm>
            <a:off x="4671695" y="5123180"/>
            <a:ext cx="1073785" cy="254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sp>
        <p:nvSpPr>
          <p:cNvPr id="224" name="Forma automática5"/>
          <p:cNvSpPr/>
          <p:nvPr/>
        </p:nvSpPr>
        <p:spPr>
          <a:xfrm>
            <a:off x="6556375" y="2981325"/>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p>
        </p:txBody>
      </p:sp>
      <p:sp>
        <p:nvSpPr>
          <p:cNvPr id="225" name="TextBox 206"/>
          <p:cNvSpPr/>
          <p:nvPr/>
        </p:nvSpPr>
        <p:spPr>
          <a:xfrm>
            <a:off x="6532880" y="3227070"/>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13:00 – 14:30</a:t>
            </a:r>
          </a:p>
        </p:txBody>
      </p:sp>
      <p:grpSp>
        <p:nvGrpSpPr>
          <p:cNvPr id="226" name="Agrupar 225"/>
          <p:cNvGrpSpPr/>
          <p:nvPr/>
        </p:nvGrpSpPr>
        <p:grpSpPr>
          <a:xfrm>
            <a:off x="7367905" y="1820545"/>
            <a:ext cx="1209040" cy="1165860"/>
            <a:chOff x="11299" y="3259"/>
            <a:chExt cx="1904" cy="1836"/>
          </a:xfrm>
        </p:grpSpPr>
        <p:sp>
          <p:nvSpPr>
            <p:cNvPr id="227" name="Oval 112"/>
            <p:cNvSpPr/>
            <p:nvPr/>
          </p:nvSpPr>
          <p:spPr>
            <a:xfrm>
              <a:off x="11299" y="3259"/>
              <a:ext cx="1904" cy="1836"/>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Conférence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p>
          </p:txBody>
        </p:sp>
        <p:sp>
          <p:nvSpPr>
            <p:cNvPr id="228" name="TextBox 176"/>
            <p:cNvSpPr/>
            <p:nvPr/>
          </p:nvSpPr>
          <p:spPr>
            <a:xfrm>
              <a:off x="11520" y="4595"/>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2</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grpSp>
        <p:nvGrpSpPr>
          <p:cNvPr id="229" name="Agrupar 228"/>
          <p:cNvGrpSpPr/>
          <p:nvPr/>
        </p:nvGrpSpPr>
        <p:grpSpPr>
          <a:xfrm>
            <a:off x="7362825" y="3550920"/>
            <a:ext cx="1214120" cy="1175385"/>
            <a:chOff x="11291" y="6236"/>
            <a:chExt cx="1912" cy="1851"/>
          </a:xfrm>
        </p:grpSpPr>
        <p:sp>
          <p:nvSpPr>
            <p:cNvPr id="230" name="Oval 112"/>
            <p:cNvSpPr/>
            <p:nvPr/>
          </p:nvSpPr>
          <p:spPr>
            <a:xfrm>
              <a:off x="11291" y="6236"/>
              <a:ext cx="1912" cy="1851"/>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a:t>
              </a:r>
              <a:r>
                <a:rPr lang="en-US" sz="10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endPar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31" name="TextBox 176"/>
            <p:cNvSpPr/>
            <p:nvPr/>
          </p:nvSpPr>
          <p:spPr>
            <a:xfrm>
              <a:off x="11494" y="7623"/>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14</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6</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grpSp>
        <p:nvGrpSpPr>
          <p:cNvPr id="232" name="Agrupar 231"/>
          <p:cNvGrpSpPr/>
          <p:nvPr/>
        </p:nvGrpSpPr>
        <p:grpSpPr>
          <a:xfrm>
            <a:off x="7250430" y="4968875"/>
            <a:ext cx="1325880" cy="1262380"/>
            <a:chOff x="11204" y="8642"/>
            <a:chExt cx="1913" cy="1875"/>
          </a:xfrm>
        </p:grpSpPr>
        <p:sp>
          <p:nvSpPr>
            <p:cNvPr id="233" name="Oval 112"/>
            <p:cNvSpPr/>
            <p:nvPr/>
          </p:nvSpPr>
          <p:spPr>
            <a:xfrm>
              <a:off x="11204" y="8642"/>
              <a:ext cx="1913" cy="1875"/>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Juin</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sym typeface="+mn-ea"/>
                </a:rPr>
                <a:t>Conférence</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III</a:t>
              </a:r>
            </a:p>
          </p:txBody>
        </p:sp>
        <p:sp>
          <p:nvSpPr>
            <p:cNvPr id="234" name="TextBox 176"/>
            <p:cNvSpPr/>
            <p:nvPr/>
          </p:nvSpPr>
          <p:spPr>
            <a:xfrm>
              <a:off x="11504" y="10071"/>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9</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sp>
        <p:nvSpPr>
          <p:cNvPr id="235" name="Cortar Retângulo de Canto Simples 234"/>
          <p:cNvSpPr/>
          <p:nvPr/>
        </p:nvSpPr>
        <p:spPr>
          <a:xfrm>
            <a:off x="4051300" y="605155"/>
            <a:ext cx="1224915" cy="20764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solidFill>
                  <a:schemeClr val="tx1"/>
                </a:solidFill>
              </a:rPr>
              <a:t>2</a:t>
            </a:r>
            <a:r>
              <a:rPr lang="pt-PT" altLang="en-US" sz="1400" b="1" baseline="30000">
                <a:solidFill>
                  <a:schemeClr val="tx1"/>
                </a:solidFill>
              </a:rPr>
              <a:t>ème</a:t>
            </a:r>
            <a:r>
              <a:rPr lang="pt-PT" altLang="en-US" sz="1400" b="1">
                <a:solidFill>
                  <a:schemeClr val="tx1"/>
                </a:solidFill>
              </a:rPr>
              <a:t> JOUR</a:t>
            </a:r>
          </a:p>
        </p:txBody>
      </p:sp>
      <p:grpSp>
        <p:nvGrpSpPr>
          <p:cNvPr id="236" name="Agrupar 235"/>
          <p:cNvGrpSpPr/>
          <p:nvPr/>
        </p:nvGrpSpPr>
        <p:grpSpPr>
          <a:xfrm>
            <a:off x="5172710" y="3853180"/>
            <a:ext cx="1153160" cy="1169670"/>
            <a:chOff x="3453" y="5909"/>
            <a:chExt cx="1816" cy="1842"/>
          </a:xfrm>
        </p:grpSpPr>
        <p:sp>
          <p:nvSpPr>
            <p:cNvPr id="237"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10 Juin</a:t>
              </a:r>
              <a:endParaRPr lang="pt-PT" sz="1400" dirty="0">
                <a:solidFill>
                  <a:schemeClr val="tx1"/>
                </a:solidFill>
                <a:latin typeface="Arial Narrow" panose="020B0606020202030204" pitchFamily="34" charset="0"/>
              </a:endParaRPr>
            </a:p>
            <a:p>
              <a:pPr algn="ctr" defTabSz="899795">
                <a:defRPr lang="en-US">
                  <a:solidFill>
                    <a:srgbClr val="FFFFFF"/>
                  </a:solidFill>
                </a:defRPr>
              </a:pPr>
              <a:r>
                <a:rPr lang="pt-PT" sz="10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Opportunités de </a:t>
              </a:r>
              <a:r>
                <a:rPr lang="pt-PT" altLang="en-US" sz="1000" dirty="0" err="1">
                  <a:solidFill>
                    <a:schemeClr val="tx1"/>
                  </a:solidFill>
                  <a:latin typeface="Arial Narrow" panose="020B0606020202030204" pitchFamily="34" charset="0"/>
                  <a:sym typeface="+mn-ea"/>
                </a:rPr>
                <a:t>marchés</a:t>
              </a:r>
            </a:p>
            <a:p>
              <a:pPr algn="ctr" defTabSz="899795">
                <a:defRPr lang="en-US">
                  <a:solidFill>
                    <a:srgbClr val="FFFFFF"/>
                  </a:solidFill>
                </a:defRPr>
              </a:pPr>
              <a:endParaRPr lang="pt-PT" altLang="en-US" sz="1000" dirty="0" err="1">
                <a:solidFill>
                  <a:schemeClr val="tx1"/>
                </a:solidFill>
                <a:latin typeface="Arial Narrow" panose="020B0606020202030204" pitchFamily="34" charset="0"/>
                <a:sym typeface="+mn-ea"/>
              </a:endParaRPr>
            </a:p>
          </p:txBody>
        </p:sp>
        <p:sp>
          <p:nvSpPr>
            <p:cNvPr id="238" name="TextBox 167"/>
            <p:cNvSpPr/>
            <p:nvPr/>
          </p:nvSpPr>
          <p:spPr>
            <a:xfrm>
              <a:off x="3671" y="7363"/>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17:00 -18:30 </a:t>
              </a:r>
            </a:p>
          </p:txBody>
        </p:sp>
      </p:grpSp>
      <p:sp>
        <p:nvSpPr>
          <p:cNvPr id="239" name="Forma automática5"/>
          <p:cNvSpPr/>
          <p:nvPr/>
        </p:nvSpPr>
        <p:spPr>
          <a:xfrm>
            <a:off x="6557010" y="46012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rPr>
              <a:t>Pause-café</a:t>
            </a:r>
            <a:endPar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40" name="TextBox 206"/>
          <p:cNvSpPr/>
          <p:nvPr/>
        </p:nvSpPr>
        <p:spPr>
          <a:xfrm>
            <a:off x="6533515" y="4846955"/>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16:30 – 17:00</a:t>
            </a:r>
          </a:p>
        </p:txBody>
      </p:sp>
      <p:sp>
        <p:nvSpPr>
          <p:cNvPr id="241" name="Cortar Retângulo de Canto Simples 240"/>
          <p:cNvSpPr/>
          <p:nvPr/>
        </p:nvSpPr>
        <p:spPr>
          <a:xfrm>
            <a:off x="9656445" y="86995"/>
            <a:ext cx="1224915" cy="20764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solidFill>
                  <a:schemeClr val="tx1"/>
                </a:solidFill>
              </a:rPr>
              <a:t>3</a:t>
            </a:r>
            <a:r>
              <a:rPr lang="pt-PT" altLang="en-US" sz="1400" b="1" baseline="30000">
                <a:solidFill>
                  <a:schemeClr val="tx1"/>
                </a:solidFill>
              </a:rPr>
              <a:t>ème</a:t>
            </a:r>
            <a:r>
              <a:rPr lang="pt-PT" altLang="en-US" sz="1400" b="1">
                <a:solidFill>
                  <a:schemeClr val="tx1"/>
                </a:solidFill>
              </a:rPr>
              <a:t> JOUR</a:t>
            </a:r>
          </a:p>
        </p:txBody>
      </p:sp>
      <p:grpSp>
        <p:nvGrpSpPr>
          <p:cNvPr id="242" name="Agrupar 241"/>
          <p:cNvGrpSpPr/>
          <p:nvPr/>
        </p:nvGrpSpPr>
        <p:grpSpPr>
          <a:xfrm>
            <a:off x="7581900" y="1647825"/>
            <a:ext cx="451485" cy="105410"/>
            <a:chOff x="11977" y="2442"/>
            <a:chExt cx="1031" cy="166"/>
          </a:xfrm>
        </p:grpSpPr>
        <p:sp>
          <p:nvSpPr>
            <p:cNvPr id="243" name="Oval 242"/>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44"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245" name="Agrupar 244"/>
          <p:cNvGrpSpPr/>
          <p:nvPr/>
        </p:nvGrpSpPr>
        <p:grpSpPr>
          <a:xfrm>
            <a:off x="7590155" y="3199765"/>
            <a:ext cx="451485" cy="105410"/>
            <a:chOff x="11977" y="2442"/>
            <a:chExt cx="1031" cy="166"/>
          </a:xfrm>
        </p:grpSpPr>
        <p:sp>
          <p:nvSpPr>
            <p:cNvPr id="246" name="Oval 245"/>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47"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248" name="Agrupar 247"/>
          <p:cNvGrpSpPr/>
          <p:nvPr/>
        </p:nvGrpSpPr>
        <p:grpSpPr>
          <a:xfrm>
            <a:off x="7576820" y="4848860"/>
            <a:ext cx="451485" cy="105410"/>
            <a:chOff x="11977" y="2442"/>
            <a:chExt cx="1031" cy="166"/>
          </a:xfrm>
        </p:grpSpPr>
        <p:sp>
          <p:nvSpPr>
            <p:cNvPr id="249" name="Oval 248"/>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50"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sp>
        <p:nvSpPr>
          <p:cNvPr id="251" name="CaixaDeTexto 13"/>
          <p:cNvSpPr txBox="1"/>
          <p:nvPr/>
        </p:nvSpPr>
        <p:spPr>
          <a:xfrm>
            <a:off x="2534285" y="6656070"/>
            <a:ext cx="4530090" cy="206375"/>
          </a:xfrm>
          <a:prstGeom prst="rect">
            <a:avLst/>
          </a:prstGeom>
          <a:noFill/>
        </p:spPr>
        <p:txBody>
          <a:bodyPr wrap="square" rtlCol="0">
            <a:spAutoFit/>
          </a:bodyPr>
          <a:lstStyle/>
          <a:p>
            <a:pPr>
              <a:lnSpc>
                <a:spcPct val="75000"/>
              </a:lnSpc>
              <a:spcBef>
                <a:spcPts val="0"/>
              </a:spcBef>
              <a:spcAft>
                <a:spcPts val="0"/>
              </a:spcAft>
            </a:pPr>
            <a:r>
              <a:rPr lang="pt-PT" sz="1000" i="1" dirty="0" smtClean="0">
                <a:solidFill>
                  <a:schemeClr val="bg1"/>
                </a:solidFill>
              </a:rPr>
              <a:t>Remarque</a:t>
            </a:r>
            <a:r>
              <a:rPr lang="pt-PT" sz="800" i="1" dirty="0" smtClean="0">
                <a:solidFill>
                  <a:schemeClr val="bg1"/>
                </a:solidFill>
              </a:rPr>
              <a:t>: </a:t>
            </a:r>
            <a:r>
              <a:rPr lang="pt-PT" sz="800" i="1" dirty="0" smtClean="0">
                <a:solidFill>
                  <a:schemeClr val="tx1"/>
                </a:solidFill>
              </a:rPr>
              <a:t> </a:t>
            </a:r>
            <a:r>
              <a:rPr lang="fr-FR" sz="800" dirty="0"/>
              <a:t>Certains des noms </a:t>
            </a:r>
            <a:r>
              <a:rPr lang="fr-FR" sz="800" dirty="0" smtClean="0"/>
              <a:t>mentionnés </a:t>
            </a:r>
            <a:r>
              <a:rPr lang="fr-FR" sz="800" dirty="0"/>
              <a:t>sont </a:t>
            </a:r>
            <a:r>
              <a:rPr lang="fr-FR" sz="800" dirty="0" smtClean="0"/>
              <a:t>encore </a:t>
            </a:r>
            <a:r>
              <a:rPr lang="fr-FR" sz="800" dirty="0"/>
              <a:t>en cours de confirmation.</a:t>
            </a:r>
            <a:endParaRPr lang="pt-PT" sz="800" dirty="0"/>
          </a:p>
        </p:txBody>
      </p:sp>
      <p:sp>
        <p:nvSpPr>
          <p:cNvPr id="252" name="Triângulo Isósceles 251"/>
          <p:cNvSpPr/>
          <p:nvPr/>
        </p:nvSpPr>
        <p:spPr>
          <a:xfrm rot="5400000">
            <a:off x="8321040" y="861695"/>
            <a:ext cx="297815" cy="193040"/>
          </a:xfrm>
          <a:prstGeom prst="triangle">
            <a:avLst/>
          </a:prstGeom>
          <a:solidFill>
            <a:schemeClr val="accent5">
              <a:lumMod val="20000"/>
              <a:lumOff val="8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53" name="Triângulo Isósceles 252"/>
          <p:cNvSpPr/>
          <p:nvPr/>
        </p:nvSpPr>
        <p:spPr>
          <a:xfrm rot="5400000">
            <a:off x="8318500" y="2327275"/>
            <a:ext cx="297815" cy="193040"/>
          </a:xfrm>
          <a:prstGeom prst="triangle">
            <a:avLst/>
          </a:prstGeom>
          <a:solidFill>
            <a:schemeClr val="accent5">
              <a:lumMod val="20000"/>
              <a:lumOff val="8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54" name="Triângulo Isósceles 253"/>
          <p:cNvSpPr/>
          <p:nvPr/>
        </p:nvSpPr>
        <p:spPr>
          <a:xfrm rot="5400000">
            <a:off x="8315960" y="4041140"/>
            <a:ext cx="297815" cy="193040"/>
          </a:xfrm>
          <a:prstGeom prst="triangle">
            <a:avLst/>
          </a:prstGeom>
          <a:solidFill>
            <a:schemeClr val="accent5">
              <a:lumMod val="20000"/>
              <a:lumOff val="8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55" name="Triângulo Isósceles 254"/>
          <p:cNvSpPr/>
          <p:nvPr/>
        </p:nvSpPr>
        <p:spPr>
          <a:xfrm rot="5400000">
            <a:off x="8324215" y="5571490"/>
            <a:ext cx="297815" cy="193040"/>
          </a:xfrm>
          <a:prstGeom prst="triangle">
            <a:avLst/>
          </a:prstGeom>
          <a:solidFill>
            <a:schemeClr val="accent5">
              <a:lumMod val="20000"/>
              <a:lumOff val="8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256" name="Conexão Reta 255"/>
          <p:cNvCxnSpPr/>
          <p:nvPr/>
        </p:nvCxnSpPr>
        <p:spPr>
          <a:xfrm>
            <a:off x="864870" y="1166495"/>
            <a:ext cx="5080" cy="540575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57" name="Linha2"/>
          <p:cNvSpPr/>
          <p:nvPr/>
        </p:nvSpPr>
        <p:spPr>
          <a:xfrm>
            <a:off x="2856865" y="3259455"/>
            <a:ext cx="220980" cy="0"/>
          </a:xfrm>
          <a:prstGeom prst="line">
            <a:avLst/>
          </a:prstGeom>
          <a:noFill/>
          <a:ln w="19050" cap="flat" cmpd="sng" algn="ctr">
            <a:solidFill>
              <a:schemeClr val="bg1"/>
            </a:solidFill>
            <a:prstDash val="solid"/>
            <a:headEnd type="none"/>
            <a:tailEnd type="triangle" w="med" len="med"/>
          </a:ln>
          <a:effectLst/>
        </p:spPr>
      </p:sp>
      <p:grpSp>
        <p:nvGrpSpPr>
          <p:cNvPr id="258" name="Agrupar 257"/>
          <p:cNvGrpSpPr/>
          <p:nvPr/>
        </p:nvGrpSpPr>
        <p:grpSpPr>
          <a:xfrm>
            <a:off x="2605405" y="2346325"/>
            <a:ext cx="1153160" cy="1165860"/>
            <a:chOff x="3447" y="3520"/>
            <a:chExt cx="1816" cy="1836"/>
          </a:xfrm>
        </p:grpSpPr>
        <p:sp>
          <p:nvSpPr>
            <p:cNvPr id="259" name="Oval 47"/>
            <p:cNvSpPr/>
            <p:nvPr/>
          </p:nvSpPr>
          <p:spPr>
            <a:xfrm>
              <a:off x="3447" y="3520"/>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sym typeface="+mn-ea"/>
                </a:rPr>
                <a:t>10 Juin</a:t>
              </a:r>
              <a:endParaRPr lang="pt-PT" sz="14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endParaRPr lang="pt-PT" sz="1000" dirty="0">
                <a:latin typeface="Arial Narrow" panose="020B0606020202030204" pitchFamily="34" charset="0"/>
              </a:endParaRPr>
            </a:p>
          </p:txBody>
        </p:sp>
        <p:sp>
          <p:nvSpPr>
            <p:cNvPr id="260" name="TextBox 110"/>
            <p:cNvSpPr/>
            <p:nvPr/>
          </p:nvSpPr>
          <p:spPr>
            <a:xfrm>
              <a:off x="3614" y="4935"/>
              <a:ext cx="1482"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08:30 – 10:30</a:t>
              </a:r>
            </a:p>
          </p:txBody>
        </p:sp>
      </p:grpSp>
      <p:sp>
        <p:nvSpPr>
          <p:cNvPr id="261" name="Rectangle: Rounded Corners 137"/>
          <p:cNvSpPr/>
          <p:nvPr/>
        </p:nvSpPr>
        <p:spPr>
          <a:xfrm>
            <a:off x="1581150" y="2930525"/>
            <a:ext cx="1007745" cy="529590"/>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a:solidFill>
                  <a:srgbClr val="008CBA"/>
                </a:solidFill>
                <a:latin typeface="Arial Narrow" panose="020B0606020202030204" pitchFamily="34" charset="0"/>
                <a:sym typeface="+mn-ea"/>
              </a:rPr>
              <a:t>Pause-café</a:t>
            </a:r>
            <a:endParaRPr lang="pt-PT" sz="1200" dirty="0">
              <a:solidFill>
                <a:srgbClr val="008CBA"/>
              </a:solidFill>
              <a:latin typeface="Arial Narrow" panose="020B0606020202030204" pitchFamily="34" charset="0"/>
            </a:endParaRPr>
          </a:p>
        </p:txBody>
      </p:sp>
      <p:sp>
        <p:nvSpPr>
          <p:cNvPr id="262" name="TextBox 138"/>
          <p:cNvSpPr/>
          <p:nvPr/>
        </p:nvSpPr>
        <p:spPr>
          <a:xfrm>
            <a:off x="1557655" y="3197225"/>
            <a:ext cx="10452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10:30 – 11:00</a:t>
            </a:r>
          </a:p>
        </p:txBody>
      </p:sp>
      <p:grpSp>
        <p:nvGrpSpPr>
          <p:cNvPr id="263" name="Agrupar 262"/>
          <p:cNvGrpSpPr/>
          <p:nvPr/>
        </p:nvGrpSpPr>
        <p:grpSpPr>
          <a:xfrm>
            <a:off x="2609215" y="3863340"/>
            <a:ext cx="1153160" cy="1165860"/>
            <a:chOff x="3453" y="5909"/>
            <a:chExt cx="1816" cy="1836"/>
          </a:xfrm>
        </p:grpSpPr>
        <p:sp>
          <p:nvSpPr>
            <p:cNvPr id="264"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sym typeface="+mn-ea"/>
                </a:rPr>
                <a:t>10 Juin</a:t>
              </a:r>
              <a:endParaRPr lang="pt-PT" sz="14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smtClean="0">
                  <a:latin typeface="Arial Narrow" panose="020B0606020202030204" pitchFamily="34" charset="0"/>
                  <a:ea typeface="Century Gothic" panose="020B0502020202020204" pitchFamily="2" charset="0"/>
                  <a:cs typeface="Century Gothic" panose="020B0502020202020204" pitchFamily="2" charset="0"/>
                  <a:sym typeface="+mn-ea"/>
                </a:rPr>
                <a:t>Opportunités d'affaires</a:t>
              </a:r>
            </a:p>
          </p:txBody>
        </p:sp>
        <p:sp>
          <p:nvSpPr>
            <p:cNvPr id="265" name="TextBox 167"/>
            <p:cNvSpPr/>
            <p:nvPr/>
          </p:nvSpPr>
          <p:spPr>
            <a:xfrm>
              <a:off x="3671" y="7261"/>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11:00 -13:00 </a:t>
              </a:r>
            </a:p>
          </p:txBody>
        </p:sp>
      </p:grpSp>
      <p:sp>
        <p:nvSpPr>
          <p:cNvPr id="266" name="Forma automática5"/>
          <p:cNvSpPr/>
          <p:nvPr/>
        </p:nvSpPr>
        <p:spPr>
          <a:xfrm>
            <a:off x="1578610" y="4173855"/>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p>
        </p:txBody>
      </p:sp>
      <p:sp>
        <p:nvSpPr>
          <p:cNvPr id="267" name="TextBox 206"/>
          <p:cNvSpPr/>
          <p:nvPr/>
        </p:nvSpPr>
        <p:spPr>
          <a:xfrm>
            <a:off x="1555115" y="4419600"/>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dirty="0">
                <a:latin typeface="Arial" panose="020B0604020202020204" pitchFamily="34" charset="0"/>
                <a:ea typeface="Century Gothic" panose="020B0502020202020204" pitchFamily="2" charset="0"/>
                <a:cs typeface="Arial" panose="020B0604020202020204" pitchFamily="34" charset="0"/>
              </a:rPr>
              <a:t>13:00 – 14:30</a:t>
            </a:r>
          </a:p>
        </p:txBody>
      </p:sp>
      <p:sp>
        <p:nvSpPr>
          <p:cNvPr id="268" name="Linha7"/>
          <p:cNvSpPr/>
          <p:nvPr/>
        </p:nvSpPr>
        <p:spPr>
          <a:xfrm rot="16200000">
            <a:off x="2770505" y="3752215"/>
            <a:ext cx="809625" cy="6350"/>
          </a:xfrm>
          <a:prstGeom prst="line">
            <a:avLst/>
          </a:prstGeom>
          <a:noFill/>
          <a:ln w="19050" cap="flat" cmpd="sng" algn="ctr">
            <a:solidFill>
              <a:srgbClr val="008CBA"/>
            </a:solidFill>
            <a:prstDash val="solid"/>
            <a:headEnd type="none"/>
            <a:tailEnd type="none" w="med" len="med"/>
          </a:ln>
          <a:effectLst/>
        </p:spPr>
      </p:sp>
      <p:sp>
        <p:nvSpPr>
          <p:cNvPr id="269" name="Linha7"/>
          <p:cNvSpPr/>
          <p:nvPr/>
        </p:nvSpPr>
        <p:spPr>
          <a:xfrm rot="16200000">
            <a:off x="2785745" y="2436495"/>
            <a:ext cx="809625" cy="6350"/>
          </a:xfrm>
          <a:prstGeom prst="line">
            <a:avLst/>
          </a:prstGeom>
          <a:noFill/>
          <a:ln w="19050" cap="flat" cmpd="sng" algn="ctr">
            <a:solidFill>
              <a:srgbClr val="008CBA"/>
            </a:solidFill>
            <a:prstDash val="solid"/>
            <a:headEnd type="none" w="med" len="med"/>
            <a:tailEnd type="triangle" w="med" len="med"/>
          </a:ln>
          <a:effectLst/>
        </p:spPr>
      </p:sp>
      <p:sp>
        <p:nvSpPr>
          <p:cNvPr id="270" name="Linha7"/>
          <p:cNvSpPr/>
          <p:nvPr/>
        </p:nvSpPr>
        <p:spPr>
          <a:xfrm rot="16200000">
            <a:off x="2765425" y="4971415"/>
            <a:ext cx="809625" cy="6350"/>
          </a:xfrm>
          <a:prstGeom prst="line">
            <a:avLst/>
          </a:prstGeom>
          <a:noFill/>
          <a:ln w="19050" cap="flat" cmpd="sng" algn="ctr">
            <a:solidFill>
              <a:srgbClr val="008CBA"/>
            </a:solidFill>
            <a:prstDash val="solid"/>
            <a:headEnd type="triangle" w="med" len="med"/>
            <a:tailEnd type="none" w="med" len="med"/>
          </a:ln>
          <a:effectLst/>
        </p:spPr>
      </p:sp>
      <p:sp>
        <p:nvSpPr>
          <p:cNvPr id="271" name="Linha7"/>
          <p:cNvSpPr/>
          <p:nvPr/>
        </p:nvSpPr>
        <p:spPr>
          <a:xfrm>
            <a:off x="2068830" y="5144135"/>
            <a:ext cx="1090295" cy="5715"/>
          </a:xfrm>
          <a:prstGeom prst="line">
            <a:avLst/>
          </a:prstGeom>
          <a:noFill/>
          <a:ln w="19050" cap="flat" cmpd="sng" algn="ctr">
            <a:solidFill>
              <a:srgbClr val="008CBA"/>
            </a:solidFill>
            <a:prstDash val="solid"/>
            <a:headEnd type="none"/>
            <a:tailEnd type="none" w="med" len="med"/>
          </a:ln>
          <a:effectLst/>
        </p:spPr>
      </p:sp>
      <p:sp>
        <p:nvSpPr>
          <p:cNvPr id="272" name="Linha7"/>
          <p:cNvSpPr/>
          <p:nvPr/>
        </p:nvSpPr>
        <p:spPr>
          <a:xfrm flipV="1">
            <a:off x="2077085" y="3660775"/>
            <a:ext cx="1101090" cy="13970"/>
          </a:xfrm>
          <a:prstGeom prst="line">
            <a:avLst/>
          </a:prstGeom>
          <a:noFill/>
          <a:ln w="19050" cap="flat" cmpd="sng" algn="ctr">
            <a:solidFill>
              <a:srgbClr val="008CBA"/>
            </a:solidFill>
            <a:prstDash val="solid"/>
            <a:headEnd type="none"/>
            <a:tailEnd type="none" w="med" len="med"/>
          </a:ln>
          <a:effectLst/>
        </p:spPr>
      </p:sp>
      <p:sp>
        <p:nvSpPr>
          <p:cNvPr id="273" name="Straight Connector 144"/>
          <p:cNvSpPr/>
          <p:nvPr/>
        </p:nvSpPr>
        <p:spPr>
          <a:xfrm flipH="1">
            <a:off x="2082165" y="3484880"/>
            <a:ext cx="5715" cy="189230"/>
          </a:xfrm>
          <a:prstGeom prst="line">
            <a:avLst/>
          </a:prstGeom>
          <a:noFill/>
          <a:ln w="19050" cap="flat" cmpd="sng" algn="ctr">
            <a:solidFill>
              <a:srgbClr val="008CBA"/>
            </a:solidFill>
            <a:prstDash val="solid"/>
            <a:headEnd type="triangle" w="med" len="med"/>
            <a:tailEnd type="none" w="med" len="med"/>
          </a:ln>
          <a:effectLst/>
        </p:spPr>
      </p:sp>
      <p:sp>
        <p:nvSpPr>
          <p:cNvPr id="274" name="Straight Connector 144"/>
          <p:cNvSpPr/>
          <p:nvPr/>
        </p:nvSpPr>
        <p:spPr>
          <a:xfrm flipH="1">
            <a:off x="2077085" y="4726979"/>
            <a:ext cx="5080" cy="412036"/>
          </a:xfrm>
          <a:prstGeom prst="line">
            <a:avLst/>
          </a:prstGeom>
          <a:noFill/>
          <a:ln w="19050" cap="flat" cmpd="sng" algn="ctr">
            <a:solidFill>
              <a:srgbClr val="008CBA"/>
            </a:solidFill>
            <a:prstDash val="solid"/>
            <a:headEnd type="triangle" w="med" len="med"/>
            <a:tailEnd type="none" w="med" len="med"/>
          </a:ln>
          <a:effectLst/>
        </p:spPr>
      </p:sp>
      <p:sp>
        <p:nvSpPr>
          <p:cNvPr id="275" name="Oval 274"/>
          <p:cNvSpPr/>
          <p:nvPr/>
        </p:nvSpPr>
        <p:spPr>
          <a:xfrm>
            <a:off x="3123565" y="361569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76" name="Oval 275"/>
          <p:cNvSpPr/>
          <p:nvPr/>
        </p:nvSpPr>
        <p:spPr>
          <a:xfrm>
            <a:off x="3109595" y="510222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77" name="Rectangle: Rounded Corners 137"/>
          <p:cNvSpPr/>
          <p:nvPr/>
        </p:nvSpPr>
        <p:spPr>
          <a:xfrm>
            <a:off x="31750" y="1240155"/>
            <a:ext cx="2132330" cy="252730"/>
          </a:xfrm>
          <a:prstGeom prst="roundRect">
            <a:avLst>
              <a:gd name="adj" fmla="val 16667"/>
            </a:avLst>
          </a:prstGeom>
          <a:solidFill>
            <a:schemeClr val="tx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416D12"/>
                </a:solidFill>
                <a:latin typeface="Arial Narrow" panose="020B0606020202030204" pitchFamily="34" charset="0"/>
                <a:sym typeface="+mn-ea"/>
              </a:rPr>
              <a:t>Accréditation - </a:t>
            </a: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sym typeface="+mn-ea"/>
              </a:rPr>
              <a:t>08:00 – 08:15</a:t>
            </a:r>
            <a:endPar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endParaRPr>
          </a:p>
          <a:p>
            <a:pPr algn="ctr">
              <a:defRPr lang="en-US">
                <a:solidFill>
                  <a:srgbClr val="0099CC"/>
                </a:solidFill>
              </a:defRPr>
            </a:pP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78" name="Rectangle: Rounded Corners 137"/>
          <p:cNvSpPr/>
          <p:nvPr/>
        </p:nvSpPr>
        <p:spPr>
          <a:xfrm>
            <a:off x="2540" y="6095365"/>
            <a:ext cx="2516505" cy="683260"/>
          </a:xfrm>
          <a:prstGeom prst="roundRect">
            <a:avLst>
              <a:gd name="adj" fmla="val 16667"/>
            </a:avLst>
          </a:prstGeom>
          <a:solidFill>
            <a:schemeClr val="tx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fontAlgn="auto">
              <a:lnSpc>
                <a:spcPts val="1200"/>
              </a:lnSpc>
              <a:defRPr lang="en-US">
                <a:solidFill>
                  <a:srgbClr val="0099CC"/>
                </a:solidFill>
              </a:defRPr>
            </a:pPr>
            <a:endParaRPr lang="pt-PT" sz="1100" dirty="0" smtClean="0">
              <a:solidFill>
                <a:srgbClr val="416D12"/>
              </a:solidFill>
              <a:latin typeface="Arial Narrow" panose="020B0606020202030204" pitchFamily="34" charset="0"/>
              <a:sym typeface="+mn-ea"/>
            </a:endParaRPr>
          </a:p>
          <a:p>
            <a:pPr algn="ctr" fontAlgn="auto">
              <a:lnSpc>
                <a:spcPts val="1200"/>
              </a:lnSpc>
              <a:defRPr lang="en-US">
                <a:solidFill>
                  <a:srgbClr val="0099CC"/>
                </a:solidFill>
              </a:defRPr>
            </a:pPr>
            <a:r>
              <a:rPr lang="pt-PT" sz="1100" dirty="0" smtClean="0">
                <a:latin typeface="Arial Narrow" panose="020B0606020202030204" pitchFamily="34" charset="0"/>
                <a:sym typeface="+mn-ea"/>
              </a:rPr>
              <a:t>Panel I:</a:t>
            </a:r>
          </a:p>
          <a:p>
            <a:pPr algn="ctr" fontAlgn="auto">
              <a:lnSpc>
                <a:spcPts val="1200"/>
              </a:lnSpc>
              <a:defRPr lang="en-US">
                <a:solidFill>
                  <a:srgbClr val="0099CC"/>
                </a:solidFill>
              </a:defRPr>
            </a:pPr>
            <a:r>
              <a:rPr lang="pt-PT" sz="1100" dirty="0" smtClean="0">
                <a:latin typeface="Arial Narrow" panose="020B0606020202030204" pitchFamily="34" charset="0"/>
                <a:sym typeface="+mn-ea"/>
              </a:rPr>
              <a:t>«</a:t>
            </a:r>
            <a:r>
              <a:rPr lang="pt-PT" sz="1100" i="1" dirty="0" smtClean="0">
                <a:latin typeface="Arial Narrow" panose="020B0606020202030204" pitchFamily="34" charset="0"/>
                <a:sym typeface="+mn-ea"/>
              </a:rPr>
              <a:t>BRÉSIL</a:t>
            </a:r>
            <a:r>
              <a:rPr lang="pt-PT" sz="1100" dirty="0" smtClean="0">
                <a:latin typeface="Arial Narrow" panose="020B0606020202030204" pitchFamily="34" charset="0"/>
                <a:sym typeface="+mn-ea"/>
              </a:rPr>
              <a:t>: Le Potentiel et l'Opportunité de Coopération Technique et Entrepreneuriale»</a:t>
            </a:r>
          </a:p>
          <a:p>
            <a:pPr algn="ctr" fontAlgn="auto">
              <a:lnSpc>
                <a:spcPts val="1200"/>
              </a:lnSpc>
              <a:defRPr lang="en-US">
                <a:solidFill>
                  <a:srgbClr val="0099CC"/>
                </a:solidFill>
              </a:defRPr>
            </a:pPr>
            <a:endParaRPr lang="pt-PT" sz="1100" dirty="0" smtClean="0">
              <a:solidFill>
                <a:srgbClr val="416D12"/>
              </a:solidFill>
              <a:latin typeface="Arial Narrow" panose="020B0606020202030204" pitchFamily="34" charset="0"/>
              <a:sym typeface="+mn-ea"/>
            </a:endParaRPr>
          </a:p>
        </p:txBody>
      </p:sp>
      <p:sp>
        <p:nvSpPr>
          <p:cNvPr id="279" name="TextBox 138"/>
          <p:cNvSpPr/>
          <p:nvPr/>
        </p:nvSpPr>
        <p:spPr>
          <a:xfrm>
            <a:off x="320040" y="6144895"/>
            <a:ext cx="1916430" cy="311892"/>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smtClean="0">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17:15 </a:t>
            </a:r>
            <a:r>
              <a:rPr lang="pt-PT" sz="1000" b="1">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 </a:t>
            </a:r>
            <a:r>
              <a:rPr lang="pt-PT" sz="1000" b="1" smtClean="0">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19:15</a:t>
            </a:r>
            <a:endParaRPr lang="pt-PT" sz="1000" b="1" dirty="0">
              <a:ln>
                <a:noFill/>
              </a:ln>
              <a:solidFill>
                <a:srgbClr val="00B4B2"/>
              </a:solidFill>
              <a:latin typeface="Arial" panose="020B0604020202020204" pitchFamily="34" charset="0"/>
              <a:ea typeface="Century Gothic" panose="020B0502020202020204" pitchFamily="2" charset="0"/>
              <a:cs typeface="Arial" panose="020B0604020202020204" pitchFamily="34" charset="0"/>
            </a:endParaRPr>
          </a:p>
        </p:txBody>
      </p:sp>
      <p:sp>
        <p:nvSpPr>
          <p:cNvPr id="280" name="Cortar Retângulo de Canto Simples 279"/>
          <p:cNvSpPr/>
          <p:nvPr/>
        </p:nvSpPr>
        <p:spPr>
          <a:xfrm>
            <a:off x="24765" y="735965"/>
            <a:ext cx="1676400" cy="23177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solidFill>
                  <a:schemeClr val="tx1"/>
                </a:solidFill>
                <a:sym typeface="+mn-ea"/>
              </a:rPr>
              <a:t>1</a:t>
            </a:r>
            <a:r>
              <a:rPr lang="pt-PT" altLang="en-US" sz="1400" b="1" baseline="30000">
                <a:solidFill>
                  <a:schemeClr val="tx1"/>
                </a:solidFill>
                <a:sym typeface="+mn-ea"/>
              </a:rPr>
              <a:t>er</a:t>
            </a:r>
            <a:r>
              <a:rPr lang="pt-PT" altLang="en-US" sz="1400" b="1">
                <a:solidFill>
                  <a:schemeClr val="tx1"/>
                </a:solidFill>
                <a:sym typeface="+mn-ea"/>
              </a:rPr>
              <a:t> </a:t>
            </a:r>
            <a:r>
              <a:rPr lang="pt-PT" altLang="en-US" sz="1100" b="1">
                <a:solidFill>
                  <a:schemeClr val="tx1"/>
                </a:solidFill>
                <a:sym typeface="+mn-ea"/>
              </a:rPr>
              <a:t>JOUR</a:t>
            </a:r>
            <a:r>
              <a:rPr lang="pt-PT" altLang="en-US" sz="1400" b="1">
                <a:solidFill>
                  <a:schemeClr val="tx1"/>
                </a:solidFill>
              </a:rPr>
              <a:t> - </a:t>
            </a:r>
            <a:r>
              <a:rPr lang="pt-PT" altLang="en-US" sz="1200" b="1">
                <a:solidFill>
                  <a:srgbClr val="FFFF00"/>
                </a:solidFill>
              </a:rPr>
              <a:t>9 JUIN</a:t>
            </a:r>
          </a:p>
        </p:txBody>
      </p:sp>
      <p:sp>
        <p:nvSpPr>
          <p:cNvPr id="281" name="Rectangle: Rounded Corners 137"/>
          <p:cNvSpPr/>
          <p:nvPr/>
        </p:nvSpPr>
        <p:spPr>
          <a:xfrm>
            <a:off x="190500" y="1515745"/>
            <a:ext cx="1374775" cy="422275"/>
          </a:xfrm>
          <a:prstGeom prst="roundRect">
            <a:avLst>
              <a:gd name="adj" fmla="val 16667"/>
            </a:avLst>
          </a:prstGeom>
          <a:solidFill>
            <a:schemeClr val="tx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bg1"/>
                </a:solidFill>
                <a:latin typeface="Arial Narrow" panose="020B0606020202030204" pitchFamily="34" charset="0"/>
                <a:sym typeface="+mn-ea"/>
              </a:rPr>
              <a:t>Business Round</a:t>
            </a:r>
            <a:endPar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82" name="Rectangle: Rounded Corners 137"/>
          <p:cNvSpPr/>
          <p:nvPr/>
        </p:nvSpPr>
        <p:spPr>
          <a:xfrm>
            <a:off x="184150" y="1986280"/>
            <a:ext cx="1382395" cy="436245"/>
          </a:xfrm>
          <a:prstGeom prst="roundRect">
            <a:avLst>
              <a:gd name="adj" fmla="val 16667"/>
            </a:avLst>
          </a:prstGeom>
          <a:solidFill>
            <a:schemeClr val="tx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a:solidFill>
                  <a:schemeClr val="bg1"/>
                </a:solidFill>
                <a:latin typeface="Arial Narrow" panose="020B0606020202030204" pitchFamily="34" charset="0"/>
                <a:sym typeface="+mn-ea"/>
              </a:rPr>
              <a:t>Pause-café</a:t>
            </a:r>
            <a:endParaRPr lang="pt-PT" sz="1200" dirty="0">
              <a:solidFill>
                <a:schemeClr val="bg1"/>
              </a:solidFill>
              <a:latin typeface="Arial Narrow" panose="020B0606020202030204" pitchFamily="34" charset="0"/>
            </a:endParaRPr>
          </a:p>
        </p:txBody>
      </p:sp>
      <p:sp>
        <p:nvSpPr>
          <p:cNvPr id="283" name="Rectangle: Rounded Corners 137"/>
          <p:cNvSpPr/>
          <p:nvPr/>
        </p:nvSpPr>
        <p:spPr>
          <a:xfrm>
            <a:off x="189230" y="2477135"/>
            <a:ext cx="1376045" cy="453390"/>
          </a:xfrm>
          <a:prstGeom prst="roundRect">
            <a:avLst>
              <a:gd name="adj" fmla="val 16667"/>
            </a:avLst>
          </a:prstGeom>
          <a:solidFill>
            <a:schemeClr val="tx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bg1"/>
                </a:solidFill>
                <a:latin typeface="Arial Narrow" panose="020B0606020202030204" pitchFamily="34" charset="0"/>
                <a:sym typeface="+mn-ea"/>
              </a:rPr>
              <a:t>Business Round</a:t>
            </a:r>
            <a:endPar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84" name="Rectangle: Rounded Corners 137"/>
          <p:cNvSpPr/>
          <p:nvPr/>
        </p:nvSpPr>
        <p:spPr>
          <a:xfrm>
            <a:off x="191770" y="2969895"/>
            <a:ext cx="1373505" cy="440055"/>
          </a:xfrm>
          <a:prstGeom prst="roundRect">
            <a:avLst>
              <a:gd name="adj" fmla="val 16667"/>
            </a:avLst>
          </a:prstGeom>
          <a:solidFill>
            <a:schemeClr val="tx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p>
        </p:txBody>
      </p:sp>
      <p:sp>
        <p:nvSpPr>
          <p:cNvPr id="285" name="Rectangle: Rounded Corners 137"/>
          <p:cNvSpPr/>
          <p:nvPr/>
        </p:nvSpPr>
        <p:spPr>
          <a:xfrm>
            <a:off x="187960" y="3440430"/>
            <a:ext cx="1378585" cy="439420"/>
          </a:xfrm>
          <a:prstGeom prst="roundRect">
            <a:avLst>
              <a:gd name="adj" fmla="val 16667"/>
            </a:avLst>
          </a:prstGeom>
          <a:solidFill>
            <a:schemeClr val="tx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bg1"/>
                </a:solidFill>
                <a:latin typeface="Arial Narrow" panose="020B0606020202030204" pitchFamily="34" charset="0"/>
                <a:sym typeface="+mn-ea"/>
              </a:rPr>
              <a:t>Business Round</a:t>
            </a:r>
            <a:endPar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86" name="TextBox 138"/>
          <p:cNvSpPr/>
          <p:nvPr/>
        </p:nvSpPr>
        <p:spPr>
          <a:xfrm>
            <a:off x="161925" y="2679700"/>
            <a:ext cx="140335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10:45 – 12:30</a:t>
            </a:r>
          </a:p>
        </p:txBody>
      </p:sp>
      <p:sp>
        <p:nvSpPr>
          <p:cNvPr id="287" name="TextBox 138"/>
          <p:cNvSpPr/>
          <p:nvPr/>
        </p:nvSpPr>
        <p:spPr>
          <a:xfrm>
            <a:off x="161925" y="3168015"/>
            <a:ext cx="14135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12:30 – 14:00</a:t>
            </a:r>
          </a:p>
        </p:txBody>
      </p:sp>
      <p:sp>
        <p:nvSpPr>
          <p:cNvPr id="288" name="TextBox 138"/>
          <p:cNvSpPr/>
          <p:nvPr/>
        </p:nvSpPr>
        <p:spPr>
          <a:xfrm>
            <a:off x="126365" y="3640455"/>
            <a:ext cx="14389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rPr>
              <a:t>14:00 – </a:t>
            </a:r>
            <a:r>
              <a:rPr lang="pt-PT" sz="1200" b="1" dirty="0" smtClean="0">
                <a:solidFill>
                  <a:srgbClr val="00B4B2"/>
                </a:solidFill>
                <a:latin typeface="Arial" panose="020B0604020202020204" pitchFamily="34" charset="0"/>
                <a:ea typeface="Century Gothic" panose="020B0502020202020204" pitchFamily="2" charset="0"/>
                <a:cs typeface="Arial" panose="020B0604020202020204" pitchFamily="34" charset="0"/>
              </a:rPr>
              <a:t>15:30</a:t>
            </a:r>
            <a:endParaRPr lang="pt-PT" sz="1200" b="1" dirty="0">
              <a:solidFill>
                <a:srgbClr val="00B4B2"/>
              </a:solidFill>
              <a:latin typeface="Arial" panose="020B0604020202020204" pitchFamily="34" charset="0"/>
              <a:ea typeface="Century Gothic" panose="020B0502020202020204" pitchFamily="2" charset="0"/>
              <a:cs typeface="Arial" panose="020B0604020202020204" pitchFamily="34" charset="0"/>
            </a:endParaRPr>
          </a:p>
        </p:txBody>
      </p:sp>
      <p:sp>
        <p:nvSpPr>
          <p:cNvPr id="289" name="TextBox 138"/>
          <p:cNvSpPr/>
          <p:nvPr/>
        </p:nvSpPr>
        <p:spPr>
          <a:xfrm>
            <a:off x="143510" y="1704975"/>
            <a:ext cx="1421765"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08:15 – 10:15</a:t>
            </a:r>
          </a:p>
        </p:txBody>
      </p:sp>
      <p:sp>
        <p:nvSpPr>
          <p:cNvPr id="290" name="TextBox 138"/>
          <p:cNvSpPr/>
          <p:nvPr/>
        </p:nvSpPr>
        <p:spPr>
          <a:xfrm>
            <a:off x="144145" y="2176780"/>
            <a:ext cx="1421765"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10:15 – 10:45</a:t>
            </a:r>
          </a:p>
        </p:txBody>
      </p:sp>
      <p:sp>
        <p:nvSpPr>
          <p:cNvPr id="291" name="Cortar Retângulo de Canto Simples 290"/>
          <p:cNvSpPr/>
          <p:nvPr/>
        </p:nvSpPr>
        <p:spPr>
          <a:xfrm>
            <a:off x="-1" y="5915025"/>
            <a:ext cx="2519045" cy="274174"/>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lang="en-US">
                <a:solidFill>
                  <a:srgbClr val="0099CC"/>
                </a:solidFill>
              </a:defRPr>
            </a:pPr>
            <a:r>
              <a:rPr lang="pt-PT" sz="1200" b="1" i="1" dirty="0" smtClean="0">
                <a:solidFill>
                  <a:schemeClr val="tx1"/>
                </a:solidFill>
                <a:sym typeface="+mn-ea"/>
              </a:rPr>
              <a:t>ATELIER </a:t>
            </a:r>
            <a:r>
              <a:rPr lang="pt-PT" sz="1200" b="1" i="1" dirty="0">
                <a:solidFill>
                  <a:schemeClr val="tx1"/>
                </a:solidFill>
                <a:sym typeface="+mn-ea"/>
              </a:rPr>
              <a:t>ÉCONOMIQUE</a:t>
            </a:r>
            <a:endParaRPr lang="pt-PT" altLang="en-US" sz="1200" b="1" i="1" dirty="0" smtClean="0">
              <a:solidFill>
                <a:schemeClr val="tx1"/>
              </a:solidFill>
              <a:latin typeface="Arial Narrow" panose="020B0606020202030204" pitchFamily="34" charset="0"/>
              <a:sym typeface="+mn-ea"/>
            </a:endParaRPr>
          </a:p>
        </p:txBody>
      </p:sp>
      <p:sp>
        <p:nvSpPr>
          <p:cNvPr id="292" name="Cortar Retângulo de Canto Simples 291"/>
          <p:cNvSpPr/>
          <p:nvPr/>
        </p:nvSpPr>
        <p:spPr>
          <a:xfrm>
            <a:off x="19685" y="988695"/>
            <a:ext cx="1714500" cy="24765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lnSpc>
                <a:spcPct val="85000"/>
              </a:lnSpc>
              <a:spcBef>
                <a:spcPts val="0"/>
              </a:spcBef>
              <a:spcAft>
                <a:spcPts val="0"/>
              </a:spcAft>
              <a:defRPr lang="en-US">
                <a:solidFill>
                  <a:srgbClr val="FFFFFF"/>
                </a:solidFill>
              </a:defRPr>
            </a:pPr>
            <a:r>
              <a:rPr lang="en-GB" sz="1200" b="1" dirty="0">
                <a:latin typeface="Arial Narrow" panose="020B0606020202030204" pitchFamily="34" charset="0"/>
                <a:ea typeface="Calibri" panose="020F0502020204030204" pitchFamily="2" charset="0"/>
                <a:cs typeface="Times New Roman" panose="02020603050405020304" pitchFamily="1" charset="0"/>
                <a:sym typeface="+mn-ea"/>
              </a:rPr>
              <a:t>BUSINES</a:t>
            </a:r>
            <a:r>
              <a:rPr lang="pt-PT" altLang="en-GB" sz="1200" b="1" dirty="0">
                <a:latin typeface="Arial Narrow" panose="020B0606020202030204" pitchFamily="34" charset="0"/>
                <a:ea typeface="Calibri" panose="020F0502020204030204" pitchFamily="2" charset="0"/>
                <a:cs typeface="Times New Roman" panose="02020603050405020304" pitchFamily="1" charset="0"/>
                <a:sym typeface="+mn-ea"/>
              </a:rPr>
              <a:t>S</a:t>
            </a:r>
            <a:r>
              <a:rPr lang="en-GB" sz="1200" b="1" dirty="0">
                <a:latin typeface="Arial Narrow" panose="020B0606020202030204" pitchFamily="34" charset="0"/>
                <a:ea typeface="Calibri" panose="020F0502020204030204" pitchFamily="2" charset="0"/>
                <a:cs typeface="Times New Roman" panose="02020603050405020304" pitchFamily="1" charset="0"/>
                <a:sym typeface="+mn-ea"/>
              </a:rPr>
              <a:t> ROUND</a:t>
            </a:r>
            <a:endParaRPr lang="pt-PT" altLang="en-US" sz="1200" b="1" dirty="0" smtClean="0">
              <a:solidFill>
                <a:srgbClr val="FFFFFF"/>
              </a:solidFill>
              <a:latin typeface="Arial Narrow" panose="020B0606020202030204" pitchFamily="34" charset="0"/>
              <a:sym typeface="+mn-ea"/>
            </a:endParaRPr>
          </a:p>
        </p:txBody>
      </p:sp>
      <p:grpSp>
        <p:nvGrpSpPr>
          <p:cNvPr id="293" name="Agrupar 292"/>
          <p:cNvGrpSpPr/>
          <p:nvPr/>
        </p:nvGrpSpPr>
        <p:grpSpPr>
          <a:xfrm>
            <a:off x="66576" y="4308389"/>
            <a:ext cx="1625213" cy="1528118"/>
            <a:chOff x="-64" y="4644"/>
            <a:chExt cx="2556" cy="2057"/>
          </a:xfrm>
          <a:solidFill>
            <a:srgbClr val="C7F3F3"/>
          </a:solidFill>
        </p:grpSpPr>
        <p:sp>
          <p:nvSpPr>
            <p:cNvPr id="294" name="Oval 38"/>
            <p:cNvSpPr/>
            <p:nvPr/>
          </p:nvSpPr>
          <p:spPr>
            <a:xfrm>
              <a:off x="-64" y="4644"/>
              <a:ext cx="2556" cy="2057"/>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altLang="en-US" sz="1400" b="1"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9 de Juin</a:t>
              </a:r>
            </a:p>
            <a:p>
              <a:pPr algn="ctr" fontAlgn="auto">
                <a:lnSpc>
                  <a:spcPts val="1100"/>
                </a:lnSpc>
                <a:defRPr lang="en-US">
                  <a:solidFill>
                    <a:srgbClr val="FFFFFF"/>
                  </a:solidFill>
                </a:defRPr>
              </a:pPr>
              <a:r>
                <a:rPr lang="pt-PT" sz="1100" dirty="0" err="1">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Séance</a:t>
              </a: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d'</a:t>
              </a:r>
              <a:r>
                <a:rPr lang="pt-PT" sz="1100" dirty="0" err="1">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ouverture</a:t>
              </a:r>
              <a:endParaRPr lang="pt-PT" sz="1100" dirty="0">
                <a:solidFill>
                  <a:schemeClr val="bg1"/>
                </a:solidFill>
                <a:latin typeface="Arial Narrow" panose="020B0606020202030204" pitchFamily="34" charset="0"/>
              </a:endParaRPr>
            </a:p>
            <a:p>
              <a:pPr algn="ctr" fontAlgn="auto">
                <a:lnSpc>
                  <a:spcPts val="1100"/>
                </a:lnSpc>
                <a:defRPr lang="en-US">
                  <a:solidFill>
                    <a:srgbClr val="FFFFFF"/>
                  </a:solidFill>
                </a:defRPr>
              </a:pPr>
              <a:r>
                <a:rPr sz="1100" dirty="0" err="1">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100" dirty="0" err="1">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du BUSINESS FORUM</a:t>
              </a:r>
            </a:p>
          </p:txBody>
        </p:sp>
        <p:sp>
          <p:nvSpPr>
            <p:cNvPr id="295" name="TextBox 101"/>
            <p:cNvSpPr/>
            <p:nvPr/>
          </p:nvSpPr>
          <p:spPr>
            <a:xfrm>
              <a:off x="357" y="6205"/>
              <a:ext cx="1695" cy="388"/>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lstStyle/>
            <a:p>
              <a:pPr algn="ctr">
                <a:defRPr lang="en-US"/>
              </a:pPr>
              <a:r>
                <a:rPr lang="pt-PT" alt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200" b="1" dirty="0">
                  <a:solidFill>
                    <a:srgbClr val="008CBA"/>
                  </a:solidFill>
                  <a:latin typeface="Arial Narrow" panose="020B0606020202030204" pitchFamily="34" charset="0"/>
                </a:rPr>
                <a:t>0</a:t>
              </a:r>
              <a:r>
                <a:rPr 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a:t>
              </a:r>
              <a:r>
                <a:rPr lang="en-US"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200" b="1" dirty="0" smtClean="0">
                  <a:solidFill>
                    <a:srgbClr val="008CBA"/>
                  </a:solidFill>
                  <a:latin typeface="Arial Narrow" panose="020B0606020202030204" pitchFamily="34" charset="0"/>
                </a:rPr>
                <a:t>15</a:t>
              </a:r>
              <a:endParaRPr lang="en-US"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2" name="Triângulo Retângulo 81"/>
          <p:cNvSpPr/>
          <p:nvPr/>
        </p:nvSpPr>
        <p:spPr>
          <a:xfrm>
            <a:off x="-4445" y="239395"/>
            <a:ext cx="12228830" cy="6618605"/>
          </a:xfrm>
          <a:prstGeom prst="rtTriangl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83" name="Imagem 82" descr="LOGO-Paises ecowas"/>
          <p:cNvPicPr>
            <a:picLocks noChangeAspect="1"/>
          </p:cNvPicPr>
          <p:nvPr/>
        </p:nvPicPr>
        <p:blipFill>
          <a:blip r:embed="rId3"/>
          <a:stretch>
            <a:fillRect/>
          </a:stretch>
        </p:blipFill>
        <p:spPr>
          <a:xfrm>
            <a:off x="3371215" y="2859405"/>
            <a:ext cx="3897630" cy="3858260"/>
          </a:xfrm>
          <a:prstGeom prst="rect">
            <a:avLst/>
          </a:prstGeom>
        </p:spPr>
      </p:pic>
      <p:cxnSp>
        <p:nvCxnSpPr>
          <p:cNvPr id="85" name="Straight Connector 149"/>
          <p:cNvCxnSpPr/>
          <p:nvPr/>
        </p:nvCxnSpPr>
        <p:spPr>
          <a:xfrm>
            <a:off x="6317875" y="22884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92"/>
          <p:cNvCxnSpPr/>
          <p:nvPr/>
        </p:nvCxnSpPr>
        <p:spPr>
          <a:xfrm>
            <a:off x="9458245" y="5100699"/>
            <a:ext cx="0" cy="299446"/>
          </a:xfrm>
          <a:prstGeom prst="line">
            <a:avLst/>
          </a:prstGeom>
          <a:ln w="190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48"/>
          <p:cNvCxnSpPr/>
          <p:nvPr/>
        </p:nvCxnSpPr>
        <p:spPr>
          <a:xfrm>
            <a:off x="1044191" y="3143651"/>
            <a:ext cx="2899882"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274316" y="2553223"/>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2020</a:t>
            </a:r>
            <a:endParaRPr lang="pt-PT" sz="2000" b="1" dirty="0">
              <a:solidFill>
                <a:srgbClr val="FFFF00"/>
              </a:solidFill>
              <a:latin typeface="Arial Narrow" panose="020B0606020202030204" pitchFamily="34" charset="0"/>
            </a:endParaRPr>
          </a:p>
          <a:p>
            <a:pPr algn="ctr"/>
            <a:r>
              <a:rPr lang="pt-PT" sz="1400" b="1" dirty="0" smtClean="0">
                <a:solidFill>
                  <a:schemeClr val="tx1"/>
                </a:solidFill>
                <a:latin typeface="Arial Narrow" panose="020B0606020202030204" pitchFamily="34" charset="0"/>
              </a:rPr>
              <a:t>01</a:t>
            </a:r>
          </a:p>
          <a:p>
            <a:pPr algn="ctr"/>
            <a:r>
              <a:rPr lang="pt-PT" sz="1400" b="1" dirty="0" smtClean="0">
                <a:solidFill>
                  <a:schemeClr val="tx1"/>
                </a:solidFill>
                <a:latin typeface="Arial Narrow" panose="020B0606020202030204" pitchFamily="34" charset="0"/>
              </a:rPr>
              <a:t>d'Août</a:t>
            </a:r>
          </a:p>
        </p:txBody>
      </p:sp>
      <p:sp>
        <p:nvSpPr>
          <p:cNvPr id="115" name="Rectangle: Rounded Corners 103"/>
          <p:cNvSpPr/>
          <p:nvPr/>
        </p:nvSpPr>
        <p:spPr>
          <a:xfrm>
            <a:off x="131712" y="5361245"/>
            <a:ext cx="2056531" cy="1151564"/>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pt-PT" sz="1200" dirty="0">
                <a:solidFill>
                  <a:schemeClr val="bg1"/>
                </a:solidFill>
                <a:sym typeface="+mn-ea"/>
              </a:rPr>
              <a:t>Ouverture des inscriptions pour manifestations d'intérêt et participation au Forum</a:t>
            </a:r>
            <a:endParaRPr lang="pt-PT" sz="1200" dirty="0">
              <a:solidFill>
                <a:schemeClr val="bg1"/>
              </a:solidFill>
              <a:latin typeface="Arial Narrow" panose="020B0606020202030204" pitchFamily="34" charset="0"/>
              <a:sym typeface="+mn-ea"/>
            </a:endParaRPr>
          </a:p>
        </p:txBody>
      </p:sp>
      <p:sp>
        <p:nvSpPr>
          <p:cNvPr id="119" name="Rectangle: Rounded Corners 111"/>
          <p:cNvSpPr/>
          <p:nvPr/>
        </p:nvSpPr>
        <p:spPr>
          <a:xfrm>
            <a:off x="5242751" y="1082688"/>
            <a:ext cx="2173915" cy="1084466"/>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pt-PT" sz="1200" dirty="0">
                <a:solidFill>
                  <a:schemeClr val="bg1"/>
                </a:solidFill>
                <a:sym typeface="+mn-ea"/>
              </a:rPr>
              <a:t>Date limite d'inscription pour participer au Business Round d'affaires</a:t>
            </a:r>
          </a:p>
        </p:txBody>
      </p:sp>
      <p:sp>
        <p:nvSpPr>
          <p:cNvPr id="120" name="Isosceles Triangle 145"/>
          <p:cNvSpPr/>
          <p:nvPr/>
        </p:nvSpPr>
        <p:spPr>
          <a:xfrm flipV="1">
            <a:off x="6223262"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21" name="Straight Connector 150"/>
          <p:cNvCxnSpPr/>
          <p:nvPr/>
        </p:nvCxnSpPr>
        <p:spPr>
          <a:xfrm>
            <a:off x="3790533" y="3140722"/>
            <a:ext cx="3859743"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Straight Connector 158"/>
          <p:cNvCxnSpPr/>
          <p:nvPr/>
        </p:nvCxnSpPr>
        <p:spPr>
          <a:xfrm>
            <a:off x="845047" y="3723227"/>
            <a:ext cx="0" cy="1250862"/>
          </a:xfrm>
          <a:prstGeom prst="line">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Straight Connector 159"/>
          <p:cNvCxnSpPr/>
          <p:nvPr/>
        </p:nvCxnSpPr>
        <p:spPr>
          <a:xfrm>
            <a:off x="831952" y="4982506"/>
            <a:ext cx="3396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60"/>
          <p:cNvCxnSpPr/>
          <p:nvPr/>
        </p:nvCxnSpPr>
        <p:spPr>
          <a:xfrm>
            <a:off x="1175986" y="4978357"/>
            <a:ext cx="0" cy="1859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5" name="Isosceles Triangle 161"/>
          <p:cNvSpPr/>
          <p:nvPr/>
        </p:nvSpPr>
        <p:spPr>
          <a:xfrm>
            <a:off x="1080898" y="5118846"/>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6" name="Oval 125"/>
          <p:cNvSpPr/>
          <p:nvPr/>
        </p:nvSpPr>
        <p:spPr>
          <a:xfrm>
            <a:off x="5704296" y="2557239"/>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rgbClr val="FFFF00"/>
                </a:solidFill>
                <a:latin typeface="Arial Narrow" panose="020B0606020202030204" pitchFamily="34" charset="0"/>
              </a:rPr>
              <a:t>2021</a:t>
            </a:r>
          </a:p>
          <a:p>
            <a:pPr algn="ctr"/>
            <a:r>
              <a:rPr lang="pt-PT" sz="1400" b="1" dirty="0" smtClean="0">
                <a:solidFill>
                  <a:schemeClr val="tx1"/>
                </a:solidFill>
                <a:latin typeface="Arial Narrow" panose="020B0606020202030204" pitchFamily="34" charset="0"/>
              </a:rPr>
              <a:t>30</a:t>
            </a:r>
          </a:p>
          <a:p>
            <a:pPr algn="ctr"/>
            <a:r>
              <a:rPr lang="pt-PT" sz="1400" b="1" dirty="0" smtClean="0">
                <a:solidFill>
                  <a:schemeClr val="tx1"/>
                </a:solidFill>
                <a:latin typeface="Arial Narrow" panose="020B0606020202030204" pitchFamily="34" charset="0"/>
              </a:rPr>
              <a:t>Avril</a:t>
            </a:r>
          </a:p>
        </p:txBody>
      </p:sp>
      <p:cxnSp>
        <p:nvCxnSpPr>
          <p:cNvPr id="127" name="Straight Connector 192"/>
          <p:cNvCxnSpPr/>
          <p:nvPr/>
        </p:nvCxnSpPr>
        <p:spPr>
          <a:xfrm>
            <a:off x="7652428" y="5100728"/>
            <a:ext cx="0" cy="854356"/>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0" name="Isosceles Triangle 193"/>
          <p:cNvSpPr/>
          <p:nvPr/>
        </p:nvSpPr>
        <p:spPr>
          <a:xfrm>
            <a:off x="7556031" y="5885812"/>
            <a:ext cx="186224" cy="221052"/>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2" name="Rectangle: Rounded Corners 198"/>
          <p:cNvSpPr/>
          <p:nvPr/>
        </p:nvSpPr>
        <p:spPr>
          <a:xfrm>
            <a:off x="6663399" y="6123445"/>
            <a:ext cx="1982128" cy="62153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defRPr lang="en-US">
                <a:solidFill>
                  <a:srgbClr val="FFFFFF"/>
                </a:solidFill>
              </a:defRPr>
            </a:pPr>
            <a:r>
              <a:rPr lang="en-GB" sz="1400" b="1" dirty="0">
                <a:latin typeface="Arial Narrow" panose="020B0606020202030204" pitchFamily="34" charset="0"/>
                <a:ea typeface="Calibri" panose="020F0502020204030204" pitchFamily="2" charset="0"/>
                <a:cs typeface="Times New Roman" panose="02020603050405020304" pitchFamily="1" charset="0"/>
                <a:sym typeface="+mn-ea"/>
              </a:rPr>
              <a:t>BUSINESS ROUND</a:t>
            </a:r>
            <a:endParaRPr lang="pt-PT" sz="1400" dirty="0">
              <a:solidFill>
                <a:schemeClr val="accent6">
                  <a:lumMod val="50000"/>
                </a:schemeClr>
              </a:solidFill>
              <a:latin typeface="Arial Narrow" panose="020B0606020202030204" pitchFamily="34" charset="0"/>
            </a:endParaRPr>
          </a:p>
        </p:txBody>
      </p:sp>
      <p:cxnSp>
        <p:nvCxnSpPr>
          <p:cNvPr id="133" name="Straight Connector 211"/>
          <p:cNvCxnSpPr/>
          <p:nvPr/>
        </p:nvCxnSpPr>
        <p:spPr>
          <a:xfrm flipV="1">
            <a:off x="7633335" y="3585210"/>
            <a:ext cx="3630295" cy="1079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7038513" y="3927456"/>
            <a:ext cx="1200053" cy="11544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chemeClr val="tx1"/>
                </a:solidFill>
                <a:latin typeface="Arial Narrow" panose="020B0606020202030204" pitchFamily="34" charset="0"/>
              </a:rPr>
              <a:t>2021</a:t>
            </a:r>
          </a:p>
          <a:p>
            <a:pPr algn="ctr"/>
            <a:r>
              <a:rPr lang="pt-PT" sz="1400" dirty="0" smtClean="0">
                <a:solidFill>
                  <a:schemeClr val="tx1"/>
                </a:solidFill>
                <a:latin typeface="Arial Narrow" panose="020B0606020202030204" pitchFamily="34" charset="0"/>
              </a:rPr>
              <a:t>09</a:t>
            </a:r>
          </a:p>
          <a:p>
            <a:pPr algn="ctr"/>
            <a:r>
              <a:rPr lang="pt-PT" sz="1400" dirty="0" smtClean="0">
                <a:solidFill>
                  <a:schemeClr val="tx1"/>
                </a:solidFill>
                <a:latin typeface="Arial Narrow" panose="020B0606020202030204" pitchFamily="34" charset="0"/>
              </a:rPr>
              <a:t>Juin</a:t>
            </a:r>
            <a:endParaRPr lang="pt-PT" sz="1400" b="1" dirty="0" smtClean="0">
              <a:solidFill>
                <a:schemeClr val="tx1"/>
              </a:solidFill>
              <a:latin typeface="Arial Narrow" panose="020B0606020202030204" pitchFamily="34" charset="0"/>
            </a:endParaRPr>
          </a:p>
        </p:txBody>
      </p:sp>
      <p:cxnSp>
        <p:nvCxnSpPr>
          <p:cNvPr id="135" name="Straight Connector 144"/>
          <p:cNvCxnSpPr/>
          <p:nvPr/>
        </p:nvCxnSpPr>
        <p:spPr>
          <a:xfrm>
            <a:off x="7641120" y="3136193"/>
            <a:ext cx="0" cy="482260"/>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cxnSp>
        <p:nvCxnSpPr>
          <p:cNvPr id="136" name="Straight Connector 144"/>
          <p:cNvCxnSpPr/>
          <p:nvPr/>
        </p:nvCxnSpPr>
        <p:spPr>
          <a:xfrm>
            <a:off x="7653145" y="3610684"/>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7" name="Rectangle: Rounded Corners 111"/>
          <p:cNvSpPr/>
          <p:nvPr/>
        </p:nvSpPr>
        <p:spPr>
          <a:xfrm>
            <a:off x="2323325" y="1059071"/>
            <a:ext cx="2161434" cy="1112651"/>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pt-PT" sz="1200" dirty="0">
                <a:solidFill>
                  <a:schemeClr val="bg1"/>
                </a:solidFill>
                <a:sym typeface="+mn-ea"/>
              </a:rPr>
              <a:t>Date limite d'inscription pour participer au Business Forum et aux réunions institutionnelles</a:t>
            </a:r>
            <a:endParaRPr lang="pt-PT" sz="1200" dirty="0" smtClean="0">
              <a:solidFill>
                <a:schemeClr val="bg1"/>
              </a:solidFill>
              <a:sym typeface="+mn-ea"/>
            </a:endParaRPr>
          </a:p>
        </p:txBody>
      </p:sp>
      <p:sp>
        <p:nvSpPr>
          <p:cNvPr id="138" name="Oval 137"/>
          <p:cNvSpPr/>
          <p:nvPr/>
        </p:nvSpPr>
        <p:spPr>
          <a:xfrm>
            <a:off x="2774950" y="2566670"/>
            <a:ext cx="1242060" cy="115189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2021</a:t>
            </a:r>
            <a:endParaRPr lang="pt-PT" sz="2000" b="1" dirty="0">
              <a:solidFill>
                <a:srgbClr val="FFFF00"/>
              </a:solidFill>
              <a:latin typeface="Arial Narrow" panose="020B0606020202030204" pitchFamily="34" charset="0"/>
            </a:endParaRPr>
          </a:p>
          <a:p>
            <a:pPr algn="ctr"/>
            <a:r>
              <a:rPr lang="pt-PT" sz="1400" b="1" dirty="0" smtClean="0">
                <a:solidFill>
                  <a:schemeClr val="tx1"/>
                </a:solidFill>
                <a:latin typeface="Arial Narrow" panose="020B0606020202030204" pitchFamily="34" charset="0"/>
              </a:rPr>
              <a:t>31</a:t>
            </a:r>
          </a:p>
          <a:p>
            <a:pPr algn="ctr"/>
            <a:r>
              <a:rPr lang="pt-PT" sz="1400" b="1" dirty="0" smtClean="0">
                <a:solidFill>
                  <a:schemeClr val="tx1"/>
                </a:solidFill>
                <a:latin typeface="Arial Narrow" panose="020B0606020202030204" pitchFamily="34" charset="0"/>
              </a:rPr>
              <a:t>Janvier</a:t>
            </a:r>
          </a:p>
        </p:txBody>
      </p:sp>
      <p:cxnSp>
        <p:nvCxnSpPr>
          <p:cNvPr id="141" name="Straight Connector 212"/>
          <p:cNvCxnSpPr/>
          <p:nvPr/>
        </p:nvCxnSpPr>
        <p:spPr>
          <a:xfrm>
            <a:off x="11268281" y="2816747"/>
            <a:ext cx="0" cy="1513543"/>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sp>
        <p:nvSpPr>
          <p:cNvPr id="142" name="Oval 141"/>
          <p:cNvSpPr/>
          <p:nvPr/>
        </p:nvSpPr>
        <p:spPr>
          <a:xfrm>
            <a:off x="8854681" y="3936413"/>
            <a:ext cx="1200053" cy="115447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400" dirty="0">
                <a:solidFill>
                  <a:schemeClr val="accent6">
                    <a:lumMod val="50000"/>
                  </a:schemeClr>
                </a:solidFill>
                <a:latin typeface="Arial Narrow" panose="020B0606020202030204" pitchFamily="34" charset="0"/>
              </a:rPr>
              <a:t>2021</a:t>
            </a:r>
          </a:p>
          <a:p>
            <a:pPr algn="ctr"/>
            <a:r>
              <a:rPr lang="pt-PT" sz="1200" dirty="0" smtClean="0">
                <a:solidFill>
                  <a:schemeClr val="accent6">
                    <a:lumMod val="50000"/>
                  </a:schemeClr>
                </a:solidFill>
                <a:latin typeface="Arial Narrow" panose="020B0606020202030204" pitchFamily="34" charset="0"/>
              </a:rPr>
              <a:t>10 </a:t>
            </a:r>
            <a:r>
              <a:rPr lang="pt-PT" sz="1200" dirty="0">
                <a:solidFill>
                  <a:schemeClr val="accent6">
                    <a:lumMod val="50000"/>
                  </a:schemeClr>
                </a:solidFill>
                <a:latin typeface="Arial Narrow" panose="020B0606020202030204" pitchFamily="34" charset="0"/>
              </a:rPr>
              <a:t>ET</a:t>
            </a:r>
            <a:r>
              <a:rPr lang="pt-PT" sz="1200" dirty="0" smtClean="0">
                <a:solidFill>
                  <a:schemeClr val="accent6">
                    <a:lumMod val="50000"/>
                  </a:schemeClr>
                </a:solidFill>
                <a:latin typeface="Arial Narrow" panose="020B0606020202030204" pitchFamily="34" charset="0"/>
              </a:rPr>
              <a:t> 11</a:t>
            </a:r>
          </a:p>
          <a:p>
            <a:pPr algn="ctr"/>
            <a:r>
              <a:rPr lang="pt-PT" sz="1400" dirty="0" smtClean="0">
                <a:solidFill>
                  <a:schemeClr val="accent6">
                    <a:lumMod val="50000"/>
                  </a:schemeClr>
                </a:solidFill>
                <a:latin typeface="Arial Narrow" panose="020B0606020202030204" pitchFamily="34" charset="0"/>
              </a:rPr>
              <a:t>Juin</a:t>
            </a:r>
            <a:endParaRPr lang="pt-PT" sz="1400" dirty="0">
              <a:solidFill>
                <a:schemeClr val="accent6">
                  <a:lumMod val="50000"/>
                </a:schemeClr>
              </a:solidFill>
              <a:latin typeface="Arial Narrow" panose="020B0606020202030204" pitchFamily="34" charset="0"/>
            </a:endParaRPr>
          </a:p>
        </p:txBody>
      </p:sp>
      <p:sp>
        <p:nvSpPr>
          <p:cNvPr id="143" name="Rectangle: Rounded Corners 198"/>
          <p:cNvSpPr/>
          <p:nvPr/>
        </p:nvSpPr>
        <p:spPr>
          <a:xfrm>
            <a:off x="8526551" y="5570544"/>
            <a:ext cx="1889494" cy="460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200"/>
              </a:lnSpc>
            </a:pPr>
            <a:r>
              <a:rPr lang="pt-PT" sz="1400" dirty="0" smtClean="0">
                <a:solidFill>
                  <a:schemeClr val="accent6">
                    <a:lumMod val="50000"/>
                  </a:schemeClr>
                </a:solidFill>
                <a:latin typeface="Arial Narrow" panose="020B0606020202030204" pitchFamily="34" charset="0"/>
              </a:rPr>
              <a:t>BUSINESS FORUM</a:t>
            </a:r>
            <a:endParaRPr lang="pt-PT" sz="1400" dirty="0">
              <a:solidFill>
                <a:schemeClr val="accent6">
                  <a:lumMod val="50000"/>
                </a:schemeClr>
              </a:solidFill>
              <a:latin typeface="Arial Narrow" panose="020B0606020202030204" pitchFamily="34" charset="0"/>
            </a:endParaRPr>
          </a:p>
        </p:txBody>
      </p:sp>
      <p:sp>
        <p:nvSpPr>
          <p:cNvPr id="146" name="Isosceles Triangle 193"/>
          <p:cNvSpPr/>
          <p:nvPr/>
        </p:nvSpPr>
        <p:spPr>
          <a:xfrm>
            <a:off x="9357100" y="5343929"/>
            <a:ext cx="195724" cy="22105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47" name="Straight Connector 149"/>
          <p:cNvCxnSpPr/>
          <p:nvPr/>
        </p:nvCxnSpPr>
        <p:spPr>
          <a:xfrm>
            <a:off x="9457950" y="36092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8" name="CaixaDeTexto 118"/>
          <p:cNvSpPr/>
          <p:nvPr/>
        </p:nvSpPr>
        <p:spPr>
          <a:xfrm>
            <a:off x="4277824" y="146982"/>
            <a:ext cx="4628081" cy="528992"/>
          </a:xfrm>
          <a:prstGeom prst="rect">
            <a:avLst/>
          </a:prstGeom>
          <a:noFill/>
          <a:ln>
            <a:noFill/>
          </a:ln>
          <a:effectLst/>
        </p:spPr>
        <p:txBody>
          <a:bodyPr vert="horz" wrap="square" lIns="91440" tIns="45720" rIns="91440" bIns="45720" numCol="1" spcCol="215900" anchor="t"/>
          <a:lstStyle/>
          <a:p>
            <a:pPr algn="ctr"/>
            <a:r>
              <a:rPr lang="fr-FR" i="1" dirty="0">
                <a:gradFill>
                  <a:gsLst>
                    <a:gs pos="0">
                      <a:srgbClr val="9EE256"/>
                    </a:gs>
                    <a:gs pos="100000">
                      <a:srgbClr val="52762D"/>
                    </a:gs>
                  </a:gsLst>
                  <a:lin scaled="0"/>
                </a:gradFill>
                <a:sym typeface="+mn-ea"/>
              </a:rPr>
              <a:t>CONDITIONS D'EXPRESSION D'INTÉRÊT ET D'INSCRIPTION</a:t>
            </a:r>
          </a:p>
        </p:txBody>
      </p:sp>
      <p:cxnSp>
        <p:nvCxnSpPr>
          <p:cNvPr id="152" name="Straight Connector 149"/>
          <p:cNvCxnSpPr/>
          <p:nvPr/>
        </p:nvCxnSpPr>
        <p:spPr>
          <a:xfrm>
            <a:off x="3406400" y="2288447"/>
            <a:ext cx="0" cy="299445"/>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3" name="Isosceles Triangle 145"/>
          <p:cNvSpPr/>
          <p:nvPr/>
        </p:nvSpPr>
        <p:spPr>
          <a:xfrm flipV="1">
            <a:off x="3312644"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5"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8</a:t>
            </a:fld>
            <a:endParaRPr lang="fr-FR" altLang="pt-PT" sz="1200" b="1" i="1" u="sng" dirty="0" smtClean="0">
              <a:solidFill>
                <a:schemeClr val="tx1"/>
              </a:solidFill>
            </a:endParaRPr>
          </a:p>
        </p:txBody>
      </p:sp>
      <p:sp>
        <p:nvSpPr>
          <p:cNvPr id="162" name="Oval 161"/>
          <p:cNvSpPr/>
          <p:nvPr/>
        </p:nvSpPr>
        <p:spPr>
          <a:xfrm>
            <a:off x="10410190" y="3815080"/>
            <a:ext cx="1739900" cy="170624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tx1"/>
                </a:solidFill>
                <a:latin typeface="Arial Narrow" panose="020B0606020202030204" pitchFamily="34" charset="0"/>
              </a:rPr>
              <a:t>2021</a:t>
            </a:r>
          </a:p>
          <a:p>
            <a:pPr algn="ctr"/>
            <a:r>
              <a:rPr lang="pt-PT" dirty="0" smtClean="0">
                <a:solidFill>
                  <a:schemeClr val="tx1"/>
                </a:solidFill>
                <a:latin typeface="Arial Narrow" panose="020B0606020202030204" pitchFamily="34" charset="0"/>
              </a:rPr>
              <a:t>11 Juin</a:t>
            </a:r>
          </a:p>
          <a:p>
            <a:pPr algn="ctr"/>
            <a:endParaRPr lang="pt-PT" sz="1050" dirty="0">
              <a:solidFill>
                <a:schemeClr val="tx1"/>
              </a:solidFill>
              <a:latin typeface="Arial Narrow" panose="020B0606020202030204" pitchFamily="34" charset="0"/>
            </a:endParaRPr>
          </a:p>
          <a:p>
            <a:pPr algn="ctr"/>
            <a:r>
              <a:rPr sz="1050" dirty="0">
                <a:solidFill>
                  <a:schemeClr val="tx1"/>
                </a:solidFill>
                <a:latin typeface="Arial Narrow" panose="020B0606020202030204" pitchFamily="34" charset="0"/>
                <a:cs typeface="Arial Narrow" panose="020B0606020202030204" pitchFamily="34" charset="0"/>
                <a:sym typeface="+mn-ea"/>
              </a:rPr>
              <a:t>A</a:t>
            </a:r>
            <a:r>
              <a:rPr lang="pt-PT" sz="1050" dirty="0">
                <a:solidFill>
                  <a:schemeClr val="tx1"/>
                </a:solidFill>
                <a:latin typeface="Arial Narrow" panose="020B0606020202030204" pitchFamily="34" charset="0"/>
                <a:cs typeface="Arial Narrow" panose="020B0606020202030204" pitchFamily="34" charset="0"/>
                <a:sym typeface="+mn-ea"/>
              </a:rPr>
              <a:t>CCÈS AUX MARCHÉS PRÉFÉRENTIELS</a:t>
            </a:r>
            <a:endParaRPr lang="pt-PT" sz="1050" b="0" i="1" dirty="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p:txBody>
      </p:sp>
      <p:sp>
        <p:nvSpPr>
          <p:cNvPr id="163" name="Oval 162"/>
          <p:cNvSpPr/>
          <p:nvPr/>
        </p:nvSpPr>
        <p:spPr>
          <a:xfrm>
            <a:off x="10347325" y="1104900"/>
            <a:ext cx="1835150" cy="18249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tx1"/>
                </a:solidFill>
                <a:latin typeface="Arial Narrow" panose="020B0606020202030204" pitchFamily="34" charset="0"/>
              </a:rPr>
              <a:t>2021</a:t>
            </a:r>
          </a:p>
          <a:p>
            <a:pPr algn="ctr"/>
            <a:r>
              <a:rPr lang="pt-PT" dirty="0" smtClean="0">
                <a:solidFill>
                  <a:schemeClr val="tx1"/>
                </a:solidFill>
                <a:latin typeface="Arial Narrow" panose="020B0606020202030204" pitchFamily="34" charset="0"/>
              </a:rPr>
              <a:t>10 Juin</a:t>
            </a:r>
            <a:endParaRPr lang="pt-PT" dirty="0">
              <a:solidFill>
                <a:schemeClr val="tx1"/>
              </a:solidFill>
              <a:latin typeface="Arial Narrow" panose="020B0606020202030204" pitchFamily="34" charset="0"/>
            </a:endParaRPr>
          </a:p>
          <a:p>
            <a:pPr algn="ctr"/>
            <a:endParaRPr lang="pt-PT" sz="1050" dirty="0" smtClean="0">
              <a:solidFill>
                <a:schemeClr val="tx1"/>
              </a:solidFill>
              <a:latin typeface="Arial Narrow" panose="020B0606020202030204" pitchFamily="34" charset="0"/>
            </a:endParaRPr>
          </a:p>
          <a:p>
            <a:pPr algn="ctr"/>
            <a:r>
              <a:rPr lang="fr-FR" sz="105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P</a:t>
            </a:r>
            <a:r>
              <a:rPr lang="pt-PT" altLang="fr-FR" sz="105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RESENTATION DES OPPORTUNITÉS DANS LA </a:t>
            </a:r>
            <a:r>
              <a:rPr lang="fr-FR" sz="105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CEDEAO</a:t>
            </a:r>
          </a:p>
        </p:txBody>
      </p:sp>
      <p:pic>
        <p:nvPicPr>
          <p:cNvPr id="40" name="Imagem 39" descr="logo"/>
          <p:cNvPicPr>
            <a:picLocks noChangeAspect="1"/>
          </p:cNvPicPr>
          <p:nvPr/>
        </p:nvPicPr>
        <p:blipFill>
          <a:blip r:embed="rId4"/>
          <a:stretch>
            <a:fillRect/>
          </a:stretch>
        </p:blipFill>
        <p:spPr>
          <a:xfrm>
            <a:off x="94615" y="98425"/>
            <a:ext cx="3092450" cy="724535"/>
          </a:xfrm>
          <a:prstGeom prst="rect">
            <a:avLst/>
          </a:prstGeom>
        </p:spPr>
      </p:pic>
      <p:pic>
        <p:nvPicPr>
          <p:cNvPr id="41" name="Imagem 40" descr="logo"/>
          <p:cNvPicPr>
            <a:picLocks noChangeAspect="1"/>
          </p:cNvPicPr>
          <p:nvPr/>
        </p:nvPicPr>
        <p:blipFill>
          <a:blip r:embed="rId5"/>
          <a:stretch>
            <a:fillRect/>
          </a:stretch>
        </p:blipFill>
        <p:spPr>
          <a:xfrm>
            <a:off x="9073515" y="6161405"/>
            <a:ext cx="3107055" cy="68199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683354150"/>
              </p:ext>
            </p:extLst>
          </p:nvPr>
        </p:nvGraphicFramePr>
        <p:xfrm>
          <a:off x="0" y="1131856"/>
          <a:ext cx="12193270" cy="5701389"/>
        </p:xfrm>
        <a:graphic>
          <a:graphicData uri="http://schemas.openxmlformats.org/drawingml/2006/table">
            <a:tbl>
              <a:tblPr>
                <a:noFill/>
              </a:tblPr>
              <a:tblGrid>
                <a:gridCol w="447675"/>
                <a:gridCol w="48260"/>
                <a:gridCol w="71120"/>
                <a:gridCol w="447675"/>
                <a:gridCol w="1909445"/>
                <a:gridCol w="189230"/>
                <a:gridCol w="447675"/>
                <a:gridCol w="208280"/>
                <a:gridCol w="358775"/>
                <a:gridCol w="3053080"/>
                <a:gridCol w="208280"/>
                <a:gridCol w="366395"/>
                <a:gridCol w="208280"/>
                <a:gridCol w="387350"/>
                <a:gridCol w="3841750"/>
              </a:tblGrid>
              <a:tr h="245066">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9EE256"/>
                              </a:gs>
                              <a:gs pos="100000">
                                <a:srgbClr val="52762D"/>
                              </a:gs>
                            </a:gsLst>
                            <a:lin scaled="0"/>
                          </a:gradFill>
                          <a:latin typeface="Arial Narrow" panose="020B0606020202030204" pitchFamily="34" charset="0"/>
                          <a:ea typeface="Century Gothic" panose="020B0502020202020204" pitchFamily="2" charset="0"/>
                          <a:cs typeface="Century Gothic" panose="020B0502020202020204" pitchFamily="2" charset="0"/>
                        </a:rPr>
                        <a:t>CONFERENCE INTERNATIONALE</a:t>
                      </a: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ctr">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9EE256"/>
                              </a:gs>
                              <a:gs pos="100000">
                                <a:srgbClr val="52762D"/>
                              </a:gs>
                            </a:gsLst>
                            <a:lin scaled="0"/>
                          </a:gradFill>
                          <a:latin typeface="Arial Narrow" panose="020B0606020202030204" pitchFamily="34" charset="0"/>
                          <a:sym typeface="+mn-ea"/>
                        </a:rPr>
                        <a:t>CONFERENCE INTERNATIONALE</a:t>
                      </a:r>
                      <a:endParaRPr lang="pt-PT" sz="1400" b="1" i="1" dirty="0" smtClean="0">
                        <a:gradFill>
                          <a:gsLst>
                            <a:gs pos="0">
                              <a:srgbClr val="9EE256"/>
                            </a:gs>
                            <a:gs pos="100000">
                              <a:srgbClr val="52762D"/>
                            </a:gs>
                          </a:gsLst>
                          <a:lin scaled="0"/>
                        </a:gra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4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ATLANTIC BUSINESS FORUM</a:t>
                      </a: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r>
              <a:tr h="314233">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0"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rPr>
                        <a:t>07 - 09 JUIN 2021</a:t>
                      </a: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14CD68"/>
                              </a:gs>
                              <a:gs pos="100000">
                                <a:srgbClr val="035C7D"/>
                              </a:gs>
                            </a:gsLst>
                            <a:lin scaled="0"/>
                          </a:gradFill>
                          <a:latin typeface="Arial Narrow" panose="020B0606020202030204" pitchFamily="34" charset="0"/>
                          <a:sym typeface="+mn-ea"/>
                        </a:rPr>
                        <a:t>09 JUIN 2021</a:t>
                      </a:r>
                      <a:endParaRPr lang="pt-PT" sz="14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1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14CD68"/>
                              </a:gs>
                              <a:gs pos="100000">
                                <a:srgbClr val="035C7D"/>
                              </a:gs>
                            </a:gsLst>
                            <a:lin scaled="0"/>
                          </a:gradFill>
                          <a:latin typeface="Arial Narrow" panose="020B0606020202030204" pitchFamily="34" charset="0"/>
                          <a:sym typeface="+mn-ea"/>
                        </a:rPr>
                        <a:t>PRAIA /  09 JUIN 2021</a:t>
                      </a:r>
                      <a:endParaRPr lang="pt-PT" sz="14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r>
              <a:tr h="213360">
                <a:tc rowSpan="2"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fr-FR" sz="11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Application de la poudre de basalte dans l'agriculture</a:t>
                      </a:r>
                      <a:endParaRPr lang="pt-PT" sz="11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w="12700" cap="flat" cmpd="sng" algn="ctr">
                      <a:noFill/>
                      <a:prstDash val="solid"/>
                      <a:headEnd type="none"/>
                      <a:tailEnd type="none"/>
                    </a:lnB>
                    <a:lnTlToBr>
                      <a:noFill/>
                    </a:lnTlToBr>
                    <a:lnBlToTr>
                      <a:noFill/>
                    </a:lnBlToTr>
                    <a:solidFill>
                      <a:srgbClr val="FBE6D7"/>
                    </a:solidFill>
                  </a:tcPr>
                </a:tc>
                <a:tc rowSpan="2" hMerge="1">
                  <a:txBody>
                    <a:bodyPr/>
                    <a:lstStyle/>
                    <a:p>
                      <a:endParaRPr lang="pt-PT"/>
                    </a:p>
                  </a:txBody>
                  <a:tcPr/>
                </a:tc>
                <a:tc rowSpan="2" hMerge="1">
                  <a:txBody>
                    <a:bodyPr/>
                    <a:lstStyle/>
                    <a:p>
                      <a:endParaRPr lang="pt-PT"/>
                    </a:p>
                  </a:txBody>
                  <a:tcPr/>
                </a:tc>
                <a:tc rowSpan="2" hMerge="1">
                  <a:txBody>
                    <a:bodyPr/>
                    <a:lstStyle/>
                    <a:p>
                      <a:endParaRPr lang="pt-PT"/>
                    </a:p>
                  </a:txBody>
                  <a:tcPr/>
                </a:tc>
                <a:tc rowSpan="2"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4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rowSpan="2" gridSpan="4">
                  <a:txBody>
                    <a:bodyPr/>
                    <a:lstStyle/>
                    <a:p>
                      <a:pPr algn="ctr" fontAlgn="base">
                        <a:lnSpc>
                          <a:spcPts val="700"/>
                        </a:lnSpc>
                      </a:pPr>
                      <a:r>
                        <a:rPr lang="fr-FR" sz="1100" b="1" cap="all" dirty="0" smtClean="0">
                          <a:solidFill>
                            <a:schemeClr val="tx2">
                              <a:lumMod val="50000"/>
                            </a:schemeClr>
                          </a:solidFill>
                        </a:rPr>
                        <a:t/>
                      </a:r>
                      <a:br>
                        <a:rPr lang="fr-FR" sz="1100" b="1" cap="all" dirty="0" smtClean="0">
                          <a:solidFill>
                            <a:schemeClr val="tx2">
                              <a:lumMod val="50000"/>
                            </a:schemeClr>
                          </a:solidFill>
                        </a:rPr>
                      </a:br>
                      <a:r>
                        <a:rPr lang="pt-PT" sz="1100" i="1" dirty="0" smtClean="0">
                          <a:solidFill>
                            <a:srgbClr val="006666"/>
                          </a:solidFill>
                          <a:latin typeface="Arial Narrow" panose="020B0606020202030204" pitchFamily="34" charset="0"/>
                          <a:cs typeface="Arial Narrow" panose="020B0606020202030204" pitchFamily="34" charset="0"/>
                          <a:sym typeface="+mn-ea"/>
                        </a:rPr>
                        <a:t>«</a:t>
                      </a:r>
                      <a:r>
                        <a:rPr lang="pt-BR" sz="1100" i="1" dirty="0" smtClean="0">
                          <a:solidFill>
                            <a:srgbClr val="006666"/>
                          </a:solidFill>
                          <a:latin typeface="Arial Narrow" panose="020B0606020202030204" pitchFamily="34" charset="0"/>
                          <a:cs typeface="Arial Narrow" panose="020B0606020202030204" pitchFamily="34" charset="0"/>
                          <a:sym typeface="+mn-ea"/>
                        </a:rPr>
                        <a:t>TABLE RONDE D’INTEGRATION ET LE DÉBAT»</a:t>
                      </a:r>
                      <a:endParaRPr lang="fr-FR" sz="1100" b="1" cap="all" dirty="0">
                        <a:solidFill>
                          <a:schemeClr val="tx2">
                            <a:lumMod val="50000"/>
                          </a:schemeClr>
                        </a:solidFill>
                      </a:endParaRPr>
                    </a:p>
                  </a:txBody>
                  <a:tcPr marL="0" marR="0" marT="0" marB="0" anchor="ctr">
                    <a:lnL>
                      <a:noFill/>
                    </a:lnL>
                    <a:lnR>
                      <a:noFill/>
                    </a:lnR>
                    <a:lnT>
                      <a:noFill/>
                    </a:lnT>
                    <a:lnB w="12700" cap="flat" cmpd="sng" algn="ctr">
                      <a:noFill/>
                      <a:prstDash val="solid"/>
                      <a:headEnd type="none"/>
                      <a:tailEnd type="none"/>
                    </a:lnB>
                    <a:lnTlToBr>
                      <a:noFill/>
                    </a:lnTlToBr>
                    <a:lnBlToTr>
                      <a:noFill/>
                    </a:lnBlToTr>
                    <a:solidFill>
                      <a:srgbClr val="E8E8EA"/>
                    </a:solidFill>
                  </a:tcPr>
                </a:tc>
                <a:tc rowSpan="2" hMerge="1">
                  <a:txBody>
                    <a:bodyPr/>
                    <a:lstStyle/>
                    <a:p>
                      <a:endParaRPr lang="pt-PT"/>
                    </a:p>
                  </a:txBody>
                  <a:tcPr/>
                </a:tc>
                <a:tc rowSpan="2" hMerge="1">
                  <a:txBody>
                    <a:bodyPr/>
                    <a:lstStyle/>
                    <a:p>
                      <a:endParaRPr lang="pt-PT"/>
                    </a:p>
                  </a:txBody>
                  <a:tcPr/>
                </a:tc>
                <a:tc rowSpan="2"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100" b="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100" b="0" i="1" smtClean="0">
                          <a:solidFill>
                            <a:schemeClr val="bg1"/>
                          </a:solidFill>
                          <a:latin typeface="Arial Narrow" panose="020B0606020202030204" pitchFamily="34" charset="0"/>
                          <a:sym typeface="+mn-ea"/>
                        </a:rPr>
                        <a:t>0</a:t>
                      </a:r>
                      <a:r>
                        <a:rPr lang="pt-PT" altLang="en-US" sz="1100" b="0" i="1" smtClean="0">
                          <a:solidFill>
                            <a:schemeClr val="bg1"/>
                          </a:solidFill>
                          <a:latin typeface="Arial Narrow" panose="020B0606020202030204" pitchFamily="34" charset="0"/>
                          <a:sym typeface="+mn-ea"/>
                        </a:rPr>
                        <a:t>8</a:t>
                      </a:r>
                      <a:r>
                        <a:rPr sz="1100" b="0" i="1" smtClean="0">
                          <a:solidFill>
                            <a:schemeClr val="bg1"/>
                          </a:solidFill>
                          <a:latin typeface="Arial Narrow" panose="020B0606020202030204" pitchFamily="34" charset="0"/>
                          <a:sym typeface="+mn-ea"/>
                        </a:rPr>
                        <a:t>:00</a:t>
                      </a:r>
                      <a:endParaRPr lang="en-US" sz="1100" b="0"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a:t>
                      </a: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r>
                        <a:rPr lang="pt-PT"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15</a:t>
                      </a:r>
                      <a:endPar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r>
                        <a:rPr lang="pt-PT" sz="1100" b="0" i="1" dirty="0" smtClean="0">
                          <a:solidFill>
                            <a:schemeClr val="bg1"/>
                          </a:solidFill>
                          <a:latin typeface="Arial Narrow" panose="020B0606020202030204" pitchFamily="34" charset="0"/>
                          <a:sym typeface="+mn-ea"/>
                        </a:rPr>
                        <a:t>ACCRÉDITATION AU </a:t>
                      </a:r>
                      <a:r>
                        <a:rPr lang="pt-PT"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BUSINESS ROUND</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r>
              <a:tr h="213360">
                <a:tc gridSpan="5"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4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4"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1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100" b="0" i="1" dirty="0" smtClean="0">
                          <a:solidFill>
                            <a:schemeClr val="bg1"/>
                          </a:solidFill>
                          <a:latin typeface="Arial Narrow" panose="020B0606020202030204" pitchFamily="34" charset="0"/>
                          <a:sym typeface="+mn-ea"/>
                        </a:rPr>
                        <a:t>08:15</a:t>
                      </a:r>
                      <a:endPar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a:t>
                      </a:r>
                      <a:r>
                        <a:rPr lang="pt-PT"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2</a:t>
                      </a: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r>
                        <a:rPr lang="pt-PT"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3</a:t>
                      </a: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BUSINESS ROUND</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r>
              <a:tr h="219427">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noProof="0" dirty="0" smtClean="0">
                          <a:solidFill>
                            <a:srgbClr val="641111"/>
                          </a:solidFill>
                          <a:latin typeface="Arial Narrow" panose="020B0606020202030204" pitchFamily="34" charset="0"/>
                          <a:ea typeface="Century Gothic" panose="020B0502020202020204" pitchFamily="2" charset="0"/>
                          <a:cs typeface="Century Gothic" panose="020B0502020202020204" pitchFamily="2" charset="0"/>
                        </a:rPr>
                        <a:t>07 Juin 2021</a:t>
                      </a:r>
                      <a:endParaRPr lang="pt-PT" sz="1400" b="1" i="1" noProof="0" dirty="0">
                        <a:solidFill>
                          <a:srgbClr val="64111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w="12700" cap="flat" cmpd="sng" algn="ctr">
                      <a:noFill/>
                      <a:prstDash val="solid"/>
                      <a:round/>
                      <a:headEnd type="none" w="med" len="med"/>
                      <a:tailEnd type="none" w="med" len="med"/>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noProof="0" dirty="0" smtClean="0">
                          <a:solidFill>
                            <a:srgbClr val="641111"/>
                          </a:solidFill>
                          <a:latin typeface="Arial Narrow" panose="020B0606020202030204" pitchFamily="34" charset="0"/>
                          <a:sym typeface="+mn-ea"/>
                        </a:rPr>
                        <a:t>09 </a:t>
                      </a:r>
                      <a:r>
                        <a:rPr lang="pt-PT" sz="1200" b="1" i="1" noProof="0" dirty="0" err="1" smtClean="0">
                          <a:solidFill>
                            <a:srgbClr val="641111"/>
                          </a:solidFill>
                          <a:latin typeface="Arial Narrow" panose="020B0606020202030204" pitchFamily="34" charset="0"/>
                          <a:sym typeface="+mn-ea"/>
                        </a:rPr>
                        <a:t>Juin</a:t>
                      </a:r>
                      <a:r>
                        <a:rPr lang="pt-PT" sz="1200" b="1" i="1" dirty="0" smtClean="0">
                          <a:solidFill>
                            <a:srgbClr val="641111"/>
                          </a:solidFill>
                          <a:latin typeface="Arial Narrow" panose="020B0606020202030204" pitchFamily="34" charset="0"/>
                          <a:ea typeface="Century Gothic" panose="020B0502020202020204" pitchFamily="2" charset="0"/>
                          <a:cs typeface="Century Gothic" panose="020B0502020202020204" pitchFamily="2" charset="0"/>
                        </a:rPr>
                        <a:t> 2021</a:t>
                      </a:r>
                      <a:endParaRPr lang="pt-PT" sz="1200" b="1" i="1" dirty="0">
                        <a:solidFill>
                          <a:srgbClr val="64111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w="12700" cap="flat" cmpd="sng" algn="ctr">
                      <a:noFill/>
                      <a:prstDash val="solid"/>
                      <a:round/>
                      <a:headEnd type="none" w="med" len="med"/>
                      <a:tailEnd type="none" w="med" len="med"/>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b="0" i="1" dirty="0" smtClean="0">
                          <a:solidFill>
                            <a:schemeClr val="bg1"/>
                          </a:solidFill>
                          <a:latin typeface="Arial Narrow" panose="020B0606020202030204" pitchFamily="34" charset="0"/>
                          <a:sym typeface="+mn-ea"/>
                        </a:rPr>
                        <a:t>12</a:t>
                      </a:r>
                      <a:r>
                        <a:rPr sz="1100" b="0" i="1" dirty="0" smtClean="0">
                          <a:solidFill>
                            <a:schemeClr val="bg1"/>
                          </a:solidFill>
                          <a:latin typeface="Arial Narrow" panose="020B0606020202030204" pitchFamily="34" charset="0"/>
                          <a:sym typeface="+mn-ea"/>
                        </a:rPr>
                        <a:t>:30</a:t>
                      </a:r>
                      <a:endPar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w="12700" cmpd="sng">
                      <a:noFill/>
                      <a:prstDash val="solid"/>
                    </a:lnR>
                    <a:lnT>
                      <a:noFill/>
                    </a:lnT>
                    <a:lnB>
                      <a:noFill/>
                    </a:lnB>
                    <a:lnTlToBr>
                      <a:noFill/>
                    </a:lnTlToBr>
                    <a:lnBlToTr>
                      <a:noFill/>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4</a:t>
                      </a: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r>
                        <a:rPr lang="pt-PT"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a:t>
                      </a: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DÉJEUNER</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r>
              <a:tr h="182880">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ACCRÉDITATION</a:t>
                      </a:r>
                      <a:r>
                        <a:rPr lang="pt-PT" sz="1200" b="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à partir de 7:00</a:t>
                      </a: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ACCRÉDITATION</a:t>
                      </a:r>
                      <a:r>
                        <a:rPr lang="pt-PT" sz="1200" b="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à partir de  </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7:00</a:t>
                      </a: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b="0" i="1" dirty="0" smtClean="0">
                          <a:solidFill>
                            <a:schemeClr val="bg1"/>
                          </a:solidFill>
                          <a:latin typeface="Arial Narrow" panose="020B0606020202030204" pitchFamily="34" charset="0"/>
                          <a:sym typeface="+mn-ea"/>
                        </a:rPr>
                        <a:t>14</a:t>
                      </a:r>
                      <a:r>
                        <a:rPr sz="1100" b="0" i="1" dirty="0" smtClean="0">
                          <a:solidFill>
                            <a:schemeClr val="bg1"/>
                          </a:solidFill>
                          <a:latin typeface="Arial Narrow" panose="020B0606020202030204" pitchFamily="34" charset="0"/>
                          <a:sym typeface="+mn-ea"/>
                        </a:rPr>
                        <a:t>:</a:t>
                      </a:r>
                      <a:r>
                        <a:rPr lang="pt-PT" sz="1100" b="0" i="1" dirty="0" smtClean="0">
                          <a:solidFill>
                            <a:schemeClr val="bg1"/>
                          </a:solidFill>
                          <a:latin typeface="Arial Narrow" panose="020B0606020202030204" pitchFamily="34" charset="0"/>
                          <a:sym typeface="+mn-ea"/>
                        </a:rPr>
                        <a:t>0</a:t>
                      </a:r>
                      <a:r>
                        <a:rPr sz="1100" b="0" i="1" dirty="0" smtClean="0">
                          <a:solidFill>
                            <a:schemeClr val="bg1"/>
                          </a:solidFill>
                          <a:latin typeface="Arial Narrow" panose="020B0606020202030204" pitchFamily="34" charset="0"/>
                          <a:sym typeface="+mn-ea"/>
                        </a:rPr>
                        <a:t>0</a:t>
                      </a:r>
                      <a:endPar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w="12700" cmpd="sng">
                      <a:noFill/>
                      <a:prstDash val="solid"/>
                    </a:lnR>
                    <a:lnT>
                      <a:noFill/>
                    </a:lnT>
                    <a:lnB>
                      <a:noFill/>
                    </a:lnB>
                    <a:lnTlToBr>
                      <a:noFill/>
                    </a:lnTlToBr>
                    <a:lnBlToTr>
                      <a:noFill/>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a:t>
                      </a:r>
                      <a:r>
                        <a:rPr lang="pt-PT"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6</a:t>
                      </a: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r>
                        <a:rPr lang="pt-PT"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a:t>
                      </a: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BUSINESS ROUND</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5">
                        <a:lumMod val="20000"/>
                        <a:lumOff val="80000"/>
                      </a:schemeClr>
                    </a:solidFill>
                  </a:tcPr>
                </a:tc>
              </a:tr>
              <a:tr h="254000">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08:00</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Cérémonie</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d'</a:t>
                      </a:r>
                      <a:r>
                        <a:rPr lang="pt-PT"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ouverture</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08:30</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16:00</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0" u="none" strike="noStrike" kern="1" spc="0" baseline="0" dirty="0" smtClean="0">
                          <a:solidFill>
                            <a:schemeClr val="bg1"/>
                          </a:solidFill>
                          <a:effectLst/>
                          <a:latin typeface="Arial Narrow" panose="020B0606020202030204" pitchFamily="34" charset="0"/>
                          <a:ea typeface="+mn-ea"/>
                          <a:cs typeface="+mn-cs"/>
                        </a:rPr>
                        <a:t>Table Ronde d'Intégration et le Débat</a:t>
                      </a:r>
                      <a:endParaRPr lang="pt-PT" sz="1100" i="1" noProof="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100" b="0" i="1" dirty="0" smtClean="0">
                          <a:solidFill>
                            <a:schemeClr val="bg1"/>
                          </a:solidFill>
                          <a:latin typeface="Arial Narrow" panose="020B0606020202030204" pitchFamily="34" charset="0"/>
                          <a:sym typeface="+mn-ea"/>
                        </a:rPr>
                        <a:t>17:30</a:t>
                      </a:r>
                      <a:endPar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ctr">
                    <a:lnL>
                      <a:noFill/>
                    </a:lnL>
                    <a:lnR>
                      <a:noFill/>
                    </a:lnR>
                    <a:lnT w="12700" cmpd="sng">
                      <a:noFill/>
                      <a:prstDash val="solid"/>
                    </a:lnT>
                    <a:lnB>
                      <a:noFill/>
                    </a:lnB>
                    <a:lnTlToBr>
                      <a:noFill/>
                    </a:lnTlToBr>
                    <a:lnBlToTr>
                      <a:noFill/>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a:t>
                      </a:r>
                      <a:r>
                        <a:rPr lang="pt-PT"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9</a:t>
                      </a: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r>
                        <a:rPr lang="pt-PT"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3</a:t>
                      </a:r>
                      <a:r>
                        <a:rPr lang="en-US" sz="11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a:t>
                      </a:r>
                    </a:p>
                  </a:txBody>
                  <a:tcPr marL="0" marR="0" marT="0" marB="0" anchor="ctr">
                    <a:lnL>
                      <a:noFill/>
                    </a:lnL>
                    <a:lnR>
                      <a:noFill/>
                    </a:lnR>
                    <a:lnT w="12700" cmpd="sng">
                      <a:noFill/>
                      <a:prstDash val="solid"/>
                    </a:lnT>
                    <a:lnB>
                      <a:noFill/>
                    </a:lnB>
                    <a:lnTlToBr>
                      <a:noFill/>
                    </a:lnTlToBr>
                    <a:lnBlToTr>
                      <a:noFill/>
                    </a:lnBlToTr>
                    <a:solidFill>
                      <a:schemeClr val="accent5">
                        <a:lumMod val="20000"/>
                        <a:lumOff val="80000"/>
                      </a:schemeClr>
                    </a:solidFill>
                  </a:tcPr>
                </a:tc>
                <a:tc>
                  <a:txBody>
                    <a:bodyPr/>
                    <a:lstStyle/>
                    <a:p>
                      <a:pPr algn="l" fontAlgn="auto">
                        <a:lnSpc>
                          <a:spcPts val="1000"/>
                        </a:lnSpc>
                        <a:defRPr lang="en-US">
                          <a:solidFill>
                            <a:srgbClr val="0099CC"/>
                          </a:solidFill>
                        </a:defRPr>
                      </a:pPr>
                      <a:r>
                        <a:rPr lang="pt-PT" sz="1100" dirty="0" smtClean="0">
                          <a:solidFill>
                            <a:schemeClr val="bg1"/>
                          </a:solidFill>
                          <a:latin typeface="Arial Narrow" panose="020B0606020202030204" pitchFamily="34" charset="0"/>
                          <a:sym typeface="+mn-ea"/>
                        </a:rPr>
                        <a:t>Panel I:</a:t>
                      </a:r>
                      <a:r>
                        <a:rPr lang="pt-PT" sz="1100" baseline="0" dirty="0" smtClean="0">
                          <a:solidFill>
                            <a:schemeClr val="bg1"/>
                          </a:solidFill>
                          <a:latin typeface="Arial Narrow" panose="020B0606020202030204" pitchFamily="34" charset="0"/>
                          <a:sym typeface="+mn-ea"/>
                        </a:rPr>
                        <a:t> </a:t>
                      </a:r>
                      <a:r>
                        <a:rPr lang="pt-PT" sz="800" dirty="0" smtClean="0">
                          <a:solidFill>
                            <a:schemeClr val="bg1"/>
                          </a:solidFill>
                          <a:latin typeface="Arial Narrow" panose="020B0606020202030204" pitchFamily="34" charset="0"/>
                          <a:sym typeface="+mn-ea"/>
                        </a:rPr>
                        <a:t>«</a:t>
                      </a:r>
                      <a:r>
                        <a:rPr lang="pt-PT" sz="800" i="1" dirty="0" smtClean="0">
                          <a:solidFill>
                            <a:schemeClr val="bg1"/>
                          </a:solidFill>
                          <a:latin typeface="Arial Narrow" panose="020B0606020202030204" pitchFamily="34" charset="0"/>
                          <a:sym typeface="+mn-ea"/>
                        </a:rPr>
                        <a:t>BRÉSIL</a:t>
                      </a:r>
                      <a:r>
                        <a:rPr lang="pt-PT" sz="800" dirty="0" smtClean="0">
                          <a:solidFill>
                            <a:schemeClr val="bg1"/>
                          </a:solidFill>
                          <a:latin typeface="Arial Narrow" panose="020B0606020202030204" pitchFamily="34" charset="0"/>
                          <a:sym typeface="+mn-ea"/>
                        </a:rPr>
                        <a:t>: Le Potentiel et l'Opportunité de Coopération Technique et Entrepreneuriale»</a:t>
                      </a:r>
                    </a:p>
                  </a:txBody>
                  <a:tcPr marL="0" marR="0" marT="0" marB="0" anchor="ctr">
                    <a:lnL>
                      <a:noFill/>
                    </a:lnL>
                    <a:lnR>
                      <a:noFill/>
                    </a:lnR>
                    <a:lnT w="12700" cmpd="sng">
                      <a:noFill/>
                      <a:prstDash val="solid"/>
                    </a:lnT>
                    <a:lnB>
                      <a:noFill/>
                    </a:lnB>
                    <a:lnTlToBr>
                      <a:noFill/>
                    </a:lnTlToBr>
                    <a:lnBlToTr>
                      <a:noFill/>
                    </a:lnBlToTr>
                    <a:solidFill>
                      <a:schemeClr val="accent5">
                        <a:lumMod val="20000"/>
                        <a:lumOff val="80000"/>
                      </a:schemeClr>
                    </a:solidFill>
                  </a:tcPr>
                </a:tc>
              </a:tr>
              <a:tr h="182880">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Conférence</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I: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08:30</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08:45</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GB" sz="1100" b="0" i="0" noProof="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Introduction du Meeting</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x-none" sz="1200" b="1" i="1" dirty="0">
                          <a:gradFill>
                            <a:gsLst>
                              <a:gs pos="0">
                                <a:srgbClr val="14CD68"/>
                              </a:gs>
                              <a:gs pos="100000">
                                <a:srgbClr val="035C7D"/>
                              </a:gs>
                            </a:gsLst>
                            <a:lin scaled="0"/>
                          </a:gradFill>
                          <a:latin typeface="Arial Narrow" panose="020B0606020202030204" pitchFamily="34" charset="0"/>
                          <a:sym typeface="+mn-ea"/>
                        </a:rPr>
                        <a:t>10 JUIN 2021</a:t>
                      </a:r>
                      <a:endParaRPr lang="pt-PT" altLang="x-none" sz="1200" b="1" i="1" dirty="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5">
                        <a:lumMod val="20000"/>
                        <a:lumOff val="80000"/>
                      </a:schemeClr>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r>
              <a:tr h="182880">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10:45</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endParaRPr lang="pt-PT"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08:45</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10:15</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dirty="0" smtClean="0">
                          <a:solidFill>
                            <a:schemeClr val="bg1"/>
                          </a:solidFill>
                          <a:latin typeface="Arial Narrow" panose="020B0606020202030204" pitchFamily="34" charset="0"/>
                        </a:rPr>
                        <a:t>Interventions des Experts</a:t>
                      </a:r>
                      <a:endParaRPr lang="pt-PT" altLang="en-GB" sz="1100" noProof="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1" i="1" dirty="0" smtClean="0">
                          <a:solidFill>
                            <a:schemeClr val="bg1"/>
                          </a:solidFill>
                          <a:latin typeface="Arial Narrow" panose="020B0606020202030204" pitchFamily="34" charset="0"/>
                          <a:sym typeface="+mn-ea"/>
                        </a:rPr>
                        <a:t>ACCRÉDITATION</a:t>
                      </a:r>
                      <a:r>
                        <a:rPr lang="pt-PT" sz="1100" b="1" dirty="0" smtClean="0">
                          <a:solidFill>
                            <a:schemeClr val="bg1"/>
                          </a:solidFill>
                          <a:latin typeface="Arial Narrow" panose="020B0606020202030204" pitchFamily="34" charset="0"/>
                          <a:sym typeface="+mn-ea"/>
                        </a:rPr>
                        <a:t>:</a:t>
                      </a:r>
                      <a:r>
                        <a:rPr lang="pt-PT" sz="1100" dirty="0" smtClean="0">
                          <a:solidFill>
                            <a:schemeClr val="bg1"/>
                          </a:solidFill>
                          <a:latin typeface="Arial Narrow" panose="020B0606020202030204" pitchFamily="34" charset="0"/>
                          <a:sym typeface="+mn-ea"/>
                        </a:rPr>
                        <a:t> à partir de  7: 00</a:t>
                      </a:r>
                      <a:endPar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tx1">
                        <a:lumMod val="85000"/>
                      </a:schemeClr>
                    </a:solidFill>
                  </a:tcPr>
                </a:tc>
                <a:tc hMerge="1">
                  <a:txBody>
                    <a:bodyPr/>
                    <a:lstStyle/>
                    <a:p>
                      <a:endParaRPr lang="pt-PT"/>
                    </a:p>
                  </a:txBody>
                  <a:tcPr marL="0" marR="0" marT="0" marB="0" anchor="b">
                    <a:lnL>
                      <a:noFill/>
                    </a:lnL>
                    <a:lnR>
                      <a:noFill/>
                    </a:lnR>
                    <a:lnT>
                      <a:noFill/>
                    </a:lnT>
                    <a:lnB>
                      <a:noFill/>
                    </a:lnB>
                    <a:lnTlToBr>
                      <a:noFill/>
                    </a:lnTlToBr>
                    <a:lnBlToTr>
                      <a:noFill/>
                    </a:lnBlToTr>
                    <a:solidFill>
                      <a:schemeClr val="tx1">
                        <a:lumMod val="85000"/>
                      </a:schemeClr>
                    </a:solidFill>
                  </a:tcPr>
                </a:tc>
                <a:tc hMerge="1">
                  <a:txBody>
                    <a:bodyPr/>
                    <a:lstStyle/>
                    <a:p>
                      <a:endParaRPr lang="pt-PT"/>
                    </a:p>
                  </a:txBody>
                  <a:tcPr marL="0" marR="0" marT="0" marB="0" anchor="b">
                    <a:lnL>
                      <a:noFill/>
                    </a:lnL>
                    <a:lnR>
                      <a:noFill/>
                    </a:lnR>
                    <a:lnT>
                      <a:noFill/>
                    </a:lnT>
                    <a:lnB>
                      <a:noFill/>
                    </a:lnB>
                    <a:lnTlToBr>
                      <a:noFill/>
                    </a:lnTlToBr>
                    <a:lnBlToTr>
                      <a:noFill/>
                    </a:lnBlToTr>
                    <a:solidFill>
                      <a:schemeClr val="tx1">
                        <a:lumMod val="85000"/>
                      </a:schemeClr>
                    </a:solidFill>
                  </a:tcPr>
                </a:tc>
                <a:tc hMerge="1">
                  <a:txBody>
                    <a:bodyPr/>
                    <a:lstStyle/>
                    <a:p>
                      <a:endParaRPr lang="pt-PT"/>
                    </a:p>
                  </a:txBody>
                  <a:tcPr marL="0" marR="0" marT="0" marB="0" anchor="ctr">
                    <a:lnL>
                      <a:noFill/>
                    </a:lnL>
                    <a:lnR>
                      <a:noFill/>
                    </a:lnR>
                    <a:lnT>
                      <a:noFill/>
                    </a:lnT>
                    <a:lnB>
                      <a:noFill/>
                    </a:lnB>
                    <a:lnTlToBr>
                      <a:noFill/>
                    </a:lnTlToBr>
                    <a:lnBlToTr>
                      <a:noFill/>
                    </a:lnBlToTr>
                    <a:solidFill>
                      <a:schemeClr val="tx1">
                        <a:lumMod val="85000"/>
                      </a:schemeClr>
                    </a:solidFill>
                  </a:tcPr>
                </a:tc>
              </a:tr>
              <a:tr h="190210">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10:45</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12:30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Conférence</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II</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0" noProof="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Débat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08:00</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fr-FR"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Cérémonie d'ouverture du Forum des Entreprises</a:t>
                      </a:r>
                      <a:endParaRPr lang="fr-FR" sz="11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tx1">
                        <a:lumMod val="95000"/>
                      </a:schemeClr>
                    </a:solidFill>
                  </a:tcPr>
                </a:tc>
              </a:tr>
              <a:tr h="182880">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12:30</a:t>
                      </a: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14:00</a:t>
                      </a: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Déjeuner</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10:15</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10:45</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1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endParaRPr lang="pt-PT" sz="1100" i="1" noProof="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10:30</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fr-FR"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Présentation des opportunités dans la </a:t>
                      </a:r>
                      <a:r>
                        <a:rPr lang="fr-FR" sz="11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CEDEAO</a:t>
                      </a:r>
                    </a:p>
                  </a:txBody>
                  <a:tcPr marL="0" marR="0" marT="0" marB="0" anchor="ctr">
                    <a:lnL>
                      <a:noFill/>
                    </a:lnL>
                    <a:lnR>
                      <a:noFill/>
                    </a:lnR>
                    <a:lnT>
                      <a:noFill/>
                    </a:lnT>
                    <a:lnB>
                      <a:noFill/>
                    </a:lnB>
                    <a:lnTlToBr>
                      <a:noFill/>
                    </a:lnTlToBr>
                    <a:lnBlToTr>
                      <a:noFill/>
                    </a:lnBlToTr>
                    <a:solidFill>
                      <a:schemeClr val="tx1">
                        <a:lumMod val="95000"/>
                      </a:schemeClr>
                    </a:solidFill>
                  </a:tcPr>
                </a:tc>
              </a:tr>
              <a:tr h="182880">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14:00</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15:45</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bg1"/>
                          </a:solidFill>
                          <a:latin typeface="Arial Narrow" panose="020B0606020202030204" pitchFamily="34" charset="0"/>
                          <a:sym typeface="+mn-ea"/>
                        </a:rPr>
                        <a:t>Conférence</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III: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10:30</a:t>
                      </a:r>
                      <a:endParaRPr lang="pt-PT" sz="11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11:00</a:t>
                      </a:r>
                      <a:endParaRPr lang="pt-PT" sz="11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1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endParaRPr lang="pt-PT" sz="11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tx1">
                        <a:lumMod val="95000"/>
                      </a:schemeClr>
                    </a:solidFill>
                  </a:tcPr>
                </a:tc>
              </a:tr>
              <a:tr h="198557">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15:45</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16:15</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endParaRPr lang="pt-PT"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10:45</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12:00</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dirty="0" smtClean="0">
                          <a:solidFill>
                            <a:schemeClr val="bg1"/>
                          </a:solidFill>
                          <a:latin typeface="Arial Narrow" panose="020B0606020202030204" pitchFamily="34" charset="0"/>
                        </a:rPr>
                        <a:t>Interventions des Experts</a:t>
                      </a:r>
                      <a:endParaRPr lang="pt-PT" altLang="en-GB" sz="1100" noProof="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11:00</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13:00</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fr-FR"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Présentation des opportunités dans la</a:t>
                      </a:r>
                      <a:r>
                        <a:rPr lang="fr-FR" sz="11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CEDEAO</a:t>
                      </a:r>
                    </a:p>
                  </a:txBody>
                  <a:tcPr marL="0" marR="0" marT="0" marB="0" anchor="ctr">
                    <a:lnL>
                      <a:noFill/>
                    </a:lnL>
                    <a:lnR>
                      <a:noFill/>
                    </a:lnR>
                    <a:lnT>
                      <a:noFill/>
                    </a:lnT>
                    <a:lnB>
                      <a:noFill/>
                    </a:lnB>
                    <a:lnTlToBr>
                      <a:noFill/>
                    </a:lnTlToBr>
                    <a:lnBlToTr>
                      <a:noFill/>
                    </a:lnBlToTr>
                    <a:solidFill>
                      <a:schemeClr val="tx1">
                        <a:lumMod val="95000"/>
                      </a:schemeClr>
                    </a:solidFill>
                  </a:tcPr>
                </a:tc>
              </a:tr>
              <a:tr h="182880">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16:15</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18:00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bg1"/>
                          </a:solidFill>
                          <a:latin typeface="Arial Narrow" panose="020B0606020202030204" pitchFamily="34" charset="0"/>
                          <a:sym typeface="+mn-ea"/>
                        </a:rPr>
                        <a:t>Conférence</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IV: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i="0" noProof="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Débat</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13:00</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14:30</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Déjeuner</a:t>
                      </a:r>
                      <a:endParaRPr lang="pt-PT" sz="1100" b="1" i="1"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tx1">
                        <a:lumMod val="95000"/>
                      </a:schemeClr>
                    </a:solidFill>
                  </a:tcPr>
                </a:tc>
              </a:tr>
              <a:tr h="182880">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14:30</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16:30</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fr-FR"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Présentation des opportunités dans la </a:t>
                      </a:r>
                      <a:r>
                        <a:rPr lang="fr-FR" sz="11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CEDEAO</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1">
                        <a:lumMod val="95000"/>
                      </a:schemeClr>
                    </a:solidFill>
                  </a:tcPr>
                </a:tc>
              </a:tr>
              <a:tr h="182880">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20:00</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22:30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Réception</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de </a:t>
                      </a:r>
                      <a:r>
                        <a:rPr lang="pt-PT"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bienvenue</a:t>
                      </a: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12:00</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13:30</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Déjeuner</a:t>
                      </a:r>
                      <a:endParaRPr lang="pt-PT" sz="1100" i="1" noProof="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16:30</a:t>
                      </a:r>
                      <a:endParaRPr lang="pt-PT" sz="11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17:00</a:t>
                      </a:r>
                      <a:endParaRPr lang="pt-PT" sz="11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1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endParaRPr lang="pt-PT" sz="11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1">
                        <a:lumMod val="95000"/>
                      </a:schemeClr>
                    </a:solidFill>
                  </a:tcPr>
                </a:tc>
              </a:tr>
              <a:tr h="182880">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13:30</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16:00</a:t>
                      </a: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dirty="0" smtClean="0">
                          <a:solidFill>
                            <a:schemeClr val="bg1"/>
                          </a:solidFill>
                          <a:latin typeface="Arial Narrow" panose="020B0606020202030204" pitchFamily="34" charset="0"/>
                        </a:rPr>
                        <a:t>Interventions des Experts</a:t>
                      </a:r>
                      <a:endParaRPr lang="pt-PT" altLang="en-GB" sz="1100" noProof="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17:00</a:t>
                      </a:r>
                    </a:p>
                  </a:txBody>
                  <a:tcPr marL="0" marR="0" marT="0" marB="0" anchor="b">
                    <a:lnL>
                      <a:noFill/>
                    </a:lnL>
                    <a:lnR w="12700" cmpd="sng">
                      <a:noFill/>
                      <a:prstDash val="solid"/>
                    </a:lnR>
                    <a:lnT>
                      <a:noFill/>
                    </a:lnT>
                    <a:lnB>
                      <a:noFill/>
                    </a:lnB>
                    <a:lnTlToBr>
                      <a:noFill/>
                    </a:lnTlToBr>
                    <a:lnBlToTr>
                      <a:noFill/>
                    </a:lnBlToTr>
                    <a:solidFill>
                      <a:schemeClr val="tx1">
                        <a:lumMod val="95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18:30</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1">
                        <a:lumMod val="95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err="1" smtClean="0">
                          <a:solidFill>
                            <a:schemeClr val="bg1"/>
                          </a:solidFill>
                          <a:latin typeface="Arial Narrow" panose="020B0606020202030204" pitchFamily="34" charset="0"/>
                          <a:sym typeface="+mn-ea"/>
                        </a:rPr>
                        <a:t>Conference </a:t>
                      </a:r>
                      <a:r>
                        <a:rPr lang="pt-PT" sz="1100" dirty="0">
                          <a:solidFill>
                            <a:schemeClr val="bg1"/>
                          </a:solidFill>
                          <a:latin typeface="Arial Narrow" panose="020B0606020202030204" pitchFamily="34" charset="0"/>
                          <a:sym typeface="+mn-ea"/>
                        </a:rPr>
                        <a:t>I - </a:t>
                      </a:r>
                      <a:r>
                        <a:rPr sz="1000" b="0" i="1" dirty="0">
                          <a:solidFill>
                            <a:schemeClr val="bg1"/>
                          </a:solidFill>
                          <a:latin typeface="Arial Narrow" panose="020B0606020202030204" pitchFamily="34" charset="0"/>
                          <a:cs typeface="Arial Narrow" panose="020B0606020202030204" pitchFamily="34" charset="0"/>
                          <a:sym typeface="+mn-ea"/>
                        </a:rPr>
                        <a:t>A</a:t>
                      </a:r>
                      <a:r>
                        <a:rPr lang="pt-PT" sz="1000" b="0" i="1" dirty="0">
                          <a:solidFill>
                            <a:schemeClr val="bg1"/>
                          </a:solidFill>
                          <a:latin typeface="Arial Narrow" panose="020B0606020202030204" pitchFamily="34" charset="0"/>
                          <a:cs typeface="Arial Narrow" panose="020B0606020202030204" pitchFamily="34" charset="0"/>
                          <a:sym typeface="+mn-ea"/>
                        </a:rPr>
                        <a:t>CCÈS AU MARCHÉ PRÉFÉRENTIEL DE LA </a:t>
                      </a:r>
                      <a:r>
                        <a:rPr sz="1000" b="0" i="1" dirty="0">
                          <a:solidFill>
                            <a:schemeClr val="bg1"/>
                          </a:solidFill>
                          <a:latin typeface="Arial Narrow" panose="020B0606020202030204" pitchFamily="34" charset="0"/>
                          <a:cs typeface="Arial Narrow" panose="020B0606020202030204" pitchFamily="34" charset="0"/>
                          <a:sym typeface="+mn-ea"/>
                        </a:rPr>
                        <a:t>CEDEAO</a:t>
                      </a:r>
                      <a:endParaRPr lang="pt-PT" sz="1000" b="0" i="1" dirty="0">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endParaRPr>
                    </a:p>
                  </a:txBody>
                  <a:tcPr marL="0" marR="0" marT="0" marB="0" anchor="b">
                    <a:lnL>
                      <a:noFill/>
                    </a:lnL>
                    <a:lnT>
                      <a:noFill/>
                    </a:lnT>
                    <a:lnB w="12700" cmpd="sng">
                      <a:noFill/>
                      <a:prstDash val="solid"/>
                    </a:lnB>
                    <a:solidFill>
                      <a:schemeClr val="tx1">
                        <a:lumMod val="95000"/>
                      </a:schemeClr>
                    </a:solidFill>
                  </a:tcPr>
                </a:tc>
              </a:tr>
              <a:tr h="182880">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noProof="0" dirty="0" smtClean="0">
                          <a:solidFill>
                            <a:srgbClr val="641111"/>
                          </a:solidFill>
                          <a:latin typeface="Arial Narrow" panose="020B0606020202030204" pitchFamily="34" charset="0"/>
                          <a:sym typeface="+mn-ea"/>
                        </a:rPr>
                        <a:t>08 </a:t>
                      </a:r>
                      <a:r>
                        <a:rPr lang="pt-PT" sz="1200" b="1" i="1" noProof="0" dirty="0" err="1" smtClean="0">
                          <a:solidFill>
                            <a:srgbClr val="641111"/>
                          </a:solidFill>
                          <a:latin typeface="Arial Narrow" panose="020B0606020202030204" pitchFamily="34" charset="0"/>
                          <a:sym typeface="+mn-ea"/>
                        </a:rPr>
                        <a:t>Juin </a:t>
                      </a:r>
                      <a:r>
                        <a:rPr lang="pt-PT" sz="1200" b="1" noProof="0" dirty="0" smtClean="0">
                          <a:solidFill>
                            <a:srgbClr val="641111"/>
                          </a:solidFill>
                          <a:latin typeface="Arial Narrow" panose="020B0606020202030204" pitchFamily="34" charset="0"/>
                          <a:ea typeface="Century Gothic" panose="020B0502020202020204" pitchFamily="2" charset="0"/>
                          <a:cs typeface="Century Gothic" panose="020B0502020202020204" pitchFamily="2" charset="0"/>
                        </a:rPr>
                        <a:t> 2021</a:t>
                      </a:r>
                      <a:endParaRPr lang="pt-PT" sz="1200" b="1" i="1" noProof="0" dirty="0">
                        <a:solidFill>
                          <a:srgbClr val="64111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1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fontAlgn="ctr">
                        <a:lnSpc>
                          <a:spcPts val="1200"/>
                        </a:lnSpc>
                        <a:defRPr lang="en-US"/>
                      </a:pPr>
                      <a:r>
                        <a:rPr lang="pt-PT" sz="1200" b="0" i="0" noProof="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Débat</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&gt;18:30</a:t>
                      </a:r>
                    </a:p>
                  </a:txBody>
                  <a:tcPr marL="0" marR="0" marT="0" marB="0" anchor="b">
                    <a:lnL>
                      <a:noFill/>
                    </a:lnL>
                    <a:lnR>
                      <a:noFill/>
                    </a:lnR>
                    <a:lnT>
                      <a:noFill/>
                    </a:lnT>
                    <a:lnB>
                      <a:noFill/>
                    </a:lnB>
                    <a:lnTlToBr>
                      <a:noFill/>
                    </a:lnTlToBr>
                    <a:lnBlToTr>
                      <a:noFill/>
                    </a:lnBlToTr>
                    <a:solidFill>
                      <a:schemeClr val="tx1">
                        <a:lumMod val="95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w="12700" cmpd="sng">
                      <a:noFill/>
                      <a:prstDash val="solid"/>
                    </a:lnR>
                    <a:lnT>
                      <a:noFill/>
                    </a:lnT>
                    <a:lnB w="12700" cmpd="sng">
                      <a:noFill/>
                      <a:prstDash val="solid"/>
                    </a:lnB>
                    <a:lnTlToBr w="12700" cmpd="sng">
                      <a:noFill/>
                      <a:prstDash val="solid"/>
                    </a:lnTlToBr>
                    <a:lnBlToTr w="12700" cmpd="sng">
                      <a:noFill/>
                      <a:prstDash val="solid"/>
                    </a:lnBlToTr>
                    <a:solidFill>
                      <a:schemeClr val="tx1">
                        <a:lumMod val="95000"/>
                      </a:schemeClr>
                    </a:solidFill>
                  </a:tcPr>
                </a:tc>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Temps</a:t>
                      </a:r>
                      <a:r>
                        <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libre</a:t>
                      </a:r>
                      <a:endPar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w="12700" cmpd="sng">
                      <a:noFill/>
                      <a:prstDash val="solid"/>
                    </a:lnL>
                    <a:lnR w="12700" cmpd="sng">
                      <a:noFill/>
                      <a:prstDash val="solid"/>
                    </a:lnR>
                    <a:lnT>
                      <a:noFill/>
                    </a:lnT>
                    <a:lnB w="12700" cmpd="sng">
                      <a:noFill/>
                      <a:prstDash val="solid"/>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marL="0" marR="0" marT="0" marB="0" anchor="b"/>
                </a:tc>
              </a:tr>
              <a:tr h="195576">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ACCRÉDITATION</a:t>
                      </a:r>
                      <a:r>
                        <a:rPr lang="pt-PT" sz="1200" b="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r>
                        <a:rPr lang="pt-PT" sz="12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à partir de 7:00</a:t>
                      </a:r>
                      <a:endParaRPr lang="pt-PT" sz="1200" b="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x-none" sz="1200" b="1" i="1" dirty="0">
                          <a:gradFill>
                            <a:gsLst>
                              <a:gs pos="0">
                                <a:srgbClr val="14CD68"/>
                              </a:gs>
                              <a:gs pos="100000">
                                <a:srgbClr val="035C7D"/>
                              </a:gs>
                            </a:gsLst>
                            <a:lin scaled="0"/>
                          </a:gradFill>
                          <a:latin typeface="Arial Narrow" panose="020B0606020202030204" pitchFamily="34" charset="0"/>
                          <a:sym typeface="Arial" panose="020B0604020202020204" pitchFamily="34" charset="0"/>
                        </a:rPr>
                        <a:t>11 </a:t>
                      </a:r>
                      <a:r>
                        <a:rPr lang="pt-PT" altLang="x-none" sz="1200" b="1" i="1" dirty="0" err="1">
                          <a:gradFill>
                            <a:gsLst>
                              <a:gs pos="0">
                                <a:srgbClr val="14CD68"/>
                              </a:gs>
                              <a:gs pos="100000">
                                <a:srgbClr val="035C7D"/>
                              </a:gs>
                            </a:gsLst>
                            <a:lin scaled="0"/>
                          </a:gradFill>
                          <a:latin typeface="Arial Narrow" panose="020B0606020202030204" pitchFamily="34" charset="0"/>
                          <a:sym typeface="Arial" panose="020B0604020202020204" pitchFamily="34" charset="0"/>
                        </a:rPr>
                        <a:t>JUIN </a:t>
                      </a:r>
                      <a:r>
                        <a:rPr lang="pt-PT" altLang="x-none" sz="1200" b="1" i="1" dirty="0">
                          <a:gradFill>
                            <a:gsLst>
                              <a:gs pos="0">
                                <a:srgbClr val="14CD68"/>
                              </a:gs>
                              <a:gs pos="100000">
                                <a:srgbClr val="035C7D"/>
                              </a:gs>
                            </a:gsLst>
                            <a:lin scaled="0"/>
                          </a:gradFill>
                          <a:latin typeface="Arial Narrow" panose="020B0606020202030204" pitchFamily="34" charset="0"/>
                          <a:sym typeface="Arial" panose="020B0604020202020204" pitchFamily="34" charset="0"/>
                        </a:rPr>
                        <a:t>2021</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ctr">
                    <a:lnL>
                      <a:noFill/>
                    </a:lnL>
                    <a:lnR>
                      <a:noFill/>
                    </a:lnR>
                    <a:lnT>
                      <a:noFill/>
                    </a:lnT>
                    <a:lnB>
                      <a:noFill/>
                    </a:lnB>
                    <a:lnTlToBr>
                      <a:noFill/>
                    </a:lnTlToBr>
                    <a:lnBlToTr>
                      <a:noFill/>
                    </a:lnBlToTr>
                    <a:solidFill>
                      <a:srgbClr val="E8E8EA"/>
                    </a:solidFill>
                  </a:tcPr>
                </a:tc>
              </a:tr>
              <a:tr h="182880">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bg1"/>
                          </a:solidFill>
                          <a:latin typeface="Arial Narrow" panose="020B0606020202030204" pitchFamily="34" charset="0"/>
                          <a:sym typeface="+mn-ea"/>
                        </a:rPr>
                        <a:t>Panel</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I</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1" i="1" dirty="0" smtClean="0">
                          <a:solidFill>
                            <a:schemeClr val="bg1"/>
                          </a:solidFill>
                          <a:latin typeface="Arial Narrow" panose="020B0606020202030204" pitchFamily="34" charset="0"/>
                          <a:sym typeface="+mn-ea"/>
                        </a:rPr>
                        <a:t>ACCRÉDITATION:</a:t>
                      </a:r>
                      <a:r>
                        <a:rPr lang="pt-PT" sz="1100" dirty="0" smtClean="0">
                          <a:solidFill>
                            <a:schemeClr val="bg1"/>
                          </a:solidFill>
                          <a:latin typeface="Arial Narrow" panose="020B0606020202030204" pitchFamily="34" charset="0"/>
                          <a:sym typeface="+mn-ea"/>
                        </a:rPr>
                        <a:t> à partir de 7:00</a:t>
                      </a:r>
                      <a:endPar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r>
              <a:tr h="182880">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10:30</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endParaRPr lang="pt-PT"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16:00</a:t>
                      </a:r>
                      <a:endParaRPr lang="en-US" sz="11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16:15</a:t>
                      </a:r>
                      <a:endParaRPr lang="pt-PT" sz="11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200" dirty="0">
                          <a:solidFill>
                            <a:schemeClr val="bg1"/>
                          </a:solidFill>
                          <a:latin typeface="Arial Narrow" panose="020B0606020202030204" pitchFamily="34" charset="0"/>
                          <a:cs typeface="Arial Narrow" panose="020B0606020202030204" pitchFamily="34" charset="0"/>
                          <a:sym typeface="+mn-ea"/>
                        </a:rPr>
                        <a:t>Cérémonie de clôture de la Conférence internationale</a:t>
                      </a:r>
                      <a:r>
                        <a:rPr lang="pt-PT" sz="800" b="1"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800" b="1" i="1"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smtClean="0">
                          <a:solidFill>
                            <a:schemeClr val="bg1"/>
                          </a:solidFill>
                          <a:latin typeface="Arial Narrow" panose="020B0606020202030204" pitchFamily="34" charset="0"/>
                          <a:sym typeface="+mn-ea"/>
                        </a:rPr>
                        <a:t>Panel II </a:t>
                      </a:r>
                      <a:r>
                        <a:rPr lang="pt-PT" sz="1100" dirty="0">
                          <a:solidFill>
                            <a:schemeClr val="bg1"/>
                          </a:solidFill>
                          <a:latin typeface="Arial Narrow" panose="020B0606020202030204" pitchFamily="34" charset="0"/>
                          <a:sym typeface="+mn-ea"/>
                        </a:rPr>
                        <a:t>- </a:t>
                      </a:r>
                      <a:r>
                        <a:rPr lang="fr-FR" sz="900" i="1" dirty="0" smtClean="0">
                          <a:solidFill>
                            <a:schemeClr val="bg1"/>
                          </a:solidFill>
                          <a:latin typeface="Arial Narrow" panose="020B0606020202030204" pitchFamily="34" charset="0"/>
                          <a:cs typeface="Arial Narrow" panose="020B0606020202030204" pitchFamily="34" charset="0"/>
                          <a:sym typeface="+mn-ea"/>
                        </a:rPr>
                        <a:t>FINANCEMENT </a:t>
                      </a:r>
                      <a:r>
                        <a:rPr lang="fr-FR" sz="900" i="1" dirty="0">
                          <a:solidFill>
                            <a:schemeClr val="bg1"/>
                          </a:solidFill>
                          <a:latin typeface="Arial Narrow" panose="020B0606020202030204" pitchFamily="34" charset="0"/>
                          <a:cs typeface="Arial Narrow" panose="020B0606020202030204" pitchFamily="34" charset="0"/>
                          <a:sym typeface="+mn-ea"/>
                        </a:rPr>
                        <a:t>DU SECTEUR PRIVÉ DANS LA </a:t>
                      </a:r>
                      <a:r>
                        <a:rPr lang="fr-FR" sz="900" i="1" dirty="0" smtClean="0">
                          <a:solidFill>
                            <a:schemeClr val="bg1"/>
                          </a:solidFill>
                          <a:latin typeface="Arial Narrow" panose="020B0606020202030204" pitchFamily="34" charset="0"/>
                          <a:cs typeface="Arial Narrow" panose="020B0606020202030204" pitchFamily="34" charset="0"/>
                          <a:sym typeface="+mn-ea"/>
                        </a:rPr>
                        <a:t>CEDEAO</a:t>
                      </a:r>
                      <a:endParaRPr lang="fr-FR" sz="900" b="1" i="1" dirty="0">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endParaRPr>
                    </a:p>
                  </a:txBody>
                  <a:tcPr marL="0" marR="0" marT="0" marB="0" anchor="ctr">
                    <a:lnL>
                      <a:noFill/>
                    </a:lnL>
                    <a:lnR>
                      <a:noFill/>
                    </a:lnR>
                    <a:lnT>
                      <a:noFill/>
                    </a:lnT>
                    <a:lnB>
                      <a:noFill/>
                    </a:lnB>
                    <a:lnTlToBr>
                      <a:noFill/>
                    </a:lnTlToBr>
                    <a:lnBlToTr>
                      <a:noFill/>
                    </a:lnBlToTr>
                    <a:solidFill>
                      <a:srgbClr val="E8E8EA"/>
                    </a:solidFill>
                  </a:tcPr>
                </a:tc>
              </a:tr>
              <a:tr h="182880">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10:30</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12:00</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bg1"/>
                          </a:solidFill>
                          <a:latin typeface="Arial Narrow" panose="020B0606020202030204" pitchFamily="34" charset="0"/>
                          <a:sym typeface="+mn-ea"/>
                        </a:rPr>
                        <a:t>Panel</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II</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1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smtClean="0">
                          <a:solidFill>
                            <a:schemeClr val="bg1"/>
                          </a:solidFill>
                          <a:latin typeface="Arial Narrow" panose="020B0606020202030204" pitchFamily="34" charset="0"/>
                          <a:sym typeface="+mn-ea"/>
                        </a:rPr>
                        <a:t>Pause-café</a:t>
                      </a:r>
                      <a:endParaRPr lang="pt-PT" sz="11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E8E8EA"/>
                    </a:solidFill>
                  </a:tcPr>
                </a:tc>
              </a:tr>
              <a:tr h="182880">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12:00</a:t>
                      </a: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13:30</a:t>
                      </a: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Déjeuner</a:t>
                      </a:r>
                      <a:endParaRPr lang="pt-PT" sz="12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20:30</a:t>
                      </a:r>
                      <a:endParaRPr lang="en-US" sz="11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23:00</a:t>
                      </a:r>
                      <a:endParaRPr lang="pt-PT" sz="11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fontAlgn="ctr">
                        <a:lnSpc>
                          <a:spcPts val="1200"/>
                        </a:lnSpc>
                        <a:defRPr lang="en-US"/>
                      </a:pPr>
                      <a:r>
                        <a:rPr sz="1200" i="1" dirty="0" err="1">
                          <a:solidFill>
                            <a:schemeClr val="bg1"/>
                          </a:solidFill>
                          <a:latin typeface="Arial Narrow" panose="020B0606020202030204" pitchFamily="34" charset="0"/>
                          <a:sym typeface="+mn-ea"/>
                        </a:rPr>
                        <a:t>Dîner</a:t>
                      </a:r>
                      <a:r>
                        <a:rPr sz="1200" i="1" dirty="0">
                          <a:solidFill>
                            <a:schemeClr val="bg1"/>
                          </a:solidFill>
                          <a:latin typeface="Arial Narrow" panose="020B0606020202030204" pitchFamily="34" charset="0"/>
                          <a:sym typeface="+mn-ea"/>
                        </a:rPr>
                        <a:t> de </a:t>
                      </a:r>
                      <a:r>
                        <a:rPr sz="1200" i="1" dirty="0" err="1">
                          <a:solidFill>
                            <a:schemeClr val="bg1"/>
                          </a:solidFill>
                          <a:latin typeface="Arial Narrow" panose="020B0606020202030204" pitchFamily="34" charset="0"/>
                          <a:sym typeface="+mn-ea"/>
                        </a:rPr>
                        <a:t>bienvenue</a:t>
                      </a:r>
                      <a:r>
                        <a:rPr sz="1200" i="1" dirty="0">
                          <a:solidFill>
                            <a:schemeClr val="bg1"/>
                          </a:solidFill>
                          <a:latin typeface="Arial Narrow" panose="020B0606020202030204" pitchFamily="34" charset="0"/>
                          <a:sym typeface="+mn-ea"/>
                        </a:rPr>
                        <a:t> «</a:t>
                      </a:r>
                      <a:r>
                        <a:rPr sz="1100" i="1" dirty="0">
                          <a:solidFill>
                            <a:schemeClr val="bg1"/>
                          </a:solidFill>
                          <a:latin typeface="Arial Narrow" panose="020B0606020202030204" pitchFamily="34" charset="0"/>
                          <a:sym typeface="+mn-ea"/>
                        </a:rPr>
                        <a:t>LES SAVEURS DE LA CEDEAO</a:t>
                      </a:r>
                      <a:r>
                        <a:rPr sz="1200" i="1" dirty="0">
                          <a:solidFill>
                            <a:schemeClr val="bg1"/>
                          </a:solidFill>
                          <a:latin typeface="Arial Narrow" panose="020B0606020202030204" pitchFamily="34" charset="0"/>
                          <a:sym typeface="+mn-ea"/>
                        </a:rPr>
                        <a:t>»</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10:30</a:t>
                      </a:r>
                      <a:endParaRPr lang="pt-PT" sz="11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12:30</a:t>
                      </a:r>
                      <a:endParaRPr lang="pt-PT" sz="11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fontAlgn="t"/>
                      <a:r>
                        <a:rPr lang="pt-PT" sz="1100" dirty="0" smtClean="0">
                          <a:solidFill>
                            <a:schemeClr val="bg1"/>
                          </a:solidFill>
                          <a:latin typeface="Arial Narrow" panose="020B0606020202030204" pitchFamily="34" charset="0"/>
                          <a:sym typeface="+mn-ea"/>
                        </a:rPr>
                        <a:t>Panel III </a:t>
                      </a:r>
                      <a:r>
                        <a:rPr lang="pt-PT" sz="1100" dirty="0">
                          <a:solidFill>
                            <a:schemeClr val="bg1"/>
                          </a:solidFill>
                          <a:latin typeface="Arial Narrow" panose="020B0606020202030204" pitchFamily="34" charset="0"/>
                          <a:sym typeface="+mn-ea"/>
                        </a:rPr>
                        <a:t>- </a:t>
                      </a:r>
                      <a:r>
                        <a:rPr lang="it-IT" sz="900" i="1" dirty="0">
                          <a:solidFill>
                            <a:schemeClr val="bg1"/>
                          </a:solidFill>
                          <a:latin typeface="Arial Narrow" panose="020B0606020202030204" pitchFamily="34" charset="0"/>
                          <a:cs typeface="Arial Narrow" panose="020B0606020202030204" pitchFamily="34" charset="0"/>
                          <a:sym typeface="+mn-ea"/>
                        </a:rPr>
                        <a:t>LE DÉVELOPPEMENT DE L’ÉCONOMIE NUMÉRIQUE EN AFRIQUE</a:t>
                      </a:r>
                      <a:endParaRPr lang="it-IT" sz="900" b="1" i="1" dirty="0">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endParaRPr>
                    </a:p>
                  </a:txBody>
                  <a:tcPr marL="0" marR="0" marT="0" marB="0" anchor="ctr">
                    <a:lnL>
                      <a:noFill/>
                    </a:lnL>
                    <a:lnR>
                      <a:noFill/>
                    </a:lnR>
                    <a:lnT>
                      <a:noFill/>
                    </a:lnT>
                    <a:lnB>
                      <a:noFill/>
                    </a:lnB>
                    <a:lnTlToBr>
                      <a:noFill/>
                    </a:lnTlToBr>
                    <a:lnBlToTr>
                      <a:noFill/>
                    </a:lnBlToTr>
                    <a:solidFill>
                      <a:srgbClr val="E8E8EA"/>
                    </a:solidFill>
                  </a:tcPr>
                </a:tc>
              </a:tr>
              <a:tr h="182880">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13:30</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15:15</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sym typeface="+mn-ea"/>
                        </a:rPr>
                        <a:t>Conférence V</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12:30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14:00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Déjeuner</a:t>
                      </a:r>
                      <a:endParaRPr lang="pt-PT" sz="1100" b="0" i="1" u="none" strike="noStrike" kern="1" spc="0" baseline="0" dirty="0" err="1" smtClean="0">
                        <a:solidFill>
                          <a:schemeClr val="bg1"/>
                        </a:solidFill>
                        <a:effectLst/>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E8E8EA"/>
                    </a:solidFill>
                  </a:tcPr>
                </a:tc>
              </a:tr>
              <a:tr h="182880">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15:15</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15:30</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endParaRPr lang="pt-PT"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14:00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smtClean="0">
                          <a:solidFill>
                            <a:schemeClr val="bg1"/>
                          </a:solidFill>
                          <a:latin typeface="Arial Narrow" panose="020B0606020202030204" pitchFamily="34" charset="0"/>
                          <a:sym typeface="+mn-ea"/>
                        </a:rPr>
                        <a:t>Conference II - </a:t>
                      </a:r>
                      <a:r>
                        <a:rPr sz="900" i="1" dirty="0">
                          <a:solidFill>
                            <a:schemeClr val="bg1"/>
                          </a:solidFill>
                          <a:latin typeface="Arial Narrow" panose="020B0606020202030204" pitchFamily="34" charset="0"/>
                          <a:cs typeface="Times New Roman" panose="02020603050405020304" pitchFamily="1" charset="0"/>
                          <a:sym typeface="+mn-ea"/>
                        </a:rPr>
                        <a:t>A</a:t>
                      </a:r>
                      <a:r>
                        <a:rPr lang="pt-PT" sz="900" i="1" dirty="0">
                          <a:solidFill>
                            <a:schemeClr val="bg1"/>
                          </a:solidFill>
                          <a:latin typeface="Arial Narrow" panose="020B0606020202030204" pitchFamily="34" charset="0"/>
                          <a:cs typeface="Times New Roman" panose="02020603050405020304" pitchFamily="1" charset="0"/>
                          <a:sym typeface="+mn-ea"/>
                        </a:rPr>
                        <a:t>CCÈS AU MARCHÉ PRÉFÉRENTIEL DES </a:t>
                      </a:r>
                      <a:r>
                        <a:rPr sz="900" i="1" dirty="0">
                          <a:solidFill>
                            <a:schemeClr val="bg1"/>
                          </a:solidFill>
                          <a:latin typeface="Arial Narrow" panose="020B0606020202030204" pitchFamily="34" charset="0"/>
                          <a:cs typeface="Times New Roman" panose="02020603050405020304" pitchFamily="1" charset="0"/>
                          <a:sym typeface="+mn-ea"/>
                        </a:rPr>
                        <a:t>É</a:t>
                      </a:r>
                      <a:r>
                        <a:rPr lang="pt-PT" sz="900" i="1" dirty="0">
                          <a:solidFill>
                            <a:schemeClr val="bg1"/>
                          </a:solidFill>
                          <a:latin typeface="Arial Narrow" panose="020B0606020202030204" pitchFamily="34" charset="0"/>
                          <a:cs typeface="Times New Roman" panose="02020603050405020304" pitchFamily="1" charset="0"/>
                          <a:sym typeface="+mn-ea"/>
                        </a:rPr>
                        <a:t>TATS </a:t>
                      </a:r>
                      <a:r>
                        <a:rPr sz="900" i="1" dirty="0">
                          <a:solidFill>
                            <a:schemeClr val="bg1"/>
                          </a:solidFill>
                          <a:latin typeface="Arial Narrow" panose="020B0606020202030204" pitchFamily="34" charset="0"/>
                          <a:cs typeface="Times New Roman" panose="02020603050405020304" pitchFamily="1" charset="0"/>
                          <a:sym typeface="+mn-ea"/>
                        </a:rPr>
                        <a:t>- U</a:t>
                      </a:r>
                      <a:r>
                        <a:rPr lang="pt-PT" sz="900" i="1" dirty="0">
                          <a:solidFill>
                            <a:schemeClr val="bg1"/>
                          </a:solidFill>
                          <a:latin typeface="Arial Narrow" panose="020B0606020202030204" pitchFamily="34" charset="0"/>
                          <a:cs typeface="Times New Roman" panose="02020603050405020304" pitchFamily="1" charset="0"/>
                          <a:sym typeface="+mn-ea"/>
                        </a:rPr>
                        <a:t>NIS</a:t>
                      </a:r>
                      <a:endParaRPr lang="pt-PT" sz="900" b="1" i="1" dirty="0" smtClean="0">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endParaRPr>
                    </a:p>
                  </a:txBody>
                  <a:tcPr marL="0" marR="0" marT="0" marB="0" anchor="b">
                    <a:lnL>
                      <a:noFill/>
                    </a:lnL>
                    <a:lnR>
                      <a:noFill/>
                    </a:lnR>
                    <a:lnT>
                      <a:noFill/>
                    </a:lnT>
                    <a:lnB>
                      <a:noFill/>
                    </a:lnB>
                    <a:lnTlToBr>
                      <a:noFill/>
                    </a:lnTlToBr>
                    <a:lnBlToTr>
                      <a:noFill/>
                    </a:lnBlToTr>
                    <a:solidFill>
                      <a:srgbClr val="E8E8EA"/>
                    </a:solidFill>
                  </a:tcPr>
                </a:tc>
              </a:tr>
              <a:tr h="182880">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15:30</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17:15</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sym typeface="+mn-ea"/>
                        </a:rPr>
                        <a:t>Conférence</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VI: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smtClean="0">
                          <a:solidFill>
                            <a:schemeClr val="bg1"/>
                          </a:solidFill>
                          <a:latin typeface="Arial Narrow" panose="020B0606020202030204" pitchFamily="34" charset="0"/>
                          <a:sym typeface="+mn-ea"/>
                        </a:rPr>
                        <a:t>Pause-café</a:t>
                      </a:r>
                      <a:endParaRPr lang="pt-PT" sz="11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E8E8EA"/>
                    </a:solidFill>
                  </a:tcPr>
                </a:tc>
              </a:tr>
              <a:tr h="182880">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17:15</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17:30</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18:30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smtClean="0">
                          <a:solidFill>
                            <a:schemeClr val="bg1"/>
                          </a:solidFill>
                          <a:latin typeface="Arial Narrow" panose="020B0606020202030204" pitchFamily="34" charset="0"/>
                          <a:sym typeface="+mn-ea"/>
                        </a:rPr>
                        <a:t>Conference III - </a:t>
                      </a:r>
                      <a:r>
                        <a:rPr sz="900" b="0" i="1" dirty="0">
                          <a:solidFill>
                            <a:schemeClr val="bg1"/>
                          </a:solidFill>
                          <a:latin typeface="Arial Narrow" panose="020B0606020202030204" pitchFamily="34" charset="0"/>
                          <a:cs typeface="Times New Roman" panose="02020603050405020304" pitchFamily="1" charset="0"/>
                          <a:sym typeface="+mn-ea"/>
                        </a:rPr>
                        <a:t>A</a:t>
                      </a:r>
                      <a:r>
                        <a:rPr lang="pt-PT" sz="900" b="0" i="1" dirty="0">
                          <a:solidFill>
                            <a:schemeClr val="bg1"/>
                          </a:solidFill>
                          <a:latin typeface="Arial Narrow" panose="020B0606020202030204" pitchFamily="34" charset="0"/>
                          <a:cs typeface="Times New Roman" panose="02020603050405020304" pitchFamily="1" charset="0"/>
                          <a:sym typeface="+mn-ea"/>
                        </a:rPr>
                        <a:t>CCÈS AU MARCHÉ PRÉFÉRENTIEL DE L'</a:t>
                      </a:r>
                      <a:r>
                        <a:rPr sz="900" b="0" dirty="0">
                          <a:solidFill>
                            <a:schemeClr val="bg1"/>
                          </a:solidFill>
                          <a:latin typeface="Arial Narrow" panose="020B0606020202030204" pitchFamily="34" charset="0"/>
                          <a:cs typeface="Times New Roman" panose="02020603050405020304" pitchFamily="1" charset="0"/>
                          <a:sym typeface="+mn-ea"/>
                        </a:rPr>
                        <a:t>UNION EUROPÉENNE</a:t>
                      </a:r>
                      <a:endParaRPr lang="pt-PT" sz="900" b="0" i="1" dirty="0">
                        <a:solidFill>
                          <a:schemeClr val="bg1"/>
                        </a:solidFill>
                        <a:latin typeface="Arial Narrow" panose="020B0606020202030204" pitchFamily="34" charset="0"/>
                        <a:ea typeface="Century Gothic" panose="020B0502020202020204" pitchFamily="2" charset="0"/>
                        <a:cs typeface="Times New Roman" panose="02020603050405020304" pitchFamily="1" charset="0"/>
                        <a:sym typeface="+mn-ea"/>
                      </a:endParaRPr>
                    </a:p>
                  </a:txBody>
                  <a:tcPr marL="0" marR="0" marT="0" marB="0" anchor="ctr">
                    <a:lnL>
                      <a:noFill/>
                    </a:lnL>
                    <a:lnR>
                      <a:noFill/>
                    </a:lnR>
                    <a:lnT>
                      <a:noFill/>
                    </a:lnT>
                    <a:lnB>
                      <a:noFill/>
                    </a:lnB>
                    <a:lnTlToBr>
                      <a:noFill/>
                    </a:lnTlToBr>
                    <a:lnBlToTr>
                      <a:noFill/>
                    </a:lnBlToTr>
                    <a:solidFill>
                      <a:srgbClr val="E8E8EA"/>
                    </a:solidFill>
                  </a:tcPr>
                </a:tc>
              </a:tr>
              <a:tr h="182880">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17:30</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19:15</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sym typeface="+mn-ea"/>
                        </a:rPr>
                        <a:t>Panel III</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18:30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19:00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fr-FR" sz="1100" dirty="0" smtClean="0">
                          <a:solidFill>
                            <a:schemeClr val="bg1"/>
                          </a:solidFill>
                          <a:latin typeface="Arial Narrow" panose="020B0606020202030204" pitchFamily="34" charset="0"/>
                          <a:sym typeface="+mn-ea"/>
                        </a:rPr>
                        <a:t>Session de clôture de </a:t>
                      </a:r>
                      <a:r>
                        <a:rPr lang="pt-PT" altLang="fr-FR" sz="1100" dirty="0" smtClean="0">
                          <a:solidFill>
                            <a:schemeClr val="bg1"/>
                          </a:solidFill>
                          <a:latin typeface="Arial Narrow" panose="020B0606020202030204" pitchFamily="34" charset="0"/>
                          <a:sym typeface="+mn-ea"/>
                        </a:rPr>
                        <a:t>Forum des Entreprises</a:t>
                      </a:r>
                      <a:endParaRPr lang="pt-PT" sz="11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E8E8EA"/>
                    </a:solidFill>
                  </a:tcPr>
                </a:tc>
              </a:tr>
              <a:tr h="182880">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&gt;</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19:15</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u="none" strike="noStrike" dirty="0" smtClean="0">
                          <a:solidFill>
                            <a:schemeClr val="bg1"/>
                          </a:solidFill>
                          <a:effectLst/>
                          <a:latin typeface="Arial Narrow" panose="020B0606020202030204" pitchFamily="34" charset="0"/>
                        </a:rPr>
                        <a:t> </a:t>
                      </a:r>
                      <a:r>
                        <a:rPr lang="pt-PT"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Temps</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libre</a:t>
                      </a: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20:30</a:t>
                      </a:r>
                      <a:endParaRPr lang="pt-PT" sz="11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23:00</a:t>
                      </a:r>
                      <a:endParaRPr lang="pt-PT" sz="11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DÎNER DE GALA</a:t>
                      </a:r>
                      <a:endParaRPr lang="pt-PT" sz="11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r>
            </a:tbl>
          </a:graphicData>
        </a:graphic>
      </p:graphicFrame>
      <p:sp>
        <p:nvSpPr>
          <p:cNvPr id="3"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1">
                    <a:lumMod val="65000"/>
                  </a:schemeClr>
                </a:solidFill>
              </a:rPr>
              <a:t>Pag </a:t>
            </a:r>
            <a:fld id="{6C07E9C5-6E20-4A25-9F31-81ECFC5683B7}" type="slidenum">
              <a:rPr lang="fr-FR" altLang="pt-PT" sz="1200" b="1" i="1" u="sng" dirty="0" smtClean="0">
                <a:solidFill>
                  <a:schemeClr val="tx1">
                    <a:lumMod val="65000"/>
                  </a:schemeClr>
                </a:solidFill>
              </a:rPr>
              <a:t>9</a:t>
            </a:fld>
            <a:endParaRPr lang="fr-FR" altLang="pt-PT" sz="1200" b="1" i="1" u="sng" dirty="0" smtClean="0">
              <a:solidFill>
                <a:schemeClr val="tx1">
                  <a:lumMod val="65000"/>
                </a:schemeClr>
              </a:solidFill>
            </a:endParaRPr>
          </a:p>
        </p:txBody>
      </p:sp>
      <p:pic>
        <p:nvPicPr>
          <p:cNvPr id="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2" name="Imagem 11" descr="logo"/>
          <p:cNvPicPr>
            <a:picLocks noChangeAspect="1"/>
          </p:cNvPicPr>
          <p:nvPr/>
        </p:nvPicPr>
        <p:blipFill>
          <a:blip r:embed="rId4"/>
          <a:stretch>
            <a:fillRect/>
          </a:stretch>
        </p:blipFill>
        <p:spPr>
          <a:xfrm>
            <a:off x="9074150" y="70485"/>
            <a:ext cx="3107055" cy="681990"/>
          </a:xfrm>
          <a:prstGeom prst="rect">
            <a:avLst/>
          </a:prstGeom>
        </p:spPr>
      </p:pic>
      <p:pic>
        <p:nvPicPr>
          <p:cNvPr id="38" name="Imagem 37" descr="logo"/>
          <p:cNvPicPr>
            <a:picLocks noChangeAspect="1"/>
          </p:cNvPicPr>
          <p:nvPr/>
        </p:nvPicPr>
        <p:blipFill>
          <a:blip r:embed="rId5"/>
          <a:stretch>
            <a:fillRect/>
          </a:stretch>
        </p:blipFill>
        <p:spPr>
          <a:xfrm>
            <a:off x="94615" y="98425"/>
            <a:ext cx="3092450" cy="724535"/>
          </a:xfrm>
          <a:prstGeom prst="rect">
            <a:avLst/>
          </a:prstGeom>
        </p:spPr>
      </p:pic>
      <p:sp>
        <p:nvSpPr>
          <p:cNvPr id="8" name="CaixaDeTexto 2"/>
          <p:cNvSpPr txBox="1"/>
          <p:nvPr/>
        </p:nvSpPr>
        <p:spPr>
          <a:xfrm>
            <a:off x="3832482" y="344459"/>
            <a:ext cx="4145658" cy="369332"/>
          </a:xfrm>
          <a:prstGeom prst="rect">
            <a:avLst/>
          </a:prstGeom>
          <a:noFill/>
        </p:spPr>
        <p:txBody>
          <a:bodyPr wrap="square" rtlCol="0">
            <a:spAutoFit/>
          </a:bodyPr>
          <a:lstStyle/>
          <a:p>
            <a:pPr algn="ctr"/>
            <a:r>
              <a:rPr lang="pt-PT" altLang="en-US" b="1" i="1" dirty="0" smtClean="0">
                <a:gradFill>
                  <a:gsLst>
                    <a:gs pos="0">
                      <a:srgbClr val="14CD68"/>
                    </a:gs>
                    <a:gs pos="100000">
                      <a:srgbClr val="0B6E38"/>
                    </a:gs>
                  </a:gsLst>
                  <a:lin scaled="0"/>
                </a:gradFill>
                <a:sym typeface="+mn-ea"/>
              </a:rPr>
              <a:t>PROGRAMME DE L’ÉVÉNEMENT</a:t>
            </a:r>
            <a:endParaRPr lang="pt-PT" altLang="en-US" b="1" i="1" dirty="0">
              <a:gradFill>
                <a:gsLst>
                  <a:gs pos="0">
                    <a:srgbClr val="14CD68"/>
                  </a:gs>
                  <a:gs pos="100000">
                    <a:srgbClr val="0B6E38"/>
                  </a:gs>
                </a:gsLst>
                <a:lin scaled="0"/>
              </a:gradFill>
              <a:latin typeface="Arial Narrow" panose="020B0606020202030204" pitchFamily="34" charset="0"/>
              <a:sym typeface="+mn-e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2">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3">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4">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5">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3890</TotalTime>
  <Words>1999</Words>
  <Application>Microsoft Office PowerPoint</Application>
  <PresentationFormat>Custom</PresentationFormat>
  <Paragraphs>798</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Teresa</cp:lastModifiedBy>
  <cp:revision>577</cp:revision>
  <dcterms:created xsi:type="dcterms:W3CDTF">2019-09-15T11:56:00Z</dcterms:created>
  <dcterms:modified xsi:type="dcterms:W3CDTF">2021-02-02T09:47:40Z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