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5" r:id="rId9"/>
    <p:sldId id="287" r:id="rId10"/>
    <p:sldId id="288" r:id="rId11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2179"/>
        <p:guide pos="3851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14-01-2021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64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03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  <a:t>‹#›</a:t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  <a:t>‹#›</a:t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  <a:t>‹#›</a:t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  <a:t>14-01-2021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  <a:t>14-01-2021</a:t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  <a:t>14-01-2021</a:t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  <a:t>14-01-2021</a:t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  <a:t>14-01-2021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  <a:t>14-01-2021</a:t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5" name="Anel 4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6" name="Imagem 5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7" name="Triângulo Retângulo 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-635" y="1866900"/>
            <a:ext cx="4295140" cy="5429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2" name="Imagem 2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23" name="Rectângulo 22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4" name="Rectângulo 23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5" name="Rectângulo 24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6" name="Rectângulo 25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7" name="Rectângulo 26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31" name="CaixaDeTexto 8"/>
          <p:cNvSpPr txBox="1"/>
          <p:nvPr/>
        </p:nvSpPr>
        <p:spPr>
          <a:xfrm>
            <a:off x="3582670" y="916305"/>
            <a:ext cx="415353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  <a:sym typeface="+mn-ea"/>
              </a:rPr>
              <a:t>CONFÉRENCE</a:t>
            </a:r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INTERNATIONALE</a:t>
            </a:r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18" name="Caixa de Texto 17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19295" y="3027045"/>
            <a:ext cx="2769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PROGRAMME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CONTACTS</a:t>
            </a:r>
          </a:p>
        </p:txBody>
      </p:sp>
      <p:sp>
        <p:nvSpPr>
          <p:cNvPr id="33" name="CaixaDeTexto 53"/>
          <p:cNvSpPr txBox="1"/>
          <p:nvPr/>
        </p:nvSpPr>
        <p:spPr>
          <a:xfrm>
            <a:off x="9541510" y="4582795"/>
            <a:ext cx="24695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</a:rPr>
              <a:t>B</a:t>
            </a:r>
            <a:r>
              <a:rPr lang="pt-PT" altLang="en-US" sz="1600" b="1" i="1" dirty="0" smtClean="0">
                <a:solidFill>
                  <a:srgbClr val="00B0F0"/>
                </a:solidFill>
              </a:rPr>
              <a:t>ASALT CONFERENCE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</a:p>
        </p:txBody>
      </p:sp>
      <p:sp>
        <p:nvSpPr>
          <p:cNvPr id="11" name="CaixaDeTexto 67"/>
          <p:cNvSpPr txBox="1"/>
          <p:nvPr/>
        </p:nvSpPr>
        <p:spPr>
          <a:xfrm>
            <a:off x="9281795" y="114363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6666"/>
                </a:solidFill>
                <a:sym typeface="+mn-ea"/>
              </a:rPr>
              <a:t>09 -11 JUIN</a:t>
            </a:r>
            <a:endParaRPr lang="pt-PT" sz="2400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________</a:t>
            </a:r>
            <a:r>
              <a:rPr lang="pt-PT" sz="1400" baseline="-25000" dirty="0">
                <a:solidFill>
                  <a:srgbClr val="006666"/>
                </a:solidFill>
              </a:rPr>
              <a:t>■</a:t>
            </a:r>
            <a:r>
              <a:rPr lang="pt-PT" sz="1200" dirty="0">
                <a:solidFill>
                  <a:srgbClr val="006666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6666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6666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ÎLE DE SANTIAGO</a:t>
            </a:r>
          </a:p>
          <a:p>
            <a:pPr algn="ctr"/>
            <a:r>
              <a:rPr lang="pt-PT" sz="2400" dirty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  <a:t>10</a:t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32" name="Anel 31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163685" y="986155"/>
            <a:ext cx="3016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DE LA CONFÉRENCE</a:t>
            </a:r>
          </a:p>
        </p:txBody>
      </p:sp>
      <p:sp>
        <p:nvSpPr>
          <p:cNvPr id="9" name="CaixaDeTexto 67"/>
          <p:cNvSpPr/>
          <p:nvPr/>
        </p:nvSpPr>
        <p:spPr>
          <a:xfrm>
            <a:off x="9226550" y="174688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1610" y="803910"/>
          <a:ext cx="5753100" cy="16148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4465"/>
                <a:gridCol w="488950"/>
                <a:gridCol w="2069465"/>
                <a:gridCol w="490220"/>
              </a:tblGrid>
              <a:tr h="31242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pt-PT" sz="1200" b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Préambule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Résumé du programme du Forum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Programme de la conférence - Jour 1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Délais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Programme de la conférence - Jour 2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Calendrier des évènements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Programme de la conférence</a:t>
                      </a: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- Jour 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</a:t>
            </a: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Axé sur la protection de l'environnement</a:t>
            </a: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Axé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sur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l'innovation</a:t>
            </a: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Réalistes</a:t>
            </a: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Stratégique</a:t>
            </a: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Actions</a:t>
            </a: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400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Résultats</a:t>
            </a: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Reévaluation</a:t>
            </a: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" y="6604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3362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098915" y="944880"/>
            <a:ext cx="2854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DE LA CONFÉRENCE</a:t>
            </a:r>
          </a:p>
        </p:txBody>
      </p:sp>
      <p:sp>
        <p:nvSpPr>
          <p:cNvPr id="9" name="CaixaDeTexto 67"/>
          <p:cNvSpPr/>
          <p:nvPr/>
        </p:nvSpPr>
        <p:spPr>
          <a:xfrm>
            <a:off x="9226550" y="165163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5570" y="213360"/>
            <a:ext cx="7322820" cy="2226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PREAMBULE</a:t>
            </a:r>
            <a:endParaRPr lang="pt-PT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defRPr lang="en-US"/>
            </a:pP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Le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Cap-Vert accueillera un événement international sur le thème «</a:t>
            </a:r>
            <a:r>
              <a:rPr lang="fr-F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APPLICATION DE LA POUDRE DE </a:t>
            </a:r>
            <a:r>
              <a:rPr lang="fr-F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fr-F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AGRICULTURE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Ses avantages en tant qu'engrais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pour l’</a:t>
            </a:r>
            <a:r>
              <a:rPr lang="fr-F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Agriculture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».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L'événement aura lieu du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07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à la Noble Hall de l'Assemblée Nationale du Cap-Vert,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Praia.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'évènement a deux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composantes: une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Conférence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Internationale et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un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Forum des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Entreprises.</a:t>
            </a:r>
            <a:endParaRPr lang="fr-F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La Conférence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Internationale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intituée</a:t>
            </a:r>
            <a:r>
              <a:rPr lang="pt-PT" altLang="fr-F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BASALT CONFERENCE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se concentre sur l'application de la poudre de basalte dans l'agriculture et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 </a:t>
            </a:r>
            <a:r>
              <a:rPr lang="pt-PT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Table Ronde d'Intégration et le Débat</a:t>
            </a:r>
            <a:r>
              <a:rPr lang="pt-PT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»</a:t>
            </a:r>
            <a:r>
              <a:rPr lang="fr-FR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d'une durée de trois jours, du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07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85000"/>
              </a:lnSpc>
            </a:pPr>
            <a:endParaRPr lang="fr-F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 parallèle, aura lieu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un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Forum des Entreprises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intitué</a:t>
            </a:r>
            <a:r>
              <a:rPr lang="pt-PT" altLang="fr-F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ATLANTIC BUSINESS FORUM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de trois jours, du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11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comprend une table ronde sur les affaires le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axée sur les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pportunités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d'Affaires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et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artenariats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des Entreprises,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impliquant des entreprises africaines, avec un accent particulier sur </a:t>
            </a:r>
            <a:r>
              <a:rPr lang="pt-PT" alt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celles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 la </a:t>
            </a:r>
            <a:r>
              <a:rPr lang="fr-F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CEDEAO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avec des entreprises d'autres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origines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notamment de l'Europe et du Brésil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Chaque composante 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d'évènement a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programm</a:t>
            </a:r>
            <a:r>
              <a:rPr lang="pt-PT" alt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ation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spécifique.</a:t>
            </a: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87844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985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65163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4" name="TextBox 16"/>
          <p:cNvSpPr/>
          <p:nvPr/>
        </p:nvSpPr>
        <p:spPr>
          <a:xfrm>
            <a:off x="1905" y="383540"/>
            <a:ext cx="1321435" cy="6339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3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ACCRÉDITATION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08:00 – 08:30 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08:30 – 10:15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10:15 – 10:45</a:t>
            </a:r>
          </a:p>
          <a:p>
            <a:pPr>
              <a:lnSpc>
                <a:spcPts val="13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10:45 – 12:30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12:30- 14:00</a:t>
            </a:r>
          </a:p>
          <a:p>
            <a:pPr>
              <a:lnSpc>
                <a:spcPts val="13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14:00 – 15:45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15:45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16:15</a:t>
            </a:r>
          </a:p>
          <a:p>
            <a:pPr>
              <a:lnSpc>
                <a:spcPts val="13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16:15 – 18:00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20:00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22:30</a:t>
            </a:r>
          </a:p>
        </p:txBody>
      </p:sp>
      <p:sp>
        <p:nvSpPr>
          <p:cNvPr id="5" name="TextBox 26"/>
          <p:cNvSpPr/>
          <p:nvPr/>
        </p:nvSpPr>
        <p:spPr>
          <a:xfrm>
            <a:off x="1108075" y="378460"/>
            <a:ext cx="5864860" cy="6337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3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À partir de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00</a:t>
            </a:r>
          </a:p>
          <a:p>
            <a:pPr>
              <a:lnSpc>
                <a:spcPts val="1300"/>
              </a:lnSpc>
              <a:defRPr lang="en-US"/>
            </a:pPr>
            <a:r>
              <a:rPr lang="pt-PT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Cérémonie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d'</a:t>
            </a:r>
            <a:r>
              <a:rPr lang="pt-PT" sz="1100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ouverture</a:t>
            </a:r>
            <a:endParaRPr lang="pt-PT" sz="11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Conférence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I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BR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pt-BR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«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ÉTAT ACTUEL DE LA RECHERCHE SUR L'UTILISATION DE LA POUDRE DE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BASALTE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ET LA CONSOLIDATION DE SON APPLICATION EN AGRICULTURE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»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Prof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. Eder  de Souza Martins –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Chercheur de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EMBRAPA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(Société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Brésilienne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Recherche Agro-élevage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)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Cabo Verde</a:t>
            </a:r>
          </a:p>
          <a:p>
            <a:pPr>
              <a:lnSpc>
                <a:spcPts val="1300"/>
              </a:lnSpc>
              <a:defRPr lang="en-US"/>
            </a:pP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Conférence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II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: «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LA RECHERCHE À LA LÉGISLATION ET À LA RÉGLEMENTATION DE L'APPLICATION DE LA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POUDRE DE BASALTE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EN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AGRICULTURE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recherche, législation et réglementation sur l'application de la poudre de basalte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– Le Brésil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comme Étude de cas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»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Prof.  Suzi Huff Theodoro – 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Chercheur à l'Université de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Brasilia</a:t>
            </a: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Cabo Verde</a:t>
            </a: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en-GB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en-GB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en-GB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Déjeuner</a:t>
            </a: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Conférence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III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«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RECONSTRUCTION DU SOL ET DE L'ENVIRONNEMENT AVEC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L’APPLICATION DE LA POUDRE DE BASALTE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POUR UNE PRODUCTIVITÉ ET UNE QUALITÉ ALIMENTAIRES ACCRUES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»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Chercheur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à Université Estadual do Paraná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Brésil</a:t>
            </a: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Cabo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Verde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Conference IV: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UTILISATION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LA 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POUDRE DE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EN AGRICULTURE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lang="pt-PT" sz="1100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Étude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cas»</a:t>
            </a:r>
            <a:endParaRPr lang="en-GB" sz="1100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Émérite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Université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– Canadá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abo Verde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3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Réception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bienvenue</a:t>
            </a:r>
          </a:p>
        </p:txBody>
      </p:sp>
      <p:sp>
        <p:nvSpPr>
          <p:cNvPr id="24" name="TextBox 31"/>
          <p:cNvSpPr/>
          <p:nvPr/>
        </p:nvSpPr>
        <p:spPr>
          <a:xfrm>
            <a:off x="19685" y="164359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JOUR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07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86360" y="-2646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" name="CaixaDeTexto 22"/>
          <p:cNvSpPr txBox="1"/>
          <p:nvPr/>
        </p:nvSpPr>
        <p:spPr>
          <a:xfrm>
            <a:off x="9098915" y="944880"/>
            <a:ext cx="2854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DE LA CONFÉRENCE</a:t>
            </a:r>
          </a:p>
        </p:txBody>
      </p:sp>
      <p:sp>
        <p:nvSpPr>
          <p:cNvPr id="35" name="CaixaDeTexto 13"/>
          <p:cNvSpPr txBox="1"/>
          <p:nvPr/>
        </p:nvSpPr>
        <p:spPr>
          <a:xfrm>
            <a:off x="12065" y="6656070"/>
            <a:ext cx="4530090" cy="2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i="1" dirty="0" smtClean="0">
                <a:solidFill>
                  <a:schemeClr val="bg1"/>
                </a:solidFill>
              </a:rPr>
              <a:t>Remarque</a:t>
            </a:r>
            <a:r>
              <a:rPr lang="pt-PT" sz="800" i="1" dirty="0" smtClean="0">
                <a:solidFill>
                  <a:schemeClr val="bg1"/>
                </a:solidFill>
              </a:rPr>
              <a:t>: </a:t>
            </a:r>
            <a:r>
              <a:rPr lang="pt-PT" sz="800" i="1" dirty="0" smtClean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bg1"/>
                </a:solidFill>
              </a:rPr>
              <a:t>Certains des noms </a:t>
            </a:r>
            <a:r>
              <a:rPr lang="fr-FR" sz="800" dirty="0" smtClean="0">
                <a:solidFill>
                  <a:schemeClr val="bg1"/>
                </a:solidFill>
              </a:rPr>
              <a:t>mentionnés </a:t>
            </a:r>
            <a:r>
              <a:rPr lang="fr-FR" sz="800" dirty="0">
                <a:solidFill>
                  <a:schemeClr val="bg1"/>
                </a:solidFill>
              </a:rPr>
              <a:t>sont </a:t>
            </a:r>
            <a:r>
              <a:rPr lang="fr-FR" sz="800" dirty="0" smtClean="0">
                <a:solidFill>
                  <a:schemeClr val="bg1"/>
                </a:solidFill>
              </a:rPr>
              <a:t>encore </a:t>
            </a:r>
            <a:r>
              <a:rPr lang="fr-FR" sz="800" dirty="0">
                <a:solidFill>
                  <a:schemeClr val="bg1"/>
                </a:solidFill>
              </a:rPr>
              <a:t>en cours de confirmation.</a:t>
            </a:r>
            <a:endParaRPr lang="pt-P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74688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2" name="TextBox 16"/>
          <p:cNvSpPr/>
          <p:nvPr/>
        </p:nvSpPr>
        <p:spPr>
          <a:xfrm>
            <a:off x="-5080" y="346710"/>
            <a:ext cx="1188720" cy="6503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ACCRÉDITATION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&gt;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18:00</a:t>
            </a:r>
          </a:p>
        </p:txBody>
      </p:sp>
      <p:sp>
        <p:nvSpPr>
          <p:cNvPr id="10" name="TextBox 26"/>
          <p:cNvSpPr/>
          <p:nvPr/>
        </p:nvSpPr>
        <p:spPr>
          <a:xfrm>
            <a:off x="1026160" y="330200"/>
            <a:ext cx="6428105" cy="6501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À partir de </a:t>
            </a: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00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ÉTAT ACTUEL DE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RECHERCHE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SUR L'UTILISATION DES ROCHES SILICATIQUES DANS LA CORRECTION ET LA FERTILISATION DES SOLS - État de l'art en Afrique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Université de Yaoundé - Cameroun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Université de Poitiers - France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Université de Stellenbosch - Afrique du Sud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Université d'Antananarivo - Madagascar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CILSS - Comité permanent inter-États de lutte contre la sécheresse au Sahel</a:t>
            </a:r>
          </a:p>
          <a:p>
            <a:pPr>
              <a:lnSpc>
                <a:spcPts val="1200"/>
              </a:lnSpc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LES DÉFIS DU DÉVELOPPEMENT DURABLE: La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nécessité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d'une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gestion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des nutriments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en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agriculture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Ministère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l'Agriculture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et du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Développement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ural de la Côte d'Ivoire 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Agence régionale pour l'agriculture et l'alimentation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Direction de l'Agriculture et du Développement Rural - Commission de la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CEDEAO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100" i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Ministère de </a:t>
            </a:r>
            <a:r>
              <a:rPr lang="fr-FR" sz="1100" i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l‘Agriculture </a:t>
            </a:r>
            <a:r>
              <a:rPr lang="fr-FR" sz="1100" i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de la </a:t>
            </a:r>
            <a:r>
              <a:rPr lang="fr-FR" sz="1100" i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Gambie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Fonds National de Développement Agricole (FNDA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fr-FR" sz="120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 Bénin</a:t>
            </a:r>
            <a:endParaRPr lang="fr-FR" sz="1200" i="1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Déjeuner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III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BASALTE: POTENTIEL AGROMINÉRAL ET POSSIBILITÉS DE CHAÎNE PRODUCTIVES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100" i="1" dirty="0" smtClean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Chercheur 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du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Service Géologique du Brésil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 Andrea Sander -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Chercheur 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du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Service Géologique du Brésil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«LA FERTILISATION DU SOL AVEC POUDRE DE ROCHE ET PRODUCTION DES ALIMENTS» 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Émérite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Othon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Henry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Leonardos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, de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l'Université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Brasilia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FREE</a:t>
            </a:r>
          </a:p>
        </p:txBody>
      </p:sp>
      <p:sp>
        <p:nvSpPr>
          <p:cNvPr id="11" name="TextBox 31"/>
          <p:cNvSpPr/>
          <p:nvPr/>
        </p:nvSpPr>
        <p:spPr>
          <a:xfrm>
            <a:off x="-8890" y="158442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cs typeface="Times New Roman" panose="02020603050405020304" pitchFamily="1" charset="0"/>
              </a:rPr>
              <a:t>JOUR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12" name="TextBox 1"/>
          <p:cNvSpPr/>
          <p:nvPr/>
        </p:nvSpPr>
        <p:spPr>
          <a:xfrm>
            <a:off x="10160" y="-3483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" name="CaixaDeTexto 22"/>
          <p:cNvSpPr txBox="1"/>
          <p:nvPr/>
        </p:nvSpPr>
        <p:spPr>
          <a:xfrm>
            <a:off x="9098915" y="944880"/>
            <a:ext cx="2854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DE LA CONFÉRENCE</a:t>
            </a:r>
          </a:p>
        </p:txBody>
      </p:sp>
      <p:sp>
        <p:nvSpPr>
          <p:cNvPr id="39" name="CaixaDeTexto 13"/>
          <p:cNvSpPr txBox="1"/>
          <p:nvPr/>
        </p:nvSpPr>
        <p:spPr>
          <a:xfrm>
            <a:off x="-3175" y="6640830"/>
            <a:ext cx="4530090" cy="2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i="1" dirty="0" smtClean="0">
                <a:solidFill>
                  <a:schemeClr val="bg1"/>
                </a:solidFill>
              </a:rPr>
              <a:t>Remarque</a:t>
            </a:r>
            <a:r>
              <a:rPr lang="pt-PT" sz="800" i="1" dirty="0" smtClean="0">
                <a:solidFill>
                  <a:schemeClr val="bg1"/>
                </a:solidFill>
              </a:rPr>
              <a:t>: </a:t>
            </a:r>
            <a:r>
              <a:rPr lang="pt-PT" sz="800" i="1" dirty="0" smtClean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bg1"/>
                </a:solidFill>
              </a:rPr>
              <a:t>Certains des noms </a:t>
            </a:r>
            <a:r>
              <a:rPr lang="fr-FR" sz="800" dirty="0" smtClean="0">
                <a:solidFill>
                  <a:schemeClr val="bg1"/>
                </a:solidFill>
              </a:rPr>
              <a:t>mentionnés </a:t>
            </a:r>
            <a:r>
              <a:rPr lang="fr-FR" sz="800" dirty="0">
                <a:solidFill>
                  <a:schemeClr val="bg1"/>
                </a:solidFill>
              </a:rPr>
              <a:t>sont </a:t>
            </a:r>
            <a:r>
              <a:rPr lang="fr-FR" sz="800" dirty="0" smtClean="0">
                <a:solidFill>
                  <a:schemeClr val="bg1"/>
                </a:solidFill>
              </a:rPr>
              <a:t>encore </a:t>
            </a:r>
            <a:r>
              <a:rPr lang="fr-FR" sz="800" dirty="0">
                <a:solidFill>
                  <a:schemeClr val="bg1"/>
                </a:solidFill>
              </a:rPr>
              <a:t>en cours de confirmation.</a:t>
            </a:r>
            <a:endParaRPr lang="pt-P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74688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5" name="TextBox 26"/>
          <p:cNvSpPr/>
          <p:nvPr/>
        </p:nvSpPr>
        <p:spPr>
          <a:xfrm>
            <a:off x="980440" y="521335"/>
            <a:ext cx="6289675" cy="6120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À partir de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00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Conférence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«LA FILIÈRE DES ROCHES ORNAMENTALES - Le potentiel du Basalte  Comme Roche Ornementale»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Bureau de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Recherches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Géologiques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et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Minières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BRGM)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France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 err="1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Conference VII: </a:t>
            </a:r>
            <a:r>
              <a:rPr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«LES DÉFIS DE LA PRODUCTION ET LA TRANSFORMATION DES PRODUITS AGRICOLES EN AFRIQUE DE L'OUEST - Une opportunité pour l'industrialisation» </a:t>
            </a:r>
            <a:endParaRPr sz="1100" b="1" i="1" dirty="0" smtClean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</a:t>
            </a:r>
            <a:r>
              <a:rPr lang="fr-F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Organisation des Nations Unies pour l'alimentation et l'agriculture</a:t>
            </a:r>
          </a:p>
          <a:p>
            <a:pPr>
              <a:lnSpc>
                <a:spcPts val="1200"/>
              </a:lnSpc>
              <a:defRPr lang="en-US"/>
            </a:pPr>
            <a:endParaRPr lang="fr-F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Déjeuner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 IV: «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LE RÔLE DE L'INDUSTRIE 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BASALTE DANS LA COOPÉRATION ÉCONOMIQUE ET LE RENFORCEMENT DE L'INTÉGRATION RÉGIONALE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Un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Actif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dans la coopération économique et commerciale entre le Cap-Vert, le Sénégal et la Gambie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Verde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Orateurs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Cabo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Verde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Société Financière Internationale 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- SFI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Ministère des Mines et de la Géologie du </a:t>
            </a:r>
            <a:r>
              <a:rPr lang="fr-F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Sénégal</a:t>
            </a:r>
            <a:endParaRPr lang="fr-FR" sz="1100" dirty="0" smtClean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Ministère gambien des transports, des travaux publics et des infrastructures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Banque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Africaine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de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Développement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-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B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AD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Banque d'investissement et de développement de la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BIDC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Cérémonie de clôture de la Conférence internationale</a:t>
            </a:r>
          </a:p>
          <a:p>
            <a:pPr>
              <a:lnSpc>
                <a:spcPts val="1200"/>
              </a:lnSpc>
              <a:defRPr lang="en-US"/>
            </a:pP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Dîner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bienvenue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«LES SAVEURS DE LA CEDEAO»</a:t>
            </a:r>
          </a:p>
        </p:txBody>
      </p:sp>
      <p:sp>
        <p:nvSpPr>
          <p:cNvPr id="36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JOUR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37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4" name="TextBox 16"/>
          <p:cNvSpPr/>
          <p:nvPr/>
        </p:nvSpPr>
        <p:spPr>
          <a:xfrm>
            <a:off x="635" y="527685"/>
            <a:ext cx="1210310" cy="6125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ACCRÉDITATION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10:45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  –  16:30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20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:30  –  23:00</a:t>
            </a: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" name="CaixaDeTexto 22"/>
          <p:cNvSpPr txBox="1"/>
          <p:nvPr/>
        </p:nvSpPr>
        <p:spPr>
          <a:xfrm>
            <a:off x="9098915" y="944880"/>
            <a:ext cx="2854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DE LA CONFÉRENCE</a:t>
            </a:r>
          </a:p>
        </p:txBody>
      </p:sp>
      <p:sp>
        <p:nvSpPr>
          <p:cNvPr id="33" name="CaixaDeTexto 13"/>
          <p:cNvSpPr txBox="1"/>
          <p:nvPr/>
        </p:nvSpPr>
        <p:spPr>
          <a:xfrm>
            <a:off x="12065" y="6656070"/>
            <a:ext cx="4530090" cy="2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i="1" dirty="0" smtClean="0">
                <a:solidFill>
                  <a:schemeClr val="bg1"/>
                </a:solidFill>
              </a:rPr>
              <a:t>Remarque</a:t>
            </a:r>
            <a:r>
              <a:rPr lang="pt-PT" sz="800" i="1" dirty="0" smtClean="0">
                <a:solidFill>
                  <a:schemeClr val="bg1"/>
                </a:solidFill>
              </a:rPr>
              <a:t>: </a:t>
            </a:r>
            <a:r>
              <a:rPr lang="pt-PT" sz="800" i="1" dirty="0" smtClean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bg1"/>
                </a:solidFill>
              </a:rPr>
              <a:t>Certains des noms </a:t>
            </a:r>
            <a:r>
              <a:rPr lang="fr-FR" sz="800" dirty="0" smtClean="0">
                <a:solidFill>
                  <a:schemeClr val="bg1"/>
                </a:solidFill>
              </a:rPr>
              <a:t>mentionnés </a:t>
            </a:r>
            <a:r>
              <a:rPr lang="fr-FR" sz="800" dirty="0">
                <a:solidFill>
                  <a:schemeClr val="bg1"/>
                </a:solidFill>
              </a:rPr>
              <a:t>sont </a:t>
            </a:r>
            <a:r>
              <a:rPr lang="fr-FR" sz="800" dirty="0" smtClean="0">
                <a:solidFill>
                  <a:schemeClr val="bg1"/>
                </a:solidFill>
              </a:rPr>
              <a:t>encore </a:t>
            </a:r>
            <a:r>
              <a:rPr lang="fr-FR" sz="800" dirty="0">
                <a:solidFill>
                  <a:schemeClr val="bg1"/>
                </a:solidFill>
              </a:rPr>
              <a:t>en cours de confirmation.</a:t>
            </a:r>
            <a:endParaRPr lang="pt-P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6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68" name="Triângulo Retângulo 167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sp>
        <p:nvSpPr>
          <p:cNvPr id="172" name="Rectangle: Rounded Corners 111"/>
          <p:cNvSpPr/>
          <p:nvPr/>
        </p:nvSpPr>
        <p:spPr>
          <a:xfrm>
            <a:off x="2289810" y="87153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173" name="Agrupar 172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74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Juin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d'affaires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75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76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Sierra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Leone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7" name="CaixaDeTexto 118"/>
          <p:cNvSpPr/>
          <p:nvPr/>
        </p:nvSpPr>
        <p:spPr>
          <a:xfrm>
            <a:off x="473964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PROGRAMME</a:t>
            </a:r>
          </a:p>
        </p:txBody>
      </p:sp>
      <p:sp>
        <p:nvSpPr>
          <p:cNvPr id="180" name="Forma automática3"/>
          <p:cNvSpPr/>
          <p:nvPr/>
        </p:nvSpPr>
        <p:spPr>
          <a:xfrm>
            <a:off x="8462010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4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ATELIER 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ÉCONOMIQUE ET FINANCIÈRE</a:t>
            </a:r>
            <a:endParaRPr lang="pt-PT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Panel </a:t>
            </a:r>
            <a:r>
              <a:rPr lang="pt-PT" sz="1100" b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II</a:t>
            </a:r>
            <a:endParaRPr lang="pt-P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bg1"/>
                </a:solidFill>
                <a:sym typeface="+mn-ea"/>
              </a:rPr>
              <a:t>«</a:t>
            </a:r>
            <a:r>
              <a:rPr lang="fr-FR" sz="1100" i="1" dirty="0" smtClean="0">
                <a:solidFill>
                  <a:schemeClr val="bg1"/>
                </a:solidFill>
                <a:sym typeface="+mn-ea"/>
              </a:rPr>
              <a:t>FINANCEMENT </a:t>
            </a:r>
            <a:r>
              <a:rPr lang="fr-FR" sz="1100" i="1" dirty="0">
                <a:solidFill>
                  <a:schemeClr val="bg1"/>
                </a:solidFill>
                <a:sym typeface="+mn-ea"/>
              </a:rPr>
              <a:t>DU SECTEUR PRIVÉ DANS LA </a:t>
            </a:r>
            <a:r>
              <a:rPr lang="fr-FR" sz="1100" i="1" dirty="0" smtClean="0">
                <a:solidFill>
                  <a:schemeClr val="bg1"/>
                </a:solidFill>
                <a:sym typeface="+mn-ea"/>
              </a:rPr>
              <a:t>CEDEAO</a:t>
            </a:r>
            <a:r>
              <a:rPr altLang="fr-FR" sz="1100" i="1" dirty="0" smtClean="0">
                <a:solidFill>
                  <a:schemeClr val="bg1"/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8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8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grpSp>
        <p:nvGrpSpPr>
          <p:cNvPr id="186" name="Agrupar 185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87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8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90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 time</a:t>
            </a:r>
            <a:endParaRPr lang="pt-PT" sz="120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91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2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ATELIER </a:t>
            </a:r>
            <a:r>
              <a:rPr sz="1400" b="1"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ÉCONOMIQUE</a:t>
            </a:r>
            <a:r>
              <a:rPr sz="14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sz="1400" b="1"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ET FINANCIÈRE</a:t>
            </a:r>
            <a:endParaRPr sz="1400" b="1" i="1" dirty="0" smtClean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chemeClr val="bg1"/>
                </a:solidFill>
                <a:sym typeface="+mn-ea"/>
              </a:rPr>
              <a:t>Panel I</a:t>
            </a:r>
            <a:r>
              <a:rPr altLang="it-IT" b="1" dirty="0" smtClean="0">
                <a:solidFill>
                  <a:schemeClr val="bg1"/>
                </a:solidFill>
                <a:sym typeface="+mn-ea"/>
              </a:rPr>
              <a:t>II</a:t>
            </a:r>
            <a:r>
              <a:rPr lang="it-IT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it-IT" dirty="0">
                <a:solidFill>
                  <a:schemeClr val="bg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«</a:t>
            </a:r>
            <a:r>
              <a:rPr lang="it-IT" i="1" dirty="0">
                <a:solidFill>
                  <a:schemeClr val="bg1"/>
                </a:solidFill>
                <a:sym typeface="+mn-ea"/>
              </a:rPr>
              <a:t>LE DÉVELOPPEMENT DE L’ÉCONOMIE NUMÉRIQUE EN AFRIQUE: </a:t>
            </a:r>
            <a:r>
              <a:rPr i="1" dirty="0">
                <a:solidFill>
                  <a:schemeClr val="bg1"/>
                </a:solidFill>
                <a:sym typeface="+mn-ea"/>
              </a:rPr>
              <a:t>L'importance des Start-Ups dans l'innovation du marché et l'Entrepreneuriat des Jeunes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»</a:t>
            </a:r>
            <a:endParaRPr lang="fr-FR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3" name="Rectangle: Rounded Corners 117"/>
          <p:cNvSpPr/>
          <p:nvPr/>
        </p:nvSpPr>
        <p:spPr>
          <a:xfrm>
            <a:off x="2520950" y="5380355"/>
            <a:ext cx="1475740" cy="128968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h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-Cona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kry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95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Conférence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DES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TATS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U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NIS</a:t>
            </a: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6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Conférence III </a:t>
            </a:r>
            <a:endParaRPr lang="pt-PT" alt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 L'</a:t>
            </a:r>
            <a:r>
              <a:rPr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UNION EUROPÉENNE</a:t>
            </a:r>
            <a:r>
              <a:rPr lang="pt-PT" altLang="en-US"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198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Conférence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 LA </a:t>
            </a:r>
            <a:r>
              <a:rPr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9" name="Rectangle: Rounded Corners 209"/>
          <p:cNvSpPr/>
          <p:nvPr/>
        </p:nvSpPr>
        <p:spPr>
          <a:xfrm>
            <a:off x="8568690" y="6084570"/>
            <a:ext cx="15843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Session de clôture 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0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201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DÎNER DE GALA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2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203" name="Imagem 20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204" name="Slide Number Placeholder 6"/>
          <p:cNvSpPr txBox="1"/>
          <p:nvPr/>
        </p:nvSpPr>
        <p:spPr bwMode="auto">
          <a:xfrm>
            <a:off x="6764051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09" name="Caixa de Texto 208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Banque d'Investissement et de Développement de la CEDEAO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Fonds Africain de Garantie et de Cooperation Economique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Banque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fricaine de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éveloppement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BfAD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ociété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inancière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nternationale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</a:p>
        </p:txBody>
      </p:sp>
      <p:sp>
        <p:nvSpPr>
          <p:cNvPr id="210" name="Caixa de Texto 209"/>
          <p:cNvSpPr txBox="1"/>
          <p:nvPr/>
        </p:nvSpPr>
        <p:spPr>
          <a:xfrm>
            <a:off x="8514715" y="3876040"/>
            <a:ext cx="3462020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Commission de la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ANPROTEC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Brésil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Agence Française de Développement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endParaRPr lang="pt-PT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1" name="Caixa de Texto 210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2" name="Caixa de Texto 211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altLang="en-US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</a:p>
          <a:p>
            <a:pPr>
              <a:lnSpc>
                <a:spcPct val="80000"/>
              </a:lnSpc>
            </a:pPr>
            <a:r>
              <a:rPr lang="pt-PT" altLang="en-US" sz="12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3" name="Caixa de Texto 212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4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16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17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18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19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20" name="Oval 219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221" name="Oval 220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222" name="Conexão Reta 221"/>
          <p:cNvCxnSpPr/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exão Reta 222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Déjeuner</a:t>
            </a:r>
          </a:p>
        </p:txBody>
      </p:sp>
      <p:sp>
        <p:nvSpPr>
          <p:cNvPr id="22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grpSp>
        <p:nvGrpSpPr>
          <p:cNvPr id="226" name="Agrupar 225"/>
          <p:cNvGrpSpPr/>
          <p:nvPr/>
        </p:nvGrpSpPr>
        <p:grpSpPr>
          <a:xfrm>
            <a:off x="7367905" y="1820545"/>
            <a:ext cx="1209040" cy="1165860"/>
            <a:chOff x="11299" y="3259"/>
            <a:chExt cx="1904" cy="1836"/>
          </a:xfrm>
        </p:grpSpPr>
        <p:sp>
          <p:nvSpPr>
            <p:cNvPr id="227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Conférence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</a:p>
          </p:txBody>
        </p:sp>
        <p:sp>
          <p:nvSpPr>
            <p:cNvPr id="228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229" name="Agrupar 22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230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231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232" name="Agrupar 231"/>
          <p:cNvGrpSpPr/>
          <p:nvPr/>
        </p:nvGrpSpPr>
        <p:grpSpPr>
          <a:xfrm>
            <a:off x="7250430" y="4968875"/>
            <a:ext cx="1325880" cy="1262380"/>
            <a:chOff x="11204" y="8642"/>
            <a:chExt cx="1913" cy="1875"/>
          </a:xfrm>
        </p:grpSpPr>
        <p:sp>
          <p:nvSpPr>
            <p:cNvPr id="233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Conférence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234" name="TextBox 176"/>
            <p:cNvSpPr/>
            <p:nvPr/>
          </p:nvSpPr>
          <p:spPr>
            <a:xfrm>
              <a:off x="11504" y="10071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235" name="Cortar Retângulo de Canto Simples 234"/>
          <p:cNvSpPr/>
          <p:nvPr/>
        </p:nvSpPr>
        <p:spPr>
          <a:xfrm>
            <a:off x="4051300" y="605155"/>
            <a:ext cx="1224915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2</a:t>
            </a:r>
            <a:r>
              <a:rPr lang="pt-PT" altLang="en-US" sz="1400" b="1" baseline="30000">
                <a:solidFill>
                  <a:schemeClr val="tx1"/>
                </a:solidFill>
              </a:rPr>
              <a:t>ème</a:t>
            </a:r>
            <a:r>
              <a:rPr lang="pt-PT" altLang="en-US" sz="1400" b="1">
                <a:solidFill>
                  <a:schemeClr val="tx1"/>
                </a:solidFill>
              </a:rPr>
              <a:t> JOUR</a:t>
            </a:r>
          </a:p>
        </p:txBody>
      </p:sp>
      <p:grpSp>
        <p:nvGrpSpPr>
          <p:cNvPr id="236" name="Agrupar 235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37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Juin</a:t>
              </a:r>
              <a:endParaRPr lang="pt-PT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de </a:t>
              </a:r>
              <a:r>
                <a:rPr lang="pt-PT" altLang="en-US" sz="1000" dirty="0" err="1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marchés</a:t>
              </a: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endParaRPr>
            </a:p>
          </p:txBody>
        </p:sp>
        <p:sp>
          <p:nvSpPr>
            <p:cNvPr id="238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239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40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241" name="Cortar Retângulo de Canto Simples 240"/>
          <p:cNvSpPr/>
          <p:nvPr/>
        </p:nvSpPr>
        <p:spPr>
          <a:xfrm>
            <a:off x="9656445" y="86995"/>
            <a:ext cx="1224915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3</a:t>
            </a:r>
            <a:r>
              <a:rPr lang="pt-PT" altLang="en-US" sz="1400" b="1" baseline="30000">
                <a:solidFill>
                  <a:schemeClr val="tx1"/>
                </a:solidFill>
              </a:rPr>
              <a:t>ème</a:t>
            </a:r>
            <a:r>
              <a:rPr lang="pt-PT" altLang="en-US" sz="1400" b="1">
                <a:solidFill>
                  <a:schemeClr val="tx1"/>
                </a:solidFill>
              </a:rPr>
              <a:t> JOUR</a:t>
            </a:r>
          </a:p>
        </p:txBody>
      </p:sp>
      <p:grpSp>
        <p:nvGrpSpPr>
          <p:cNvPr id="242" name="Agrupar 241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243" name="Oval 24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24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245" name="Agrupar 244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246" name="Oval 245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247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248" name="Agrupar 247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249" name="Oval 248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250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251" name="CaixaDeTexto 13"/>
          <p:cNvSpPr txBox="1"/>
          <p:nvPr/>
        </p:nvSpPr>
        <p:spPr>
          <a:xfrm>
            <a:off x="2534285" y="6656070"/>
            <a:ext cx="4530090" cy="2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i="1" dirty="0" smtClean="0">
                <a:solidFill>
                  <a:schemeClr val="bg1"/>
                </a:solidFill>
              </a:rPr>
              <a:t>Remarque</a:t>
            </a:r>
            <a:r>
              <a:rPr lang="pt-PT" sz="800" i="1" dirty="0" smtClean="0">
                <a:solidFill>
                  <a:schemeClr val="bg1"/>
                </a:solidFill>
              </a:rPr>
              <a:t>: </a:t>
            </a:r>
            <a:r>
              <a:rPr lang="pt-PT" sz="800" i="1" dirty="0" smtClean="0">
                <a:solidFill>
                  <a:schemeClr val="tx1"/>
                </a:solidFill>
              </a:rPr>
              <a:t> </a:t>
            </a:r>
            <a:r>
              <a:rPr lang="fr-FR" sz="800" dirty="0"/>
              <a:t>Certains des noms </a:t>
            </a:r>
            <a:r>
              <a:rPr lang="fr-FR" sz="800" dirty="0" smtClean="0"/>
              <a:t>mentionnés </a:t>
            </a:r>
            <a:r>
              <a:rPr lang="fr-FR" sz="800" dirty="0"/>
              <a:t>sont </a:t>
            </a:r>
            <a:r>
              <a:rPr lang="fr-FR" sz="800" dirty="0" smtClean="0"/>
              <a:t>encore </a:t>
            </a:r>
            <a:r>
              <a:rPr lang="fr-FR" sz="800" dirty="0"/>
              <a:t>en cours de confirmation.</a:t>
            </a:r>
            <a:endParaRPr lang="pt-PT" sz="800" dirty="0"/>
          </a:p>
        </p:txBody>
      </p:sp>
      <p:sp>
        <p:nvSpPr>
          <p:cNvPr id="252" name="Triângulo Isósceles 251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253" name="Triângulo Isósceles 252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254" name="Triângulo Isósceles 253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255" name="Triângulo Isósceles 254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256" name="Conexão Reta 255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258" name="Agrupar 257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259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Juin</a:t>
              </a:r>
              <a:endParaRPr lang="pt-PT" sz="14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d'affaires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260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sp>
        <p:nvSpPr>
          <p:cNvPr id="261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62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263" name="Agrupar 262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264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Juin</a:t>
              </a:r>
              <a:endParaRPr lang="pt-PT" sz="14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d'affaires</a:t>
              </a:r>
            </a:p>
          </p:txBody>
        </p:sp>
        <p:sp>
          <p:nvSpPr>
            <p:cNvPr id="265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266" name="Forma automática5"/>
          <p:cNvSpPr/>
          <p:nvPr/>
        </p:nvSpPr>
        <p:spPr>
          <a:xfrm>
            <a:off x="1578610" y="431101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Déjeuner</a:t>
            </a:r>
          </a:p>
        </p:txBody>
      </p:sp>
      <p:sp>
        <p:nvSpPr>
          <p:cNvPr id="267" name="TextBox 206"/>
          <p:cNvSpPr/>
          <p:nvPr/>
        </p:nvSpPr>
        <p:spPr>
          <a:xfrm>
            <a:off x="1555115" y="455676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268" name="Linha7"/>
          <p:cNvSpPr/>
          <p:nvPr/>
        </p:nvSpPr>
        <p:spPr>
          <a:xfrm rot="16200000">
            <a:off x="2770505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69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70" name="Linha7"/>
          <p:cNvSpPr/>
          <p:nvPr/>
        </p:nvSpPr>
        <p:spPr>
          <a:xfrm rot="16200000">
            <a:off x="2765425" y="49714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71" name="Linha7"/>
          <p:cNvSpPr/>
          <p:nvPr/>
        </p:nvSpPr>
        <p:spPr>
          <a:xfrm>
            <a:off x="2076450" y="514413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2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3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74" name="Straight Connector 144"/>
          <p:cNvSpPr/>
          <p:nvPr/>
        </p:nvSpPr>
        <p:spPr>
          <a:xfrm flipH="1">
            <a:off x="2077085" y="4874895"/>
            <a:ext cx="5080" cy="26860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75" name="Oval 274"/>
          <p:cNvSpPr/>
          <p:nvPr/>
        </p:nvSpPr>
        <p:spPr>
          <a:xfrm>
            <a:off x="3123565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276" name="Oval 275"/>
          <p:cNvSpPr/>
          <p:nvPr/>
        </p:nvSpPr>
        <p:spPr>
          <a:xfrm>
            <a:off x="3109595" y="510222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277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Accréditation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78" name="Rectangle: Rounded Corners 137"/>
          <p:cNvSpPr/>
          <p:nvPr/>
        </p:nvSpPr>
        <p:spPr>
          <a:xfrm>
            <a:off x="2540" y="6179185"/>
            <a:ext cx="2516505" cy="68326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Panel I:</a:t>
            </a: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BRÉSIL</a:t>
            </a: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: Le Potentiel et l'Opportunité de Coopération Technique et Entrepreneuriale»</a:t>
            </a: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79" name="TextBox 138"/>
          <p:cNvSpPr/>
          <p:nvPr/>
        </p:nvSpPr>
        <p:spPr>
          <a:xfrm>
            <a:off x="320040" y="6228715"/>
            <a:ext cx="1916430" cy="3118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 dirty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16:00 – 18:00</a:t>
            </a:r>
          </a:p>
        </p:txBody>
      </p:sp>
      <p:sp>
        <p:nvSpPr>
          <p:cNvPr id="280" name="Cortar Retângulo de Canto Simples 279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1</a:t>
            </a:r>
            <a:r>
              <a:rPr lang="pt-PT" altLang="en-US" sz="1400" b="1" baseline="30000">
                <a:solidFill>
                  <a:schemeClr val="tx1"/>
                </a:solidFill>
                <a:sym typeface="+mn-ea"/>
              </a:rPr>
              <a:t>er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100" b="1">
                <a:solidFill>
                  <a:schemeClr val="tx1"/>
                </a:solidFill>
                <a:sym typeface="+mn-ea"/>
              </a:rPr>
              <a:t>JOUR</a:t>
            </a:r>
            <a:r>
              <a:rPr lang="pt-PT" altLang="en-US" sz="1400" b="1">
                <a:solidFill>
                  <a:schemeClr val="tx1"/>
                </a:solidFill>
              </a:rPr>
              <a:t> - </a:t>
            </a:r>
            <a:r>
              <a:rPr lang="pt-PT" altLang="en-US" sz="1200" b="1">
                <a:solidFill>
                  <a:srgbClr val="FFFF00"/>
                </a:solidFill>
              </a:rPr>
              <a:t>9 JUIN</a:t>
            </a:r>
          </a:p>
        </p:txBody>
      </p:sp>
      <p:sp>
        <p:nvSpPr>
          <p:cNvPr id="281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2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3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4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Déjeuner</a:t>
            </a:r>
          </a:p>
        </p:txBody>
      </p:sp>
      <p:sp>
        <p:nvSpPr>
          <p:cNvPr id="285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6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287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288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15:30</a:t>
            </a:r>
          </a:p>
        </p:txBody>
      </p:sp>
      <p:sp>
        <p:nvSpPr>
          <p:cNvPr id="289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290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291" name="Cortar Retângulo de Canto Simples 290"/>
          <p:cNvSpPr/>
          <p:nvPr/>
        </p:nvSpPr>
        <p:spPr>
          <a:xfrm>
            <a:off x="0" y="5998845"/>
            <a:ext cx="2401570" cy="274174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i="1" dirty="0" smtClean="0">
                <a:solidFill>
                  <a:schemeClr val="tx1"/>
                </a:solidFill>
                <a:sym typeface="+mn-ea"/>
              </a:rPr>
              <a:t>ATELIER </a:t>
            </a:r>
            <a:r>
              <a:rPr lang="pt-PT" sz="1200" b="1" i="1" dirty="0">
                <a:solidFill>
                  <a:schemeClr val="tx1"/>
                </a:solidFill>
                <a:sym typeface="+mn-ea"/>
              </a:rPr>
              <a:t>ÉCONOMIQUE</a:t>
            </a:r>
            <a:endParaRPr lang="pt-PT" altLang="en-US" sz="1200" b="1" i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92" name="Cortar Retângulo de Canto Simples 291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grpSp>
        <p:nvGrpSpPr>
          <p:cNvPr id="293" name="Agrupar 292"/>
          <p:cNvGrpSpPr/>
          <p:nvPr/>
        </p:nvGrpSpPr>
        <p:grpSpPr>
          <a:xfrm>
            <a:off x="66576" y="4521749"/>
            <a:ext cx="1625213" cy="1528118"/>
            <a:chOff x="-64" y="4644"/>
            <a:chExt cx="2556" cy="2057"/>
          </a:xfrm>
          <a:solidFill>
            <a:srgbClr val="C7F3F3"/>
          </a:solidFill>
        </p:grpSpPr>
        <p:sp>
          <p:nvSpPr>
            <p:cNvPr id="294" name="Oval 38"/>
            <p:cNvSpPr/>
            <p:nvPr/>
          </p:nvSpPr>
          <p:spPr>
            <a:xfrm>
              <a:off x="-64" y="4644"/>
              <a:ext cx="2556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4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de Juin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Séance</a:t>
              </a:r>
              <a:r>
                <a:rPr lang="pt-PT" sz="1100" dirty="0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d'</a:t>
              </a: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ouverture</a:t>
              </a:r>
              <a:endParaRPr lang="pt-PT" sz="11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</a:t>
              </a: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du BUSINESS FORUM</a:t>
              </a:r>
            </a:p>
          </p:txBody>
        </p:sp>
        <p:sp>
          <p:nvSpPr>
            <p:cNvPr id="295" name="TextBox 101"/>
            <p:cNvSpPr/>
            <p:nvPr/>
          </p:nvSpPr>
          <p:spPr>
            <a:xfrm>
              <a:off x="357" y="6205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16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riângulo Retângulo 81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3" name="Imagem 82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85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d'Août</a:t>
            </a:r>
          </a:p>
        </p:txBody>
      </p:sp>
      <p:sp>
        <p:nvSpPr>
          <p:cNvPr id="115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  <a:sym typeface="+mn-ea"/>
              </a:rPr>
              <a:t>Ouverture des inscriptions pour manifestations d'intérêt et participation au Forum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1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  <a:sym typeface="+mn-ea"/>
              </a:rPr>
              <a:t>Date limite d'inscription pour participer au Business Round d'affaires</a:t>
            </a:r>
          </a:p>
        </p:txBody>
      </p:sp>
      <p:sp>
        <p:nvSpPr>
          <p:cNvPr id="12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6" name="Oval 125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Avril</a:t>
            </a:r>
          </a:p>
        </p:txBody>
      </p:sp>
      <p:cxnSp>
        <p:nvCxnSpPr>
          <p:cNvPr id="127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2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3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Juin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5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44"/>
          <p:cNvCxnSpPr/>
          <p:nvPr/>
        </p:nvCxnSpPr>
        <p:spPr>
          <a:xfrm>
            <a:off x="7653145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  <a:sym typeface="+mn-ea"/>
              </a:rPr>
              <a:t>Date limite d'inscription pour participer au Business Forum et aux réunions institutionnelles</a:t>
            </a:r>
            <a:endParaRPr lang="pt-PT" sz="1200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Janvier</a:t>
            </a:r>
          </a:p>
        </p:txBody>
      </p:sp>
      <p:cxnSp>
        <p:nvCxnSpPr>
          <p:cNvPr id="141" name="Straight Connector 212"/>
          <p:cNvCxnSpPr/>
          <p:nvPr/>
        </p:nvCxnSpPr>
        <p:spPr>
          <a:xfrm>
            <a:off x="11268281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ET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7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fr-FR" i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CONDITIONS D'EXPRESSION D'INTÉRÊT ET D'INSCRIPTION</a:t>
            </a:r>
          </a:p>
        </p:txBody>
      </p:sp>
      <p:cxnSp>
        <p:nvCxnSpPr>
          <p:cNvPr id="152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5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0410190" y="3815080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Juin</a:t>
            </a: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AUX MARCHÉS PRÉFÉRENTIELS</a:t>
            </a:r>
            <a:endParaRPr lang="pt-PT" sz="1050" b="0" i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0347325" y="1104900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Juin</a:t>
            </a:r>
            <a:endParaRPr lang="pt-PT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</a:t>
            </a:r>
            <a:r>
              <a:rPr lang="pt-PT" altLang="fr-FR"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RESENTATION DES OPPORTUNITÉS DANS LA </a:t>
            </a:r>
            <a:r>
              <a:rPr lang="fr-FR" sz="105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CEDEAO</a:t>
            </a:r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30463"/>
              </p:ext>
            </p:extLst>
          </p:nvPr>
        </p:nvGraphicFramePr>
        <p:xfrm>
          <a:off x="0" y="1131856"/>
          <a:ext cx="12193270" cy="57013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45066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INTERNATIONALE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CONFERENCE INTERNATIONALE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14233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0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07 - 09 JUIN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11 JUIN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PRAIA /  09 - 11 JUIN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3360">
                <a:tc rowSpan="2"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Application de la poudre de basalte dans l'agriculture et de fibres de basalte dans l'industrie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Défis et opportunités en recherche scientifique, technologie et innovation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 AU 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9427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Juin 2021</a:t>
                      </a:r>
                      <a:endParaRPr lang="pt-PT" sz="14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Juin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13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à partir de 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à partir de 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Cérémonie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d'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ouverture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VI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15:30</a:t>
                      </a:r>
                      <a:endParaRPr 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000"/>
                        </a:lnSpc>
                        <a:defRPr lang="en-US">
                          <a:solidFill>
                            <a:srgbClr val="0099CC"/>
                          </a:solidFill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 I:</a:t>
                      </a:r>
                      <a:r>
                        <a:rPr lang="pt-PT" sz="11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«</a:t>
                      </a:r>
                      <a:r>
                        <a:rPr lang="pt-PT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BRÉSIL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 Le Potentiel et l'Opportunité de Coopération Technique et Entrepreneuriale»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Pause-café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JUIN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Conférence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</a:t>
                      </a:r>
                      <a:r>
                        <a:rPr lang="pt-PT" sz="11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 7: 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021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Cérémonie d'ouverture du Forum des Entreprises</a:t>
                      </a:r>
                      <a:endParaRPr lang="fr-FR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IV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 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1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1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8557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CEDEAO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1" i="1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 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Réception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bienvenue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Cérémonie de clôture de la Conférence internationale</a:t>
                      </a:r>
                      <a:r>
                        <a:rPr lang="pt-PT" sz="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8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1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1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</a:t>
                      </a:r>
                      <a:r>
                        <a:rPr lang="pt-PT"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CCÈS AU MARCHÉ PRÉFÉRENTIEL DE LA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08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Juin </a:t>
                      </a:r>
                      <a:r>
                        <a:rPr lang="pt-PT" sz="12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200"/>
                        </a:lnSpc>
                        <a:defRPr lang="en-US"/>
                      </a:pPr>
                      <a:r>
                        <a:rPr sz="12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Dîner de bienvenue «</a:t>
                      </a:r>
                      <a:r>
                        <a:rPr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LES SAVEURS DE LA CEDEAO</a:t>
                      </a:r>
                      <a:r>
                        <a:rPr sz="12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»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/>
                </a:tc>
              </a:tr>
              <a:tr h="195576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à partir de 7:00</a:t>
                      </a:r>
                      <a:endParaRPr lang="pt-PT" sz="1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JUIN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 II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- </a:t>
                      </a:r>
                      <a:r>
                        <a:rPr lang="fr-FR"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FINANCEMENT </a:t>
                      </a:r>
                      <a:r>
                        <a:rPr lang="fr-FR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DU SECTEUR PRIVÉ DANS LA </a:t>
                      </a:r>
                      <a:r>
                        <a:rPr lang="fr-FR"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Pause-café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 III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- </a:t>
                      </a:r>
                      <a:r>
                        <a:rPr lang="it-I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LE DÉVELOPPEMENT DE L’ÉCONOMIE NUMÉRIQUE EN AFRIQUE</a:t>
                      </a:r>
                      <a:endParaRPr lang="it-IT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Déjeuner</a:t>
                      </a:r>
                      <a:endParaRPr lang="pt-PT" sz="1100" b="0" i="1" u="none" strike="noStrike" kern="1" spc="0" baseline="0" dirty="0" err="1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 -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A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CCÈS AU MARCHÉ PRÉFÉRENTIEL DES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É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TATS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- U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NIS</a:t>
                      </a:r>
                      <a:endParaRPr lang="pt-P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Pause-café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III - </a:t>
                      </a:r>
                      <a:r>
                        <a:rPr sz="9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A</a:t>
                      </a:r>
                      <a:r>
                        <a:rPr lang="pt-PT" sz="9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CCÈS AU MARCHÉ PRÉFÉRENTIEL DE L'</a:t>
                      </a:r>
                      <a:r>
                        <a:rPr sz="9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UNION EUROPÉENNE</a:t>
                      </a:r>
                      <a:endParaRPr lang="pt-PT" sz="9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Times New Roman" panose="02020603050405020304" pitchFamily="1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Session de clôture de </a:t>
                      </a:r>
                      <a:r>
                        <a:rPr lang="pt-PT" alt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Forum des Entreprises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DÎNER DE GALA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  <a:t>9</a:t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8" name="CaixaDeTexto 2"/>
          <p:cNvSpPr txBox="1"/>
          <p:nvPr/>
        </p:nvSpPr>
        <p:spPr>
          <a:xfrm>
            <a:off x="3832482" y="344459"/>
            <a:ext cx="414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US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PROGRAMME DE L’ÉVÉNEMENT</a:t>
            </a:r>
            <a:endParaRPr lang="pt-PT" altLang="en-US" b="1" i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2025</Words>
  <Application>Microsoft Office PowerPoint</Application>
  <PresentationFormat>Custom</PresentationFormat>
  <Paragraphs>781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495</cp:revision>
  <dcterms:created xsi:type="dcterms:W3CDTF">2019-09-15T11:56:00Z</dcterms:created>
  <dcterms:modified xsi:type="dcterms:W3CDTF">2021-01-14T13:32:18Z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