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4"/>
  </p:handoutMasterIdLst>
  <p:sldIdLst>
    <p:sldId id="256" r:id="rId3"/>
    <p:sldId id="257" r:id="rId4"/>
    <p:sldId id="258" r:id="rId6"/>
    <p:sldId id="261" r:id="rId7"/>
    <p:sldId id="262" r:id="rId8"/>
    <p:sldId id="270" r:id="rId9"/>
    <p:sldId id="268" r:id="rId10"/>
    <p:sldId id="267" r:id="rId11"/>
    <p:sldId id="271" r:id="rId12"/>
    <p:sldId id="275" r:id="rId13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66"/>
    <a:srgbClr val="235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5" autoAdjust="0"/>
    <p:restoredTop sz="95270" autoAdjust="0"/>
  </p:normalViewPr>
  <p:slideViewPr>
    <p:cSldViewPr snapToGrid="0">
      <p:cViewPr>
        <p:scale>
          <a:sx n="100" d="100"/>
          <a:sy n="100" d="100"/>
        </p:scale>
        <p:origin x="-48" y="-762"/>
      </p:cViewPr>
      <p:guideLst>
        <p:guide orient="horz" pos="2146"/>
        <p:guide pos="3869"/>
      </p:guideLst>
    </p:cSldViewPr>
  </p:slideViewPr>
  <p:outlineViewPr>
    <p:cViewPr>
      <p:scale>
        <a:sx n="33" d="100"/>
        <a:sy n="33" d="100"/>
      </p:scale>
      <p:origin x="2232" y="14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7" d="100"/>
          <a:sy n="77" d="100"/>
        </p:scale>
        <p:origin x="2167" y="21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E41-0FDA-4FC8-94A2-F99D70EC62AC}" type="datetime1">
              <a:rPr lang="en-GB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endParaRPr lang="en-GB"/>
          </a:p>
        </p:txBody>
      </p:sp>
      <p:sp>
        <p:nvSpPr>
          <p:cNvPr id="5" name="Notes Placeholder 4"/>
          <p:cNvSpPr>
            <a:spLocks noGrp="1" noChangeArrowheads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2F1-BFDA-4FC4-94A2-49917CEC621C}" type="slidenum">
              <a:rPr lang="en-GB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en-US"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en-GB"/>
            </a:pPr>
            <a:fld id="{371A6FFF-B1DA-4F99-94A2-47CC21EC6212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/>
          <p:nvPr>
            <p:ph type="sldImg" idx="2"/>
          </p:nvPr>
        </p:nvSpPr>
        <p:spPr/>
      </p:sp>
      <p:sp>
        <p:nvSpPr>
          <p:cNvPr id="3" name="Marcador de Posição de Texto 2"/>
          <p:cNvSpPr/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en-US"/>
            </a:pPr>
            <a:endParaRPr lang="en-GB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en-GB"/>
            </a:pPr>
            <a:fld id="{371A71A6-E8DA-4F87-94A2-1ED23FEC624B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683895" y="685800"/>
            <a:ext cx="8001000" cy="29718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4800" cap="all"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683895" y="3843655"/>
            <a:ext cx="6400800" cy="194754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100">
                <a:solidFill>
                  <a:srgbClr val="0F486F"/>
                </a:solidFill>
              </a:defRPr>
            </a:lvl1pPr>
            <a:lvl2pPr marL="457200" indent="0" algn="ctr">
              <a:buNone/>
              <a:defRPr lang="en-US">
                <a:solidFill>
                  <a:srgbClr val="FFFFFF"/>
                </a:solidFill>
              </a:defRPr>
            </a:lvl2pPr>
            <a:lvl3pPr marL="914400" indent="0" algn="ctr">
              <a:buNone/>
              <a:defRPr lang="en-US">
                <a:solidFill>
                  <a:srgbClr val="FFFFFF"/>
                </a:solidFill>
              </a:defRPr>
            </a:lvl3pPr>
            <a:lvl4pPr marL="1371600" indent="0" algn="ctr">
              <a:buNone/>
              <a:defRPr lang="en-US">
                <a:solidFill>
                  <a:srgbClr val="FFFFFF"/>
                </a:solidFill>
              </a:defRPr>
            </a:lvl4pPr>
            <a:lvl5pPr marL="1828800" indent="0" algn="ctr">
              <a:buNone/>
              <a:defRPr lang="en-US">
                <a:solidFill>
                  <a:srgbClr val="FFFFFF"/>
                </a:solidFill>
              </a:defRPr>
            </a:lvl5pPr>
            <a:lvl6pPr marL="2286000" indent="0" algn="ctr">
              <a:buNone/>
              <a:defRPr lang="en-US">
                <a:solidFill>
                  <a:srgbClr val="FFFFFF"/>
                </a:solidFill>
              </a:defRPr>
            </a:lvl6pPr>
            <a:lvl7pPr marL="2743200" indent="0" algn="ctr">
              <a:buNone/>
              <a:defRPr lang="en-US">
                <a:solidFill>
                  <a:srgbClr val="FFFFFF"/>
                </a:solidFill>
              </a:defRPr>
            </a:lvl7pPr>
            <a:lvl8pPr marL="3200400" indent="0" algn="ctr">
              <a:buNone/>
              <a:defRPr lang="en-US">
                <a:solidFill>
                  <a:srgbClr val="FFFFFF"/>
                </a:solidFill>
              </a:defRPr>
            </a:lvl8pPr>
            <a:lvl9pPr marL="3657600" indent="0" algn="ctr">
              <a:buNone/>
              <a:defRPr lang="en-US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F26-68DA-4FA9-94A2-9EFC11EC62CB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BD-F3DA-4FD3-94A2-05866BEC6250}" type="slidenum">
              <a:rPr lang="pt-PT"/>
            </a:fld>
            <a:endParaRPr lang="pt-PT"/>
          </a:p>
        </p:txBody>
      </p:sp>
      <p:sp>
        <p:nvSpPr>
          <p:cNvPr id="7" name="Straight Connector 15"/>
          <p:cNvSpPr/>
          <p:nvPr/>
        </p:nvSpPr>
        <p:spPr>
          <a:xfrm flipH="1">
            <a:off x="8227695" y="8255"/>
            <a:ext cx="3810000" cy="381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Straight Connector 16"/>
          <p:cNvSpPr/>
          <p:nvPr/>
        </p:nvSpPr>
        <p:spPr>
          <a:xfrm flipH="1">
            <a:off x="6108065" y="91440"/>
            <a:ext cx="6080760" cy="60807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Straight Connector 18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Straight Connector 20"/>
          <p:cNvSpPr/>
          <p:nvPr/>
        </p:nvSpPr>
        <p:spPr>
          <a:xfrm flipH="1">
            <a:off x="7335520" y="32385"/>
            <a:ext cx="4853305" cy="485267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Straight Connector 22"/>
          <p:cNvSpPr/>
          <p:nvPr/>
        </p:nvSpPr>
        <p:spPr>
          <a:xfrm flipH="1">
            <a:off x="7845425" y="609600"/>
            <a:ext cx="4343400" cy="4343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3"/>
          </p:nvPr>
        </p:nvSpPr>
        <p:spPr>
          <a:xfrm>
            <a:off x="685800" y="533400"/>
            <a:ext cx="10818495" cy="31242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9"/>
          <p:cNvSpPr>
            <a:spLocks noGrp="1" noChangeArrowheads="1"/>
          </p:cNvSpPr>
          <p:nvPr>
            <p:ph idx="14"/>
          </p:nvPr>
        </p:nvSpPr>
        <p:spPr>
          <a:xfrm>
            <a:off x="914400" y="3843655"/>
            <a:ext cx="8303895" cy="457200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8B-C5DA-4FFB-94A2-33AE43EC6266}" type="datetime1">
              <a:rPr lang="pt-PT"/>
            </a:fld>
            <a:endParaRPr lang="pt-PT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F33-7DDA-4F99-94A2-8BCC21EC62DE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114800"/>
            <a:ext cx="8536305" cy="187960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37-79DA-4FDA-94A2-8F8F62EC62DA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FD-B3DA-4FFB-94A2-45AE43EC6210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095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1445895" y="3429000"/>
            <a:ext cx="8534400" cy="381000"/>
          </a:xfrm>
        </p:spPr>
        <p:txBody>
          <a:bodyPr/>
          <a:lstStyle>
            <a:lvl1pPr marL="0" indent="0">
              <a:buNone/>
              <a:defRPr lang="en-US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300855"/>
            <a:ext cx="8534400" cy="168529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BAD-E3DA-4FDD-94A2-158865EC6240}" type="datetime1">
              <a:rPr lang="pt-PT"/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BC4-8ADA-4FED-94A2-7CB855EC6229}" type="slidenum">
              <a:rPr lang="pt-PT"/>
            </a:fld>
            <a:endParaRPr lang="pt-PT"/>
          </a:p>
        </p:txBody>
      </p:sp>
      <p:sp>
        <p:nvSpPr>
          <p:cNvPr id="8" name="TextBox 13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  <a:endParaRPr lang="en-US" sz="8000"/>
          </a:p>
        </p:txBody>
      </p:sp>
      <p:sp>
        <p:nvSpPr>
          <p:cNvPr id="9" name="TextBox 14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  <a:endParaRPr lang="en-US" sz="8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3429000"/>
            <a:ext cx="8534400" cy="16973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5132705"/>
            <a:ext cx="8536305" cy="86042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919-57DA-4FFF-94A2-A1AA47EC62F4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21D-53DA-4F94-94A2-A5C12CEC62F0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730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5035" cy="1049655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978400"/>
            <a:ext cx="8534400" cy="10160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A8F-C1DA-4FAC-94A2-37F914EC6262}" type="datetime1">
              <a:rPr lang="pt-PT"/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AC0-8EDA-4F9C-94A2-78C924EC622D}" type="slidenum">
              <a:rPr lang="pt-PT"/>
            </a:fld>
            <a:endParaRPr lang="pt-PT"/>
          </a:p>
        </p:txBody>
      </p:sp>
      <p:sp>
        <p:nvSpPr>
          <p:cNvPr id="8" name="TextBox 10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  <a:endParaRPr lang="en-US" sz="8000"/>
          </a:p>
        </p:txBody>
      </p:sp>
      <p:sp>
        <p:nvSpPr>
          <p:cNvPr id="9" name="TextBox 11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  <a:endParaRPr lang="en-US" sz="8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>
              <a:defRPr lang="en-US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4400" cy="838200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766945"/>
            <a:ext cx="8534400" cy="122745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42F-61DA-4F82-94A2-97D73AEC62C2}" type="datetime1">
              <a:rPr lang="pt-PT"/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9BF-F1DA-4FEF-94A2-07BA57EC6252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lvl1pPr algn="l">
              <a:defRPr lang="en-US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2C8-86DA-4FF4-94A2-70A14CEC6225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23A-74DA-4FA4-94A2-82F11CEC62D7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</p:cNvSpPr>
          <p:nvPr>
            <p:ph type="title"/>
          </p:nvPr>
        </p:nvSpPr>
        <p:spPr>
          <a:xfrm>
            <a:off x="8684895" y="685800"/>
            <a:ext cx="2057400" cy="4572000"/>
          </a:xfrm>
        </p:spPr>
        <p:txBody>
          <a:bodyPr vert="vert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823200" cy="5308600"/>
          </a:xfrm>
        </p:spPr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0DF-91DA-4FA6-94A2-67F31EEC6232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13-5DDA-4F87-94A2-ABD23FEC62FE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F2-BCDA-4FD3-94A2-4A866BEC621F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DA7-E9DA-4F9B-94A2-1FCE23EC624A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2006600"/>
            <a:ext cx="8534400" cy="22815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6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495800"/>
            <a:ext cx="8534400" cy="14986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DD9-97DA-4FBB-94A2-61EE03EC6234}" type="datetime1">
              <a:rPr lang="pt-PT"/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108-46DA-4FE7-94A2-B0B25FEC62E5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493776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5808345" y="685800"/>
            <a:ext cx="493395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D9-97DA-4F8A-94A2-61DF32EC6234}" type="datetime1">
              <a:rPr lang="pt-PT"/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63-2DDA-4FDA-94A2-DB8F62EC628E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972185" y="685800"/>
            <a:ext cx="4649470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683895" y="1270635"/>
            <a:ext cx="4937760" cy="3030220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idx="3"/>
          </p:nvPr>
        </p:nvSpPr>
        <p:spPr>
          <a:xfrm>
            <a:off x="6078855" y="685800"/>
            <a:ext cx="4665345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4"/>
          </p:nvPr>
        </p:nvSpPr>
        <p:spPr>
          <a:xfrm>
            <a:off x="5806440" y="1261745"/>
            <a:ext cx="4929505" cy="3030855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E8D-C3DA-4FB8-94A2-35ED00EC6260}" type="datetime1">
              <a:rPr lang="pt-PT"/>
            </a:fld>
            <a:endParaRPr lang="pt-PT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56-18DA-4F87-94A2-EED23FEC62BB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142-0CDA-4FA7-94A2-FAF21FEC62AF}" type="datetime1">
              <a:rPr lang="pt-PT"/>
            </a:fld>
            <a:endParaRPr lang="pt-PT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E99-D7DA-4FE8-94A2-21BD50EC6274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4C8-86DA-4FF2-94A2-70A74AEC6225}" type="datetime1">
              <a:rPr lang="pt-PT"/>
            </a:fld>
            <a:endParaRPr lang="pt-PT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4A-04DA-4F8A-94A2-F2DF32EC62A7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7084695" y="685800"/>
            <a:ext cx="3657600" cy="13716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4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5944235" cy="5308600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7084695" y="2209800"/>
            <a:ext cx="3657600" cy="209105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73F-71DA-4F81-94A2-87D439EC62D2}" type="datetime1">
              <a:rPr lang="pt-PT"/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865-2BDA-4FCE-94A2-DD9B76EC6288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722495" y="1447800"/>
            <a:ext cx="6019800" cy="11430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8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"/>
          </p:nvPr>
        </p:nvSpPr>
        <p:spPr>
          <a:xfrm>
            <a:off x="988695" y="914400"/>
            <a:ext cx="3281045" cy="45720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4722495" y="2776855"/>
            <a:ext cx="6021705" cy="204914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8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7DF-91DA-4FD1-94A2-678469EC6232}" type="datetime1">
              <a:rPr lang="pt-PT"/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F6B-25DA-4FC9-94A2-D39C71EC6286}" type="slidenum">
              <a:rPr lang="pt-PT"/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73CFEA"/>
            </a:gs>
            <a:gs pos="100000">
              <a:srgbClr val="06588E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206865" y="2963545"/>
            <a:ext cx="2981960" cy="3208655"/>
            <a:chOff x="9206865" y="2963545"/>
            <a:chExt cx="2981960" cy="3208655"/>
          </a:xfrm>
        </p:grpSpPr>
        <p:sp>
          <p:nvSpPr>
            <p:cNvPr id="7" name="Straight Connector 7"/>
            <p:cNvSpPr/>
            <p:nvPr/>
          </p:nvSpPr>
          <p:spPr>
            <a:xfrm flipH="1">
              <a:off x="11275695" y="2963545"/>
              <a:ext cx="913130" cy="91249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6" name="Straight Connector 8"/>
            <p:cNvSpPr/>
            <p:nvPr/>
          </p:nvSpPr>
          <p:spPr>
            <a:xfrm flipH="1">
              <a:off x="9206865" y="3190240"/>
              <a:ext cx="2981960" cy="29819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" name="Straight Connector 9"/>
            <p:cNvSpPr/>
            <p:nvPr/>
          </p:nvSpPr>
          <p:spPr>
            <a:xfrm flipH="1">
              <a:off x="10292080" y="3285490"/>
              <a:ext cx="1896745" cy="189611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Straight Connector 10"/>
            <p:cNvSpPr/>
            <p:nvPr/>
          </p:nvSpPr>
          <p:spPr>
            <a:xfrm flipH="1">
              <a:off x="10443210" y="3131185"/>
              <a:ext cx="1745615" cy="17456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3" name="Straight Connector 11"/>
            <p:cNvSpPr/>
            <p:nvPr/>
          </p:nvSpPr>
          <p:spPr>
            <a:xfrm flipH="1">
              <a:off x="10918825" y="3683000"/>
              <a:ext cx="1270000" cy="12700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8" name="Title Placeholder 1"/>
          <p:cNvSpPr>
            <a:spLocks noGrp="1" noChangeArrowheads="1"/>
          </p:cNvSpPr>
          <p:nvPr>
            <p:ph type="title"/>
          </p:nvPr>
        </p:nvSpPr>
        <p:spPr>
          <a:xfrm>
            <a:off x="683895" y="4487545"/>
            <a:ext cx="8534400" cy="1506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9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83895" y="685800"/>
            <a:ext cx="8534400" cy="3615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9904095" y="6172200"/>
            <a:ext cx="1600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r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75C-12DA-4FE1-94A2-E4B459EC62B1}" type="datetime1">
              <a:rPr lang="pt-PT"/>
            </a:fld>
            <a:endParaRPr lang="pt-PT"/>
          </a:p>
        </p:txBody>
      </p:sp>
      <p:sp>
        <p:nvSpPr>
          <p:cNvPr id="11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683895" y="6172200"/>
            <a:ext cx="7543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12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63200" y="5578475"/>
            <a:ext cx="1142365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algn="r">
              <a:defRPr lang="pt-PT" sz="32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5DB-95DA-4FA3-94A2-63F61BEC6236}" type="slidenum">
              <a:rPr lang="pt-PT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3600" b="0" i="0" u="none" strike="noStrike" kern="1" cap="all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titleStyle>
    <p:bodyStyle>
      <a:lvl1pPr marL="285750" marR="0" indent="-285750" algn="l" defTabSz="457200">
        <a:lnSpc>
          <a:spcPct val="100000"/>
        </a:lnSpc>
        <a:spcBef>
          <a:spcPts val="480"/>
        </a:spcBef>
        <a:spcAft>
          <a:spcPts val="600"/>
        </a:spcAft>
        <a:buClr>
          <a:schemeClr val="tx1"/>
        </a:buClr>
        <a:buSzPts val="1600"/>
        <a:buFont typeface="Wingdings 3" panose="05040102010807070707" pitchFamily="1" charset="2"/>
        <a:buChar char=""/>
        <a:defRPr lang="en-US" sz="20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742950" marR="0" indent="-285750" algn="l" defTabSz="457200">
        <a:lnSpc>
          <a:spcPct val="100000"/>
        </a:lnSpc>
        <a:spcBef>
          <a:spcPts val="430"/>
        </a:spcBef>
        <a:spcAft>
          <a:spcPts val="600"/>
        </a:spcAft>
        <a:buClr>
          <a:schemeClr val="tx1"/>
        </a:buClr>
        <a:buSzPts val="1440"/>
        <a:buFont typeface="Wingdings 3" panose="05040102010807070707" pitchFamily="1" charset="2"/>
        <a:buChar char=""/>
        <a:defRPr lang="en-US" sz="18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1200150" marR="0" indent="-285750" algn="l" defTabSz="457200">
        <a:lnSpc>
          <a:spcPct val="100000"/>
        </a:lnSpc>
        <a:spcBef>
          <a:spcPts val="380"/>
        </a:spcBef>
        <a:spcAft>
          <a:spcPts val="600"/>
        </a:spcAft>
        <a:buClr>
          <a:schemeClr val="tx1"/>
        </a:buClr>
        <a:buSzPts val="1280"/>
        <a:buFont typeface="Wingdings 3" panose="05040102010807070707" pitchFamily="1" charset="2"/>
        <a:buChar char=""/>
        <a:defRPr lang="en-US" sz="16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5430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20002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4305919" y="3788015"/>
            <a:ext cx="378487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i="1" dirty="0"/>
              <a:t>PROGRAMME </a:t>
            </a:r>
            <a:r>
              <a:rPr lang="pt-PT" sz="3200" i="1" dirty="0" smtClean="0"/>
              <a:t>D'ÉVÈNEMENT</a:t>
            </a:r>
            <a:endParaRPr lang="pt-PT" sz="3200" i="1" dirty="0"/>
          </a:p>
        </p:txBody>
      </p:sp>
      <p:pic>
        <p:nvPicPr>
          <p:cNvPr id="4" name="Picture 13" descr="Resultado de imagem para societé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6555" y="1094105"/>
            <a:ext cx="3618865" cy="36468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05" y="3905885"/>
            <a:ext cx="3810000" cy="2946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sp>
        <p:nvSpPr>
          <p:cNvPr id="9" name="CaixaDeTexto 67"/>
          <p:cNvSpPr/>
          <p:nvPr/>
        </p:nvSpPr>
        <p:spPr>
          <a:xfrm>
            <a:off x="2279650" y="5304919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/>
              <a:t>07- 09 JUIN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dirty="0" smtClean="0"/>
              <a:t>________</a:t>
            </a:r>
            <a:r>
              <a:rPr lang="pt-PT" sz="2000" dirty="0" smtClean="0">
                <a:solidFill>
                  <a:srgbClr val="00B050"/>
                </a:solidFill>
              </a:rPr>
              <a:t>■</a:t>
            </a:r>
            <a:r>
              <a:rPr lang="pt-PT" sz="2000" dirty="0" smtClean="0"/>
              <a:t>________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FFFF00"/>
                </a:solidFill>
              </a:rPr>
              <a:t>2021</a:t>
            </a:r>
            <a:endParaRPr lang="pt-PT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92D050"/>
                </a:solidFill>
              </a:rPr>
              <a:t>CAP VERT</a:t>
            </a:r>
            <a:endParaRPr lang="pt-PT" sz="2000" b="1" dirty="0">
              <a:solidFill>
                <a:srgbClr val="92D050"/>
              </a:solidFill>
            </a:endParaRPr>
          </a:p>
        </p:txBody>
      </p:sp>
      <p:pic>
        <p:nvPicPr>
          <p:cNvPr id="11" name="Imagem 10" descr="logoevent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" y="1063625"/>
            <a:ext cx="4127500" cy="4279900"/>
          </a:xfrm>
          <a:prstGeom prst="rect">
            <a:avLst/>
          </a:prstGeom>
        </p:spPr>
      </p:pic>
      <p:pic>
        <p:nvPicPr>
          <p:cNvPr id="12" name="Imagem 1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" y="13970"/>
            <a:ext cx="2070100" cy="1104900"/>
          </a:xfrm>
          <a:prstGeom prst="rect">
            <a:avLst/>
          </a:prstGeom>
        </p:spPr>
      </p:pic>
      <p:pic>
        <p:nvPicPr>
          <p:cNvPr id="14" name="Imagem 13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8490" y="-13970"/>
            <a:ext cx="5207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62717" y="3016788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</a:rPr>
              <a:t>CONTACTS</a:t>
            </a:r>
            <a:endParaRPr lang="pt-PT" i="1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Group 111"/>
          <p:cNvGrpSpPr/>
          <p:nvPr/>
        </p:nvGrpSpPr>
        <p:grpSpPr>
          <a:xfrm>
            <a:off x="6616533" y="96220"/>
            <a:ext cx="5497131" cy="2695822"/>
            <a:chOff x="643306" y="6439847"/>
            <a:chExt cx="5497131" cy="2695822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CaixaDeTexto 53"/>
          <p:cNvSpPr txBox="1"/>
          <p:nvPr/>
        </p:nvSpPr>
        <p:spPr>
          <a:xfrm>
            <a:off x="9819355" y="4133130"/>
            <a:ext cx="223659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 i="1" dirty="0" smtClean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CONFERENCE INTERNATIONALE</a:t>
            </a:r>
            <a:endParaRPr lang="en-US" sz="1200" dirty="0" smtClean="0">
              <a:latin typeface="Arial Narrow" panose="020B060602020203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latin typeface="Arial Narrow" panose="020B0606020202030204" pitchFamily="34" charset="0"/>
              </a:rPr>
              <a:t>:+351 964 406 </a:t>
            </a:r>
            <a:r>
              <a:rPr lang="en-US" sz="1200" dirty="0" smtClean="0">
                <a:latin typeface="Arial Narrow" panose="020B0606020202030204" pitchFamily="34" charset="0"/>
              </a:rPr>
              <a:t>800</a:t>
            </a:r>
            <a:endParaRPr lang="en-US" sz="1200" dirty="0" smtClean="0">
              <a:latin typeface="Arial Narrow" panose="020B060602020203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Viber:+</a:t>
            </a:r>
            <a:r>
              <a:rPr lang="en-US" sz="1200" dirty="0">
                <a:latin typeface="Arial Narrow" panose="020B0606020202030204" pitchFamily="34" charset="0"/>
              </a:rPr>
              <a:t>351 964 406 800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Skype</a:t>
            </a:r>
            <a:r>
              <a:rPr lang="en-US" sz="1200" dirty="0">
                <a:latin typeface="Arial Narrow" panose="020B0606020202030204" pitchFamily="34" charset="0"/>
              </a:rPr>
              <a:t>: </a:t>
            </a:r>
            <a:r>
              <a:rPr lang="en-US" sz="1200" dirty="0" err="1">
                <a:latin typeface="Arial Narrow" panose="020B0606020202030204" pitchFamily="34" charset="0"/>
              </a:rPr>
              <a:t>setimocontinente</a:t>
            </a:r>
            <a:endParaRPr lang="en-US" sz="1200">
              <a:latin typeface="Arial Narrow" panose="020B0606020202030204" pitchFamily="34" charset="0"/>
            </a:endParaRPr>
          </a:p>
          <a:p>
            <a:r>
              <a:rPr lang="en-US" sz="1200" smtClean="0">
                <a:latin typeface="Arial Narrow" panose="020B0606020202030204" pitchFamily="34" charset="0"/>
              </a:rPr>
              <a:t>info@</a:t>
            </a:r>
            <a:r>
              <a:rPr lang="pt-PT" altLang="en-US" sz="1200" smtClean="0">
                <a:latin typeface="Arial Narrow" panose="020B0606020202030204" pitchFamily="34" charset="0"/>
              </a:rPr>
              <a:t>basaltconference</a:t>
            </a:r>
            <a:r>
              <a:rPr lang="en-US" sz="1200" smtClean="0">
                <a:latin typeface="Arial Narrow" panose="020B0606020202030204" pitchFamily="34" charset="0"/>
              </a:rPr>
              <a:t>.com</a:t>
            </a:r>
            <a:endParaRPr lang="en-US" sz="1200">
              <a:latin typeface="Arial Narrow" panose="020B0606020202030204" pitchFamily="34" charset="0"/>
            </a:endParaRPr>
          </a:p>
          <a:p>
            <a:r>
              <a:rPr lang="en-US" sz="1200" smtClean="0">
                <a:latin typeface="Arial Narrow" panose="020B0606020202030204" pitchFamily="34" charset="0"/>
              </a:rPr>
              <a:t>www.</a:t>
            </a:r>
            <a:r>
              <a:rPr lang="pt-PT" altLang="en-US" sz="1200" smtClean="0"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smtClean="0">
                <a:latin typeface="Arial Narrow" panose="020B0606020202030204" pitchFamily="34" charset="0"/>
              </a:rPr>
              <a:t>.com</a:t>
            </a:r>
            <a:endParaRPr lang="en-US" sz="1200">
              <a:latin typeface="Arial Narrow" panose="020B0606020202030204" pitchFamily="34" charset="0"/>
            </a:endParaRPr>
          </a:p>
        </p:txBody>
      </p:sp>
      <p:pic>
        <p:nvPicPr>
          <p:cNvPr id="17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490" y="5572760"/>
            <a:ext cx="1654175" cy="12795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Imagem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sp>
        <p:nvSpPr>
          <p:cNvPr id="4" name="CaixaDeTexto 67"/>
          <p:cNvSpPr/>
          <p:nvPr/>
        </p:nvSpPr>
        <p:spPr>
          <a:xfrm>
            <a:off x="2279650" y="5304919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/>
              <a:t>07- 09 JUIN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dirty="0" smtClean="0"/>
              <a:t>________</a:t>
            </a:r>
            <a:r>
              <a:rPr lang="pt-PT" sz="2000" dirty="0" smtClean="0">
                <a:solidFill>
                  <a:srgbClr val="00B050"/>
                </a:solidFill>
              </a:rPr>
              <a:t>■</a:t>
            </a:r>
            <a:r>
              <a:rPr lang="pt-PT" sz="2000" dirty="0" smtClean="0"/>
              <a:t>________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FFFF00"/>
                </a:solidFill>
              </a:rPr>
              <a:t>2021</a:t>
            </a:r>
            <a:endParaRPr lang="pt-PT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92D050"/>
                </a:solidFill>
              </a:rPr>
              <a:t>CAP VERT</a:t>
            </a:r>
            <a:endParaRPr lang="pt-PT" sz="2000" b="1" dirty="0">
              <a:solidFill>
                <a:srgbClr val="92D050"/>
              </a:solidFill>
            </a:endParaRPr>
          </a:p>
        </p:txBody>
      </p:sp>
      <p:pic>
        <p:nvPicPr>
          <p:cNvPr id="6" name="Imagem 5" descr="logoevent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" y="1063625"/>
            <a:ext cx="4127500" cy="4279900"/>
          </a:xfrm>
          <a:prstGeom prst="rect">
            <a:avLst/>
          </a:prstGeom>
        </p:spPr>
      </p:pic>
      <p:pic>
        <p:nvPicPr>
          <p:cNvPr id="10" name="Imagem 9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" y="13970"/>
            <a:ext cx="207010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/>
          <p:nvPr/>
        </p:nvSpPr>
        <p:spPr>
          <a:xfrm>
            <a:off x="5714365" y="4423410"/>
            <a:ext cx="969010" cy="840740"/>
          </a:xfrm>
          <a:prstGeom prst="rect">
            <a:avLst/>
          </a:prstGeom>
          <a:solidFill>
            <a:srgbClr val="64A6F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b="1" i="1" dirty="0" smtClean="0">
                <a:solidFill>
                  <a:srgbClr val="00808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PLAN</a:t>
            </a:r>
            <a:endParaRPr lang="pt-PT" b="1" i="1" dirty="0">
              <a:solidFill>
                <a:srgbClr val="00808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4" name="Right Arrow 6"/>
          <p:cNvSpPr/>
          <p:nvPr/>
        </p:nvSpPr>
        <p:spPr>
          <a:xfrm>
            <a:off x="6727825" y="4385310"/>
            <a:ext cx="445135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25" name="Rectangle 7"/>
          <p:cNvSpPr/>
          <p:nvPr/>
        </p:nvSpPr>
        <p:spPr>
          <a:xfrm>
            <a:off x="7269480" y="3489325"/>
            <a:ext cx="1565910" cy="575310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fr-FR" sz="1200" i="1" dirty="0">
                <a:latin typeface="Arial Narrow" panose="020B0606020202030204" pitchFamily="34" charset="0"/>
              </a:rPr>
              <a:t>Axé sur la protection de l'environnement</a:t>
            </a:r>
            <a:endParaRPr lang="pt-PT" sz="1200" i="1" dirty="0">
              <a:latin typeface="Arial Narrow" panose="020B0606020202030204" pitchFamily="34" charset="0"/>
            </a:endParaRPr>
          </a:p>
        </p:txBody>
      </p:sp>
      <p:sp>
        <p:nvSpPr>
          <p:cNvPr id="26" name="Rectangle 20"/>
          <p:cNvSpPr/>
          <p:nvPr/>
        </p:nvSpPr>
        <p:spPr>
          <a:xfrm>
            <a:off x="7266305" y="4142105"/>
            <a:ext cx="1565275" cy="575945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pt-PT" sz="1200" i="1" dirty="0" err="1">
                <a:latin typeface="Arial Narrow" panose="020B0606020202030204" pitchFamily="34" charset="0"/>
              </a:rPr>
              <a:t>Axé</a:t>
            </a:r>
            <a:r>
              <a:rPr lang="pt-PT" sz="1200" i="1" dirty="0">
                <a:latin typeface="Arial Narrow" panose="020B0606020202030204" pitchFamily="34" charset="0"/>
              </a:rPr>
              <a:t> </a:t>
            </a:r>
            <a:r>
              <a:rPr lang="pt-PT" sz="1200" i="1" dirty="0" err="1">
                <a:latin typeface="Arial Narrow" panose="020B0606020202030204" pitchFamily="34" charset="0"/>
              </a:rPr>
              <a:t>sur</a:t>
            </a:r>
            <a:r>
              <a:rPr lang="pt-PT" sz="1200" i="1" dirty="0">
                <a:latin typeface="Arial Narrow" panose="020B0606020202030204" pitchFamily="34" charset="0"/>
              </a:rPr>
              <a:t> </a:t>
            </a:r>
            <a:r>
              <a:rPr lang="pt-PT" sz="1200" i="1" dirty="0" err="1">
                <a:latin typeface="Arial Narrow" panose="020B0606020202030204" pitchFamily="34" charset="0"/>
              </a:rPr>
              <a:t>l'innovation</a:t>
            </a:r>
            <a:endParaRPr lang="pt-PT" sz="1200" i="1" dirty="0">
              <a:latin typeface="Arial Narrow" panose="020B0606020202030204" pitchFamily="34" charset="0"/>
            </a:endParaRPr>
          </a:p>
        </p:txBody>
      </p:sp>
      <p:sp>
        <p:nvSpPr>
          <p:cNvPr id="27" name="Rectangle 22"/>
          <p:cNvSpPr/>
          <p:nvPr/>
        </p:nvSpPr>
        <p:spPr>
          <a:xfrm>
            <a:off x="7258685" y="4834255"/>
            <a:ext cx="1565910" cy="575945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pt-PT" sz="1200" i="1" dirty="0" err="1">
                <a:latin typeface="Arial Narrow" panose="020B0606020202030204" pitchFamily="34" charset="0"/>
              </a:rPr>
              <a:t>Réalistes</a:t>
            </a:r>
            <a:endParaRPr lang="en-GB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angle 23"/>
          <p:cNvSpPr/>
          <p:nvPr/>
        </p:nvSpPr>
        <p:spPr>
          <a:xfrm>
            <a:off x="7258685" y="5499100"/>
            <a:ext cx="1565910" cy="575310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lang="pt-PT" sz="1200" i="1" dirty="0" err="1">
                <a:latin typeface="Arial Narrow" panose="020B0606020202030204" pitchFamily="34" charset="0"/>
              </a:rPr>
              <a:t>Stratégique</a:t>
            </a:r>
            <a:endParaRPr lang="en-GB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8"/>
          <p:cNvSpPr/>
          <p:nvPr/>
        </p:nvSpPr>
        <p:spPr>
          <a:xfrm>
            <a:off x="9077325" y="4385310"/>
            <a:ext cx="1188085" cy="828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400" b="1" i="1" dirty="0" smtClean="0">
                <a:solidFill>
                  <a:schemeClr val="tx2">
                    <a:lumMod val="50000"/>
                  </a:schemeClr>
                </a:solidFill>
              </a:rPr>
              <a:t>Actions</a:t>
            </a:r>
            <a:endParaRPr lang="en-GB" sz="14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Right Arrow 24"/>
          <p:cNvSpPr/>
          <p:nvPr/>
        </p:nvSpPr>
        <p:spPr>
          <a:xfrm>
            <a:off x="8849360" y="4340860"/>
            <a:ext cx="445770" cy="8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1" name="Rectangle 25"/>
          <p:cNvSpPr/>
          <p:nvPr/>
        </p:nvSpPr>
        <p:spPr>
          <a:xfrm>
            <a:off x="10709275" y="4391660"/>
            <a:ext cx="1188085" cy="825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>
                <a:solidFill>
                  <a:srgbClr val="FFFFFF"/>
                </a:solidFill>
              </a:defRPr>
            </a:pPr>
            <a:r>
              <a:rPr lang="en-GB" sz="1400" b="1" i="1" dirty="0" err="1" smtClean="0">
                <a:solidFill>
                  <a:schemeClr val="tx2">
                    <a:lumMod val="50000"/>
                  </a:schemeClr>
                </a:solidFill>
              </a:rPr>
              <a:t>Résultats</a:t>
            </a:r>
            <a:endParaRPr lang="en-GB" sz="1400" b="1" i="1" dirty="0" err="1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ight Arrow 26"/>
          <p:cNvSpPr/>
          <p:nvPr/>
        </p:nvSpPr>
        <p:spPr>
          <a:xfrm>
            <a:off x="10271125" y="4359910"/>
            <a:ext cx="445770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B6D5"/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3" name="Rectangle 10"/>
          <p:cNvSpPr/>
          <p:nvPr/>
        </p:nvSpPr>
        <p:spPr>
          <a:xfrm>
            <a:off x="9479280" y="5334000"/>
            <a:ext cx="255905" cy="1430655"/>
          </a:xfrm>
          <a:prstGeom prst="rect">
            <a:avLst/>
          </a:prstGeom>
          <a:solidFill>
            <a:srgbClr val="F1B18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4" name="Right Arrow 30"/>
          <p:cNvSpPr/>
          <p:nvPr/>
        </p:nvSpPr>
        <p:spPr>
          <a:xfrm rot="16200000">
            <a:off x="5457190" y="5755005"/>
            <a:ext cx="1405255" cy="499745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1B18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35" name="Rectangle 11"/>
          <p:cNvSpPr/>
          <p:nvPr/>
        </p:nvSpPr>
        <p:spPr>
          <a:xfrm>
            <a:off x="6033770" y="6324600"/>
            <a:ext cx="3684905" cy="448310"/>
          </a:xfrm>
          <a:prstGeom prst="rect">
            <a:avLst/>
          </a:prstGeom>
          <a:solidFill>
            <a:srgbClr val="F1B18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Reévaluation</a:t>
            </a:r>
            <a:endParaRPr lang="pt-PT" sz="1400" b="1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814371" y="488950"/>
          <a:ext cx="7142498" cy="29229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18829"/>
                <a:gridCol w="499490"/>
                <a:gridCol w="3033938"/>
                <a:gridCol w="490241"/>
              </a:tblGrid>
              <a:tr h="417830">
                <a:tc>
                  <a:txBody>
                    <a:bodyPr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pt-PT" sz="12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  <a:endParaRPr lang="pt-PT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pt-PT" sz="1200" b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</a:t>
                      </a:r>
                      <a:endParaRPr lang="pt-PT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pt-PT" sz="1200" b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  <a:endParaRPr lang="pt-PT" sz="1200" b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pt-PT" sz="1200" b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</a:t>
                      </a:r>
                      <a:endParaRPr lang="pt-PT" sz="12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</a:tr>
              <a:tr h="501015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Préambule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Résumé du programme du Forum des Entreprises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15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Programme de la conférence - Jour 1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Délais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15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Programme de la conférence - Jour 2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Calendrier des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évènements</a:t>
                      </a:r>
                      <a:endParaRPr lang="pt-PT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15">
                <a:tc>
                  <a:txBody>
                    <a:bodyPr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Programme de la conférence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- Jour 3</a:t>
                      </a:r>
                      <a:endParaRPr lang="pt-PT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6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Contacts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15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Imagem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pic>
        <p:nvPicPr>
          <p:cNvPr id="17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490" y="5572760"/>
            <a:ext cx="1654175" cy="1279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aixaDeTexto 67"/>
          <p:cNvSpPr/>
          <p:nvPr/>
        </p:nvSpPr>
        <p:spPr>
          <a:xfrm>
            <a:off x="2279650" y="5304919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/>
              <a:t>07- 09 JUIN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dirty="0" smtClean="0"/>
              <a:t>________</a:t>
            </a:r>
            <a:r>
              <a:rPr lang="pt-PT" sz="2000" dirty="0" smtClean="0">
                <a:solidFill>
                  <a:srgbClr val="00B050"/>
                </a:solidFill>
              </a:rPr>
              <a:t>■</a:t>
            </a:r>
            <a:r>
              <a:rPr lang="pt-PT" sz="2000" dirty="0" smtClean="0"/>
              <a:t>________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FFFF00"/>
                </a:solidFill>
              </a:rPr>
              <a:t>2021</a:t>
            </a:r>
            <a:endParaRPr lang="pt-PT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92D050"/>
                </a:solidFill>
              </a:rPr>
              <a:t>CAP VERT</a:t>
            </a:r>
            <a:endParaRPr lang="pt-PT" sz="2000" b="1" dirty="0">
              <a:solidFill>
                <a:srgbClr val="92D050"/>
              </a:solidFill>
            </a:endParaRPr>
          </a:p>
        </p:txBody>
      </p:sp>
      <p:pic>
        <p:nvPicPr>
          <p:cNvPr id="2" name="Imagem 1" descr="logoeven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1063625"/>
            <a:ext cx="4127500" cy="4279900"/>
          </a:xfrm>
          <a:prstGeom prst="rect">
            <a:avLst/>
          </a:prstGeom>
        </p:spPr>
      </p:pic>
      <p:pic>
        <p:nvPicPr>
          <p:cNvPr id="9" name="Imagem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" y="13970"/>
            <a:ext cx="207010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3"/>
          <p:cNvSpPr/>
          <p:nvPr/>
        </p:nvSpPr>
        <p:spPr>
          <a:xfrm>
            <a:off x="5386070" y="1020445"/>
            <a:ext cx="5965825" cy="3417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lnSpc>
                <a:spcPts val="1200"/>
              </a:lnSpc>
              <a:defRPr lang="en-US"/>
            </a:pPr>
            <a:r>
              <a:rPr lang="pt-PT" b="1" i="1" dirty="0" smtClean="0"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PREAMBULE</a:t>
            </a:r>
            <a:endParaRPr lang="pt-PT" b="1" i="1" dirty="0"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 algn="just">
              <a:lnSpc>
                <a:spcPts val="400"/>
              </a:lnSpc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just"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 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Cap-Vert accueillera un événement international sur le thème «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APPLICATION DE LA POUDRE DE </a:t>
            </a:r>
            <a:r>
              <a:rPr lang="fr-FR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BASALTE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EN AGRICULTURE ET DES FIBRES DE </a:t>
            </a:r>
            <a:r>
              <a:rPr lang="fr-FR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BASALTE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DANS L'INDUSTRIE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- Ses avantages en tant qu'engrais et renforcement des matériaux composites ». L'événement aura lieu du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07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au 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Juin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202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à la Noble Hall de l'Assemblée Nationale du Cap-Vert, 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Praia</a:t>
            </a:r>
            <a:endParaRPr lang="fr-FR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Cet événement est structuré en deux volets: une Conférence Internationale et un Forum des Entreprises. </a:t>
            </a:r>
            <a:endParaRPr lang="fr-FR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fr-FR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La Conférence Internationale se concentre sur l'application de la poudre de basalte dans l'agriculture et de la fibre de basalte dans l'industrie, d'une durée de trois jours, du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07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au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09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Juin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202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fr-FR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fr-FR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Le Forum des Entreprises de trois jours, du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09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au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11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Juin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202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comprend une table ronde sur les affaires le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09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Juin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202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axée sur les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O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pportunités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d'Affaires 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artenariats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des Entreprises, 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impliquant des entreprises africaines, avec un accent particulier sur </a:t>
            </a:r>
            <a:r>
              <a:rPr lang="pt-PT" alt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celles 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de la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CEDEAO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avec des entreprises d'autres 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origines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notamment de l'Europe et du Brésil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Chaque composante 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d'évènement a 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ne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programm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ation 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spécifique.</a:t>
            </a:r>
            <a:endParaRPr lang="fr-FR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fr-FR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Imagem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pic>
        <p:nvPicPr>
          <p:cNvPr id="17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035" y="4721225"/>
            <a:ext cx="2754630" cy="21310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CaixaDeTexto 67"/>
          <p:cNvSpPr/>
          <p:nvPr/>
        </p:nvSpPr>
        <p:spPr>
          <a:xfrm>
            <a:off x="2279650" y="5304919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/>
              <a:t>07- 09 JUIN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dirty="0" smtClean="0"/>
              <a:t>________</a:t>
            </a:r>
            <a:r>
              <a:rPr lang="pt-PT" sz="2000" dirty="0" smtClean="0">
                <a:solidFill>
                  <a:srgbClr val="00B050"/>
                </a:solidFill>
              </a:rPr>
              <a:t>■</a:t>
            </a:r>
            <a:r>
              <a:rPr lang="pt-PT" sz="2000" dirty="0" smtClean="0"/>
              <a:t>________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FFFF00"/>
                </a:solidFill>
              </a:rPr>
              <a:t>2021</a:t>
            </a:r>
            <a:endParaRPr lang="pt-PT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92D050"/>
                </a:solidFill>
              </a:rPr>
              <a:t>CAP VERT</a:t>
            </a:r>
            <a:endParaRPr lang="pt-PT" sz="2000" b="1" dirty="0">
              <a:solidFill>
                <a:srgbClr val="92D050"/>
              </a:solidFill>
            </a:endParaRPr>
          </a:p>
        </p:txBody>
      </p:sp>
      <p:pic>
        <p:nvPicPr>
          <p:cNvPr id="6" name="Imagem 5" descr="logoeven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1063625"/>
            <a:ext cx="4127500" cy="4279900"/>
          </a:xfrm>
          <a:prstGeom prst="rect">
            <a:avLst/>
          </a:prstGeom>
        </p:spPr>
      </p:pic>
      <p:pic>
        <p:nvPicPr>
          <p:cNvPr id="5" name="Imagem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" y="13970"/>
            <a:ext cx="2070100" cy="1104900"/>
          </a:xfrm>
          <a:prstGeom prst="rect">
            <a:avLst/>
          </a:prstGeom>
        </p:spPr>
      </p:pic>
      <p:pic>
        <p:nvPicPr>
          <p:cNvPr id="14" name="Imagem 13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560" y="-12700"/>
            <a:ext cx="4265930" cy="93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4490" y="5572760"/>
            <a:ext cx="1654175" cy="1279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TextBox 16"/>
          <p:cNvSpPr/>
          <p:nvPr/>
        </p:nvSpPr>
        <p:spPr>
          <a:xfrm>
            <a:off x="4821555" y="513080"/>
            <a:ext cx="1321435" cy="63392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300"/>
              </a:lnSpc>
              <a:defRPr lang="en-US"/>
            </a:pPr>
            <a:r>
              <a:rPr lang="pt-PT" sz="1200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ACCRÉDITATION </a:t>
            </a:r>
            <a:r>
              <a:rPr lang="pt-BR" sz="1200" b="1" i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:</a:t>
            </a:r>
            <a:endParaRPr lang="pt-BR" sz="1200" b="1" i="1" dirty="0">
              <a:solidFill>
                <a:srgbClr val="008080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>
                <a:latin typeface="Arial Narrow" panose="020B0606020202030204" pitchFamily="34" charset="0"/>
              </a:rPr>
              <a:t>08:00 – 08:30 </a:t>
            </a: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>
                <a:latin typeface="Arial Narrow" panose="020B0606020202030204" pitchFamily="34" charset="0"/>
              </a:rPr>
              <a:t>08:30 – 10:15</a:t>
            </a: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>
                <a:latin typeface="Arial Narrow" panose="020B0606020202030204" pitchFamily="34" charset="0"/>
              </a:rPr>
              <a:t>10:15 – 10:45</a:t>
            </a: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>
                <a:latin typeface="Arial Narrow" panose="020B0606020202030204" pitchFamily="34" charset="0"/>
              </a:rPr>
              <a:t>10:45 – 12:30</a:t>
            </a: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i="1" dirty="0">
                <a:latin typeface="Arial Narrow" panose="020B0606020202030204" pitchFamily="34" charset="0"/>
                <a:cs typeface="Times New Roman" panose="02020603050405020304" pitchFamily="1" charset="0"/>
              </a:rPr>
              <a:t>12:30- 14:00</a:t>
            </a:r>
            <a:endParaRPr lang="pt-PT" sz="1200" i="1" dirty="0">
              <a:latin typeface="Arial Narrow" panose="020B0606020202030204" pitchFamily="34" charset="0"/>
              <a:cs typeface="Times New Roman" panose="02020603050405020304" pitchFamily="1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>
                <a:latin typeface="Arial Narrow" panose="020B0606020202030204" pitchFamily="34" charset="0"/>
              </a:rPr>
              <a:t>14:00 – 15:45</a:t>
            </a: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 smtClean="0">
                <a:latin typeface="Arial Narrow" panose="020B0606020202030204" pitchFamily="34" charset="0"/>
              </a:rPr>
              <a:t>15:45 </a:t>
            </a:r>
            <a:r>
              <a:rPr lang="pt-BR" sz="1200" dirty="0">
                <a:latin typeface="Arial Narrow" panose="020B0606020202030204" pitchFamily="34" charset="0"/>
              </a:rPr>
              <a:t>– 16:15</a:t>
            </a: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>
                <a:latin typeface="Arial Narrow" panose="020B0606020202030204" pitchFamily="34" charset="0"/>
              </a:rPr>
              <a:t>16:15 – 18:00</a:t>
            </a: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 smtClean="0">
                <a:latin typeface="Arial Narrow" panose="020B0606020202030204" pitchFamily="34" charset="0"/>
              </a:rPr>
              <a:t>20:00 </a:t>
            </a:r>
            <a:r>
              <a:rPr lang="pt-BR" sz="1200" dirty="0">
                <a:latin typeface="Arial Narrow" panose="020B0606020202030204" pitchFamily="34" charset="0"/>
              </a:rPr>
              <a:t>– 22:30</a:t>
            </a:r>
            <a:endParaRPr lang="pt-BR" sz="1200" dirty="0">
              <a:latin typeface="Arial Narrow" panose="020B0606020202030204" pitchFamily="34" charset="0"/>
            </a:endParaRPr>
          </a:p>
        </p:txBody>
      </p:sp>
      <p:sp>
        <p:nvSpPr>
          <p:cNvPr id="23" name="TextBox 26"/>
          <p:cNvSpPr/>
          <p:nvPr/>
        </p:nvSpPr>
        <p:spPr>
          <a:xfrm>
            <a:off x="5937250" y="515620"/>
            <a:ext cx="5864860" cy="6337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300"/>
              </a:lnSpc>
              <a:defRPr lang="en-US"/>
            </a:pPr>
            <a:r>
              <a:rPr lang="pt-BR" sz="1200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À partir de </a:t>
            </a:r>
            <a:r>
              <a:rPr lang="pt-BR" sz="1200" b="1" i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7</a:t>
            </a:r>
            <a:r>
              <a:rPr lang="pt-PT" altLang="pt-BR" sz="1200" b="1" i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:</a:t>
            </a:r>
            <a:r>
              <a:rPr lang="pt-BR" sz="1200" b="1" i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00</a:t>
            </a:r>
            <a:endParaRPr lang="pt-BR" sz="1200" b="1" i="1" dirty="0" smtClean="0">
              <a:solidFill>
                <a:srgbClr val="008080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i="1" dirty="0" err="1">
                <a:latin typeface="Arial Narrow" panose="020B0606020202030204" pitchFamily="34" charset="0"/>
              </a:rPr>
              <a:t>Cérémonie</a:t>
            </a:r>
            <a:r>
              <a:rPr lang="pt-PT" sz="1200" i="1" dirty="0">
                <a:latin typeface="Arial Narrow" panose="020B0606020202030204" pitchFamily="34" charset="0"/>
              </a:rPr>
              <a:t> </a:t>
            </a:r>
            <a:r>
              <a:rPr lang="pt-PT" sz="1200" i="1" dirty="0" smtClean="0">
                <a:latin typeface="Arial Narrow" panose="020B0606020202030204" pitchFamily="34" charset="0"/>
              </a:rPr>
              <a:t>d'</a:t>
            </a:r>
            <a:r>
              <a:rPr lang="pt-PT" sz="1200" i="1" dirty="0" err="1" smtClean="0">
                <a:latin typeface="Arial Narrow" panose="020B0606020202030204" pitchFamily="34" charset="0"/>
              </a:rPr>
              <a:t>ouverture</a:t>
            </a:r>
            <a:endParaRPr lang="pt-PT" sz="1200" i="1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PT" sz="1200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latin typeface="Arial Narrow" panose="020B0606020202030204" pitchFamily="34" charset="0"/>
              </a:rPr>
              <a:t>Conférence</a:t>
            </a:r>
            <a:r>
              <a:rPr lang="pt-PT" sz="1200" b="1" i="1" dirty="0">
                <a:latin typeface="Arial Narrow" panose="020B0606020202030204" pitchFamily="34" charset="0"/>
              </a:rPr>
              <a:t> I </a:t>
            </a:r>
            <a:r>
              <a:rPr lang="pt-PT" sz="1200" b="1" i="1" dirty="0" smtClean="0">
                <a:latin typeface="Arial Narrow" panose="020B0606020202030204" pitchFamily="34" charset="0"/>
              </a:rPr>
              <a:t>: </a:t>
            </a:r>
            <a:r>
              <a:rPr lang="pt-BR" sz="1200" b="1" dirty="0" smtClean="0">
                <a:latin typeface="Arial Narrow" panose="020B0606020202030204" pitchFamily="34" charset="0"/>
              </a:rPr>
              <a:t> </a:t>
            </a:r>
            <a:r>
              <a:rPr lang="pt-PT" altLang="pt-BR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ÉTAT ACTUEL DE LA RECHERCHE SUR L'UTILISATION DE LA POUDRE DE </a:t>
            </a:r>
            <a:r>
              <a:rPr lang="fr-FR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BASALTE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ET LA CONSOLIDATION DE SON APPLICATION EN AGRICULTURE</a:t>
            </a:r>
            <a:r>
              <a:rPr lang="pt-PT" alt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pt-BR" sz="12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Conférencier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pt-PT" alt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Prof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. Eder  de Souza Martins</a:t>
            </a:r>
            <a:r>
              <a:rPr lang="pt-PT" sz="1200" dirty="0">
                <a:latin typeface="Arial Narrow" panose="020B0606020202030204" pitchFamily="34" charset="0"/>
              </a:rPr>
              <a:t> 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– 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Chercheur de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EMBRAPA</a:t>
            </a:r>
            <a:r>
              <a:rPr lang="fr-F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(Société </a:t>
            </a:r>
            <a:r>
              <a:rPr lang="fr-FR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Brésilienne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de Recherche Agro-élevage</a:t>
            </a:r>
            <a:r>
              <a:rPr lang="pt-BR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pt-BR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Modérateur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Cabo Verde</a:t>
            </a: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dirty="0" err="1" smtClean="0">
                <a:latin typeface="Arial Narrow" panose="020B0606020202030204" pitchFamily="34" charset="0"/>
              </a:rPr>
              <a:t>Débat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 smtClean="0">
                <a:latin typeface="Arial Narrow" panose="020B0606020202030204" pitchFamily="34" charset="0"/>
              </a:rPr>
              <a:t>Pause café</a:t>
            </a:r>
            <a:endParaRPr lang="pt-BR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 smtClean="0">
                <a:latin typeface="Arial Narrow" panose="020B0606020202030204" pitchFamily="34" charset="0"/>
              </a:rPr>
              <a:t>Conférence</a:t>
            </a:r>
            <a:r>
              <a:rPr lang="pt-PT" sz="1200" b="1" i="1" dirty="0" smtClean="0">
                <a:latin typeface="Arial Narrow" panose="020B0606020202030204" pitchFamily="34" charset="0"/>
              </a:rPr>
              <a:t> </a:t>
            </a:r>
            <a:r>
              <a:rPr lang="pt-PT" sz="1200" b="1" i="1" dirty="0">
                <a:latin typeface="Arial Narrow" panose="020B0606020202030204" pitchFamily="34" charset="0"/>
              </a:rPr>
              <a:t>II</a:t>
            </a:r>
            <a:r>
              <a:rPr lang="pt-PT" sz="1200" i="1" dirty="0">
                <a:latin typeface="Arial Narrow" panose="020B0606020202030204" pitchFamily="34" charset="0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DE LA RECHERCHE À LA LÉGISLATION ET À LA RÉGLEMENTATION DE L'APPLICATION DE LA </a:t>
            </a:r>
            <a:r>
              <a:rPr lang="fr-FR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POUDRE DE BASALTE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EN </a:t>
            </a:r>
            <a:r>
              <a:rPr lang="fr-FR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AGRICULTURE</a:t>
            </a:r>
            <a:r>
              <a:rPr lang="pt-B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r>
              <a:rPr lang="pt-BR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de recherche, législation et réglementation sur l'application de la poudre de basalte </a:t>
            </a:r>
            <a:r>
              <a:rPr lang="fr-FR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– Le Brésil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comme Étude de cas</a:t>
            </a:r>
            <a:r>
              <a:rPr lang="pt-PT" alt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Conférencier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pt-B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Prof.  Suzi Huff Theodoro – 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Chercheur à l'Université de </a:t>
            </a:r>
            <a:r>
              <a:rPr lang="fr-FR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Brasilia</a:t>
            </a:r>
            <a:endParaRPr lang="fr-FR" sz="1200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Modérateur</a:t>
            </a: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pt-PT" altLang="pt-BR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Cabo Verde</a:t>
            </a:r>
            <a:endParaRPr lang="pt-BR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en-GB" sz="1200" dirty="0" err="1" smtClean="0">
                <a:latin typeface="Arial Narrow" panose="020B0606020202030204" pitchFamily="34" charset="0"/>
              </a:rPr>
              <a:t>Débat</a:t>
            </a:r>
            <a:endParaRPr lang="en-GB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en-GB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b="1" i="1" dirty="0">
                <a:latin typeface="Arial Narrow" panose="020B0606020202030204" pitchFamily="34" charset="0"/>
              </a:rPr>
              <a:t>Déjeuner</a:t>
            </a:r>
            <a:endParaRPr lang="pt-BR" sz="1200" b="1" i="1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latin typeface="Arial Narrow" panose="020B0606020202030204" pitchFamily="34" charset="0"/>
              </a:rPr>
              <a:t>Conférence</a:t>
            </a:r>
            <a:r>
              <a:rPr lang="pt-PT" sz="1200" b="1" i="1" dirty="0">
                <a:latin typeface="Arial Narrow" panose="020B0606020202030204" pitchFamily="34" charset="0"/>
              </a:rPr>
              <a:t> </a:t>
            </a:r>
            <a:r>
              <a:rPr lang="pt-PT" sz="1200" b="1" i="1" dirty="0" smtClean="0">
                <a:latin typeface="Arial Narrow" panose="020B0606020202030204" pitchFamily="34" charset="0"/>
              </a:rPr>
              <a:t>III</a:t>
            </a:r>
            <a:r>
              <a:rPr lang="pt-PT" sz="1200" i="1" dirty="0" smtClean="0">
                <a:latin typeface="Arial Narrow" panose="020B0606020202030204" pitchFamily="34" charset="0"/>
              </a:rPr>
              <a:t>:</a:t>
            </a:r>
            <a:r>
              <a:rPr lang="pt-PT" sz="1200" b="1" i="1" dirty="0" smtClean="0">
                <a:latin typeface="Arial Narrow" panose="020B0606020202030204" pitchFamily="34" charset="0"/>
              </a:rPr>
              <a:t> </a:t>
            </a: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RECONSTRUCTION DU SOL ET DE L'ENVIRONNEMENT AVEC </a:t>
            </a:r>
            <a:r>
              <a:rPr lang="fr-FR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L’APPLICATION DE LA POUDRE DE BASALTE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POUR UNE PRODUCTIVITÉ ET UNE QUALITÉ ALIMENTAIRES ACCRUES</a:t>
            </a:r>
            <a:r>
              <a:rPr lang="pt-PT" altLang="fr-FR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pt-PT" sz="12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Conférencier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Prof. Bernardo </a:t>
            </a:r>
            <a:r>
              <a:rPr lang="pt-PT"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Knapik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Chercheur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 à Université Estadual do Paraná </a:t>
            </a:r>
            <a:r>
              <a:rPr lang="pt-BR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–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Brésil</a:t>
            </a:r>
            <a:endParaRPr lang="en-US" sz="12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Modérateur</a:t>
            </a: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Cabo 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Verde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 smtClean="0">
                <a:latin typeface="Arial Narrow" panose="020B0606020202030204" pitchFamily="34" charset="0"/>
              </a:rPr>
              <a:t>Débat</a:t>
            </a:r>
            <a:endParaRPr lang="pt-BR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 smtClean="0">
                <a:latin typeface="Arial Narrow" panose="020B0606020202030204" pitchFamily="34" charset="0"/>
              </a:rPr>
              <a:t>Pause café</a:t>
            </a: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en-US" sz="1200" b="1" i="1" dirty="0">
                <a:latin typeface="Arial Narrow" panose="020B0606020202030204" pitchFamily="34" charset="0"/>
              </a:rPr>
              <a:t>Conference IV:</a:t>
            </a:r>
            <a:r>
              <a:rPr lang="en-US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UTILISATION </a:t>
            </a:r>
            <a:r>
              <a:rPr lang="fr-FR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DE LA 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POUDRE DE </a:t>
            </a:r>
            <a:r>
              <a:rPr lang="fr-FR" sz="12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BASALTE </a:t>
            </a:r>
            <a:r>
              <a:rPr lang="fr-FR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EN AGRICULTURE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- </a:t>
            </a:r>
            <a:r>
              <a:rPr lang="pt-PT" sz="1200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Étude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de cas»</a:t>
            </a:r>
            <a:endParaRPr lang="en-GB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Conférencier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lang="pt-PT"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Émérite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Peter van </a:t>
            </a:r>
            <a:r>
              <a:rPr lang="pt-PT"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Straaten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–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Université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Guelph</a:t>
            </a:r>
            <a:r>
              <a:rPr lang="pt-BR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– Canadá</a:t>
            </a: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b="1" i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Modérateur</a:t>
            </a: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BR" sz="1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abo Verde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b="1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BR" sz="1200" dirty="0" smtClean="0">
                <a:latin typeface="Arial Narrow" panose="020B0606020202030204" pitchFamily="34" charset="0"/>
              </a:rPr>
              <a:t>Débat</a:t>
            </a:r>
            <a:endParaRPr lang="pt-BR" sz="1200" dirty="0" smtClean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endParaRPr lang="pt-BR" sz="1200" dirty="0"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  <a:defRPr lang="en-US"/>
            </a:pPr>
            <a:r>
              <a:rPr lang="pt-PT" sz="1200" i="1" dirty="0" err="1">
                <a:latin typeface="Arial Narrow" panose="020B0606020202030204" pitchFamily="34" charset="0"/>
              </a:rPr>
              <a:t>Réception</a:t>
            </a:r>
            <a:r>
              <a:rPr lang="pt-PT" sz="1200" i="1" dirty="0">
                <a:latin typeface="Arial Narrow" panose="020B0606020202030204" pitchFamily="34" charset="0"/>
              </a:rPr>
              <a:t> de </a:t>
            </a:r>
            <a:r>
              <a:rPr lang="pt-PT" sz="1200" i="1" dirty="0" err="1">
                <a:latin typeface="Arial Narrow" panose="020B0606020202030204" pitchFamily="34" charset="0"/>
              </a:rPr>
              <a:t>bienvenue</a:t>
            </a:r>
            <a:endParaRPr lang="pt-PT" sz="1200" i="1" dirty="0">
              <a:latin typeface="Arial Narrow" panose="020B0606020202030204" pitchFamily="34" charset="0"/>
            </a:endParaRPr>
          </a:p>
        </p:txBody>
      </p:sp>
      <p:sp>
        <p:nvSpPr>
          <p:cNvPr id="24" name="TextBox 31"/>
          <p:cNvSpPr/>
          <p:nvPr/>
        </p:nvSpPr>
        <p:spPr>
          <a:xfrm>
            <a:off x="4906010" y="263419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JOUR </a:t>
            </a:r>
            <a:r>
              <a:rPr lang="pt-PT" alt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07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Juin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202</a:t>
            </a:r>
            <a:r>
              <a:rPr lang="pt-PT" alt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endParaRPr lang="pt-BR" sz="1400" b="1" i="1" dirty="0">
              <a:solidFill>
                <a:srgbClr val="008080"/>
              </a:solidFill>
              <a:latin typeface="Times New Roman" panose="02020603050405020304" pitchFamily="1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25" name="TextBox 1"/>
          <p:cNvSpPr/>
          <p:nvPr/>
        </p:nvSpPr>
        <p:spPr>
          <a:xfrm>
            <a:off x="4906010" y="-2646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>
                <a:latin typeface="Arial Narrow" panose="020B0606020202030204" pitchFamily="34" charset="0"/>
              </a:rPr>
              <a:t>PROGRAMME</a:t>
            </a:r>
            <a:endParaRPr lang="pt-BR" sz="1400" b="1" i="1" dirty="0"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974133" y="6392099"/>
            <a:ext cx="248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i="1" dirty="0" smtClean="0">
                <a:solidFill>
                  <a:srgbClr val="FFC000"/>
                </a:solidFill>
              </a:rPr>
              <a:t>Remarque: </a:t>
            </a:r>
            <a:endParaRPr lang="pt-PT" sz="800" i="1" dirty="0" smtClean="0">
              <a:solidFill>
                <a:srgbClr val="FFC000"/>
              </a:solidFill>
            </a:endParaRPr>
          </a:p>
          <a:p>
            <a:r>
              <a:rPr lang="fr-FR" sz="800" dirty="0"/>
              <a:t>Certains des noms </a:t>
            </a:r>
            <a:r>
              <a:rPr lang="fr-FR" sz="800" dirty="0" smtClean="0"/>
              <a:t>mentionnés </a:t>
            </a:r>
            <a:r>
              <a:rPr lang="fr-FR" sz="800" dirty="0"/>
              <a:t>sont </a:t>
            </a:r>
            <a:r>
              <a:rPr lang="fr-FR" sz="800" dirty="0" smtClean="0"/>
              <a:t>encore </a:t>
            </a:r>
            <a:r>
              <a:rPr lang="fr-FR" sz="800" dirty="0"/>
              <a:t>en cours de confirmation.</a:t>
            </a:r>
            <a:endParaRPr lang="pt-PT" sz="800" dirty="0"/>
          </a:p>
        </p:txBody>
      </p:sp>
      <p:pic>
        <p:nvPicPr>
          <p:cNvPr id="10" name="Imagem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sp>
        <p:nvSpPr>
          <p:cNvPr id="4" name="CaixaDeTexto 67"/>
          <p:cNvSpPr/>
          <p:nvPr/>
        </p:nvSpPr>
        <p:spPr>
          <a:xfrm>
            <a:off x="2279650" y="5304919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/>
              <a:t>07- 09 JUIN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dirty="0" smtClean="0"/>
              <a:t>________</a:t>
            </a:r>
            <a:r>
              <a:rPr lang="pt-PT" sz="2000" dirty="0" smtClean="0">
                <a:solidFill>
                  <a:srgbClr val="00B050"/>
                </a:solidFill>
              </a:rPr>
              <a:t>■</a:t>
            </a:r>
            <a:r>
              <a:rPr lang="pt-PT" sz="2000" dirty="0" smtClean="0"/>
              <a:t>________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FFFF00"/>
                </a:solidFill>
              </a:rPr>
              <a:t>2021</a:t>
            </a:r>
            <a:endParaRPr lang="pt-PT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92D050"/>
                </a:solidFill>
              </a:rPr>
              <a:t>CAP VERT</a:t>
            </a:r>
            <a:endParaRPr lang="pt-PT" sz="2000" b="1" dirty="0">
              <a:solidFill>
                <a:srgbClr val="92D050"/>
              </a:solidFill>
            </a:endParaRPr>
          </a:p>
        </p:txBody>
      </p:sp>
      <p:pic>
        <p:nvPicPr>
          <p:cNvPr id="6" name="Imagem 5" descr="logoeven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1063625"/>
            <a:ext cx="4127500" cy="4279900"/>
          </a:xfrm>
          <a:prstGeom prst="rect">
            <a:avLst/>
          </a:prstGeom>
        </p:spPr>
      </p:pic>
      <p:pic>
        <p:nvPicPr>
          <p:cNvPr id="5" name="Imagem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" y="13970"/>
            <a:ext cx="2070100" cy="1104900"/>
          </a:xfrm>
          <a:prstGeom prst="rect">
            <a:avLst/>
          </a:prstGeom>
        </p:spPr>
      </p:pic>
      <p:pic>
        <p:nvPicPr>
          <p:cNvPr id="9" name="Imagem 8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560" y="-12700"/>
            <a:ext cx="4265930" cy="93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6"/>
          <p:cNvSpPr/>
          <p:nvPr/>
        </p:nvSpPr>
        <p:spPr>
          <a:xfrm>
            <a:off x="4795520" y="727710"/>
            <a:ext cx="1188720" cy="6503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ACCRÉDITATION </a:t>
            </a:r>
            <a:r>
              <a:rPr lang="pt-BR" sz="1100" b="1" i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:</a:t>
            </a: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10:15 – 10:45</a:t>
            </a: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12:30- 14:00</a:t>
            </a:r>
            <a:endParaRPr lang="pt-PT" sz="1100" i="1" dirty="0"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14:00 – 15:45</a:t>
            </a: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15:45 </a:t>
            </a:r>
            <a:r>
              <a:rPr lang="pt-BR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– 16:15</a:t>
            </a: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16:15 – 18:00</a:t>
            </a: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&gt; 18:00</a:t>
            </a:r>
            <a:endParaRPr lang="pt-BR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</p:txBody>
      </p:sp>
      <p:sp>
        <p:nvSpPr>
          <p:cNvPr id="23" name="TextBox 26"/>
          <p:cNvSpPr/>
          <p:nvPr/>
        </p:nvSpPr>
        <p:spPr>
          <a:xfrm>
            <a:off x="5807710" y="708660"/>
            <a:ext cx="6428105" cy="65017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BR" sz="1100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À partir de </a:t>
            </a:r>
            <a:r>
              <a:rPr lang="pt-PT" altLang="pt-BR" sz="1100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7</a:t>
            </a:r>
            <a:r>
              <a:rPr lang="pt-PT" sz="1100" b="1" i="1" dirty="0">
                <a:solidFill>
                  <a:srgbClr val="008080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</a:t>
            </a:r>
            <a:r>
              <a:rPr lang="pt-BR" sz="1100" b="1" i="1" dirty="0" smtClean="0">
                <a:solidFill>
                  <a:srgbClr val="008080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00</a:t>
            </a:r>
            <a:endParaRPr lang="pt-BR" sz="1100" b="1" i="1" dirty="0" smtClean="0">
              <a:solidFill>
                <a:srgbClr val="008080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b="1" dirty="0">
                <a:latin typeface="Arial Narrow" panose="020B0606020202030204" pitchFamily="34" charset="0"/>
                <a:sym typeface="+mn-ea"/>
              </a:rPr>
              <a:t>Panel</a:t>
            </a:r>
            <a:r>
              <a:rPr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lang="pt-PT" sz="1100" b="1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b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pt-BR" sz="1100" b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ÉTAT ACTUEL DE </a:t>
            </a:r>
            <a:r>
              <a:rPr lang="fr-FR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RECHERCHE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SUR L'UTILISATION DES ROCHES SILICATIQUES DANS LA CORRECTION ET LA FERTILISATION DES SOLS - État de l'art en Afrique</a:t>
            </a:r>
            <a:r>
              <a:rPr lang="pt-PT" altLang="en-US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pt-BR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 smtClean="0">
              <a:solidFill>
                <a:srgbClr val="FF0000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Université de Yaoundé - Cameroun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Université de Poitiers - France</a:t>
            </a:r>
            <a:endParaRPr sz="11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Université de Stellenbosch - Afrique du Sud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Université d'Antananarivo - Madagascar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CILSS - Comité permanent inter-États de lutte contre la sécheresse au Sahel</a:t>
            </a:r>
            <a:endParaRPr lang="pt-PT" sz="1100" b="1" i="1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err="1" smtClean="0">
                <a:latin typeface="Arial Narrow" panose="020B0606020202030204" pitchFamily="34" charset="0"/>
              </a:rPr>
              <a:t>Débat</a:t>
            </a:r>
            <a:endParaRPr lang="pt-PT" sz="1100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latin typeface="Arial Narrow" panose="020B0606020202030204" pitchFamily="34" charset="0"/>
              </a:rPr>
              <a:t>Pause café</a:t>
            </a:r>
            <a:endParaRPr lang="pt-BR" sz="1100" dirty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latin typeface="Arial Narrow" panose="020B0606020202030204" pitchFamily="34" charset="0"/>
                <a:sym typeface="+mn-ea"/>
              </a:rPr>
              <a:t>Panel</a:t>
            </a:r>
            <a:r>
              <a:rPr lang="pt-PT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 II</a:t>
            </a:r>
            <a:r>
              <a:rPr lang="pt-PT" sz="1100" b="1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«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LES DÉFIS DU DÉVELOPPEMENT DURABLE: La </a:t>
            </a:r>
            <a:r>
              <a:rPr sz="1100" i="1" dirty="0" err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nécessité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i="1" dirty="0" err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d'une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i="1" dirty="0" err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gestion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des nutriments </a:t>
            </a:r>
            <a:r>
              <a:rPr sz="1100" i="1" dirty="0" err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en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agriculture</a:t>
            </a:r>
            <a:r>
              <a:rPr lang="pt-PT" altLang="en-US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pt-PT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pt-PT" altLang="en-US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 smtClean="0">
              <a:solidFill>
                <a:srgbClr val="FF0000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dirty="0" err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Ministère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</a:t>
            </a:r>
            <a:r>
              <a:rPr sz="1100" dirty="0" err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l'Agriculture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et du </a:t>
            </a:r>
            <a:r>
              <a:rPr sz="1100" dirty="0" err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Développement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ural de la Côte d'Ivoire</a:t>
            </a:r>
            <a:r>
              <a:rPr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sz="1100" dirty="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FAO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Organisation des Nations Unies pour l'alimentation et l'agriculture</a:t>
            </a:r>
            <a:endParaRPr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1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ARAA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Agence régionale pour l'agriculture et l'alimentation</a:t>
            </a:r>
            <a:endParaRPr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Direction de l'Agriculture et du Développement Rural - Commission de la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CEDEAO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Banque Africaine de Développement - BfAD</a:t>
            </a:r>
            <a:endParaRPr lang="pt-BR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err="1" smtClean="0">
                <a:latin typeface="Arial Narrow" panose="020B0606020202030204" pitchFamily="34" charset="0"/>
              </a:rPr>
              <a:t>Débat</a:t>
            </a:r>
            <a:endParaRPr lang="pt-PT" sz="1100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b="1" i="1" dirty="0">
                <a:latin typeface="Arial Narrow" panose="020B0606020202030204" pitchFamily="34" charset="0"/>
              </a:rPr>
              <a:t>Déjeuner</a:t>
            </a:r>
            <a:endParaRPr lang="pt-BR" sz="1100" b="1" i="1" dirty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latin typeface="Arial Narrow" panose="020B0606020202030204" pitchFamily="34" charset="0"/>
                <a:sym typeface="+mn-ea"/>
              </a:rPr>
              <a:t>Panel</a:t>
            </a:r>
            <a:r>
              <a:rPr lang="pt-PT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 III</a:t>
            </a:r>
            <a:r>
              <a:rPr lang="pt-PT" sz="1100" b="1" i="1" dirty="0"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1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1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BASALTE: POTENTIEL AGROMINÉRAL ET POSSIBILITÉS DE CHAÎNE PRODUCTIVES</a:t>
            </a:r>
            <a:r>
              <a:rPr lang="pt-PT" altLang="en-US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</a:t>
            </a:r>
            <a:endParaRPr lang="pt-PT" altLang="en-US" sz="1100" i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pt-PT" altLang="en-US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 smtClean="0">
              <a:solidFill>
                <a:srgbClr val="FF0000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Magda Bergmann - </a:t>
            </a:r>
            <a:r>
              <a:rPr lang="fr-FR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Chercheur </a:t>
            </a:r>
            <a:r>
              <a:rPr lang="pt-PT" altLang="fr-FR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du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Service Géologique du Brésil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MSc. Andrea Sander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- </a:t>
            </a:r>
            <a:r>
              <a:rPr lang="fr-FR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Chercheur </a:t>
            </a:r>
            <a:r>
              <a:rPr lang="pt-PT" altLang="fr-FR"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du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Service Géologique du Brésil</a:t>
            </a:r>
            <a:endParaRPr lang="pt-BR" sz="1100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latin typeface="Arial Narrow" panose="020B0606020202030204" pitchFamily="34" charset="0"/>
              </a:rPr>
              <a:t>Débat</a:t>
            </a:r>
            <a:endParaRPr lang="pt-BR" sz="1100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latin typeface="Arial Narrow" panose="020B0606020202030204" pitchFamily="34" charset="0"/>
              </a:rPr>
              <a:t>Pause café</a:t>
            </a:r>
            <a:endParaRPr lang="pt-BR" sz="1100" dirty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sz="1100" b="1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</a:t>
            </a:r>
            <a:r>
              <a:rPr lang="pt-PT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1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«LA FERTILISATION DU SOL AVEC POUDRE DE ROCHE ET PRODUCTION DES ALIMENTS» </a:t>
            </a:r>
            <a:endParaRPr lang="pt-BR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en-GB" sz="11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Conférencier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lang="pt-PT" sz="11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Émérite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10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Othon Henry Leonardos, de l'Université de Brasilia</a:t>
            </a:r>
            <a:endParaRPr sz="110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latin typeface="Arial Narrow" panose="020B0606020202030204" pitchFamily="34" charset="0"/>
              </a:rPr>
              <a:t>Débat</a:t>
            </a:r>
            <a:endParaRPr lang="pt-BR" sz="1100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FREE</a:t>
            </a:r>
            <a:endParaRPr lang="pt-PT" sz="1100" i="1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</p:txBody>
      </p:sp>
      <p:sp>
        <p:nvSpPr>
          <p:cNvPr id="24" name="TextBox 31"/>
          <p:cNvSpPr/>
          <p:nvPr/>
        </p:nvSpPr>
        <p:spPr>
          <a:xfrm>
            <a:off x="4906010" y="510867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cs typeface="Times New Roman" panose="02020603050405020304" pitchFamily="1" charset="0"/>
              </a:rPr>
              <a:t>JOUR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08</a:t>
            </a:r>
            <a:r>
              <a:rPr lang="pt-BR" sz="1400" b="1" i="1" dirty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Juin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endParaRPr lang="pt-BR" sz="1400" b="1" i="1" dirty="0">
              <a:solidFill>
                <a:srgbClr val="008080"/>
              </a:solidFill>
              <a:latin typeface="Times New Roman" panose="02020603050405020304" pitchFamily="1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25" name="TextBox 1"/>
          <p:cNvSpPr/>
          <p:nvPr/>
        </p:nvSpPr>
        <p:spPr>
          <a:xfrm>
            <a:off x="4906010" y="320367"/>
            <a:ext cx="152019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>
                <a:latin typeface="Arial Narrow" panose="020B0606020202030204" pitchFamily="34" charset="0"/>
              </a:rPr>
              <a:t>PROGRAMME</a:t>
            </a:r>
            <a:endParaRPr lang="pt-BR" sz="1400" b="1" i="1" dirty="0"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168443" y="6392099"/>
            <a:ext cx="248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i="1" dirty="0" smtClean="0">
                <a:solidFill>
                  <a:srgbClr val="FFC000"/>
                </a:solidFill>
              </a:rPr>
              <a:t>Remarque: </a:t>
            </a:r>
            <a:endParaRPr lang="pt-PT" sz="800" i="1" dirty="0" smtClean="0">
              <a:solidFill>
                <a:srgbClr val="FFC000"/>
              </a:solidFill>
            </a:endParaRPr>
          </a:p>
          <a:p>
            <a:r>
              <a:rPr lang="fr-FR" sz="800" dirty="0"/>
              <a:t>Certains des noms </a:t>
            </a:r>
            <a:r>
              <a:rPr lang="fr-FR" sz="800" dirty="0" smtClean="0"/>
              <a:t>mentionnés </a:t>
            </a:r>
            <a:r>
              <a:rPr lang="fr-FR" sz="800" dirty="0"/>
              <a:t>sont </a:t>
            </a:r>
            <a:r>
              <a:rPr lang="fr-FR" sz="800" dirty="0" smtClean="0"/>
              <a:t>encore </a:t>
            </a:r>
            <a:r>
              <a:rPr lang="fr-FR" sz="800" dirty="0"/>
              <a:t>en cours de confirmation.</a:t>
            </a:r>
            <a:endParaRPr lang="pt-PT" sz="800" dirty="0"/>
          </a:p>
        </p:txBody>
      </p:sp>
      <p:pic>
        <p:nvPicPr>
          <p:cNvPr id="10" name="Imagem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pic>
        <p:nvPicPr>
          <p:cNvPr id="17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490" y="5572760"/>
            <a:ext cx="1654175" cy="1279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CaixaDeTexto 67"/>
          <p:cNvSpPr/>
          <p:nvPr/>
        </p:nvSpPr>
        <p:spPr>
          <a:xfrm>
            <a:off x="2279650" y="5304919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/>
              <a:t>07- 09 JUIN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dirty="0" smtClean="0"/>
              <a:t>________</a:t>
            </a:r>
            <a:r>
              <a:rPr lang="pt-PT" sz="2000" dirty="0" smtClean="0">
                <a:solidFill>
                  <a:srgbClr val="00B050"/>
                </a:solidFill>
              </a:rPr>
              <a:t>■</a:t>
            </a:r>
            <a:r>
              <a:rPr lang="pt-PT" sz="2000" dirty="0" smtClean="0"/>
              <a:t>________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FFFF00"/>
                </a:solidFill>
              </a:rPr>
              <a:t>2021</a:t>
            </a:r>
            <a:endParaRPr lang="pt-PT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92D050"/>
                </a:solidFill>
              </a:rPr>
              <a:t>CAP VERT</a:t>
            </a:r>
            <a:endParaRPr lang="pt-PT" sz="2000" b="1" dirty="0">
              <a:solidFill>
                <a:srgbClr val="92D050"/>
              </a:solidFill>
            </a:endParaRPr>
          </a:p>
        </p:txBody>
      </p:sp>
      <p:pic>
        <p:nvPicPr>
          <p:cNvPr id="6" name="Imagem 5" descr="logoeven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1063625"/>
            <a:ext cx="4127500" cy="4279900"/>
          </a:xfrm>
          <a:prstGeom prst="rect">
            <a:avLst/>
          </a:prstGeom>
        </p:spPr>
      </p:pic>
      <p:pic>
        <p:nvPicPr>
          <p:cNvPr id="9" name="Imagem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" y="13970"/>
            <a:ext cx="2070100" cy="1104900"/>
          </a:xfrm>
          <a:prstGeom prst="rect">
            <a:avLst/>
          </a:prstGeom>
        </p:spPr>
      </p:pic>
      <p:pic>
        <p:nvPicPr>
          <p:cNvPr id="11" name="Imagem 1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560" y="-12700"/>
            <a:ext cx="4265930" cy="93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26"/>
          <p:cNvSpPr/>
          <p:nvPr/>
        </p:nvSpPr>
        <p:spPr>
          <a:xfrm>
            <a:off x="5847715" y="721360"/>
            <a:ext cx="6289675" cy="61207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BR" sz="1100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À partir de </a:t>
            </a:r>
            <a:r>
              <a:rPr lang="pt-BR" sz="1100" b="1" i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7</a:t>
            </a:r>
            <a:r>
              <a:rPr lang="pt-PT" sz="1100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:</a:t>
            </a:r>
            <a:r>
              <a:rPr lang="pt-BR" sz="1100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00</a:t>
            </a:r>
            <a:endParaRPr lang="pt-BR" sz="1100" b="1" i="1" dirty="0">
              <a:solidFill>
                <a:srgbClr val="008080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latin typeface="Arial Narrow" panose="020B0606020202030204" pitchFamily="34" charset="0"/>
                <a:sym typeface="+mn-ea"/>
              </a:rPr>
              <a:t>Panel</a:t>
            </a:r>
            <a:r>
              <a:rPr lang="pt-PT" sz="1100" b="1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IV</a:t>
            </a:r>
            <a:r>
              <a:rPr lang="pt-PT" sz="11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«LA FILIÈRE DES ROCHES ORNAMENTALES - Le potentiel du Basalte  Comme Roche Ornementale»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sz="11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 smtClean="0">
              <a:solidFill>
                <a:srgbClr val="FF0000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Bureau de Recherches Géologiques et Minières </a:t>
            </a:r>
            <a:r>
              <a:rPr lang="pt-PT" altLang="en-US" sz="11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(</a:t>
            </a:r>
            <a:r>
              <a:rPr sz="11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BRGM</a:t>
            </a:r>
            <a:r>
              <a:rPr sz="11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) </a:t>
            </a:r>
            <a:r>
              <a:rPr lang="pt-PT" altLang="en-US" sz="11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France</a:t>
            </a:r>
            <a:endParaRPr sz="11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Centre de </a:t>
            </a:r>
            <a:r>
              <a:rPr lang="pt-PT" altLang="en-US"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echnologie </a:t>
            </a:r>
            <a:r>
              <a:rPr lang="pt-PT" altLang="en-US"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inérale </a:t>
            </a:r>
            <a:r>
              <a:rPr lang="pt-PT" altLang="en-US"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(CETEM)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lang="pt-PT" altLang="en-US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Brésil</a:t>
            </a:r>
            <a:endParaRPr lang="pt-PT" altLang="en-US" sz="11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err="1" smtClean="0">
                <a:latin typeface="Arial Narrow" panose="020B0606020202030204" pitchFamily="34" charset="0"/>
              </a:rPr>
              <a:t>Débat</a:t>
            </a:r>
            <a:endParaRPr lang="pt-PT" sz="1100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latin typeface="Arial Narrow" panose="020B0606020202030204" pitchFamily="34" charset="0"/>
              </a:rPr>
              <a:t>Pause café</a:t>
            </a:r>
            <a:endParaRPr lang="pt-BR" sz="1100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latin typeface="Arial Narrow" panose="020B0606020202030204" pitchFamily="34" charset="0"/>
                <a:sym typeface="+mn-ea"/>
              </a:rPr>
              <a:t>Panel</a:t>
            </a:r>
            <a:r>
              <a:rPr lang="pt-PT" sz="1100" b="1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b="1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</a:t>
            </a:r>
            <a:r>
              <a:rPr sz="1100" b="1" i="1" dirty="0" smtClean="0">
                <a:latin typeface="Arial Narrow" panose="020B0606020202030204" pitchFamily="34" charset="0"/>
                <a:sym typeface="+mn-ea"/>
              </a:rPr>
              <a:t>: </a:t>
            </a:r>
            <a:r>
              <a:rPr lang="pt-PT" altLang="en-US" sz="1100" b="1" i="1" dirty="0" smtClean="0">
                <a:latin typeface="Arial Narrow" panose="020B0606020202030204" pitchFamily="34" charset="0"/>
                <a:sym typeface="+mn-ea"/>
              </a:rPr>
              <a:t>/ Conference UE </a:t>
            </a:r>
            <a:r>
              <a:rPr sz="1100" b="1" i="1" dirty="0" smtClean="0">
                <a:latin typeface="Arial Narrow" panose="020B0606020202030204" pitchFamily="34" charset="0"/>
                <a:sym typeface="+mn-ea"/>
              </a:rPr>
              <a:t>«LES DÉFIS DE LA PRODUCTION ET LA TRANSFORMATION DES PRODUITS AGRICOLES EN AFRIQUE DE L'OUEST - Une opportunité pour l'industrialisation» </a:t>
            </a:r>
            <a:r>
              <a:rPr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«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PRODUCTION ET APPLICATION DE COMPOSITES DE FIBRES BASALTES DANS LA CONSTRUCTION CIVILE ET LES TRAVAUX PUBLICS - </a:t>
            </a:r>
            <a:r>
              <a:rPr sz="1100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Avantages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et impact </a:t>
            </a:r>
            <a:r>
              <a:rPr sz="1100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économique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pour le </a:t>
            </a:r>
            <a:r>
              <a:rPr sz="1100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secteur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de la construction et influence sur le </a:t>
            </a:r>
            <a:r>
              <a:rPr sz="1100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processus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de corrosion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altLang="en-US" sz="1100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Cabo Verde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Orateurs</a:t>
            </a:r>
            <a:r>
              <a:rPr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en-US" sz="1100" b="1" i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United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States Basalt Corporation - États-Unis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FIBERBAS – </a:t>
            </a:r>
            <a:r>
              <a:rPr sz="1100" i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Ukraine</a:t>
            </a:r>
            <a:endParaRPr sz="1100" i="1" dirty="0" err="1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Université de Windsor - Canada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endParaRPr lang="fr-FR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err="1" smtClean="0">
                <a:latin typeface="Arial Narrow" panose="020B0606020202030204" pitchFamily="34" charset="0"/>
              </a:rPr>
              <a:t>Débat</a:t>
            </a:r>
            <a:endParaRPr lang="pt-PT" sz="1100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b="1" i="1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b="1" i="1" dirty="0" smtClean="0">
                <a:latin typeface="Arial Narrow" panose="020B0606020202030204" pitchFamily="34" charset="0"/>
              </a:rPr>
              <a:t>Déjeuner</a:t>
            </a:r>
            <a:endParaRPr lang="pt-BR" sz="1100" b="1" i="1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 smtClean="0">
                <a:latin typeface="Arial Narrow" panose="020B0606020202030204" pitchFamily="34" charset="0"/>
                <a:sym typeface="+mn-ea"/>
              </a:rPr>
              <a:t>Panel</a:t>
            </a:r>
            <a:r>
              <a:rPr lang="pt-PT" sz="1100" b="1" i="1" dirty="0" smtClean="0">
                <a:latin typeface="Arial Narrow" panose="020B0606020202030204" pitchFamily="34" charset="0"/>
                <a:sym typeface="+mn-ea"/>
              </a:rPr>
              <a:t> VI: 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fr-FR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LE RÔLE DE L'INDUSTRIE </a:t>
            </a:r>
            <a:r>
              <a:rPr lang="pt-PT" altLang="fr-FR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DE </a:t>
            </a:r>
            <a:r>
              <a:rPr lang="fr-FR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BASALTE DANS LA COOPÉRATION ÉCONOMIQUE ET LE RENFORCEMENT DE L'INTÉGRATION RÉGIONALE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– </a:t>
            </a:r>
            <a:r>
              <a:rPr lang="pt-PT" sz="110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Un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fr-FR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Actif </a:t>
            </a:r>
            <a:r>
              <a:rPr lang="fr-FR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dans la coopération économique et commerciale entre le Cap-Vert, le Sénégal et la Gambie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Modérateur</a:t>
            </a:r>
            <a:r>
              <a:rPr lang="pt-PT" sz="1100" b="1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Cabo Verde</a:t>
            </a:r>
            <a:endParaRPr lang="pt-BR" sz="11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Orateurs 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pt-BR" sz="11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pt-BR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Cabo </a:t>
            </a: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Verde</a:t>
            </a:r>
            <a:endParaRPr lang="pt-BR" sz="11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pt-BR" sz="11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Société Financière Internationale </a:t>
            </a:r>
            <a:r>
              <a:rPr lang="pt-PT" altLang="pt-BR" sz="11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- SFI</a:t>
            </a:r>
            <a:endParaRPr lang="pt-BR" sz="11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Ministère des Mines et de la Géologie du </a:t>
            </a:r>
            <a:r>
              <a:rPr lang="fr-FR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Sénégal</a:t>
            </a:r>
            <a:endParaRPr lang="fr-FR" sz="11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Ministère gambien des transports, des travaux publics et des infrastructures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Banque </a:t>
            </a:r>
            <a:r>
              <a:rPr lang="pt-PT" sz="11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Africaine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de </a:t>
            </a:r>
            <a:r>
              <a:rPr lang="pt-PT" sz="11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Développement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sz="11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-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B</a:t>
            </a:r>
            <a:r>
              <a:rPr lang="pt-PT" altLang="en-US" sz="11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f</a:t>
            </a:r>
            <a:r>
              <a:rPr sz="11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AD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 </a:t>
            </a:r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Banque d'investissement et de développement de la </a:t>
            </a:r>
            <a:r>
              <a:rPr lang="fr-FR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CEDEAO </a:t>
            </a:r>
            <a:r>
              <a:rPr lang="pt-PT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– </a:t>
            </a:r>
            <a:r>
              <a:rPr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BIDC</a:t>
            </a:r>
            <a:endParaRPr lang="en-US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latin typeface="Arial Narrow" panose="020B0606020202030204" pitchFamily="34" charset="0"/>
              </a:rPr>
              <a:t>Débat</a:t>
            </a:r>
            <a:endParaRPr lang="pt-BR" sz="1100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Cérémonie de clôture de la Conférence internationale</a:t>
            </a:r>
            <a:endParaRPr lang="pt-PT" altLang="en-US" sz="1100" dirty="0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sz="1100" i="1" dirty="0" err="1">
                <a:latin typeface="Arial Narrow" panose="020B0606020202030204" pitchFamily="34" charset="0"/>
                <a:sym typeface="+mn-ea"/>
              </a:rPr>
              <a:t>Dîner</a:t>
            </a:r>
            <a:r>
              <a:rPr sz="1100" i="1" dirty="0">
                <a:latin typeface="Arial Narrow" panose="020B0606020202030204" pitchFamily="34" charset="0"/>
                <a:sym typeface="+mn-ea"/>
              </a:rPr>
              <a:t> de </a:t>
            </a:r>
            <a:r>
              <a:rPr sz="1100" i="1" dirty="0" err="1">
                <a:latin typeface="Arial Narrow" panose="020B0606020202030204" pitchFamily="34" charset="0"/>
                <a:sym typeface="+mn-ea"/>
              </a:rPr>
              <a:t>bienvenue</a:t>
            </a:r>
            <a:r>
              <a:rPr sz="1100" i="1" dirty="0">
                <a:latin typeface="Arial Narrow" panose="020B0606020202030204" pitchFamily="34" charset="0"/>
                <a:sym typeface="+mn-ea"/>
              </a:rPr>
              <a:t> «LES SAVEURS DE LA CEDEAO»</a:t>
            </a:r>
            <a:endParaRPr sz="1100" i="1" dirty="0"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36" name="TextBox 31"/>
          <p:cNvSpPr/>
          <p:nvPr/>
        </p:nvSpPr>
        <p:spPr>
          <a:xfrm>
            <a:off x="4906010" y="403776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JOUR </a:t>
            </a:r>
            <a:r>
              <a:rPr lang="pt-PT" altLang="pt-BR" sz="1400" b="1" i="1" dirty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09</a:t>
            </a:r>
            <a:r>
              <a:rPr lang="pt-BR" sz="1400" b="1" i="1" dirty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Juin</a:t>
            </a:r>
            <a:r>
              <a:rPr lang="pt-BR" sz="1400" b="1" i="1" dirty="0" smtClean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8080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endParaRPr lang="pt-BR" sz="1400" b="1" i="1" dirty="0">
              <a:solidFill>
                <a:srgbClr val="008080"/>
              </a:solidFill>
              <a:latin typeface="Times New Roman" panose="02020603050405020304" pitchFamily="1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</p:txBody>
      </p:sp>
      <p:sp>
        <p:nvSpPr>
          <p:cNvPr id="37" name="TextBox 1"/>
          <p:cNvSpPr/>
          <p:nvPr/>
        </p:nvSpPr>
        <p:spPr>
          <a:xfrm>
            <a:off x="4906010" y="198671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>
                <a:latin typeface="Arial Narrow" panose="020B0606020202030204" pitchFamily="34" charset="0"/>
              </a:rPr>
              <a:t>PROGRAMME</a:t>
            </a:r>
            <a:endParaRPr lang="pt-BR" sz="1400" b="1" i="1" dirty="0"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68443" y="6392099"/>
            <a:ext cx="248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i="1" dirty="0" smtClean="0">
                <a:solidFill>
                  <a:srgbClr val="FFC000"/>
                </a:solidFill>
              </a:rPr>
              <a:t>Remarque: </a:t>
            </a:r>
            <a:endParaRPr lang="pt-PT" sz="800" i="1" dirty="0" smtClean="0">
              <a:solidFill>
                <a:srgbClr val="FFC000"/>
              </a:solidFill>
            </a:endParaRPr>
          </a:p>
          <a:p>
            <a:r>
              <a:rPr lang="fr-FR" sz="800" dirty="0"/>
              <a:t>Certains des noms </a:t>
            </a:r>
            <a:r>
              <a:rPr lang="fr-FR" sz="800" dirty="0" smtClean="0"/>
              <a:t>mentionnés </a:t>
            </a:r>
            <a:r>
              <a:rPr lang="fr-FR" sz="800" dirty="0"/>
              <a:t>sont </a:t>
            </a:r>
            <a:r>
              <a:rPr lang="fr-FR" sz="800" dirty="0" smtClean="0"/>
              <a:t>encore </a:t>
            </a:r>
            <a:r>
              <a:rPr lang="fr-FR" sz="800" dirty="0"/>
              <a:t>en cours de confirmation.</a:t>
            </a:r>
            <a:endParaRPr lang="pt-PT" sz="800" dirty="0"/>
          </a:p>
        </p:txBody>
      </p:sp>
      <p:sp>
        <p:nvSpPr>
          <p:cNvPr id="2" name="TextBox 16"/>
          <p:cNvSpPr/>
          <p:nvPr/>
        </p:nvSpPr>
        <p:spPr>
          <a:xfrm>
            <a:off x="4944110" y="727710"/>
            <a:ext cx="1210310" cy="61252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8080"/>
                </a:solidFill>
                <a:latin typeface="Arial Narrow" panose="020B0606020202030204" pitchFamily="34" charset="0"/>
                <a:sym typeface="+mn-ea"/>
              </a:rPr>
              <a:t>ACCRÉDITATION</a:t>
            </a:r>
            <a:r>
              <a:rPr lang="en-US" sz="1100" b="1" i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: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10:15 </a:t>
            </a: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– 10:45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i="1" dirty="0"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12:30- 14:00</a:t>
            </a:r>
            <a:endParaRPr lang="en-US" sz="1100" i="1" dirty="0"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latin typeface="Arial Narrow" panose="020B0606020202030204" pitchFamily="34" charset="0"/>
                <a:ea typeface="Century Gothic" panose="020B0502020202020204" pitchFamily="2" charset="0"/>
              </a:rPr>
              <a:t>14:00 – </a:t>
            </a:r>
            <a:r>
              <a:rPr lang="en-US" sz="11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16:00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16:00  –  16:30</a:t>
            </a:r>
            <a:endParaRPr lang="en-US" sz="1100" dirty="0"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latin typeface="Arial Narrow" panose="020B0606020202030204" pitchFamily="34" charset="0"/>
              </a:rPr>
              <a:t>20</a:t>
            </a:r>
            <a:r>
              <a:rPr lang="en-US" sz="1100" dirty="0" smtClean="0">
                <a:latin typeface="Arial Narrow" panose="020B0606020202030204" pitchFamily="34" charset="0"/>
                <a:ea typeface="Century Gothic" panose="020B0502020202020204" pitchFamily="2" charset="0"/>
              </a:rPr>
              <a:t>:30  –  23:00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pic>
        <p:nvPicPr>
          <p:cNvPr id="10" name="Imagem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pic>
        <p:nvPicPr>
          <p:cNvPr id="17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490" y="5572760"/>
            <a:ext cx="1654175" cy="1279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CaixaDeTexto 67"/>
          <p:cNvSpPr/>
          <p:nvPr/>
        </p:nvSpPr>
        <p:spPr>
          <a:xfrm>
            <a:off x="2279650" y="5304919"/>
            <a:ext cx="2548890" cy="139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2000" dirty="0" smtClean="0"/>
              <a:t>07- 09 JUIN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dirty="0" smtClean="0"/>
              <a:t>________</a:t>
            </a:r>
            <a:r>
              <a:rPr lang="pt-PT" sz="2000" dirty="0" smtClean="0">
                <a:solidFill>
                  <a:srgbClr val="00B050"/>
                </a:solidFill>
              </a:rPr>
              <a:t>■</a:t>
            </a:r>
            <a:r>
              <a:rPr lang="pt-PT" sz="2000" dirty="0" smtClean="0"/>
              <a:t>________</a:t>
            </a:r>
            <a:endParaRPr lang="pt-PT" sz="2000" dirty="0" smtClean="0"/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FFFF00"/>
                </a:solidFill>
              </a:rPr>
              <a:t>2021</a:t>
            </a:r>
            <a:endParaRPr lang="pt-PT" sz="2000" b="1" dirty="0">
              <a:solidFill>
                <a:srgbClr val="FFFF00"/>
              </a:soli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92D050"/>
                </a:solidFill>
              </a:rPr>
              <a:t>CAP VERT</a:t>
            </a:r>
            <a:endParaRPr lang="pt-PT" sz="2000" b="1" dirty="0">
              <a:solidFill>
                <a:srgbClr val="92D050"/>
              </a:solidFill>
            </a:endParaRPr>
          </a:p>
        </p:txBody>
      </p:sp>
      <p:pic>
        <p:nvPicPr>
          <p:cNvPr id="9" name="Imagem 8" descr="logoeven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1063625"/>
            <a:ext cx="4127500" cy="4279900"/>
          </a:xfrm>
          <a:prstGeom prst="rect">
            <a:avLst/>
          </a:prstGeom>
        </p:spPr>
      </p:pic>
      <p:pic>
        <p:nvPicPr>
          <p:cNvPr id="11" name="Imagem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" y="13970"/>
            <a:ext cx="2070100" cy="1104900"/>
          </a:xfrm>
          <a:prstGeom prst="rect">
            <a:avLst/>
          </a:prstGeom>
        </p:spPr>
      </p:pic>
      <p:pic>
        <p:nvPicPr>
          <p:cNvPr id="14" name="Imagem 13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560" y="-12700"/>
            <a:ext cx="4265930" cy="93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56" name="Straight Connector 144"/>
          <p:cNvSpPr/>
          <p:nvPr/>
        </p:nvSpPr>
        <p:spPr>
          <a:xfrm>
            <a:off x="718098" y="2812201"/>
            <a:ext cx="0" cy="225138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60" name="Forma automática2"/>
          <p:cNvSpPr/>
          <p:nvPr/>
        </p:nvSpPr>
        <p:spPr>
          <a:xfrm flipV="1">
            <a:off x="10408920" y="1433830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61" name="Isosceles Triangle 183"/>
          <p:cNvSpPr/>
          <p:nvPr/>
        </p:nvSpPr>
        <p:spPr>
          <a:xfrm flipV="1">
            <a:off x="6823710" y="1390015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63" name="Straight Connector 211"/>
          <p:cNvSpPr/>
          <p:nvPr/>
        </p:nvSpPr>
        <p:spPr>
          <a:xfrm>
            <a:off x="4831080" y="2899410"/>
            <a:ext cx="1554480" cy="1016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68" name="Linha2"/>
          <p:cNvSpPr/>
          <p:nvPr/>
        </p:nvSpPr>
        <p:spPr>
          <a:xfrm>
            <a:off x="2317298" y="2904490"/>
            <a:ext cx="22098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78" name="Linha8"/>
          <p:cNvSpPr/>
          <p:nvPr/>
        </p:nvSpPr>
        <p:spPr>
          <a:xfrm>
            <a:off x="4378325" y="2057400"/>
            <a:ext cx="0" cy="27241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93" name="Straight Connector 148"/>
          <p:cNvSpPr/>
          <p:nvPr/>
        </p:nvSpPr>
        <p:spPr>
          <a:xfrm>
            <a:off x="708900" y="2906395"/>
            <a:ext cx="563589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94" name="Oval 38"/>
          <p:cNvSpPr/>
          <p:nvPr/>
        </p:nvSpPr>
        <p:spPr>
          <a:xfrm>
            <a:off x="64770" y="2995930"/>
            <a:ext cx="1267460" cy="1183640"/>
          </a:xfrm>
          <a:prstGeom prst="ellipse">
            <a:avLst/>
          </a:prstGeom>
          <a:gradFill flip="none" rotWithShape="1">
            <a:gsLst>
              <a:gs pos="0">
                <a:srgbClr val="004D4D"/>
              </a:gs>
              <a:gs pos="50000">
                <a:srgbClr val="006C6C"/>
              </a:gs>
              <a:gs pos="100000">
                <a:srgbClr val="008080"/>
              </a:gs>
            </a:gsLst>
            <a:path path="circle"/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sz="14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05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 J</a:t>
            </a:r>
            <a:r>
              <a:rPr lang="pt-PT" sz="1050" dirty="0" err="1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uin</a:t>
            </a:r>
            <a:endParaRPr lang="pt-PT" sz="105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050" dirty="0" err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Séance</a:t>
            </a:r>
            <a:r>
              <a:rPr lang="pt-PT" sz="105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d'</a:t>
            </a:r>
            <a:r>
              <a:rPr lang="pt-PT" sz="1050" dirty="0" err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ouverture</a:t>
            </a:r>
            <a:endParaRPr lang="pt-PT" sz="105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5" name="TextBox 101"/>
          <p:cNvSpPr/>
          <p:nvPr/>
        </p:nvSpPr>
        <p:spPr>
          <a:xfrm>
            <a:off x="284382" y="3868647"/>
            <a:ext cx="8642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08:00 – 08:30</a:t>
            </a:r>
            <a:endParaRPr lang="pt-PT" sz="1000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6" name="Oval 47"/>
          <p:cNvSpPr/>
          <p:nvPr/>
        </p:nvSpPr>
        <p:spPr>
          <a:xfrm>
            <a:off x="1278188" y="2372014"/>
            <a:ext cx="1146539" cy="1059873"/>
          </a:xfrm>
          <a:prstGeom prst="ellipse">
            <a:avLst/>
          </a:prstGeom>
          <a:gradFill flip="none" rotWithShape="1">
            <a:gsLst>
              <a:gs pos="0">
                <a:srgbClr val="004573"/>
              </a:gs>
              <a:gs pos="50000">
                <a:srgbClr val="005CA2"/>
              </a:gs>
              <a:gs pos="100000">
                <a:srgbClr val="006FBF"/>
              </a:gs>
            </a:gsLst>
            <a:path path="circle"/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sz="14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 </a:t>
            </a:r>
            <a:r>
              <a:rPr lang="pt-PT" sz="1000" dirty="0" err="1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Juin</a:t>
            </a:r>
            <a:endParaRPr lang="pt-PT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899795">
              <a:defRPr lang="en-US">
                <a:solidFill>
                  <a:srgbClr val="FFFFFF"/>
                </a:solidFill>
              </a:defRPr>
            </a:pPr>
            <a:r>
              <a:rPr lang="pt-PT" sz="10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Opportunités</a:t>
            </a:r>
            <a:r>
              <a:rPr lang="pt-PT" sz="1000" dirty="0" smtClean="0">
                <a:solidFill>
                  <a:srgbClr val="FF0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d'affaires</a:t>
            </a:r>
            <a:endParaRPr lang="pt-PT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7" name="TextBox 110"/>
          <p:cNvSpPr/>
          <p:nvPr/>
        </p:nvSpPr>
        <p:spPr>
          <a:xfrm>
            <a:off x="1399781" y="3183255"/>
            <a:ext cx="941070" cy="248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1000" dirty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08:30 – 10:30</a:t>
            </a:r>
            <a:endParaRPr lang="pt-PT" sz="1000" dirty="0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8" name="Oval 61"/>
          <p:cNvSpPr/>
          <p:nvPr/>
        </p:nvSpPr>
        <p:spPr>
          <a:xfrm>
            <a:off x="3799840" y="2319655"/>
            <a:ext cx="1153160" cy="1165860"/>
          </a:xfrm>
          <a:prstGeom prst="ellipse">
            <a:avLst/>
          </a:prstGeom>
          <a:gradFill flip="none" rotWithShape="1">
            <a:gsLst>
              <a:gs pos="0">
                <a:srgbClr val="004573"/>
              </a:gs>
              <a:gs pos="50000">
                <a:srgbClr val="005CA2"/>
              </a:gs>
              <a:gs pos="100000">
                <a:srgbClr val="006FBF"/>
              </a:gs>
            </a:gsLst>
            <a:path path="circle"/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sz="14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 </a:t>
            </a:r>
            <a:r>
              <a:rPr lang="pt-PT" sz="1000" dirty="0" err="1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Juin</a:t>
            </a:r>
            <a:endParaRPr lang="pt-PT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899795">
              <a:defRPr lang="en-US">
                <a:solidFill>
                  <a:srgbClr val="FFFFFF"/>
                </a:solidFill>
              </a:defRPr>
            </a:pPr>
            <a:r>
              <a:rPr lang="pt-PT" sz="10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Opportunités d'affaires</a:t>
            </a:r>
            <a:endParaRPr lang="pt-PT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9" name="TextBox 124"/>
          <p:cNvSpPr/>
          <p:nvPr/>
        </p:nvSpPr>
        <p:spPr>
          <a:xfrm>
            <a:off x="3956050" y="3155315"/>
            <a:ext cx="873125" cy="248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14:30 – 16:30</a:t>
            </a:r>
            <a:endParaRPr lang="pt-PT" sz="1000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0" name="Rectangle: Rounded Corners 137"/>
          <p:cNvSpPr/>
          <p:nvPr/>
        </p:nvSpPr>
        <p:spPr>
          <a:xfrm>
            <a:off x="1938930" y="3929380"/>
            <a:ext cx="1007745" cy="5295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Pause-café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1" name="TextBox 138"/>
          <p:cNvSpPr/>
          <p:nvPr/>
        </p:nvSpPr>
        <p:spPr>
          <a:xfrm>
            <a:off x="1924960" y="417576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02" name="Isosceles Triangle 146"/>
          <p:cNvSpPr/>
          <p:nvPr/>
        </p:nvSpPr>
        <p:spPr>
          <a:xfrm flipV="1">
            <a:off x="4283075" y="1928715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108" name="Linha3"/>
          <p:cNvSpPr/>
          <p:nvPr/>
        </p:nvSpPr>
        <p:spPr>
          <a:xfrm>
            <a:off x="2463725" y="2966012"/>
            <a:ext cx="0" cy="93969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</p:spPr>
      </p:sp>
      <p:sp>
        <p:nvSpPr>
          <p:cNvPr id="111" name="Straight Connector 150"/>
          <p:cNvSpPr/>
          <p:nvPr/>
        </p:nvSpPr>
        <p:spPr>
          <a:xfrm>
            <a:off x="3550285" y="2903220"/>
            <a:ext cx="243205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20" name="Linha5"/>
          <p:cNvSpPr/>
          <p:nvPr/>
        </p:nvSpPr>
        <p:spPr>
          <a:xfrm>
            <a:off x="3742755" y="2995307"/>
            <a:ext cx="0" cy="88015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</p:spPr>
      </p:sp>
      <p:sp>
        <p:nvSpPr>
          <p:cNvPr id="121" name="Linha6"/>
          <p:cNvSpPr/>
          <p:nvPr/>
        </p:nvSpPr>
        <p:spPr>
          <a:xfrm flipH="1">
            <a:off x="3093720" y="3469640"/>
            <a:ext cx="635" cy="129095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triangle" w="med" len="med"/>
            <a:tailEnd type="none"/>
          </a:ln>
          <a:effectLst/>
        </p:spPr>
      </p:sp>
      <p:sp>
        <p:nvSpPr>
          <p:cNvPr id="122" name="Straight Connector 158"/>
          <p:cNvSpPr/>
          <p:nvPr/>
        </p:nvSpPr>
        <p:spPr>
          <a:xfrm>
            <a:off x="715134" y="4220306"/>
            <a:ext cx="0" cy="53052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triangle" w="med" len="med"/>
            <a:tailEnd type="none"/>
          </a:ln>
          <a:effectLst/>
        </p:spPr>
      </p:sp>
      <p:sp>
        <p:nvSpPr>
          <p:cNvPr id="123" name="Straight Connector 159"/>
          <p:cNvSpPr/>
          <p:nvPr/>
        </p:nvSpPr>
        <p:spPr>
          <a:xfrm>
            <a:off x="710567" y="4744720"/>
            <a:ext cx="212654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24" name="Straight Connector 160"/>
          <p:cNvSpPr/>
          <p:nvPr/>
        </p:nvSpPr>
        <p:spPr>
          <a:xfrm>
            <a:off x="913765" y="4740910"/>
            <a:ext cx="0" cy="18605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25" name="Isosceles Triangle 161"/>
          <p:cNvSpPr/>
          <p:nvPr/>
        </p:nvSpPr>
        <p:spPr>
          <a:xfrm>
            <a:off x="829310" y="4949825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126" name="Oval 85"/>
          <p:cNvSpPr/>
          <p:nvPr/>
        </p:nvSpPr>
        <p:spPr>
          <a:xfrm>
            <a:off x="2524593" y="2319655"/>
            <a:ext cx="1153160" cy="1165860"/>
          </a:xfrm>
          <a:prstGeom prst="ellipse">
            <a:avLst/>
          </a:prstGeom>
          <a:gradFill flip="none" rotWithShape="1">
            <a:gsLst>
              <a:gs pos="0">
                <a:srgbClr val="004D4D"/>
              </a:gs>
              <a:gs pos="50000">
                <a:srgbClr val="006C6C"/>
              </a:gs>
              <a:gs pos="100000">
                <a:srgbClr val="008080"/>
              </a:gs>
            </a:gsLst>
            <a:path path="circle"/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sz="14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 </a:t>
            </a:r>
            <a:r>
              <a:rPr lang="pt-PT" sz="1000" dirty="0" err="1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Juin</a:t>
            </a:r>
            <a:endParaRPr lang="pt-PT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899795">
              <a:defRPr lang="en-US">
                <a:solidFill>
                  <a:srgbClr val="FFFFFF"/>
                </a:solidFill>
              </a:defRPr>
            </a:pPr>
            <a:r>
              <a:rPr lang="pt-PT" sz="10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Opportunités d'affaires</a:t>
            </a:r>
            <a:endParaRPr lang="pt-PT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27" name="TextBox 167"/>
          <p:cNvSpPr/>
          <p:nvPr/>
        </p:nvSpPr>
        <p:spPr>
          <a:xfrm>
            <a:off x="2697948" y="3178175"/>
            <a:ext cx="8642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11:00 -13:00 </a:t>
            </a:r>
            <a:endParaRPr lang="pt-PT" sz="1000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28" name="Forma automática5"/>
          <p:cNvSpPr/>
          <p:nvPr/>
        </p:nvSpPr>
        <p:spPr>
          <a:xfrm>
            <a:off x="3249930" y="393255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Déjeuner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29" name="TextBox 206"/>
          <p:cNvSpPr/>
          <p:nvPr/>
        </p:nvSpPr>
        <p:spPr>
          <a:xfrm>
            <a:off x="3235960" y="417830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30" name="Straight Connector 144"/>
          <p:cNvSpPr/>
          <p:nvPr/>
        </p:nvSpPr>
        <p:spPr>
          <a:xfrm>
            <a:off x="6376035" y="2890520"/>
            <a:ext cx="0" cy="77724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31" name="Forma automática2"/>
          <p:cNvSpPr/>
          <p:nvPr/>
        </p:nvSpPr>
        <p:spPr>
          <a:xfrm flipV="1">
            <a:off x="7176770" y="876285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pt-PT"/>
          </a:p>
        </p:txBody>
      </p:sp>
      <p:sp>
        <p:nvSpPr>
          <p:cNvPr id="132" name="Straight Connector 151"/>
          <p:cNvSpPr/>
          <p:nvPr/>
        </p:nvSpPr>
        <p:spPr>
          <a:xfrm>
            <a:off x="5081270" y="3010439"/>
            <a:ext cx="0" cy="85426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</p:spPr>
      </p:sp>
      <p:sp>
        <p:nvSpPr>
          <p:cNvPr id="133" name="Forma automática4"/>
          <p:cNvSpPr/>
          <p:nvPr/>
        </p:nvSpPr>
        <p:spPr>
          <a:xfrm>
            <a:off x="4570730" y="39281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Pause-café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34" name="Retângulo10"/>
          <p:cNvSpPr/>
          <p:nvPr/>
        </p:nvSpPr>
        <p:spPr>
          <a:xfrm>
            <a:off x="4533900" y="41744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35" name="Oval 143"/>
          <p:cNvSpPr/>
          <p:nvPr/>
        </p:nvSpPr>
        <p:spPr>
          <a:xfrm>
            <a:off x="5715318" y="3570034"/>
            <a:ext cx="1320165" cy="1269873"/>
          </a:xfrm>
          <a:prstGeom prst="ellipse">
            <a:avLst/>
          </a:prstGeom>
          <a:gradFill flip="none" rotWithShape="1">
            <a:gsLst>
              <a:gs pos="0">
                <a:srgbClr val="04483A"/>
              </a:gs>
              <a:gs pos="50000">
                <a:srgbClr val="076552"/>
              </a:gs>
              <a:gs pos="100000">
                <a:srgbClr val="077862"/>
              </a:gs>
            </a:gsLst>
            <a:path path="circle"/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sz="14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05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 </a:t>
            </a:r>
            <a:r>
              <a:rPr lang="pt-PT" sz="105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Juin</a:t>
            </a:r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altLang="en-US" sz="105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Opportunité </a:t>
            </a:r>
            <a:endParaRPr lang="pt-PT" altLang="en-US" sz="1050" dirty="0" err="1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altLang="en-US" sz="105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de marchés</a:t>
            </a:r>
            <a:endParaRPr lang="pt-PT" altLang="en-US" sz="105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endParaRPr lang="pt-PT" sz="105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36" name="Oval 38"/>
          <p:cNvSpPr/>
          <p:nvPr/>
        </p:nvSpPr>
        <p:spPr>
          <a:xfrm>
            <a:off x="3255" y="1511172"/>
            <a:ext cx="1388078" cy="1295271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pt-PT" sz="1400" b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sz="14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pt-PT" sz="105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09 </a:t>
            </a:r>
            <a:r>
              <a:rPr lang="pt-PT" sz="105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Juin</a:t>
            </a:r>
            <a:endParaRPr lang="pt-PT" sz="105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pt-PT" sz="105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Business Round</a:t>
            </a:r>
            <a:endParaRPr lang="pt-PT" sz="105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37" name="TextBox 101"/>
          <p:cNvSpPr/>
          <p:nvPr/>
        </p:nvSpPr>
        <p:spPr>
          <a:xfrm>
            <a:off x="249493" y="2394607"/>
            <a:ext cx="8642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09:00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–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19:00</a:t>
            </a:r>
            <a:endParaRPr lang="pt-PT" sz="10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grpSp>
        <p:nvGrpSpPr>
          <p:cNvPr id="138" name="Group 102"/>
          <p:cNvGrpSpPr/>
          <p:nvPr/>
        </p:nvGrpSpPr>
        <p:grpSpPr>
          <a:xfrm>
            <a:off x="10795" y="5154295"/>
            <a:ext cx="1856740" cy="1266825"/>
            <a:chOff x="10795" y="5154295"/>
            <a:chExt cx="1856740" cy="1266825"/>
          </a:xfrm>
        </p:grpSpPr>
        <p:sp>
          <p:nvSpPr>
            <p:cNvPr id="139" name="Rectangle: Rounded Corners 103"/>
            <p:cNvSpPr/>
            <p:nvPr/>
          </p:nvSpPr>
          <p:spPr>
            <a:xfrm>
              <a:off x="10795" y="5154295"/>
              <a:ext cx="1856740" cy="126682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5875" cap="flat" cmpd="sng" algn="ctr">
              <a:solidFill>
                <a:srgbClr val="043248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Interventions</a:t>
              </a:r>
              <a:r>
                <a:rPr lang="pt-PT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pt-PT" sz="1400" b="1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initiales</a:t>
              </a:r>
              <a:endParaRPr lang="pt-PT" sz="1200" dirty="0">
                <a:solidFill>
                  <a:schemeClr val="bg1"/>
                </a:solidFill>
              </a:endParaRPr>
            </a:p>
          </p:txBody>
        </p:sp>
        <p:sp>
          <p:nvSpPr>
            <p:cNvPr id="140" name="Rectangle 104"/>
            <p:cNvSpPr/>
            <p:nvPr/>
          </p:nvSpPr>
          <p:spPr>
            <a:xfrm>
              <a:off x="97790" y="5457190"/>
              <a:ext cx="45720" cy="48895"/>
            </a:xfrm>
            <a:prstGeom prst="rect">
              <a:avLst/>
            </a:prstGeom>
            <a:solidFill>
              <a:schemeClr val="tx2"/>
            </a:solidFill>
            <a:ln w="15875" cap="flat" cmpd="sng" algn="ctr">
              <a:solidFill>
                <a:schemeClr val="bg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142" name="Rectangle 105"/>
            <p:cNvSpPr/>
            <p:nvPr/>
          </p:nvSpPr>
          <p:spPr>
            <a:xfrm>
              <a:off x="97790" y="5619115"/>
              <a:ext cx="45720" cy="48895"/>
            </a:xfrm>
            <a:prstGeom prst="rect">
              <a:avLst/>
            </a:prstGeom>
            <a:solidFill>
              <a:schemeClr val="tx2"/>
            </a:solidFill>
            <a:ln w="15875" cap="flat" cmpd="sng" algn="ctr">
              <a:solidFill>
                <a:schemeClr val="bg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143" name="Rectangle 106"/>
            <p:cNvSpPr/>
            <p:nvPr/>
          </p:nvSpPr>
          <p:spPr>
            <a:xfrm>
              <a:off x="97790" y="5803265"/>
              <a:ext cx="45720" cy="48895"/>
            </a:xfrm>
            <a:prstGeom prst="rect">
              <a:avLst/>
            </a:prstGeom>
            <a:solidFill>
              <a:schemeClr val="tx2"/>
            </a:solidFill>
            <a:ln w="15875" cap="flat" cmpd="sng" algn="ctr">
              <a:solidFill>
                <a:schemeClr val="bg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144" name="Rectangle 107"/>
            <p:cNvSpPr/>
            <p:nvPr/>
          </p:nvSpPr>
          <p:spPr>
            <a:xfrm>
              <a:off x="92075" y="5966460"/>
              <a:ext cx="46355" cy="48895"/>
            </a:xfrm>
            <a:prstGeom prst="rect">
              <a:avLst/>
            </a:prstGeom>
            <a:solidFill>
              <a:schemeClr val="tx2"/>
            </a:solidFill>
            <a:ln w="15875" cap="flat" cmpd="sng" algn="ctr">
              <a:solidFill>
                <a:schemeClr val="bg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pt-PT">
                <a:solidFill>
                  <a:schemeClr val="bg1"/>
                </a:solidFill>
              </a:endParaRPr>
            </a:p>
          </p:txBody>
        </p:sp>
        <p:sp>
          <p:nvSpPr>
            <p:cNvPr id="145" name="Rectangle 108"/>
            <p:cNvSpPr/>
            <p:nvPr/>
          </p:nvSpPr>
          <p:spPr>
            <a:xfrm>
              <a:off x="97790" y="6137275"/>
              <a:ext cx="45720" cy="53975"/>
            </a:xfrm>
            <a:prstGeom prst="rect">
              <a:avLst/>
            </a:prstGeom>
            <a:solidFill>
              <a:schemeClr val="tx2"/>
            </a:solidFill>
            <a:ln w="15875" cap="flat" cmpd="sng" algn="ctr">
              <a:solidFill>
                <a:schemeClr val="bg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pt-PT">
                <a:solidFill>
                  <a:schemeClr val="bg1"/>
                </a:solidFill>
              </a:endParaRPr>
            </a:p>
          </p:txBody>
        </p:sp>
      </p:grpSp>
      <p:sp>
        <p:nvSpPr>
          <p:cNvPr id="146" name="Rectangle: Rounded Corners 125"/>
          <p:cNvSpPr/>
          <p:nvPr/>
        </p:nvSpPr>
        <p:spPr>
          <a:xfrm>
            <a:off x="3533140" y="815975"/>
            <a:ext cx="1685925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Présentations</a:t>
            </a:r>
            <a:endParaRPr lang="pt-PT" sz="14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6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Nigéria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6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6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Burkina Faso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6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Niger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600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Serra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Leone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147" name="CaixaDeTexto 118"/>
          <p:cNvSpPr/>
          <p:nvPr/>
        </p:nvSpPr>
        <p:spPr>
          <a:xfrm>
            <a:off x="2213610" y="0"/>
            <a:ext cx="319151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fr-FR" dirty="0"/>
              <a:t>PROGRAMME DU FORUM DES </a:t>
            </a:r>
            <a:r>
              <a:rPr lang="fr-FR" dirty="0" smtClean="0"/>
              <a:t>ENTREPRISES</a:t>
            </a:r>
            <a:endParaRPr lang="pt-PT" dirty="0"/>
          </a:p>
        </p:txBody>
      </p:sp>
      <p:sp>
        <p:nvSpPr>
          <p:cNvPr id="148" name="Forma automática3"/>
          <p:cNvSpPr/>
          <p:nvPr/>
        </p:nvSpPr>
        <p:spPr>
          <a:xfrm>
            <a:off x="5306060" y="16510"/>
            <a:ext cx="3316605" cy="141097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sz="1400" b="1" dirty="0" smtClean="0">
                <a:solidFill>
                  <a:schemeClr val="tx2">
                    <a:lumMod val="50000"/>
                  </a:schemeClr>
                </a:solidFill>
              </a:rPr>
              <a:t>ATELIER </a:t>
            </a:r>
            <a:r>
              <a:rPr lang="pt-PT" sz="1400" b="1" dirty="0">
                <a:solidFill>
                  <a:schemeClr val="tx2">
                    <a:lumMod val="50000"/>
                  </a:schemeClr>
                </a:solidFill>
              </a:rPr>
              <a:t>ÉCONOMIQUE ET FINANCIÈRE</a:t>
            </a:r>
            <a:endParaRPr lang="pt-PT" sz="1400" b="1" dirty="0">
              <a:solidFill>
                <a:srgbClr val="641111"/>
              </a:solidFill>
            </a:endParaRP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sz="1200" b="1" dirty="0">
                <a:solidFill>
                  <a:schemeClr val="bg1"/>
                </a:solidFill>
              </a:rPr>
              <a:t>Panel </a:t>
            </a:r>
            <a:r>
              <a:rPr lang="pt-PT" sz="1200" b="1" dirty="0" smtClean="0">
                <a:solidFill>
                  <a:schemeClr val="bg1"/>
                </a:solidFill>
              </a:rPr>
              <a:t>I</a:t>
            </a:r>
            <a:endParaRPr lang="pt-PT" sz="1200" b="1" dirty="0" smtClean="0">
              <a:solidFill>
                <a:schemeClr val="bg1"/>
              </a:solidFill>
            </a:endParaRP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fr-FR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FINANCEMENT </a:t>
            </a:r>
            <a:r>
              <a:rPr lang="fr-FR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DU SECTEUR PRIVÉ DANS LA </a:t>
            </a:r>
            <a:r>
              <a:rPr lang="fr-FR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CEDEAO</a:t>
            </a:r>
            <a:endParaRPr lang="pt-PT" sz="1000" b="1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defTabSz="0" fontAlgn="auto">
              <a:lnSpc>
                <a:spcPts val="1200"/>
              </a:lnSpc>
              <a:tabLst>
                <a:tab pos="0" algn="dec"/>
              </a:tabLst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endParaRPr lang="pt-PT" sz="1050" i="1" dirty="0"/>
          </a:p>
        </p:txBody>
      </p:sp>
      <p:sp>
        <p:nvSpPr>
          <p:cNvPr id="149" name="Straight Connector 144"/>
          <p:cNvSpPr/>
          <p:nvPr/>
        </p:nvSpPr>
        <p:spPr>
          <a:xfrm>
            <a:off x="9115425" y="2232660"/>
            <a:ext cx="7620" cy="142113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50" name="Linha9"/>
          <p:cNvSpPr/>
          <p:nvPr/>
        </p:nvSpPr>
        <p:spPr>
          <a:xfrm>
            <a:off x="10481945" y="3945890"/>
            <a:ext cx="0" cy="29908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51" name="Forma automática2"/>
          <p:cNvSpPr/>
          <p:nvPr/>
        </p:nvSpPr>
        <p:spPr>
          <a:xfrm flipV="1">
            <a:off x="10385425" y="3905250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52" name="Linha1"/>
          <p:cNvSpPr/>
          <p:nvPr/>
        </p:nvSpPr>
        <p:spPr>
          <a:xfrm>
            <a:off x="6976745" y="2816225"/>
            <a:ext cx="635" cy="45529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53" name="Rectangle: Rounded Corners 209"/>
          <p:cNvSpPr/>
          <p:nvPr/>
        </p:nvSpPr>
        <p:spPr>
          <a:xfrm>
            <a:off x="7406640" y="1488440"/>
            <a:ext cx="1003300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Pause-café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54" name="TextBox 210"/>
          <p:cNvSpPr/>
          <p:nvPr/>
        </p:nvSpPr>
        <p:spPr>
          <a:xfrm>
            <a:off x="7435850" y="1734185"/>
            <a:ext cx="950595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55" name="Linha7"/>
          <p:cNvSpPr/>
          <p:nvPr/>
        </p:nvSpPr>
        <p:spPr>
          <a:xfrm flipV="1">
            <a:off x="6978015" y="3258820"/>
            <a:ext cx="713105" cy="1270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56" name="Linha10"/>
          <p:cNvSpPr/>
          <p:nvPr/>
        </p:nvSpPr>
        <p:spPr>
          <a:xfrm flipH="1">
            <a:off x="6913880" y="1548765"/>
            <a:ext cx="3175" cy="25082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57" name="Oval 112"/>
          <p:cNvSpPr/>
          <p:nvPr/>
        </p:nvSpPr>
        <p:spPr>
          <a:xfrm>
            <a:off x="6386195" y="1802765"/>
            <a:ext cx="1153160" cy="1165860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Juin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899795">
              <a:defRPr lang="en-US">
                <a:solidFill>
                  <a:srgbClr val="FFFFFF"/>
                </a:solidFill>
              </a:defRPr>
            </a:pPr>
            <a:endParaRPr lang="en-US" sz="10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899795">
              <a:defRPr lang="en-US">
                <a:solidFill>
                  <a:srgbClr val="FFFFFF"/>
                </a:solidFill>
              </a:defRPr>
            </a:pPr>
            <a:r>
              <a:rPr lang="en-US" sz="1000" b="1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Panel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I</a:t>
            </a:r>
            <a:endParaRPr lang="en-US" sz="10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58" name="TextBox 176"/>
          <p:cNvSpPr/>
          <p:nvPr/>
        </p:nvSpPr>
        <p:spPr>
          <a:xfrm>
            <a:off x="6536690" y="2660015"/>
            <a:ext cx="872490" cy="248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8: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10: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C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59" name="Oval 116"/>
          <p:cNvSpPr/>
          <p:nvPr/>
        </p:nvSpPr>
        <p:spPr>
          <a:xfrm>
            <a:off x="7118985" y="3542665"/>
            <a:ext cx="1200150" cy="1154430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Juin</a:t>
            </a:r>
            <a:endParaRPr lang="en-US" sz="105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altLang="en-US" sz="105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Opportunité de marchés</a:t>
            </a:r>
            <a:endParaRPr lang="pt-PT" altLang="en-US" sz="105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5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60" name="Retângulo5"/>
          <p:cNvSpPr/>
          <p:nvPr/>
        </p:nvSpPr>
        <p:spPr>
          <a:xfrm>
            <a:off x="7244715" y="4401185"/>
            <a:ext cx="950595" cy="22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C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61" name="Rectangle: Rounded Corners 205"/>
          <p:cNvSpPr/>
          <p:nvPr/>
        </p:nvSpPr>
        <p:spPr>
          <a:xfrm>
            <a:off x="8607425" y="364617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Pause-café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en-US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62" name="Retângulo6"/>
          <p:cNvSpPr/>
          <p:nvPr/>
        </p:nvSpPr>
        <p:spPr>
          <a:xfrm>
            <a:off x="8569325" y="3890010"/>
            <a:ext cx="104584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6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 – 1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6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  <a:endParaRPr lang="en-US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63" name="Linha9"/>
          <p:cNvSpPr/>
          <p:nvPr/>
        </p:nvSpPr>
        <p:spPr>
          <a:xfrm>
            <a:off x="7703185" y="2747010"/>
            <a:ext cx="635" cy="79565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65" name="Oval 116"/>
          <p:cNvSpPr/>
          <p:nvPr/>
        </p:nvSpPr>
        <p:spPr>
          <a:xfrm>
            <a:off x="9885045" y="1644015"/>
            <a:ext cx="1200150" cy="1154430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Juin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5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050" b="1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Panel</a:t>
            </a: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II</a:t>
            </a:r>
            <a:endParaRPr lang="en-US" sz="105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66" name="TextBox 195"/>
          <p:cNvSpPr/>
          <p:nvPr/>
        </p:nvSpPr>
        <p:spPr>
          <a:xfrm>
            <a:off x="9997440" y="2521585"/>
            <a:ext cx="949960" cy="22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14: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16: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C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67" name="Oval 143"/>
          <p:cNvSpPr/>
          <p:nvPr/>
        </p:nvSpPr>
        <p:spPr>
          <a:xfrm>
            <a:off x="9892665" y="2830830"/>
            <a:ext cx="1200150" cy="1154430"/>
          </a:xfrm>
          <a:prstGeom prst="ellipse">
            <a:avLst/>
          </a:prstGeom>
          <a:solidFill>
            <a:srgbClr val="00B0F0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14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Juin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altLang="en-US" sz="105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Opportunité de marchés</a:t>
            </a:r>
            <a:endParaRPr lang="pt-PT" altLang="en-US" sz="105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68" name="Retângulo9"/>
          <p:cNvSpPr/>
          <p:nvPr/>
        </p:nvSpPr>
        <p:spPr>
          <a:xfrm>
            <a:off x="10005060" y="3711575"/>
            <a:ext cx="950595" cy="22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6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8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C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69" name="Linha11"/>
          <p:cNvSpPr/>
          <p:nvPr/>
        </p:nvSpPr>
        <p:spPr>
          <a:xfrm flipV="1">
            <a:off x="7703185" y="2747645"/>
            <a:ext cx="1412875" cy="12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70" name="Linha11"/>
          <p:cNvSpPr/>
          <p:nvPr/>
        </p:nvSpPr>
        <p:spPr>
          <a:xfrm flipV="1">
            <a:off x="9117965" y="3406140"/>
            <a:ext cx="704850" cy="12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arrow" w="med" len="med"/>
          </a:ln>
          <a:effectLst/>
        </p:spPr>
      </p:sp>
      <p:sp>
        <p:nvSpPr>
          <p:cNvPr id="171" name="Linha11"/>
          <p:cNvSpPr/>
          <p:nvPr/>
        </p:nvSpPr>
        <p:spPr>
          <a:xfrm flipV="1">
            <a:off x="9115425" y="2248535"/>
            <a:ext cx="704850" cy="12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arrow" w="med" len="med"/>
          </a:ln>
          <a:effectLst/>
        </p:spPr>
      </p:sp>
      <p:sp>
        <p:nvSpPr>
          <p:cNvPr id="172" name="Straight Connector 151"/>
          <p:cNvSpPr/>
          <p:nvPr/>
        </p:nvSpPr>
        <p:spPr>
          <a:xfrm>
            <a:off x="7904480" y="2046605"/>
            <a:ext cx="3175" cy="68643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</p:spPr>
      </p:sp>
      <p:sp>
        <p:nvSpPr>
          <p:cNvPr id="173" name="Linha12"/>
          <p:cNvSpPr/>
          <p:nvPr/>
        </p:nvSpPr>
        <p:spPr>
          <a:xfrm flipH="1">
            <a:off x="8420100" y="5135245"/>
            <a:ext cx="1270" cy="38036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75" name="Isosceles Triangle 153"/>
          <p:cNvSpPr/>
          <p:nvPr/>
        </p:nvSpPr>
        <p:spPr>
          <a:xfrm>
            <a:off x="8336280" y="5344795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76" name="Rectangle: Rounded Corners 117"/>
          <p:cNvSpPr/>
          <p:nvPr/>
        </p:nvSpPr>
        <p:spPr>
          <a:xfrm>
            <a:off x="1944370" y="5555615"/>
            <a:ext cx="1797050" cy="1289685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altLang="en-US" sz="1400" b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Présentation</a:t>
            </a:r>
            <a:r>
              <a:rPr lang="en-US" sz="1400" b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s</a:t>
            </a:r>
            <a:endParaRPr lang="en-US" sz="1400" b="1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G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h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ana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Togo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Guiné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e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-Cona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kry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Guiné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e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-Bissau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Libéria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82" name="Straight Connector 192"/>
          <p:cNvSpPr/>
          <p:nvPr/>
        </p:nvSpPr>
        <p:spPr>
          <a:xfrm flipH="1">
            <a:off x="7717155" y="4725035"/>
            <a:ext cx="635" cy="42608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triangle" w="med" len="med"/>
            <a:tailEnd type="none"/>
          </a:ln>
          <a:effectLst/>
        </p:spPr>
      </p:sp>
      <p:sp>
        <p:nvSpPr>
          <p:cNvPr id="184" name="Rectangle: Rounded Corners 198"/>
          <p:cNvSpPr/>
          <p:nvPr/>
        </p:nvSpPr>
        <p:spPr>
          <a:xfrm>
            <a:off x="7291705" y="5577205"/>
            <a:ext cx="3233420" cy="1263650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Conférence II </a:t>
            </a:r>
            <a:endParaRPr lang="pt-PT" altLang="en-US" sz="1200" b="1" dirty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i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A</a:t>
            </a:r>
            <a:r>
              <a:rPr lang="pt-PT" sz="1000" i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CCÈS AU MARCHÉ PRÉFÉRENTIEL DES </a:t>
            </a:r>
            <a:r>
              <a:rPr sz="1000" i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É</a:t>
            </a:r>
            <a:r>
              <a:rPr lang="pt-PT" sz="1000" i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TATS </a:t>
            </a:r>
            <a:r>
              <a:rPr sz="1000" i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- U</a:t>
            </a:r>
            <a:r>
              <a:rPr lang="pt-PT" sz="1000" i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NIS</a:t>
            </a:r>
            <a:r>
              <a:rPr lang="pt-PT" altLang="en-US" sz="12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5" name="Retângulo9"/>
          <p:cNvSpPr/>
          <p:nvPr/>
        </p:nvSpPr>
        <p:spPr>
          <a:xfrm>
            <a:off x="5909310" y="4523740"/>
            <a:ext cx="950595" cy="22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17:00 – 1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C0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C0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86" name="Straight Connector 152"/>
          <p:cNvSpPr/>
          <p:nvPr/>
        </p:nvSpPr>
        <p:spPr>
          <a:xfrm flipH="1">
            <a:off x="6377305" y="4827905"/>
            <a:ext cx="2540" cy="37020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triangle" w="med" len="med"/>
            <a:tailEnd type="none"/>
          </a:ln>
          <a:effectLst/>
        </p:spPr>
      </p:sp>
      <p:sp>
        <p:nvSpPr>
          <p:cNvPr id="187" name="Linha11"/>
          <p:cNvSpPr/>
          <p:nvPr/>
        </p:nvSpPr>
        <p:spPr>
          <a:xfrm flipV="1">
            <a:off x="7713345" y="5135880"/>
            <a:ext cx="708660" cy="12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88" name="Rectangle: Rounded Corners 125"/>
          <p:cNvSpPr/>
          <p:nvPr/>
        </p:nvSpPr>
        <p:spPr>
          <a:xfrm>
            <a:off x="8522335" y="4223385"/>
            <a:ext cx="3653155" cy="985520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4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Conférence III </a:t>
            </a:r>
            <a:endParaRPr lang="pt-PT" altLang="en-US" sz="14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i="1" dirty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«</a:t>
            </a:r>
            <a:r>
              <a:rPr sz="1000" b="1" i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A</a:t>
            </a:r>
            <a:r>
              <a:rPr lang="pt-PT" sz="1000" b="1" i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CCÈS AU MARCHÉ PRÉFÉRENTIEL DE L'</a:t>
            </a:r>
            <a:r>
              <a:rPr sz="1000" b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" charset="0"/>
                <a:sym typeface="+mn-ea"/>
              </a:rPr>
              <a:t>UNION EUROPÉENNE</a:t>
            </a:r>
            <a:r>
              <a:rPr lang="pt-PT" altLang="en-US" sz="1200" b="1" i="1" dirty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»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9" name="Rectangle: Rounded Corners 209"/>
          <p:cNvSpPr/>
          <p:nvPr/>
        </p:nvSpPr>
        <p:spPr>
          <a:xfrm>
            <a:off x="10553700" y="5257165"/>
            <a:ext cx="1584325" cy="7905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200" dirty="0" err="1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Juin</a:t>
            </a:r>
            <a:endParaRPr lang="pt-PT" altLang="en-US" sz="12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fr-FR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Session de clôture </a:t>
            </a:r>
            <a:endParaRPr lang="en-US" sz="12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90" name="TextBox 210"/>
          <p:cNvSpPr/>
          <p:nvPr/>
        </p:nvSpPr>
        <p:spPr>
          <a:xfrm>
            <a:off x="10554335" y="5768975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8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2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91" name="Rectangle: Rounded Corners 209"/>
          <p:cNvSpPr/>
          <p:nvPr/>
        </p:nvSpPr>
        <p:spPr>
          <a:xfrm>
            <a:off x="10553700" y="6099175"/>
            <a:ext cx="1592580" cy="74104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200" dirty="0" err="1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Juin</a:t>
            </a:r>
            <a:endParaRPr lang="pt-PT" altLang="en-US" sz="12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/>
            </a:pP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DÎNER DE GALA</a:t>
            </a:r>
            <a:endParaRPr lang="pt-PT" sz="1200" b="1" i="1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/>
            </a:pPr>
            <a:endParaRPr lang="en-US" sz="120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92" name="TextBox 210"/>
          <p:cNvSpPr/>
          <p:nvPr/>
        </p:nvSpPr>
        <p:spPr>
          <a:xfrm>
            <a:off x="10627360" y="659765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2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93" name="Linha7"/>
          <p:cNvSpPr/>
          <p:nvPr/>
        </p:nvSpPr>
        <p:spPr>
          <a:xfrm flipV="1">
            <a:off x="5533390" y="5191125"/>
            <a:ext cx="842645" cy="63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95" name="Straight Connector 159"/>
          <p:cNvSpPr/>
          <p:nvPr/>
        </p:nvSpPr>
        <p:spPr>
          <a:xfrm rot="5400000">
            <a:off x="5436237" y="5303520"/>
            <a:ext cx="212654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96" name="Isosceles Triangle 153"/>
          <p:cNvSpPr/>
          <p:nvPr/>
        </p:nvSpPr>
        <p:spPr>
          <a:xfrm>
            <a:off x="5456555" y="5314950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97" name="Caixa de Texto 196"/>
          <p:cNvSpPr txBox="1"/>
          <p:nvPr/>
        </p:nvSpPr>
        <p:spPr>
          <a:xfrm>
            <a:off x="8624570" y="4839970"/>
            <a:ext cx="352869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Conférencier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latin typeface="Arial Narrow" panose="020B0606020202030204" pitchFamily="34" charset="0"/>
                <a:sym typeface="+mn-ea"/>
              </a:rPr>
              <a:t>UE / SPG +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/>
          </a:p>
        </p:txBody>
      </p:sp>
      <p:sp>
        <p:nvSpPr>
          <p:cNvPr id="198" name="Caixa de Texto 197"/>
          <p:cNvSpPr txBox="1"/>
          <p:nvPr/>
        </p:nvSpPr>
        <p:spPr>
          <a:xfrm>
            <a:off x="7294245" y="6251575"/>
            <a:ext cx="19450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Conférencier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latin typeface="Arial Narrow" panose="020B0606020202030204" pitchFamily="34" charset="0"/>
                <a:sym typeface="+mn-ea"/>
              </a:rPr>
              <a:t>USA / AGOA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/>
          </a:p>
        </p:txBody>
      </p:sp>
      <p:sp>
        <p:nvSpPr>
          <p:cNvPr id="199" name="Rectangle: Rounded Corners 198"/>
          <p:cNvSpPr/>
          <p:nvPr/>
        </p:nvSpPr>
        <p:spPr>
          <a:xfrm>
            <a:off x="3794125" y="5574665"/>
            <a:ext cx="3443605" cy="1263650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Conférence I </a:t>
            </a:r>
            <a:endParaRPr lang="pt-PT" altLang="en-US" sz="1200" b="1" dirty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1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0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0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CCÈS AU MARCHÉ PRÉFÉRENTIEL DE LA </a:t>
            </a:r>
            <a:r>
              <a:rPr sz="10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altLang="en-US" sz="11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sz="11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00" name="Caixa de Texto 199"/>
          <p:cNvSpPr txBox="1"/>
          <p:nvPr/>
        </p:nvSpPr>
        <p:spPr>
          <a:xfrm>
            <a:off x="3858895" y="6238240"/>
            <a:ext cx="178371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Modérateur: 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Conférencier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endParaRPr lang="pt-PT" altLang="en-US" sz="12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01" name="Straight Connector 159"/>
          <p:cNvSpPr/>
          <p:nvPr/>
        </p:nvSpPr>
        <p:spPr>
          <a:xfrm flipV="1">
            <a:off x="2831465" y="4750435"/>
            <a:ext cx="252730" cy="63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202" name="Straight Connector 160"/>
          <p:cNvSpPr/>
          <p:nvPr/>
        </p:nvSpPr>
        <p:spPr>
          <a:xfrm flipH="1">
            <a:off x="2832100" y="4749800"/>
            <a:ext cx="5715" cy="68453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203" name="Forma automática1"/>
          <p:cNvSpPr/>
          <p:nvPr/>
        </p:nvSpPr>
        <p:spPr>
          <a:xfrm>
            <a:off x="2748915" y="5311775"/>
            <a:ext cx="186690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204" name="Straight Connector 160"/>
          <p:cNvSpPr/>
          <p:nvPr/>
        </p:nvSpPr>
        <p:spPr>
          <a:xfrm>
            <a:off x="2292985" y="1953260"/>
            <a:ext cx="0" cy="18605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209" name="Isosceles Triangle 145"/>
          <p:cNvSpPr/>
          <p:nvPr/>
        </p:nvSpPr>
        <p:spPr>
          <a:xfrm flipV="1">
            <a:off x="2194653" y="1953459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210" name="Rectangle: Rounded Corners 111"/>
          <p:cNvSpPr/>
          <p:nvPr/>
        </p:nvSpPr>
        <p:spPr>
          <a:xfrm>
            <a:off x="1379220" y="842958"/>
            <a:ext cx="179705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400" b="1" dirty="0" err="1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Présentations</a:t>
            </a:r>
            <a:endParaRPr lang="en-US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Cabo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Senegal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The Gambia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Cote d’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Ivoire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Benin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211" name="Linha8"/>
          <p:cNvSpPr/>
          <p:nvPr/>
        </p:nvSpPr>
        <p:spPr>
          <a:xfrm flipH="1">
            <a:off x="1814195" y="2182495"/>
            <a:ext cx="1270" cy="20256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212" name="Linha7"/>
          <p:cNvSpPr/>
          <p:nvPr/>
        </p:nvSpPr>
        <p:spPr>
          <a:xfrm flipV="1">
            <a:off x="1803400" y="2171065"/>
            <a:ext cx="476885" cy="63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 w="med" len="med"/>
          </a:ln>
          <a:effectLst/>
        </p:spPr>
      </p:sp>
      <p:pic>
        <p:nvPicPr>
          <p:cNvPr id="213" name="Imagem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sp>
        <p:nvSpPr>
          <p:cNvPr id="214" name="Rectangle: Rounded Corners 177"/>
          <p:cNvSpPr/>
          <p:nvPr/>
        </p:nvSpPr>
        <p:spPr>
          <a:xfrm>
            <a:off x="8696325" y="-21590"/>
            <a:ext cx="3475355" cy="154559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sz="1400" b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ATELIER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ÉCONOMIQUE</a:t>
            </a:r>
            <a:r>
              <a:rPr sz="1400" b="1" dirty="0" smtClean="0">
                <a:solidFill>
                  <a:srgbClr val="641111"/>
                </a:solidFill>
                <a:sym typeface="+mn-ea"/>
              </a:rPr>
              <a:t> 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ET FINANCIÈRE</a:t>
            </a:r>
            <a:endParaRPr sz="1400" b="1" dirty="0" smtClean="0">
              <a:solidFill>
                <a:srgbClr val="641111"/>
              </a:solidFill>
              <a:sym typeface="+mn-ea"/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it-IT" sz="1000" b="1" dirty="0">
                <a:sym typeface="+mn-ea"/>
              </a:rPr>
              <a:t>Panel I</a:t>
            </a:r>
            <a:r>
              <a:rPr altLang="it-IT" sz="1000" b="1" dirty="0">
                <a:sym typeface="+mn-ea"/>
              </a:rPr>
              <a:t>I</a:t>
            </a:r>
            <a:r>
              <a:rPr lang="it-IT" sz="1000" dirty="0">
                <a:sym typeface="+mn-ea"/>
              </a:rPr>
              <a:t> - </a:t>
            </a:r>
            <a:r>
              <a:rPr altLang="it-IT" sz="1000" dirty="0">
                <a:sym typeface="+mn-ea"/>
              </a:rPr>
              <a:t>«</a:t>
            </a:r>
            <a:r>
              <a:rPr lang="it-IT" sz="1000" i="1" dirty="0">
                <a:sym typeface="+mn-ea"/>
              </a:rPr>
              <a:t>LE DÉVELOPPEMENT DE L’ÉCONOMIE NUMÉRIQUE EN AFRIQUE: </a:t>
            </a:r>
            <a:r>
              <a:rPr sz="1000" i="1" dirty="0">
                <a:sym typeface="+mn-ea"/>
              </a:rPr>
              <a:t>L'importance des Start-Ups dans l'innovation du marché et l'Entrepreneuriat des Jeunes</a:t>
            </a:r>
            <a:r>
              <a:rPr altLang="it-IT" sz="1000" dirty="0">
                <a:sym typeface="+mn-ea"/>
              </a:rPr>
              <a:t>»</a:t>
            </a:r>
            <a:endParaRPr lang="fr-FR" sz="1050" dirty="0"/>
          </a:p>
        </p:txBody>
      </p:sp>
      <p:sp>
        <p:nvSpPr>
          <p:cNvPr id="215" name="Caixa de Texto 214"/>
          <p:cNvSpPr txBox="1"/>
          <p:nvPr/>
        </p:nvSpPr>
        <p:spPr>
          <a:xfrm>
            <a:off x="8712835" y="632460"/>
            <a:ext cx="346202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1200"/>
              </a:lnSpc>
              <a:defRPr lang="en-US"/>
            </a:pP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</a:t>
            </a: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Commission de la </a:t>
            </a:r>
            <a:r>
              <a:rPr lang="pt-PT" altLang="en-US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endParaRPr lang="pt-PT" altLang="en-US"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Startup Europe Partnership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SEP 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Agence Française de Développement -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AFD</a:t>
            </a:r>
            <a:endParaRPr sz="1000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CGAP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Consultative Group to Assist the Poor</a:t>
            </a:r>
            <a:endParaRPr lang="pt-PT"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17" name="Caixa de Texto 216"/>
          <p:cNvSpPr txBox="1"/>
          <p:nvPr/>
        </p:nvSpPr>
        <p:spPr>
          <a:xfrm>
            <a:off x="5340985" y="542290"/>
            <a:ext cx="346202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1200"/>
              </a:lnSpc>
              <a:defRPr lang="en-US"/>
            </a:pP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Modérateur</a:t>
            </a: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Orateurs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Banque d'Investissement et de Développement de la CEDEAO</a:t>
            </a:r>
            <a:endParaRPr lang="pt-PT" altLang="en-US"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9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Fonds Africain de Garantie et de Cooperation Economique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Banque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fricaine de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éveloppement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sz="10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B</a:t>
            </a:r>
            <a:r>
              <a:rPr lang="pt-PT" altLang="en-US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f</a:t>
            </a:r>
            <a:r>
              <a:rPr sz="1000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AD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ociété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inancière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nternationale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SFI</a:t>
            </a:r>
            <a:endParaRPr lang="pt-PT"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pic>
        <p:nvPicPr>
          <p:cNvPr id="8" name="Imagem 7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13970"/>
            <a:ext cx="207010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25"/>
          <p:cNvSpPr txBox="1"/>
          <p:nvPr/>
        </p:nvSpPr>
        <p:spPr>
          <a:xfrm>
            <a:off x="1835993" y="453071"/>
            <a:ext cx="659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i="1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:rPr>
              <a:t>CONDITIONS D'EXPRESSION D'INTÉRÊT ET D'INSCRIPTION</a:t>
            </a:r>
            <a:endParaRPr lang="fr-FR" i="1" dirty="0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</a:endParaRPr>
          </a:p>
        </p:txBody>
      </p:sp>
      <p:cxnSp>
        <p:nvCxnSpPr>
          <p:cNvPr id="7" name="Straight Connector 192"/>
          <p:cNvCxnSpPr/>
          <p:nvPr/>
        </p:nvCxnSpPr>
        <p:spPr>
          <a:xfrm>
            <a:off x="9350295" y="4951474"/>
            <a:ext cx="0" cy="29944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49"/>
          <p:cNvCxnSpPr/>
          <p:nvPr/>
        </p:nvCxnSpPr>
        <p:spPr>
          <a:xfrm>
            <a:off x="6147261" y="2150628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48"/>
          <p:cNvCxnSpPr/>
          <p:nvPr/>
        </p:nvCxnSpPr>
        <p:spPr>
          <a:xfrm>
            <a:off x="925446" y="3048401"/>
            <a:ext cx="2899882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55571" y="2457973"/>
            <a:ext cx="1153227" cy="1166021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2020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d'Août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Rectangle: Rounded Corners 103"/>
          <p:cNvSpPr/>
          <p:nvPr/>
        </p:nvSpPr>
        <p:spPr>
          <a:xfrm>
            <a:off x="12967" y="5265995"/>
            <a:ext cx="2056531" cy="11515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200" dirty="0">
                <a:solidFill>
                  <a:schemeClr val="bg1"/>
                </a:solidFill>
              </a:rPr>
              <a:t>Ouverture des inscriptions pour manifestations d'intérêt et participation au Forum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43" name="Rectangle: Rounded Corners 111"/>
          <p:cNvSpPr/>
          <p:nvPr/>
        </p:nvSpPr>
        <p:spPr>
          <a:xfrm>
            <a:off x="5070031" y="944258"/>
            <a:ext cx="2173915" cy="10844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</a:rPr>
              <a:t>Date limite d'inscription pour participer au Business Round d'affaires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44" name="Isosceles Triangle 145"/>
          <p:cNvSpPr/>
          <p:nvPr/>
        </p:nvSpPr>
        <p:spPr>
          <a:xfrm flipV="1">
            <a:off x="6049272" y="2050904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cxnSp>
        <p:nvCxnSpPr>
          <p:cNvPr id="45" name="Straight Connector 150"/>
          <p:cNvCxnSpPr/>
          <p:nvPr/>
        </p:nvCxnSpPr>
        <p:spPr>
          <a:xfrm>
            <a:off x="3671788" y="3045472"/>
            <a:ext cx="3859743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58"/>
          <p:cNvCxnSpPr/>
          <p:nvPr/>
        </p:nvCxnSpPr>
        <p:spPr>
          <a:xfrm>
            <a:off x="726302" y="3627977"/>
            <a:ext cx="0" cy="1250862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59"/>
          <p:cNvCxnSpPr/>
          <p:nvPr/>
        </p:nvCxnSpPr>
        <p:spPr>
          <a:xfrm>
            <a:off x="713207" y="4887256"/>
            <a:ext cx="3396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60"/>
          <p:cNvCxnSpPr/>
          <p:nvPr/>
        </p:nvCxnSpPr>
        <p:spPr>
          <a:xfrm>
            <a:off x="1057241" y="4883107"/>
            <a:ext cx="0" cy="185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161"/>
          <p:cNvSpPr/>
          <p:nvPr/>
        </p:nvSpPr>
        <p:spPr>
          <a:xfrm>
            <a:off x="962153" y="5023596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50" name="Oval 49"/>
          <p:cNvSpPr/>
          <p:nvPr/>
        </p:nvSpPr>
        <p:spPr>
          <a:xfrm>
            <a:off x="5585551" y="2461989"/>
            <a:ext cx="1153227" cy="1166021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Avril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1" name="Straight Connector 192"/>
          <p:cNvCxnSpPr/>
          <p:nvPr/>
        </p:nvCxnSpPr>
        <p:spPr>
          <a:xfrm>
            <a:off x="7501298" y="4962298"/>
            <a:ext cx="0" cy="854356"/>
          </a:xfrm>
          <a:prstGeom prst="line">
            <a:avLst/>
          </a:prstGeom>
          <a:ln w="190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sosceles Triangle 193"/>
          <p:cNvSpPr/>
          <p:nvPr/>
        </p:nvSpPr>
        <p:spPr>
          <a:xfrm>
            <a:off x="7404901" y="5747382"/>
            <a:ext cx="186224" cy="22105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53" name="Rectangle: Rounded Corners 198"/>
          <p:cNvSpPr/>
          <p:nvPr/>
        </p:nvSpPr>
        <p:spPr>
          <a:xfrm>
            <a:off x="6512269" y="5985015"/>
            <a:ext cx="1982128" cy="621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200"/>
              </a:lnSpc>
            </a:pPr>
            <a:r>
              <a:rPr lang="pt-PT" sz="1400" dirty="0">
                <a:solidFill>
                  <a:schemeClr val="bg1"/>
                </a:solidFill>
                <a:sym typeface="+mn-ea"/>
              </a:rPr>
              <a:t>BUSINESS ROUND D'AFFAIRES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4" name="Straight Connector 211"/>
          <p:cNvCxnSpPr/>
          <p:nvPr/>
        </p:nvCxnSpPr>
        <p:spPr>
          <a:xfrm>
            <a:off x="7520940" y="3491865"/>
            <a:ext cx="3653155" cy="3365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919768" y="3789026"/>
            <a:ext cx="1200053" cy="11544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Juin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6" name="Straight Connector 144"/>
          <p:cNvCxnSpPr/>
          <p:nvPr/>
        </p:nvCxnSpPr>
        <p:spPr>
          <a:xfrm>
            <a:off x="7511580" y="3040943"/>
            <a:ext cx="0" cy="4822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44"/>
          <p:cNvCxnSpPr/>
          <p:nvPr/>
        </p:nvCxnSpPr>
        <p:spPr>
          <a:xfrm>
            <a:off x="7523605" y="3515434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49"/>
          <p:cNvCxnSpPr/>
          <p:nvPr/>
        </p:nvCxnSpPr>
        <p:spPr>
          <a:xfrm>
            <a:off x="3296111" y="2149358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111"/>
          <p:cNvSpPr/>
          <p:nvPr/>
        </p:nvSpPr>
        <p:spPr>
          <a:xfrm>
            <a:off x="2204580" y="909846"/>
            <a:ext cx="2161434" cy="11126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</a:rPr>
              <a:t>Date limite d'inscription pour participer au Business Forum et aux réunions institutionnelles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60" name="Isosceles Triangle 145"/>
          <p:cNvSpPr/>
          <p:nvPr/>
        </p:nvSpPr>
        <p:spPr>
          <a:xfrm flipV="1">
            <a:off x="3209139" y="2049634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61" name="Oval 60"/>
          <p:cNvSpPr/>
          <p:nvPr/>
        </p:nvSpPr>
        <p:spPr>
          <a:xfrm>
            <a:off x="2673350" y="2471420"/>
            <a:ext cx="1224915" cy="1165860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Janvier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2" name="Straight Connector 212"/>
          <p:cNvCxnSpPr/>
          <p:nvPr/>
        </p:nvCxnSpPr>
        <p:spPr>
          <a:xfrm>
            <a:off x="11181921" y="2721497"/>
            <a:ext cx="0" cy="151354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0356215" y="3815080"/>
            <a:ext cx="1739900" cy="17062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 Juin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05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CCÈS AUX MARCHÉS PRÉFÉRENTIELS</a:t>
            </a:r>
            <a:endParaRPr lang="pt-PT" sz="1050" b="0" i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0260965" y="1104900"/>
            <a:ext cx="1835150" cy="18249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 Juin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105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P</a:t>
            </a:r>
            <a:r>
              <a:rPr lang="pt-PT" altLang="fr-FR" sz="105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RESENTATION DES OPPORTUNITÉS DANS LA </a:t>
            </a:r>
            <a:r>
              <a:rPr lang="fr-FR" sz="1050" i="1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CEDEAO</a:t>
            </a:r>
            <a:endParaRPr lang="fr-FR" sz="1050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746731" y="3787188"/>
            <a:ext cx="1200053" cy="11544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  <a:endParaRPr lang="pt-PT" sz="2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ET</a:t>
            </a:r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11</a:t>
            </a:r>
            <a:endParaRPr lang="pt-PT" sz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Juin</a:t>
            </a:r>
            <a:endParaRPr lang="pt-PT" sz="12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Rectangle: Rounded Corners 198"/>
          <p:cNvSpPr/>
          <p:nvPr/>
        </p:nvSpPr>
        <p:spPr>
          <a:xfrm>
            <a:off x="8239125" y="5421630"/>
            <a:ext cx="2327275" cy="46101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p>
            <a:pPr algn="ctr">
              <a:lnSpc>
                <a:spcPts val="1200"/>
              </a:lnSpc>
            </a:pPr>
            <a:r>
              <a:rPr lang="fr-FR" sz="1400" dirty="0">
                <a:sym typeface="+mn-ea"/>
              </a:rPr>
              <a:t>FORUM DES </a:t>
            </a:r>
            <a:r>
              <a:rPr lang="fr-FR" sz="1400" dirty="0" smtClean="0">
                <a:sym typeface="+mn-ea"/>
              </a:rPr>
              <a:t>ENTREPRISES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Isosceles Triangle 193"/>
          <p:cNvSpPr/>
          <p:nvPr/>
        </p:nvSpPr>
        <p:spPr>
          <a:xfrm>
            <a:off x="9249150" y="5194704"/>
            <a:ext cx="195724" cy="2210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cxnSp>
        <p:nvCxnSpPr>
          <p:cNvPr id="68" name="Straight Connector 149"/>
          <p:cNvCxnSpPr/>
          <p:nvPr/>
        </p:nvCxnSpPr>
        <p:spPr>
          <a:xfrm>
            <a:off x="9339205" y="3513997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70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0" name="Imagem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5" y="6446520"/>
            <a:ext cx="1306830" cy="394970"/>
          </a:xfrm>
          <a:prstGeom prst="rect">
            <a:avLst/>
          </a:prstGeom>
        </p:spPr>
      </p:pic>
      <p:pic>
        <p:nvPicPr>
          <p:cNvPr id="3" name="Imagem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13970"/>
            <a:ext cx="2070100" cy="1104900"/>
          </a:xfrm>
          <a:prstGeom prst="rect">
            <a:avLst/>
          </a:prstGeom>
        </p:spPr>
      </p:pic>
      <p:pic>
        <p:nvPicPr>
          <p:cNvPr id="14" name="Imagem 13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60" y="-12700"/>
            <a:ext cx="4265930" cy="93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/>
          <p:cNvSpPr txBox="1"/>
          <p:nvPr/>
        </p:nvSpPr>
        <p:spPr>
          <a:xfrm>
            <a:off x="4266822" y="184439"/>
            <a:ext cx="311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b="1" i="1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AGENDA DES ÉVÉNEMENTS</a:t>
            </a:r>
            <a:endParaRPr lang="pt-PT" b="1" i="1" dirty="0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latin typeface="Arial Narrow" panose="020B060602020203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255" y="1078230"/>
          <a:ext cx="12193270" cy="58019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7675"/>
                <a:gridCol w="48260"/>
                <a:gridCol w="71120"/>
                <a:gridCol w="447675"/>
                <a:gridCol w="1909445"/>
                <a:gridCol w="189230"/>
                <a:gridCol w="447675"/>
                <a:gridCol w="208280"/>
                <a:gridCol w="358775"/>
                <a:gridCol w="3053080"/>
                <a:gridCol w="208280"/>
                <a:gridCol w="366395"/>
                <a:gridCol w="208280"/>
                <a:gridCol w="387350"/>
                <a:gridCol w="3841750"/>
              </a:tblGrid>
              <a:tr h="26098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CONFERENCE INTERNATIONALE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CONFERENCE INTERNATIONALE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ATLANTIC BUSINESS FORUM</a:t>
                      </a:r>
                      <a:endParaRPr lang="pt-PT" sz="14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464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0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07 - 09 JUIN 2021</a:t>
                      </a:r>
                      <a:endParaRPr lang="pt-PT" sz="1400" b="0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11 JUIN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PRAIA /  09 - 11 JUIN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13360">
                <a:tc rowSpan="2"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Application de la</a:t>
                      </a: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poudre de basalte dans l'agriculture et de fibres de basalte dans l'industrie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gridSpan="4">
                  <a:txBody>
                    <a:bodyPr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Défis et opportunités en recherche scientifique, technologie et innovation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09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ACCRÉDITATION AU </a:t>
                      </a: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</a:tr>
              <a:tr h="219710">
                <a:tc vMerge="1" gridSpan="5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vMerge="1" gridSpan="4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09:00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</a:tr>
              <a:tr h="233680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Juin 2021</a:t>
                      </a:r>
                      <a:endParaRPr lang="pt-PT" sz="14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Juin</a:t>
                      </a:r>
                      <a:r>
                        <a:rPr lang="pt-PT" sz="12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13</a:t>
                      </a: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  <a:endParaRPr lang="pt-PT" sz="11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</a:tr>
              <a:tr h="182880">
                <a:tc gridSpan="5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ACCRÉDITATION: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à partir de 7:00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ACCRÉDITATION: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à partir de 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7:00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14</a:t>
                      </a: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8986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Cérémonie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d'</a:t>
                      </a: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ouverture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IV</a:t>
                      </a:r>
                      <a:endParaRPr lang="pt-PT" sz="1100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09:00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CLÔTURE DE BUSINESS ROUND</a:t>
                      </a:r>
                      <a:endParaRPr lang="pt-PT" sz="11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8288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GB" sz="1100" b="0" i="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Pause-café</a:t>
                      </a:r>
                      <a:endParaRPr lang="en-GB" sz="1100" b="0" i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10 JUIN 2021</a:t>
                      </a:r>
                      <a:endParaRPr lang="pt-PT" altLang="x-none" sz="1200" b="1" i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923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Panel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alt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</a:t>
                      </a:r>
                      <a:endParaRPr lang="pt-PT" altLang="en-GB" sz="110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ACCRÉDITATION</a:t>
                      </a:r>
                      <a:r>
                        <a:rPr lang="pt-PT" sz="11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à partir de  7: 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0256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  <a:endParaRPr lang="pt-PT" sz="1100" b="0" i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Cérémonie d'ouverture du Forum des Entreprises</a:t>
                      </a:r>
                      <a:endParaRPr lang="fr-FR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923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VI</a:t>
                      </a:r>
                      <a:endParaRPr lang="pt-PT" sz="1100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Présentation des opportunités dans la </a:t>
                      </a:r>
                      <a:r>
                        <a:rPr lang="fr-FR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CEDEAO</a:t>
                      </a:r>
                      <a:endParaRPr lang="fr-FR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732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III: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1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1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1145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Présentation des opportunités dans la</a:t>
                      </a:r>
                      <a:r>
                        <a:rPr lang="fr-FR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CEDEAO</a:t>
                      </a:r>
                      <a:endParaRPr lang="fr-FR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IV: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  <a:endParaRPr lang="pt-PT" sz="1100" b="1" i="1" dirty="0" err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9230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Présentation des opportunités dans la </a:t>
                      </a:r>
                      <a:r>
                        <a:rPr lang="fr-FR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CEDEAO</a:t>
                      </a:r>
                      <a:endParaRPr lang="fr-FR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22:30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Réception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bienvenue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Cérémonie de clôture de la Conférence internationale</a:t>
                      </a:r>
                      <a:r>
                        <a:rPr lang="pt-PT" sz="8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endParaRPr lang="pt-PT" sz="800" b="1" i="1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1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1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859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sz="10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</a:t>
                      </a:r>
                      <a:r>
                        <a:rPr lang="pt-PT" sz="10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CCÈS AU MARCHÉ PRÉFÉRENTIEL DE LA </a:t>
                      </a:r>
                      <a:r>
                        <a:rPr sz="10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pt-PT" sz="10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82880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08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Juin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200" b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fontAlgn="ctr">
                        <a:lnSpc>
                          <a:spcPts val="1200"/>
                        </a:lnSpc>
                        <a:defRPr lang="en-US"/>
                      </a:pPr>
                      <a:r>
                        <a:rPr sz="12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Dîner de bienvenue «</a:t>
                      </a:r>
                      <a:r>
                        <a:rPr sz="11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LES SAVEURS DE LA CEDEAO</a:t>
                      </a:r>
                      <a:r>
                        <a:rPr sz="12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»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Temps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libre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cPr marL="0" marR="0" marT="0" marB="0" anchor="b"/>
                </a:tc>
              </a:tr>
              <a:tr h="208280">
                <a:tc gridSpan="5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ACCRÉDITATION:</a:t>
                      </a: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à partir de </a:t>
                      </a: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7:00</a:t>
                      </a:r>
                      <a:endParaRPr lang="pt-PT" sz="12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11 </a:t>
                      </a:r>
                      <a:r>
                        <a:rPr lang="pt-PT" altLang="x-none" sz="1200" b="1" i="1" dirty="0" err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JUIN </a:t>
                      </a: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2021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ACCRÉDITATION: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à partir de 7:00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859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lang="fr-FR" sz="9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FINANCEMENT </a:t>
                      </a:r>
                      <a:r>
                        <a:rPr lang="fr-FR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DU SECTEUR PRIVÉ DANS LA </a:t>
                      </a:r>
                      <a:r>
                        <a:rPr lang="fr-FR" sz="9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fr-FR" sz="9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923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Pause-café</a:t>
                      </a:r>
                      <a:endParaRPr lang="pt-PT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Déjeuner</a:t>
                      </a:r>
                      <a:endParaRPr lang="pt-PT" sz="12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fontAlgn="t"/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II - </a:t>
                      </a:r>
                      <a:r>
                        <a:rPr lang="it-I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LE DÉVELOPPEMENT DE L’ÉCONOMIE NUMÉRIQUE EN AFRIQUE</a:t>
                      </a:r>
                      <a:endParaRPr lang="it-IT" sz="9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986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Déjeuner</a:t>
                      </a:r>
                      <a:endParaRPr lang="pt-PT" sz="1100" b="0" i="1" u="none" strike="noStrike" kern="1" spc="0" baseline="0" dirty="0" err="1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Pause-</a:t>
                      </a:r>
                      <a:r>
                        <a:rPr lang="pt-PT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café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II - </a:t>
                      </a:r>
                      <a:r>
                        <a:rPr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A</a:t>
                      </a:r>
                      <a:r>
                        <a:rPr lang="pt-P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CCÈS AU MARCHÉ PRÉFÉRENTIEL DES </a:t>
                      </a:r>
                      <a:r>
                        <a:rPr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É</a:t>
                      </a:r>
                      <a:r>
                        <a:rPr lang="pt-P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TATS </a:t>
                      </a:r>
                      <a:r>
                        <a:rPr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- U</a:t>
                      </a:r>
                      <a:r>
                        <a:rPr lang="pt-P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NIS</a:t>
                      </a:r>
                      <a:endParaRPr lang="pt-PT" sz="9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859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Conférence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Pause-café</a:t>
                      </a:r>
                      <a:endParaRPr lang="pt-PT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923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Conference III - </a:t>
                      </a:r>
                      <a:r>
                        <a:rPr sz="9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A</a:t>
                      </a:r>
                      <a:r>
                        <a:rPr lang="pt-PT" sz="900" b="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CCÈS AU MARCHÉ PRÉFÉRENTIEL DE L'</a:t>
                      </a:r>
                      <a:r>
                        <a:rPr sz="9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" charset="0"/>
                          <a:sym typeface="+mn-ea"/>
                        </a:rPr>
                        <a:t>UNION EUROPÉENNE</a:t>
                      </a:r>
                      <a:endParaRPr lang="pt-PT" sz="9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Times New Roman" panose="02020603050405020304" pitchFamily="1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9230"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19:00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Session de clôture de </a:t>
                      </a:r>
                      <a:r>
                        <a:rPr lang="pt-PT" alt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Forum des Entreprises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6055"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Temps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libre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DÎNER DE GALA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>
                    <a:lumMod val="65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>
                    <a:lumMod val="65000"/>
                  </a:schemeClr>
                </a:solidFill>
              </a:rPr>
            </a:fld>
            <a:endParaRPr lang="fr-FR" altLang="pt-PT" sz="1200" b="1" i="1" u="sng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Imagem 7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13970"/>
            <a:ext cx="2070100" cy="1104900"/>
          </a:xfrm>
          <a:prstGeom prst="rect">
            <a:avLst/>
          </a:prstGeom>
        </p:spPr>
      </p:pic>
      <p:pic>
        <p:nvPicPr>
          <p:cNvPr id="14" name="Imagem 1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560" y="-12700"/>
            <a:ext cx="4265930" cy="93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76DBF4"/>
      </a:dk2>
      <a:lt2>
        <a:srgbClr val="14619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13732</Words>
  <Application>WPS Presentation</Application>
  <PresentationFormat>Grand écran</PresentationFormat>
  <Paragraphs>1372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Century Gothic</vt:lpstr>
      <vt:lpstr>Wingdings 3</vt:lpstr>
      <vt:lpstr>Calibri</vt:lpstr>
      <vt:lpstr>Arial Narrow</vt:lpstr>
      <vt:lpstr>Times New Roman</vt:lpstr>
      <vt:lpstr>Microsoft YaHei</vt:lpstr>
      <vt:lpstr/>
      <vt:lpstr>Arial Unicode MS</vt:lpstr>
      <vt:lpstr>Segoe Print</vt:lpstr>
      <vt:lpstr>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pigos</cp:lastModifiedBy>
  <cp:revision>378</cp:revision>
  <dcterms:created xsi:type="dcterms:W3CDTF">2019-09-15T11:56:00Z</dcterms:created>
  <dcterms:modified xsi:type="dcterms:W3CDTF">2020-10-29T17:49:49Z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2070-11.2.0.9718</vt:lpwstr>
  </property>
</Properties>
</file>