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60" r:id="rId5"/>
    <p:sldId id="264" r:id="rId6"/>
    <p:sldId id="257" r:id="rId7"/>
    <p:sldId id="262" r:id="rId8"/>
    <p:sldId id="268" r:id="rId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B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18" y="-120"/>
      </p:cViewPr>
      <p:guideLst>
        <p:guide orient="horz" pos="2210"/>
        <p:guide pos="27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hasCustomPrompt="1"/>
          </p:nvPr>
        </p:nvSpPr>
        <p:spPr/>
        <p:txBody>
          <a:bodyPr vert="eaVert"/>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hasCustomPrompt="1"/>
          </p:nvPr>
        </p:nvSpPr>
        <p:spPr/>
        <p:txBody>
          <a:body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Clique para editar os estilos</a:t>
            </a:r>
            <a:endParaRPr lang="pt-PT" smtClean="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endParaRPr lang="pt-PT" smtClean="0"/>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endParaRPr lang="pt-PT" smtClean="0"/>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7" name="Date Placeholder 6"/>
          <p:cNvSpPr>
            <a:spLocks noGrp="1"/>
          </p:cNvSpPr>
          <p:nvPr>
            <p:ph type="dt" sz="half" idx="10"/>
          </p:nvPr>
        </p:nvSpPr>
        <p:spPr/>
        <p:txBody>
          <a:bodyPr/>
          <a:lstStyle/>
          <a:p>
            <a:fld id="{817FC7EE-1963-496B-A561-E9F6A53919E8}" type="datetimeFigureOut">
              <a:rPr lang="pt-PT" smtClean="0"/>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17FC7EE-1963-496B-A561-E9F6A53919E8}" type="datetimeFigureOut">
              <a:rPr lang="pt-PT" smtClean="0"/>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C7EE-1963-496B-A561-E9F6A53919E8}" type="datetimeFigureOut">
              <a:rPr lang="pt-PT" smtClean="0"/>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t-PT" smtClean="0"/>
              <a:t>Clique para editar os estilos</a:t>
            </a:r>
            <a:endParaRPr lang="pt-PT" smtClean="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47BF5DC-1B5B-4F36-9D46-723D7D34F689}" type="slidenum">
              <a:rPr lang="pt-PT" smtClean="0"/>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endParaRPr lang="pt-PT" smtClean="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FC7EE-1963-496B-A561-E9F6A53919E8}" type="datetimeFigureOut">
              <a:rPr lang="pt-PT" smtClean="0"/>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47BF5DC-1B5B-4F36-9D46-723D7D34F689}" type="slidenum">
              <a:rPr lang="pt-PT" smtClean="0"/>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wmf"/><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4.bin"/><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5.bin"/><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6.bin"/><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7.bin"/><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67"/>
          <p:cNvSpPr/>
          <p:nvPr/>
        </p:nvSpPr>
        <p:spPr>
          <a:xfrm>
            <a:off x="3448050" y="285750"/>
            <a:ext cx="2470785" cy="1595755"/>
          </a:xfrm>
          <a:prstGeom prst="rect">
            <a:avLst/>
          </a:prstGeom>
          <a:noFill/>
          <a:ln>
            <a:noFill/>
          </a:ln>
          <a:effectLst/>
        </p:spPr>
        <p:txBody>
          <a:bodyPr vert="horz" wrap="square" lIns="91440" tIns="45720" rIns="91440" bIns="45720" numCol="1" spcCol="215900" anchor="t"/>
          <a:p>
            <a:pPr algn="ctr">
              <a:defRPr lang="en-US"/>
            </a:pPr>
            <a:r>
              <a:rPr lang="en-US" sz="3200" b="1" i="1" dirty="0">
                <a:solidFill>
                  <a:srgbClr val="92D050"/>
                </a:solidFill>
              </a:rPr>
              <a:t>CABO VERDE</a:t>
            </a:r>
            <a:endParaRPr lang="en-US" sz="2000" b="1" dirty="0">
              <a:solidFill>
                <a:srgbClr val="92D050"/>
              </a:solidFill>
            </a:endParaRPr>
          </a:p>
          <a:p>
            <a:pPr algn="ctr">
              <a:defRPr lang="en-US"/>
            </a:pPr>
            <a:r>
              <a:rPr sz="3200" b="1" dirty="0">
                <a:gradFill>
                  <a:gsLst>
                    <a:gs pos="0">
                      <a:srgbClr val="E30000"/>
                    </a:gs>
                    <a:gs pos="100000">
                      <a:srgbClr val="760303"/>
                    </a:gs>
                  </a:gsLst>
                  <a:lin scaled="0"/>
                </a:gradFill>
                <a:sym typeface="+mn-ea"/>
              </a:rPr>
              <a:t>202</a:t>
            </a:r>
            <a:r>
              <a:rPr lang="pt-PT" altLang="en-US" sz="3200" b="1" dirty="0">
                <a:gradFill>
                  <a:gsLst>
                    <a:gs pos="0">
                      <a:srgbClr val="E30000"/>
                    </a:gs>
                    <a:gs pos="100000">
                      <a:srgbClr val="760303"/>
                    </a:gs>
                  </a:gsLst>
                  <a:lin scaled="0"/>
                </a:gradFill>
                <a:sym typeface="+mn-ea"/>
              </a:rPr>
              <a:t>1</a:t>
            </a:r>
            <a:endParaRPr lang="en-US" sz="2800" b="1" dirty="0">
              <a:solidFill>
                <a:srgbClr val="92D050"/>
              </a:solidFill>
            </a:endParaRPr>
          </a:p>
          <a:p>
            <a:pPr algn="ctr">
              <a:defRPr lang="en-US"/>
            </a:pPr>
            <a:r>
              <a:rPr sz="2000" baseline="30000" dirty="0">
                <a:solidFill>
                  <a:srgbClr val="0099CC"/>
                </a:solidFill>
                <a:sym typeface="+mn-ea"/>
              </a:rPr>
              <a:t>________</a:t>
            </a:r>
            <a:r>
              <a:rPr sz="2000" dirty="0">
                <a:solidFill>
                  <a:srgbClr val="0099CC"/>
                </a:solidFill>
                <a:sym typeface="+mn-ea"/>
              </a:rPr>
              <a:t>■</a:t>
            </a:r>
            <a:r>
              <a:rPr sz="2000" baseline="30000" dirty="0">
                <a:solidFill>
                  <a:srgbClr val="0099CC"/>
                </a:solidFill>
                <a:sym typeface="+mn-ea"/>
              </a:rPr>
              <a:t>________</a:t>
            </a:r>
            <a:endParaRPr sz="2000" baseline="30000" dirty="0">
              <a:solidFill>
                <a:srgbClr val="FFFF00"/>
              </a:solidFill>
              <a:sym typeface="+mn-ea"/>
            </a:endParaRPr>
          </a:p>
          <a:p>
            <a:pPr algn="ctr">
              <a:defRPr lang="en-US"/>
            </a:pPr>
            <a:r>
              <a:rPr sz="2000" i="1" dirty="0" smtClean="0">
                <a:solidFill>
                  <a:srgbClr val="0099CC"/>
                </a:solidFill>
                <a:sym typeface="+mn-ea"/>
              </a:rPr>
              <a:t>0</a:t>
            </a:r>
            <a:r>
              <a:rPr lang="pt-PT" altLang="en-US" sz="2000" i="1" dirty="0" smtClean="0">
                <a:solidFill>
                  <a:srgbClr val="0099CC"/>
                </a:solidFill>
                <a:sym typeface="+mn-ea"/>
              </a:rPr>
              <a:t>9 </a:t>
            </a:r>
            <a:r>
              <a:rPr sz="2000" i="1" dirty="0" smtClean="0">
                <a:solidFill>
                  <a:srgbClr val="0099CC"/>
                </a:solidFill>
                <a:sym typeface="+mn-ea"/>
              </a:rPr>
              <a:t>- </a:t>
            </a:r>
            <a:r>
              <a:rPr lang="pt-PT" sz="2000" i="1" dirty="0" smtClean="0">
                <a:solidFill>
                  <a:srgbClr val="0099CC"/>
                </a:solidFill>
                <a:sym typeface="+mn-ea"/>
              </a:rPr>
              <a:t>11</a:t>
            </a:r>
            <a:r>
              <a:rPr sz="2000" i="1" dirty="0" smtClean="0">
                <a:solidFill>
                  <a:srgbClr val="0099CC"/>
                </a:solidFill>
                <a:sym typeface="+mn-ea"/>
              </a:rPr>
              <a:t> </a:t>
            </a:r>
            <a:r>
              <a:rPr lang="pt-PT" altLang="en-US" sz="2000" i="1" dirty="0" smtClean="0">
                <a:solidFill>
                  <a:srgbClr val="0099CC"/>
                </a:solidFill>
                <a:sym typeface="+mn-ea"/>
              </a:rPr>
              <a:t>NOVEMBRE</a:t>
            </a:r>
            <a:endParaRPr lang="en-US" sz="2000" i="1" dirty="0">
              <a:solidFill>
                <a:srgbClr val="0099CC"/>
              </a:solidFill>
            </a:endParaRPr>
          </a:p>
          <a:p>
            <a:pPr algn="ctr">
              <a:defRPr lang="en-US"/>
            </a:pPr>
            <a:endParaRPr lang="en-US" sz="2000" b="1" i="1" dirty="0">
              <a:solidFill>
                <a:srgbClr val="0099CC"/>
              </a:solidFill>
            </a:endParaRPr>
          </a:p>
        </p:txBody>
      </p:sp>
      <p:graphicFrame>
        <p:nvGraphicFramePr>
          <p:cNvPr id="16" name="Objeto 15"/>
          <p:cNvGraphicFramePr/>
          <p:nvPr/>
        </p:nvGraphicFramePr>
        <p:xfrm>
          <a:off x="6558280" y="1939290"/>
          <a:ext cx="2354580" cy="2383155"/>
        </p:xfrm>
        <a:graphic>
          <a:graphicData uri="http://schemas.openxmlformats.org/presentationml/2006/ole">
            <mc:AlternateContent xmlns:mc="http://schemas.openxmlformats.org/markup-compatibility/2006">
              <mc:Choice xmlns:v="urn:schemas-microsoft-com:vml" Requires="v">
                <p:oleObj spid="_x0000_s17" name="" r:id="rId1" imgW="2352675" imgH="2381250" progId="Paint.Picture">
                  <p:embed/>
                </p:oleObj>
              </mc:Choice>
              <mc:Fallback>
                <p:oleObj name="" r:id="rId1" imgW="2352675" imgH="2381250" progId="Paint.Picture">
                  <p:embed/>
                  <p:pic>
                    <p:nvPicPr>
                      <p:cNvPr id="0" name="Imagem 7"/>
                      <p:cNvPicPr/>
                      <p:nvPr/>
                    </p:nvPicPr>
                    <p:blipFill>
                      <a:blip r:embed="rId2"/>
                      <a:stretch>
                        <a:fillRect/>
                      </a:stretch>
                    </p:blipFill>
                    <p:spPr>
                      <a:xfrm>
                        <a:off x="6558280" y="1939290"/>
                        <a:ext cx="2354580" cy="2383155"/>
                      </a:xfrm>
                      <a:prstGeom prst="rect">
                        <a:avLst/>
                      </a:prstGeom>
                    </p:spPr>
                  </p:pic>
                </p:oleObj>
              </mc:Fallback>
            </mc:AlternateContent>
          </a:graphicData>
        </a:graphic>
      </p:graphicFrame>
      <p:pic>
        <p:nvPicPr>
          <p:cNvPr id="18" name="Imagem 17"/>
          <p:cNvPicPr>
            <a:picLocks noChangeAspect="1"/>
          </p:cNvPicPr>
          <p:nvPr/>
        </p:nvPicPr>
        <p:blipFill>
          <a:blip r:embed="rId3"/>
          <a:stretch>
            <a:fillRect/>
          </a:stretch>
        </p:blipFill>
        <p:spPr>
          <a:xfrm>
            <a:off x="1993265" y="845185"/>
            <a:ext cx="1515110" cy="1256665"/>
          </a:xfrm>
          <a:prstGeom prst="rect">
            <a:avLst/>
          </a:prstGeom>
        </p:spPr>
      </p:pic>
      <p:pic>
        <p:nvPicPr>
          <p:cNvPr id="21" name="Imagem9"/>
          <p:cNvPicPr>
            <a:picLocks noChangeAspect="1"/>
          </p:cNvPicPr>
          <p:nvPr/>
        </p:nvPicPr>
        <p:blipFill>
          <a:blip r:embed="rId4"/>
          <a:stretch>
            <a:fillRect/>
          </a:stretch>
        </p:blipFill>
        <p:spPr>
          <a:xfrm>
            <a:off x="7475855" y="5537200"/>
            <a:ext cx="1654175" cy="1318895"/>
          </a:xfrm>
          <a:prstGeom prst="rect">
            <a:avLst/>
          </a:prstGeom>
          <a:noFill/>
          <a:ln>
            <a:noFill/>
          </a:ln>
          <a:effectLst/>
        </p:spPr>
      </p:pic>
      <p:sp>
        <p:nvSpPr>
          <p:cNvPr id="14" name="Rectangle 54"/>
          <p:cNvSpPr/>
          <p:nvPr/>
        </p:nvSpPr>
        <p:spPr>
          <a:xfrm>
            <a:off x="6366510" y="4700270"/>
            <a:ext cx="2760980" cy="5835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1600" i="1" dirty="0" smtClean="0">
                <a:solidFill>
                  <a:schemeClr val="bg1"/>
                </a:solidFill>
                <a:latin typeface="Arial Narrow" panose="020B0606020202030204" pitchFamily="34" charset="0"/>
                <a:sym typeface="+mn-ea"/>
              </a:rPr>
              <a:t>«LE BASALTE </a:t>
            </a:r>
            <a:endParaRPr lang="pt-PT" sz="1600" i="1" dirty="0" smtClean="0">
              <a:solidFill>
                <a:schemeClr val="bg1"/>
              </a:solidFill>
              <a:latin typeface="Arial Narrow" panose="020B0606020202030204" pitchFamily="34" charset="0"/>
              <a:sym typeface="+mn-ea"/>
            </a:endParaRPr>
          </a:p>
          <a:p>
            <a:pPr algn="ctr">
              <a:lnSpc>
                <a:spcPct val="100000"/>
              </a:lnSpc>
            </a:pPr>
            <a:r>
              <a:rPr lang="pt-PT" sz="1600" i="1" dirty="0" smtClean="0">
                <a:solidFill>
                  <a:schemeClr val="bg1"/>
                </a:solidFill>
                <a:latin typeface="Arial Narrow" panose="020B0606020202030204" pitchFamily="34" charset="0"/>
                <a:sym typeface="+mn-ea"/>
              </a:rPr>
              <a:t>LA RICHESSE DES NATIONS»</a:t>
            </a:r>
            <a:endParaRPr lang="pt-PT" sz="16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sym typeface="+mn-ea"/>
            </a:endParaRPr>
          </a:p>
        </p:txBody>
      </p:sp>
      <p:sp>
        <p:nvSpPr>
          <p:cNvPr id="13" name="Rectangle 54"/>
          <p:cNvSpPr/>
          <p:nvPr/>
        </p:nvSpPr>
        <p:spPr>
          <a:xfrm>
            <a:off x="90805" y="5805170"/>
            <a:ext cx="6127115"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2000" b="1" i="1" dirty="0" smtClean="0">
                <a:solidFill>
                  <a:schemeClr val="bg1"/>
                </a:solidFill>
                <a:latin typeface="Arial Narrow" panose="020B0606020202030204" pitchFamily="34" charset="0"/>
                <a:sym typeface="+mn-ea"/>
              </a:rPr>
              <a:t>LES PRINCIPAUX AVANTAGES </a:t>
            </a:r>
            <a:endParaRPr lang="pt-PT" sz="2000" b="1" i="1" dirty="0" smtClean="0">
              <a:solidFill>
                <a:schemeClr val="bg1"/>
              </a:solidFill>
              <a:latin typeface="Arial Narrow" panose="020B0606020202030204" pitchFamily="34" charset="0"/>
              <a:sym typeface="+mn-ea"/>
            </a:endParaRPr>
          </a:p>
          <a:p>
            <a:pPr algn="ctr">
              <a:lnSpc>
                <a:spcPct val="100000"/>
              </a:lnSpc>
            </a:pPr>
            <a:r>
              <a:rPr lang="pt-PT" sz="2000" b="1" i="1" dirty="0" smtClean="0">
                <a:solidFill>
                  <a:schemeClr val="bg1"/>
                </a:solidFill>
                <a:latin typeface="Arial Narrow" panose="020B0606020202030204" pitchFamily="34" charset="0"/>
                <a:sym typeface="+mn-ea"/>
              </a:rPr>
              <a:t>DE LA </a:t>
            </a:r>
            <a:endParaRPr lang="pt-PT" sz="2000" b="1" i="1" dirty="0" smtClean="0">
              <a:solidFill>
                <a:schemeClr val="bg1"/>
              </a:solidFill>
              <a:latin typeface="Arial Narrow" panose="020B0606020202030204" pitchFamily="34" charset="0"/>
              <a:sym typeface="+mn-ea"/>
            </a:endParaRPr>
          </a:p>
          <a:p>
            <a:pPr algn="ctr">
              <a:lnSpc>
                <a:spcPct val="100000"/>
              </a:lnSpc>
            </a:pPr>
            <a:r>
              <a:rPr lang="pt-PT" sz="2000" b="1" i="1" dirty="0" smtClean="0">
                <a:solidFill>
                  <a:schemeClr val="bg1"/>
                </a:solidFill>
                <a:latin typeface="Arial Narrow" panose="020B0606020202030204" pitchFamily="34" charset="0"/>
                <a:sym typeface="+mn-ea"/>
              </a:rPr>
              <a:t>POUDRE DE BASALTE EN AGRICULTURE</a:t>
            </a:r>
            <a:endParaRPr lang="pt-PT" sz="2000" b="1" i="1" dirty="0" smtClean="0">
              <a:solidFill>
                <a:schemeClr val="bg1"/>
              </a:solidFill>
              <a:latin typeface="Arial Narrow" panose="020B0606020202030204" pitchFamily="34" charset="0"/>
              <a:sym typeface="+mn-ea"/>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 name="Imagem 1" descr="img-capa-conference"/>
          <p:cNvPicPr>
            <a:picLocks noChangeAspect="1"/>
          </p:cNvPicPr>
          <p:nvPr/>
        </p:nvPicPr>
        <p:blipFill>
          <a:blip r:embed="rId5"/>
          <a:stretch>
            <a:fillRect/>
          </a:stretch>
        </p:blipFill>
        <p:spPr>
          <a:xfrm>
            <a:off x="699770" y="2157730"/>
            <a:ext cx="4805045" cy="3618230"/>
          </a:xfrm>
          <a:prstGeom prst="rect">
            <a:avLst/>
          </a:prstGeom>
        </p:spPr>
      </p:pic>
      <p:sp>
        <p:nvSpPr>
          <p:cNvPr id="6" name="Rectangle 54"/>
          <p:cNvSpPr/>
          <p:nvPr/>
        </p:nvSpPr>
        <p:spPr>
          <a:xfrm>
            <a:off x="6347460" y="727710"/>
            <a:ext cx="2868295"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p>
            <a:pPr algn="ctr">
              <a:lnSpc>
                <a:spcPct val="100000"/>
              </a:lnSpc>
            </a:pPr>
            <a:r>
              <a:rPr lang="pt-PT" sz="3000" i="1" dirty="0" smtClean="0">
                <a:solidFill>
                  <a:schemeClr val="bg1"/>
                </a:solidFill>
                <a:latin typeface="Arial Narrow" panose="020B0606020202030204" pitchFamily="34" charset="0"/>
                <a:sym typeface="+mn-ea"/>
              </a:rPr>
              <a:t>CONFERENCE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a:p>
            <a:pPr algn="ctr">
              <a:lnSpc>
                <a:spcPct val="100000"/>
              </a:lnSpc>
            </a:pPr>
            <a:r>
              <a:rPr lang="pt-PT" sz="3000" i="1" dirty="0" smtClean="0">
                <a:solidFill>
                  <a:schemeClr val="bg1"/>
                </a:solidFill>
                <a:latin typeface="Arial Narrow" panose="020B0606020202030204" pitchFamily="34" charset="0"/>
                <a:sym typeface="+mn-ea"/>
              </a:rPr>
              <a:t>INTERNATIONALE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pic>
        <p:nvPicPr>
          <p:cNvPr id="4" name="Imagem 3" descr="logo"/>
          <p:cNvPicPr>
            <a:picLocks noChangeAspect="1"/>
          </p:cNvPicPr>
          <p:nvPr/>
        </p:nvPicPr>
        <p:blipFill>
          <a:blip r:embed="rId6"/>
          <a:stretch>
            <a:fillRect/>
          </a:stretch>
        </p:blipFill>
        <p:spPr>
          <a:xfrm>
            <a:off x="104775" y="220980"/>
            <a:ext cx="2532380" cy="5930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26"/>
          <p:cNvSpPr/>
          <p:nvPr/>
        </p:nvSpPr>
        <p:spPr>
          <a:xfrm>
            <a:off x="763016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graphicFrame>
        <p:nvGraphicFramePr>
          <p:cNvPr id="6" name="Tabela 5"/>
          <p:cNvGraphicFramePr>
            <a:graphicFrameLocks noGrp="1"/>
          </p:cNvGraphicFramePr>
          <p:nvPr/>
        </p:nvGraphicFramePr>
        <p:xfrm>
          <a:off x="1504315" y="565150"/>
          <a:ext cx="7585075" cy="2922905"/>
        </p:xfrm>
        <a:graphic>
          <a:graphicData uri="http://schemas.openxmlformats.org/drawingml/2006/table">
            <a:tbl>
              <a:tblPr>
                <a:noFill/>
              </a:tblPr>
              <a:tblGrid>
                <a:gridCol w="3561715"/>
                <a:gridCol w="378460"/>
                <a:gridCol w="3264535"/>
                <a:gridCol w="380365"/>
              </a:tblGrid>
              <a:tr h="417830">
                <a:tc>
                  <a:txBody>
                    <a:bodyPr/>
                    <a:lstStyle/>
                    <a:p>
                      <a:pPr marL="0" marR="0" indent="0" algn="ctr">
                        <a:buNone/>
                        <a:defRPr lang="en-US" b="1">
                          <a:solidFill>
                            <a:srgbClr val="FFFFFF"/>
                          </a:solidFill>
                        </a:defRPr>
                      </a:pPr>
                      <a:r>
                        <a:rPr lang="pt-PT" alt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O</a:t>
                      </a:r>
                      <a:r>
                        <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bjet</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0"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alt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O</a:t>
                      </a:r>
                      <a:r>
                        <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bjet</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0" i="1"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Préambule</a:t>
                      </a: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3</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La conférence internationale</a:t>
                      </a:r>
                      <a:endParaRPr lang="pt-PT" sz="1200" b="0" i="1" dirty="0" smtClean="0">
                        <a:solidFill>
                          <a:schemeClr val="tx1"/>
                        </a:solidFill>
                        <a:latin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6</a:t>
                      </a: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Principaux </a:t>
                      </a:r>
                      <a:r>
                        <a:rPr lang="pt-PT" altLang="en-US"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avantages </a:t>
                      </a:r>
                      <a:r>
                        <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de la poudre de basalte en agriculture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4</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dirty="0" smtClean="0">
                          <a:solidFill>
                            <a:schemeClr val="tx1"/>
                          </a:solidFill>
                          <a:latin typeface="Arial Narrow" panose="020B0606020202030204" pitchFamily="34" charset="0"/>
                          <a:sym typeface="+mn-ea"/>
                        </a:rPr>
                        <a:t>Glossaire</a:t>
                      </a:r>
                      <a:endParaRPr lang="pt-PT" sz="1200" b="0" dirty="0" smtClean="0">
                        <a:solidFill>
                          <a:schemeClr val="tx1"/>
                        </a:solidFill>
                        <a:latin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7</a:t>
                      </a:r>
                      <a:endPar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Principaux éléments constitutifs de la poudre de basalte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5</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i="1" dirty="0" smtClean="0">
                          <a:solidFill>
                            <a:schemeClr val="bg1"/>
                          </a:solidFill>
                          <a:latin typeface="Arial Narrow" panose="020B0606020202030204" pitchFamily="34" charset="0"/>
                          <a:sym typeface="+mn-ea"/>
                        </a:rPr>
                        <a:t>Annexe I </a:t>
                      </a:r>
                      <a:r>
                        <a:rPr lang="pt-PT" sz="1200" i="1" dirty="0" smtClean="0">
                          <a:solidFill>
                            <a:schemeClr val="tx1"/>
                          </a:solidFill>
                          <a:latin typeface="Arial Narrow" panose="020B0606020202030204" pitchFamily="34" charset="0"/>
                          <a:sym typeface="+mn-ea"/>
                        </a:rPr>
                        <a:t>- Contexte de l'événement</a:t>
                      </a: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altLang="en-US" sz="1200"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Annexe II</a:t>
                      </a: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 Programme des conférences internationales</a:t>
                      </a: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marL="0" marR="0" indent="0" algn="l">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7" name="Rectangle 5"/>
          <p:cNvSpPr/>
          <p:nvPr/>
        </p:nvSpPr>
        <p:spPr>
          <a:xfrm>
            <a:off x="2392045" y="4423410"/>
            <a:ext cx="969010" cy="840740"/>
          </a:xfrm>
          <a:prstGeom prst="rect">
            <a:avLst/>
          </a:prstGeom>
          <a:solidFill>
            <a:schemeClr val="accent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US"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PLAN</a:t>
            </a:r>
            <a:endParaRPr lang="en-US" altLang="en-US"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 name="Right Arrow 6"/>
          <p:cNvSpPr/>
          <p:nvPr/>
        </p:nvSpPr>
        <p:spPr>
          <a:xfrm>
            <a:off x="3405505" y="4385310"/>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9" name="Rectangle 7"/>
          <p:cNvSpPr/>
          <p:nvPr/>
        </p:nvSpPr>
        <p:spPr>
          <a:xfrm>
            <a:off x="3853815" y="3527425"/>
            <a:ext cx="250126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US" sz="1200" i="1" dirty="0" err="1" smtClean="0">
                <a:solidFill>
                  <a:schemeClr val="bg1"/>
                </a:solidFill>
                <a:latin typeface="Arial Narrow" panose="020B0606020202030204" pitchFamily="34" charset="0"/>
              </a:rPr>
              <a:t>Axé</a:t>
            </a:r>
            <a:r>
              <a:rPr lang="en-US" sz="1200" i="1" dirty="0" smtClean="0">
                <a:solidFill>
                  <a:schemeClr val="bg1"/>
                </a:solidFill>
                <a:latin typeface="Arial Narrow" panose="020B0606020202030204" pitchFamily="34" charset="0"/>
              </a:rPr>
              <a:t> </a:t>
            </a:r>
            <a:r>
              <a:rPr lang="en-US" sz="1200" i="1" dirty="0">
                <a:solidFill>
                  <a:schemeClr val="bg1"/>
                </a:solidFill>
                <a:latin typeface="Arial Narrow" panose="020B0606020202030204" pitchFamily="34" charset="0"/>
              </a:rPr>
              <a:t>sur la protection de l'environnement et la qualité des aliments</a:t>
            </a:r>
            <a:endParaRPr lang="en-US" sz="1200" i="1" dirty="0">
              <a:solidFill>
                <a:schemeClr val="bg1"/>
              </a:solidFill>
              <a:latin typeface="Arial Narrow" panose="020B0606020202030204" pitchFamily="34" charset="0"/>
            </a:endParaRPr>
          </a:p>
        </p:txBody>
      </p:sp>
      <p:sp>
        <p:nvSpPr>
          <p:cNvPr id="10" name="Rectangle 20"/>
          <p:cNvSpPr/>
          <p:nvPr/>
        </p:nvSpPr>
        <p:spPr>
          <a:xfrm>
            <a:off x="3883660" y="4142105"/>
            <a:ext cx="247142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US" sz="1200" i="1" dirty="0">
                <a:solidFill>
                  <a:schemeClr val="bg1"/>
                </a:solidFill>
                <a:latin typeface="Arial Narrow" panose="020B0606020202030204" pitchFamily="34" charset="0"/>
              </a:rPr>
              <a:t>Centré sur l'innovation</a:t>
            </a:r>
            <a:endParaRPr lang="en-US" sz="1200" i="1" dirty="0">
              <a:solidFill>
                <a:schemeClr val="bg1"/>
              </a:solidFill>
              <a:latin typeface="Arial Narrow" panose="020B0606020202030204" pitchFamily="34" charset="0"/>
            </a:endParaRPr>
          </a:p>
        </p:txBody>
      </p:sp>
      <p:sp>
        <p:nvSpPr>
          <p:cNvPr id="11" name="Rectangle 22"/>
          <p:cNvSpPr/>
          <p:nvPr/>
        </p:nvSpPr>
        <p:spPr>
          <a:xfrm>
            <a:off x="3883025" y="4834255"/>
            <a:ext cx="247205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US" sz="1200" i="1" dirty="0">
                <a:solidFill>
                  <a:schemeClr val="bg1"/>
                </a:solidFill>
                <a:latin typeface="Arial Narrow" panose="020B0606020202030204" pitchFamily="34" charset="0"/>
              </a:rPr>
              <a:t>Réaliste</a:t>
            </a:r>
            <a:endParaRPr lang="en-US" sz="1200" i="1" dirty="0">
              <a:solidFill>
                <a:schemeClr val="bg1"/>
              </a:solidFill>
              <a:latin typeface="Arial Narrow" panose="020B0606020202030204" pitchFamily="34" charset="0"/>
            </a:endParaRPr>
          </a:p>
        </p:txBody>
      </p:sp>
      <p:sp>
        <p:nvSpPr>
          <p:cNvPr id="2" name="Rectangle 23"/>
          <p:cNvSpPr/>
          <p:nvPr/>
        </p:nvSpPr>
        <p:spPr>
          <a:xfrm>
            <a:off x="3883025" y="5499100"/>
            <a:ext cx="248348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US" sz="1200" i="1" dirty="0">
                <a:solidFill>
                  <a:schemeClr val="bg1"/>
                </a:solidFill>
                <a:latin typeface="Arial Narrow" panose="020B0606020202030204" pitchFamily="34" charset="0"/>
              </a:rPr>
              <a:t>Stratégique</a:t>
            </a:r>
            <a:endParaRPr lang="en-US" sz="1200" i="1" dirty="0">
              <a:solidFill>
                <a:schemeClr val="bg1"/>
              </a:solidFill>
              <a:latin typeface="Arial Narrow" panose="020B0606020202030204" pitchFamily="34" charset="0"/>
            </a:endParaRPr>
          </a:p>
        </p:txBody>
      </p:sp>
      <p:sp>
        <p:nvSpPr>
          <p:cNvPr id="13" name="Rectangle 8"/>
          <p:cNvSpPr/>
          <p:nvPr/>
        </p:nvSpPr>
        <p:spPr>
          <a:xfrm>
            <a:off x="6724015" y="4385310"/>
            <a:ext cx="986790"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Actions</a:t>
            </a:r>
            <a:endParaRPr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endParaRPr>
          </a:p>
        </p:txBody>
      </p:sp>
      <p:sp>
        <p:nvSpPr>
          <p:cNvPr id="3" name="Right Arrow 24"/>
          <p:cNvSpPr/>
          <p:nvPr/>
        </p:nvSpPr>
        <p:spPr>
          <a:xfrm>
            <a:off x="6402705"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6" name="Rectangle 25"/>
          <p:cNvSpPr/>
          <p:nvPr/>
        </p:nvSpPr>
        <p:spPr>
          <a:xfrm>
            <a:off x="8048625" y="4391660"/>
            <a:ext cx="105346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r">
              <a:defRPr lang="en-US">
                <a:solidFill>
                  <a:srgbClr val="FFFFFF"/>
                </a:solidFill>
              </a:defRPr>
            </a:pPr>
            <a:r>
              <a:rPr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Résultats</a:t>
            </a:r>
            <a:endParaRPr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endParaRPr>
          </a:p>
        </p:txBody>
      </p:sp>
      <p:sp>
        <p:nvSpPr>
          <p:cNvPr id="18" name="Rectangle 10"/>
          <p:cNvSpPr/>
          <p:nvPr/>
        </p:nvSpPr>
        <p:spPr>
          <a:xfrm>
            <a:off x="6572885" y="5334000"/>
            <a:ext cx="255905" cy="1430655"/>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9" name="Right Arrow 30"/>
          <p:cNvSpPr/>
          <p:nvPr/>
        </p:nvSpPr>
        <p:spPr>
          <a:xfrm rot="16200000">
            <a:off x="2167255"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7" name="Rectangle 11"/>
          <p:cNvSpPr/>
          <p:nvPr/>
        </p:nvSpPr>
        <p:spPr>
          <a:xfrm>
            <a:off x="2736215" y="6324600"/>
            <a:ext cx="4076065" cy="448310"/>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r>
              <a:rPr lang="en-US" sz="1400" b="1" i="1" dirty="0">
                <a:gradFill>
                  <a:gsLst>
                    <a:gs pos="0">
                      <a:srgbClr val="14CD68"/>
                    </a:gs>
                    <a:gs pos="100000">
                      <a:srgbClr val="035C7D"/>
                    </a:gs>
                  </a:gsLst>
                  <a:lin scaled="0"/>
                </a:gradFill>
                <a:latin typeface="Arial Narrow" panose="020B0606020202030204" pitchFamily="34" charset="0"/>
                <a:cs typeface="Arial Narrow" panose="020B0606020202030204" pitchFamily="34" charset="0"/>
              </a:rPr>
              <a:t>Réévaluation</a:t>
            </a:r>
            <a:endParaRPr lang="en-US" sz="1400" b="1" i="1" dirty="0">
              <a:gradFill>
                <a:gsLst>
                  <a:gs pos="0">
                    <a:srgbClr val="14CD68"/>
                  </a:gs>
                  <a:gs pos="100000">
                    <a:srgbClr val="035C7D"/>
                  </a:gs>
                </a:gsLst>
                <a:lin scaled="0"/>
              </a:gradFill>
              <a:latin typeface="Arial Narrow" panose="020B0606020202030204" pitchFamily="34" charset="0"/>
              <a:cs typeface="Arial Narrow" panose="020B0606020202030204" pitchFamily="34" charset="0"/>
            </a:endParaRPr>
          </a:p>
        </p:txBody>
      </p:sp>
      <p:pic>
        <p:nvPicPr>
          <p:cNvPr id="21" name="Imagem9"/>
          <p:cNvPicPr>
            <a:picLocks noChangeAspect="1"/>
          </p:cNvPicPr>
          <p:nvPr/>
        </p:nvPicPr>
        <p:blipFill>
          <a:blip r:embed="rId1"/>
          <a:stretch>
            <a:fillRect/>
          </a:stretch>
        </p:blipFill>
        <p:spPr>
          <a:xfrm>
            <a:off x="7466330" y="5532755"/>
            <a:ext cx="1654175" cy="1318895"/>
          </a:xfrm>
          <a:prstGeom prst="rect">
            <a:avLst/>
          </a:prstGeom>
          <a:noFill/>
          <a:ln>
            <a:noFill/>
          </a:ln>
          <a:effectLst/>
        </p:spPr>
      </p:pic>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3" name="Imagem 22" descr="plant-with-roots-png-2"/>
          <p:cNvPicPr>
            <a:picLocks noChangeAspect="1"/>
          </p:cNvPicPr>
          <p:nvPr/>
        </p:nvPicPr>
        <p:blipFill>
          <a:blip r:embed="rId2"/>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5" name="" r:id="rId3" imgW="2352675" imgH="2381250" progId="Paint.Picture">
                  <p:embed/>
                </p:oleObj>
              </mc:Choice>
              <mc:Fallback>
                <p:oleObj name="" r:id="rId3" imgW="2352675" imgH="2381250" progId="Paint.Picture">
                  <p:embed/>
                  <p:pic>
                    <p:nvPicPr>
                      <p:cNvPr id="0" name="Imagem 7"/>
                      <p:cNvPicPr/>
                      <p:nvPr/>
                    </p:nvPicPr>
                    <p:blipFill>
                      <a:blip r:embed="rId4"/>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5"/>
          <a:stretch>
            <a:fillRect/>
          </a:stretch>
        </p:blipFill>
        <p:spPr>
          <a:xfrm>
            <a:off x="464820" y="723265"/>
            <a:ext cx="983615" cy="815975"/>
          </a:xfrm>
          <a:prstGeom prst="rect">
            <a:avLst/>
          </a:prstGeom>
        </p:spPr>
      </p:pic>
      <p:pic>
        <p:nvPicPr>
          <p:cNvPr id="5" name="Imagem 4" descr="logo"/>
          <p:cNvPicPr>
            <a:picLocks noChangeAspect="1"/>
          </p:cNvPicPr>
          <p:nvPr/>
        </p:nvPicPr>
        <p:blipFill>
          <a:blip r:embed="rId6"/>
          <a:stretch>
            <a:fillRect/>
          </a:stretch>
        </p:blipFill>
        <p:spPr>
          <a:xfrm>
            <a:off x="104775" y="220980"/>
            <a:ext cx="2532380" cy="593090"/>
          </a:xfrm>
          <a:prstGeom prst="rect">
            <a:avLst/>
          </a:prstGeom>
        </p:spPr>
      </p:pic>
      <p:sp>
        <p:nvSpPr>
          <p:cNvPr id="12"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682240" y="330835"/>
            <a:ext cx="6406515" cy="6320790"/>
          </a:xfrm>
          <a:prstGeom prst="rect">
            <a:avLst/>
          </a:prstGeom>
          <a:noFill/>
        </p:spPr>
        <p:txBody>
          <a:bodyPr wrap="square">
            <a:spAutoFit/>
          </a:bodyPr>
          <a:lstStyle/>
          <a:p>
            <a:pPr algn="just">
              <a:lnSpc>
                <a:spcPct val="85000"/>
              </a:lnSpc>
              <a:spcBef>
                <a:spcPts val="0"/>
              </a:spcBef>
              <a:spcAft>
                <a:spcPts val="0"/>
              </a:spcAft>
            </a:pPr>
            <a:r>
              <a:rPr lang="pt-PT" sz="1400" b="1" i="1" dirty="0" smtClean="0">
                <a:gradFill>
                  <a:gsLst>
                    <a:gs pos="0">
                      <a:srgbClr val="14CD68"/>
                    </a:gs>
                    <a:gs pos="100000">
                      <a:srgbClr val="035C7D"/>
                    </a:gs>
                  </a:gsLst>
                  <a:lin scaled="0"/>
                </a:gradFill>
                <a:latin typeface="Arial Narrow" panose="020B0606020202030204" pitchFamily="34" charset="0"/>
              </a:rPr>
              <a:t>PRÉAMBULE</a:t>
            </a:r>
            <a:endParaRPr lang="pt-PT" sz="1200" b="1" i="1" dirty="0" smtClean="0">
              <a:solidFill>
                <a:srgbClr val="92D050"/>
              </a:solidFill>
              <a:latin typeface="Arial Narrow" panose="020B0606020202030204" pitchFamily="34" charset="0"/>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L'Afrique compte environ 1,3 milliard d'habitants, soit 17% de la population mondiale, et des études prévoient que ce nombre atteindra 4,5 milliards de personnes en 2100, soit 40% de la population mondiale à la fin du siècle actuel. Ce phénomène est principalement dû au fait que le continent africain a un taux de mortalité en baisse et un taux de natalité en augmentation, avec une implication directe, à la fois dans l'approvisionnement en nourriture de la population et dans la sécurité alimentaire.</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Environ 70% des personnes vivent de l'agriculture, les femmes étant responsables de 60 à 80% des aliments produits et commercialisés. L'agriculture joue ainsi un rôle de catalyseur, stimulant la croissance et partageant les richesses africaines. Selon les données du Nouveau Partenariat pour le Développement de l'Afrique, le </a:t>
            </a:r>
            <a:r>
              <a:rPr sz="1200" i="1" dirty="0">
                <a:latin typeface="Arial Narrow" panose="020B0606020202030204" pitchFamily="34" charset="0"/>
                <a:ea typeface="Century Gothic" panose="020B0502020202020204" pitchFamily="2" charset="0"/>
                <a:cs typeface="Arial Narrow" panose="020B0606020202030204" pitchFamily="34" charset="0"/>
                <a:sym typeface="+mn-ea"/>
              </a:rPr>
              <a:t>NEPAD</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continent africain abrite 65% des terres fertiles non cultivées de la planète, 10% des ressources renouvelables en eau douce et la production agricole du continent a augmenté de 160% au cours des 30 dernières années.</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Le rapport conjoint </a:t>
            </a:r>
            <a:r>
              <a:rPr sz="1200" i="1" dirty="0">
                <a:latin typeface="Arial Narrow" panose="020B0606020202030204" pitchFamily="34" charset="0"/>
                <a:ea typeface="Century Gothic" panose="020B0502020202020204" pitchFamily="2" charset="0"/>
                <a:cs typeface="Arial Narrow" panose="020B0606020202030204" pitchFamily="34" charset="0"/>
                <a:sym typeface="+mn-ea"/>
              </a:rPr>
              <a:t>FAO</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a:t>
            </a:r>
            <a:r>
              <a:rPr sz="1200" i="1" dirty="0">
                <a:latin typeface="Arial Narrow" panose="020B0606020202030204" pitchFamily="34" charset="0"/>
                <a:ea typeface="Century Gothic" panose="020B0502020202020204" pitchFamily="2" charset="0"/>
                <a:cs typeface="Arial Narrow" panose="020B0606020202030204" pitchFamily="34" charset="0"/>
                <a:sym typeface="+mn-ea"/>
              </a:rPr>
              <a:t>CEA</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 Commission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Économique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Nations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Unies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pour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l'Afrique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publié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13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février</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2019 à Addis-</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Abeba</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Vision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Régionale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l'Afrique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sur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sécurité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alimentaire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la nutrition,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indique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que 237 millions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personnes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subsaharienne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souffrent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la malnutrition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chronique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retraçant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ainsi</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progrès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réalisés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pendant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dernières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années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juin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2006,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dirigeants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africains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se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réunis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Abuja, au Nigeria,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but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prendre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mesures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la hauteur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l'importance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pour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une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révolution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verte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africaine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principal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résultat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sommet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confirmé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l'engagement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chefs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d'État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africains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accroître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rapidement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l’utilisation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sur le continent,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portant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moyenne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9 kg / ha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2006 à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50 kg / ha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2015,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objectif</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qui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n'a</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pas encore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été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atteint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consommation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moyenne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est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10 kg / ha,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soit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10% de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moyenne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mondiale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presque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20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fois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que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moyenne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asiatique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(191 kg / ha) et 9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fois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que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moyenne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l'Amérique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latine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(94 kg / ha).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mauvaise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utilisation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Afrique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est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principalement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due à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deux</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facteurs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prix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élevé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compte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tenu</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du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faible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pouvoir</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d'achat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agriculteurs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le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manque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d'alternatives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offertes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aux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producteurs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aux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agriculteurs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Au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cours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dernières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décennies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centres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recherche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appliquée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concernés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universités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gouvernements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se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consacrés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recherche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d'alternatives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aux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engrais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chimiques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traditionnels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fois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vue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d'accroître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rentabilité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agricole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qualité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aliments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produits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la protection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l'environnement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L'application</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poudre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roche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l'agriculture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s'est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avérée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être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une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solution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éprouvée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pour que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l'agriculture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puisse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relever</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défis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auxquels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société</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contemporaine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est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confrontée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à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fois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le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présent</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et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l'avenir</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a:latin typeface="Arial Narrow" panose="020B0606020202030204" pitchFamily="34" charset="0"/>
                <a:ea typeface="Century Gothic" panose="020B0502020202020204" pitchFamily="2" charset="0"/>
                <a:cs typeface="Arial Narrow" panose="020B0606020202030204" pitchFamily="34" charset="0"/>
                <a:sym typeface="+mn-ea"/>
              </a:rPr>
              <a:t>Les roches basaltiques ont une composition riche en éléments chimiques considérés comme des nutriments pour les plantes, ce qui la rend adaptée à une utilisation en agriculture, améliorant la fertilité des sols.</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Voici</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quelques-uns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principaux</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avantages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poudre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basalte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dans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l'agriculture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ainsi</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que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certains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des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principaux</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éléments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constitutifs</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la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poudre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 de </a:t>
            </a:r>
            <a:r>
              <a:rPr sz="1200" dirty="0" err="1">
                <a:latin typeface="Arial Narrow" panose="020B0606020202030204" pitchFamily="34" charset="0"/>
                <a:ea typeface="Century Gothic" panose="020B0502020202020204" pitchFamily="2" charset="0"/>
                <a:cs typeface="Arial Narrow" panose="020B0606020202030204" pitchFamily="34" charset="0"/>
                <a:sym typeface="+mn-ea"/>
              </a:rPr>
              <a:t>basalte</a:t>
            </a:r>
            <a:r>
              <a:rPr sz="1200" dirty="0">
                <a:latin typeface="Arial Narrow" panose="020B0606020202030204" pitchFamily="34" charset="0"/>
                <a:ea typeface="Century Gothic" panose="020B0502020202020204" pitchFamily="2" charset="0"/>
                <a:cs typeface="Arial Narrow" panose="020B0606020202030204" pitchFamily="34" charset="0"/>
                <a:sym typeface="+mn-ea"/>
              </a:rPr>
              <a:t>.</a:t>
            </a:r>
            <a:endParaRPr sz="1200" dirty="0">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3" name="Imagem 22"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5"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4"/>
          <a:stretch>
            <a:fillRect/>
          </a:stretch>
        </p:blipFill>
        <p:spPr>
          <a:xfrm>
            <a:off x="536575" y="938530"/>
            <a:ext cx="983615" cy="815975"/>
          </a:xfrm>
          <a:prstGeom prst="rect">
            <a:avLst/>
          </a:prstGeom>
        </p:spPr>
      </p:pic>
      <p:pic>
        <p:nvPicPr>
          <p:cNvPr id="2" name="Imagem 1" descr="logo"/>
          <p:cNvPicPr>
            <a:picLocks noChangeAspect="1"/>
          </p:cNvPicPr>
          <p:nvPr/>
        </p:nvPicPr>
        <p:blipFill>
          <a:blip r:embed="rId5"/>
          <a:stretch>
            <a:fillRect/>
          </a:stretch>
        </p:blipFill>
        <p:spPr>
          <a:xfrm>
            <a:off x="104775" y="220980"/>
            <a:ext cx="2532380" cy="593090"/>
          </a:xfrm>
          <a:prstGeom prst="rect">
            <a:avLst/>
          </a:prstGeom>
        </p:spPr>
      </p:pic>
      <p:sp>
        <p:nvSpPr>
          <p:cNvPr id="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79370" y="188595"/>
            <a:ext cx="6488430" cy="6708775"/>
          </a:xfrm>
          <a:prstGeom prst="rect">
            <a:avLst/>
          </a:prstGeom>
          <a:noFill/>
        </p:spPr>
        <p:txBody>
          <a:bodyPr wrap="square">
            <a:spAutoFit/>
          </a:bodyPr>
          <a:lstStyle/>
          <a:p>
            <a:pPr>
              <a:lnSpc>
                <a:spcPts val="1200"/>
              </a:lnSpc>
            </a:pPr>
            <a:r>
              <a:rPr lang="fr-FR" sz="1400" b="1" i="1" dirty="0" smtClean="0">
                <a:solidFill>
                  <a:srgbClr val="92D050"/>
                </a:solidFill>
                <a:latin typeface="Arial Narrow" panose="020B0606020202030204" pitchFamily="34" charset="0"/>
                <a:sym typeface="+mn-ea"/>
              </a:rPr>
              <a:t>PRINCIPAUX </a:t>
            </a:r>
            <a:r>
              <a:rPr lang="fr-FR" sz="1400" b="1" i="1" dirty="0">
                <a:solidFill>
                  <a:srgbClr val="92D050"/>
                </a:solidFill>
                <a:latin typeface="Arial Narrow" panose="020B0606020202030204" pitchFamily="34" charset="0"/>
                <a:sym typeface="+mn-ea"/>
              </a:rPr>
              <a:t>AVANTAGES DE LA POUDRE </a:t>
            </a:r>
            <a:r>
              <a:rPr lang="fr-FR" sz="1400" b="1" i="1" dirty="0" smtClean="0">
                <a:solidFill>
                  <a:srgbClr val="92D050"/>
                </a:solidFill>
                <a:latin typeface="Arial Narrow" panose="020B0606020202030204" pitchFamily="34" charset="0"/>
                <a:sym typeface="+mn-ea"/>
              </a:rPr>
              <a:t>DE BASALTE</a:t>
            </a:r>
            <a:endParaRPr lang="fr-FR" sz="1400" b="1" dirty="0">
              <a:solidFill>
                <a:srgbClr val="0070C0"/>
              </a:solidFill>
              <a:latin typeface="Arial Narrow" panose="020B0606020202030204" pitchFamily="34" charset="0"/>
              <a:sym typeface="+mn-ea"/>
            </a:endParaRPr>
          </a:p>
          <a:p>
            <a:pPr fontAlgn="auto">
              <a:lnSpc>
                <a:spcPts val="1200"/>
              </a:lnSpc>
            </a:pPr>
            <a:r>
              <a:rPr lang="fr-FR" sz="1200" b="1" dirty="0">
                <a:gradFill>
                  <a:gsLst>
                    <a:gs pos="0">
                      <a:srgbClr val="14CD68"/>
                    </a:gs>
                    <a:gs pos="100000">
                      <a:srgbClr val="035C7D"/>
                    </a:gs>
                  </a:gsLst>
                  <a:lin scaled="0"/>
                </a:gradFill>
                <a:latin typeface="Arial Narrow" panose="020B0606020202030204" pitchFamily="34" charset="0"/>
                <a:sym typeface="+mn-ea"/>
              </a:rPr>
              <a:t>La poudre de basalte dans la revitalisation des terres agricoles</a:t>
            </a:r>
            <a:endParaRPr lang="fr-FR" sz="1200" b="1"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Libération lente des nutriments pour les plantes;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Les pertes de nutriments par lessivage sont réduites;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Facile à appliquer;</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a le potentiel de neutraliser l'acidité du sol (pH);</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n'a pas de propriétés acidifiantes ou </a:t>
            </a:r>
            <a:r>
              <a:rPr lang="fr-FR" sz="1200" dirty="0" err="1">
                <a:latin typeface="Arial Narrow" panose="020B0606020202030204" pitchFamily="34" charset="0"/>
                <a:sym typeface="+mn-ea"/>
              </a:rPr>
              <a:t>salinisantes</a:t>
            </a:r>
            <a:r>
              <a:rPr lang="fr-FR" sz="1200" dirty="0">
                <a:latin typeface="Arial Narrow" panose="020B0606020202030204" pitchFamily="34" charset="0"/>
                <a:sym typeface="+mn-ea"/>
              </a:rPr>
              <a:t> pour le sol;</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La présence de silicium réduit la fixation du phosphore dans les sols et est capable d'augmenter indirectement les niveaux disponibles de cet élément;</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C'est une source des nutriments calcium (Ca), magnésium (Mg) et élément bénéfique </a:t>
            </a:r>
            <a:r>
              <a:rPr lang="pt-PT" altLang="fr-FR" sz="1200" dirty="0">
                <a:latin typeface="Arial Narrow" panose="020B0606020202030204" pitchFamily="34" charset="0"/>
                <a:sym typeface="+mn-ea"/>
              </a:rPr>
              <a:t>s</a:t>
            </a:r>
            <a:r>
              <a:rPr lang="fr-FR" sz="1200" dirty="0">
                <a:latin typeface="Arial Narrow" panose="020B0606020202030204" pitchFamily="34" charset="0"/>
                <a:sym typeface="+mn-ea"/>
              </a:rPr>
              <a:t>ilicium (Si);</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C'est une source de micronutriments fer (Fe), manganèse (Mn) et éventuellement cuivre (Cu), zinc (Zn) et </a:t>
            </a:r>
            <a:r>
              <a:rPr lang="pt-PT" altLang="fr-FR" sz="1200" dirty="0">
                <a:latin typeface="Arial Narrow" panose="020B0606020202030204" pitchFamily="34" charset="0"/>
                <a:sym typeface="+mn-ea"/>
              </a:rPr>
              <a:t>v</a:t>
            </a:r>
            <a:r>
              <a:rPr lang="fr-FR" sz="1200" dirty="0">
                <a:latin typeface="Arial Narrow" panose="020B0606020202030204" pitchFamily="34" charset="0"/>
                <a:sym typeface="+mn-ea"/>
              </a:rPr>
              <a:t>anadium </a:t>
            </a:r>
            <a:r>
              <a:rPr lang="fr-FR" sz="1000" dirty="0">
                <a:latin typeface="Arial Narrow" panose="020B0606020202030204" pitchFamily="34" charset="0"/>
                <a:sym typeface="+mn-ea"/>
              </a:rPr>
              <a:t>(V)</a:t>
            </a:r>
            <a:r>
              <a:rPr lang="fr-FR" sz="1200" dirty="0">
                <a:latin typeface="Arial Narrow" panose="020B0606020202030204" pitchFamily="34" charset="0"/>
                <a:sym typeface="+mn-ea"/>
              </a:rPr>
              <a:t>;</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peut remplacer ou compléter la fertilisation chimique;</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augmente l'efficacité de la fertilisation chimique et a des effets très positifs;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Incidence moindre de ravageurs et de maladies dans les plantes;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Les éléments qui composent le basalte permettent d'avoir plus </a:t>
            </a:r>
            <a:r>
              <a:rPr lang="fr-FR" sz="1200" dirty="0" smtClean="0">
                <a:latin typeface="Arial Narrow" panose="020B0606020202030204" pitchFamily="34" charset="0"/>
                <a:sym typeface="+mn-ea"/>
              </a:rPr>
              <a:t>de résistance des </a:t>
            </a:r>
            <a:r>
              <a:rPr lang="fr-FR" sz="1200" dirty="0">
                <a:latin typeface="Arial Narrow" panose="020B0606020202030204" pitchFamily="34" charset="0"/>
                <a:sym typeface="+mn-ea"/>
              </a:rPr>
              <a:t>plantes;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Augmente la productivité, en particulier dans les arbres fruitiers et les céréales</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sym typeface="+mn-ea"/>
            </a:endParaRPr>
          </a:p>
          <a:p>
            <a:pPr fontAlgn="auto">
              <a:lnSpc>
                <a:spcPts val="1200"/>
              </a:lnSpc>
            </a:pPr>
            <a:r>
              <a:rPr lang="fr-FR" sz="1200" b="1" dirty="0">
                <a:gradFill>
                  <a:gsLst>
                    <a:gs pos="0">
                      <a:srgbClr val="14CD68"/>
                    </a:gs>
                    <a:gs pos="100000">
                      <a:srgbClr val="035C7D"/>
                    </a:gs>
                  </a:gsLst>
                  <a:lin scaled="0"/>
                </a:gradFill>
                <a:latin typeface="Arial Narrow" panose="020B0606020202030204" pitchFamily="34" charset="0"/>
                <a:sym typeface="+mn-ea"/>
              </a:rPr>
              <a:t>La poudre de </a:t>
            </a:r>
            <a:r>
              <a:rPr lang="fr-FR" sz="1200" b="1" dirty="0" smtClean="0">
                <a:gradFill>
                  <a:gsLst>
                    <a:gs pos="0">
                      <a:srgbClr val="14CD68"/>
                    </a:gs>
                    <a:gs pos="100000">
                      <a:srgbClr val="035C7D"/>
                    </a:gs>
                  </a:gsLst>
                  <a:lin scaled="0"/>
                </a:gradFill>
                <a:latin typeface="Arial Narrow" panose="020B0606020202030204" pitchFamily="34" charset="0"/>
                <a:sym typeface="+mn-ea"/>
              </a:rPr>
              <a:t>Basalte </a:t>
            </a:r>
            <a:r>
              <a:rPr lang="fr-FR" sz="1200" b="1" dirty="0">
                <a:gradFill>
                  <a:gsLst>
                    <a:gs pos="0">
                      <a:srgbClr val="14CD68"/>
                    </a:gs>
                    <a:gs pos="100000">
                      <a:srgbClr val="035C7D"/>
                    </a:gs>
                  </a:gsLst>
                  <a:lin scaled="0"/>
                </a:gradFill>
                <a:latin typeface="Arial Narrow" panose="020B0606020202030204" pitchFamily="34" charset="0"/>
                <a:sym typeface="+mn-ea"/>
              </a:rPr>
              <a:t>améliore les rendements</a:t>
            </a:r>
            <a:endParaRPr lang="fr-FR" sz="1200" b="1"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augmente la croissance des micro-organismes bénéfiques, entraînant une augmentation des nutriments des plantes.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Équilibre le sol.</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Il met les nutriments à la disposition des plantes à tous les stades de </a:t>
            </a:r>
            <a:r>
              <a:rPr lang="fr-FR" sz="1200" dirty="0" smtClean="0">
                <a:latin typeface="Arial Narrow" panose="020B0606020202030204" pitchFamily="34" charset="0"/>
                <a:sym typeface="+mn-ea"/>
              </a:rPr>
              <a:t>leur développement</a:t>
            </a:r>
            <a:r>
              <a:rPr lang="fr-FR" sz="1200" dirty="0">
                <a:latin typeface="Arial Narrow" panose="020B0606020202030204" pitchFamily="34" charset="0"/>
                <a:sym typeface="+mn-ea"/>
              </a:rPr>
              <a:t>.</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Fournit des nutriments essentiels.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Une application libère continuellement des minéraux pendant toute une </a:t>
            </a:r>
            <a:r>
              <a:rPr lang="fr-FR" sz="1200" dirty="0" smtClean="0">
                <a:latin typeface="Arial Narrow" panose="020B0606020202030204" pitchFamily="34" charset="0"/>
                <a:sym typeface="+mn-ea"/>
              </a:rPr>
              <a:t>saison</a:t>
            </a:r>
            <a:r>
              <a:rPr lang="pt-PT" altLang="fr-FR" sz="1200" dirty="0" smtClean="0">
                <a:latin typeface="Arial Narrow" panose="020B0606020202030204" pitchFamily="34" charset="0"/>
                <a:sym typeface="+mn-ea"/>
              </a:rPr>
              <a:t>.</a:t>
            </a:r>
            <a:endParaRPr lang="pt-PT" sz="1200" dirty="0" smtClean="0">
              <a:latin typeface="Arial Narrow" panose="020B0606020202030204" pitchFamily="34" charset="0"/>
              <a:sym typeface="+mn-ea"/>
            </a:endParaRPr>
          </a:p>
          <a:p>
            <a:pPr fontAlgn="auto">
              <a:lnSpc>
                <a:spcPts val="1200"/>
              </a:lnSpc>
            </a:pPr>
            <a:r>
              <a:rPr lang="fr-FR" sz="1200" i="1" dirty="0">
                <a:gradFill>
                  <a:gsLst>
                    <a:gs pos="0">
                      <a:srgbClr val="007BD3"/>
                    </a:gs>
                    <a:gs pos="100000">
                      <a:srgbClr val="034373"/>
                    </a:gs>
                  </a:gsLst>
                  <a:lin scaled="0"/>
                </a:gradFill>
                <a:latin typeface="Arial Narrow" panose="020B0606020202030204" pitchFamily="34" charset="0"/>
                <a:sym typeface="+mn-ea"/>
              </a:rPr>
              <a:t>La poudre de b</a:t>
            </a:r>
            <a:r>
              <a:rPr lang="fr-FR" sz="1200" b="1" i="1" dirty="0">
                <a:gradFill>
                  <a:gsLst>
                    <a:gs pos="0">
                      <a:srgbClr val="007BD3"/>
                    </a:gs>
                    <a:gs pos="100000">
                      <a:srgbClr val="034373"/>
                    </a:gs>
                  </a:gsLst>
                  <a:lin scaled="0"/>
                </a:gradFill>
                <a:latin typeface="Arial Narrow" panose="020B0606020202030204" pitchFamily="34" charset="0"/>
                <a:sym typeface="+mn-ea"/>
              </a:rPr>
              <a:t>a</a:t>
            </a:r>
            <a:r>
              <a:rPr lang="fr-FR" sz="1200" b="1" i="1" dirty="0">
                <a:solidFill>
                  <a:srgbClr val="0099CC"/>
                </a:solidFill>
                <a:latin typeface="Arial Narrow" panose="020B0606020202030204" pitchFamily="34" charset="0"/>
                <a:sym typeface="+mn-ea"/>
              </a:rPr>
              <a:t>salte </a:t>
            </a:r>
            <a:r>
              <a:rPr lang="fr-FR" sz="1200" b="1" i="1" dirty="0">
                <a:solidFill>
                  <a:schemeClr val="bg1"/>
                </a:solidFill>
                <a:latin typeface="Arial Narrow" panose="020B0606020202030204" pitchFamily="34" charset="0"/>
                <a:sym typeface="+mn-ea"/>
              </a:rPr>
              <a:t>augmente la valeur nutritive des produits agricoles:</a:t>
            </a:r>
            <a:endParaRPr lang="fr-FR" sz="1200" b="1" dirty="0">
              <a:gradFill>
                <a:gsLst>
                  <a:gs pos="0">
                    <a:srgbClr val="FBFB11"/>
                  </a:gs>
                  <a:gs pos="100000">
                    <a:srgbClr val="838309"/>
                  </a:gs>
                </a:gsLst>
                <a:lin scaled="0"/>
              </a:gradFill>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Peut augmenter la capacité d'échange cationique des sols fortement altérés.</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Accélère le compostage.</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Peut aider à libérer plus facilement les phosphates dans la plante</a:t>
            </a:r>
            <a:r>
              <a:rPr lang="pt-PT" altLang="fr-FR" sz="1200" dirty="0">
                <a:latin typeface="Arial Narrow" panose="020B0606020202030204" pitchFamily="34" charset="0"/>
                <a:sym typeface="+mn-ea"/>
              </a:rPr>
              <a:t>.</a:t>
            </a:r>
            <a:endParaRPr lang="fr-FR" sz="1200" dirty="0">
              <a:latin typeface="Arial Narrow" panose="020B0606020202030204" pitchFamily="34" charset="0"/>
              <a:sym typeface="+mn-ea"/>
            </a:endParaRPr>
          </a:p>
          <a:p>
            <a:pPr fontAlgn="auto">
              <a:lnSpc>
                <a:spcPts val="1200"/>
              </a:lnSpc>
            </a:pPr>
            <a:r>
              <a:rPr lang="pt-PT" sz="800" b="1" dirty="0" smtClean="0">
                <a:solidFill>
                  <a:srgbClr val="33B6D5"/>
                </a:solidFill>
                <a:latin typeface="Arial Narrow" panose="020B0606020202030204" pitchFamily="34" charset="0"/>
                <a:sym typeface="+mn-ea"/>
              </a:rPr>
              <a:t>■ </a:t>
            </a:r>
            <a:r>
              <a:rPr lang="fr-FR" sz="1200" dirty="0">
                <a:latin typeface="Arial Narrow" panose="020B0606020202030204" pitchFamily="34" charset="0"/>
                <a:sym typeface="+mn-ea"/>
              </a:rPr>
              <a:t>Le dosage standard équivaut à un sac de 20 kg de poudre de basalte sur 40 m2.</a:t>
            </a:r>
            <a:endParaRPr lang="pt-PT" sz="1200" b="1" i="1" dirty="0">
              <a:solidFill>
                <a:schemeClr val="accent5">
                  <a:lumMod val="75000"/>
                </a:schemeClr>
              </a:solidFill>
              <a:latin typeface="Arial Narrow" panose="020B0606020202030204" pitchFamily="34" charset="0"/>
            </a:endParaRPr>
          </a:p>
          <a:p>
            <a:pPr fontAlgn="auto">
              <a:lnSpc>
                <a:spcPts val="1200"/>
              </a:lnSpc>
            </a:pPr>
            <a:r>
              <a:rPr lang="pt-PT" sz="800" b="1" dirty="0" smtClean="0">
                <a:solidFill>
                  <a:schemeClr val="bg1"/>
                </a:solidFill>
                <a:latin typeface="Arial Narrow" panose="020B0606020202030204" pitchFamily="34" charset="0"/>
                <a:sym typeface="+mn-ea"/>
              </a:rPr>
              <a:t>■ </a:t>
            </a:r>
            <a:r>
              <a:rPr lang="fr-FR" sz="1200" dirty="0" smtClean="0">
                <a:latin typeface="Arial Narrow" panose="020B0606020202030204" pitchFamily="34" charset="0"/>
                <a:sym typeface="+mn-ea"/>
              </a:rPr>
              <a:t>La </a:t>
            </a:r>
            <a:r>
              <a:rPr lang="pt-PT" altLang="fr-FR" sz="1200" dirty="0" smtClean="0">
                <a:latin typeface="Arial Narrow" panose="020B0606020202030204" pitchFamily="34" charset="0"/>
                <a:sym typeface="+mn-ea"/>
              </a:rPr>
              <a:t>p</a:t>
            </a:r>
            <a:r>
              <a:rPr lang="fr-FR" sz="1200" dirty="0" smtClean="0">
                <a:latin typeface="Arial Narrow" panose="020B0606020202030204" pitchFamily="34" charset="0"/>
                <a:sym typeface="+mn-ea"/>
              </a:rPr>
              <a:t>oudre </a:t>
            </a:r>
            <a:r>
              <a:rPr lang="fr-FR" sz="1200" dirty="0">
                <a:latin typeface="Arial Narrow" panose="020B0606020202030204" pitchFamily="34" charset="0"/>
                <a:sym typeface="+mn-ea"/>
              </a:rPr>
              <a:t>de </a:t>
            </a:r>
            <a:r>
              <a:rPr lang="pt-PT" altLang="fr-FR" sz="1200" dirty="0">
                <a:latin typeface="Arial Narrow" panose="020B0606020202030204" pitchFamily="34" charset="0"/>
                <a:sym typeface="+mn-ea"/>
              </a:rPr>
              <a:t>b</a:t>
            </a:r>
            <a:r>
              <a:rPr lang="fr-FR" sz="1200" dirty="0" smtClean="0">
                <a:latin typeface="Arial Narrow" panose="020B0606020202030204" pitchFamily="34" charset="0"/>
                <a:sym typeface="+mn-ea"/>
              </a:rPr>
              <a:t>asalte </a:t>
            </a:r>
            <a:r>
              <a:rPr lang="fr-FR" sz="1200" dirty="0">
                <a:latin typeface="Arial Narrow" panose="020B0606020202030204" pitchFamily="34" charset="0"/>
                <a:sym typeface="+mn-ea"/>
              </a:rPr>
              <a:t>va reconditionner le sol naturellement, donnant des plantes, des fruits et des légumes plus sains et des rendements plus élevés, plus rapidement.</a:t>
            </a:r>
            <a:endParaRPr lang="fr-FR" sz="1200" dirty="0">
              <a:latin typeface="Arial Narrow" panose="020B0606020202030204" pitchFamily="34" charset="0"/>
              <a:sym typeface="+mn-ea"/>
            </a:endParaRPr>
          </a:p>
          <a:p>
            <a:pPr fontAlgn="auto">
              <a:lnSpc>
                <a:spcPts val="1200"/>
              </a:lnSpc>
            </a:pPr>
            <a:r>
              <a:rPr lang="fr-FR" sz="1200" i="1" dirty="0">
                <a:solidFill>
                  <a:schemeClr val="bg1"/>
                </a:solidFill>
                <a:latin typeface="Arial Narrow" panose="020B0606020202030204" pitchFamily="34" charset="0"/>
                <a:sym typeface="+mn-ea"/>
              </a:rPr>
              <a:t>Contient: </a:t>
            </a:r>
            <a:r>
              <a:rPr lang="fr-FR" sz="1200" i="1" dirty="0" smtClean="0">
                <a:solidFill>
                  <a:schemeClr val="bg1"/>
                </a:solidFill>
                <a:latin typeface="Arial Narrow" panose="020B0606020202030204" pitchFamily="34" charset="0"/>
                <a:sym typeface="+mn-ea"/>
              </a:rPr>
              <a:t>Silicate </a:t>
            </a:r>
            <a:r>
              <a:rPr lang="fr-FR" sz="1200" i="1" dirty="0">
                <a:solidFill>
                  <a:schemeClr val="bg1"/>
                </a:solidFill>
                <a:latin typeface="Arial Narrow" panose="020B0606020202030204" pitchFamily="34" charset="0"/>
                <a:sym typeface="+mn-ea"/>
              </a:rPr>
              <a:t>de C</a:t>
            </a:r>
            <a:r>
              <a:rPr lang="fr-FR" sz="1200" i="1" dirty="0" smtClean="0">
                <a:solidFill>
                  <a:schemeClr val="bg1"/>
                </a:solidFill>
                <a:latin typeface="Arial Narrow" panose="020B0606020202030204" pitchFamily="34" charset="0"/>
                <a:sym typeface="+mn-ea"/>
              </a:rPr>
              <a:t>alcium </a:t>
            </a:r>
            <a:r>
              <a:rPr lang="fr-FR" sz="1200" i="1" dirty="0">
                <a:solidFill>
                  <a:schemeClr val="bg1"/>
                </a:solidFill>
                <a:latin typeface="Arial Narrow" panose="020B0606020202030204" pitchFamily="34" charset="0"/>
                <a:sym typeface="+mn-ea"/>
              </a:rPr>
              <a:t>et de </a:t>
            </a:r>
            <a:r>
              <a:rPr lang="fr-FR" sz="1200" i="1" dirty="0" smtClean="0">
                <a:solidFill>
                  <a:schemeClr val="bg1"/>
                </a:solidFill>
                <a:latin typeface="Arial Narrow" panose="020B0606020202030204" pitchFamily="34" charset="0"/>
                <a:sym typeface="+mn-ea"/>
              </a:rPr>
              <a:t>Magnésium</a:t>
            </a:r>
            <a:endParaRPr lang="fr-FR" sz="1200" b="1" dirty="0">
              <a:latin typeface="Arial Narrow" panose="020B0606020202030204" pitchFamily="34" charset="0"/>
              <a:sym typeface="+mn-ea"/>
            </a:endParaRPr>
          </a:p>
          <a:p>
            <a:pPr fontAlgn="auto">
              <a:lnSpc>
                <a:spcPts val="1200"/>
              </a:lnSpc>
            </a:pPr>
            <a:r>
              <a:rPr lang="pt-PT" sz="800" b="1" dirty="0" smtClean="0">
                <a:solidFill>
                  <a:schemeClr val="bg1"/>
                </a:solidFill>
                <a:latin typeface="Arial Narrow" panose="020B0606020202030204" pitchFamily="34" charset="0"/>
                <a:sym typeface="+mn-ea"/>
              </a:rPr>
              <a:t>■ </a:t>
            </a:r>
            <a:r>
              <a:rPr lang="fr-FR" sz="12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endParaRPr lang="fr-FR" sz="1200" dirty="0">
              <a:latin typeface="Arial Narrow" panose="020B0606020202030204" pitchFamily="34" charset="0"/>
              <a:sym typeface="+mn-ea"/>
            </a:endParaRPr>
          </a:p>
          <a:p>
            <a:pPr fontAlgn="auto">
              <a:lnSpc>
                <a:spcPts val="1200"/>
              </a:lnSpc>
            </a:pPr>
            <a:r>
              <a:rPr lang="pt-PT" sz="800" b="1" dirty="0" smtClean="0">
                <a:solidFill>
                  <a:schemeClr val="bg1"/>
                </a:solidFill>
                <a:latin typeface="Arial Narrow" panose="020B0606020202030204" pitchFamily="34" charset="0"/>
                <a:sym typeface="+mn-ea"/>
              </a:rPr>
              <a:t>■ </a:t>
            </a:r>
            <a:r>
              <a:rPr lang="fr-FR" sz="12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endParaRPr lang="fr-FR" sz="1200" dirty="0">
              <a:latin typeface="Arial Narrow" panose="020B0606020202030204" pitchFamily="34" charset="0"/>
              <a:sym typeface="+mn-ea"/>
            </a:endParaRPr>
          </a:p>
          <a:p>
            <a:pPr fontAlgn="auto">
              <a:lnSpc>
                <a:spcPts val="1200"/>
              </a:lnSpc>
            </a:pPr>
            <a:r>
              <a:rPr lang="pt-PT" sz="800" b="1" dirty="0" smtClean="0">
                <a:solidFill>
                  <a:schemeClr val="bg1"/>
                </a:solidFill>
                <a:latin typeface="Arial Narrow" panose="020B0606020202030204" pitchFamily="34" charset="0"/>
                <a:sym typeface="+mn-ea"/>
              </a:rPr>
              <a:t>■ </a:t>
            </a:r>
            <a:r>
              <a:rPr lang="fr-FR" sz="12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endParaRPr lang="fr-FR" sz="1200" dirty="0">
              <a:latin typeface="Arial Narrow" panose="020B0606020202030204" pitchFamily="34" charset="0"/>
              <a:sym typeface="+mn-ea"/>
            </a:endParaRPr>
          </a:p>
          <a:p>
            <a:pPr fontAlgn="auto">
              <a:lnSpc>
                <a:spcPts val="1200"/>
              </a:lnSpc>
            </a:pPr>
            <a:r>
              <a:rPr lang="fr-FR" sz="1200" i="1" dirty="0">
                <a:solidFill>
                  <a:schemeClr val="bg1"/>
                </a:solidFill>
                <a:latin typeface="Arial Narrow" panose="020B0606020202030204" pitchFamily="34" charset="0"/>
                <a:sym typeface="+mn-ea"/>
              </a:rPr>
              <a:t>Ingrédients</a:t>
            </a:r>
            <a:endParaRPr lang="fr-FR" sz="1200" b="1" dirty="0">
              <a:latin typeface="Arial Narrow" panose="020B0606020202030204" pitchFamily="34" charset="0"/>
              <a:sym typeface="+mn-ea"/>
            </a:endParaRPr>
          </a:p>
          <a:p>
            <a:pPr fontAlgn="auto">
              <a:lnSpc>
                <a:spcPts val="1200"/>
              </a:lnSpc>
            </a:pPr>
            <a:r>
              <a:rPr lang="fr-FR" sz="1200" dirty="0">
                <a:latin typeface="Arial Narrow" panose="020B0606020202030204" pitchFamily="34" charset="0"/>
                <a:sym typeface="+mn-ea"/>
              </a:rPr>
              <a:t>La </a:t>
            </a:r>
            <a:r>
              <a:rPr lang="pt-PT" altLang="fr-FR" sz="1200" dirty="0">
                <a:latin typeface="Arial Narrow" panose="020B0606020202030204" pitchFamily="34" charset="0"/>
                <a:sym typeface="+mn-ea"/>
              </a:rPr>
              <a:t>p</a:t>
            </a:r>
            <a:r>
              <a:rPr lang="fr-FR" sz="1200" dirty="0" smtClean="0">
                <a:latin typeface="Arial Narrow" panose="020B0606020202030204" pitchFamily="34" charset="0"/>
                <a:sym typeface="+mn-ea"/>
              </a:rPr>
              <a:t>oudre </a:t>
            </a:r>
            <a:r>
              <a:rPr lang="fr-FR" sz="1200" dirty="0">
                <a:latin typeface="Arial Narrow" panose="020B0606020202030204" pitchFamily="34" charset="0"/>
                <a:sym typeface="+mn-ea"/>
              </a:rPr>
              <a:t>de </a:t>
            </a:r>
            <a:r>
              <a:rPr lang="pt-PT" altLang="fr-FR" sz="1200" dirty="0">
                <a:latin typeface="Arial Narrow" panose="020B0606020202030204" pitchFamily="34" charset="0"/>
                <a:sym typeface="+mn-ea"/>
              </a:rPr>
              <a:t>b</a:t>
            </a:r>
            <a:r>
              <a:rPr lang="fr-FR" sz="1200" dirty="0" smtClean="0">
                <a:latin typeface="Arial Narrow" panose="020B0606020202030204" pitchFamily="34" charset="0"/>
                <a:sym typeface="+mn-ea"/>
              </a:rPr>
              <a:t>asalte </a:t>
            </a:r>
            <a:r>
              <a:rPr lang="fr-FR" sz="1200" dirty="0">
                <a:latin typeface="Arial Narrow" panose="020B0606020202030204" pitchFamily="34" charset="0"/>
                <a:sym typeface="+mn-ea"/>
              </a:rPr>
              <a:t>est un exhausteur de sol et un reminéralisant à 100%, formant ainsi un nouveau sol </a:t>
            </a:r>
            <a:r>
              <a:rPr lang="fr-FR" sz="1200" dirty="0" smtClean="0">
                <a:latin typeface="Arial Narrow" panose="020B0606020202030204" pitchFamily="34" charset="0"/>
                <a:sym typeface="+mn-ea"/>
              </a:rPr>
              <a:t>fertile</a:t>
            </a:r>
            <a:endParaRPr lang="pt-PT" sz="1200" dirty="0" smtClean="0">
              <a:latin typeface="Arial Narrow" panose="020B0606020202030204" pitchFamily="34" charset="0"/>
              <a:sym typeface="+mn-ea"/>
            </a:endParaRPr>
          </a:p>
          <a:p>
            <a:pPr fontAlgn="auto">
              <a:lnSpc>
                <a:spcPts val="1200"/>
              </a:lnSpc>
            </a:pPr>
            <a:r>
              <a:rPr lang="fr-FR" sz="1200" i="1" dirty="0" smtClean="0">
                <a:solidFill>
                  <a:schemeClr val="bg1"/>
                </a:solidFill>
                <a:latin typeface="Arial Narrow" panose="020B0606020202030204" pitchFamily="34" charset="0"/>
              </a:rPr>
              <a:t>Roche volcanique</a:t>
            </a:r>
            <a:endParaRPr lang="fr-FR" sz="1200" b="1" dirty="0" smtClean="0">
              <a:latin typeface="Arial Narrow" panose="020B0606020202030204" pitchFamily="34" charset="0"/>
            </a:endParaRPr>
          </a:p>
          <a:p>
            <a:pPr fontAlgn="auto">
              <a:lnSpc>
                <a:spcPts val="1200"/>
              </a:lnSpc>
            </a:pPr>
            <a:r>
              <a:rPr lang="fr-FR" sz="1200" dirty="0" smtClean="0">
                <a:latin typeface="Arial Narrow" panose="020B0606020202030204" pitchFamily="34" charset="0"/>
              </a:rPr>
              <a:t>Sous </a:t>
            </a:r>
            <a:r>
              <a:rPr lang="fr-FR" sz="1200" dirty="0">
                <a:latin typeface="Arial Narrow" panose="020B0606020202030204" pitchFamily="34" charset="0"/>
              </a:rPr>
              <a:t>forme de pou</a:t>
            </a:r>
            <a:r>
              <a:rPr lang="pt-PT" altLang="fr-FR" sz="1200" dirty="0">
                <a:latin typeface="Arial Narrow" panose="020B0606020202030204" pitchFamily="34" charset="0"/>
              </a:rPr>
              <a:t>dre</a:t>
            </a:r>
            <a:r>
              <a:rPr lang="fr-FR" sz="1200" dirty="0">
                <a:latin typeface="Arial Narrow" panose="020B0606020202030204" pitchFamily="34" charset="0"/>
              </a:rPr>
              <a:t> fine, la roche volcanique contribue à la friabilité du sol et contient des </a:t>
            </a:r>
            <a:r>
              <a:rPr lang="fr-FR" sz="1200" dirty="0" smtClean="0">
                <a:latin typeface="Arial Narrow" panose="020B0606020202030204" pitchFamily="34" charset="0"/>
              </a:rPr>
              <a:t>micronutriments. </a:t>
            </a:r>
            <a:r>
              <a:rPr lang="fr-FR" sz="1200" dirty="0">
                <a:latin typeface="Arial Narrow" panose="020B0606020202030204" pitchFamily="34" charset="0"/>
              </a:rPr>
              <a:t>Il sert également de dissuasion naturelle contre les insectes.</a:t>
            </a:r>
            <a:endParaRPr lang="pt-PT" sz="1200" dirty="0">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3" name="Imagem 22"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250440" cy="2383155"/>
        </p:xfrm>
        <a:graphic>
          <a:graphicData uri="http://schemas.openxmlformats.org/presentationml/2006/ole">
            <mc:AlternateContent xmlns:mc="http://schemas.openxmlformats.org/markup-compatibility/2006">
              <mc:Choice xmlns:v="urn:schemas-microsoft-com:vml" Requires="v">
                <p:oleObj spid="_x0000_s25"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250440" cy="2383155"/>
                      </a:xfrm>
                      <a:prstGeom prst="rect">
                        <a:avLst/>
                      </a:prstGeom>
                    </p:spPr>
                  </p:pic>
                </p:oleObj>
              </mc:Fallback>
            </mc:AlternateContent>
          </a:graphicData>
        </a:graphic>
      </p:graphicFrame>
      <p:pic>
        <p:nvPicPr>
          <p:cNvPr id="36" name="Imagem 35"/>
          <p:cNvPicPr>
            <a:picLocks noChangeAspect="1"/>
          </p:cNvPicPr>
          <p:nvPr/>
        </p:nvPicPr>
        <p:blipFill>
          <a:blip r:embed="rId4"/>
          <a:stretch>
            <a:fillRect/>
          </a:stretch>
        </p:blipFill>
        <p:spPr>
          <a:xfrm>
            <a:off x="536575" y="866775"/>
            <a:ext cx="983615" cy="815975"/>
          </a:xfrm>
          <a:prstGeom prst="rect">
            <a:avLst/>
          </a:prstGeom>
        </p:spPr>
      </p:pic>
      <p:pic>
        <p:nvPicPr>
          <p:cNvPr id="3" name="Imagem 2" descr="logo"/>
          <p:cNvPicPr>
            <a:picLocks noChangeAspect="1"/>
          </p:cNvPicPr>
          <p:nvPr/>
        </p:nvPicPr>
        <p:blipFill>
          <a:blip r:embed="rId5"/>
          <a:stretch>
            <a:fillRect/>
          </a:stretch>
        </p:blipFill>
        <p:spPr>
          <a:xfrm>
            <a:off x="33020" y="199390"/>
            <a:ext cx="2532380" cy="593090"/>
          </a:xfrm>
          <a:prstGeom prst="rect">
            <a:avLst/>
          </a:prstGeom>
        </p:spPr>
      </p:pic>
      <p:sp>
        <p:nvSpPr>
          <p:cNvPr id="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624455" y="108585"/>
            <a:ext cx="6483985" cy="6626225"/>
          </a:xfrm>
          <a:prstGeom prst="rect">
            <a:avLst/>
          </a:prstGeom>
          <a:noFill/>
        </p:spPr>
        <p:txBody>
          <a:bodyPr wrap="square">
            <a:spAutoFit/>
          </a:bodyPr>
          <a:lstStyle/>
          <a:p>
            <a:pPr>
              <a:lnSpc>
                <a:spcPct val="90000"/>
              </a:lnSpc>
              <a:defRPr/>
            </a:pPr>
            <a:r>
              <a:rPr lang="fr-FR" altLang="en-US" sz="1400" b="1" i="1" dirty="0" smtClean="0">
                <a:gradFill>
                  <a:gsLst>
                    <a:gs pos="0">
                      <a:srgbClr val="9EE256"/>
                    </a:gs>
                    <a:gs pos="100000">
                      <a:srgbClr val="52762D"/>
                    </a:gs>
                  </a:gsLst>
                  <a:lin scaled="0"/>
                </a:gradFill>
                <a:latin typeface="Arial Narrow" panose="020B0606020202030204" pitchFamily="34" charset="0"/>
                <a:sym typeface="+mn-ea"/>
              </a:rPr>
              <a:t>LES </a:t>
            </a:r>
            <a:r>
              <a:rPr lang="fr-FR" altLang="en-US" sz="1400" b="1" i="1" dirty="0">
                <a:gradFill>
                  <a:gsLst>
                    <a:gs pos="0">
                      <a:srgbClr val="9EE256"/>
                    </a:gs>
                    <a:gs pos="100000">
                      <a:srgbClr val="52762D"/>
                    </a:gs>
                  </a:gsLst>
                  <a:lin scaled="0"/>
                </a:gradFill>
                <a:latin typeface="Arial Narrow" panose="020B0606020202030204" pitchFamily="34" charset="0"/>
                <a:sym typeface="+mn-ea"/>
              </a:rPr>
              <a:t>PRINCIPAUX </a:t>
            </a:r>
            <a:r>
              <a:rPr lang="fr-FR" altLang="en-US" sz="1400" b="1" i="1" dirty="0" smtClean="0">
                <a:gradFill>
                  <a:gsLst>
                    <a:gs pos="0">
                      <a:srgbClr val="9EE256"/>
                    </a:gs>
                    <a:gs pos="100000">
                      <a:srgbClr val="52762D"/>
                    </a:gs>
                  </a:gsLst>
                  <a:lin scaled="0"/>
                </a:gradFill>
                <a:latin typeface="Arial Narrow" panose="020B0606020202030204" pitchFamily="34" charset="0"/>
                <a:sym typeface="+mn-ea"/>
              </a:rPr>
              <a:t>CONSTITUANTS DU BASALTE</a:t>
            </a:r>
            <a:endParaRPr lang="fr-FR" altLang="en-US" sz="1400" b="1" dirty="0">
              <a:solidFill>
                <a:srgbClr val="0070C0"/>
              </a:solidFill>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Silicates</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gn="just">
              <a:lnSpc>
                <a:spcPct val="80000"/>
              </a:lnSpc>
              <a:spcBef>
                <a:spcPts val="0"/>
              </a:spcBef>
              <a:spcAft>
                <a:spcPts val="0"/>
              </a:spcAft>
              <a:defRPr/>
            </a:pPr>
            <a:r>
              <a:rPr lang="fr-FR" altLang="en-US" sz="12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endParaRPr lang="fr-FR" altLang="en-US" sz="1200" dirty="0">
              <a:latin typeface="Arial Narrow" panose="020B0606020202030204" pitchFamily="34" charset="0"/>
              <a:sym typeface="+mn-ea"/>
            </a:endParaRPr>
          </a:p>
          <a:p>
            <a:pPr algn="just">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Calcium</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gn="just">
              <a:lnSpc>
                <a:spcPct val="80000"/>
              </a:lnSpc>
              <a:spcBef>
                <a:spcPts val="0"/>
              </a:spcBef>
              <a:spcAft>
                <a:spcPts val="0"/>
              </a:spcAft>
              <a:defRPr/>
            </a:pPr>
            <a:r>
              <a:rPr lang="fr-FR" altLang="en-US" sz="1200" dirty="0">
                <a:latin typeface="Arial Narrow" panose="020B0606020202030204" pitchFamily="34" charset="0"/>
                <a:sym typeface="+mn-ea"/>
              </a:rPr>
              <a:t>Les plantes ont besoin de calcium pour la </a:t>
            </a:r>
            <a:r>
              <a:rPr lang="fr-FR" altLang="en-US" sz="1200" dirty="0" smtClean="0">
                <a:latin typeface="Arial Narrow" panose="020B0606020202030204" pitchFamily="34" charset="0"/>
                <a:sym typeface="+mn-ea"/>
              </a:rPr>
              <a:t>distribution </a:t>
            </a:r>
            <a:r>
              <a:rPr lang="fr-FR" altLang="en-US" sz="1200" dirty="0">
                <a:latin typeface="Arial Narrow" panose="020B0606020202030204" pitchFamily="34" charset="0"/>
                <a:sym typeface="+mn-ea"/>
              </a:rPr>
              <a:t>cellulaire normale, en tant que composant des parois cellulaires, en tant que composant des sels à l'intérieur des cellules et en tant que partie du matériel de codage génétique.</a:t>
            </a:r>
            <a:endParaRPr lang="fr-FR" altLang="en-US" sz="1200" dirty="0">
              <a:latin typeface="Arial Narrow" panose="020B0606020202030204" pitchFamily="34" charset="0"/>
              <a:sym typeface="+mn-ea"/>
            </a:endParaRPr>
          </a:p>
          <a:p>
            <a:pPr algn="just">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Magnésium</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gn="just">
              <a:lnSpc>
                <a:spcPct val="80000"/>
              </a:lnSpc>
              <a:spcBef>
                <a:spcPts val="0"/>
              </a:spcBef>
              <a:spcAft>
                <a:spcPts val="0"/>
              </a:spcAft>
              <a:defRPr/>
            </a:pPr>
            <a:r>
              <a:rPr lang="fr-FR" altLang="en-US" sz="12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endParaRPr lang="fr-FR" altLang="en-US" sz="1200" dirty="0">
              <a:latin typeface="Arial Narrow" panose="020B0606020202030204" pitchFamily="34" charset="0"/>
              <a:sym typeface="+mn-ea"/>
            </a:endParaRPr>
          </a:p>
          <a:p>
            <a:pPr algn="just">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Le fer</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gn="just">
              <a:lnSpc>
                <a:spcPct val="80000"/>
              </a:lnSpc>
              <a:spcBef>
                <a:spcPts val="0"/>
              </a:spcBef>
              <a:spcAft>
                <a:spcPts val="0"/>
              </a:spcAft>
              <a:defRPr/>
            </a:pPr>
            <a:r>
              <a:rPr lang="fr-FR" altLang="en-US" sz="1200" dirty="0">
                <a:latin typeface="Arial Narrow" panose="020B0606020202030204" pitchFamily="34" charset="0"/>
                <a:sym typeface="+mn-ea"/>
              </a:rPr>
              <a:t>Le fer est un constituant de </a:t>
            </a:r>
            <a:r>
              <a:rPr lang="fr-FR" altLang="en-US" sz="1200" dirty="0" smtClean="0">
                <a:latin typeface="Arial Narrow" panose="020B0606020202030204" pitchFamily="34" charset="0"/>
                <a:sym typeface="+mn-ea"/>
              </a:rPr>
              <a:t>nombreux éléments </a:t>
            </a:r>
            <a:r>
              <a:rPr lang="fr-FR" altLang="en-US" sz="1200" dirty="0">
                <a:latin typeface="Arial Narrow" panose="020B0606020202030204" pitchFamily="34" charset="0"/>
                <a:sym typeface="+mn-ea"/>
              </a:rPr>
              <a:t>composés dans les plantes qui régule et favorise la croissance. Il est particulièrement important pour la fonction des chloroplastes, les cellules végétales qui contiennent de la chlorophylle, qui sont les particules qui effectuent la photosynthèse.</a:t>
            </a:r>
            <a:endParaRPr lang="fr-FR" altLang="en-US" sz="1200" dirty="0">
              <a:latin typeface="Arial Narrow" panose="020B0606020202030204" pitchFamily="34" charset="0"/>
              <a:sym typeface="+mn-ea"/>
            </a:endParaRPr>
          </a:p>
          <a:p>
            <a:pPr algn="just">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Potassium</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nSpc>
                <a:spcPct val="80000"/>
              </a:lnSpc>
              <a:spcBef>
                <a:spcPts val="0"/>
              </a:spcBef>
              <a:spcAft>
                <a:spcPts val="0"/>
              </a:spcAft>
              <a:defRPr/>
            </a:pPr>
            <a:r>
              <a:rPr lang="fr-FR" altLang="en-US" sz="1200" dirty="0">
                <a:latin typeface="Arial Narrow" panose="020B0606020202030204" pitchFamily="34" charset="0"/>
                <a:sym typeface="+mn-ea"/>
              </a:rPr>
              <a:t>Le potassium renforce les tiges des plantes et aide à défaire le stress induit par l'excès d'azote.</a:t>
            </a:r>
            <a:endParaRPr lang="fr-FR" altLang="en-US" sz="1200" dirty="0">
              <a:latin typeface="Arial Narrow" panose="020B0606020202030204" pitchFamily="34" charset="0"/>
              <a:sym typeface="+mn-ea"/>
            </a:endParaRPr>
          </a:p>
          <a:p>
            <a:pPr>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Phosphore</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nSpc>
                <a:spcPct val="80000"/>
              </a:lnSpc>
              <a:spcBef>
                <a:spcPts val="0"/>
              </a:spcBef>
              <a:spcAft>
                <a:spcPts val="0"/>
              </a:spcAft>
              <a:defRPr/>
            </a:pPr>
            <a:r>
              <a:rPr lang="fr-FR" altLang="en-US" sz="1200" dirty="0">
                <a:latin typeface="Arial Narrow" panose="020B0606020202030204" pitchFamily="34" charset="0"/>
                <a:sym typeface="+mn-ea"/>
              </a:rPr>
              <a:t>Le phosphore est l'aliment «Go» pour les plantes.</a:t>
            </a:r>
            <a:endParaRPr lang="fr-FR" altLang="en-US" sz="1200" dirty="0">
              <a:latin typeface="Arial Narrow" panose="020B0606020202030204" pitchFamily="34" charset="0"/>
              <a:sym typeface="+mn-ea"/>
            </a:endParaRPr>
          </a:p>
          <a:p>
            <a:pPr>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b="1" dirty="0">
                <a:gradFill>
                  <a:gsLst>
                    <a:gs pos="0">
                      <a:srgbClr val="14CD68"/>
                    </a:gs>
                    <a:gs pos="100000">
                      <a:srgbClr val="035C7D"/>
                    </a:gs>
                  </a:gsLst>
                  <a:lin scaled="0"/>
                </a:gradFill>
                <a:latin typeface="Arial Narrow" panose="020B0606020202030204" pitchFamily="34" charset="0"/>
                <a:sym typeface="+mn-ea"/>
              </a:rPr>
              <a:t>Les minéraux</a:t>
            </a:r>
            <a:r>
              <a:rPr lang="pt-PT" altLang="fr-FR" sz="1200" b="1" dirty="0">
                <a:gradFill>
                  <a:gsLst>
                    <a:gs pos="0">
                      <a:srgbClr val="14CD68"/>
                    </a:gs>
                    <a:gs pos="100000">
                      <a:srgbClr val="035C7D"/>
                    </a:gs>
                  </a:gsLst>
                  <a:lin scaled="0"/>
                </a:gra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nSpc>
                <a:spcPct val="80000"/>
              </a:lnSpc>
              <a:spcBef>
                <a:spcPts val="0"/>
              </a:spcBef>
              <a:spcAft>
                <a:spcPts val="0"/>
              </a:spcAft>
              <a:defRPr/>
            </a:pPr>
            <a:r>
              <a:rPr lang="pt-PT" sz="800" b="1" dirty="0" smtClean="0">
                <a:solidFill>
                  <a:srgbClr val="33B6D5"/>
                </a:solidFill>
                <a:latin typeface="Arial Narrow" panose="020B0606020202030204" pitchFamily="34" charset="0"/>
                <a:sym typeface="+mn-ea"/>
              </a:rPr>
              <a:t>■ </a:t>
            </a:r>
            <a:r>
              <a:rPr lang="fr-FR" altLang="en-US" sz="1200" dirty="0">
                <a:latin typeface="Arial Narrow" panose="020B0606020202030204" pitchFamily="34" charset="0"/>
                <a:sym typeface="+mn-ea"/>
              </a:rPr>
              <a:t>Le basalte est une source de fer, de manganèse et certains types de basaltes sont des sources de cuivre, de zinc et de vanadium.</a:t>
            </a:r>
            <a:endParaRPr lang="fr-FR" altLang="en-US" sz="1200" dirty="0">
              <a:latin typeface="Arial Narrow" panose="020B0606020202030204" pitchFamily="34" charset="0"/>
              <a:sym typeface="+mn-ea"/>
            </a:endParaRPr>
          </a:p>
          <a:p>
            <a:pPr>
              <a:lnSpc>
                <a:spcPct val="40000"/>
              </a:lnSpc>
              <a:spcBef>
                <a:spcPts val="0"/>
              </a:spcBef>
              <a:spcAft>
                <a:spcPts val="0"/>
              </a:spcAft>
              <a:defRPr/>
            </a:pP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fr-FR" altLang="en-US" sz="1200" i="1" dirty="0" smtClean="0">
                <a:solidFill>
                  <a:schemeClr val="bg1"/>
                </a:solidFill>
                <a:latin typeface="Arial Narrow" panose="020B0606020202030204" pitchFamily="34" charset="0"/>
                <a:sym typeface="+mn-ea"/>
              </a:rPr>
              <a:t>En </a:t>
            </a:r>
            <a:r>
              <a:rPr lang="fr-FR" altLang="en-US" sz="1200" i="1" dirty="0">
                <a:solidFill>
                  <a:schemeClr val="bg1"/>
                </a:solidFill>
                <a:latin typeface="Arial Narrow" panose="020B0606020202030204" pitchFamily="34" charset="0"/>
                <a:sym typeface="+mn-ea"/>
              </a:rPr>
              <a:t>tant que produit de </a:t>
            </a:r>
            <a:r>
              <a:rPr lang="fr-FR" altLang="en-US" sz="1200" i="1" dirty="0" smtClean="0">
                <a:solidFill>
                  <a:schemeClr val="bg1"/>
                </a:solidFill>
                <a:latin typeface="Arial Narrow" panose="020B0606020202030204" pitchFamily="34" charset="0"/>
                <a:sym typeface="+mn-ea"/>
              </a:rPr>
              <a:t>ré minéralisation </a:t>
            </a:r>
            <a:r>
              <a:rPr lang="fr-FR" altLang="en-US" sz="1200" i="1" dirty="0">
                <a:solidFill>
                  <a:schemeClr val="bg1"/>
                </a:solidFill>
                <a:latin typeface="Arial Narrow" panose="020B0606020202030204" pitchFamily="34" charset="0"/>
                <a:sym typeface="+mn-ea"/>
              </a:rPr>
              <a:t>du sol, la </a:t>
            </a:r>
            <a:r>
              <a:rPr lang="fr-FR" altLang="en-US" sz="1200" i="1" dirty="0" smtClean="0">
                <a:solidFill>
                  <a:schemeClr val="bg1"/>
                </a:solidFill>
                <a:latin typeface="Arial Narrow" panose="020B0606020202030204" pitchFamily="34" charset="0"/>
                <a:sym typeface="+mn-ea"/>
              </a:rPr>
              <a:t>Poudre </a:t>
            </a:r>
            <a:r>
              <a:rPr lang="fr-FR" altLang="en-US" sz="1200" i="1" dirty="0">
                <a:solidFill>
                  <a:schemeClr val="bg1"/>
                </a:solidFill>
                <a:latin typeface="Arial Narrow" panose="020B0606020202030204" pitchFamily="34" charset="0"/>
                <a:sym typeface="+mn-ea"/>
              </a:rPr>
              <a:t>de </a:t>
            </a:r>
            <a:r>
              <a:rPr lang="fr-FR" altLang="en-US" sz="1200" i="1" dirty="0" smtClean="0">
                <a:solidFill>
                  <a:schemeClr val="bg1"/>
                </a:solidFill>
                <a:latin typeface="Arial Narrow" panose="020B0606020202030204" pitchFamily="34" charset="0"/>
                <a:sym typeface="+mn-ea"/>
              </a:rPr>
              <a:t>Basalte</a:t>
            </a:r>
            <a:r>
              <a:rPr lang="pt-PT" altLang="fr-FR" sz="1200" i="1" dirty="0" smtClean="0">
                <a:solidFill>
                  <a:schemeClr val="bg1"/>
                </a:solidFill>
                <a:latin typeface="Arial Narrow" panose="020B0606020202030204" pitchFamily="34" charset="0"/>
                <a:sym typeface="+mn-ea"/>
              </a:rPr>
              <a:t>:</a:t>
            </a:r>
            <a:endParaRPr lang="fr-FR" altLang="en-US" sz="1200" b="1" dirty="0">
              <a:solidFill>
                <a:srgbClr val="002060"/>
              </a:solidFill>
              <a:latin typeface="Arial Narrow" panose="020B0606020202030204" pitchFamily="34" charset="0"/>
              <a:sym typeface="+mn-ea"/>
            </a:endParaRPr>
          </a:p>
          <a:p>
            <a:pPr>
              <a:lnSpc>
                <a:spcPct val="80000"/>
              </a:lnSpc>
              <a:spcBef>
                <a:spcPts val="0"/>
              </a:spcBef>
              <a:spcAft>
                <a:spcPts val="0"/>
              </a:spcAft>
              <a:defRPr/>
            </a:pPr>
            <a:r>
              <a:rPr lang="pt-PT" sz="800" b="1" dirty="0" smtClean="0">
                <a:solidFill>
                  <a:srgbClr val="0099CC"/>
                </a:solidFill>
                <a:latin typeface="Arial Narrow" panose="020B0606020202030204" pitchFamily="34" charset="0"/>
                <a:sym typeface="+mn-ea"/>
              </a:rPr>
              <a:t>■ </a:t>
            </a:r>
            <a:r>
              <a:rPr lang="fr-FR" altLang="en-US" sz="1200" dirty="0">
                <a:latin typeface="Arial Narrow" panose="020B0606020202030204" pitchFamily="34" charset="0"/>
                <a:sym typeface="+mn-ea"/>
              </a:rPr>
              <a:t>P</a:t>
            </a:r>
            <a:r>
              <a:rPr lang="fr-FR" altLang="en-US" sz="1200" dirty="0" smtClean="0">
                <a:latin typeface="Arial Narrow" panose="020B0606020202030204" pitchFamily="34" charset="0"/>
                <a:sym typeface="+mn-ea"/>
              </a:rPr>
              <a:t>rovoque </a:t>
            </a:r>
            <a:r>
              <a:rPr lang="fr-FR" altLang="en-US" sz="1200" dirty="0">
                <a:latin typeface="Arial Narrow" panose="020B0606020202030204" pitchFamily="34" charset="0"/>
                <a:sym typeface="+mn-ea"/>
              </a:rPr>
              <a:t>une croissance impressionnante de micro-organismes bénéfiques dans le sol et induit le développement des racines des plantes.</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Augmente la capacité de stockage de l'humidité et des nutriments du sol.</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9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Rend les nutriments minéraux facilement disponibles, augmentant leur apport par les plantes.</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Rend les nutriments minéraux disponibles à toutes les étapes de la croissance des plantes.</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Fournit des propriétés à libération prolongée.</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Contracte les effets de l'acidité du sol [pH].</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Diminue l'aluminium toxique interchangeable.</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Réduit l'érosion du sol.</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Contribue à la construction de complexes d'humus stables.</a:t>
            </a:r>
            <a:endParaRPr lang="fr-FR" altLang="en-US" sz="1200" dirty="0">
              <a:latin typeface="Arial Narrow" panose="020B0606020202030204" pitchFamily="34" charset="0"/>
              <a:sym typeface="+mn-ea"/>
            </a:endParaRPr>
          </a:p>
          <a:p>
            <a:pPr>
              <a:lnSpc>
                <a:spcPct val="80000"/>
              </a:lnSpc>
              <a:spcBef>
                <a:spcPts val="0"/>
              </a:spcBef>
              <a:spcAft>
                <a:spcPts val="0"/>
              </a:spcAft>
              <a:defRPr/>
            </a:pPr>
            <a:r>
              <a:rPr lang="pt-PT" sz="800" b="1" dirty="0" smtClean="0">
                <a:solidFill>
                  <a:schemeClr val="bg1"/>
                </a:solidFill>
                <a:latin typeface="Arial Narrow" panose="020B0606020202030204" pitchFamily="34" charset="0"/>
                <a:sym typeface="+mn-ea"/>
              </a:rPr>
              <a:t>■ </a:t>
            </a:r>
            <a:r>
              <a:rPr lang="fr-FR" altLang="en-US" sz="1200" dirty="0">
                <a:latin typeface="Arial Narrow" panose="020B0606020202030204" pitchFamily="34" charset="0"/>
                <a:sym typeface="+mn-ea"/>
              </a:rPr>
              <a:t>Améliore la résistance aux insectes, aux maladies, aux champignons, au gel et à la sécheresse.</a:t>
            </a:r>
            <a:endParaRPr lang="fr-FR" altLang="en-US" sz="1200" dirty="0">
              <a:latin typeface="Arial Narrow" panose="020B0606020202030204" pitchFamily="34" charset="0"/>
              <a:sym typeface="+mn-ea"/>
            </a:endParaRPr>
          </a:p>
          <a:p>
            <a:pPr>
              <a:lnSpc>
                <a:spcPct val="40000"/>
              </a:lnSpc>
              <a:spcBef>
                <a:spcPts val="0"/>
              </a:spcBef>
              <a:spcAft>
                <a:spcPts val="0"/>
              </a:spcAft>
              <a:defRPr/>
            </a:pPr>
            <a:endParaRPr lang="fr-FR" altLang="en-US" sz="1200" dirty="0" smtClean="0">
              <a:latin typeface="Arial Narrow" panose="020B0606020202030204" pitchFamily="34" charset="0"/>
              <a:sym typeface="+mn-ea"/>
            </a:endParaRPr>
          </a:p>
          <a:p>
            <a:pPr>
              <a:lnSpc>
                <a:spcPct val="80000"/>
              </a:lnSpc>
              <a:spcBef>
                <a:spcPts val="0"/>
              </a:spcBef>
              <a:spcAft>
                <a:spcPts val="0"/>
              </a:spcAft>
              <a:defRPr/>
            </a:pPr>
            <a:r>
              <a:rPr lang="fr-FR" altLang="en-US" sz="1200" dirty="0" smtClean="0">
                <a:latin typeface="Arial Narrow" panose="020B0606020202030204" pitchFamily="34" charset="0"/>
                <a:sym typeface="+mn-ea"/>
              </a:rPr>
              <a:t>La </a:t>
            </a:r>
            <a:r>
              <a:rPr lang="pt-PT" altLang="fr-FR" sz="1200" dirty="0" smtClean="0">
                <a:latin typeface="Arial Narrow" panose="020B0606020202030204" pitchFamily="34" charset="0"/>
                <a:sym typeface="+mn-ea"/>
              </a:rPr>
              <a:t>p</a:t>
            </a:r>
            <a:r>
              <a:rPr lang="fr-FR" altLang="en-US" sz="1200" dirty="0" smtClean="0">
                <a:latin typeface="Arial Narrow" panose="020B0606020202030204" pitchFamily="34" charset="0"/>
                <a:sym typeface="+mn-ea"/>
              </a:rPr>
              <a:t>oudre </a:t>
            </a:r>
            <a:r>
              <a:rPr lang="fr-FR" altLang="en-US" sz="1200" dirty="0">
                <a:latin typeface="Arial Narrow" panose="020B0606020202030204" pitchFamily="34" charset="0"/>
                <a:sym typeface="+mn-ea"/>
              </a:rPr>
              <a:t>de </a:t>
            </a:r>
            <a:r>
              <a:rPr lang="pt-PT" altLang="fr-FR" sz="1200" dirty="0">
                <a:latin typeface="Arial Narrow" panose="020B0606020202030204" pitchFamily="34" charset="0"/>
                <a:sym typeface="+mn-ea"/>
              </a:rPr>
              <a:t>b</a:t>
            </a:r>
            <a:r>
              <a:rPr lang="fr-FR" altLang="en-US" sz="1200" dirty="0" smtClean="0">
                <a:latin typeface="Arial Narrow" panose="020B0606020202030204" pitchFamily="34" charset="0"/>
                <a:sym typeface="+mn-ea"/>
              </a:rPr>
              <a:t>asalte </a:t>
            </a:r>
            <a:r>
              <a:rPr lang="fr-FR" altLang="en-US" sz="1200" dirty="0">
                <a:latin typeface="Arial Narrow" panose="020B0606020202030204" pitchFamily="34" charset="0"/>
                <a:sym typeface="+mn-ea"/>
              </a:rPr>
              <a:t>peut être fournie en petites quantités pour le jardinage ou en grandes quantités pour l'agriculture intensive et extensive.</a:t>
            </a:r>
            <a:endParaRPr lang="pt-PT" altLang="en-US" sz="1200" dirty="0">
              <a:latin typeface="Arial Narrow" panose="020B0606020202030204" pitchFamily="34" charset="0"/>
              <a:sym typeface="+mn-ea"/>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3" name="Imagem 22"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5"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4"/>
          <a:stretch>
            <a:fillRect/>
          </a:stretch>
        </p:blipFill>
        <p:spPr>
          <a:xfrm>
            <a:off x="536575" y="651510"/>
            <a:ext cx="983615" cy="815975"/>
          </a:xfrm>
          <a:prstGeom prst="rect">
            <a:avLst/>
          </a:prstGeom>
        </p:spPr>
      </p:pic>
      <p:pic>
        <p:nvPicPr>
          <p:cNvPr id="3" name="Imagem 2" descr="logo"/>
          <p:cNvPicPr>
            <a:picLocks noChangeAspect="1"/>
          </p:cNvPicPr>
          <p:nvPr/>
        </p:nvPicPr>
        <p:blipFill>
          <a:blip r:embed="rId5"/>
          <a:stretch>
            <a:fillRect/>
          </a:stretch>
        </p:blipFill>
        <p:spPr>
          <a:xfrm>
            <a:off x="104775" y="220980"/>
            <a:ext cx="2532380" cy="593090"/>
          </a:xfrm>
          <a:prstGeom prst="rect">
            <a:avLst/>
          </a:prstGeom>
        </p:spPr>
      </p:pic>
      <p:sp>
        <p:nvSpPr>
          <p:cNvPr id="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3" name="Rectangle 2"/>
          <p:cNvSpPr/>
          <p:nvPr/>
        </p:nvSpPr>
        <p:spPr>
          <a:xfrm>
            <a:off x="3216275" y="762635"/>
            <a:ext cx="5582920" cy="5723890"/>
          </a:xfrm>
          <a:prstGeom prst="rect">
            <a:avLst/>
          </a:prstGeom>
        </p:spPr>
        <p:txBody>
          <a:bodyPr wrap="square">
            <a:spAutoFit/>
          </a:bodyPr>
          <a:lstStyle/>
          <a:p>
            <a:r>
              <a:rPr lang="fr-FR" b="1" i="1" dirty="0">
                <a:gradFill>
                  <a:gsLst>
                    <a:gs pos="0">
                      <a:srgbClr val="9EE256"/>
                    </a:gs>
                    <a:gs pos="100000">
                      <a:srgbClr val="52762D"/>
                    </a:gs>
                  </a:gsLst>
                  <a:lin scaled="0"/>
                </a:gradFill>
              </a:rPr>
              <a:t>LA CONFÉRENCE INTERNATIONALE</a:t>
            </a:r>
            <a:endParaRPr lang="fr-FR" dirty="0">
              <a:solidFill>
                <a:srgbClr val="92D050"/>
              </a:solidFill>
            </a:endParaRPr>
          </a:p>
          <a:p>
            <a:r>
              <a:rPr lang="fr-FR" sz="1200" dirty="0">
                <a:latin typeface="Arial Narrow" panose="020B0606020202030204" pitchFamily="34" charset="0"/>
                <a:cs typeface="Arial Narrow" panose="020B0606020202030204" pitchFamily="34" charset="0"/>
              </a:rPr>
              <a:t>Conscient de </a:t>
            </a:r>
            <a:r>
              <a:rPr lang="fr-FR" sz="1200">
                <a:latin typeface="Arial Narrow" panose="020B0606020202030204" pitchFamily="34" charset="0"/>
                <a:cs typeface="Arial Narrow" panose="020B0606020202030204" pitchFamily="34" charset="0"/>
              </a:rPr>
              <a:t>l'importance </a:t>
            </a:r>
            <a:r>
              <a:rPr lang="fr-FR" sz="1200" smtClean="0">
                <a:latin typeface="Arial Narrow" panose="020B0606020202030204" pitchFamily="34" charset="0"/>
                <a:cs typeface="Arial Narrow" panose="020B0606020202030204" pitchFamily="34" charset="0"/>
              </a:rPr>
              <a:t>des </a:t>
            </a:r>
            <a:r>
              <a:rPr lang="fr-FR" sz="1200" dirty="0">
                <a:latin typeface="Arial Narrow" panose="020B0606020202030204" pitchFamily="34" charset="0"/>
                <a:cs typeface="Arial Narrow" panose="020B0606020202030204" pitchFamily="34" charset="0"/>
              </a:rPr>
              <a:t>défis auxquels de nombreux pays sont confrontés en ce qui concerne l'augmentation de la productivité agricole, la qualité des aliments produits, la sécurité alimentaire et les défis environnementaux, le Cap-Vert réunira parmi les plus éminents scientifiques et chercheurs internationaux </a:t>
            </a:r>
            <a:r>
              <a:rPr lang="fr-FR" sz="1200" dirty="0" smtClean="0">
                <a:latin typeface="Arial Narrow" panose="020B0606020202030204" pitchFamily="34" charset="0"/>
                <a:cs typeface="Arial Narrow" panose="020B0606020202030204" pitchFamily="34" charset="0"/>
              </a:rPr>
              <a:t>qui, </a:t>
            </a:r>
            <a:r>
              <a:rPr lang="fr-FR" sz="1200" dirty="0">
                <a:latin typeface="Arial Narrow" panose="020B0606020202030204" pitchFamily="34" charset="0"/>
                <a:cs typeface="Arial Narrow" panose="020B0606020202030204" pitchFamily="34" charset="0"/>
              </a:rPr>
              <a:t>pendant des décennies</a:t>
            </a:r>
            <a:r>
              <a:rPr lang="fr-FR" sz="1200" dirty="0" smtClean="0">
                <a:latin typeface="Arial Narrow" panose="020B0606020202030204" pitchFamily="34" charset="0"/>
                <a:cs typeface="Arial Narrow" panose="020B0606020202030204" pitchFamily="34" charset="0"/>
              </a:rPr>
              <a:t>, </a:t>
            </a:r>
            <a:r>
              <a:rPr lang="fr-FR" sz="1200" dirty="0">
                <a:latin typeface="Arial Narrow" panose="020B0606020202030204" pitchFamily="34" charset="0"/>
                <a:cs typeface="Arial Narrow" panose="020B0606020202030204" pitchFamily="34" charset="0"/>
              </a:rPr>
              <a:t>ont concentré leurs activités de recherche sur l'application de la poudre de roche en agriculture, la récupération des sols et les caractéristiques </a:t>
            </a:r>
            <a:r>
              <a:rPr lang="fr-FR" sz="1200" dirty="0" err="1">
                <a:latin typeface="Arial Narrow" panose="020B0606020202030204" pitchFamily="34" charset="0"/>
                <a:cs typeface="Arial Narrow" panose="020B0606020202030204" pitchFamily="34" charset="0"/>
              </a:rPr>
              <a:t>agrominerales</a:t>
            </a:r>
            <a:r>
              <a:rPr lang="fr-FR" sz="1200" dirty="0">
                <a:latin typeface="Arial Narrow" panose="020B0606020202030204" pitchFamily="34" charset="0"/>
                <a:cs typeface="Arial Narrow" panose="020B0606020202030204" pitchFamily="34" charset="0"/>
              </a:rPr>
              <a:t> de la poudre de roche.</a:t>
            </a:r>
            <a:endParaRPr lang="fr-FR" sz="1200" dirty="0">
              <a:latin typeface="Arial Narrow" panose="020B0606020202030204" pitchFamily="34" charset="0"/>
              <a:cs typeface="Arial Narrow" panose="020B0606020202030204" pitchFamily="34" charset="0"/>
            </a:endParaRPr>
          </a:p>
          <a:p>
            <a:pPr algn="just"/>
            <a:endParaRPr lang="fr-FR" sz="1200" dirty="0">
              <a:latin typeface="Arial Narrow" panose="020B0606020202030204" pitchFamily="34" charset="0"/>
              <a:cs typeface="Arial Narrow" panose="020B0606020202030204" pitchFamily="34" charset="0"/>
            </a:endParaRPr>
          </a:p>
          <a:p>
            <a:pPr algn="just"/>
            <a:r>
              <a:rPr lang="fr-FR" sz="1200" dirty="0">
                <a:latin typeface="Arial Narrow" panose="020B0606020202030204" pitchFamily="34" charset="0"/>
                <a:cs typeface="Arial Narrow" panose="020B0606020202030204" pitchFamily="34" charset="0"/>
              </a:rPr>
              <a:t>C'est dans ce contexte que la Conférence internationale se concentrera sur l'application de la poudre de basalte en agriculture, d'une durée de trois jours, du 9 au 11 novembre 2020, au Noble Hall de l'Assemblée Nationale du Cap-Vert, Praia, capitale de la République du Cap Vert.</a:t>
            </a:r>
            <a:endParaRPr lang="fr-FR" sz="1200" dirty="0">
              <a:latin typeface="Arial Narrow" panose="020B0606020202030204" pitchFamily="34" charset="0"/>
              <a:cs typeface="Arial Narrow" panose="020B0606020202030204" pitchFamily="34" charset="0"/>
            </a:endParaRPr>
          </a:p>
          <a:p>
            <a:pPr algn="just"/>
            <a:endParaRPr lang="fr-FR" sz="1200" dirty="0">
              <a:latin typeface="Arial Narrow" panose="020B0606020202030204" pitchFamily="34" charset="0"/>
              <a:cs typeface="Arial Narrow" panose="020B0606020202030204" pitchFamily="34" charset="0"/>
            </a:endParaRPr>
          </a:p>
          <a:p>
            <a:pPr algn="just"/>
            <a:r>
              <a:rPr lang="fr-FR" sz="1200" dirty="0">
                <a:latin typeface="Arial Narrow" panose="020B0606020202030204" pitchFamily="34" charset="0"/>
                <a:cs typeface="Arial Narrow" panose="020B0606020202030204" pitchFamily="34" charset="0"/>
              </a:rPr>
              <a:t>Cette conférence internationale du Cap Vert aura l'honneur d'enregistrer la présence d'éminentes personnalités du monde scientifique telles que  le chercheur qui a introduit l'application de la poudre de roche à l'agriculture au Brésil dans les années 1970, Prof. Émérite Othon Henry </a:t>
            </a:r>
            <a:r>
              <a:rPr lang="fr-FR" sz="1200" dirty="0" err="1">
                <a:latin typeface="Arial Narrow" panose="020B0606020202030204" pitchFamily="34" charset="0"/>
                <a:cs typeface="Arial Narrow" panose="020B0606020202030204" pitchFamily="34" charset="0"/>
              </a:rPr>
              <a:t>Leonardos</a:t>
            </a:r>
            <a:r>
              <a:rPr lang="fr-FR" sz="1200" dirty="0">
                <a:latin typeface="Arial Narrow" panose="020B0606020202030204" pitchFamily="34" charset="0"/>
                <a:cs typeface="Arial Narrow" panose="020B0606020202030204" pitchFamily="34" charset="0"/>
              </a:rPr>
              <a:t>, de l'Université de Brasilia; les éminents chercheurs Prof Eder Martins, chercheur à l’</a:t>
            </a:r>
            <a:r>
              <a:rPr lang="fr-FR" sz="1200" i="1" dirty="0">
                <a:latin typeface="Arial Narrow" panose="020B0606020202030204" pitchFamily="34" charset="0"/>
                <a:cs typeface="Arial Narrow" panose="020B0606020202030204" pitchFamily="34" charset="0"/>
              </a:rPr>
              <a:t>EMBRAPA</a:t>
            </a:r>
            <a:r>
              <a:rPr lang="fr-FR" sz="1200" dirty="0">
                <a:latin typeface="Arial Narrow" panose="020B0606020202030204" pitchFamily="34" charset="0"/>
                <a:cs typeface="Arial Narrow" panose="020B0606020202030204" pitchFamily="34" charset="0"/>
              </a:rPr>
              <a:t> - Société brésilienne de recherche agricole; Profª. </a:t>
            </a:r>
            <a:r>
              <a:rPr lang="fr-FR" sz="1200" dirty="0" err="1">
                <a:latin typeface="Arial Narrow" panose="020B0606020202030204" pitchFamily="34" charset="0"/>
                <a:cs typeface="Arial Narrow" panose="020B0606020202030204" pitchFamily="34" charset="0"/>
              </a:rPr>
              <a:t>Suzi</a:t>
            </a:r>
            <a:r>
              <a:rPr lang="fr-FR" sz="1200" dirty="0">
                <a:latin typeface="Arial Narrow" panose="020B0606020202030204" pitchFamily="34" charset="0"/>
                <a:cs typeface="Arial Narrow" panose="020B0606020202030204" pitchFamily="34" charset="0"/>
              </a:rPr>
              <a:t> </a:t>
            </a:r>
            <a:r>
              <a:rPr lang="fr-FR" sz="1200" dirty="0" err="1">
                <a:latin typeface="Arial Narrow" panose="020B0606020202030204" pitchFamily="34" charset="0"/>
                <a:cs typeface="Arial Narrow" panose="020B0606020202030204" pitchFamily="34" charset="0"/>
              </a:rPr>
              <a:t>Huff</a:t>
            </a:r>
            <a:r>
              <a:rPr lang="fr-FR" sz="1200" dirty="0">
                <a:latin typeface="Arial Narrow" panose="020B0606020202030204" pitchFamily="34" charset="0"/>
                <a:cs typeface="Arial Narrow" panose="020B0606020202030204" pitchFamily="34" charset="0"/>
              </a:rPr>
              <a:t> </a:t>
            </a:r>
            <a:r>
              <a:rPr lang="fr-FR" sz="1200" dirty="0" err="1">
                <a:latin typeface="Arial Narrow" panose="020B0606020202030204" pitchFamily="34" charset="0"/>
                <a:cs typeface="Arial Narrow" panose="020B0606020202030204" pitchFamily="34" charset="0"/>
              </a:rPr>
              <a:t>Theodoro</a:t>
            </a:r>
            <a:r>
              <a:rPr lang="fr-FR" sz="1200" dirty="0">
                <a:latin typeface="Arial Narrow" panose="020B0606020202030204" pitchFamily="34" charset="0"/>
                <a:cs typeface="Arial Narrow" panose="020B0606020202030204" pitchFamily="34" charset="0"/>
              </a:rPr>
              <a:t> - Chercheur à l'Université de Brasilia; Prof. Bernardo </a:t>
            </a:r>
            <a:r>
              <a:rPr lang="fr-FR" sz="1200" dirty="0" err="1">
                <a:latin typeface="Arial Narrow" panose="020B0606020202030204" pitchFamily="34" charset="0"/>
                <a:cs typeface="Arial Narrow" panose="020B0606020202030204" pitchFamily="34" charset="0"/>
              </a:rPr>
              <a:t>Knapik</a:t>
            </a:r>
            <a:r>
              <a:rPr lang="fr-FR" sz="1200" dirty="0">
                <a:latin typeface="Arial Narrow" panose="020B0606020202030204" pitchFamily="34" charset="0"/>
                <a:cs typeface="Arial Narrow" panose="020B0606020202030204" pitchFamily="34" charset="0"/>
              </a:rPr>
              <a:t> - Chercheur à l'Université d'État de Paraná - Brésil; Prof. Émérite Peter van </a:t>
            </a:r>
            <a:r>
              <a:rPr lang="fr-FR" sz="1200" dirty="0" err="1">
                <a:latin typeface="Arial Narrow" panose="020B0606020202030204" pitchFamily="34" charset="0"/>
                <a:cs typeface="Arial Narrow" panose="020B0606020202030204" pitchFamily="34" charset="0"/>
              </a:rPr>
              <a:t>Straaten</a:t>
            </a:r>
            <a:r>
              <a:rPr lang="fr-FR" sz="1200" dirty="0">
                <a:latin typeface="Arial Narrow" panose="020B0606020202030204" pitchFamily="34" charset="0"/>
                <a:cs typeface="Arial Narrow" panose="020B0606020202030204" pitchFamily="34" charset="0"/>
              </a:rPr>
              <a:t> - Université de Guelph - Canada; MSc Magda </a:t>
            </a:r>
            <a:r>
              <a:rPr lang="fr-FR" sz="1200" dirty="0" err="1">
                <a:latin typeface="Arial Narrow" panose="020B0606020202030204" pitchFamily="34" charset="0"/>
                <a:cs typeface="Arial Narrow" panose="020B0606020202030204" pitchFamily="34" charset="0"/>
              </a:rPr>
              <a:t>Bergmann</a:t>
            </a:r>
            <a:r>
              <a:rPr lang="fr-FR" sz="1200" dirty="0">
                <a:latin typeface="Arial Narrow" panose="020B0606020202030204" pitchFamily="34" charset="0"/>
                <a:cs typeface="Arial Narrow" panose="020B0606020202030204" pitchFamily="34" charset="0"/>
              </a:rPr>
              <a:t> - Service géologique du Brésil; </a:t>
            </a:r>
            <a:r>
              <a:rPr lang="pt-PT" altLang="fr-FR" sz="1200" dirty="0">
                <a:latin typeface="Arial Narrow" panose="020B0606020202030204" pitchFamily="34" charset="0"/>
                <a:cs typeface="Arial Narrow" panose="020B0606020202030204" pitchFamily="34" charset="0"/>
              </a:rPr>
              <a:t>MCs</a:t>
            </a:r>
            <a:r>
              <a:rPr lang="fr-FR" sz="1200" dirty="0">
                <a:latin typeface="Arial Narrow" panose="020B0606020202030204" pitchFamily="34" charset="0"/>
                <a:cs typeface="Arial Narrow" panose="020B0606020202030204" pitchFamily="34" charset="0"/>
              </a:rPr>
              <a:t>. Andrea Sander - Service géologique du Brésil.</a:t>
            </a:r>
            <a:endParaRPr lang="fr-FR" sz="1200" dirty="0">
              <a:latin typeface="Arial Narrow" panose="020B0606020202030204" pitchFamily="34" charset="0"/>
              <a:cs typeface="Arial Narrow" panose="020B0606020202030204" pitchFamily="34" charset="0"/>
            </a:endParaRPr>
          </a:p>
          <a:p>
            <a:pPr algn="just"/>
            <a:r>
              <a:rPr lang="fr-FR" sz="1200" dirty="0">
                <a:latin typeface="Arial Narrow" panose="020B0606020202030204" pitchFamily="34" charset="0"/>
                <a:cs typeface="Arial Narrow" panose="020B0606020202030204" pitchFamily="34" charset="0"/>
              </a:rPr>
              <a:t>Ces chercheurs seront accompagnés par d'autres éminents chercheurs , notamment de l'Université du Cap-Vert et de différentes institutions universitaires et de recherche, africaines ou européennes.</a:t>
            </a:r>
            <a:endParaRPr lang="fr-FR" sz="1200" dirty="0">
              <a:latin typeface="Arial Narrow" panose="020B0606020202030204" pitchFamily="34" charset="0"/>
              <a:cs typeface="Arial Narrow" panose="020B0606020202030204" pitchFamily="34" charset="0"/>
            </a:endParaRPr>
          </a:p>
          <a:p>
            <a:pPr algn="just"/>
            <a:endParaRPr lang="fr-FR" sz="1200" dirty="0">
              <a:latin typeface="Arial Narrow" panose="020B0606020202030204" pitchFamily="34" charset="0"/>
              <a:cs typeface="Arial Narrow" panose="020B0606020202030204" pitchFamily="34" charset="0"/>
            </a:endParaRPr>
          </a:p>
          <a:p>
            <a:pPr algn="just"/>
            <a:r>
              <a:rPr lang="fr-FR" sz="1200" dirty="0">
                <a:latin typeface="Arial Narrow" panose="020B0606020202030204" pitchFamily="34" charset="0"/>
                <a:cs typeface="Arial Narrow" panose="020B0606020202030204" pitchFamily="34" charset="0"/>
              </a:rPr>
              <a:t>Par ailleurs , d'importantes institutions financières internationales, des institutions régionales qui mettent l'accent sur l'agriculture et l'environnement, ainsi que d'importants partenaires de développement du Cap-Vert et du développement régional, seront également présents à cet Evénement honorant l'Organisation et valorisant le précieux patrimoine scientifique qui sera présenté lors de l’Evénement, renforçant et valorisant ainsi l'une des ressources naturelles les plus importantes du Cap-Vert: le basalte.</a:t>
            </a:r>
            <a:endParaRPr lang="fr-FR" sz="1200" dirty="0">
              <a:latin typeface="Arial Narrow" panose="020B0606020202030204" pitchFamily="34" charset="0"/>
              <a:cs typeface="Arial Narrow" panose="020B0606020202030204" pitchFamily="34" charset="0"/>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3" name="Imagem 22"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5"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4"/>
          <a:stretch>
            <a:fillRect/>
          </a:stretch>
        </p:blipFill>
        <p:spPr>
          <a:xfrm>
            <a:off x="536575" y="658495"/>
            <a:ext cx="983615" cy="815975"/>
          </a:xfrm>
          <a:prstGeom prst="rect">
            <a:avLst/>
          </a:prstGeom>
        </p:spPr>
      </p:pic>
      <p:pic>
        <p:nvPicPr>
          <p:cNvPr id="4" name="Imagem 3" descr="logo"/>
          <p:cNvPicPr>
            <a:picLocks noChangeAspect="1"/>
          </p:cNvPicPr>
          <p:nvPr/>
        </p:nvPicPr>
        <p:blipFill>
          <a:blip r:embed="rId5"/>
          <a:stretch>
            <a:fillRect/>
          </a:stretch>
        </p:blipFill>
        <p:spPr>
          <a:xfrm>
            <a:off x="104775" y="220980"/>
            <a:ext cx="2532380" cy="593090"/>
          </a:xfrm>
          <a:prstGeom prst="rect">
            <a:avLst/>
          </a:prstGeom>
        </p:spPr>
      </p:pic>
      <p:sp>
        <p:nvSpPr>
          <p:cNvPr id="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3"/>
          <p:cNvSpPr txBox="1"/>
          <p:nvPr/>
        </p:nvSpPr>
        <p:spPr>
          <a:xfrm>
            <a:off x="2492375" y="346075"/>
            <a:ext cx="6595110" cy="6251575"/>
          </a:xfrm>
          <a:prstGeom prst="rect">
            <a:avLst/>
          </a:prstGeom>
          <a:noFill/>
        </p:spPr>
        <p:txBody>
          <a:bodyPr wrap="square">
            <a:spAutoFit/>
          </a:bodyPr>
          <a:lstStyle/>
          <a:p>
            <a:pPr algn="just">
              <a:lnSpc>
                <a:spcPct val="100000"/>
              </a:lnSpc>
            </a:pPr>
            <a:r>
              <a:rPr lang="pt-PT" sz="1400" b="1" i="1" dirty="0" smtClean="0">
                <a:gradFill>
                  <a:gsLst>
                    <a:gs pos="0">
                      <a:srgbClr val="9EE256"/>
                    </a:gs>
                    <a:gs pos="100000">
                      <a:srgbClr val="52762D"/>
                    </a:gs>
                  </a:gsLst>
                  <a:lin scaled="0"/>
                </a:gradFill>
                <a:latin typeface="Arial Narrow" panose="020B0606020202030204" pitchFamily="34" charset="0"/>
              </a:rPr>
              <a:t>GLOSSAIRE</a:t>
            </a:r>
            <a:endParaRPr lang="pt-PT" sz="1200" b="1" i="1" dirty="0" smtClean="0">
              <a:solidFill>
                <a:srgbClr val="92D050"/>
              </a:solidFill>
              <a:latin typeface="Arial Narrow" panose="020B0606020202030204" pitchFamily="34" charset="0"/>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Matière première minérale pour la production d'intrants pour la gestion de la fertilité des sols.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6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 basalte est une roche ignée éruptive, magmatique, de composition mafique, c'est pourquoi il est riche en magnésium et silicates de fer et pauvre en silice.</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6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d'olivine:</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 basalte d'olivine, également souvent appelé basalte alcalin, est une roche volcanique à grain fin de couleur sombre caractérisée par la présence de phénocristaux d'olivine, augite riche en titane, plagioclase et oxydes de fer.</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6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tholéitique:</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 basalte tholéitique, ou toléite, est le nom donné aux roches typiques des zones d'ascension magmatique, telles que les dorsales océaniques et les failles, qui présentent des caractéristiques générales identiques aux basaltes alcalins, mais sont riches en phénocristaux d'olivines non zonées et de pyroxènes calciques.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6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picritique:</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 basalte picritique, le picrobasalte ou l'océanite est une variété de basalte à haute teneur en olivine de magnésium qui est très riche en olivine. Il est foncé avec des phénocristaux d'olivine, 20 à 50%, pyroxènes jaune verdâtre et brun noir foncé, dont la plupart sont des Augites.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6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Les engrais: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Les engrais sont tout type de substance appliquée au sol ou aux tissus végétaux pour fournir un ou plusieurs nutriments essentiels à la croissance des plantes.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Remi</a:t>
            </a: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néralisants: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Matériau d'origine minérale qui n'a subi que la réduction et la classification en taille par des processus mécaniques et qui modifie les indices de fertilité du sol par l'ajout de macro et micronutriments pour les plantes, ainsi que la promotion de l'amélioration des propriétés physiques ou physico-chimiques ou l'activité biologique du sol.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40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La «Stonemeal» est une technologie qui considère que certains types de roches, minéralogiquement riches en macro et micronutriments, ont pour fonction de reminéraliser / rajeunir les sols et donc d'augmenter leur fertilité.</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 et potassium:</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Le potassium est un élément chimique essentiel à la vie car il entre dans la composition du noyau cellulaire et est impliqué dans divers processus métaboliques dans les plantes, tels que l'activation enzymatique, le contrôle osmotique du débit d'eau, la production et la décomposition des chaînes glucidiques et l'équilibrage de charge. Le record de l'importance du potassium dans l'agriculture a été trouvé depuis l'Antiquité, où il était utilisé sous forme de cendres résultant de la combustion des arbres ou des poissons. </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9"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pic>
        <p:nvPicPr>
          <p:cNvPr id="23" name="Imagem 22"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4" name="Objeto 23"/>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5"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26"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JUIN</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4"/>
          <a:stretch>
            <a:fillRect/>
          </a:stretch>
        </p:blipFill>
        <p:spPr>
          <a:xfrm>
            <a:off x="823595" y="833120"/>
            <a:ext cx="983615" cy="815975"/>
          </a:xfrm>
          <a:prstGeom prst="rect">
            <a:avLst/>
          </a:prstGeom>
        </p:spPr>
      </p:pic>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4" name="Imagem 3" descr="logo"/>
          <p:cNvPicPr>
            <a:picLocks noChangeAspect="1"/>
          </p:cNvPicPr>
          <p:nvPr/>
        </p:nvPicPr>
        <p:blipFill>
          <a:blip r:embed="rId5"/>
          <a:stretch>
            <a:fillRect/>
          </a:stretch>
        </p:blipFill>
        <p:spPr>
          <a:xfrm>
            <a:off x="33020" y="149225"/>
            <a:ext cx="2532380" cy="5930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14531</Words>
  <Application>WPS Presentation</Application>
  <PresentationFormat>Affichage à l'écran (4:3)</PresentationFormat>
  <Paragraphs>246</Paragraphs>
  <Slides>7</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7</vt:i4>
      </vt:variant>
      <vt:variant>
        <vt:lpstr>幻灯片标题</vt:lpstr>
      </vt:variant>
      <vt:variant>
        <vt:i4>7</vt:i4>
      </vt:variant>
    </vt:vector>
  </HeadingPairs>
  <TitlesOfParts>
    <vt:vector size="28" baseType="lpstr">
      <vt:lpstr>Arial</vt:lpstr>
      <vt:lpstr>SimSun</vt:lpstr>
      <vt:lpstr>Wingdings</vt:lpstr>
      <vt:lpstr>Tunga</vt:lpstr>
      <vt:lpstr>Segoe Print</vt:lpstr>
      <vt:lpstr>Arial Narrow</vt:lpstr>
      <vt:lpstr>Century Gothic</vt:lpstr>
      <vt:lpstr>Calibri</vt:lpstr>
      <vt:lpstr>Franklin Gothic Book</vt:lpstr>
      <vt:lpstr>Microsoft YaHei</vt:lpstr>
      <vt:lpstr/>
      <vt:lpstr>Arial Unicode MS</vt:lpstr>
      <vt:lpstr>Franklin Gothic Medium</vt:lpstr>
      <vt:lpstr>Ângulos</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pigos</cp:lastModifiedBy>
  <cp:revision>331</cp:revision>
  <dcterms:created xsi:type="dcterms:W3CDTF">2018-07-04T09:31:00Z</dcterms:created>
  <dcterms:modified xsi:type="dcterms:W3CDTF">2020-11-06T12:26:33Z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