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58" r:id="rId5"/>
    <p:sldId id="259" r:id="rId6"/>
    <p:sldId id="265" r:id="rId7"/>
    <p:sldId id="260" r:id="rId8"/>
    <p:sldId id="271" r:id="rId9"/>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42" y="60"/>
      </p:cViewPr>
      <p:guideLst>
        <p:guide orient="horz" pos="2180"/>
        <p:guide pos="3840"/>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US"/>
            </a:fld>
            <a:endParaRPr lang="en-US"/>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US"/>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US"/>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US"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US"/>
            </a:fld>
            <a:endParaRPr lang="en-US"/>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en-US"/>
            </a:fld>
            <a:endParaRPr lang="en-US"/>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en-US"/>
            </a:fld>
            <a:endParaRPr lang="en-US"/>
          </a:p>
        </p:txBody>
      </p:sp>
      <p:sp>
        <p:nvSpPr>
          <p:cNvPr id="6" name="Footer Placeholder 3"/>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4"/>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en-US"/>
            </a:fld>
            <a:endParaRPr lang="en-US"/>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en-US"/>
            </a:fld>
            <a:endParaRPr lang="en-US"/>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en-US"/>
            </a:fld>
            <a:endParaRPr lang="en-US"/>
          </a:p>
        </p:txBody>
      </p:sp>
      <p:sp>
        <p:nvSpPr>
          <p:cNvPr id="6"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en-US"/>
            </a:fld>
            <a:endParaRPr lang="en-US"/>
          </a:p>
        </p:txBody>
      </p:sp>
      <p:sp>
        <p:nvSpPr>
          <p:cNvPr id="5" name="Footer Placeholder 4"/>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6" name="Slide Number Placeholder 5"/>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en-US"/>
            </a:fld>
            <a:endParaRPr lang="en-US"/>
          </a:p>
        </p:txBody>
      </p:sp>
      <p:sp>
        <p:nvSpPr>
          <p:cNvPr id="8" name="Footer Placeholder 7"/>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9" name="Slide Number Placeholder 8"/>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en-US"/>
            </a:fld>
            <a:endParaRPr lang="en-US"/>
          </a:p>
        </p:txBody>
      </p:sp>
      <p:sp>
        <p:nvSpPr>
          <p:cNvPr id="4" name="Footer Placeholder 3"/>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5" name="Slide Number Placeholder 4"/>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en-US"/>
            </a:fld>
            <a:endParaRPr lang="en-US"/>
          </a:p>
        </p:txBody>
      </p:sp>
      <p:sp>
        <p:nvSpPr>
          <p:cNvPr id="3" name="Footer Placeholder 2"/>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4" name="Slide Number Placeholder 3"/>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en-US"/>
            </a:fld>
            <a:endParaRPr lang="en-US"/>
          </a:p>
        </p:txBody>
      </p:sp>
      <p:sp>
        <p:nvSpPr>
          <p:cNvPr id="6" name="Footer Placeholder 5"/>
          <p:cNvSpPr>
            <a:spLocks noGrp="1" noChangeArrowheads="1"/>
          </p:cNvSpPr>
          <p:nvPr>
            <p:ph type="ftr" sz="quarter" idx="11"/>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7" name="Slide Number Placeholder 6"/>
          <p:cNvSpPr>
            <a:spLocks noGrp="1" noChangeArrowheads="1"/>
          </p:cNvSpPr>
          <p:nvPr>
            <p:ph type="sldNum" sz="quarter" idx="12"/>
          </p:nvPr>
        </p:nvSpPr>
        <p:spPr/>
        <p:txBody>
          <a:bodyPr/>
          <a:lstStyle>
            <a:lvl1pPr>
              <a:defRPr lang="en-US"/>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en-US"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en-US"/>
            </a:fld>
            <a:endParaRPr lang="en-US"/>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en-US"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US"/>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en-US"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ixaDeTexto 26"/>
          <p:cNvSpPr txBox="1"/>
          <p:nvPr/>
        </p:nvSpPr>
        <p:spPr>
          <a:xfrm>
            <a:off x="4384659" y="3532745"/>
            <a:ext cx="3784879" cy="1076325"/>
          </a:xfrm>
          <a:prstGeom prst="rect">
            <a:avLst/>
          </a:prstGeom>
          <a:noFill/>
        </p:spPr>
        <p:txBody>
          <a:bodyPr wrap="square" rtlCol="0">
            <a:spAutoFit/>
          </a:bodyPr>
          <a:lstStyle/>
          <a:p>
            <a:pPr algn="ctr"/>
            <a:r>
              <a:rPr lang="pt-PT" sz="3200" i="1" dirty="0"/>
              <a:t>PRÉSENTATION </a:t>
            </a:r>
            <a:endParaRPr lang="pt-PT" sz="3200" i="1" dirty="0" smtClean="0"/>
          </a:p>
          <a:p>
            <a:pPr algn="ctr"/>
            <a:r>
              <a:rPr lang="pt-PT" sz="3200" i="1" dirty="0" smtClean="0"/>
              <a:t>DE </a:t>
            </a:r>
            <a:r>
              <a:rPr lang="pt-PT" sz="3200" i="1" dirty="0" smtClean="0"/>
              <a:t>L'ÉVÈNEMENT</a:t>
            </a:r>
            <a:endParaRPr lang="pt-PT" sz="3200" i="1" dirty="0"/>
          </a:p>
        </p:txBody>
      </p:sp>
      <p:pic>
        <p:nvPicPr>
          <p:cNvPr id="2" name="Imagem9"/>
          <p:cNvPicPr>
            <a:picLocks noChangeAspect="1"/>
          </p:cNvPicPr>
          <p:nvPr/>
        </p:nvPicPr>
        <p:blipFill>
          <a:blip r:embed="rId1"/>
          <a:stretch>
            <a:fillRect/>
          </a:stretch>
        </p:blipFill>
        <p:spPr>
          <a:xfrm>
            <a:off x="8409305" y="3894455"/>
            <a:ext cx="3810000" cy="2946400"/>
          </a:xfrm>
          <a:prstGeom prst="rect">
            <a:avLst/>
          </a:prstGeom>
          <a:noFill/>
          <a:ln>
            <a:noFill/>
          </a:ln>
          <a:effectLst/>
        </p:spPr>
      </p:pic>
      <p:sp>
        <p:nvSpPr>
          <p:cNvPr id="3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3" name="Imagem 51"/>
          <p:cNvPicPr>
            <a:picLocks noChangeAspect="1"/>
          </p:cNvPicPr>
          <p:nvPr/>
        </p:nvPicPr>
        <p:blipFill>
          <a:blip r:embed="rId2"/>
          <a:stretch>
            <a:fillRect/>
          </a:stretch>
        </p:blipFill>
        <p:spPr>
          <a:xfrm>
            <a:off x="27305" y="1270"/>
            <a:ext cx="2095500" cy="561975"/>
          </a:xfrm>
          <a:prstGeom prst="rect">
            <a:avLst/>
          </a:prstGeom>
          <a:noFill/>
          <a:ln>
            <a:noFill/>
          </a:ln>
          <a:effectLst/>
        </p:spPr>
      </p:pic>
      <p:pic>
        <p:nvPicPr>
          <p:cNvPr id="10" name="Imagem 9" descr="logo capa-fr"/>
          <p:cNvPicPr>
            <a:picLocks noChangeAspect="1"/>
          </p:cNvPicPr>
          <p:nvPr/>
        </p:nvPicPr>
        <p:blipFill>
          <a:blip r:embed="rId3"/>
          <a:stretch>
            <a:fillRect/>
          </a:stretch>
        </p:blipFill>
        <p:spPr>
          <a:xfrm>
            <a:off x="2540" y="542925"/>
            <a:ext cx="4608830" cy="4779010"/>
          </a:xfrm>
          <a:prstGeom prst="rect">
            <a:avLst/>
          </a:prstGeom>
        </p:spPr>
      </p:pic>
      <p:pic>
        <p:nvPicPr>
          <p:cNvPr id="4" name="Picture 13" descr="Resultado de imagem para societé"/>
          <p:cNvPicPr>
            <a:picLocks noChangeAspect="1"/>
          </p:cNvPicPr>
          <p:nvPr/>
        </p:nvPicPr>
        <p:blipFill>
          <a:blip r:embed="rId4"/>
          <a:stretch>
            <a:fillRect/>
          </a:stretch>
        </p:blipFill>
        <p:spPr>
          <a:xfrm>
            <a:off x="6726555" y="1094105"/>
            <a:ext cx="3618865" cy="3646805"/>
          </a:xfrm>
          <a:prstGeom prst="rect">
            <a:avLst/>
          </a:prstGeom>
          <a:noFill/>
          <a:ln>
            <a:noFill/>
          </a:ln>
          <a:effectLst/>
        </p:spPr>
      </p:pic>
      <p:pic>
        <p:nvPicPr>
          <p:cNvPr id="3" name="Imagem 1" descr="logo"/>
          <p:cNvPicPr>
            <a:picLocks noChangeAspect="1"/>
          </p:cNvPicPr>
          <p:nvPr/>
        </p:nvPicPr>
        <p:blipFill>
          <a:blip r:embed="rId5"/>
          <a:stretch>
            <a:fillRect/>
          </a:stretch>
        </p:blipFill>
        <p:spPr>
          <a:xfrm>
            <a:off x="9926003" y="-47942"/>
            <a:ext cx="2254885" cy="681355"/>
          </a:xfrm>
          <a:prstGeom prst="rect">
            <a:avLst/>
          </a:prstGeom>
        </p:spPr>
      </p:pic>
      <p:pic>
        <p:nvPicPr>
          <p:cNvPr id="6" name="Imagem 1" descr="logo"/>
          <p:cNvPicPr>
            <a:picLocks noChangeAspect="1"/>
          </p:cNvPicPr>
          <p:nvPr/>
        </p:nvPicPr>
        <p:blipFill>
          <a:blip r:embed="rId5"/>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5319395" y="488950"/>
          <a:ext cx="6584315" cy="2922905"/>
        </p:xfrm>
        <a:graphic>
          <a:graphicData uri="http://schemas.openxmlformats.org/drawingml/2006/table">
            <a:tbl>
              <a:tblPr>
                <a:noFill/>
              </a:tblPr>
              <a:tblGrid>
                <a:gridCol w="2662555"/>
                <a:gridCol w="381465"/>
                <a:gridCol w="3079750"/>
                <a:gridCol w="460545"/>
              </a:tblGrid>
              <a:tr h="417830">
                <a:tc>
                  <a:txBody>
                    <a:bodyPr/>
                    <a:lstStyle/>
                    <a:p>
                      <a:pPr marL="0" marR="0" indent="0" algn="ctr">
                        <a:buNone/>
                        <a:defRPr lang="en-US" b="1">
                          <a:solidFill>
                            <a:srgbClr val="FFFFFF"/>
                          </a:solidFill>
                        </a:defRPr>
                      </a:pPr>
                      <a:r>
                        <a:rPr lang="en-US" sz="1200" b="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Item</a:t>
                      </a:r>
                      <a:endParaRPr lang="en-US" sz="1200" b="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rPr>
                        <a:t>Pag</a:t>
                      </a:r>
                      <a:endPar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rPr>
                        <a:t>Item</a:t>
                      </a:r>
                      <a:endPar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rPr>
                        <a:t>Pag</a:t>
                      </a:r>
                      <a:endParaRPr lang="en-US" sz="1200" b="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Contexte</a:t>
                      </a:r>
                      <a:r>
                        <a:rPr lang="en-US" sz="1200" dirty="0"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 de </a:t>
                      </a:r>
                      <a:r>
                        <a:rPr 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l'év</a:t>
                      </a:r>
                      <a:r>
                        <a:rPr lang="pt-PT" alt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è</a:t>
                      </a:r>
                      <a:r>
                        <a:rPr 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nement</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rPr>
                        <a:t>3</a:t>
                      </a: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Fonctionnement</a:t>
                      </a:r>
                      <a:r>
                        <a:rPr lang="en-US" sz="1200" dirty="0"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 du </a:t>
                      </a:r>
                      <a:r>
                        <a:rPr lang="en-US" sz="1200" dirty="0" err="1"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programme</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6</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algn="just">
                        <a:lnSpc>
                          <a:spcPts val="1200"/>
                        </a:lnSpc>
                        <a:defRPr lang="en-US"/>
                      </a:pPr>
                      <a:r>
                        <a:rPr lang="en-US" sz="1200" b="0" i="1" dirty="0" err="1" smtClean="0">
                          <a:latin typeface="Arial Narrow" panose="020B0606020202030204" pitchFamily="2" charset="0"/>
                          <a:ea typeface="Century Gothic" panose="020B0502020202020204" pitchFamily="2" charset="0"/>
                          <a:cs typeface="Times New Roman" panose="02020603050405020304" pitchFamily="1" charset="0"/>
                        </a:rPr>
                        <a:t>Préambule</a:t>
                      </a:r>
                      <a:endParaRPr lang="en-US" sz="1200" b="0" i="1" dirty="0" smtClean="0">
                        <a:latin typeface="Arial Narrow" panose="020B0606020202030204" pitchFamily="2" charset="0"/>
                        <a:ea typeface="Century Gothic" panose="020B0502020202020204" pitchFamily="2" charset="0"/>
                        <a:cs typeface="Times New Roman" panose="02020603050405020304" pitchFamily="1"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rPr>
                        <a:t>4</a:t>
                      </a: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pt-PT" alt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Contacts</a:t>
                      </a:r>
                      <a:endParaRPr lang="pt-PT" alt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chemeClr val="tx1"/>
                          </a:solidFill>
                          <a:latin typeface="Arial Narrow" panose="020B0606020202030204" pitchFamily="2" charset="0"/>
                          <a:ea typeface="Century Gothic" panose="020B0502020202020204" pitchFamily="2" charset="0"/>
                          <a:cs typeface="Century Gothic" panose="020B0502020202020204" pitchFamily="2" charset="0"/>
                        </a:rPr>
                        <a:t>7</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a:buNone/>
                        <a:defRPr lang="en-US">
                          <a:solidFill>
                            <a:srgbClr val="000000"/>
                          </a:solidFill>
                        </a:defRPr>
                      </a:pPr>
                      <a:r>
                        <a:rPr lang="fr-FR" sz="1200" dirty="0" smtClean="0">
                          <a:solidFill>
                            <a:schemeClr val="tx1"/>
                          </a:solidFill>
                          <a:latin typeface="Arial Narrow" panose="020B0606020202030204" pitchFamily="2" charset="0"/>
                          <a:ea typeface="Century Gothic" panose="020B0502020202020204" pitchFamily="2" charset="0"/>
                          <a:cs typeface="Times New Roman" panose="02020603050405020304" pitchFamily="1" charset="0"/>
                        </a:rPr>
                        <a:t>Objectifs principaux de la conférence</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5</a:t>
                      </a: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501015">
                <a:tc>
                  <a:txBody>
                    <a:bodyPr/>
                    <a:lstStyle/>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endParaRPr lang="en-US" sz="120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23" name="Rectangle 5"/>
          <p:cNvSpPr/>
          <p:nvPr/>
        </p:nvSpPr>
        <p:spPr>
          <a:xfrm>
            <a:off x="5714365" y="4423410"/>
            <a:ext cx="969010" cy="840740"/>
          </a:xfrm>
          <a:prstGeom prst="rect">
            <a:avLst/>
          </a:prstGeom>
          <a:solidFill>
            <a:srgbClr val="64A6F7"/>
          </a:solidFill>
          <a:ln>
            <a:noFill/>
          </a:ln>
          <a:effectLst/>
        </p:spPr>
        <p:txBody>
          <a:bodyPr vert="horz" wrap="square" lIns="91440" tIns="45720" rIns="91440" bIns="45720" numCol="1" spcCol="215900" anchor="ctr"/>
          <a:p>
            <a:pPr algn="ctr">
              <a:defRPr lang="en-US">
                <a:solidFill>
                  <a:srgbClr val="FFFFFF"/>
                </a:solidFill>
              </a:defRPr>
            </a:pPr>
            <a:r>
              <a:rPr lang="pt-PT" b="1" i="1" dirty="0" smtClean="0">
                <a:solidFill>
                  <a:srgbClr val="008080"/>
                </a:solidFill>
                <a:latin typeface="Arial Narrow" panose="020B0606020202030204" pitchFamily="2" charset="0"/>
                <a:ea typeface="Century Gothic" panose="020B0502020202020204" pitchFamily="2" charset="0"/>
                <a:cs typeface="Century Gothic" panose="020B0502020202020204" pitchFamily="2" charset="0"/>
              </a:rPr>
              <a:t>PLAN</a:t>
            </a:r>
            <a:endParaRPr lang="pt-PT" b="1" i="1" dirty="0">
              <a:solidFill>
                <a:srgbClr val="008080"/>
              </a:solidFill>
              <a:latin typeface="Arial Narrow" panose="020B0606020202030204" pitchFamily="2" charset="0"/>
              <a:ea typeface="Century Gothic" panose="020B0502020202020204" pitchFamily="2" charset="0"/>
              <a:cs typeface="Century Gothic" panose="020B0502020202020204" pitchFamily="2" charset="0"/>
            </a:endParaRPr>
          </a:p>
        </p:txBody>
      </p:sp>
      <p:sp>
        <p:nvSpPr>
          <p:cNvPr id="24" name="Right Arrow 6"/>
          <p:cNvSpPr/>
          <p:nvPr/>
        </p:nvSpPr>
        <p:spPr>
          <a:xfrm>
            <a:off x="6727825" y="4385310"/>
            <a:ext cx="445135"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p>
        </p:txBody>
      </p:sp>
      <p:sp>
        <p:nvSpPr>
          <p:cNvPr id="25" name="Rectangle 7"/>
          <p:cNvSpPr/>
          <p:nvPr/>
        </p:nvSpPr>
        <p:spPr>
          <a:xfrm>
            <a:off x="7269480" y="3489325"/>
            <a:ext cx="1565910"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r>
              <a:rPr lang="fr-FR" sz="1200" i="1" dirty="0">
                <a:latin typeface="Arial Narrow" panose="020B0606020202030204" pitchFamily="2" charset="0"/>
              </a:rPr>
              <a:t>Axé sur la protection de l'environnement</a:t>
            </a:r>
            <a:endParaRPr lang="pt-PT" sz="1200" i="1" dirty="0">
              <a:latin typeface="Arial Narrow" panose="020B0606020202030204" pitchFamily="2" charset="0"/>
            </a:endParaRPr>
          </a:p>
        </p:txBody>
      </p:sp>
      <p:sp>
        <p:nvSpPr>
          <p:cNvPr id="26" name="Rectangle 20"/>
          <p:cNvSpPr/>
          <p:nvPr/>
        </p:nvSpPr>
        <p:spPr>
          <a:xfrm>
            <a:off x="7266305" y="4142105"/>
            <a:ext cx="1565275"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latin typeface="Arial Narrow" panose="020B0606020202030204" pitchFamily="2" charset="0"/>
              </a:rPr>
              <a:t>Axé</a:t>
            </a:r>
            <a:r>
              <a:rPr lang="pt-PT" sz="1200" i="1" dirty="0">
                <a:latin typeface="Arial Narrow" panose="020B0606020202030204" pitchFamily="2" charset="0"/>
              </a:rPr>
              <a:t> </a:t>
            </a:r>
            <a:r>
              <a:rPr lang="pt-PT" sz="1200" i="1" dirty="0" err="1">
                <a:latin typeface="Arial Narrow" panose="020B0606020202030204" pitchFamily="2" charset="0"/>
              </a:rPr>
              <a:t>sur</a:t>
            </a:r>
            <a:r>
              <a:rPr lang="pt-PT" sz="1200" i="1" dirty="0">
                <a:latin typeface="Arial Narrow" panose="020B0606020202030204" pitchFamily="2" charset="0"/>
              </a:rPr>
              <a:t> </a:t>
            </a:r>
            <a:r>
              <a:rPr lang="pt-PT" sz="1200" i="1" dirty="0" err="1">
                <a:latin typeface="Arial Narrow" panose="020B0606020202030204" pitchFamily="2" charset="0"/>
              </a:rPr>
              <a:t>l'innovation</a:t>
            </a:r>
            <a:endParaRPr lang="pt-PT" sz="1200" i="1" dirty="0">
              <a:latin typeface="Arial Narrow" panose="020B0606020202030204" pitchFamily="2" charset="0"/>
            </a:endParaRPr>
          </a:p>
        </p:txBody>
      </p:sp>
      <p:sp>
        <p:nvSpPr>
          <p:cNvPr id="27" name="Rectangle 22"/>
          <p:cNvSpPr/>
          <p:nvPr/>
        </p:nvSpPr>
        <p:spPr>
          <a:xfrm>
            <a:off x="7258685" y="4834255"/>
            <a:ext cx="1565910" cy="575945"/>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latin typeface="Arial Narrow" panose="020B0606020202030204" pitchFamily="2" charset="0"/>
              </a:rPr>
              <a:t>Réalistes</a:t>
            </a:r>
            <a:endParaRPr lang="en-GB" sz="1200" i="1" dirty="0">
              <a:solidFill>
                <a:schemeClr val="tx1"/>
              </a:solidFill>
              <a:latin typeface="Arial Narrow" panose="020B0606020202030204" pitchFamily="2" charset="0"/>
            </a:endParaRPr>
          </a:p>
        </p:txBody>
      </p:sp>
      <p:sp>
        <p:nvSpPr>
          <p:cNvPr id="28" name="Rectangle 23"/>
          <p:cNvSpPr/>
          <p:nvPr/>
        </p:nvSpPr>
        <p:spPr>
          <a:xfrm>
            <a:off x="7258685" y="5499100"/>
            <a:ext cx="1565910" cy="575310"/>
          </a:xfrm>
          <a:prstGeom prst="rect">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latin typeface="Arial Narrow" panose="020B0606020202030204" pitchFamily="2" charset="0"/>
              </a:rPr>
              <a:t>Stratégique</a:t>
            </a:r>
            <a:endParaRPr lang="en-GB" sz="1200" i="1" dirty="0">
              <a:solidFill>
                <a:schemeClr val="tx1"/>
              </a:solidFill>
              <a:latin typeface="Arial Narrow" panose="020B0606020202030204" pitchFamily="2" charset="0"/>
            </a:endParaRPr>
          </a:p>
        </p:txBody>
      </p:sp>
      <p:sp>
        <p:nvSpPr>
          <p:cNvPr id="29" name="Rectangle 8"/>
          <p:cNvSpPr/>
          <p:nvPr/>
        </p:nvSpPr>
        <p:spPr>
          <a:xfrm>
            <a:off x="9077325" y="4385310"/>
            <a:ext cx="1188085" cy="828040"/>
          </a:xfrm>
          <a:prstGeom prst="rect">
            <a:avLst/>
          </a:prstGeom>
          <a:solidFill>
            <a:schemeClr val="accent5">
              <a:lumMod val="60000"/>
              <a:lumOff val="40000"/>
            </a:schemeClr>
          </a:solidFill>
          <a:ln>
            <a:noFill/>
          </a:ln>
          <a:effectLst/>
        </p:spPr>
        <p:txBody>
          <a:bodyPr vert="horz" wrap="square" lIns="91440" tIns="45720" rIns="91440" bIns="45720" numCol="1" spcCol="215900" anchor="ctr"/>
          <a:p>
            <a:pPr algn="ctr">
              <a:defRPr lang="en-US">
                <a:solidFill>
                  <a:srgbClr val="FFFFFF"/>
                </a:solidFill>
              </a:defRPr>
            </a:pPr>
            <a:r>
              <a:rPr lang="en-GB" sz="1400" b="1" i="1" dirty="0" smtClean="0">
                <a:solidFill>
                  <a:schemeClr val="tx2">
                    <a:lumMod val="50000"/>
                  </a:schemeClr>
                </a:solidFill>
              </a:rPr>
              <a:t>Actions</a:t>
            </a:r>
            <a:endParaRPr lang="en-GB" sz="1400" b="1" i="1" dirty="0" smtClean="0">
              <a:solidFill>
                <a:schemeClr val="tx2">
                  <a:lumMod val="50000"/>
                </a:schemeClr>
              </a:solidFill>
            </a:endParaRPr>
          </a:p>
        </p:txBody>
      </p:sp>
      <p:sp>
        <p:nvSpPr>
          <p:cNvPr id="30" name="Right Arrow 24"/>
          <p:cNvSpPr/>
          <p:nvPr/>
        </p:nvSpPr>
        <p:spPr>
          <a:xfrm>
            <a:off x="8849360" y="4340860"/>
            <a:ext cx="445770" cy="88900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p>
        </p:txBody>
      </p:sp>
      <p:sp>
        <p:nvSpPr>
          <p:cNvPr id="31" name="Rectangle 25"/>
          <p:cNvSpPr/>
          <p:nvPr/>
        </p:nvSpPr>
        <p:spPr>
          <a:xfrm>
            <a:off x="10709275" y="4391660"/>
            <a:ext cx="1188085" cy="825500"/>
          </a:xfrm>
          <a:prstGeom prst="rect">
            <a:avLst/>
          </a:prstGeom>
          <a:solidFill>
            <a:schemeClr val="accent5">
              <a:lumMod val="60000"/>
              <a:lumOff val="40000"/>
            </a:schemeClr>
          </a:solidFill>
          <a:ln>
            <a:noFill/>
          </a:ln>
          <a:effectLst/>
        </p:spPr>
        <p:txBody>
          <a:bodyPr vert="horz" wrap="square" lIns="91440" tIns="45720" rIns="91440" bIns="45720" numCol="1" spcCol="215900" anchor="ctr"/>
          <a:p>
            <a:pPr algn="ctr">
              <a:defRPr lang="en-US">
                <a:solidFill>
                  <a:srgbClr val="FFFFFF"/>
                </a:solidFill>
              </a:defRPr>
            </a:pPr>
            <a:r>
              <a:rPr lang="en-GB" sz="1400" b="1" i="1" dirty="0" err="1" smtClean="0">
                <a:solidFill>
                  <a:schemeClr val="tx2">
                    <a:lumMod val="50000"/>
                  </a:schemeClr>
                </a:solidFill>
              </a:rPr>
              <a:t>Résultats</a:t>
            </a:r>
            <a:endParaRPr lang="en-GB" sz="1400" b="1" i="1" dirty="0" err="1" smtClean="0">
              <a:solidFill>
                <a:schemeClr val="tx2">
                  <a:lumMod val="50000"/>
                </a:schemeClr>
              </a:solidFill>
            </a:endParaRPr>
          </a:p>
        </p:txBody>
      </p:sp>
      <p:sp>
        <p:nvSpPr>
          <p:cNvPr id="32" name="Right Arrow 26"/>
          <p:cNvSpPr/>
          <p:nvPr/>
        </p:nvSpPr>
        <p:spPr>
          <a:xfrm>
            <a:off x="10227945" y="4359910"/>
            <a:ext cx="445770" cy="891540"/>
          </a:xfrm>
          <a:prstGeom prst="rightArrow">
            <a:avLst>
              <a:gd name="adj1" fmla="val 50000"/>
              <a:gd name="adj2" fmla="val 50000"/>
            </a:avLst>
          </a:prstGeom>
          <a:solidFill>
            <a:srgbClr val="33B6D5"/>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p>
        </p:txBody>
      </p:sp>
      <p:sp>
        <p:nvSpPr>
          <p:cNvPr id="33" name="Rectangle 10"/>
          <p:cNvSpPr/>
          <p:nvPr/>
        </p:nvSpPr>
        <p:spPr>
          <a:xfrm>
            <a:off x="9500870" y="5334000"/>
            <a:ext cx="255905" cy="1430655"/>
          </a:xfrm>
          <a:prstGeom prst="rect">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endParaRPr lang="pt-PT"/>
          </a:p>
        </p:txBody>
      </p:sp>
      <p:sp>
        <p:nvSpPr>
          <p:cNvPr id="34" name="Right Arrow 30"/>
          <p:cNvSpPr/>
          <p:nvPr/>
        </p:nvSpPr>
        <p:spPr>
          <a:xfrm rot="16200000">
            <a:off x="5478780" y="5755005"/>
            <a:ext cx="1405255" cy="499745"/>
          </a:xfrm>
          <a:prstGeom prst="rightArrow">
            <a:avLst>
              <a:gd name="adj1" fmla="val 50000"/>
              <a:gd name="adj2" fmla="val 50024"/>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endParaRPr lang="pt-PT"/>
          </a:p>
        </p:txBody>
      </p:sp>
      <p:sp>
        <p:nvSpPr>
          <p:cNvPr id="35" name="Rectangle 11"/>
          <p:cNvSpPr/>
          <p:nvPr/>
        </p:nvSpPr>
        <p:spPr>
          <a:xfrm>
            <a:off x="6055360" y="6324600"/>
            <a:ext cx="3684905" cy="448310"/>
          </a:xfrm>
          <a:prstGeom prst="rect">
            <a:avLst/>
          </a:prstGeom>
          <a:solidFill>
            <a:srgbClr val="F1B187"/>
          </a:solidFill>
          <a:ln>
            <a:noFill/>
          </a:ln>
          <a:effectLst/>
        </p:spPr>
        <p:txBody>
          <a:bodyPr vert="horz" wrap="square" lIns="91440" tIns="45720" rIns="91440" bIns="45720" numCol="1" spcCol="215900" anchor="ctr"/>
          <a:p>
            <a:pPr algn="ctr">
              <a:defRPr lang="en-US">
                <a:solidFill>
                  <a:srgbClr val="FFFFFF"/>
                </a:solidFill>
              </a:defRPr>
            </a:pPr>
            <a:r>
              <a:rPr lang="pt-PT" sz="1400" b="1" i="1" dirty="0" smtClean="0">
                <a:solidFill>
                  <a:schemeClr val="tx2">
                    <a:lumMod val="50000"/>
                  </a:schemeClr>
                </a:solidFill>
                <a:latin typeface="Arial Narrow" panose="020B0606020202030204" pitchFamily="2" charset="0"/>
              </a:rPr>
              <a:t>Reévaluation</a:t>
            </a:r>
            <a:endParaRPr lang="pt-PT" sz="1400" b="1" i="1" dirty="0" smtClean="0">
              <a:solidFill>
                <a:schemeClr val="tx2">
                  <a:lumMod val="50000"/>
                </a:schemeClr>
              </a:solidFill>
              <a:latin typeface="Arial Narrow" panose="020B0606020202030204" pitchFamily="2" charset="0"/>
            </a:endParaRPr>
          </a:p>
        </p:txBody>
      </p:sp>
      <p:sp>
        <p:nvSpPr>
          <p:cNvPr id="3"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4" name="Imagem 51"/>
          <p:cNvPicPr>
            <a:picLocks noChangeAspect="1"/>
          </p:cNvPicPr>
          <p:nvPr/>
        </p:nvPicPr>
        <p:blipFill>
          <a:blip r:embed="rId1"/>
          <a:stretch>
            <a:fillRect/>
          </a:stretch>
        </p:blipFill>
        <p:spPr>
          <a:xfrm>
            <a:off x="27305" y="1270"/>
            <a:ext cx="2095500" cy="561975"/>
          </a:xfrm>
          <a:prstGeom prst="rect">
            <a:avLst/>
          </a:prstGeom>
          <a:noFill/>
          <a:ln>
            <a:noFill/>
          </a:ln>
          <a:effectLst/>
        </p:spPr>
      </p:pic>
      <p:pic>
        <p:nvPicPr>
          <p:cNvPr id="8" name="Imagem 7" descr="logo capa-fr"/>
          <p:cNvPicPr>
            <a:picLocks noChangeAspect="1"/>
          </p:cNvPicPr>
          <p:nvPr/>
        </p:nvPicPr>
        <p:blipFill>
          <a:blip r:embed="rId2"/>
          <a:stretch>
            <a:fillRect/>
          </a:stretch>
        </p:blipFill>
        <p:spPr>
          <a:xfrm>
            <a:off x="2540" y="542925"/>
            <a:ext cx="4608830" cy="4779010"/>
          </a:xfrm>
          <a:prstGeom prst="rect">
            <a:avLst/>
          </a:prstGeom>
        </p:spPr>
      </p:pic>
      <p:pic>
        <p:nvPicPr>
          <p:cNvPr id="9" name="Imagem9"/>
          <p:cNvPicPr>
            <a:picLocks noChangeAspect="1"/>
          </p:cNvPicPr>
          <p:nvPr/>
        </p:nvPicPr>
        <p:blipFill>
          <a:blip r:embed="rId3"/>
          <a:stretch>
            <a:fillRect/>
          </a:stretch>
        </p:blipFill>
        <p:spPr>
          <a:xfrm>
            <a:off x="10533380" y="5561965"/>
            <a:ext cx="1654175" cy="1279525"/>
          </a:xfrm>
          <a:prstGeom prst="rect">
            <a:avLst/>
          </a:prstGeom>
          <a:noFill/>
          <a:ln>
            <a:noFill/>
          </a:ln>
          <a:effectLst/>
        </p:spPr>
      </p:pic>
      <p:pic>
        <p:nvPicPr>
          <p:cNvPr id="6" name="Imagem 1" descr="logo"/>
          <p:cNvPicPr>
            <a:picLocks noChangeAspect="1"/>
          </p:cNvPicPr>
          <p:nvPr/>
        </p:nvPicPr>
        <p:blipFill>
          <a:blip r:embed="rId4"/>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9"/>
          <p:cNvPicPr>
            <a:picLocks noChangeAspect="1"/>
          </p:cNvPicPr>
          <p:nvPr/>
        </p:nvPicPr>
        <p:blipFill>
          <a:blip r:embed="rId1"/>
          <a:stretch>
            <a:fillRect/>
          </a:stretch>
        </p:blipFill>
        <p:spPr>
          <a:xfrm>
            <a:off x="10533380" y="5561965"/>
            <a:ext cx="1654175" cy="1279525"/>
          </a:xfrm>
          <a:prstGeom prst="rect">
            <a:avLst/>
          </a:prstGeom>
          <a:noFill/>
          <a:ln>
            <a:noFill/>
          </a:ln>
          <a:effectLst/>
        </p:spPr>
      </p:pic>
      <p:sp>
        <p:nvSpPr>
          <p:cNvPr id="22" name="CaixaDeTexto 3"/>
          <p:cNvSpPr/>
          <p:nvPr/>
        </p:nvSpPr>
        <p:spPr>
          <a:xfrm>
            <a:off x="4681855" y="128270"/>
            <a:ext cx="7432040" cy="6697980"/>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2000" b="1" i="1" dirty="0">
                <a:latin typeface="Arial Narrow" panose="020B0606020202030204" pitchFamily="2" charset="0"/>
                <a:ea typeface="Century Gothic" panose="020B0502020202020204" pitchFamily="2" charset="0"/>
                <a:cs typeface="Times New Roman" panose="02020603050405020304" pitchFamily="1" charset="0"/>
              </a:rPr>
              <a:t>BACKGROUND</a:t>
            </a:r>
            <a:endParaRPr lang="en-US" sz="1400" b="1" i="1" dirty="0">
              <a:latin typeface="Arial Narrow" panose="020B0606020202030204" pitchFamily="2" charset="0"/>
              <a:ea typeface="Century Gothic" panose="020B0502020202020204" pitchFamily="2" charset="0"/>
              <a:cs typeface="Times New Roman" panose="02020603050405020304" pitchFamily="1" charset="0"/>
            </a:endParaRPr>
          </a:p>
          <a:p>
            <a:pPr algn="just">
              <a:lnSpc>
                <a:spcPts val="4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600"/>
              </a:lnSpc>
              <a:defRPr lang="en-US"/>
            </a:pPr>
            <a:endParaRPr sz="1200" dirty="0">
              <a:solidFill>
                <a:schemeClr val="bg1"/>
              </a:solidFill>
              <a:latin typeface="Arial Narrow" panose="020B0606020202030204" pitchFamily="2" charset="0"/>
              <a:sym typeface="+mn-ea"/>
            </a:endParaRPr>
          </a:p>
          <a:p>
            <a:pPr algn="just">
              <a:lnSpc>
                <a:spcPts val="1200"/>
              </a:lnSpc>
              <a:defRPr lang="en-US"/>
            </a:pPr>
            <a:r>
              <a:rPr sz="1200" dirty="0">
                <a:solidFill>
                  <a:schemeClr val="bg1"/>
                </a:solidFill>
                <a:latin typeface="Arial Narrow" panose="020B0606020202030204" pitchFamily="2" charset="0"/>
                <a:sym typeface="+mn-ea"/>
              </a:rPr>
              <a:t>Le continent africain est riche en ressources naturelles. Un fort pourcentage de la population est engagé dans la production alimentaire. En outre, environ 70% de la population vit de l'agriculture et la participation des femmes représente 60 à 80% des aliments produits et commercialisés. L'agriculture joue donc un rôle de catalyseur dans la croissance et le partage de la richesse en Afrique. Selon les données du NEPAD, le continent africain abrite 65% des terres fertiles non cultivées de la planète, 10% des ressources en eau douce renouvelables et la production agricole du continent ont augmenté de 160% au cours des 30 dernières années.</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err="1" smtClean="0">
                <a:solidFill>
                  <a:schemeClr val="bg1"/>
                </a:solidFill>
                <a:latin typeface="Arial Narrow" panose="020B0606020202030204" pitchFamily="2" charset="0"/>
                <a:sym typeface="+mn-ea"/>
              </a:rPr>
              <a:t>L'Afrique</a:t>
            </a:r>
            <a:r>
              <a:rPr sz="1200" dirty="0" smtClean="0">
                <a:solidFill>
                  <a:schemeClr val="bg1"/>
                </a:solidFill>
                <a:latin typeface="Arial Narrow" panose="020B0606020202030204" pitchFamily="2" charset="0"/>
                <a:sym typeface="+mn-ea"/>
              </a:rPr>
              <a:t> </a:t>
            </a:r>
            <a:r>
              <a:rPr sz="1200" dirty="0">
                <a:solidFill>
                  <a:schemeClr val="bg1"/>
                </a:solidFill>
                <a:latin typeface="Arial Narrow" panose="020B0606020202030204" pitchFamily="2" charset="0"/>
                <a:sym typeface="+mn-ea"/>
              </a:rPr>
              <a:t>compte actuellement environ 1,3 milliard d'habitants, représentant 17% de la population mondiale. Cependant, des études prévoient que ce nombre atteindra 4,5 milliards d’ici 2100, soit 40% de la population mondiale d’ici la fin du siècle. Cela est principalement dû au fait que le taux de mortalité est en baisse et le taux de natalité à la hausse sur le continent africain, ce qui a des conséquences directes pour l’offre et la sécurité alimentaires.</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smtClean="0">
                <a:solidFill>
                  <a:schemeClr val="bg1"/>
                </a:solidFill>
                <a:latin typeface="Arial Narrow" panose="020B0606020202030204" pitchFamily="2" charset="0"/>
                <a:sym typeface="+mn-ea"/>
              </a:rPr>
              <a:t>Le </a:t>
            </a:r>
            <a:r>
              <a:rPr sz="1200" dirty="0">
                <a:solidFill>
                  <a:schemeClr val="bg1"/>
                </a:solidFill>
                <a:latin typeface="Arial Narrow" panose="020B0606020202030204" pitchFamily="2" charset="0"/>
                <a:sym typeface="+mn-ea"/>
              </a:rPr>
              <a:t>secteur agricole en Afrique de l'Ouest où se trouve le</a:t>
            </a:r>
            <a:r>
              <a:rPr sz="1200" i="1" dirty="0">
                <a:solidFill>
                  <a:schemeClr val="bg1"/>
                </a:solidFill>
                <a:latin typeface="Arial Narrow" panose="020B0606020202030204" pitchFamily="2" charset="0"/>
                <a:sym typeface="+mn-ea"/>
              </a:rPr>
              <a:t> CAP- VERT</a:t>
            </a:r>
            <a:r>
              <a:rPr sz="1200" dirty="0">
                <a:solidFill>
                  <a:schemeClr val="bg1"/>
                </a:solidFill>
                <a:latin typeface="Arial Narrow" panose="020B0606020202030204" pitchFamily="2" charset="0"/>
                <a:sym typeface="+mn-ea"/>
              </a:rPr>
              <a:t> est à la fois un défi et une opportunité pour le développement régional et la projection de l'économie de la région à l'échelle mondiale. Le bloc économique ouest-africain, composé de 15 États membres et d'environ 400 millions d'habitants, aux caractéristiques très hétérogènes et à une forte présence agricole dans leurs économies, présente un potentiel élevé pour le développement des agro-industries et des industries connexes. Le secteur privé est dominé par les micros et petites entreprises et la population est majoritairement jeune, la région est ainsi confrontée à des défis importants d'internationalisation de </a:t>
            </a:r>
            <a:r>
              <a:rPr sz="1200" dirty="0" err="1">
                <a:solidFill>
                  <a:schemeClr val="bg1"/>
                </a:solidFill>
                <a:latin typeface="Arial Narrow" panose="020B0606020202030204" pitchFamily="2" charset="0"/>
                <a:sym typeface="+mn-ea"/>
              </a:rPr>
              <a:t>ses</a:t>
            </a:r>
            <a:r>
              <a:rPr sz="1200" dirty="0">
                <a:solidFill>
                  <a:schemeClr val="bg1"/>
                </a:solidFill>
                <a:latin typeface="Arial Narrow" panose="020B0606020202030204" pitchFamily="2" charset="0"/>
                <a:sym typeface="+mn-ea"/>
              </a:rPr>
              <a:t> entreprises. En revanche, la numérisation de l’économie en est encore dans une phase embryonnaire, malgré le taux de pénétration élevé, avec un potentiel important de développement économique à court terme.</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smtClean="0">
                <a:solidFill>
                  <a:schemeClr val="bg1"/>
                </a:solidFill>
                <a:latin typeface="Arial Narrow" panose="020B0606020202030204" pitchFamily="2" charset="0"/>
                <a:sym typeface="+mn-ea"/>
              </a:rPr>
              <a:t>Pour </a:t>
            </a:r>
            <a:r>
              <a:rPr sz="1200" dirty="0">
                <a:solidFill>
                  <a:schemeClr val="bg1"/>
                </a:solidFill>
                <a:latin typeface="Arial Narrow" panose="020B0606020202030204" pitchFamily="2" charset="0"/>
                <a:sym typeface="+mn-ea"/>
              </a:rPr>
              <a:t>surmonter les faibles résultats du secteur agricole de la région, une utilisation importante d’engrais est une condition préalable à la réussite des efforts visant à améliorer la productivité agricole, permettant ainsi de relever le défi grandissant de satisfaire les besoins alimentaires des populations, en quantité et en qualité. En juin 2006, les dirigeants africains se sont réunis à Abuja, au Nigéria, dans le but de prendre des mesures à la hauteur de l'importance des engrais pour une révolution verte en Afrique. La Déclaration d’Abuja sur les engrais pour une révolution verte en Afrique a confirmé l’engagement des chefs d’État africains à accroître rapidement l’utilisation d’engrais sur le continent, portant la moyenne de 9 kg / ha en 2006 à moins 50 kg / ha en 2015. La Déclaration énonçait également des actions et des mesures concrètes pour accélérer la disponibilité et l'accessibilité des engrais sur le continent, objectif qui n'a pas encore été atteint.</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smtClean="0">
                <a:solidFill>
                  <a:schemeClr val="bg1"/>
                </a:solidFill>
                <a:latin typeface="Arial Narrow" panose="020B0606020202030204" pitchFamily="2" charset="0"/>
                <a:sym typeface="+mn-ea"/>
              </a:rPr>
              <a:t>La </a:t>
            </a:r>
            <a:r>
              <a:rPr sz="1200" dirty="0">
                <a:solidFill>
                  <a:schemeClr val="bg1"/>
                </a:solidFill>
                <a:latin typeface="Arial Narrow" panose="020B0606020202030204" pitchFamily="2"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smtClean="0">
                <a:solidFill>
                  <a:schemeClr val="bg1"/>
                </a:solidFill>
                <a:latin typeface="Arial Narrow" panose="020B0606020202030204" pitchFamily="2" charset="0"/>
                <a:sym typeface="+mn-ea"/>
              </a:rPr>
              <a:t>Au </a:t>
            </a:r>
            <a:r>
              <a:rPr sz="1200" dirty="0">
                <a:solidFill>
                  <a:schemeClr val="bg1"/>
                </a:solidFill>
                <a:latin typeface="Arial Narrow" panose="020B0606020202030204" pitchFamily="2" charset="0"/>
                <a:sym typeface="+mn-ea"/>
              </a:rPr>
              <a:t>cours des dernières décennies, les centres de recherche appliquée, les universités et les gouvernements concernés ont cherché des solutions de remplacement viables aux engrais chimiques traditionnels, dans le but d'accroître la rentabilité agricole, la qualité des aliments et la protection de l'environnement. L'application de la poudre de basalte en agriculture et de la fibre de basalte dans l'industrie s'est révélée être une solution aux défis auxquels la société contemporaine est confrontée, aujourd'hui et à l'avenir. C’est dans ce contexte que </a:t>
            </a:r>
            <a:r>
              <a:rPr sz="1200" i="1" dirty="0">
                <a:solidFill>
                  <a:schemeClr val="bg1"/>
                </a:solidFill>
                <a:latin typeface="Arial Narrow" panose="020B0606020202030204" pitchFamily="2" charset="0"/>
                <a:sym typeface="+mn-ea"/>
              </a:rPr>
              <a:t>LE CAP- VERT</a:t>
            </a:r>
            <a:r>
              <a:rPr sz="1200" dirty="0">
                <a:solidFill>
                  <a:schemeClr val="bg1"/>
                </a:solidFill>
                <a:latin typeface="Arial Narrow" panose="020B0606020202030204" pitchFamily="2" charset="0"/>
                <a:sym typeface="+mn-ea"/>
              </a:rPr>
              <a:t> accueillera en 202</a:t>
            </a:r>
            <a:r>
              <a:rPr lang="pt-PT" altLang="en-US" sz="1200" dirty="0">
                <a:solidFill>
                  <a:schemeClr val="bg1"/>
                </a:solidFill>
                <a:latin typeface="Arial Narrow" panose="020B0606020202030204" pitchFamily="2" charset="0"/>
                <a:sym typeface="+mn-ea"/>
              </a:rPr>
              <a:t>1</a:t>
            </a:r>
            <a:r>
              <a:rPr sz="1200" dirty="0">
                <a:solidFill>
                  <a:schemeClr val="bg1"/>
                </a:solidFill>
                <a:latin typeface="Arial Narrow" panose="020B0606020202030204" pitchFamily="2" charset="0"/>
                <a:sym typeface="+mn-ea"/>
              </a:rPr>
              <a:t> un</a:t>
            </a:r>
            <a:r>
              <a:rPr lang="pt-PT" altLang="en-US" sz="1200" dirty="0">
                <a:solidFill>
                  <a:schemeClr val="bg1"/>
                </a:solidFill>
                <a:latin typeface="Arial Narrow" panose="020B0606020202030204" pitchFamily="2" charset="0"/>
                <a:sym typeface="+mn-ea"/>
              </a:rPr>
              <a:t>e</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Conférence</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I</a:t>
            </a:r>
            <a:r>
              <a:rPr sz="1200" dirty="0">
                <a:solidFill>
                  <a:schemeClr val="bg1"/>
                </a:solidFill>
                <a:latin typeface="Arial Narrow" panose="020B0606020202030204" pitchFamily="2" charset="0"/>
                <a:sym typeface="+mn-ea"/>
              </a:rPr>
              <a:t>nternational sous le slogan : </a:t>
            </a:r>
            <a:r>
              <a:rPr sz="1200" i="1" dirty="0">
                <a:solidFill>
                  <a:schemeClr val="bg1"/>
                </a:solidFill>
                <a:latin typeface="Arial Narrow" panose="020B0606020202030204" pitchFamily="2" charset="0"/>
                <a:sym typeface="+mn-ea"/>
              </a:rPr>
              <a:t>BASALTE - LA RICHESSE DES NATIONS</a:t>
            </a:r>
            <a:r>
              <a:rPr sz="1200" dirty="0">
                <a:solidFill>
                  <a:schemeClr val="bg1"/>
                </a:solidFill>
                <a:latin typeface="Arial Narrow" panose="020B0606020202030204" pitchFamily="2" charset="0"/>
                <a:sym typeface="+mn-ea"/>
              </a:rPr>
              <a:t>.</a:t>
            </a:r>
            <a:endParaRPr sz="1200" dirty="0">
              <a:solidFill>
                <a:schemeClr val="bg1"/>
              </a:solidFill>
              <a:latin typeface="Arial Narrow" panose="020B0606020202030204" pitchFamily="2" charset="0"/>
              <a:sym typeface="+mn-ea"/>
            </a:endParaRPr>
          </a:p>
          <a:p>
            <a:pPr algn="just">
              <a:lnSpc>
                <a:spcPts val="600"/>
              </a:lnSpc>
              <a:defRPr lang="en-US"/>
            </a:pPr>
            <a:endParaRPr lang="pt-PT" sz="1200" dirty="0">
              <a:solidFill>
                <a:schemeClr val="bg1"/>
              </a:solidFill>
              <a:latin typeface="Arial Narrow" panose="020B0606020202030204" pitchFamily="2" charset="0"/>
              <a:sym typeface="+mn-ea"/>
            </a:endParaRPr>
          </a:p>
          <a:p>
            <a:pPr algn="just">
              <a:lnSpc>
                <a:spcPts val="1200"/>
              </a:lnSpc>
              <a:defRPr lang="en-US"/>
            </a:pPr>
            <a:r>
              <a:rPr sz="1200" dirty="0">
                <a:solidFill>
                  <a:schemeClr val="bg1"/>
                </a:solidFill>
                <a:latin typeface="Arial Narrow" panose="020B0606020202030204" pitchFamily="2" charset="0"/>
                <a:sym typeface="+mn-ea"/>
              </a:rPr>
              <a:t>L</a:t>
            </a:r>
            <a:r>
              <a:rPr lang="pt-PT" altLang="en-US" sz="1200" dirty="0">
                <a:solidFill>
                  <a:schemeClr val="bg1"/>
                </a:solidFill>
                <a:latin typeface="Arial Narrow" panose="020B0606020202030204" pitchFamily="2" charset="0"/>
                <a:sym typeface="+mn-ea"/>
              </a:rPr>
              <a:t>a</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C</a:t>
            </a:r>
            <a:r>
              <a:rPr sz="1200" dirty="0" err="1">
                <a:solidFill>
                  <a:schemeClr val="bg1"/>
                </a:solidFill>
                <a:latin typeface="Arial Narrow" panose="020B0606020202030204" pitchFamily="2" charset="0"/>
                <a:sym typeface="+mn-ea"/>
              </a:rPr>
              <a:t>onférence</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I</a:t>
            </a:r>
            <a:r>
              <a:rPr sz="1200" dirty="0">
                <a:solidFill>
                  <a:schemeClr val="bg1"/>
                </a:solidFill>
                <a:latin typeface="Arial Narrow" panose="020B0606020202030204" pitchFamily="2" charset="0"/>
                <a:sym typeface="+mn-ea"/>
              </a:rPr>
              <a:t>nternationale </a:t>
            </a:r>
            <a:r>
              <a:rPr lang="pt-PT" altLang="en-US" sz="1200" dirty="0">
                <a:solidFill>
                  <a:schemeClr val="bg1"/>
                </a:solidFill>
                <a:latin typeface="Arial Narrow" panose="020B0606020202030204" pitchFamily="2" charset="0"/>
                <a:sym typeface="+mn-ea"/>
              </a:rPr>
              <a:t>est centrée </a:t>
            </a:r>
            <a:r>
              <a:rPr sz="1200" dirty="0">
                <a:solidFill>
                  <a:schemeClr val="bg1"/>
                </a:solidFill>
                <a:latin typeface="Arial Narrow" panose="020B0606020202030204" pitchFamily="2" charset="0"/>
                <a:sym typeface="+mn-ea"/>
              </a:rPr>
              <a:t>sur l’</a:t>
            </a:r>
            <a:r>
              <a:rPr lang="pt-PT" altLang="en-US" sz="1200" dirty="0">
                <a:solidFill>
                  <a:schemeClr val="bg1"/>
                </a:solidFill>
                <a:latin typeface="Arial Narrow" panose="020B0606020202030204" pitchFamily="2" charset="0"/>
                <a:sym typeface="+mn-ea"/>
              </a:rPr>
              <a:t>A</a:t>
            </a:r>
            <a:r>
              <a:rPr sz="1200" dirty="0">
                <a:solidFill>
                  <a:schemeClr val="bg1"/>
                </a:solidFill>
                <a:latin typeface="Arial Narrow" panose="020B0606020202030204" pitchFamily="2" charset="0"/>
                <a:sym typeface="+mn-ea"/>
              </a:rPr>
              <a:t>pplication de la </a:t>
            </a:r>
            <a:r>
              <a:rPr lang="pt-PT" altLang="en-US" sz="1200" dirty="0">
                <a:solidFill>
                  <a:schemeClr val="bg1"/>
                </a:solidFill>
                <a:latin typeface="Arial Narrow" panose="020B0606020202030204" pitchFamily="2" charset="0"/>
                <a:sym typeface="+mn-ea"/>
              </a:rPr>
              <a:t>P</a:t>
            </a:r>
            <a:r>
              <a:rPr sz="1200" dirty="0">
                <a:solidFill>
                  <a:schemeClr val="bg1"/>
                </a:solidFill>
                <a:latin typeface="Arial Narrow" panose="020B0606020202030204" pitchFamily="2" charset="0"/>
                <a:sym typeface="+mn-ea"/>
              </a:rPr>
              <a:t>oudre de </a:t>
            </a:r>
            <a:r>
              <a:rPr lang="pt-PT" altLang="en-US" sz="1200" dirty="0">
                <a:solidFill>
                  <a:schemeClr val="bg1"/>
                </a:solidFill>
                <a:latin typeface="Arial Narrow" panose="020B0606020202030204" pitchFamily="2" charset="0"/>
                <a:sym typeface="+mn-ea"/>
              </a:rPr>
              <a:t>B</a:t>
            </a:r>
            <a:r>
              <a:rPr sz="1200" dirty="0">
                <a:solidFill>
                  <a:schemeClr val="bg1"/>
                </a:solidFill>
                <a:latin typeface="Arial Narrow" panose="020B0606020202030204" pitchFamily="2" charset="0"/>
                <a:sym typeface="+mn-ea"/>
              </a:rPr>
              <a:t>asalte en </a:t>
            </a:r>
            <a:r>
              <a:rPr lang="pt-PT" altLang="en-US" sz="1200" dirty="0">
                <a:solidFill>
                  <a:schemeClr val="bg1"/>
                </a:solidFill>
                <a:latin typeface="Arial Narrow" panose="020B0606020202030204" pitchFamily="2" charset="0"/>
                <a:sym typeface="+mn-ea"/>
              </a:rPr>
              <a:t>A</a:t>
            </a:r>
            <a:r>
              <a:rPr sz="1200" dirty="0">
                <a:solidFill>
                  <a:schemeClr val="bg1"/>
                </a:solidFill>
                <a:latin typeface="Arial Narrow" panose="020B0606020202030204" pitchFamily="2" charset="0"/>
                <a:sym typeface="+mn-ea"/>
              </a:rPr>
              <a:t>griculture et de la </a:t>
            </a:r>
            <a:r>
              <a:rPr lang="pt-PT" altLang="en-US" sz="1200" dirty="0">
                <a:solidFill>
                  <a:schemeClr val="bg1"/>
                </a:solidFill>
                <a:latin typeface="Arial Narrow" panose="020B0606020202030204" pitchFamily="2" charset="0"/>
                <a:sym typeface="+mn-ea"/>
              </a:rPr>
              <a:t>F</a:t>
            </a:r>
            <a:r>
              <a:rPr sz="1200" dirty="0">
                <a:solidFill>
                  <a:schemeClr val="bg1"/>
                </a:solidFill>
                <a:latin typeface="Arial Narrow" panose="020B0606020202030204" pitchFamily="2" charset="0"/>
                <a:sym typeface="+mn-ea"/>
              </a:rPr>
              <a:t>ibre de </a:t>
            </a:r>
            <a:r>
              <a:rPr lang="pt-PT" altLang="en-US" sz="1200" dirty="0">
                <a:solidFill>
                  <a:schemeClr val="bg1"/>
                </a:solidFill>
                <a:latin typeface="Arial Narrow" panose="020B0606020202030204" pitchFamily="2" charset="0"/>
                <a:sym typeface="+mn-ea"/>
              </a:rPr>
              <a:t>B</a:t>
            </a:r>
            <a:r>
              <a:rPr sz="1200" dirty="0">
                <a:solidFill>
                  <a:schemeClr val="bg1"/>
                </a:solidFill>
                <a:latin typeface="Arial Narrow" panose="020B0606020202030204" pitchFamily="2" charset="0"/>
                <a:sym typeface="+mn-ea"/>
              </a:rPr>
              <a:t>asalte dans l’</a:t>
            </a:r>
            <a:r>
              <a:rPr lang="pt-PT" altLang="en-US" sz="1200" dirty="0">
                <a:solidFill>
                  <a:schemeClr val="bg1"/>
                </a:solidFill>
                <a:latin typeface="Arial Narrow" panose="020B0606020202030204" pitchFamily="2" charset="0"/>
                <a:sym typeface="+mn-ea"/>
              </a:rPr>
              <a:t>I</a:t>
            </a:r>
            <a:r>
              <a:rPr sz="1200" dirty="0">
                <a:solidFill>
                  <a:schemeClr val="bg1"/>
                </a:solidFill>
                <a:latin typeface="Arial Narrow" panose="020B0606020202030204" pitchFamily="2" charset="0"/>
                <a:sym typeface="+mn-ea"/>
              </a:rPr>
              <a:t>ndustrie, d’une durée de </a:t>
            </a:r>
            <a:r>
              <a:rPr lang="pt-PT" altLang="en-US" sz="1200" dirty="0">
                <a:solidFill>
                  <a:schemeClr val="bg1"/>
                </a:solidFill>
                <a:latin typeface="Arial Narrow" panose="020B0606020202030204" pitchFamily="2" charset="0"/>
                <a:sym typeface="+mn-ea"/>
              </a:rPr>
              <a:t>trois</a:t>
            </a:r>
            <a:r>
              <a:rPr sz="1200" dirty="0">
                <a:solidFill>
                  <a:schemeClr val="bg1"/>
                </a:solidFill>
                <a:latin typeface="Arial Narrow" panose="020B0606020202030204" pitchFamily="2" charset="0"/>
                <a:sym typeface="+mn-ea"/>
              </a:rPr>
              <a:t> jours: </a:t>
            </a:r>
            <a:r>
              <a:rPr lang="pt-PT" altLang="en-US" sz="1200" dirty="0">
                <a:solidFill>
                  <a:schemeClr val="bg1"/>
                </a:solidFill>
                <a:latin typeface="Arial Narrow" panose="020B0606020202030204" pitchFamily="2" charset="0"/>
                <a:sym typeface="+mn-ea"/>
              </a:rPr>
              <a:t>du</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07</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au</a:t>
            </a:r>
            <a:r>
              <a:rPr sz="1200" dirty="0">
                <a:solidFill>
                  <a:schemeClr val="bg1"/>
                </a:solidFill>
                <a:latin typeface="Arial Narrow" panose="020B0606020202030204" pitchFamily="2" charset="0"/>
                <a:sym typeface="+mn-ea"/>
              </a:rPr>
              <a:t> </a:t>
            </a:r>
            <a:r>
              <a:rPr lang="pt-PT" altLang="en-US" sz="1200" dirty="0">
                <a:solidFill>
                  <a:schemeClr val="bg1"/>
                </a:solidFill>
                <a:latin typeface="Arial Narrow" panose="020B0606020202030204" pitchFamily="2" charset="0"/>
                <a:sym typeface="+mn-ea"/>
              </a:rPr>
              <a:t>09 June</a:t>
            </a:r>
            <a:r>
              <a:rPr sz="1200" dirty="0">
                <a:solidFill>
                  <a:schemeClr val="bg1"/>
                </a:solidFill>
                <a:latin typeface="Arial Narrow" panose="020B0606020202030204" pitchFamily="2" charset="0"/>
                <a:sym typeface="+mn-ea"/>
              </a:rPr>
              <a:t> 202</a:t>
            </a:r>
            <a:r>
              <a:rPr lang="pt-PT" altLang="en-US" sz="1200" dirty="0">
                <a:solidFill>
                  <a:schemeClr val="bg1"/>
                </a:solidFill>
                <a:latin typeface="Arial Narrow" panose="020B0606020202030204" pitchFamily="2" charset="0"/>
                <a:sym typeface="+mn-ea"/>
              </a:rPr>
              <a:t>1</a:t>
            </a:r>
            <a:r>
              <a:rPr sz="1200" dirty="0">
                <a:solidFill>
                  <a:schemeClr val="bg1"/>
                </a:solidFill>
                <a:latin typeface="Arial Narrow" panose="020B0606020202030204" pitchFamily="2" charset="0"/>
                <a:sym typeface="+mn-ea"/>
              </a:rPr>
              <a:t>.</a:t>
            </a:r>
            <a:endParaRPr lang="en-US" sz="1200" dirty="0">
              <a:solidFill>
                <a:schemeClr val="bg1"/>
              </a:solidFill>
              <a:latin typeface="Arial Narrow" panose="020B0606020202030204" pitchFamily="2" charset="0"/>
              <a:ea typeface="Century Gothic" panose="020B0502020202020204" pitchFamily="2" charset="0"/>
              <a:cs typeface="Arial" panose="020B0604020202020204" pitchFamily="34" charset="0"/>
              <a:sym typeface="+mn-ea"/>
            </a:endParaRPr>
          </a:p>
        </p:txBody>
      </p:sp>
      <p:sp>
        <p:nvSpPr>
          <p:cNvPr id="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 name="Imagem 51"/>
          <p:cNvPicPr>
            <a:picLocks noChangeAspect="1"/>
          </p:cNvPicPr>
          <p:nvPr/>
        </p:nvPicPr>
        <p:blipFill>
          <a:blip r:embed="rId2"/>
          <a:stretch>
            <a:fillRect/>
          </a:stretch>
        </p:blipFill>
        <p:spPr>
          <a:xfrm>
            <a:off x="27305" y="1270"/>
            <a:ext cx="2095500" cy="561975"/>
          </a:xfrm>
          <a:prstGeom prst="rect">
            <a:avLst/>
          </a:prstGeom>
          <a:noFill/>
          <a:ln>
            <a:noFill/>
          </a:ln>
          <a:effectLst/>
        </p:spPr>
      </p:pic>
      <p:pic>
        <p:nvPicPr>
          <p:cNvPr id="5" name="Imagem 4" descr="logo capa-fr"/>
          <p:cNvPicPr>
            <a:picLocks noChangeAspect="1"/>
          </p:cNvPicPr>
          <p:nvPr/>
        </p:nvPicPr>
        <p:blipFill>
          <a:blip r:embed="rId3"/>
          <a:stretch>
            <a:fillRect/>
          </a:stretch>
        </p:blipFill>
        <p:spPr>
          <a:xfrm>
            <a:off x="2540" y="542925"/>
            <a:ext cx="4608830" cy="4779010"/>
          </a:xfrm>
          <a:prstGeom prst="rect">
            <a:avLst/>
          </a:prstGeom>
        </p:spPr>
      </p:pic>
      <p:pic>
        <p:nvPicPr>
          <p:cNvPr id="7" name="Imagem 1" descr="logo"/>
          <p:cNvPicPr>
            <a:picLocks noChangeAspect="1"/>
          </p:cNvPicPr>
          <p:nvPr/>
        </p:nvPicPr>
        <p:blipFill>
          <a:blip r:embed="rId4"/>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9"/>
          <p:cNvPicPr>
            <a:picLocks noChangeAspect="1"/>
          </p:cNvPicPr>
          <p:nvPr/>
        </p:nvPicPr>
        <p:blipFill>
          <a:blip r:embed="rId1"/>
          <a:stretch>
            <a:fillRect/>
          </a:stretch>
        </p:blipFill>
        <p:spPr>
          <a:xfrm>
            <a:off x="10533380" y="5561965"/>
            <a:ext cx="1654175" cy="1279525"/>
          </a:xfrm>
          <a:prstGeom prst="rect">
            <a:avLst/>
          </a:prstGeom>
          <a:noFill/>
          <a:ln>
            <a:noFill/>
          </a:ln>
          <a:effectLst/>
        </p:spPr>
      </p:pic>
      <p:sp>
        <p:nvSpPr>
          <p:cNvPr id="22" name="CaixaDeTexto 3"/>
          <p:cNvSpPr/>
          <p:nvPr/>
        </p:nvSpPr>
        <p:spPr>
          <a:xfrm>
            <a:off x="4794250" y="374015"/>
            <a:ext cx="7092950" cy="627824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1400" b="1" i="1" dirty="0" smtClean="0">
                <a:latin typeface="Arial Narrow" panose="020B0606020202030204" pitchFamily="2" charset="0"/>
                <a:ea typeface="Century Gothic" panose="020B0502020202020204" pitchFamily="2" charset="0"/>
                <a:cs typeface="Times New Roman" panose="02020603050405020304" pitchFamily="1" charset="0"/>
              </a:rPr>
              <a:t>PRÉAMBULE</a:t>
            </a:r>
            <a:endParaRPr lang="en-US" sz="1400" b="1" i="1" dirty="0" smtClean="0">
              <a:latin typeface="Arial Narrow" panose="020B0606020202030204" pitchFamily="2"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Au cours de plusieurs décennies, des centres de recherche appliquée pertinents ont obtenu d’importants succès, qui ont entraîné une utilisation croissante de la poudre de basalte en agriculture. La poudre de basalte offre des avantages incontestables par rapport aux engrais chimiques traditionnels: augmentation de la production agricole, efficacité accrue de l’utilisation des éléments nutritifs par les plantes, garantie de la qualité des aliments produits ou contribution importante à la protection de l’environnement et à la réduction des coûts d’application.</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L’utilisation de la fibre de basalte dans l’industrie, en particulier dans les secteurs de la construction, de l’aéronautique, de l’éolien, de la construction navale, de l’</a:t>
            </a:r>
            <a:r>
              <a:rPr lang="pt-PT" alt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industie militaire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équipements sportifs, des matériaux textiles ignifuges et des industries automobiles place </a:t>
            </a:r>
            <a:r>
              <a:rPr lang="pt-PT" alt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ce produit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au centre du développement industriel actuel et futur. Il présente de meilleures propriétés physiques et mécaniques, une résistance et une légèreté accrues, ainsi qu'une résistance aux chocs et à la corrosion. L’application de la fibre de basalte dans l’industrie se présente donc comme une alternative croissante aux fibres traditionnelles utilisées dans la fabrication de composites polyédriques tels que la fibre de verre, la fibre de carbone et l’aramide.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Il est généralement admis qu'il existe une relation étroite entre développement économique et progrès technologique. La coopération entre les universités, les centres de recherche et de développement et le système de production s’est intensifiée au cours des dernières décennies et a concerné divers secteurs et tendances, notamment dans l’industrie chimique, la microélectronique, la biotechnologie et en particulier dans l’industrie agro-alimentaire où les progrès technique et technologique ont connu une ascension spectaculaire.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Le trio Science, Technologie et Innovation, auquel participent divers acteurs du développement, joue un rôle important dans la définition du modèle de développement des pays et des politiques publiques nationales et sectorielles, la croissance, l'amélioration de la compétitivité et l'amélioration des conditions économiques et financières du secteur productif, ainsi que l’amélioration de la qualité de vie des citoyens.</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Des auteurs éminents soulignent l’importance de la coopération entre les universités et l’industrie, qui peut être établie selon quatre dimensions: soutien à la recherche en général, appui à la recherche en coopération, appui au transfert de connaissances et transfert effectif de la technologie.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Les universités sont à la pointe de l’innovation scientifique. C’est pourtant dans les entreprises, les industries et les services que les changements techniques et technologiques axés sur les produits, les services et les processus sont pilotés. En ce sens, l’alliance université-industrie est un instrument fondamental pour le développement des nations. Une université, en plus de sa fonction centrale d'enseignement et de recherche, doit relever un nouveau défi croissant dans la région dans laquelle elle exerce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activités: le défi économique.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C’est dans ce contexte qu</a:t>
            </a:r>
            <a:r>
              <a:rPr lang="pt-PT" alt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'en parallèle à l'organisation de </a:t>
            </a: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la Conférence internationale sur le thème «APPLICATION DE LA POUDRE </a:t>
            </a:r>
            <a:r>
              <a:rPr lang="pt-PT" alt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DE </a:t>
            </a:r>
            <a:r>
              <a:rPr lang="en-US" sz="1200" i="1" dirty="0" smtClean="0">
                <a:solidFill>
                  <a:schemeClr val="bg1"/>
                </a:solidFill>
                <a:latin typeface="Arial Narrow" panose="020B0606020202030204" pitchFamily="2" charset="0"/>
                <a:ea typeface="Century Gothic" panose="020B0502020202020204" pitchFamily="2" charset="0"/>
                <a:cs typeface="Century Gothic" panose="020B0502020202020204" pitchFamily="2" charset="0"/>
              </a:rPr>
              <a:t>BASALTE </a:t>
            </a: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À L’AGRICULTURE ET DE LA FIBRE DE </a:t>
            </a:r>
            <a:r>
              <a:rPr lang="en-US" sz="1200" i="1" dirty="0" smtClean="0">
                <a:solidFill>
                  <a:schemeClr val="bg1"/>
                </a:solidFill>
                <a:latin typeface="Arial Narrow" panose="020B0606020202030204" pitchFamily="2" charset="0"/>
                <a:ea typeface="Century Gothic" panose="020B0502020202020204" pitchFamily="2" charset="0"/>
                <a:cs typeface="Century Gothic" panose="020B0502020202020204" pitchFamily="2" charset="0"/>
              </a:rPr>
              <a:t>BASALTE </a:t>
            </a: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DANS L’INDUSTRIE - Ses avantages en tant qu’engrais et renforcement des matériaux composites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pt-PT" alt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aura lue un Forum des Entreprises intitulé «</a:t>
            </a:r>
            <a:r>
              <a:rPr lang="pt-PT" alt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ATLANTIC BUSINESS FORUM</a:t>
            </a:r>
            <a:r>
              <a:rPr lang="pt-PT" alt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p:txBody>
      </p:sp>
      <p:sp>
        <p:nvSpPr>
          <p:cNvPr id="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 name="Imagem 51"/>
          <p:cNvPicPr>
            <a:picLocks noChangeAspect="1"/>
          </p:cNvPicPr>
          <p:nvPr/>
        </p:nvPicPr>
        <p:blipFill>
          <a:blip r:embed="rId2"/>
          <a:stretch>
            <a:fillRect/>
          </a:stretch>
        </p:blipFill>
        <p:spPr>
          <a:xfrm>
            <a:off x="27305" y="1270"/>
            <a:ext cx="2095500" cy="561975"/>
          </a:xfrm>
          <a:prstGeom prst="rect">
            <a:avLst/>
          </a:prstGeom>
          <a:noFill/>
          <a:ln>
            <a:noFill/>
          </a:ln>
          <a:effectLst/>
        </p:spPr>
      </p:pic>
      <p:pic>
        <p:nvPicPr>
          <p:cNvPr id="5" name="Imagem 4" descr="logo capa-fr"/>
          <p:cNvPicPr>
            <a:picLocks noChangeAspect="1"/>
          </p:cNvPicPr>
          <p:nvPr/>
        </p:nvPicPr>
        <p:blipFill>
          <a:blip r:embed="rId3"/>
          <a:stretch>
            <a:fillRect/>
          </a:stretch>
        </p:blipFill>
        <p:spPr>
          <a:xfrm>
            <a:off x="2540" y="542925"/>
            <a:ext cx="4608830" cy="4779010"/>
          </a:xfrm>
          <a:prstGeom prst="rect">
            <a:avLst/>
          </a:prstGeom>
        </p:spPr>
      </p:pic>
      <p:pic>
        <p:nvPicPr>
          <p:cNvPr id="7" name="Imagem 1" descr="logo"/>
          <p:cNvPicPr>
            <a:picLocks noChangeAspect="1"/>
          </p:cNvPicPr>
          <p:nvPr/>
        </p:nvPicPr>
        <p:blipFill>
          <a:blip r:embed="rId4"/>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9"/>
          <p:cNvPicPr>
            <a:picLocks noChangeAspect="1"/>
          </p:cNvPicPr>
          <p:nvPr/>
        </p:nvPicPr>
        <p:blipFill>
          <a:blip r:embed="rId1"/>
          <a:stretch>
            <a:fillRect/>
          </a:stretch>
        </p:blipFill>
        <p:spPr>
          <a:xfrm>
            <a:off x="10533380" y="5561965"/>
            <a:ext cx="1654175" cy="1279525"/>
          </a:xfrm>
          <a:prstGeom prst="rect">
            <a:avLst/>
          </a:prstGeom>
          <a:noFill/>
          <a:ln>
            <a:noFill/>
          </a:ln>
          <a:effectLst/>
        </p:spPr>
      </p:pic>
      <p:sp>
        <p:nvSpPr>
          <p:cNvPr id="22" name="CaixaDeTexto 3"/>
          <p:cNvSpPr/>
          <p:nvPr/>
        </p:nvSpPr>
        <p:spPr>
          <a:xfrm>
            <a:off x="5067300" y="359410"/>
            <a:ext cx="6512560" cy="5716270"/>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en-US" sz="1400" b="1" i="1" dirty="0">
                <a:latin typeface="Arial Narrow" panose="020B0606020202030204" pitchFamily="2" charset="0"/>
                <a:ea typeface="Century Gothic" panose="020B0502020202020204" pitchFamily="2" charset="0"/>
                <a:cs typeface="Times New Roman" panose="02020603050405020304" pitchFamily="1" charset="0"/>
              </a:rPr>
              <a:t>PRINCIPAUX OBJECTIFS DE L’ÉVÉNEMENT</a:t>
            </a:r>
            <a:endParaRPr lang="en-US" sz="1400" i="1" dirty="0">
              <a:latin typeface="Arial Narrow" panose="020B0606020202030204" pitchFamily="2"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Présenter l'état de l'art de la recherche et de l'application de la poudre de basalte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et de la fibre de basalte dans l'industrie;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Diffuser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dernières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découvertes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sur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progrès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technologiques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l'application de la fibre de basalte à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l'innovation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industrielle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ainsi</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que les perspectives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d'avenir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Consolider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résultats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recherches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menées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par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scientifiques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africains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sur l'application de la poudre de basalte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comme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source alternative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d'éléments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nutritifs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les sols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d'Afrique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tropicale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plus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favoriser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d'encourager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partenariats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avec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leurs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homologues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externes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Introduire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l'application de la poudre de basalte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tant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que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technologie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viable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appropriée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l'orientation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politiques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publiques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visant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à diversifier les types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d'intrants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utilisés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pour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fertilisation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sols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Afrique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Analyser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conclure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mécanismes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procédures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à adopter dans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législation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réglementation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pratiques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commercialisation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la poudre de basalte </a:t>
            </a:r>
            <a:r>
              <a:rPr lang="en-US" sz="1200" dirty="0" err="1">
                <a:solidFill>
                  <a:srgbClr val="FF0000"/>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rgbClr val="FF0000"/>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rgbClr val="FF0000"/>
                </a:solidFill>
                <a:latin typeface="Arial Narrow" panose="020B0606020202030204" pitchFamily="2" charset="0"/>
                <a:ea typeface="Century Gothic" panose="020B0502020202020204" pitchFamily="2" charset="0"/>
                <a:cs typeface="Century Gothic" panose="020B0502020202020204" pitchFamily="2" charset="0"/>
              </a:rPr>
              <a:t>tant</a:t>
            </a:r>
            <a:r>
              <a:rPr lang="en-US" sz="1200" dirty="0">
                <a:solidFill>
                  <a:srgbClr val="FF0000"/>
                </a:solidFill>
                <a:latin typeface="Arial Narrow" panose="020B0606020202030204" pitchFamily="2" charset="0"/>
                <a:ea typeface="Century Gothic" panose="020B0502020202020204" pitchFamily="2" charset="0"/>
                <a:cs typeface="Century Gothic" panose="020B0502020202020204" pitchFamily="2" charset="0"/>
              </a:rPr>
              <a:t> qu</a:t>
            </a:r>
            <a:r>
              <a:rPr lang="pt-PT" altLang="en-US" sz="1200" dirty="0">
                <a:solidFill>
                  <a:srgbClr val="FF0000"/>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err="1">
                <a:solidFill>
                  <a:srgbClr val="FF0000"/>
                </a:solidFill>
                <a:latin typeface="Arial Narrow" panose="020B0606020202030204" pitchFamily="2" charset="0"/>
                <a:ea typeface="Century Gothic" panose="020B0502020202020204" pitchFamily="2" charset="0"/>
                <a:cs typeface="Century Gothic" panose="020B0502020202020204" pitchFamily="2" charset="0"/>
              </a:rPr>
              <a:t>engrais</a:t>
            </a:r>
            <a:r>
              <a:rPr lang="en-US" sz="1200" dirty="0">
                <a:solidFill>
                  <a:srgbClr val="FF0000"/>
                </a:solidFill>
                <a:latin typeface="Arial Narrow" panose="020B0606020202030204" pitchFamily="2" charset="0"/>
                <a:ea typeface="Century Gothic" panose="020B0502020202020204" pitchFamily="2" charset="0"/>
                <a:cs typeface="Century Gothic" panose="020B0502020202020204" pitchFamily="2" charset="0"/>
              </a:rPr>
              <a:t> et nutriments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plantes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Définir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adopter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stratégies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promouvoir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technologie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d'application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poudre de basalte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afin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qu'elle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soit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considérée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comme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un support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approprié</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durabilité</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environnementale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la production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agricole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répondre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aux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besoins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du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marché</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intérieur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régional</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particulier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répondre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aux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besoins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l'agriculture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familiale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dans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l'espace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la </a:t>
            </a: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CEDEAO</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Afrique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général</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Positionner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potentiel</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l'application </a:t>
            </a:r>
            <a:r>
              <a:rPr lang="en-US" sz="1200" dirty="0" smtClean="0">
                <a:solidFill>
                  <a:schemeClr val="bg1"/>
                </a:solidFill>
                <a:latin typeface="Arial Narrow" panose="020B0606020202030204" pitchFamily="2" charset="0"/>
                <a:ea typeface="Century Gothic" panose="020B0502020202020204" pitchFamily="2" charset="0"/>
                <a:cs typeface="Century Gothic" panose="020B0502020202020204" pitchFamily="2" charset="0"/>
              </a:rPr>
              <a:t>de </a:t>
            </a:r>
            <a:r>
              <a:rPr lang="en-US" sz="1200" dirty="0" smtClean="0">
                <a:solidFill>
                  <a:schemeClr val="bg1"/>
                </a:solidFill>
                <a:latin typeface="Arial Narrow" panose="020B0606020202030204" pitchFamily="2" charset="0"/>
              </a:rPr>
              <a:t>la</a:t>
            </a:r>
            <a:r>
              <a:rPr lang="en-US" sz="1200" dirty="0" smtClean="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poudre de basalte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agriculture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tant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que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mécanisme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approprié</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rajeunir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sols semi-</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dégradés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dans la </a:t>
            </a:r>
            <a:r>
              <a:rPr lang="en-US" sz="1200" i="1"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CEDEAO</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Afrique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général</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Promouvoir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création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d'un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réseau</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chercheurs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impliquant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universités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centres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recherche et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développement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des associations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d'entreprises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entreprises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soit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dans des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projets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programmes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recherche,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soit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dans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commercialisation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poudre de basalte pour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l'agriculture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de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fibres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basalte pour l'industrie;</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Promouvoir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consolider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coopération</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partenariats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université-industrie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r>
              <a:rPr lang="en-US" sz="1200" dirty="0">
                <a:solidFill>
                  <a:schemeClr val="tx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Préparer</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une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publication dans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laquelle</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seront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insérés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travaux</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les communications les plus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pertinents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présentés</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à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l'événement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et qui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serviront</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de guide pour les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travaux</a:t>
            </a:r>
            <a:r>
              <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futurs</a:t>
            </a:r>
            <a:r>
              <a:rPr lang="pt-PT" altLang="en-US" sz="1200" dirty="0" err="1">
                <a:solidFill>
                  <a:schemeClr val="bg1"/>
                </a:solidFill>
                <a:latin typeface="Arial Narrow" panose="020B0606020202030204" pitchFamily="2" charset="0"/>
                <a:ea typeface="Century Gothic" panose="020B0502020202020204" pitchFamily="2" charset="0"/>
                <a:cs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2" charset="0"/>
              <a:ea typeface="Century Gothic" panose="020B0502020202020204" pitchFamily="2" charset="0"/>
              <a:cs typeface="Century Gothic" panose="020B0502020202020204" pitchFamily="2" charset="0"/>
            </a:endParaRPr>
          </a:p>
        </p:txBody>
      </p:sp>
      <p:sp>
        <p:nvSpPr>
          <p:cNvPr id="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 name="Imagem 51"/>
          <p:cNvPicPr>
            <a:picLocks noChangeAspect="1"/>
          </p:cNvPicPr>
          <p:nvPr/>
        </p:nvPicPr>
        <p:blipFill>
          <a:blip r:embed="rId2"/>
          <a:stretch>
            <a:fillRect/>
          </a:stretch>
        </p:blipFill>
        <p:spPr>
          <a:xfrm>
            <a:off x="27305" y="1270"/>
            <a:ext cx="2095500" cy="561975"/>
          </a:xfrm>
          <a:prstGeom prst="rect">
            <a:avLst/>
          </a:prstGeom>
          <a:noFill/>
          <a:ln>
            <a:noFill/>
          </a:ln>
          <a:effectLst/>
        </p:spPr>
      </p:pic>
      <p:pic>
        <p:nvPicPr>
          <p:cNvPr id="5" name="Imagem 4" descr="logo capa-fr"/>
          <p:cNvPicPr>
            <a:picLocks noChangeAspect="1"/>
          </p:cNvPicPr>
          <p:nvPr/>
        </p:nvPicPr>
        <p:blipFill>
          <a:blip r:embed="rId3"/>
          <a:stretch>
            <a:fillRect/>
          </a:stretch>
        </p:blipFill>
        <p:spPr>
          <a:xfrm>
            <a:off x="2540" y="542925"/>
            <a:ext cx="4608830" cy="4779010"/>
          </a:xfrm>
          <a:prstGeom prst="rect">
            <a:avLst/>
          </a:prstGeom>
        </p:spPr>
      </p:pic>
      <p:pic>
        <p:nvPicPr>
          <p:cNvPr id="7" name="Imagem 1" descr="logo"/>
          <p:cNvPicPr>
            <a:picLocks noChangeAspect="1"/>
          </p:cNvPicPr>
          <p:nvPr/>
        </p:nvPicPr>
        <p:blipFill>
          <a:blip r:embed="rId4"/>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9"/>
          <p:cNvPicPr>
            <a:picLocks noChangeAspect="1"/>
          </p:cNvPicPr>
          <p:nvPr/>
        </p:nvPicPr>
        <p:blipFill>
          <a:blip r:embed="rId1"/>
          <a:stretch>
            <a:fillRect/>
          </a:stretch>
        </p:blipFill>
        <p:spPr>
          <a:xfrm>
            <a:off x="10533380" y="5561965"/>
            <a:ext cx="1654175" cy="1279525"/>
          </a:xfrm>
          <a:prstGeom prst="rect">
            <a:avLst/>
          </a:prstGeom>
          <a:noFill/>
          <a:ln>
            <a:noFill/>
          </a:ln>
          <a:effectLst/>
        </p:spPr>
      </p:pic>
      <p:sp>
        <p:nvSpPr>
          <p:cNvPr id="22" name="CaixaDeTexto 3"/>
          <p:cNvSpPr/>
          <p:nvPr/>
        </p:nvSpPr>
        <p:spPr>
          <a:xfrm>
            <a:off x="5067300" y="47455"/>
            <a:ext cx="6512560" cy="6812200"/>
          </a:xfrm>
          <a:prstGeom prst="rect">
            <a:avLst/>
          </a:prstGeom>
          <a:noFill/>
          <a:ln>
            <a:noFill/>
          </a:ln>
          <a:effectLst/>
        </p:spPr>
        <p:txBody>
          <a:bodyPr vert="horz" wrap="square" lIns="91440" tIns="45720" rIns="91440" bIns="45720" numCol="1" spcCol="215900" anchor="t"/>
          <a:lstStyle/>
          <a:p>
            <a:pPr algn="just">
              <a:lnSpc>
                <a:spcPts val="1300"/>
              </a:lnSpc>
              <a:defRPr lang="en-US"/>
            </a:pPr>
            <a:r>
              <a:rPr lang="en-US" sz="1400" b="1" i="1" dirty="0">
                <a:latin typeface="Arial Narrow" panose="020B0606020202030204" pitchFamily="2" charset="0"/>
                <a:ea typeface="Century Gothic" panose="020B0502020202020204" pitchFamily="2" charset="0"/>
                <a:cs typeface="Century Gothic" panose="020B0502020202020204" pitchFamily="2" charset="0"/>
              </a:rPr>
              <a:t>FONCTIONNEMENT DU PROGRAMME</a:t>
            </a:r>
            <a:endParaRPr lang="en-US" sz="1400" b="1" i="1" dirty="0">
              <a:latin typeface="Arial Narrow" panose="020B0606020202030204" pitchFamily="2" charset="0"/>
              <a:ea typeface="Century Gothic" panose="020B0502020202020204" pitchFamily="2" charset="0"/>
              <a:cs typeface="Century Gothic" panose="020B0502020202020204" pitchFamily="2" charset="0"/>
            </a:endParaRPr>
          </a:p>
          <a:p>
            <a:pPr algn="just">
              <a:lnSpc>
                <a:spcPts val="1300"/>
              </a:lnSpc>
              <a:defRPr lang="en-US"/>
            </a:pPr>
            <a:endParaRPr lang="en-US" sz="1200" dirty="0">
              <a:solidFill>
                <a:schemeClr val="bg1"/>
              </a:solidFill>
              <a:latin typeface="Arial Narrow" panose="020B0606020202030204" pitchFamily="2" charset="0"/>
              <a:ea typeface="Century Gothic" panose="020B0502020202020204" pitchFamily="2" charset="0"/>
              <a:cs typeface="Times New Roman" panose="02020603050405020304" pitchFamily="1"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La Conférence internationale sur «</a:t>
            </a:r>
            <a:r>
              <a:rPr lang="en-US" sz="1200" i="1" dirty="0">
                <a:solidFill>
                  <a:schemeClr val="bg1"/>
                </a:solidFill>
                <a:latin typeface="Arial Narrow" panose="020B0606020202030204" pitchFamily="2" charset="0"/>
                <a:ea typeface="Century Gothic" panose="020B0502020202020204" pitchFamily="2" charset="0"/>
              </a:rPr>
              <a:t> L’APPLICATION DE LA POUDRE DE </a:t>
            </a:r>
            <a:r>
              <a:rPr lang="en-US" sz="1200" i="1" dirty="0" smtClean="0">
                <a:solidFill>
                  <a:schemeClr val="bg1"/>
                </a:solidFill>
                <a:latin typeface="Arial Narrow" panose="020B0606020202030204" pitchFamily="2" charset="0"/>
                <a:ea typeface="Century Gothic" panose="020B0502020202020204" pitchFamily="2" charset="0"/>
              </a:rPr>
              <a:t>BASALTE</a:t>
            </a:r>
            <a:r>
              <a:rPr lang="en-US" sz="1200" i="1" dirty="0" smtClean="0">
                <a:solidFill>
                  <a:srgbClr val="FF0000"/>
                </a:solidFill>
                <a:latin typeface="Arial Narrow" panose="020B0606020202030204" pitchFamily="2" charset="0"/>
                <a:ea typeface="Century Gothic" panose="020B0502020202020204" pitchFamily="2" charset="0"/>
              </a:rPr>
              <a:t> </a:t>
            </a:r>
            <a:r>
              <a:rPr lang="en-US" sz="1200" i="1" dirty="0">
                <a:solidFill>
                  <a:schemeClr val="bg1"/>
                </a:solidFill>
                <a:latin typeface="Arial Narrow" panose="020B0606020202030204" pitchFamily="2" charset="0"/>
                <a:ea typeface="Century Gothic" panose="020B0502020202020204" pitchFamily="2" charset="0"/>
              </a:rPr>
              <a:t>DANS L'AGRICULTURE ET LES FIBRES DE </a:t>
            </a:r>
            <a:r>
              <a:rPr lang="en-US" sz="1200" i="1" dirty="0" smtClean="0">
                <a:solidFill>
                  <a:schemeClr val="bg1"/>
                </a:solidFill>
                <a:latin typeface="Arial Narrow" panose="020B0606020202030204" pitchFamily="2" charset="0"/>
                <a:ea typeface="Century Gothic" panose="020B0502020202020204" pitchFamily="2" charset="0"/>
              </a:rPr>
              <a:t>BASALTE </a:t>
            </a:r>
            <a:r>
              <a:rPr lang="en-US" sz="1200" i="1" dirty="0">
                <a:solidFill>
                  <a:schemeClr val="bg1"/>
                </a:solidFill>
                <a:latin typeface="Arial Narrow" panose="020B0606020202030204" pitchFamily="2" charset="0"/>
                <a:ea typeface="Century Gothic" panose="020B0502020202020204" pitchFamily="2" charset="0"/>
              </a:rPr>
              <a:t>DANS L'INDUSTRIE</a:t>
            </a:r>
            <a:r>
              <a:rPr lang="en-US" sz="1200" dirty="0">
                <a:solidFill>
                  <a:schemeClr val="bg1"/>
                </a:solidFill>
                <a:latin typeface="Arial Narrow" panose="020B0606020202030204" pitchFamily="2" charset="0"/>
                <a:ea typeface="Century Gothic" panose="020B0502020202020204" pitchFamily="2" charset="0"/>
              </a:rPr>
              <a:t> - Ses </a:t>
            </a:r>
            <a:r>
              <a:rPr lang="en-US" sz="1200" dirty="0" err="1">
                <a:solidFill>
                  <a:schemeClr val="bg1"/>
                </a:solidFill>
                <a:latin typeface="Arial Narrow" panose="020B0606020202030204" pitchFamily="2" charset="0"/>
                <a:ea typeface="Century Gothic" panose="020B0502020202020204" pitchFamily="2" charset="0"/>
              </a:rPr>
              <a:t>avantages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tant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qu'engrais</a:t>
            </a:r>
            <a:r>
              <a:rPr lang="en-US" sz="1200" dirty="0">
                <a:solidFill>
                  <a:schemeClr val="bg1"/>
                </a:solidFill>
                <a:latin typeface="Arial Narrow" panose="020B0606020202030204" pitchFamily="2" charset="0"/>
                <a:ea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rPr>
              <a:t>matériaux</a:t>
            </a:r>
            <a:r>
              <a:rPr lang="en-US" sz="1200" dirty="0">
                <a:solidFill>
                  <a:schemeClr val="bg1"/>
                </a:solidFill>
                <a:latin typeface="Arial Narrow" panose="020B0606020202030204" pitchFamily="2" charset="0"/>
                <a:ea typeface="Century Gothic" panose="020B0502020202020204" pitchFamily="2" charset="0"/>
              </a:rPr>
              <a:t> composites de </a:t>
            </a:r>
            <a:r>
              <a:rPr lang="en-US" sz="1200" dirty="0" err="1">
                <a:solidFill>
                  <a:schemeClr val="bg1"/>
                </a:solidFill>
                <a:latin typeface="Arial Narrow" panose="020B0606020202030204" pitchFamily="2" charset="0"/>
                <a:ea typeface="Century Gothic" panose="020B0502020202020204" pitchFamily="2" charset="0"/>
              </a:rPr>
              <a:t>renforcement </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est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organisée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a:t>
            </a:r>
            <a:r>
              <a:rPr lang="pt-PT" altLang="en-US" sz="1200" dirty="0" smtClean="0">
                <a:solidFill>
                  <a:schemeClr val="bg1"/>
                </a:solidFill>
                <a:latin typeface="Arial Narrow" panose="020B0606020202030204" pitchFamily="2" charset="0"/>
                <a:ea typeface="Century Gothic" panose="020B0502020202020204" pitchFamily="2" charset="0"/>
              </a:rPr>
              <a:t>8</a:t>
            </a:r>
            <a:r>
              <a:rPr lang="en-US" sz="1200" dirty="0" smtClean="0">
                <a:solidFill>
                  <a:schemeClr val="bg1"/>
                </a:solidFill>
                <a:latin typeface="Arial Narrow" panose="020B0606020202030204" pitchFamily="2" charset="0"/>
                <a:ea typeface="Century Gothic" panose="020B0502020202020204" pitchFamily="2" charset="0"/>
              </a:rPr>
              <a:t> (</a:t>
            </a:r>
            <a:r>
              <a:rPr lang="pt-PT" altLang="en-US" sz="1200" dirty="0" smtClean="0">
                <a:solidFill>
                  <a:schemeClr val="bg1"/>
                </a:solidFill>
                <a:latin typeface="Arial Narrow" panose="020B0606020202030204" pitchFamily="2" charset="0"/>
                <a:ea typeface="Century Gothic" panose="020B0502020202020204" pitchFamily="2" charset="0"/>
              </a:rPr>
              <a:t>hui</a:t>
            </a:r>
            <a:r>
              <a:rPr lang="en-US" sz="1200" dirty="0" smtClean="0">
                <a:solidFill>
                  <a:schemeClr val="bg1"/>
                </a:solidFill>
                <a:latin typeface="Arial Narrow" panose="020B0606020202030204" pitchFamily="2" charset="0"/>
                <a:ea typeface="Century Gothic" panose="020B0502020202020204" pitchFamily="2" charset="0"/>
              </a:rPr>
              <a:t>t) </a:t>
            </a:r>
            <a:r>
              <a:rPr lang="en-US" sz="1200" dirty="0" err="1">
                <a:solidFill>
                  <a:schemeClr val="bg1"/>
                </a:solidFill>
                <a:latin typeface="Arial Narrow" panose="020B0606020202030204" pitchFamily="2" charset="0"/>
                <a:ea typeface="Century Gothic" panose="020B0502020202020204" pitchFamily="2" charset="0"/>
              </a:rPr>
              <a:t>conférences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thématiques</a:t>
            </a:r>
            <a:r>
              <a:rPr lang="en-US" sz="1200" dirty="0">
                <a:solidFill>
                  <a:schemeClr val="bg1"/>
                </a:solidFill>
                <a:latin typeface="Arial Narrow" panose="020B0606020202030204" pitchFamily="2" charset="0"/>
                <a:ea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a:t>
            </a:r>
            <a:r>
              <a:rPr lang="pt-PT" altLang="en-US" sz="1200" dirty="0">
                <a:solidFill>
                  <a:schemeClr val="bg1"/>
                </a:solidFill>
                <a:latin typeface="Arial Narrow" panose="020B0606020202030204" pitchFamily="2" charset="0"/>
              </a:rPr>
              <a:t>4</a:t>
            </a:r>
            <a:r>
              <a:rPr lang="en-US" sz="1200" dirty="0" smtClean="0">
                <a:solidFill>
                  <a:schemeClr val="bg1"/>
                </a:solidFill>
                <a:latin typeface="Arial Narrow" panose="020B0606020202030204" pitchFamily="2" charset="0"/>
                <a:ea typeface="Century Gothic" panose="020B0502020202020204" pitchFamily="2" charset="0"/>
              </a:rPr>
              <a:t> (</a:t>
            </a:r>
            <a:r>
              <a:rPr lang="pt-PT" altLang="en-US" sz="1200" dirty="0" smtClean="0">
                <a:solidFill>
                  <a:schemeClr val="bg1"/>
                </a:solidFill>
                <a:latin typeface="Arial Narrow" panose="020B0606020202030204" pitchFamily="2" charset="0"/>
                <a:ea typeface="Century Gothic" panose="020B0502020202020204" pitchFamily="2" charset="0"/>
              </a:rPr>
              <a:t>quatre</a:t>
            </a:r>
            <a:r>
              <a:rPr lang="en-US" sz="1200" dirty="0" smtClean="0">
                <a:solidFill>
                  <a:schemeClr val="bg1"/>
                </a:solidFill>
                <a:latin typeface="Arial Narrow" panose="020B0606020202030204" pitchFamily="2" charset="0"/>
                <a:ea typeface="Century Gothic" panose="020B0502020202020204" pitchFamily="2" charset="0"/>
              </a:rPr>
              <a:t>) </a:t>
            </a:r>
            <a:r>
              <a:rPr sz="1200" dirty="0" smtClean="0">
                <a:solidFill>
                  <a:schemeClr val="bg1"/>
                </a:solidFill>
                <a:latin typeface="Arial Narrow" panose="020B0606020202030204" pitchFamily="2" charset="0"/>
                <a:ea typeface="Century Gothic" panose="020B0502020202020204" pitchFamily="2" charset="0"/>
              </a:rPr>
              <a:t>panneaux thématiques</a:t>
            </a:r>
            <a:r>
              <a:rPr lang="en-US" sz="1200" dirty="0" smtClean="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d'une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durée</a:t>
            </a:r>
            <a:r>
              <a:rPr lang="en-US" sz="1200" dirty="0">
                <a:solidFill>
                  <a:schemeClr val="bg1"/>
                </a:solidFill>
                <a:latin typeface="Arial Narrow" panose="020B0606020202030204" pitchFamily="2" charset="0"/>
                <a:ea typeface="Century Gothic" panose="020B0502020202020204" pitchFamily="2" charset="0"/>
              </a:rPr>
              <a:t> de </a:t>
            </a:r>
            <a:r>
              <a:rPr lang="pt-PT" altLang="en-US" sz="1200" dirty="0" err="1">
                <a:solidFill>
                  <a:schemeClr val="bg1"/>
                </a:solidFill>
                <a:latin typeface="Arial Narrow" panose="020B0606020202030204" pitchFamily="2" charset="0"/>
                <a:ea typeface="Century Gothic" panose="020B0502020202020204" pitchFamily="2" charset="0"/>
              </a:rPr>
              <a:t>trois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jours</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Le </a:t>
            </a:r>
            <a:r>
              <a:rPr lang="en-US" sz="1200" dirty="0" err="1">
                <a:solidFill>
                  <a:schemeClr val="bg1"/>
                </a:solidFill>
                <a:latin typeface="Arial Narrow" panose="020B0606020202030204" pitchFamily="2" charset="0"/>
                <a:ea typeface="Century Gothic" panose="020B0502020202020204" pitchFamily="2" charset="0"/>
              </a:rPr>
              <a:t>modérateur</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chaque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conférence</a:t>
            </a:r>
            <a:r>
              <a:rPr sz="1200" dirty="0">
                <a:solidFill>
                  <a:schemeClr val="bg1"/>
                </a:solidFill>
                <a:latin typeface="Arial Narrow" panose="020B0606020202030204" pitchFamily="2" charset="0"/>
                <a:sym typeface="+mn-ea"/>
              </a:rPr>
              <a:t> / panel</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thématique</a:t>
            </a:r>
            <a:r>
              <a:rPr lang="en-US" sz="1200" dirty="0">
                <a:solidFill>
                  <a:schemeClr val="bg1"/>
                </a:solidFill>
                <a:latin typeface="Arial Narrow" panose="020B0606020202030204" pitchFamily="2" charset="0"/>
                <a:ea typeface="Century Gothic" panose="020B0502020202020204" pitchFamily="2" charset="0"/>
              </a:rPr>
              <a:t> dispose des 10 premières minutes pour </a:t>
            </a:r>
            <a:r>
              <a:rPr lang="en-US" sz="1200" dirty="0" err="1">
                <a:solidFill>
                  <a:schemeClr val="bg1"/>
                </a:solidFill>
                <a:latin typeface="Arial Narrow" panose="020B0606020202030204" pitchFamily="2" charset="0"/>
                <a:ea typeface="Century Gothic" panose="020B0502020202020204" pitchFamily="2" charset="0"/>
              </a:rPr>
              <a:t>présenter</a:t>
            </a:r>
            <a:r>
              <a:rPr lang="en-US" sz="1200" dirty="0">
                <a:solidFill>
                  <a:schemeClr val="bg1"/>
                </a:solidFill>
                <a:latin typeface="Arial Narrow" panose="020B0606020202030204" pitchFamily="2" charset="0"/>
                <a:ea typeface="Century Gothic" panose="020B0502020202020204" pitchFamily="2" charset="0"/>
              </a:rPr>
              <a:t> le </a:t>
            </a:r>
            <a:r>
              <a:rPr lang="en-US" sz="1200" dirty="0" err="1">
                <a:solidFill>
                  <a:schemeClr val="bg1"/>
                </a:solidFill>
                <a:latin typeface="Arial Narrow" panose="020B0606020202030204" pitchFamily="2" charset="0"/>
                <a:ea typeface="Century Gothic" panose="020B0502020202020204" pitchFamily="2" charset="0"/>
              </a:rPr>
              <a:t>thème</a:t>
            </a:r>
            <a:r>
              <a:rPr lang="en-US" sz="1200" dirty="0">
                <a:solidFill>
                  <a:schemeClr val="bg1"/>
                </a:solidFill>
                <a:latin typeface="Arial Narrow" panose="020B0606020202030204" pitchFamily="2" charset="0"/>
                <a:ea typeface="Century Gothic" panose="020B0502020202020204" pitchFamily="2" charset="0"/>
              </a:rPr>
              <a:t>. Après </a:t>
            </a:r>
            <a:r>
              <a:rPr lang="en-US" sz="1200" dirty="0" err="1">
                <a:solidFill>
                  <a:schemeClr val="bg1"/>
                </a:solidFill>
                <a:latin typeface="Arial Narrow" panose="020B0606020202030204" pitchFamily="2" charset="0"/>
                <a:ea typeface="Century Gothic" panose="020B0502020202020204" pitchFamily="2" charset="0"/>
              </a:rPr>
              <a:t>l’intervention</a:t>
            </a:r>
            <a:r>
              <a:rPr lang="en-US" sz="1200" dirty="0">
                <a:solidFill>
                  <a:schemeClr val="bg1"/>
                </a:solidFill>
                <a:latin typeface="Arial Narrow" panose="020B0606020202030204" pitchFamily="2" charset="0"/>
                <a:ea typeface="Century Gothic" panose="020B0502020202020204" pitchFamily="2" charset="0"/>
              </a:rPr>
              <a:t> des </a:t>
            </a:r>
            <a:r>
              <a:rPr lang="en-US" sz="1200" dirty="0" err="1">
                <a:solidFill>
                  <a:schemeClr val="bg1"/>
                </a:solidFill>
                <a:latin typeface="Arial Narrow" panose="020B0606020202030204" pitchFamily="2" charset="0"/>
                <a:ea typeface="Century Gothic" panose="020B0502020202020204" pitchFamily="2" charset="0"/>
              </a:rPr>
              <a:t>orateurs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invités</a:t>
            </a:r>
            <a:r>
              <a:rPr lang="en-US" sz="1200" dirty="0">
                <a:solidFill>
                  <a:schemeClr val="bg1"/>
                </a:solidFill>
                <a:latin typeface="Arial Narrow" panose="020B0606020202030204" pitchFamily="2" charset="0"/>
                <a:ea typeface="Century Gothic" panose="020B0502020202020204" pitchFamily="2" charset="0"/>
              </a:rPr>
              <a:t> et des </a:t>
            </a:r>
            <a:r>
              <a:rPr lang="en-US" sz="1200" dirty="0" err="1">
                <a:solidFill>
                  <a:schemeClr val="bg1"/>
                </a:solidFill>
                <a:latin typeface="Arial Narrow" panose="020B0606020202030204" pitchFamily="2" charset="0"/>
                <a:ea typeface="Century Gothic" panose="020B0502020202020204" pitchFamily="2" charset="0"/>
              </a:rPr>
              <a:t>orateurs</a:t>
            </a:r>
            <a:r>
              <a:rPr lang="en-US" sz="1200" dirty="0">
                <a:solidFill>
                  <a:schemeClr val="bg1"/>
                </a:solidFill>
                <a:latin typeface="Arial Narrow" panose="020B0606020202030204" pitchFamily="2" charset="0"/>
                <a:ea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rPr>
              <a:t>chacun</a:t>
            </a:r>
            <a:r>
              <a:rPr lang="en-US" sz="1200" dirty="0">
                <a:solidFill>
                  <a:schemeClr val="bg1"/>
                </a:solidFill>
                <a:latin typeface="Arial Narrow" panose="020B0606020202030204" pitchFamily="2" charset="0"/>
                <a:ea typeface="Century Gothic" panose="020B0502020202020204" pitchFamily="2" charset="0"/>
              </a:rPr>
              <a:t> des panneaux et </a:t>
            </a:r>
            <a:r>
              <a:rPr lang="en-US" sz="1200" dirty="0" err="1">
                <a:solidFill>
                  <a:schemeClr val="bg1"/>
                </a:solidFill>
                <a:latin typeface="Arial Narrow" panose="020B0606020202030204" pitchFamily="2" charset="0"/>
                <a:ea typeface="Century Gothic" panose="020B0502020202020204" pitchFamily="2" charset="0"/>
              </a:rPr>
              <a:t>conférences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thématiques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il</a:t>
            </a:r>
            <a:r>
              <a:rPr lang="en-US" sz="1200" dirty="0">
                <a:solidFill>
                  <a:schemeClr val="bg1"/>
                </a:solidFill>
                <a:latin typeface="Arial Narrow" panose="020B0606020202030204" pitchFamily="2" charset="0"/>
                <a:ea typeface="Century Gothic" panose="020B0502020202020204" pitchFamily="2" charset="0"/>
              </a:rPr>
              <a:t> y aura </a:t>
            </a:r>
            <a:r>
              <a:rPr lang="en-US" sz="1200" dirty="0" err="1">
                <a:solidFill>
                  <a:schemeClr val="bg1"/>
                </a:solidFill>
                <a:latin typeface="Arial Narrow" panose="020B0606020202030204" pitchFamily="2" charset="0"/>
                <a:ea typeface="Century Gothic" panose="020B0502020202020204" pitchFamily="2" charset="0"/>
              </a:rPr>
              <a:t>une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période</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débat</a:t>
            </a:r>
            <a:r>
              <a:rPr lang="en-US" sz="1200" dirty="0">
                <a:solidFill>
                  <a:schemeClr val="bg1"/>
                </a:solidFill>
                <a:latin typeface="Arial Narrow" panose="020B0606020202030204" pitchFamily="2" charset="0"/>
                <a:ea typeface="Century Gothic" panose="020B0502020202020204" pitchFamily="2" charset="0"/>
              </a:rPr>
              <a:t> au </a:t>
            </a:r>
            <a:r>
              <a:rPr lang="en-US" sz="1200" dirty="0" err="1">
                <a:solidFill>
                  <a:schemeClr val="bg1"/>
                </a:solidFill>
                <a:latin typeface="Arial Narrow" panose="020B0606020202030204" pitchFamily="2" charset="0"/>
                <a:ea typeface="Century Gothic" panose="020B0502020202020204" pitchFamily="2" charset="0"/>
              </a:rPr>
              <a:t>cours</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laquelle</a:t>
            </a:r>
            <a:r>
              <a:rPr lang="en-US" sz="1200" dirty="0">
                <a:solidFill>
                  <a:schemeClr val="bg1"/>
                </a:solidFill>
                <a:latin typeface="Arial Narrow" panose="020B0606020202030204" pitchFamily="2" charset="0"/>
                <a:ea typeface="Century Gothic" panose="020B0502020202020204" pitchFamily="2" charset="0"/>
              </a:rPr>
              <a:t> les participants </a:t>
            </a:r>
            <a:r>
              <a:rPr lang="en-US" sz="1200" dirty="0" err="1">
                <a:solidFill>
                  <a:schemeClr val="bg1"/>
                </a:solidFill>
                <a:latin typeface="Arial Narrow" panose="020B0606020202030204" pitchFamily="2" charset="0"/>
                <a:ea typeface="Century Gothic" panose="020B0502020202020204" pitchFamily="2" charset="0"/>
              </a:rPr>
              <a:t>auront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généralement</a:t>
            </a:r>
            <a:r>
              <a:rPr lang="en-US" sz="1200" dirty="0">
                <a:solidFill>
                  <a:schemeClr val="bg1"/>
                </a:solidFill>
                <a:latin typeface="Arial Narrow" panose="020B0606020202030204" pitchFamily="2" charset="0"/>
                <a:ea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rPr>
              <a:t>possibilité</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s’exprimer</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activement</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err="1">
                <a:solidFill>
                  <a:schemeClr val="bg1"/>
                </a:solidFill>
                <a:latin typeface="Arial Narrow" panose="020B0606020202030204" pitchFamily="2" charset="0"/>
                <a:ea typeface="Century Gothic" panose="020B0502020202020204" pitchFamily="2" charset="0"/>
              </a:rPr>
              <a:t>Chaque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orateur</a:t>
            </a:r>
            <a:r>
              <a:rPr lang="en-US" sz="1200" dirty="0">
                <a:solidFill>
                  <a:schemeClr val="bg1"/>
                </a:solidFill>
                <a:latin typeface="Arial Narrow" panose="020B0606020202030204" pitchFamily="2" charset="0"/>
                <a:ea typeface="Century Gothic" panose="020B0502020202020204" pitchFamily="2" charset="0"/>
              </a:rPr>
              <a:t>, qui sera un expert de </a:t>
            </a:r>
            <a:r>
              <a:rPr lang="en-US" sz="1200" dirty="0" err="1">
                <a:solidFill>
                  <a:schemeClr val="bg1"/>
                </a:solidFill>
                <a:latin typeface="Arial Narrow" panose="020B0606020202030204" pitchFamily="2" charset="0"/>
                <a:ea typeface="Century Gothic" panose="020B0502020202020204" pitchFamily="2" charset="0"/>
              </a:rPr>
              <a:t>référence</a:t>
            </a:r>
            <a:r>
              <a:rPr lang="en-US" sz="1200" dirty="0">
                <a:solidFill>
                  <a:schemeClr val="bg1"/>
                </a:solidFill>
                <a:latin typeface="Arial Narrow" panose="020B0606020202030204" pitchFamily="2" charset="0"/>
                <a:ea typeface="Century Gothic" panose="020B0502020202020204" pitchFamily="2" charset="0"/>
              </a:rPr>
              <a:t> sur </a:t>
            </a:r>
            <a:r>
              <a:rPr lang="en-US" sz="1200" dirty="0" err="1">
                <a:solidFill>
                  <a:schemeClr val="bg1"/>
                </a:solidFill>
                <a:latin typeface="Arial Narrow" panose="020B0606020202030204" pitchFamily="2" charset="0"/>
                <a:ea typeface="Century Gothic" panose="020B0502020202020204" pitchFamily="2" charset="0"/>
              </a:rPr>
              <a:t>chaque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thème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disposera</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d’une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heure</a:t>
            </a:r>
            <a:r>
              <a:rPr lang="en-US" sz="1200" dirty="0">
                <a:solidFill>
                  <a:schemeClr val="bg1"/>
                </a:solidFill>
                <a:latin typeface="Arial Narrow" panose="020B0606020202030204" pitchFamily="2" charset="0"/>
                <a:ea typeface="Century Gothic" panose="020B0502020202020204" pitchFamily="2" charset="0"/>
              </a:rPr>
              <a:t> et 45 minutes pour </a:t>
            </a:r>
            <a:r>
              <a:rPr lang="en-US" sz="1200" dirty="0" err="1">
                <a:solidFill>
                  <a:schemeClr val="bg1"/>
                </a:solidFill>
                <a:latin typeface="Arial Narrow" panose="020B0606020202030204" pitchFamily="2" charset="0"/>
                <a:ea typeface="Century Gothic" panose="020B0502020202020204" pitchFamily="2" charset="0"/>
              </a:rPr>
              <a:t>présenter</a:t>
            </a:r>
            <a:r>
              <a:rPr lang="en-US" sz="1200" dirty="0">
                <a:solidFill>
                  <a:schemeClr val="bg1"/>
                </a:solidFill>
                <a:latin typeface="Arial Narrow" panose="020B0606020202030204" pitchFamily="2" charset="0"/>
                <a:ea typeface="Century Gothic" panose="020B0502020202020204" pitchFamily="2" charset="0"/>
              </a:rPr>
              <a:t> son </a:t>
            </a:r>
            <a:r>
              <a:rPr lang="en-US" sz="1200" dirty="0" err="1">
                <a:solidFill>
                  <a:schemeClr val="bg1"/>
                </a:solidFill>
                <a:latin typeface="Arial Narrow" panose="020B0606020202030204" pitchFamily="2" charset="0"/>
                <a:ea typeface="Century Gothic" panose="020B0502020202020204" pitchFamily="2" charset="0"/>
              </a:rPr>
              <a:t>thème</a:t>
            </a:r>
            <a:r>
              <a:rPr lang="en-US" sz="1200" dirty="0">
                <a:solidFill>
                  <a:schemeClr val="bg1"/>
                </a:solidFill>
                <a:latin typeface="Arial Narrow" panose="020B0606020202030204" pitchFamily="2" charset="0"/>
                <a:ea typeface="Century Gothic" panose="020B0502020202020204" pitchFamily="2" charset="0"/>
              </a:rPr>
              <a:t>, y </a:t>
            </a:r>
            <a:r>
              <a:rPr lang="en-US" sz="1200" dirty="0" err="1">
                <a:solidFill>
                  <a:schemeClr val="bg1"/>
                </a:solidFill>
                <a:latin typeface="Arial Narrow" panose="020B0606020202030204" pitchFamily="2" charset="0"/>
                <a:ea typeface="Century Gothic" panose="020B0502020202020204" pitchFamily="2" charset="0"/>
              </a:rPr>
              <a:t>compris</a:t>
            </a:r>
            <a:r>
              <a:rPr lang="en-US" sz="1200" dirty="0">
                <a:solidFill>
                  <a:schemeClr val="bg1"/>
                </a:solidFill>
                <a:latin typeface="Arial Narrow" panose="020B0606020202030204" pitchFamily="2" charset="0"/>
                <a:ea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rPr>
              <a:t>période</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débat</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err="1">
                <a:solidFill>
                  <a:schemeClr val="bg1"/>
                </a:solidFill>
                <a:latin typeface="Arial Narrow" panose="020B0606020202030204" pitchFamily="2" charset="0"/>
                <a:ea typeface="Century Gothic" panose="020B0502020202020204" pitchFamily="2" charset="0"/>
              </a:rPr>
              <a:t>L'inscription</a:t>
            </a:r>
            <a:r>
              <a:rPr lang="en-US" sz="1200" dirty="0">
                <a:solidFill>
                  <a:schemeClr val="bg1"/>
                </a:solidFill>
                <a:latin typeface="Arial Narrow" panose="020B0606020202030204" pitchFamily="2" charset="0"/>
                <a:ea typeface="Century Gothic" panose="020B0502020202020204" pitchFamily="2" charset="0"/>
              </a:rPr>
              <a:t>, la </a:t>
            </a:r>
            <a:r>
              <a:rPr lang="en-US" sz="1200" dirty="0" err="1">
                <a:solidFill>
                  <a:schemeClr val="bg1"/>
                </a:solidFill>
                <a:latin typeface="Arial Narrow" panose="020B0606020202030204" pitchFamily="2" charset="0"/>
                <a:ea typeface="Century Gothic" panose="020B0502020202020204" pitchFamily="2" charset="0"/>
              </a:rPr>
              <a:t>soumission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d'articles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ainsi</a:t>
            </a:r>
            <a:r>
              <a:rPr lang="en-US" sz="1200" dirty="0">
                <a:solidFill>
                  <a:schemeClr val="bg1"/>
                </a:solidFill>
                <a:latin typeface="Arial Narrow" panose="020B0606020202030204" pitchFamily="2" charset="0"/>
                <a:ea typeface="Century Gothic" panose="020B0502020202020204" pitchFamily="2" charset="0"/>
              </a:rPr>
              <a:t> que des </a:t>
            </a:r>
            <a:r>
              <a:rPr lang="en-US" sz="1200" dirty="0" err="1">
                <a:solidFill>
                  <a:schemeClr val="bg1"/>
                </a:solidFill>
                <a:latin typeface="Arial Narrow" panose="020B0606020202030204" pitchFamily="2" charset="0"/>
                <a:ea typeface="Century Gothic" panose="020B0502020202020204" pitchFamily="2" charset="0"/>
              </a:rPr>
              <a:t>informations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complètes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disponibles</a:t>
            </a:r>
            <a:r>
              <a:rPr lang="en-US" sz="1200" dirty="0">
                <a:solidFill>
                  <a:schemeClr val="bg1"/>
                </a:solidFill>
                <a:latin typeface="Arial Narrow" panose="020B0606020202030204" pitchFamily="2" charset="0"/>
                <a:ea typeface="Century Gothic" panose="020B0502020202020204" pitchFamily="2" charset="0"/>
              </a:rPr>
              <a:t> sur la </a:t>
            </a:r>
            <a:r>
              <a:rPr lang="en-US" sz="1200" dirty="0" err="1">
                <a:solidFill>
                  <a:schemeClr val="bg1"/>
                </a:solidFill>
                <a:latin typeface="Arial Narrow" panose="020B0606020202030204" pitchFamily="2" charset="0"/>
                <a:ea typeface="Century Gothic" panose="020B0502020202020204" pitchFamily="2" charset="0"/>
              </a:rPr>
              <a:t>plateforme</a:t>
            </a:r>
            <a:r>
              <a:rPr lang="en-US" sz="1200" dirty="0">
                <a:solidFill>
                  <a:schemeClr val="bg1"/>
                </a:solidFill>
                <a:latin typeface="Arial Narrow" panose="020B0606020202030204" pitchFamily="2" charset="0"/>
                <a:ea typeface="Century Gothic" panose="020B0502020202020204" pitchFamily="2" charset="0"/>
              </a:rPr>
              <a:t> web www.basaltconference.com. Des </a:t>
            </a:r>
            <a:r>
              <a:rPr lang="en-US" sz="1200" dirty="0" err="1">
                <a:solidFill>
                  <a:schemeClr val="bg1"/>
                </a:solidFill>
                <a:latin typeface="Arial Narrow" panose="020B0606020202030204" pitchFamily="2" charset="0"/>
                <a:ea typeface="Century Gothic" panose="020B0502020202020204" pitchFamily="2" charset="0"/>
              </a:rPr>
              <a:t>informations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complémentaires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peuvent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être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obtenues</a:t>
            </a:r>
            <a:r>
              <a:rPr lang="en-US" sz="1200" dirty="0">
                <a:solidFill>
                  <a:schemeClr val="bg1"/>
                </a:solidFill>
                <a:latin typeface="Arial Narrow" panose="020B0606020202030204" pitchFamily="2" charset="0"/>
                <a:ea typeface="Century Gothic" panose="020B0502020202020204" pitchFamily="2" charset="0"/>
              </a:rPr>
              <a:t> à </a:t>
            </a:r>
            <a:r>
              <a:rPr lang="en-US" sz="1200" dirty="0" err="1">
                <a:solidFill>
                  <a:schemeClr val="bg1"/>
                </a:solidFill>
                <a:latin typeface="Arial Narrow" panose="020B0606020202030204" pitchFamily="2" charset="0"/>
                <a:ea typeface="Century Gothic" panose="020B0502020202020204" pitchFamily="2" charset="0"/>
              </a:rPr>
              <a:t>l'adresse</a:t>
            </a:r>
            <a:r>
              <a:rPr lang="en-US" sz="1200" dirty="0">
                <a:solidFill>
                  <a:schemeClr val="bg1"/>
                </a:solidFill>
                <a:latin typeface="Arial Narrow" panose="020B0606020202030204" pitchFamily="2" charset="0"/>
                <a:ea typeface="Century Gothic" panose="020B0502020202020204" pitchFamily="2" charset="0"/>
              </a:rPr>
              <a:t> e-mail events@basaltconference.com </a:t>
            </a:r>
            <a:r>
              <a:rPr lang="en-US" sz="1200" dirty="0" err="1">
                <a:solidFill>
                  <a:schemeClr val="bg1"/>
                </a:solidFill>
                <a:latin typeface="Arial Narrow" panose="020B0606020202030204" pitchFamily="2" charset="0"/>
                <a:ea typeface="Century Gothic" panose="020B0502020202020204" pitchFamily="2" charset="0"/>
              </a:rPr>
              <a:t>ou</a:t>
            </a:r>
            <a:r>
              <a:rPr lang="en-US" sz="1200" dirty="0">
                <a:solidFill>
                  <a:schemeClr val="bg1"/>
                </a:solidFill>
                <a:latin typeface="Arial Narrow" panose="020B0606020202030204" pitchFamily="2" charset="0"/>
                <a:ea typeface="Century Gothic" panose="020B0502020202020204" pitchFamily="2" charset="0"/>
              </a:rPr>
              <a:t> à </a:t>
            </a:r>
            <a:r>
              <a:rPr lang="en-US" sz="1200" dirty="0" err="1">
                <a:solidFill>
                  <a:schemeClr val="bg1"/>
                </a:solidFill>
                <a:latin typeface="Arial Narrow" panose="020B0606020202030204" pitchFamily="2" charset="0"/>
                <a:ea typeface="Century Gothic" panose="020B0502020202020204" pitchFamily="2" charset="0"/>
              </a:rPr>
              <a:t>d'autres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coordonnées</a:t>
            </a:r>
            <a:r>
              <a:rPr lang="en-US" sz="1200" dirty="0">
                <a:solidFill>
                  <a:schemeClr val="bg1"/>
                </a:solidFill>
                <a:latin typeface="Arial Narrow" panose="020B0606020202030204" pitchFamily="2" charset="0"/>
                <a:ea typeface="Century Gothic" panose="020B0502020202020204" pitchFamily="2" charset="0"/>
              </a:rPr>
              <a:t> figurant sur </a:t>
            </a:r>
            <a:r>
              <a:rPr lang="en-US" sz="1200" dirty="0" err="1">
                <a:solidFill>
                  <a:schemeClr val="bg1"/>
                </a:solidFill>
                <a:latin typeface="Arial Narrow" panose="020B0606020202030204" pitchFamily="2" charset="0"/>
                <a:ea typeface="Century Gothic" panose="020B0502020202020204" pitchFamily="2" charset="0"/>
              </a:rPr>
              <a:t>ces</a:t>
            </a:r>
            <a:r>
              <a:rPr lang="en-US" sz="1200" dirty="0">
                <a:solidFill>
                  <a:schemeClr val="bg1"/>
                </a:solidFill>
                <a:latin typeface="Arial Narrow" panose="020B0606020202030204" pitchFamily="2" charset="0"/>
                <a:ea typeface="Century Gothic" panose="020B0502020202020204" pitchFamily="2" charset="0"/>
              </a:rPr>
              <a:t> sites, à savoir le </a:t>
            </a:r>
            <a:r>
              <a:rPr lang="en-US" sz="1200" dirty="0" err="1">
                <a:solidFill>
                  <a:schemeClr val="bg1"/>
                </a:solidFill>
                <a:latin typeface="Arial Narrow" panose="020B0606020202030204" pitchFamily="2" charset="0"/>
                <a:ea typeface="Century Gothic" panose="020B0502020202020204" pitchFamily="2" charset="0"/>
              </a:rPr>
              <a:t>secrétariat</a:t>
            </a:r>
            <a:r>
              <a:rPr lang="en-US" sz="1200" dirty="0">
                <a:solidFill>
                  <a:schemeClr val="bg1"/>
                </a:solidFill>
                <a:latin typeface="Arial Narrow" panose="020B0606020202030204" pitchFamily="2" charset="0"/>
                <a:ea typeface="Century Gothic" panose="020B0502020202020204" pitchFamily="2" charset="0"/>
              </a:rPr>
              <a:t> technique de </a:t>
            </a:r>
            <a:r>
              <a:rPr lang="en-US" sz="1200" dirty="0" err="1">
                <a:solidFill>
                  <a:schemeClr val="bg1"/>
                </a:solidFill>
                <a:latin typeface="Arial Narrow" panose="020B0606020202030204" pitchFamily="2" charset="0"/>
                <a:ea typeface="Century Gothic" panose="020B0502020202020204" pitchFamily="2" charset="0"/>
              </a:rPr>
              <a:t>l’évènement</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Fait </a:t>
            </a:r>
            <a:r>
              <a:rPr lang="en-US" sz="1200" dirty="0" err="1">
                <a:solidFill>
                  <a:schemeClr val="bg1"/>
                </a:solidFill>
                <a:latin typeface="Arial Narrow" panose="020B0606020202030204" pitchFamily="2" charset="0"/>
                <a:ea typeface="Century Gothic" panose="020B0502020202020204" pitchFamily="2" charset="0"/>
              </a:rPr>
              <a:t>également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partie</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l’événement</a:t>
            </a:r>
            <a:r>
              <a:rPr lang="en-US" sz="1200" dirty="0">
                <a:solidFill>
                  <a:schemeClr val="bg1"/>
                </a:solidFill>
                <a:latin typeface="Arial Narrow" panose="020B0606020202030204" pitchFamily="2" charset="0"/>
                <a:ea typeface="Century Gothic" panose="020B0502020202020204" pitchFamily="2" charset="0"/>
              </a:rPr>
              <a:t> un </a:t>
            </a:r>
            <a:r>
              <a:rPr lang="en-US" sz="1200" dirty="0" err="1">
                <a:solidFill>
                  <a:schemeClr val="bg1"/>
                </a:solidFill>
                <a:latin typeface="Arial Narrow" panose="020B0606020202030204" pitchFamily="2" charset="0"/>
                <a:ea typeface="Century Gothic" panose="020B0502020202020204" pitchFamily="2" charset="0"/>
              </a:rPr>
              <a:t>programme</a:t>
            </a:r>
            <a:r>
              <a:rPr lang="en-US" sz="1200" dirty="0">
                <a:solidFill>
                  <a:schemeClr val="bg1"/>
                </a:solidFill>
                <a:latin typeface="Arial Narrow" panose="020B0606020202030204" pitchFamily="2" charset="0"/>
                <a:ea typeface="Century Gothic" panose="020B0502020202020204" pitchFamily="2" charset="0"/>
              </a:rPr>
              <a:t> social </a:t>
            </a:r>
            <a:r>
              <a:rPr lang="en-US" sz="1200" dirty="0" err="1">
                <a:solidFill>
                  <a:schemeClr val="bg1"/>
                </a:solidFill>
                <a:latin typeface="Arial Narrow" panose="020B0606020202030204" pitchFamily="2" charset="0"/>
                <a:ea typeface="Century Gothic" panose="020B0502020202020204" pitchFamily="2" charset="0"/>
              </a:rPr>
              <a:t>où</a:t>
            </a:r>
            <a:r>
              <a:rPr lang="en-US" sz="1200" dirty="0">
                <a:solidFill>
                  <a:schemeClr val="bg1"/>
                </a:solidFill>
                <a:latin typeface="Arial Narrow" panose="020B0606020202030204" pitchFamily="2" charset="0"/>
                <a:ea typeface="Century Gothic" panose="020B0502020202020204" pitchFamily="2" charset="0"/>
              </a:rPr>
              <a:t> les participants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général</a:t>
            </a:r>
            <a:r>
              <a:rPr lang="en-US" sz="1200" dirty="0">
                <a:solidFill>
                  <a:schemeClr val="bg1"/>
                </a:solidFill>
                <a:latin typeface="Arial Narrow" panose="020B0606020202030204" pitchFamily="2" charset="0"/>
                <a:ea typeface="Century Gothic" panose="020B0502020202020204" pitchFamily="2" charset="0"/>
              </a:rPr>
              <a:t> et les </a:t>
            </a:r>
            <a:r>
              <a:rPr lang="en-US" sz="1200" dirty="0" err="1">
                <a:solidFill>
                  <a:schemeClr val="bg1"/>
                </a:solidFill>
                <a:latin typeface="Arial Narrow" panose="020B0606020202030204" pitchFamily="2" charset="0"/>
                <a:ea typeface="Century Gothic" panose="020B0502020202020204" pitchFamily="2" charset="0"/>
              </a:rPr>
              <a:t>invités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particulier</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peuvent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profiter</a:t>
            </a:r>
            <a:r>
              <a:rPr lang="en-US" sz="1200" dirty="0">
                <a:solidFill>
                  <a:schemeClr val="bg1"/>
                </a:solidFill>
                <a:latin typeface="Arial Narrow" panose="020B0606020202030204" pitchFamily="2" charset="0"/>
                <a:ea typeface="Century Gothic" panose="020B0502020202020204" pitchFamily="2" charset="0"/>
              </a:rPr>
              <a:t> d’un </a:t>
            </a:r>
            <a:r>
              <a:rPr lang="en-US" sz="1200" dirty="0" err="1">
                <a:solidFill>
                  <a:schemeClr val="bg1"/>
                </a:solidFill>
                <a:latin typeface="Arial Narrow" panose="020B0606020202030204" pitchFamily="2" charset="0"/>
                <a:ea typeface="Century Gothic" panose="020B0502020202020204" pitchFamily="2" charset="0"/>
              </a:rPr>
              <a:t>agréable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séjour</a:t>
            </a:r>
            <a:r>
              <a:rPr lang="en-US" sz="1200" dirty="0">
                <a:solidFill>
                  <a:schemeClr val="bg1"/>
                </a:solidFill>
                <a:latin typeface="Arial Narrow" panose="020B0606020202030204" pitchFamily="2" charset="0"/>
                <a:ea typeface="Century Gothic" panose="020B0502020202020204" pitchFamily="2" charset="0"/>
              </a:rPr>
              <a:t> au Cap-</a:t>
            </a:r>
            <a:r>
              <a:rPr lang="en-US" sz="1200" dirty="0" err="1">
                <a:solidFill>
                  <a:schemeClr val="bg1"/>
                </a:solidFill>
                <a:latin typeface="Arial Narrow" panose="020B0606020202030204" pitchFamily="2" charset="0"/>
                <a:ea typeface="Century Gothic" panose="020B0502020202020204" pitchFamily="2" charset="0"/>
              </a:rPr>
              <a:t>Vert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avant</a:t>
            </a:r>
            <a:r>
              <a:rPr lang="en-US" sz="1200" dirty="0">
                <a:solidFill>
                  <a:schemeClr val="bg1"/>
                </a:solidFill>
                <a:latin typeface="Arial Narrow" panose="020B0606020202030204" pitchFamily="2" charset="0"/>
                <a:ea typeface="Century Gothic" panose="020B0502020202020204" pitchFamily="2" charset="0"/>
              </a:rPr>
              <a:t>, pendant et après les cinq </a:t>
            </a:r>
            <a:r>
              <a:rPr lang="en-US" sz="1200" dirty="0" err="1">
                <a:solidFill>
                  <a:schemeClr val="bg1"/>
                </a:solidFill>
                <a:latin typeface="Arial Narrow" panose="020B0606020202030204" pitchFamily="2" charset="0"/>
                <a:ea typeface="Century Gothic" panose="020B0502020202020204" pitchFamily="2" charset="0"/>
              </a:rPr>
              <a:t>jours</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l’événement</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Divers </a:t>
            </a:r>
            <a:r>
              <a:rPr lang="en-US" sz="1200" dirty="0" err="1">
                <a:solidFill>
                  <a:schemeClr val="bg1"/>
                </a:solidFill>
                <a:latin typeface="Arial Narrow" panose="020B0606020202030204" pitchFamily="2" charset="0"/>
                <a:ea typeface="Century Gothic" panose="020B0502020202020204" pitchFamily="2" charset="0"/>
              </a:rPr>
              <a:t>forfaits</a:t>
            </a:r>
            <a:r>
              <a:rPr lang="en-US" sz="1200" dirty="0">
                <a:solidFill>
                  <a:schemeClr val="bg1"/>
                </a:solidFill>
                <a:latin typeface="Arial Narrow" panose="020B0606020202030204" pitchFamily="2" charset="0"/>
                <a:ea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rPr>
              <a:t>programmes</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visites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guidées</a:t>
            </a:r>
            <a:r>
              <a:rPr lang="en-US" sz="1200" dirty="0">
                <a:solidFill>
                  <a:schemeClr val="bg1"/>
                </a:solidFill>
                <a:latin typeface="Arial Narrow" panose="020B0606020202030204" pitchFamily="2" charset="0"/>
                <a:ea typeface="Century Gothic" panose="020B0502020202020204" pitchFamily="2" charset="0"/>
              </a:rPr>
              <a:t> aux </a:t>
            </a:r>
            <a:r>
              <a:rPr lang="en-US" sz="1200" dirty="0" err="1">
                <a:solidFill>
                  <a:schemeClr val="bg1"/>
                </a:solidFill>
                <a:latin typeface="Arial Narrow" panose="020B0606020202030204" pitchFamily="2" charset="0"/>
                <a:ea typeface="Century Gothic" panose="020B0502020202020204" pitchFamily="2" charset="0"/>
              </a:rPr>
              <a:t>principaux</a:t>
            </a:r>
            <a:r>
              <a:rPr lang="en-US" sz="1200" dirty="0">
                <a:solidFill>
                  <a:schemeClr val="bg1"/>
                </a:solidFill>
                <a:latin typeface="Arial Narrow" panose="020B0606020202030204" pitchFamily="2" charset="0"/>
                <a:ea typeface="Century Gothic" panose="020B0502020202020204" pitchFamily="2" charset="0"/>
              </a:rPr>
              <a:t> points </a:t>
            </a:r>
            <a:r>
              <a:rPr lang="en-US" sz="1200" dirty="0" err="1">
                <a:solidFill>
                  <a:schemeClr val="bg1"/>
                </a:solidFill>
                <a:latin typeface="Arial Narrow" panose="020B0606020202030204" pitchFamily="2" charset="0"/>
                <a:ea typeface="Century Gothic" panose="020B0502020202020204" pitchFamily="2" charset="0"/>
              </a:rPr>
              <a:t>d'attraction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touristique</a:t>
            </a:r>
            <a:r>
              <a:rPr lang="en-US" sz="1200" dirty="0">
                <a:solidFill>
                  <a:schemeClr val="bg1"/>
                </a:solidFill>
                <a:latin typeface="Arial Narrow" panose="020B0606020202030204" pitchFamily="2" charset="0"/>
                <a:ea typeface="Century Gothic" panose="020B0502020202020204" pitchFamily="2" charset="0"/>
              </a:rPr>
              <a:t>, que </a:t>
            </a:r>
            <a:r>
              <a:rPr lang="en-US" sz="1200" dirty="0" err="1">
                <a:solidFill>
                  <a:schemeClr val="bg1"/>
                </a:solidFill>
                <a:latin typeface="Arial Narrow" panose="020B0606020202030204" pitchFamily="2" charset="0"/>
                <a:ea typeface="Century Gothic" panose="020B0502020202020204" pitchFamily="2" charset="0"/>
              </a:rPr>
              <a:t>ce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soit</a:t>
            </a:r>
            <a:r>
              <a:rPr lang="en-US" sz="1200" dirty="0">
                <a:solidFill>
                  <a:schemeClr val="bg1"/>
                </a:solidFill>
                <a:latin typeface="Arial Narrow" panose="020B0606020202030204" pitchFamily="2" charset="0"/>
                <a:ea typeface="Century Gothic" panose="020B0502020202020204" pitchFamily="2" charset="0"/>
              </a:rPr>
              <a:t> à Praia (la </a:t>
            </a:r>
            <a:r>
              <a:rPr lang="en-US" sz="1200" dirty="0" err="1">
                <a:solidFill>
                  <a:schemeClr val="bg1"/>
                </a:solidFill>
                <a:latin typeface="Arial Narrow" panose="020B0606020202030204" pitchFamily="2" charset="0"/>
                <a:ea typeface="Century Gothic" panose="020B0502020202020204" pitchFamily="2" charset="0"/>
              </a:rPr>
              <a:t>capitale</a:t>
            </a:r>
            <a:r>
              <a:rPr lang="en-US" sz="1200" dirty="0">
                <a:solidFill>
                  <a:schemeClr val="bg1"/>
                </a:solidFill>
                <a:latin typeface="Arial Narrow" panose="020B0606020202030204" pitchFamily="2" charset="0"/>
                <a:ea typeface="Century Gothic" panose="020B0502020202020204" pitchFamily="2" charset="0"/>
              </a:rPr>
              <a:t> du Cap-Vert) et dans </a:t>
            </a:r>
            <a:r>
              <a:rPr lang="en-US" sz="1200" dirty="0" err="1">
                <a:solidFill>
                  <a:schemeClr val="bg1"/>
                </a:solidFill>
                <a:latin typeface="Arial Narrow" panose="020B0606020202030204" pitchFamily="2" charset="0"/>
                <a:ea typeface="Century Gothic" panose="020B0502020202020204" pitchFamily="2" charset="0"/>
              </a:rPr>
              <a:t>d'autres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îles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également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disponibles</a:t>
            </a:r>
            <a:r>
              <a:rPr lang="en-US" sz="1200" dirty="0">
                <a:solidFill>
                  <a:schemeClr val="bg1"/>
                </a:solidFill>
                <a:latin typeface="Arial Narrow" panose="020B0606020202030204" pitchFamily="2" charset="0"/>
                <a:ea typeface="Century Gothic" panose="020B0502020202020204" pitchFamily="2" charset="0"/>
              </a:rPr>
              <a:t>. Des </a:t>
            </a:r>
            <a:r>
              <a:rPr lang="en-US" sz="1200" dirty="0" err="1">
                <a:solidFill>
                  <a:schemeClr val="bg1"/>
                </a:solidFill>
                <a:latin typeface="Arial Narrow" panose="020B0606020202030204" pitchFamily="2" charset="0"/>
                <a:ea typeface="Century Gothic" panose="020B0502020202020204" pitchFamily="2" charset="0"/>
              </a:rPr>
              <a:t>visites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guidées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seront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également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organisées</a:t>
            </a:r>
            <a:r>
              <a:rPr lang="en-US" sz="1200" dirty="0">
                <a:solidFill>
                  <a:schemeClr val="bg1"/>
                </a:solidFill>
                <a:latin typeface="Arial Narrow" panose="020B0606020202030204" pitchFamily="2" charset="0"/>
                <a:ea typeface="Century Gothic" panose="020B0502020202020204" pitchFamily="2" charset="0"/>
              </a:rPr>
              <a:t> sur </a:t>
            </a:r>
            <a:r>
              <a:rPr lang="en-US" sz="1200" dirty="0" err="1">
                <a:solidFill>
                  <a:schemeClr val="bg1"/>
                </a:solidFill>
                <a:latin typeface="Arial Narrow" panose="020B0606020202030204" pitchFamily="2" charset="0"/>
                <a:ea typeface="Century Gothic" panose="020B0502020202020204" pitchFamily="2" charset="0"/>
              </a:rPr>
              <a:t>certains</a:t>
            </a:r>
            <a:r>
              <a:rPr lang="en-US" sz="1200" dirty="0">
                <a:solidFill>
                  <a:schemeClr val="bg1"/>
                </a:solidFill>
                <a:latin typeface="Arial Narrow" panose="020B0606020202030204" pitchFamily="2" charset="0"/>
                <a:ea typeface="Century Gothic" panose="020B0502020202020204" pitchFamily="2" charset="0"/>
              </a:rPr>
              <a:t> sites </a:t>
            </a:r>
            <a:r>
              <a:rPr lang="en-US" sz="1200" dirty="0" err="1">
                <a:solidFill>
                  <a:schemeClr val="bg1"/>
                </a:solidFill>
                <a:latin typeface="Arial Narrow" panose="020B0606020202030204" pitchFamily="2" charset="0"/>
                <a:ea typeface="Century Gothic" panose="020B0502020202020204" pitchFamily="2" charset="0"/>
              </a:rPr>
              <a:t>d'exploration</a:t>
            </a:r>
            <a:r>
              <a:rPr lang="en-US" sz="1200" dirty="0">
                <a:solidFill>
                  <a:schemeClr val="bg1"/>
                </a:solidFill>
                <a:latin typeface="Arial Narrow" panose="020B0606020202030204" pitchFamily="2" charset="0"/>
                <a:ea typeface="Century Gothic" panose="020B0502020202020204" pitchFamily="2" charset="0"/>
              </a:rPr>
              <a:t> de basalte au Cap-Vert. </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Le </a:t>
            </a:r>
            <a:r>
              <a:rPr lang="en-US" sz="1200" dirty="0" err="1">
                <a:solidFill>
                  <a:schemeClr val="bg1"/>
                </a:solidFill>
                <a:latin typeface="Arial Narrow" panose="020B0606020202030204" pitchFamily="2" charset="0"/>
                <a:ea typeface="Century Gothic" panose="020B0502020202020204" pitchFamily="2" charset="0"/>
              </a:rPr>
              <a:t>soir</a:t>
            </a:r>
            <a:r>
              <a:rPr lang="en-US" sz="1200" dirty="0">
                <a:solidFill>
                  <a:schemeClr val="bg1"/>
                </a:solidFill>
                <a:latin typeface="Arial Narrow" panose="020B0606020202030204" pitchFamily="2" charset="0"/>
                <a:ea typeface="Century Gothic" panose="020B0502020202020204" pitchFamily="2" charset="0"/>
              </a:rPr>
              <a:t>, </a:t>
            </a:r>
            <a:r>
              <a:rPr lang="pt-PT" altLang="en-US" sz="1200" dirty="0" err="1">
                <a:solidFill>
                  <a:schemeClr val="bg1"/>
                </a:solidFill>
                <a:latin typeface="Arial Narrow" panose="020B0606020202030204" pitchFamily="2" charset="0"/>
                <a:ea typeface="Century Gothic" panose="020B0502020202020204" pitchFamily="2" charset="0"/>
              </a:rPr>
              <a:t>deux</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périodes</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programmes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sociaux</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réservées</a:t>
            </a:r>
            <a:r>
              <a:rPr lang="en-US" sz="1200" dirty="0">
                <a:solidFill>
                  <a:schemeClr val="bg1"/>
                </a:solidFill>
                <a:latin typeface="Arial Narrow" panose="020B0606020202030204" pitchFamily="2" charset="0"/>
                <a:ea typeface="Century Gothic" panose="020B0502020202020204" pitchFamily="2" charset="0"/>
              </a:rPr>
              <a:t>. Le premier jour de </a:t>
            </a:r>
            <a:r>
              <a:rPr lang="en-US" sz="1200" dirty="0" err="1">
                <a:solidFill>
                  <a:schemeClr val="bg1"/>
                </a:solidFill>
                <a:latin typeface="Arial Narrow" panose="020B0606020202030204" pitchFamily="2" charset="0"/>
                <a:ea typeface="Century Gothic" panose="020B0502020202020204" pitchFamily="2" charset="0"/>
              </a:rPr>
              <a:t>l'événement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une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réception</a:t>
            </a:r>
            <a:r>
              <a:rPr lang="en-US" sz="1200" dirty="0">
                <a:solidFill>
                  <a:schemeClr val="bg1"/>
                </a:solidFill>
                <a:latin typeface="Arial Narrow" panose="020B0606020202030204" pitchFamily="2" charset="0"/>
                <a:ea typeface="Century Gothic" panose="020B0502020202020204" pitchFamily="2" charset="0"/>
              </a:rPr>
              <a:t> de </a:t>
            </a:r>
            <a:r>
              <a:rPr lang="en-US" sz="1200" dirty="0" err="1">
                <a:solidFill>
                  <a:schemeClr val="bg1"/>
                </a:solidFill>
                <a:latin typeface="Arial Narrow" panose="020B0606020202030204" pitchFamily="2" charset="0"/>
                <a:ea typeface="Century Gothic" panose="020B0502020202020204" pitchFamily="2" charset="0"/>
              </a:rPr>
              <a:t>bienvenue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est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organisée</a:t>
            </a:r>
            <a:r>
              <a:rPr lang="en-US" sz="1200" dirty="0">
                <a:solidFill>
                  <a:schemeClr val="bg1"/>
                </a:solidFill>
                <a:latin typeface="Arial Narrow" panose="020B0606020202030204" pitchFamily="2" charset="0"/>
                <a:ea typeface="Century Gothic" panose="020B0502020202020204" pitchFamily="2" charset="0"/>
              </a:rPr>
              <a:t> pour les </a:t>
            </a:r>
            <a:r>
              <a:rPr lang="en-US" sz="1200" dirty="0" err="1">
                <a:solidFill>
                  <a:schemeClr val="bg1"/>
                </a:solidFill>
                <a:latin typeface="Arial Narrow" panose="020B0606020202030204" pitchFamily="2" charset="0"/>
                <a:ea typeface="Century Gothic" panose="020B0502020202020204" pitchFamily="2" charset="0"/>
              </a:rPr>
              <a:t>délégations</a:t>
            </a:r>
            <a:r>
              <a:rPr lang="en-US" sz="1200" dirty="0">
                <a:solidFill>
                  <a:schemeClr val="bg1"/>
                </a:solidFill>
                <a:latin typeface="Arial Narrow" panose="020B0606020202030204" pitchFamily="2" charset="0"/>
                <a:ea typeface="Century Gothic" panose="020B0502020202020204" pitchFamily="2" charset="0"/>
              </a:rPr>
              <a:t> participant à </a:t>
            </a:r>
            <a:r>
              <a:rPr lang="en-US" sz="1200" dirty="0" err="1" smtClean="0">
                <a:solidFill>
                  <a:schemeClr val="bg1"/>
                </a:solidFill>
                <a:latin typeface="Arial Narrow" panose="020B0606020202030204" pitchFamily="2" charset="0"/>
                <a:ea typeface="Century Gothic" panose="020B0502020202020204" pitchFamily="2" charset="0"/>
              </a:rPr>
              <a:t>l'évènement</a:t>
            </a:r>
            <a:r>
              <a:rPr lang="en-US" sz="1200" dirty="0" smtClean="0">
                <a:solidFill>
                  <a:schemeClr val="bg1"/>
                </a:solidFill>
                <a:latin typeface="Arial Narrow" panose="020B0606020202030204" pitchFamily="2" charset="0"/>
                <a:ea typeface="Century Gothic" panose="020B0502020202020204" pitchFamily="2" charset="0"/>
              </a:rPr>
              <a:t> </a:t>
            </a:r>
            <a:r>
              <a:rPr lang="en-US" sz="1200" dirty="0">
                <a:solidFill>
                  <a:schemeClr val="bg1"/>
                </a:solidFill>
                <a:latin typeface="Arial Narrow" panose="020B0606020202030204" pitchFamily="2" charset="0"/>
                <a:ea typeface="Century Gothic" panose="020B0502020202020204" pitchFamily="2" charset="0"/>
              </a:rPr>
              <a:t>et, le </a:t>
            </a:r>
            <a:r>
              <a:rPr lang="pt-PT" altLang="en-US" sz="1200" dirty="0">
                <a:solidFill>
                  <a:schemeClr val="bg1"/>
                </a:solidFill>
                <a:latin typeface="Arial Narrow" panose="020B0606020202030204" pitchFamily="2" charset="0"/>
                <a:ea typeface="Century Gothic" panose="020B0502020202020204" pitchFamily="2" charset="0"/>
              </a:rPr>
              <a:t>troisième jour </a:t>
            </a:r>
            <a:r>
              <a:rPr lang="pt-PT" altLang="en-US" sz="1200" dirty="0" smtClean="0">
                <a:solidFill>
                  <a:schemeClr val="bg1"/>
                </a:solidFill>
                <a:latin typeface="Arial Narrow" panose="020B0606020202030204" pitchFamily="2" charset="0"/>
                <a:ea typeface="Century Gothic" panose="020B0502020202020204" pitchFamily="2" charset="0"/>
              </a:rPr>
              <a:t>d‘évènemnet </a:t>
            </a:r>
            <a:r>
              <a:rPr lang="pt-PT" altLang="en-US" sz="1200" dirty="0">
                <a:solidFill>
                  <a:schemeClr val="bg1"/>
                </a:solidFill>
                <a:latin typeface="Arial Narrow" panose="020B0606020202030204" pitchFamily="2" charset="0"/>
                <a:ea typeface="Century Gothic" panose="020B0502020202020204" pitchFamily="2" charset="0"/>
              </a:rPr>
              <a:t>aura </a:t>
            </a:r>
            <a:r>
              <a:rPr lang="pt-PT" altLang="en-US" sz="1200" dirty="0" smtClean="0">
                <a:solidFill>
                  <a:schemeClr val="bg1"/>
                </a:solidFill>
                <a:latin typeface="Arial Narrow" panose="020B0606020202030204" pitchFamily="2" charset="0"/>
                <a:ea typeface="Century Gothic" panose="020B0502020202020204" pitchFamily="2" charset="0"/>
              </a:rPr>
              <a:t>lieu</a:t>
            </a:r>
            <a:r>
              <a:rPr lang="pt-PT" altLang="en-US" sz="1200" dirty="0" smtClean="0">
                <a:solidFill>
                  <a:schemeClr val="bg1"/>
                </a:solidFill>
                <a:latin typeface="Arial Narrow" panose="020B0606020202030204" pitchFamily="2" charset="0"/>
                <a:ea typeface="Century Gothic" panose="020B0502020202020204" pitchFamily="2" charset="0"/>
              </a:rPr>
              <a:t> </a:t>
            </a:r>
            <a:r>
              <a:rPr lang="pt-PT" altLang="en-US" sz="1200" dirty="0">
                <a:solidFill>
                  <a:schemeClr val="bg1"/>
                </a:solidFill>
                <a:latin typeface="Arial Narrow" panose="020B0606020202030204" pitchFamily="2" charset="0"/>
                <a:ea typeface="Century Gothic" panose="020B0502020202020204" pitchFamily="2" charset="0"/>
              </a:rPr>
              <a:t>un  d</a:t>
            </a:r>
            <a:r>
              <a:rPr sz="1200" i="1" dirty="0" err="1">
                <a:solidFill>
                  <a:schemeClr val="bg1"/>
                </a:solidFill>
                <a:latin typeface="Arial Narrow" panose="020B0606020202030204" pitchFamily="2" charset="0"/>
                <a:sym typeface="+mn-ea"/>
              </a:rPr>
              <a:t>îner</a:t>
            </a:r>
            <a:r>
              <a:rPr sz="1200" i="1" dirty="0">
                <a:solidFill>
                  <a:schemeClr val="bg1"/>
                </a:solidFill>
                <a:latin typeface="Arial Narrow" panose="020B0606020202030204" pitchFamily="2" charset="0"/>
                <a:sym typeface="+mn-ea"/>
              </a:rPr>
              <a:t> de </a:t>
            </a:r>
            <a:r>
              <a:rPr sz="1200" i="1" dirty="0" err="1">
                <a:solidFill>
                  <a:schemeClr val="bg1"/>
                </a:solidFill>
                <a:latin typeface="Arial Narrow" panose="020B0606020202030204" pitchFamily="2" charset="0"/>
                <a:sym typeface="+mn-ea"/>
              </a:rPr>
              <a:t>bienvenue</a:t>
            </a:r>
            <a:r>
              <a:rPr sz="1200" i="1" dirty="0">
                <a:solidFill>
                  <a:schemeClr val="bg1"/>
                </a:solidFill>
                <a:latin typeface="Arial Narrow" panose="020B0606020202030204" pitchFamily="2" charset="0"/>
                <a:sym typeface="+mn-ea"/>
              </a:rPr>
              <a:t> «LES SAVEURS DE LA CEDEAO»</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err="1">
                <a:solidFill>
                  <a:schemeClr val="bg1"/>
                </a:solidFill>
                <a:latin typeface="Arial Narrow" panose="020B0606020202030204" pitchFamily="2" charset="0"/>
                <a:ea typeface="Century Gothic" panose="020B0502020202020204" pitchFamily="2" charset="0"/>
              </a:rPr>
              <a:t>Trois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langues</a:t>
            </a:r>
            <a:r>
              <a:rPr lang="en-US" sz="1200" dirty="0">
                <a:solidFill>
                  <a:schemeClr val="bg1"/>
                </a:solidFill>
                <a:latin typeface="Arial Narrow" panose="020B0606020202030204" pitchFamily="2" charset="0"/>
                <a:ea typeface="Century Gothic" panose="020B0502020202020204" pitchFamily="2" charset="0"/>
              </a:rPr>
              <a:t> de travail avec </a:t>
            </a:r>
            <a:r>
              <a:rPr lang="en-US" sz="1200" dirty="0" err="1">
                <a:solidFill>
                  <a:schemeClr val="bg1"/>
                </a:solidFill>
                <a:latin typeface="Arial Narrow" panose="020B0606020202030204" pitchFamily="2" charset="0"/>
                <a:ea typeface="Century Gothic" panose="020B0502020202020204" pitchFamily="2" charset="0"/>
              </a:rPr>
              <a:t>traduction</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simultanée</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seront</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disponibles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Portugais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Anglais</a:t>
            </a:r>
            <a:r>
              <a:rPr lang="en-US" sz="1200" dirty="0">
                <a:solidFill>
                  <a:schemeClr val="bg1"/>
                </a:solidFill>
                <a:latin typeface="Arial Narrow" panose="020B0606020202030204" pitchFamily="2" charset="0"/>
                <a:ea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rPr>
              <a:t>Français</a:t>
            </a:r>
            <a:r>
              <a:rPr lang="en-US" sz="1200" dirty="0">
                <a:solidFill>
                  <a:schemeClr val="bg1"/>
                </a:solidFill>
                <a:latin typeface="Arial Narrow" panose="020B0606020202030204" pitchFamily="2" charset="0"/>
                <a:ea typeface="Century Gothic" panose="020B0502020202020204" pitchFamily="2" charset="0"/>
              </a:rPr>
              <a:t>.</a:t>
            </a: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endParaRPr lang="en-US" sz="1200" dirty="0">
              <a:solidFill>
                <a:schemeClr val="bg1"/>
              </a:solidFill>
              <a:latin typeface="Arial Narrow" panose="020B0606020202030204" pitchFamily="2" charset="0"/>
              <a:ea typeface="Century Gothic" panose="020B0502020202020204" pitchFamily="2" charset="0"/>
            </a:endParaRPr>
          </a:p>
          <a:p>
            <a:pPr algn="just">
              <a:defRPr lang="en-US"/>
            </a:pPr>
            <a:r>
              <a:rPr lang="en-US" sz="1200" dirty="0">
                <a:solidFill>
                  <a:schemeClr val="bg1"/>
                </a:solidFill>
                <a:latin typeface="Arial Narrow" panose="020B0606020202030204" pitchFamily="2" charset="0"/>
                <a:ea typeface="Century Gothic" panose="020B0502020202020204" pitchFamily="2" charset="0"/>
              </a:rPr>
              <a:t>Le </a:t>
            </a:r>
            <a:r>
              <a:rPr lang="en-US" sz="1200" dirty="0" err="1">
                <a:solidFill>
                  <a:schemeClr val="bg1"/>
                </a:solidFill>
                <a:latin typeface="Arial Narrow" panose="020B0606020202030204" pitchFamily="2" charset="0"/>
                <a:ea typeface="Century Gothic" panose="020B0502020202020204" pitchFamily="2" charset="0"/>
              </a:rPr>
              <a:t>Secrétariat</a:t>
            </a:r>
            <a:r>
              <a:rPr lang="en-US" sz="1200" dirty="0">
                <a:solidFill>
                  <a:schemeClr val="bg1"/>
                </a:solidFill>
                <a:latin typeface="Arial Narrow" panose="020B0606020202030204" pitchFamily="2" charset="0"/>
                <a:ea typeface="Century Gothic" panose="020B0502020202020204" pitchFamily="2" charset="0"/>
              </a:rPr>
              <a:t> technique de </a:t>
            </a:r>
            <a:r>
              <a:rPr lang="en-US" sz="1200" dirty="0" err="1" smtClean="0">
                <a:solidFill>
                  <a:schemeClr val="bg1"/>
                </a:solidFill>
                <a:latin typeface="Arial Narrow" panose="020B0606020202030204" pitchFamily="2" charset="0"/>
                <a:ea typeface="Century Gothic" panose="020B0502020202020204" pitchFamily="2" charset="0"/>
              </a:rPr>
              <a:t>l'évènement</a:t>
            </a:r>
            <a:r>
              <a:rPr lang="en-US" sz="1200" dirty="0" smtClean="0">
                <a:solidFill>
                  <a:schemeClr val="bg1"/>
                </a:solidFill>
                <a:latin typeface="Arial Narrow" panose="020B0606020202030204" pitchFamily="2" charset="0"/>
                <a:ea typeface="Century Gothic" panose="020B0502020202020204" pitchFamily="2" charset="0"/>
              </a:rPr>
              <a:t> </a:t>
            </a:r>
            <a:r>
              <a:rPr lang="en-US" sz="1200" dirty="0">
                <a:solidFill>
                  <a:schemeClr val="bg1"/>
                </a:solidFill>
                <a:latin typeface="Arial Narrow" panose="020B0606020202030204" pitchFamily="2" charset="0"/>
                <a:ea typeface="Century Gothic" panose="020B0502020202020204" pitchFamily="2" charset="0"/>
              </a:rPr>
              <a:t>sera accessible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permanence et </a:t>
            </a:r>
            <a:r>
              <a:rPr lang="en-US" sz="1200" dirty="0" err="1">
                <a:solidFill>
                  <a:schemeClr val="bg1"/>
                </a:solidFill>
                <a:latin typeface="Arial Narrow" panose="020B0606020202030204" pitchFamily="2" charset="0"/>
                <a:ea typeface="Century Gothic" panose="020B0502020202020204" pitchFamily="2" charset="0"/>
              </a:rPr>
              <a:t>disponible</a:t>
            </a:r>
            <a:r>
              <a:rPr lang="en-US" sz="1200" dirty="0">
                <a:solidFill>
                  <a:schemeClr val="bg1"/>
                </a:solidFill>
                <a:latin typeface="Arial Narrow" panose="020B0606020202030204" pitchFamily="2" charset="0"/>
                <a:ea typeface="Century Gothic" panose="020B0502020202020204" pitchFamily="2" charset="0"/>
              </a:rPr>
              <a:t> pour </a:t>
            </a:r>
            <a:r>
              <a:rPr lang="en-US" sz="1200" dirty="0" err="1">
                <a:solidFill>
                  <a:schemeClr val="bg1"/>
                </a:solidFill>
                <a:latin typeface="Arial Narrow" panose="020B0606020202030204" pitchFamily="2" charset="0"/>
                <a:ea typeface="Century Gothic" panose="020B0502020202020204" pitchFamily="2" charset="0"/>
              </a:rPr>
              <a:t>répondre</a:t>
            </a:r>
            <a:r>
              <a:rPr lang="en-US" sz="1200" dirty="0">
                <a:solidFill>
                  <a:schemeClr val="bg1"/>
                </a:solidFill>
                <a:latin typeface="Arial Narrow" panose="020B0606020202030204" pitchFamily="2" charset="0"/>
                <a:ea typeface="Century Gothic" panose="020B0502020202020204" pitchFamily="2" charset="0"/>
              </a:rPr>
              <a:t> aux </a:t>
            </a:r>
            <a:r>
              <a:rPr lang="en-US" sz="1200" dirty="0" err="1">
                <a:solidFill>
                  <a:schemeClr val="bg1"/>
                </a:solidFill>
                <a:latin typeface="Arial Narrow" panose="020B0606020202030204" pitchFamily="2" charset="0"/>
                <a:ea typeface="Century Gothic" panose="020B0502020202020204" pitchFamily="2" charset="0"/>
              </a:rPr>
              <a:t>besoins</a:t>
            </a:r>
            <a:r>
              <a:rPr lang="en-US" sz="1200" dirty="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spéciaux</a:t>
            </a:r>
            <a:r>
              <a:rPr lang="en-US" sz="1200" dirty="0">
                <a:solidFill>
                  <a:schemeClr val="bg1"/>
                </a:solidFill>
                <a:latin typeface="Arial Narrow" panose="020B0606020202030204" pitchFamily="2" charset="0"/>
                <a:ea typeface="Century Gothic" panose="020B0502020202020204" pitchFamily="2" charset="0"/>
              </a:rPr>
              <a:t> et </a:t>
            </a:r>
            <a:r>
              <a:rPr lang="en-US" sz="1200" dirty="0" err="1">
                <a:solidFill>
                  <a:schemeClr val="bg1"/>
                </a:solidFill>
                <a:latin typeface="Arial Narrow" panose="020B0606020202030204" pitchFamily="2" charset="0"/>
                <a:ea typeface="Century Gothic" panose="020B0502020202020204" pitchFamily="2" charset="0"/>
              </a:rPr>
              <a:t>particuliers</a:t>
            </a:r>
            <a:r>
              <a:rPr lang="en-US" sz="1200" dirty="0">
                <a:solidFill>
                  <a:schemeClr val="bg1"/>
                </a:solidFill>
                <a:latin typeface="Arial Narrow" panose="020B0606020202030204" pitchFamily="2" charset="0"/>
                <a:ea typeface="Century Gothic" panose="020B0502020202020204" pitchFamily="2" charset="0"/>
              </a:rPr>
              <a:t> des participants à </a:t>
            </a:r>
            <a:r>
              <a:rPr lang="en-US" sz="1200" dirty="0" err="1" smtClean="0">
                <a:solidFill>
                  <a:schemeClr val="bg1"/>
                </a:solidFill>
                <a:latin typeface="Arial Narrow" panose="020B0606020202030204" pitchFamily="2" charset="0"/>
                <a:ea typeface="Century Gothic" panose="020B0502020202020204" pitchFamily="2" charset="0"/>
              </a:rPr>
              <a:t>l'évè</a:t>
            </a:r>
            <a:r>
              <a:rPr lang="en-US" sz="1200" dirty="0" err="1" smtClean="0">
                <a:solidFill>
                  <a:schemeClr val="bg1"/>
                </a:solidFill>
                <a:latin typeface="Arial Narrow" panose="020B0606020202030204" pitchFamily="2" charset="0"/>
                <a:ea typeface="Century Gothic" panose="020B0502020202020204" pitchFamily="2" charset="0"/>
              </a:rPr>
              <a:t>nement</a:t>
            </a:r>
            <a:r>
              <a:rPr lang="en-US" sz="1200" dirty="0" smtClean="0">
                <a:solidFill>
                  <a:schemeClr val="bg1"/>
                </a:solidFill>
                <a:latin typeface="Arial Narrow" panose="020B0606020202030204" pitchFamily="2" charset="0"/>
                <a:ea typeface="Century Gothic" panose="020B0502020202020204" pitchFamily="2" charset="0"/>
              </a:rPr>
              <a:t> </a:t>
            </a:r>
            <a:r>
              <a:rPr lang="en-US" sz="1200" dirty="0" err="1">
                <a:solidFill>
                  <a:schemeClr val="bg1"/>
                </a:solidFill>
                <a:latin typeface="Arial Narrow" panose="020B0606020202030204" pitchFamily="2" charset="0"/>
                <a:ea typeface="Century Gothic" panose="020B0502020202020204" pitchFamily="2" charset="0"/>
              </a:rPr>
              <a:t>en</a:t>
            </a:r>
            <a:r>
              <a:rPr lang="en-US" sz="1200" dirty="0">
                <a:solidFill>
                  <a:schemeClr val="bg1"/>
                </a:solidFill>
                <a:latin typeface="Arial Narrow" panose="020B0606020202030204" pitchFamily="2" charset="0"/>
                <a:ea typeface="Century Gothic" panose="020B0502020202020204" pitchFamily="2" charset="0"/>
              </a:rPr>
              <a:t> question.</a:t>
            </a:r>
            <a:endParaRPr lang="en-US" sz="1200" dirty="0">
              <a:solidFill>
                <a:schemeClr val="bg1"/>
              </a:solidFill>
              <a:latin typeface="Arial Narrow" panose="020B0606020202030204" pitchFamily="2" charset="0"/>
              <a:ea typeface="Century Gothic" panose="020B0502020202020204" pitchFamily="2" charset="0"/>
            </a:endParaRPr>
          </a:p>
        </p:txBody>
      </p:sp>
      <p:sp>
        <p:nvSpPr>
          <p:cNvPr id="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 name="Imagem 51"/>
          <p:cNvPicPr>
            <a:picLocks noChangeAspect="1"/>
          </p:cNvPicPr>
          <p:nvPr/>
        </p:nvPicPr>
        <p:blipFill>
          <a:blip r:embed="rId2"/>
          <a:stretch>
            <a:fillRect/>
          </a:stretch>
        </p:blipFill>
        <p:spPr>
          <a:xfrm>
            <a:off x="27305" y="1270"/>
            <a:ext cx="2095500" cy="561975"/>
          </a:xfrm>
          <a:prstGeom prst="rect">
            <a:avLst/>
          </a:prstGeom>
          <a:noFill/>
          <a:ln>
            <a:noFill/>
          </a:ln>
          <a:effectLst/>
        </p:spPr>
      </p:pic>
      <p:pic>
        <p:nvPicPr>
          <p:cNvPr id="5" name="Imagem 4" descr="logo capa-fr"/>
          <p:cNvPicPr>
            <a:picLocks noChangeAspect="1"/>
          </p:cNvPicPr>
          <p:nvPr/>
        </p:nvPicPr>
        <p:blipFill>
          <a:blip r:embed="rId3"/>
          <a:stretch>
            <a:fillRect/>
          </a:stretch>
        </p:blipFill>
        <p:spPr>
          <a:xfrm>
            <a:off x="2540" y="542925"/>
            <a:ext cx="4608830" cy="4779010"/>
          </a:xfrm>
          <a:prstGeom prst="rect">
            <a:avLst/>
          </a:prstGeom>
        </p:spPr>
      </p:pic>
      <p:pic>
        <p:nvPicPr>
          <p:cNvPr id="7" name="Imagem 1" descr="logo"/>
          <p:cNvPicPr>
            <a:picLocks noChangeAspect="1"/>
          </p:cNvPicPr>
          <p:nvPr/>
        </p:nvPicPr>
        <p:blipFill>
          <a:blip r:embed="rId4"/>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
          <p:cNvSpPr txBox="1"/>
          <p:nvPr/>
        </p:nvSpPr>
        <p:spPr>
          <a:xfrm>
            <a:off x="5662717" y="3016788"/>
            <a:ext cx="1734893" cy="368300"/>
          </a:xfrm>
          <a:prstGeom prst="rect">
            <a:avLst/>
          </a:prstGeom>
          <a:noFill/>
        </p:spPr>
        <p:txBody>
          <a:bodyPr wrap="square" rtlCol="0">
            <a:spAutoFit/>
          </a:bodyPr>
          <a:lstStyle/>
          <a:p>
            <a:pPr algn="ctr"/>
            <a:r>
              <a:rPr lang="pt-PT" i="1">
                <a:solidFill>
                  <a:schemeClr val="tx1">
                    <a:lumMod val="95000"/>
                  </a:schemeClr>
                </a:solidFill>
                <a:latin typeface="Arial Narrow" panose="020B0606020202030204" pitchFamily="2" charset="0"/>
              </a:rPr>
              <a:t>CONTACTS</a:t>
            </a:r>
            <a:endParaRPr lang="pt-PT" i="1">
              <a:solidFill>
                <a:schemeClr val="tx1">
                  <a:lumMod val="95000"/>
                </a:schemeClr>
              </a:solidFill>
              <a:latin typeface="Arial Narrow" panose="020B0606020202030204" pitchFamily="2" charset="0"/>
            </a:endParaRPr>
          </a:p>
        </p:txBody>
      </p:sp>
      <p:grpSp>
        <p:nvGrpSpPr>
          <p:cNvPr id="7" name="Group 111"/>
          <p:cNvGrpSpPr/>
          <p:nvPr/>
        </p:nvGrpSpPr>
        <p:grpSpPr>
          <a:xfrm>
            <a:off x="6616533" y="96220"/>
            <a:ext cx="5497131" cy="2695822"/>
            <a:chOff x="643306" y="6439847"/>
            <a:chExt cx="5497131" cy="2695822"/>
          </a:xfrm>
        </p:grpSpPr>
        <p:pic>
          <p:nvPicPr>
            <p:cNvPr id="8"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3306" y="6439847"/>
              <a:ext cx="5497131" cy="26958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043" y="7486750"/>
              <a:ext cx="704973" cy="46962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aixaDeTexto 53"/>
          <p:cNvSpPr txBox="1"/>
          <p:nvPr/>
        </p:nvSpPr>
        <p:spPr>
          <a:xfrm>
            <a:off x="9819355" y="4133130"/>
            <a:ext cx="2236594" cy="1198880"/>
          </a:xfrm>
          <a:prstGeom prst="rect">
            <a:avLst/>
          </a:prstGeom>
          <a:noFill/>
        </p:spPr>
        <p:txBody>
          <a:bodyPr wrap="square" rtlCol="0">
            <a:spAutoFit/>
          </a:bodyPr>
          <a:lstStyle/>
          <a:p>
            <a:r>
              <a:rPr lang="pt-PT" altLang="en-US" sz="1200" i="1" dirty="0" smtClean="0">
                <a:gradFill>
                  <a:gsLst>
                    <a:gs pos="0">
                      <a:srgbClr val="FECF40"/>
                    </a:gs>
                    <a:gs pos="100000">
                      <a:srgbClr val="846C21"/>
                    </a:gs>
                  </a:gsLst>
                  <a:lin scaled="0"/>
                </a:gradFill>
                <a:latin typeface="Arial Narrow" panose="020B0606020202030204" pitchFamily="2" charset="0"/>
              </a:rPr>
              <a:t>CONFERENCE INTERNATIONALE</a:t>
            </a:r>
            <a:endParaRPr lang="en-US" sz="1200" dirty="0" smtClean="0">
              <a:latin typeface="Arial Narrow" panose="020B0606020202030204" pitchFamily="2" charset="0"/>
            </a:endParaRPr>
          </a:p>
          <a:p>
            <a:r>
              <a:rPr lang="en-US" sz="1200" dirty="0" smtClean="0">
                <a:latin typeface="Arial Narrow" panose="020B0606020202030204" pitchFamily="2" charset="0"/>
              </a:rPr>
              <a:t>WhatsApp</a:t>
            </a:r>
            <a:r>
              <a:rPr lang="en-US" sz="1200" dirty="0">
                <a:latin typeface="Arial Narrow" panose="020B0606020202030204" pitchFamily="2" charset="0"/>
              </a:rPr>
              <a:t>:+351 964 406 </a:t>
            </a:r>
            <a:r>
              <a:rPr lang="en-US" sz="1200" dirty="0" smtClean="0">
                <a:latin typeface="Arial Narrow" panose="020B0606020202030204" pitchFamily="2" charset="0"/>
              </a:rPr>
              <a:t>800</a:t>
            </a:r>
            <a:endParaRPr lang="en-US" sz="1200" dirty="0" smtClean="0">
              <a:latin typeface="Arial Narrow" panose="020B0606020202030204" pitchFamily="2" charset="0"/>
            </a:endParaRPr>
          </a:p>
          <a:p>
            <a:r>
              <a:rPr lang="en-US" sz="1200" dirty="0" smtClean="0">
                <a:latin typeface="Arial Narrow" panose="020B0606020202030204" pitchFamily="2" charset="0"/>
              </a:rPr>
              <a:t>Viber:+</a:t>
            </a:r>
            <a:r>
              <a:rPr lang="en-US" sz="1200" dirty="0">
                <a:latin typeface="Arial Narrow" panose="020B0606020202030204" pitchFamily="2" charset="0"/>
              </a:rPr>
              <a:t>351 964 406 800</a:t>
            </a:r>
            <a:endParaRPr lang="en-US" sz="1200" dirty="0">
              <a:latin typeface="Arial Narrow" panose="020B0606020202030204" pitchFamily="2" charset="0"/>
            </a:endParaRPr>
          </a:p>
          <a:p>
            <a:r>
              <a:rPr lang="en-US" sz="1200" dirty="0" smtClean="0">
                <a:latin typeface="Arial Narrow" panose="020B0606020202030204" pitchFamily="2" charset="0"/>
              </a:rPr>
              <a:t>Skype</a:t>
            </a:r>
            <a:r>
              <a:rPr lang="en-US" sz="1200" dirty="0">
                <a:latin typeface="Arial Narrow" panose="020B0606020202030204" pitchFamily="2" charset="0"/>
              </a:rPr>
              <a:t>: </a:t>
            </a:r>
            <a:r>
              <a:rPr lang="en-US" sz="1200" dirty="0" err="1">
                <a:latin typeface="Arial Narrow" panose="020B0606020202030204" pitchFamily="2" charset="0"/>
              </a:rPr>
              <a:t>setimocontinente</a:t>
            </a:r>
            <a:endParaRPr lang="en-US" sz="1200">
              <a:latin typeface="Arial Narrow" panose="020B0606020202030204" pitchFamily="2" charset="0"/>
            </a:endParaRPr>
          </a:p>
          <a:p>
            <a:r>
              <a:rPr lang="en-US" sz="1200" smtClean="0">
                <a:latin typeface="Arial Narrow" panose="020B0606020202030204" pitchFamily="2" charset="0"/>
              </a:rPr>
              <a:t>info@</a:t>
            </a:r>
            <a:r>
              <a:rPr lang="pt-PT" altLang="en-US" sz="1200" smtClean="0">
                <a:latin typeface="Arial Narrow" panose="020B0606020202030204" pitchFamily="2" charset="0"/>
              </a:rPr>
              <a:t>basaltconference</a:t>
            </a:r>
            <a:r>
              <a:rPr lang="en-US" sz="1200" smtClean="0">
                <a:latin typeface="Arial Narrow" panose="020B0606020202030204" pitchFamily="2" charset="0"/>
              </a:rPr>
              <a:t>.com</a:t>
            </a:r>
            <a:endParaRPr lang="en-US" sz="1200">
              <a:latin typeface="Arial Narrow" panose="020B0606020202030204" pitchFamily="2" charset="0"/>
            </a:endParaRPr>
          </a:p>
          <a:p>
            <a:r>
              <a:rPr lang="en-US" sz="1200" smtClean="0">
                <a:latin typeface="Arial Narrow" panose="020B0606020202030204" pitchFamily="2" charset="0"/>
              </a:rPr>
              <a:t>www.</a:t>
            </a:r>
            <a:r>
              <a:rPr lang="pt-PT" altLang="en-US" sz="1200" smtClean="0">
                <a:latin typeface="Arial Narrow" panose="020B0606020202030204" pitchFamily="2" charset="0"/>
                <a:sym typeface="+mn-ea"/>
              </a:rPr>
              <a:t>basaltconference</a:t>
            </a:r>
            <a:r>
              <a:rPr lang="en-US" sz="1200" smtClean="0">
                <a:latin typeface="Arial Narrow" panose="020B0606020202030204" pitchFamily="2" charset="0"/>
              </a:rPr>
              <a:t>.com</a:t>
            </a:r>
            <a:endParaRPr lang="en-US" sz="1200">
              <a:latin typeface="Arial Narrow" panose="020B0606020202030204" pitchFamily="2" charset="0"/>
            </a:endParaRPr>
          </a:p>
        </p:txBody>
      </p:sp>
      <p:sp>
        <p:nvSpPr>
          <p:cNvPr id="2" name="CaixaDeTexto 67"/>
          <p:cNvSpPr/>
          <p:nvPr/>
        </p:nvSpPr>
        <p:spPr>
          <a:xfrm>
            <a:off x="2279650" y="5304919"/>
            <a:ext cx="2548890" cy="1393825"/>
          </a:xfrm>
          <a:prstGeom prst="rect">
            <a:avLst/>
          </a:prstGeom>
          <a:noFill/>
          <a:ln>
            <a:noFill/>
          </a:ln>
          <a:effectLst/>
        </p:spPr>
        <p:txBody>
          <a:bodyPr vert="horz" wrap="square" lIns="91440" tIns="45720" rIns="91440" bIns="45720" numCol="1" spcCol="215900" anchor="t"/>
          <a:p>
            <a:pPr algn="ctr">
              <a:defRPr lang="en-US"/>
            </a:pPr>
            <a:r>
              <a:rPr lang="pt-PT" sz="2000" dirty="0" smtClean="0"/>
              <a:t>09-11 NOVEMBRE</a:t>
            </a:r>
            <a:endParaRPr lang="pt-PT" sz="2000" dirty="0" smtClean="0"/>
          </a:p>
          <a:p>
            <a:pPr algn="ctr">
              <a:defRPr lang="en-US"/>
            </a:pPr>
            <a:r>
              <a:rPr lang="pt-PT" sz="2000" dirty="0" smtClean="0"/>
              <a:t>________</a:t>
            </a:r>
            <a:r>
              <a:rPr lang="pt-PT" sz="2000" dirty="0" smtClean="0">
                <a:solidFill>
                  <a:srgbClr val="00B050"/>
                </a:solidFill>
              </a:rPr>
              <a:t>■</a:t>
            </a:r>
            <a:r>
              <a:rPr lang="pt-PT" sz="2000" dirty="0" smtClean="0"/>
              <a:t>________</a:t>
            </a:r>
            <a:endParaRPr lang="pt-PT" sz="2000" dirty="0" smtClean="0"/>
          </a:p>
          <a:p>
            <a:pPr algn="ctr">
              <a:defRPr lang="en-US"/>
            </a:pPr>
            <a:r>
              <a:rPr lang="pt-PT" sz="2000" b="1" dirty="0" smtClean="0">
                <a:solidFill>
                  <a:srgbClr val="FFFF00"/>
                </a:solidFill>
              </a:rPr>
              <a:t>2020</a:t>
            </a:r>
            <a:endParaRPr lang="pt-PT" sz="2000" b="1" dirty="0">
              <a:solidFill>
                <a:srgbClr val="FFFF00"/>
              </a:solidFill>
            </a:endParaRPr>
          </a:p>
          <a:p>
            <a:pPr algn="ctr">
              <a:defRPr lang="en-US"/>
            </a:pPr>
            <a:r>
              <a:rPr lang="pt-PT" sz="2000" b="1" dirty="0" smtClean="0">
                <a:solidFill>
                  <a:srgbClr val="92D050"/>
                </a:solidFill>
              </a:rPr>
              <a:t>CAP VERT</a:t>
            </a:r>
            <a:endParaRPr lang="pt-PT" sz="2000" b="1" dirty="0">
              <a:solidFill>
                <a:srgbClr val="92D050"/>
              </a:solidFill>
            </a:endParaRPr>
          </a:p>
        </p:txBody>
      </p:sp>
      <p:pic>
        <p:nvPicPr>
          <p:cNvPr id="3" name="Imagem 51"/>
          <p:cNvPicPr>
            <a:picLocks noChangeAspect="1"/>
          </p:cNvPicPr>
          <p:nvPr/>
        </p:nvPicPr>
        <p:blipFill>
          <a:blip r:embed="rId3"/>
          <a:stretch>
            <a:fillRect/>
          </a:stretch>
        </p:blipFill>
        <p:spPr>
          <a:xfrm>
            <a:off x="27305" y="1270"/>
            <a:ext cx="2095500" cy="561975"/>
          </a:xfrm>
          <a:prstGeom prst="rect">
            <a:avLst/>
          </a:prstGeom>
          <a:noFill/>
          <a:ln>
            <a:noFill/>
          </a:ln>
          <a:effectLst/>
        </p:spPr>
      </p:pic>
      <p:pic>
        <p:nvPicPr>
          <p:cNvPr id="14" name="Imagem 13" descr="logo capa-fr"/>
          <p:cNvPicPr>
            <a:picLocks noChangeAspect="1"/>
          </p:cNvPicPr>
          <p:nvPr/>
        </p:nvPicPr>
        <p:blipFill>
          <a:blip r:embed="rId4"/>
          <a:stretch>
            <a:fillRect/>
          </a:stretch>
        </p:blipFill>
        <p:spPr>
          <a:xfrm>
            <a:off x="2540" y="542925"/>
            <a:ext cx="4608830" cy="4779010"/>
          </a:xfrm>
          <a:prstGeom prst="rect">
            <a:avLst/>
          </a:prstGeom>
        </p:spPr>
      </p:pic>
      <p:pic>
        <p:nvPicPr>
          <p:cNvPr id="10" name="Imagem9"/>
          <p:cNvPicPr>
            <a:picLocks noChangeAspect="1"/>
          </p:cNvPicPr>
          <p:nvPr/>
        </p:nvPicPr>
        <p:blipFill>
          <a:blip r:embed="rId5"/>
          <a:stretch>
            <a:fillRect/>
          </a:stretch>
        </p:blipFill>
        <p:spPr>
          <a:xfrm>
            <a:off x="10533380" y="5561965"/>
            <a:ext cx="1654175" cy="1279525"/>
          </a:xfrm>
          <a:prstGeom prst="rect">
            <a:avLst/>
          </a:prstGeom>
          <a:noFill/>
          <a:ln>
            <a:noFill/>
          </a:ln>
          <a:effectLst/>
        </p:spPr>
      </p:pic>
      <p:pic>
        <p:nvPicPr>
          <p:cNvPr id="13" name="Imagem 1" descr="logo"/>
          <p:cNvPicPr>
            <a:picLocks noChangeAspect="1"/>
          </p:cNvPicPr>
          <p:nvPr/>
        </p:nvPicPr>
        <p:blipFill>
          <a:blip r:embed="rId6"/>
          <a:stretch>
            <a:fillRect/>
          </a:stretch>
        </p:blipFill>
        <p:spPr>
          <a:xfrm>
            <a:off x="-6985" y="6446520"/>
            <a:ext cx="1306830" cy="3949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13136</Words>
  <Application>WPS Presentation</Application>
  <PresentationFormat>Grand écran</PresentationFormat>
  <Paragraphs>166</Paragraphs>
  <Slides>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7</vt:i4>
      </vt:variant>
    </vt:vector>
  </HeadingPairs>
  <TitlesOfParts>
    <vt:vector size="20" baseType="lpstr">
      <vt:lpstr>Arial</vt:lpstr>
      <vt:lpstr>SimSun</vt:lpstr>
      <vt:lpstr>Wingdings</vt:lpstr>
      <vt:lpstr>Century Gothic</vt:lpstr>
      <vt:lpstr>Wingdings 3</vt:lpstr>
      <vt:lpstr>Calibri</vt:lpstr>
      <vt:lpstr>Arial Narrow</vt:lpstr>
      <vt:lpstr>Times New Roman</vt:lpstr>
      <vt:lpstr>Microsoft YaHei</vt:lpstr>
      <vt:lpstr/>
      <vt:lpstr>Arial Unicode MS</vt:lpstr>
      <vt:lpstr>Segoe Print</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60</cp:revision>
  <dcterms:created xsi:type="dcterms:W3CDTF">2019-09-15T11:56:00Z</dcterms:created>
  <dcterms:modified xsi:type="dcterms:W3CDTF">2020-11-06T08:49:00Z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