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72" r:id="rId7"/>
    <p:sldId id="273" r:id="rId8"/>
    <p:sldId id="274" r:id="rId9"/>
    <p:sldId id="275" r:id="rId10"/>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88" autoAdjust="0"/>
    <p:restoredTop sz="95541" autoAdjust="0"/>
  </p:normalViewPr>
  <p:slideViewPr>
    <p:cSldViewPr snapToGrid="0">
      <p:cViewPr varScale="1">
        <p:scale>
          <a:sx n="70" d="100"/>
          <a:sy n="70" d="100"/>
        </p:scale>
        <p:origin x="1122" y="72"/>
      </p:cViewPr>
      <p:guideLst>
        <p:guide orient="horz" pos="2198"/>
        <p:guide pos="3840"/>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US"/>
            </a:fld>
            <a:endParaRPr lang="en-US"/>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US"/>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US"/>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US"/>
            </a:fld>
            <a:endParaRPr lang="en-US"/>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en-US"/>
            </a:fld>
            <a:endParaRPr lang="en-US"/>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en-US"/>
            </a:fld>
            <a:endParaRPr lang="en-US"/>
          </a:p>
        </p:txBody>
      </p:sp>
      <p:sp>
        <p:nvSpPr>
          <p:cNvPr id="6" name="Footer Placeholder 3"/>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4"/>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en-US"/>
            </a:fld>
            <a:endParaRPr lang="en-US"/>
          </a:p>
        </p:txBody>
      </p:sp>
      <p:sp>
        <p:nvSpPr>
          <p:cNvPr id="6"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en-US"/>
            </a:fld>
            <a:endParaRPr lang="en-US"/>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en-US"/>
            </a:fld>
            <a:endParaRPr lang="en-US"/>
          </a:p>
        </p:txBody>
      </p:sp>
      <p:sp>
        <p:nvSpPr>
          <p:cNvPr id="6"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en-US"/>
            </a:fld>
            <a:endParaRPr lang="en-US"/>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en-US"/>
            </a:fld>
            <a:endParaRPr lang="en-US"/>
          </a:p>
        </p:txBody>
      </p:sp>
      <p:sp>
        <p:nvSpPr>
          <p:cNvPr id="6"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en-US"/>
            </a:fld>
            <a:endParaRPr lang="en-US"/>
          </a:p>
        </p:txBody>
      </p:sp>
      <p:sp>
        <p:nvSpPr>
          <p:cNvPr id="6" name="Footer Placeholder 5"/>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6"/>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en-US"/>
            </a:fld>
            <a:endParaRPr lang="en-US"/>
          </a:p>
        </p:txBody>
      </p:sp>
      <p:sp>
        <p:nvSpPr>
          <p:cNvPr id="8" name="Footer Placeholder 7"/>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9" name="Slide Number Placeholder 8"/>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en-US"/>
            </a:fld>
            <a:endParaRPr lang="en-US"/>
          </a:p>
        </p:txBody>
      </p:sp>
      <p:sp>
        <p:nvSpPr>
          <p:cNvPr id="4" name="Footer Placeholder 3"/>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5" name="Slide Number Placeholder 4"/>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en-US"/>
            </a:fld>
            <a:endParaRPr lang="en-US"/>
          </a:p>
        </p:txBody>
      </p:sp>
      <p:sp>
        <p:nvSpPr>
          <p:cNvPr id="3" name="Footer Placeholder 2"/>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4" name="Slide Number Placeholder 3"/>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en-US"/>
            </a:fld>
            <a:endParaRPr lang="en-US"/>
          </a:p>
        </p:txBody>
      </p:sp>
      <p:sp>
        <p:nvSpPr>
          <p:cNvPr id="6" name="Footer Placeholder 5"/>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6"/>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en-US"/>
            </a:fld>
            <a:endParaRPr lang="en-US"/>
          </a:p>
        </p:txBody>
      </p:sp>
      <p:sp>
        <p:nvSpPr>
          <p:cNvPr id="6" name="Footer Placeholder 5"/>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6"/>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en-US"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en-US"/>
            </a:fld>
            <a:endParaRPr lang="en-US"/>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en-US"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en-US"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4154789" y="3788015"/>
            <a:ext cx="3784879" cy="1077218"/>
          </a:xfrm>
          <a:prstGeom prst="rect">
            <a:avLst/>
          </a:prstGeom>
          <a:noFill/>
        </p:spPr>
        <p:txBody>
          <a:bodyPr wrap="square" rtlCol="0">
            <a:spAutoFit/>
          </a:bodyPr>
          <a:lstStyle/>
          <a:p>
            <a:pPr algn="ctr"/>
            <a:r>
              <a:rPr lang="pt-PT" sz="3200" i="1" dirty="0"/>
              <a:t>EVENT </a:t>
            </a:r>
            <a:endParaRPr lang="pt-PT" sz="3200" i="1" dirty="0" smtClean="0"/>
          </a:p>
          <a:p>
            <a:pPr algn="ctr"/>
            <a:r>
              <a:rPr lang="pt-PT" sz="3200" i="1" dirty="0" smtClean="0"/>
              <a:t>FRAMEWORK</a:t>
            </a:r>
            <a:endParaRPr lang="pt-PT" sz="3200" i="1" dirty="0"/>
          </a:p>
        </p:txBody>
      </p:sp>
      <p:pic>
        <p:nvPicPr>
          <p:cNvPr id="24" name="Imagem9"/>
          <p:cNvPicPr>
            <a:picLocks noChangeAspect="1"/>
          </p:cNvPicPr>
          <p:nvPr/>
        </p:nvPicPr>
        <p:blipFill>
          <a:blip r:embed="rId1"/>
          <a:stretch>
            <a:fillRect/>
          </a:stretch>
        </p:blipFill>
        <p:spPr>
          <a:xfrm>
            <a:off x="8371205" y="3894455"/>
            <a:ext cx="3810000" cy="2946400"/>
          </a:xfrm>
          <a:prstGeom prst="rect">
            <a:avLst/>
          </a:prstGeom>
          <a:noFill/>
          <a:ln>
            <a:noFill/>
          </a:ln>
          <a:effectLst/>
        </p:spPr>
      </p:pic>
      <p:pic>
        <p:nvPicPr>
          <p:cNvPr id="27" name="Imagem 51"/>
          <p:cNvPicPr>
            <a:picLocks noChangeAspect="1"/>
          </p:cNvPicPr>
          <p:nvPr/>
        </p:nvPicPr>
        <p:blipFill>
          <a:blip r:embed="rId2"/>
          <a:stretch>
            <a:fillRect/>
          </a:stretch>
        </p:blipFill>
        <p:spPr>
          <a:xfrm>
            <a:off x="15875" y="12065"/>
            <a:ext cx="2095500" cy="561975"/>
          </a:xfrm>
          <a:prstGeom prst="rect">
            <a:avLst/>
          </a:prstGeom>
          <a:noFill/>
          <a:ln>
            <a:noFill/>
          </a:ln>
          <a:effectLst/>
        </p:spPr>
      </p:pic>
      <p:pic>
        <p:nvPicPr>
          <p:cNvPr id="5" name="Imagem 4" descr="logo Conference"/>
          <p:cNvPicPr>
            <a:picLocks noChangeAspect="1"/>
          </p:cNvPicPr>
          <p:nvPr/>
        </p:nvPicPr>
        <p:blipFill>
          <a:blip r:embed="rId3"/>
          <a:stretch>
            <a:fillRect/>
          </a:stretch>
        </p:blipFill>
        <p:spPr>
          <a:xfrm>
            <a:off x="10160" y="677545"/>
            <a:ext cx="4093845" cy="4244975"/>
          </a:xfrm>
          <a:prstGeom prst="rect">
            <a:avLst/>
          </a:prstGeom>
        </p:spPr>
      </p:pic>
      <p:pic>
        <p:nvPicPr>
          <p:cNvPr id="22" name="Picture 13" descr="Resultado de imagem para societé"/>
          <p:cNvPicPr>
            <a:picLocks noChangeAspect="1"/>
          </p:cNvPicPr>
          <p:nvPr/>
        </p:nvPicPr>
        <p:blipFill>
          <a:blip r:embed="rId4"/>
          <a:stretch>
            <a:fillRect/>
          </a:stretch>
        </p:blipFill>
        <p:spPr>
          <a:xfrm>
            <a:off x="6726555" y="1082675"/>
            <a:ext cx="3618865" cy="3646805"/>
          </a:xfrm>
          <a:prstGeom prst="rect">
            <a:avLst/>
          </a:prstGeom>
          <a:noFill/>
          <a:ln>
            <a:noFill/>
          </a:ln>
          <a:effectLst/>
        </p:spPr>
      </p:pic>
      <p:sp>
        <p:nvSpPr>
          <p:cNvPr id="2" name="CaixaDeTexto 67"/>
          <p:cNvSpPr/>
          <p:nvPr/>
        </p:nvSpPr>
        <p:spPr>
          <a:xfrm>
            <a:off x="1807210" y="5029200"/>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ym typeface="+mn-ea"/>
              </a:rPr>
              <a:t>9 </a:t>
            </a:r>
            <a:r>
              <a:rPr sz="2000" dirty="0" smtClean="0">
                <a:sym typeface="+mn-ea"/>
              </a:rPr>
              <a:t>-</a:t>
            </a:r>
            <a:r>
              <a:rPr lang="pt-PT" altLang="en-US" sz="2000" dirty="0" smtClean="0">
                <a:sym typeface="+mn-ea"/>
              </a:rPr>
              <a:t>11</a:t>
            </a:r>
            <a:r>
              <a:rPr sz="2000" dirty="0" smtClean="0">
                <a:sym typeface="+mn-ea"/>
              </a:rPr>
              <a:t> </a:t>
            </a:r>
            <a:r>
              <a:rPr lang="pt-PT" altLang="en-US" sz="2000" dirty="0" smtClean="0">
                <a:sym typeface="+mn-ea"/>
              </a:rPr>
              <a:t>NOVEMBER</a:t>
            </a:r>
            <a:endParaRPr lang="en-US" sz="2000" dirty="0" smtClean="0"/>
          </a:p>
          <a:p>
            <a:pPr algn="ctr">
              <a:defRPr lang="en-US"/>
            </a:pPr>
            <a:r>
              <a:rPr lang="en-US" sz="2000" dirty="0" smtClean="0"/>
              <a:t>________</a:t>
            </a:r>
            <a:r>
              <a:rPr lang="en-US" sz="2000" dirty="0" smtClean="0">
                <a:solidFill>
                  <a:srgbClr val="00B050"/>
                </a:solidFill>
              </a:rPr>
              <a:t>■</a:t>
            </a:r>
            <a:r>
              <a:rPr lang="en-US" sz="2000" dirty="0" smtClean="0"/>
              <a:t>________</a:t>
            </a:r>
            <a:endParaRPr lang="en-US" sz="2000" dirty="0" smtClean="0"/>
          </a:p>
          <a:p>
            <a:pPr algn="ctr">
              <a:defRPr lang="en-US"/>
            </a:pPr>
            <a:r>
              <a:rPr lang="en-US" sz="2000" b="1" dirty="0" smtClean="0">
                <a:solidFill>
                  <a:srgbClr val="FFFF00"/>
                </a:solidFill>
              </a:rPr>
              <a:t>2020</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3" name="Imagem 1" descr="logo"/>
          <p:cNvPicPr>
            <a:picLocks noChangeAspect="1"/>
          </p:cNvPicPr>
          <p:nvPr/>
        </p:nvPicPr>
        <p:blipFill>
          <a:blip r:embed="rId5"/>
          <a:stretch>
            <a:fillRect/>
          </a:stretch>
        </p:blipFill>
        <p:spPr>
          <a:xfrm>
            <a:off x="9948863" y="-47942"/>
            <a:ext cx="2254885" cy="681355"/>
          </a:xfrm>
          <a:prstGeom prst="rect">
            <a:avLst/>
          </a:prstGeom>
        </p:spPr>
      </p:pic>
      <p:pic>
        <p:nvPicPr>
          <p:cNvPr id="4" name="Imagem 1" descr="logo"/>
          <p:cNvPicPr>
            <a:picLocks noChangeAspect="1"/>
          </p:cNvPicPr>
          <p:nvPr/>
        </p:nvPicPr>
        <p:blipFill>
          <a:blip r:embed="rId5"/>
          <a:stretch>
            <a:fillRect/>
          </a:stretch>
        </p:blipFill>
        <p:spPr>
          <a:xfrm>
            <a:off x="15875" y="6446520"/>
            <a:ext cx="1306830" cy="3949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nvGraphicFramePr>
        <p:xfrm>
          <a:off x="5232305" y="488950"/>
          <a:ext cx="6724564" cy="2922905"/>
        </p:xfrm>
        <a:graphic>
          <a:graphicData uri="http://schemas.openxmlformats.org/drawingml/2006/table">
            <a:tbl>
              <a:tblPr>
                <a:noFill/>
              </a:tblPr>
              <a:tblGrid>
                <a:gridCol w="2936335"/>
                <a:gridCol w="470263"/>
                <a:gridCol w="2856411"/>
                <a:gridCol w="461555"/>
              </a:tblGrid>
              <a:tr h="417830">
                <a:tc>
                  <a:txBody>
                    <a:bodyPr/>
                    <a:lstStyle/>
                    <a:p>
                      <a:pPr marL="0" marR="0" indent="0" algn="ctr">
                        <a:buNone/>
                        <a:defRPr lang="en-US" b="1">
                          <a:solidFill>
                            <a:srgbClr val="FFFFFF"/>
                          </a:solidFill>
                        </a:defRPr>
                      </a:pPr>
                      <a:r>
                        <a:rPr lang="en-US" sz="1200" b="0">
                          <a:solidFill>
                            <a:schemeClr val="bg1"/>
                          </a:solidFill>
                          <a:latin typeface="Arial Narrow" panose="020B0606020202030204" pitchFamily="34" charset="0"/>
                          <a:ea typeface="Century Gothic" panose="020B0502020202020204" pitchFamily="2" charset="0"/>
                          <a:cs typeface="Century Gothic" panose="020B0502020202020204" pitchFamily="2" charset="0"/>
                        </a:rPr>
                        <a:t>Item</a:t>
                      </a:r>
                      <a:endParaRPr lang="en-US" sz="1200" b="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GB" sz="1200" b="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Page</a:t>
                      </a:r>
                      <a:endParaRPr lang="en-GB" sz="1200" b="0" noProof="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a:solidFill>
                            <a:schemeClr val="bg1"/>
                          </a:solidFill>
                          <a:latin typeface="Arial Narrow" panose="020B0606020202030204" pitchFamily="34" charset="0"/>
                          <a:ea typeface="Century Gothic" panose="020B0502020202020204" pitchFamily="2" charset="0"/>
                          <a:cs typeface="Century Gothic" panose="020B0502020202020204" pitchFamily="2" charset="0"/>
                        </a:rPr>
                        <a:t>Item</a:t>
                      </a:r>
                      <a:endParaRPr lang="en-US" sz="1200" b="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GB" sz="1200" b="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Page</a:t>
                      </a:r>
                      <a:endParaRPr lang="en-GB" sz="1200" b="0" noProof="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pt-PT" sz="1200" b="0" i="0" u="none" strike="noStrike" kern="1" spc="0" baseline="0" dirty="0" smtClean="0">
                          <a:solidFill>
                            <a:schemeClr val="tx1"/>
                          </a:solidFill>
                          <a:effectLst/>
                          <a:latin typeface="+mn-lt"/>
                          <a:ea typeface="+mn-ea"/>
                          <a:cs typeface="+mn-cs"/>
                        </a:rPr>
                        <a:t>EVENT FRAMEWORK</a:t>
                      </a:r>
                      <a:endParaRPr lang="en-GB" sz="1200" noProof="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3</a:t>
                      </a: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r>
                        <a:rPr lang="en-US" sz="1200" b="0" i="0" u="none" strike="noStrike" kern="1" spc="0" baseline="0" dirty="0" smtClean="0">
                          <a:solidFill>
                            <a:schemeClr val="tx1"/>
                          </a:solidFill>
                          <a:effectLst/>
                          <a:latin typeface="+mn-lt"/>
                          <a:ea typeface="+mn-ea"/>
                          <a:cs typeface="+mn-cs"/>
                        </a:rPr>
                        <a:t>MAIN OBJECTIVES OF THE EVENT</a:t>
                      </a:r>
                      <a:endParaRPr lang="en-GB" sz="1200" noProof="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rPr>
                        <a:t>5</a:t>
                      </a: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pt-PT" sz="1200" b="0" i="0" u="none" strike="noStrike" kern="1" spc="0" baseline="0" dirty="0" smtClean="0">
                          <a:solidFill>
                            <a:schemeClr val="tx1"/>
                          </a:solidFill>
                          <a:effectLst/>
                          <a:latin typeface="+mn-lt"/>
                          <a:ea typeface="+mn-ea"/>
                          <a:cs typeface="+mn-cs"/>
                        </a:rPr>
                        <a:t>PREAMBLE</a:t>
                      </a:r>
                      <a:endParaRPr lang="en-GB" sz="1200" noProof="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4</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0" u="none" strike="noStrike" kern="1" spc="0" baseline="0" dirty="0" smtClean="0">
                          <a:solidFill>
                            <a:schemeClr val="tx1"/>
                          </a:solidFill>
                          <a:effectLst/>
                          <a:latin typeface="+mn-lt"/>
                          <a:ea typeface="+mn-ea"/>
                          <a:cs typeface="+mn-cs"/>
                        </a:rPr>
                        <a:t>PROGRAM OPERATION</a:t>
                      </a:r>
                      <a:endParaRPr lang="en-GB" sz="1200" noProof="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6</a:t>
                      </a: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a:buNone/>
                        <a:defRPr lang="en-US">
                          <a:solidFill>
                            <a:srgbClr val="000000"/>
                          </a:solidFill>
                        </a:defRPr>
                      </a:pPr>
                      <a:endParaRPr lang="en-GB" sz="1200" noProof="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pt-PT" sz="1200" i="1">
                          <a:solidFill>
                            <a:schemeClr val="tx1">
                              <a:lumMod val="95000"/>
                            </a:schemeClr>
                          </a:solidFill>
                          <a:latin typeface="Arial Narrow" panose="020B0606020202030204" pitchFamily="34" charset="0"/>
                          <a:sym typeface="+mn-ea"/>
                        </a:rPr>
                        <a:t>CONTACTS</a:t>
                      </a:r>
                      <a:endParaRPr lang="en-GB" sz="120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7</a:t>
                      </a:r>
                      <a:endParaRPr lang="pt-PT" alt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endParaRPr lang="en-GB" sz="1200" noProof="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pic>
        <p:nvPicPr>
          <p:cNvPr id="29" name="Imagem 51"/>
          <p:cNvPicPr>
            <a:picLocks noChangeAspect="1"/>
          </p:cNvPicPr>
          <p:nvPr/>
        </p:nvPicPr>
        <p:blipFill>
          <a:blip r:embed="rId1"/>
          <a:stretch>
            <a:fillRect/>
          </a:stretch>
        </p:blipFill>
        <p:spPr>
          <a:xfrm>
            <a:off x="15875" y="12065"/>
            <a:ext cx="2095500" cy="561975"/>
          </a:xfrm>
          <a:prstGeom prst="rect">
            <a:avLst/>
          </a:prstGeom>
          <a:noFill/>
          <a:ln>
            <a:noFill/>
          </a:ln>
          <a:effectLst/>
        </p:spPr>
      </p:pic>
      <p:pic>
        <p:nvPicPr>
          <p:cNvPr id="5" name="Imagem 4" descr="logo Conference"/>
          <p:cNvPicPr>
            <a:picLocks noChangeAspect="1"/>
          </p:cNvPicPr>
          <p:nvPr/>
        </p:nvPicPr>
        <p:blipFill>
          <a:blip r:embed="rId2"/>
          <a:stretch>
            <a:fillRect/>
          </a:stretch>
        </p:blipFill>
        <p:spPr>
          <a:xfrm>
            <a:off x="10160" y="677545"/>
            <a:ext cx="4093845" cy="4244975"/>
          </a:xfrm>
          <a:prstGeom prst="rect">
            <a:avLst/>
          </a:prstGeom>
        </p:spPr>
      </p:pic>
      <p:sp>
        <p:nvSpPr>
          <p:cNvPr id="23" name="Rectangle 5"/>
          <p:cNvSpPr/>
          <p:nvPr/>
        </p:nvSpPr>
        <p:spPr>
          <a:xfrm>
            <a:off x="5714365" y="4423410"/>
            <a:ext cx="969010" cy="840740"/>
          </a:xfrm>
          <a:prstGeom prst="rect">
            <a:avLst/>
          </a:prstGeom>
          <a:solidFill>
            <a:srgbClr val="64A6F7"/>
          </a:solidFill>
          <a:ln>
            <a:noFill/>
          </a:ln>
          <a:effectLst/>
        </p:spPr>
        <p:txBody>
          <a:bodyPr vert="horz" wrap="square" lIns="91440" tIns="45720" rIns="91440" bIns="45720" numCol="1" spcCol="215900" anchor="ctr"/>
          <a:p>
            <a:pPr algn="ctr">
              <a:defRPr lang="en-US">
                <a:solidFill>
                  <a:srgbClr val="FFFFFF"/>
                </a:solidFill>
              </a:defRPr>
            </a:pPr>
            <a:r>
              <a:rPr lang="en-US" b="1" i="1" dirty="0" smtClean="0">
                <a:solidFill>
                  <a:srgbClr val="008080"/>
                </a:solidFill>
                <a:latin typeface="Arial Narrow" panose="020B0606020202030204" pitchFamily="34" charset="0"/>
                <a:ea typeface="Century Gothic" panose="020B0502020202020204" pitchFamily="2" charset="0"/>
                <a:cs typeface="Century Gothic" panose="020B0502020202020204" pitchFamily="2" charset="0"/>
              </a:rPr>
              <a:t>PLAN</a:t>
            </a:r>
            <a:endParaRPr lang="en-US" b="1" i="1" dirty="0">
              <a:solidFill>
                <a:srgbClr val="00808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4" name="Right Arrow 6"/>
          <p:cNvSpPr/>
          <p:nvPr/>
        </p:nvSpPr>
        <p:spPr>
          <a:xfrm>
            <a:off x="6727825" y="4385310"/>
            <a:ext cx="445135"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en-US"/>
          </a:p>
        </p:txBody>
      </p:sp>
      <p:sp>
        <p:nvSpPr>
          <p:cNvPr id="25" name="Rectangle 7"/>
          <p:cNvSpPr/>
          <p:nvPr/>
        </p:nvSpPr>
        <p:spPr>
          <a:xfrm>
            <a:off x="7269480" y="3489325"/>
            <a:ext cx="1565910"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r>
              <a:rPr lang="en-GB" sz="1200" i="1" dirty="0" smtClean="0">
                <a:latin typeface="Arial Narrow" panose="020B0606020202030204" pitchFamily="34" charset="0"/>
              </a:rPr>
              <a:t>Focused on Environmental Protection</a:t>
            </a:r>
            <a:endParaRPr lang="en-GB" sz="1200" i="1" dirty="0">
              <a:solidFill>
                <a:schemeClr val="tx1"/>
              </a:solidFill>
              <a:latin typeface="Arial Narrow" panose="020B0606020202030204" pitchFamily="34" charset="0"/>
            </a:endParaRPr>
          </a:p>
        </p:txBody>
      </p:sp>
      <p:sp>
        <p:nvSpPr>
          <p:cNvPr id="26" name="Rectangle 20"/>
          <p:cNvSpPr/>
          <p:nvPr/>
        </p:nvSpPr>
        <p:spPr>
          <a:xfrm>
            <a:off x="7266305" y="4142105"/>
            <a:ext cx="1565275"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en-GB" sz="1200" i="1" dirty="0" smtClean="0">
                <a:latin typeface="Arial Narrow" panose="020B0606020202030204" pitchFamily="34" charset="0"/>
              </a:rPr>
              <a:t>Centred on Innovation</a:t>
            </a:r>
            <a:endParaRPr lang="en-GB" sz="1200" i="1" dirty="0">
              <a:solidFill>
                <a:schemeClr val="tx1"/>
              </a:solidFill>
              <a:latin typeface="Arial Narrow" panose="020B0606020202030204" pitchFamily="34" charset="0"/>
            </a:endParaRPr>
          </a:p>
        </p:txBody>
      </p:sp>
      <p:sp>
        <p:nvSpPr>
          <p:cNvPr id="27" name="Rectangle 22"/>
          <p:cNvSpPr/>
          <p:nvPr/>
        </p:nvSpPr>
        <p:spPr>
          <a:xfrm>
            <a:off x="7258685" y="4834255"/>
            <a:ext cx="1565910"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en-GB" sz="1200" i="1" dirty="0" smtClean="0">
                <a:latin typeface="Arial Narrow" panose="020B0606020202030204" pitchFamily="34" charset="0"/>
              </a:rPr>
              <a:t>Realist</a:t>
            </a:r>
            <a:endParaRPr lang="en-GB" sz="1200" i="1" dirty="0">
              <a:solidFill>
                <a:schemeClr val="tx1"/>
              </a:solidFill>
              <a:latin typeface="Arial Narrow" panose="020B0606020202030204" pitchFamily="34" charset="0"/>
            </a:endParaRPr>
          </a:p>
        </p:txBody>
      </p:sp>
      <p:sp>
        <p:nvSpPr>
          <p:cNvPr id="28" name="Rectangle 23"/>
          <p:cNvSpPr/>
          <p:nvPr/>
        </p:nvSpPr>
        <p:spPr>
          <a:xfrm>
            <a:off x="7258685" y="5499100"/>
            <a:ext cx="1565910"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en-GB" sz="1200" i="1" dirty="0" smtClean="0">
                <a:latin typeface="Arial Narrow" panose="020B0606020202030204" pitchFamily="34" charset="0"/>
              </a:rPr>
              <a:t>Strategic</a:t>
            </a:r>
            <a:endParaRPr lang="en-GB" sz="1200" i="1" dirty="0">
              <a:solidFill>
                <a:schemeClr val="tx1"/>
              </a:solidFill>
              <a:latin typeface="Arial Narrow" panose="020B0606020202030204" pitchFamily="34" charset="0"/>
            </a:endParaRPr>
          </a:p>
        </p:txBody>
      </p:sp>
      <p:sp>
        <p:nvSpPr>
          <p:cNvPr id="2" name="Rectangle 8"/>
          <p:cNvSpPr/>
          <p:nvPr/>
        </p:nvSpPr>
        <p:spPr>
          <a:xfrm>
            <a:off x="9066530" y="4385310"/>
            <a:ext cx="1188085" cy="828040"/>
          </a:xfrm>
          <a:prstGeom prst="rect">
            <a:avLst/>
          </a:prstGeom>
          <a:solidFill>
            <a:schemeClr val="accent5">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en-GB" sz="1400" b="1" i="1" dirty="0" smtClean="0">
                <a:solidFill>
                  <a:schemeClr val="tx2">
                    <a:lumMod val="50000"/>
                  </a:schemeClr>
                </a:solidFill>
              </a:rPr>
              <a:t>Actions</a:t>
            </a:r>
            <a:endParaRPr lang="en-GB" sz="1400" b="1" i="1" dirty="0" smtClean="0">
              <a:solidFill>
                <a:schemeClr val="tx2">
                  <a:lumMod val="50000"/>
                </a:schemeClr>
              </a:solidFill>
            </a:endParaRPr>
          </a:p>
        </p:txBody>
      </p:sp>
      <p:sp>
        <p:nvSpPr>
          <p:cNvPr id="30" name="Right Arrow 24"/>
          <p:cNvSpPr/>
          <p:nvPr/>
        </p:nvSpPr>
        <p:spPr>
          <a:xfrm>
            <a:off x="8849360" y="4340860"/>
            <a:ext cx="445770" cy="88900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en-US"/>
          </a:p>
        </p:txBody>
      </p:sp>
      <p:sp>
        <p:nvSpPr>
          <p:cNvPr id="31" name="Rectangle 25"/>
          <p:cNvSpPr/>
          <p:nvPr/>
        </p:nvSpPr>
        <p:spPr>
          <a:xfrm>
            <a:off x="10698480" y="4391660"/>
            <a:ext cx="1188085" cy="825500"/>
          </a:xfrm>
          <a:prstGeom prst="rect">
            <a:avLst/>
          </a:prstGeom>
          <a:solidFill>
            <a:schemeClr val="accent5">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en-GB" sz="1400" b="1" i="1" dirty="0" smtClean="0">
                <a:solidFill>
                  <a:schemeClr val="tx2">
                    <a:lumMod val="50000"/>
                  </a:schemeClr>
                </a:solidFill>
              </a:rPr>
              <a:t>Results</a:t>
            </a:r>
            <a:endParaRPr lang="en-GB" sz="1400" b="1" i="1" dirty="0" smtClean="0">
              <a:solidFill>
                <a:schemeClr val="tx2">
                  <a:lumMod val="50000"/>
                </a:schemeClr>
              </a:solidFill>
            </a:endParaRPr>
          </a:p>
        </p:txBody>
      </p:sp>
      <p:sp>
        <p:nvSpPr>
          <p:cNvPr id="32" name="Right Arrow 26"/>
          <p:cNvSpPr/>
          <p:nvPr/>
        </p:nvSpPr>
        <p:spPr>
          <a:xfrm>
            <a:off x="10260330" y="4359910"/>
            <a:ext cx="445770"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en-US"/>
          </a:p>
        </p:txBody>
      </p:sp>
      <p:sp>
        <p:nvSpPr>
          <p:cNvPr id="33" name="Rectangle 10"/>
          <p:cNvSpPr/>
          <p:nvPr/>
        </p:nvSpPr>
        <p:spPr>
          <a:xfrm>
            <a:off x="9522460" y="5334000"/>
            <a:ext cx="255905" cy="1430655"/>
          </a:xfrm>
          <a:prstGeom prst="rect">
            <a:avLst/>
          </a:prstGeom>
          <a:solidFill>
            <a:srgbClr val="F1B187"/>
          </a:solidFill>
          <a:ln>
            <a:noFill/>
          </a:ln>
          <a:effectLst/>
        </p:spPr>
        <p:txBody>
          <a:bodyPr vert="horz" wrap="square" lIns="91440" tIns="45720" rIns="91440" bIns="45720" numCol="1" spcCol="215900" anchor="ctr"/>
          <a:p>
            <a:pPr algn="ctr">
              <a:defRPr lang="en-US">
                <a:solidFill>
                  <a:srgbClr val="FFFFFF"/>
                </a:solidFill>
              </a:defRPr>
            </a:pPr>
            <a:endParaRPr lang="en-US"/>
          </a:p>
        </p:txBody>
      </p:sp>
      <p:sp>
        <p:nvSpPr>
          <p:cNvPr id="34" name="Right Arrow 30"/>
          <p:cNvSpPr/>
          <p:nvPr/>
        </p:nvSpPr>
        <p:spPr>
          <a:xfrm rot="16200000">
            <a:off x="5500370" y="5755005"/>
            <a:ext cx="1405255" cy="499745"/>
          </a:xfrm>
          <a:prstGeom prst="rightArrow">
            <a:avLst>
              <a:gd name="adj1" fmla="val 50000"/>
              <a:gd name="adj2" fmla="val 50024"/>
            </a:avLst>
          </a:prstGeom>
          <a:solidFill>
            <a:srgbClr val="F1B187"/>
          </a:solidFill>
          <a:ln>
            <a:noFill/>
          </a:ln>
          <a:effectLst/>
        </p:spPr>
        <p:txBody>
          <a:bodyPr vert="horz" wrap="square" lIns="91440" tIns="45720" rIns="91440" bIns="45720" numCol="1" spcCol="215900" anchor="ctr"/>
          <a:p>
            <a:pPr algn="ctr">
              <a:defRPr lang="en-US">
                <a:solidFill>
                  <a:srgbClr val="FFFFFF"/>
                </a:solidFill>
              </a:defRPr>
            </a:pPr>
            <a:endParaRPr lang="en-US"/>
          </a:p>
        </p:txBody>
      </p:sp>
      <p:sp>
        <p:nvSpPr>
          <p:cNvPr id="35" name="Rectangle 11"/>
          <p:cNvSpPr/>
          <p:nvPr/>
        </p:nvSpPr>
        <p:spPr>
          <a:xfrm>
            <a:off x="6076950" y="6324600"/>
            <a:ext cx="3684905" cy="448310"/>
          </a:xfrm>
          <a:prstGeom prst="rect">
            <a:avLst/>
          </a:prstGeom>
          <a:solidFill>
            <a:srgbClr val="F1B187"/>
          </a:solidFill>
          <a:ln>
            <a:noFill/>
          </a:ln>
          <a:effectLst/>
        </p:spPr>
        <p:txBody>
          <a:bodyPr vert="horz" wrap="square" lIns="91440" tIns="45720" rIns="91440" bIns="45720" numCol="1" spcCol="215900" anchor="ctr"/>
          <a:p>
            <a:pPr algn="ctr">
              <a:defRPr lang="en-US">
                <a:solidFill>
                  <a:srgbClr val="FFFFFF"/>
                </a:solidFill>
              </a:defRPr>
            </a:pPr>
            <a:r>
              <a:rPr lang="en-GB" sz="1400" b="1" i="1" dirty="0" smtClean="0">
                <a:solidFill>
                  <a:schemeClr val="tx2">
                    <a:lumMod val="50000"/>
                  </a:schemeClr>
                </a:solidFill>
                <a:latin typeface="Arial Narrow" panose="020B0606020202030204" pitchFamily="34" charset="0"/>
              </a:rPr>
              <a:t>Revaluation</a:t>
            </a:r>
            <a:endParaRPr lang="en-GB" sz="1400" b="1" i="1" dirty="0" smtClean="0">
              <a:solidFill>
                <a:schemeClr val="tx2">
                  <a:lumMod val="50000"/>
                </a:schemeClr>
              </a:solidFill>
              <a:latin typeface="Arial Narrow" panose="020B0606020202030204" pitchFamily="34" charset="0"/>
            </a:endParaRPr>
          </a:p>
        </p:txBody>
      </p:sp>
      <p:sp>
        <p:nvSpPr>
          <p:cNvPr id="3" name="CaixaDeTexto 67"/>
          <p:cNvSpPr/>
          <p:nvPr/>
        </p:nvSpPr>
        <p:spPr>
          <a:xfrm>
            <a:off x="1807210" y="5029200"/>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ym typeface="+mn-ea"/>
              </a:rPr>
              <a:t>9 </a:t>
            </a:r>
            <a:r>
              <a:rPr sz="2000" dirty="0" smtClean="0">
                <a:sym typeface="+mn-ea"/>
              </a:rPr>
              <a:t>-</a:t>
            </a:r>
            <a:r>
              <a:rPr lang="pt-PT" altLang="en-US" sz="2000" dirty="0" smtClean="0">
                <a:sym typeface="+mn-ea"/>
              </a:rPr>
              <a:t>11</a:t>
            </a:r>
            <a:r>
              <a:rPr sz="2000" dirty="0" smtClean="0">
                <a:sym typeface="+mn-ea"/>
              </a:rPr>
              <a:t> </a:t>
            </a:r>
            <a:r>
              <a:rPr lang="pt-PT" altLang="en-US" sz="2000" dirty="0" smtClean="0">
                <a:sym typeface="+mn-ea"/>
              </a:rPr>
              <a:t>NOVEMBER</a:t>
            </a:r>
            <a:endParaRPr lang="en-US" sz="2000" dirty="0" smtClean="0"/>
          </a:p>
          <a:p>
            <a:pPr algn="ctr">
              <a:defRPr lang="en-US"/>
            </a:pPr>
            <a:r>
              <a:rPr lang="en-US" sz="2000" dirty="0" smtClean="0"/>
              <a:t>________</a:t>
            </a:r>
            <a:r>
              <a:rPr lang="en-US" sz="2000" dirty="0" smtClean="0">
                <a:solidFill>
                  <a:srgbClr val="00B050"/>
                </a:solidFill>
              </a:rPr>
              <a:t>■</a:t>
            </a:r>
            <a:r>
              <a:rPr lang="en-US" sz="2000" dirty="0" smtClean="0"/>
              <a:t>________</a:t>
            </a:r>
            <a:endParaRPr lang="en-US" sz="2000" dirty="0" smtClean="0"/>
          </a:p>
          <a:p>
            <a:pPr algn="ctr">
              <a:defRPr lang="en-US"/>
            </a:pPr>
            <a:r>
              <a:rPr lang="en-US" sz="2000" b="1" dirty="0" smtClean="0">
                <a:solidFill>
                  <a:srgbClr val="FFFF00"/>
                </a:solidFill>
              </a:rPr>
              <a:t>2020</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4" name="Imagem9"/>
          <p:cNvPicPr>
            <a:picLocks noChangeAspect="1"/>
          </p:cNvPicPr>
          <p:nvPr/>
        </p:nvPicPr>
        <p:blipFill>
          <a:blip r:embed="rId3"/>
          <a:stretch>
            <a:fillRect/>
          </a:stretch>
        </p:blipFill>
        <p:spPr>
          <a:xfrm>
            <a:off x="10200640" y="5302250"/>
            <a:ext cx="1989455" cy="1538605"/>
          </a:xfrm>
          <a:prstGeom prst="rect">
            <a:avLst/>
          </a:prstGeom>
          <a:noFill/>
          <a:ln>
            <a:noFill/>
          </a:ln>
          <a:effectLst/>
        </p:spPr>
      </p:pic>
      <p:pic>
        <p:nvPicPr>
          <p:cNvPr id="6" name="Imagem 1" descr="logo"/>
          <p:cNvPicPr>
            <a:picLocks noChangeAspect="1"/>
          </p:cNvPicPr>
          <p:nvPr/>
        </p:nvPicPr>
        <p:blipFill>
          <a:blip r:embed="rId4"/>
          <a:stretch>
            <a:fillRect/>
          </a:stretch>
        </p:blipFill>
        <p:spPr>
          <a:xfrm>
            <a:off x="15875" y="6446520"/>
            <a:ext cx="1306830" cy="3949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9"/>
          <p:cNvPicPr>
            <a:picLocks noChangeAspect="1"/>
          </p:cNvPicPr>
          <p:nvPr/>
        </p:nvPicPr>
        <p:blipFill>
          <a:blip r:embed="rId1"/>
          <a:stretch>
            <a:fillRect/>
          </a:stretch>
        </p:blipFill>
        <p:spPr>
          <a:xfrm>
            <a:off x="10195560" y="5306060"/>
            <a:ext cx="1989455" cy="1538605"/>
          </a:xfrm>
          <a:prstGeom prst="rect">
            <a:avLst/>
          </a:prstGeom>
          <a:noFill/>
          <a:ln>
            <a:noFill/>
          </a:ln>
          <a:effectLst/>
        </p:spPr>
      </p:pic>
      <p:sp>
        <p:nvSpPr>
          <p:cNvPr id="22" name="CaixaDeTexto 3"/>
          <p:cNvSpPr/>
          <p:nvPr/>
        </p:nvSpPr>
        <p:spPr>
          <a:xfrm>
            <a:off x="4869455" y="80511"/>
            <a:ext cx="7171981" cy="6677159"/>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GB" b="1" i="1" dirty="0" smtClean="0"/>
              <a:t>EVENT </a:t>
            </a:r>
            <a:r>
              <a:rPr lang="en-GB" b="1" i="1" dirty="0"/>
              <a:t>FRAMEWORK</a:t>
            </a:r>
            <a:endParaRPr lang="pt-PT" i="1" dirty="0"/>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pPr>
            <a:r>
              <a:rPr lang="en-GB" sz="1200" dirty="0" smtClean="0">
                <a:solidFill>
                  <a:schemeClr val="bg1"/>
                </a:solidFill>
                <a:latin typeface="Arial Narrow" panose="020B0606020202030204" pitchFamily="34" charset="0"/>
              </a:rPr>
              <a:t>The </a:t>
            </a:r>
            <a:r>
              <a:rPr lang="en-GB" sz="1200" dirty="0">
                <a:solidFill>
                  <a:schemeClr val="bg1"/>
                </a:solidFill>
                <a:latin typeface="Arial Narrow" panose="020B0606020202030204" pitchFamily="34" charset="0"/>
              </a:rPr>
              <a:t>African continent is rich in natural resources. A high percentage </a:t>
            </a:r>
            <a:r>
              <a:rPr lang="en-GB" sz="1200" dirty="0" smtClean="0">
                <a:solidFill>
                  <a:schemeClr val="bg1"/>
                </a:solidFill>
                <a:latin typeface="Arial Narrow" panose="020B0606020202030204" pitchFamily="34" charset="0"/>
              </a:rPr>
              <a:t>of its  population </a:t>
            </a:r>
            <a:r>
              <a:rPr lang="en-GB" sz="1200" dirty="0">
                <a:solidFill>
                  <a:schemeClr val="bg1"/>
                </a:solidFill>
                <a:latin typeface="Arial Narrow" panose="020B0606020202030204" pitchFamily="34" charset="0"/>
              </a:rPr>
              <a:t>is engaged in food production. In addition, about 70% of </a:t>
            </a:r>
            <a:r>
              <a:rPr lang="en-GB" sz="1200" dirty="0" smtClean="0">
                <a:solidFill>
                  <a:schemeClr val="bg1"/>
                </a:solidFill>
                <a:latin typeface="Arial Narrow" panose="020B0606020202030204" pitchFamily="34" charset="0"/>
              </a:rPr>
              <a:t>this population </a:t>
            </a:r>
            <a:r>
              <a:rPr lang="en-GB" sz="1200" dirty="0">
                <a:solidFill>
                  <a:schemeClr val="bg1"/>
                </a:solidFill>
                <a:latin typeface="Arial Narrow" panose="020B0606020202030204" pitchFamily="34" charset="0"/>
              </a:rPr>
              <a:t>live on </a:t>
            </a:r>
            <a:r>
              <a:rPr lang="en-GB" sz="1200" dirty="0" smtClean="0">
                <a:solidFill>
                  <a:schemeClr val="bg1"/>
                </a:solidFill>
                <a:latin typeface="Arial Narrow" panose="020B0606020202030204" pitchFamily="34" charset="0"/>
              </a:rPr>
              <a:t>agriculture </a:t>
            </a:r>
            <a:r>
              <a:rPr lang="en-GB" sz="1200" dirty="0">
                <a:solidFill>
                  <a:schemeClr val="bg1"/>
                </a:solidFill>
                <a:latin typeface="Arial Narrow" panose="020B0606020202030204" pitchFamily="34" charset="0"/>
              </a:rPr>
              <a:t>with </a:t>
            </a:r>
            <a:r>
              <a:rPr lang="en-GB" sz="1200" dirty="0" smtClean="0">
                <a:solidFill>
                  <a:schemeClr val="bg1"/>
                </a:solidFill>
                <a:latin typeface="Arial Narrow" panose="020B0606020202030204" pitchFamily="34" charset="0"/>
              </a:rPr>
              <a:t>a contribution of women </a:t>
            </a:r>
            <a:r>
              <a:rPr lang="en-GB" sz="1200" dirty="0">
                <a:solidFill>
                  <a:schemeClr val="bg1"/>
                </a:solidFill>
                <a:latin typeface="Arial Narrow" panose="020B0606020202030204" pitchFamily="34" charset="0"/>
              </a:rPr>
              <a:t>for 60 to 80% of </a:t>
            </a:r>
            <a:r>
              <a:rPr lang="en-GB" sz="1200" dirty="0" smtClean="0">
                <a:solidFill>
                  <a:schemeClr val="bg1"/>
                </a:solidFill>
                <a:latin typeface="Arial Narrow" panose="020B0606020202030204" pitchFamily="34" charset="0"/>
              </a:rPr>
              <a:t>the produced </a:t>
            </a:r>
            <a:r>
              <a:rPr lang="en-GB" sz="1200" dirty="0">
                <a:solidFill>
                  <a:schemeClr val="bg1"/>
                </a:solidFill>
                <a:latin typeface="Arial Narrow" panose="020B0606020202030204" pitchFamily="34" charset="0"/>
              </a:rPr>
              <a:t>and </a:t>
            </a:r>
            <a:r>
              <a:rPr lang="en-GB" sz="1200" dirty="0" smtClean="0">
                <a:solidFill>
                  <a:schemeClr val="bg1"/>
                </a:solidFill>
                <a:latin typeface="Arial Narrow" panose="020B0606020202030204" pitchFamily="34" charset="0"/>
              </a:rPr>
              <a:t>traded food. Thus, Agriculture </a:t>
            </a:r>
            <a:r>
              <a:rPr lang="en-GB" sz="1200" dirty="0">
                <a:solidFill>
                  <a:schemeClr val="bg1"/>
                </a:solidFill>
                <a:latin typeface="Arial Narrow" panose="020B0606020202030204" pitchFamily="34" charset="0"/>
              </a:rPr>
              <a:t>plays a catalytic role in driving African growth and wealth sharing. According to </a:t>
            </a:r>
            <a:r>
              <a:rPr lang="en-GB" sz="1200" i="1" dirty="0">
                <a:solidFill>
                  <a:schemeClr val="bg1"/>
                </a:solidFill>
                <a:latin typeface="Arial Narrow" panose="020B0606020202030204" pitchFamily="34" charset="0"/>
              </a:rPr>
              <a:t>NEPAD</a:t>
            </a:r>
            <a:r>
              <a:rPr lang="en-GB" sz="1200" dirty="0">
                <a:solidFill>
                  <a:schemeClr val="bg1"/>
                </a:solidFill>
                <a:latin typeface="Arial Narrow" panose="020B0606020202030204" pitchFamily="34" charset="0"/>
              </a:rPr>
              <a:t> data</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65% of the planet's uncultivated fertile </a:t>
            </a:r>
            <a:r>
              <a:rPr lang="en-GB" sz="1200" dirty="0" smtClean="0">
                <a:solidFill>
                  <a:schemeClr val="bg1"/>
                </a:solidFill>
                <a:latin typeface="Arial Narrow" panose="020B0606020202030204" pitchFamily="34" charset="0"/>
              </a:rPr>
              <a:t>land are located in the African continent., </a:t>
            </a:r>
            <a:r>
              <a:rPr lang="en-GB" sz="1200" dirty="0">
                <a:solidFill>
                  <a:schemeClr val="bg1"/>
                </a:solidFill>
                <a:latin typeface="Arial Narrow" panose="020B0606020202030204" pitchFamily="34" charset="0"/>
              </a:rPr>
              <a:t>10% of the continent's renewable freshwater resources and agricultural production </a:t>
            </a:r>
            <a:r>
              <a:rPr lang="en-GB" sz="1200" dirty="0" smtClean="0">
                <a:solidFill>
                  <a:schemeClr val="bg1"/>
                </a:solidFill>
                <a:latin typeface="Arial Narrow" panose="020B0606020202030204" pitchFamily="34" charset="0"/>
              </a:rPr>
              <a:t>have </a:t>
            </a:r>
            <a:r>
              <a:rPr lang="en-GB" sz="1200" dirty="0">
                <a:solidFill>
                  <a:schemeClr val="bg1"/>
                </a:solidFill>
                <a:latin typeface="Arial Narrow" panose="020B0606020202030204" pitchFamily="34" charset="0"/>
              </a:rPr>
              <a:t>grown </a:t>
            </a:r>
            <a:r>
              <a:rPr lang="en-GB" sz="1200" dirty="0" smtClean="0">
                <a:solidFill>
                  <a:schemeClr val="bg1"/>
                </a:solidFill>
                <a:latin typeface="Arial Narrow" panose="020B0606020202030204" pitchFamily="34" charset="0"/>
              </a:rPr>
              <a:t>of 160% over </a:t>
            </a:r>
            <a:r>
              <a:rPr lang="en-GB" sz="1200" dirty="0">
                <a:solidFill>
                  <a:schemeClr val="bg1"/>
                </a:solidFill>
                <a:latin typeface="Arial Narrow" panose="020B0606020202030204" pitchFamily="34" charset="0"/>
              </a:rPr>
              <a:t>the last 30 years</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rPr>
              <a:t>Africa </a:t>
            </a:r>
            <a:r>
              <a:rPr lang="en-GB" sz="1200" dirty="0">
                <a:solidFill>
                  <a:schemeClr val="bg1"/>
                </a:solidFill>
                <a:latin typeface="Arial Narrow" panose="020B0606020202030204" pitchFamily="34" charset="0"/>
              </a:rPr>
              <a:t>has </a:t>
            </a:r>
            <a:r>
              <a:rPr lang="en-GB" sz="1200" dirty="0" smtClean="0">
                <a:solidFill>
                  <a:schemeClr val="bg1"/>
                </a:solidFill>
                <a:latin typeface="Arial Narrow" panose="020B0606020202030204" pitchFamily="34" charset="0"/>
              </a:rPr>
              <a:t>currently about </a:t>
            </a:r>
            <a:r>
              <a:rPr lang="en-GB" sz="1200" dirty="0">
                <a:solidFill>
                  <a:schemeClr val="bg1"/>
                </a:solidFill>
                <a:latin typeface="Arial Narrow" panose="020B0606020202030204" pitchFamily="34" charset="0"/>
              </a:rPr>
              <a:t>1.3 billion inhabitants, representing 17% of the world's population. However, studies predict that </a:t>
            </a:r>
            <a:r>
              <a:rPr lang="en-GB" sz="1200" dirty="0" smtClean="0">
                <a:solidFill>
                  <a:schemeClr val="bg1"/>
                </a:solidFill>
                <a:latin typeface="Arial Narrow" panose="020B0606020202030204" pitchFamily="34" charset="0"/>
              </a:rPr>
              <a:t>this number </a:t>
            </a:r>
            <a:r>
              <a:rPr lang="en-GB" sz="1200" dirty="0">
                <a:solidFill>
                  <a:schemeClr val="bg1"/>
                </a:solidFill>
                <a:latin typeface="Arial Narrow" panose="020B0606020202030204" pitchFamily="34" charset="0"/>
              </a:rPr>
              <a:t>will reach 4.5 billion by 2100, the equivalent of 40% of the world's population by the end of this century. This is mainly because the African continent is experiencing a declining mortality rate and a rising birth rate, with direct implications for both food supply and food security</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rPr>
              <a:t>The </a:t>
            </a:r>
            <a:r>
              <a:rPr lang="en-GB" sz="1200" dirty="0">
                <a:solidFill>
                  <a:schemeClr val="bg1"/>
                </a:solidFill>
                <a:latin typeface="Arial Narrow" panose="020B0606020202030204" pitchFamily="34" charset="0"/>
              </a:rPr>
              <a:t>agricultural sector in West Africa, where Cabo Verde is located, is both a challenge and an opportunity for regional development and for </a:t>
            </a:r>
            <a:r>
              <a:rPr lang="en-GB" sz="1200" dirty="0" smtClean="0">
                <a:solidFill>
                  <a:schemeClr val="bg1"/>
                </a:solidFill>
                <a:latin typeface="Arial Narrow" panose="020B0606020202030204" pitchFamily="34" charset="0"/>
              </a:rPr>
              <a:t>the projection of </a:t>
            </a:r>
            <a:r>
              <a:rPr lang="en-GB" sz="1200" dirty="0">
                <a:solidFill>
                  <a:schemeClr val="bg1"/>
                </a:solidFill>
                <a:latin typeface="Arial Narrow" panose="020B0606020202030204" pitchFamily="34" charset="0"/>
              </a:rPr>
              <a:t>the region's economy </a:t>
            </a:r>
            <a:r>
              <a:rPr lang="en-GB" sz="1200" dirty="0" smtClean="0">
                <a:solidFill>
                  <a:schemeClr val="bg1"/>
                </a:solidFill>
                <a:latin typeface="Arial Narrow" panose="020B0606020202030204" pitchFamily="34" charset="0"/>
              </a:rPr>
              <a:t>on a global scale. </a:t>
            </a:r>
            <a:r>
              <a:rPr lang="en-GB" sz="1200" dirty="0">
                <a:solidFill>
                  <a:schemeClr val="bg1"/>
                </a:solidFill>
                <a:latin typeface="Arial Narrow" panose="020B0606020202030204" pitchFamily="34" charset="0"/>
              </a:rPr>
              <a:t>The West African economic bloc, consisting of 15 member states, about 400 million inhabitants, with very heterogeneous characteristics and a strong agricultural presence in their economies, </a:t>
            </a:r>
            <a:r>
              <a:rPr lang="en-GB" sz="1200" dirty="0" smtClean="0">
                <a:solidFill>
                  <a:schemeClr val="bg1"/>
                </a:solidFill>
                <a:latin typeface="Arial Narrow" panose="020B0606020202030204" pitchFamily="34" charset="0"/>
              </a:rPr>
              <a:t>has a </a:t>
            </a:r>
            <a:r>
              <a:rPr lang="en-GB" sz="1200" dirty="0">
                <a:solidFill>
                  <a:schemeClr val="bg1"/>
                </a:solidFill>
                <a:latin typeface="Arial Narrow" panose="020B0606020202030204" pitchFamily="34" charset="0"/>
              </a:rPr>
              <a:t>high potential for the development of </a:t>
            </a:r>
            <a:r>
              <a:rPr lang="en-GB" sz="1200" dirty="0" smtClean="0">
                <a:solidFill>
                  <a:schemeClr val="bg1"/>
                </a:solidFill>
                <a:latin typeface="Arial Narrow" panose="020B0606020202030204" pitchFamily="34" charset="0"/>
              </a:rPr>
              <a:t>agro-industries </a:t>
            </a:r>
            <a:r>
              <a:rPr lang="en-GB" sz="1200" dirty="0">
                <a:solidFill>
                  <a:schemeClr val="bg1"/>
                </a:solidFill>
                <a:latin typeface="Arial Narrow" panose="020B0606020202030204" pitchFamily="34" charset="0"/>
              </a:rPr>
              <a:t>and related industries. The private sector is dominated by micro and small companies and the population is predominantly young, thus facing the region with relevant challenges of internationalization of its companies. On the other hand, the digitization of the economy is still at an embryonic phase, despite the high penetration rate, with </a:t>
            </a:r>
            <a:r>
              <a:rPr lang="en-GB" sz="1200" dirty="0" smtClean="0">
                <a:solidFill>
                  <a:schemeClr val="bg1"/>
                </a:solidFill>
                <a:latin typeface="Arial Narrow" panose="020B0606020202030204" pitchFamily="34" charset="0"/>
              </a:rPr>
              <a:t>a </a:t>
            </a:r>
            <a:r>
              <a:rPr lang="en-GB" sz="1200" dirty="0">
                <a:solidFill>
                  <a:schemeClr val="bg1"/>
                </a:solidFill>
                <a:latin typeface="Arial Narrow" panose="020B0606020202030204" pitchFamily="34" charset="0"/>
              </a:rPr>
              <a:t>g</a:t>
            </a:r>
            <a:r>
              <a:rPr lang="en-GB" sz="1200" dirty="0" smtClean="0">
                <a:solidFill>
                  <a:schemeClr val="bg1"/>
                </a:solidFill>
                <a:latin typeface="Arial Narrow" panose="020B0606020202030204" pitchFamily="34" charset="0"/>
              </a:rPr>
              <a:t>reat  potential </a:t>
            </a:r>
            <a:r>
              <a:rPr lang="en-GB" sz="1200" dirty="0">
                <a:solidFill>
                  <a:schemeClr val="bg1"/>
                </a:solidFill>
                <a:latin typeface="Arial Narrow" panose="020B0606020202030204" pitchFamily="34" charset="0"/>
              </a:rPr>
              <a:t>for </a:t>
            </a:r>
            <a:r>
              <a:rPr lang="en-GB" sz="1200" dirty="0" smtClean="0">
                <a:solidFill>
                  <a:schemeClr val="bg1"/>
                </a:solidFill>
                <a:latin typeface="Arial Narrow" panose="020B0606020202030204" pitchFamily="34" charset="0"/>
              </a:rPr>
              <a:t>the short-term </a:t>
            </a:r>
            <a:r>
              <a:rPr lang="en-GB" sz="1200" dirty="0">
                <a:solidFill>
                  <a:schemeClr val="bg1"/>
                </a:solidFill>
                <a:latin typeface="Arial Narrow" panose="020B0606020202030204" pitchFamily="34" charset="0"/>
              </a:rPr>
              <a:t>economic development. </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rPr>
              <a:t>To </a:t>
            </a:r>
            <a:r>
              <a:rPr lang="en-GB" sz="1200" dirty="0">
                <a:solidFill>
                  <a:schemeClr val="bg1"/>
                </a:solidFill>
                <a:latin typeface="Arial Narrow" panose="020B0606020202030204" pitchFamily="34" charset="0"/>
              </a:rPr>
              <a:t>overcome the poor performance of the region's agricultural sector, substantial use of fertilizers is a prerequisite for successful efforts to improve agricultural productivity, thus addressing the growing challenge of meeting </a:t>
            </a:r>
            <a:r>
              <a:rPr lang="en-GB" sz="1200" dirty="0" smtClean="0">
                <a:solidFill>
                  <a:schemeClr val="bg1"/>
                </a:solidFill>
                <a:latin typeface="Arial Narrow" panose="020B0606020202030204" pitchFamily="34" charset="0"/>
              </a:rPr>
              <a:t>the population’s </a:t>
            </a:r>
            <a:r>
              <a:rPr lang="en-GB" sz="1200" dirty="0">
                <a:solidFill>
                  <a:schemeClr val="bg1"/>
                </a:solidFill>
                <a:latin typeface="Arial Narrow" panose="020B0606020202030204" pitchFamily="34" charset="0"/>
              </a:rPr>
              <a:t>food </a:t>
            </a:r>
            <a:r>
              <a:rPr lang="en-GB" sz="1200" dirty="0" smtClean="0">
                <a:solidFill>
                  <a:schemeClr val="bg1"/>
                </a:solidFill>
                <a:latin typeface="Arial Narrow" panose="020B0606020202030204" pitchFamily="34" charset="0"/>
              </a:rPr>
              <a:t>needs, </a:t>
            </a:r>
            <a:r>
              <a:rPr lang="en-GB" sz="1200" dirty="0">
                <a:solidFill>
                  <a:schemeClr val="bg1"/>
                </a:solidFill>
                <a:latin typeface="Arial Narrow" panose="020B0606020202030204" pitchFamily="34" charset="0"/>
              </a:rPr>
              <a:t>in terms of both quantity and quality. In June 2006, African leaders met in Abuja, Nigeria, with the goal of taking </a:t>
            </a:r>
            <a:r>
              <a:rPr lang="en-GB" sz="1200" dirty="0" smtClean="0">
                <a:solidFill>
                  <a:schemeClr val="bg1"/>
                </a:solidFill>
                <a:latin typeface="Arial Narrow" panose="020B0606020202030204" pitchFamily="34" charset="0"/>
              </a:rPr>
              <a:t>measures to live up to </a:t>
            </a:r>
            <a:r>
              <a:rPr lang="en-GB" sz="1200" dirty="0">
                <a:solidFill>
                  <a:schemeClr val="bg1"/>
                </a:solidFill>
                <a:latin typeface="Arial Narrow" panose="020B0606020202030204" pitchFamily="34" charset="0"/>
              </a:rPr>
              <a:t>the importance of fertilizers for an African Green Revolution. The main outcome of this summit, the Abuja Declaration on Fertilizers for an African Green Revolution, confirmed the commitment of African Heads of State to achieve a rapid increase in fertilizer use on the continent, raising the average of 9 kg / ha in 2006 to at least 50 kg / ha in 2015. The Declaration also set out concrete actions and measures to accelerate the availability and accessibility of fertilizers on the continent, an objective that has </a:t>
            </a:r>
            <a:r>
              <a:rPr lang="en-GB" sz="1200" dirty="0" smtClean="0">
                <a:solidFill>
                  <a:schemeClr val="bg1"/>
                </a:solidFill>
                <a:latin typeface="Arial Narrow" panose="020B0606020202030204" pitchFamily="34" charset="0"/>
              </a:rPr>
              <a:t>not so far been achieved. </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rPr>
              <a:t>The average use of fertilizer in </a:t>
            </a:r>
            <a:r>
              <a:rPr lang="en-GB" sz="1200" dirty="0">
                <a:solidFill>
                  <a:schemeClr val="bg1"/>
                </a:solidFill>
                <a:latin typeface="Arial Narrow" panose="020B0606020202030204" pitchFamily="34" charset="0"/>
              </a:rPr>
              <a:t>Africa is 10 kg / ha, equivalent to 10% of the world average, almost 20 times less than the Asian average (191 kg / ha) and 9 times less than the Latin American average (94 kg / ha). Poor use of fertilizers in Africa is mainly due to two factors: the high price of </a:t>
            </a:r>
            <a:r>
              <a:rPr lang="en-GB" sz="1200" dirty="0" smtClean="0">
                <a:solidFill>
                  <a:schemeClr val="bg1"/>
                </a:solidFill>
                <a:latin typeface="Arial Narrow" panose="020B0606020202030204" pitchFamily="34" charset="0"/>
              </a:rPr>
              <a:t>the fertilizers </a:t>
            </a:r>
            <a:r>
              <a:rPr lang="en-GB" sz="1200" dirty="0">
                <a:solidFill>
                  <a:schemeClr val="bg1"/>
                </a:solidFill>
                <a:latin typeface="Arial Narrow" panose="020B0606020202030204" pitchFamily="34" charset="0"/>
              </a:rPr>
              <a:t>in view of farmers' </a:t>
            </a:r>
            <a:r>
              <a:rPr lang="en-GB" sz="1200" dirty="0" smtClean="0">
                <a:solidFill>
                  <a:schemeClr val="bg1"/>
                </a:solidFill>
                <a:latin typeface="Arial Narrow" panose="020B0606020202030204" pitchFamily="34" charset="0"/>
              </a:rPr>
              <a:t>weak purchasing </a:t>
            </a:r>
            <a:r>
              <a:rPr lang="en-GB" sz="1200" dirty="0">
                <a:solidFill>
                  <a:schemeClr val="bg1"/>
                </a:solidFill>
                <a:latin typeface="Arial Narrow" panose="020B0606020202030204" pitchFamily="34" charset="0"/>
              </a:rPr>
              <a:t>power and the lack of alternatives offered to producers and farmers</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rPr>
              <a:t>Over </a:t>
            </a:r>
            <a:r>
              <a:rPr lang="en-GB" sz="1200" dirty="0">
                <a:solidFill>
                  <a:schemeClr val="bg1"/>
                </a:solidFill>
                <a:latin typeface="Arial Narrow" panose="020B0606020202030204" pitchFamily="34" charset="0"/>
              </a:rPr>
              <a:t>the last decades, relevant applied research </a:t>
            </a:r>
            <a:r>
              <a:rPr lang="en-GB" sz="1200" dirty="0" err="1" smtClean="0">
                <a:solidFill>
                  <a:schemeClr val="bg1"/>
                </a:solidFill>
                <a:latin typeface="Arial Narrow" panose="020B0606020202030204" pitchFamily="34" charset="0"/>
              </a:rPr>
              <a:t>centers</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universities and governments have been looking for viable alternatives to traditional chemical fertilizers, aiming at increasing agricultural profitability, food quality and environmental protection. The application of basalt powder in agriculture and basalt </a:t>
            </a:r>
            <a:r>
              <a:rPr lang="en-GB" sz="1200" dirty="0" err="1" smtClean="0">
                <a:solidFill>
                  <a:schemeClr val="bg1"/>
                </a:solidFill>
                <a:latin typeface="Arial Narrow" panose="020B0606020202030204" pitchFamily="34" charset="0"/>
              </a:rPr>
              <a:t>fiber</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in industry has proved to be a solution to the challenges </a:t>
            </a:r>
            <a:r>
              <a:rPr lang="en-GB" sz="1200" dirty="0" smtClean="0">
                <a:solidFill>
                  <a:schemeClr val="bg1"/>
                </a:solidFill>
                <a:latin typeface="Arial Narrow" panose="020B0606020202030204" pitchFamily="34" charset="0"/>
              </a:rPr>
              <a:t>faced  by the  </a:t>
            </a:r>
            <a:r>
              <a:rPr lang="en-GB" sz="1200" dirty="0">
                <a:solidFill>
                  <a:schemeClr val="bg1"/>
                </a:solidFill>
                <a:latin typeface="Arial Narrow" panose="020B0606020202030204" pitchFamily="34" charset="0"/>
              </a:rPr>
              <a:t>contemporary society, both now and in the future. It is in this context that Cabo Verde will host in 2020 an international event with </a:t>
            </a:r>
            <a:r>
              <a:rPr lang="en-GB" sz="1200" dirty="0" smtClean="0">
                <a:solidFill>
                  <a:schemeClr val="bg1"/>
                </a:solidFill>
                <a:latin typeface="Arial Narrow" panose="020B0606020202030204" pitchFamily="34" charset="0"/>
              </a:rPr>
              <a:t>the slogan </a:t>
            </a:r>
            <a:r>
              <a:rPr lang="pt-PT" altLang="en-GB" sz="1200" dirty="0" smtClean="0">
                <a:solidFill>
                  <a:schemeClr val="bg1"/>
                </a:solidFill>
                <a:latin typeface="Arial Narrow" panose="020B0606020202030204" pitchFamily="34" charset="0"/>
              </a:rPr>
              <a:t>«</a:t>
            </a:r>
            <a:r>
              <a:rPr lang="en-GB" sz="1200" i="1" dirty="0" smtClean="0">
                <a:solidFill>
                  <a:schemeClr val="bg1"/>
                </a:solidFill>
                <a:latin typeface="Arial Narrow" panose="020B0606020202030204" pitchFamily="34" charset="0"/>
              </a:rPr>
              <a:t>BASALT-THE </a:t>
            </a:r>
            <a:r>
              <a:rPr lang="en-GB" sz="1200" i="1" dirty="0">
                <a:solidFill>
                  <a:schemeClr val="bg1"/>
                </a:solidFill>
                <a:latin typeface="Arial Narrow" panose="020B0606020202030204" pitchFamily="34" charset="0"/>
              </a:rPr>
              <a:t>WEALTH OF </a:t>
            </a:r>
            <a:r>
              <a:rPr lang="en-GB" sz="1200" i="1" dirty="0" smtClean="0">
                <a:solidFill>
                  <a:schemeClr val="bg1"/>
                </a:solidFill>
                <a:latin typeface="Arial Narrow" panose="020B0606020202030204" pitchFamily="34" charset="0"/>
              </a:rPr>
              <a:t>THE NATIONS</a:t>
            </a:r>
            <a:r>
              <a:rPr lang="pt-PT" altLang="en-GB" sz="1200" i="1" dirty="0" smtClean="0">
                <a:solidFill>
                  <a:schemeClr val="bg1"/>
                </a:solidFill>
                <a:latin typeface="Arial Narrow" panose="020B0606020202030204" pitchFamily="34" charset="0"/>
              </a:rPr>
              <a:t>»</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sz="1200" dirty="0">
                <a:solidFill>
                  <a:schemeClr val="bg1"/>
                </a:solidFill>
                <a:latin typeface="Arial Narrow" panose="020B0606020202030204" pitchFamily="34" charset="0"/>
              </a:rPr>
              <a:t>This event is structured </a:t>
            </a:r>
            <a:r>
              <a:rPr sz="1200" dirty="0" smtClean="0">
                <a:solidFill>
                  <a:schemeClr val="bg1"/>
                </a:solidFill>
                <a:latin typeface="Arial Narrow" panose="020B0606020202030204" pitchFamily="34" charset="0"/>
              </a:rPr>
              <a:t>basically </a:t>
            </a:r>
            <a:r>
              <a:rPr sz="1200" dirty="0">
                <a:solidFill>
                  <a:schemeClr val="bg1"/>
                </a:solidFill>
                <a:latin typeface="Arial Narrow" panose="020B0606020202030204" pitchFamily="34" charset="0"/>
              </a:rPr>
              <a:t>in two components: an International Conference and a </a:t>
            </a:r>
            <a:r>
              <a:rPr lang="pt-PT" altLang="en-US" sz="1200" dirty="0">
                <a:solidFill>
                  <a:schemeClr val="bg1"/>
                </a:solidFill>
                <a:latin typeface="Arial Narrow" panose="020B0606020202030204" pitchFamily="34" charset="0"/>
              </a:rPr>
              <a:t>International </a:t>
            </a:r>
            <a:r>
              <a:rPr sz="1200" dirty="0">
                <a:solidFill>
                  <a:schemeClr val="bg1"/>
                </a:solidFill>
                <a:latin typeface="Arial Narrow" panose="020B0606020202030204" pitchFamily="34" charset="0"/>
              </a:rPr>
              <a:t>Business Forum. The International Conference</a:t>
            </a:r>
            <a:r>
              <a:rPr lang="pt-PT" altLang="en-US" sz="1200" dirty="0">
                <a:solidFill>
                  <a:schemeClr val="bg1"/>
                </a:solidFill>
                <a:latin typeface="Arial Narrow" panose="020B0606020202030204" pitchFamily="34" charset="0"/>
              </a:rPr>
              <a:t>, 9</a:t>
            </a:r>
            <a:r>
              <a:rPr lang="pt-PT" altLang="en-US" sz="1200" dirty="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a:t>
            </a:r>
            <a:r>
              <a:rPr lang="pt-PT" altLang="en-US" sz="1200" dirty="0">
                <a:solidFill>
                  <a:schemeClr val="bg1"/>
                </a:solidFill>
                <a:latin typeface="Arial Narrow" panose="020B0606020202030204" pitchFamily="34" charset="0"/>
                <a:sym typeface="+mn-ea"/>
              </a:rPr>
              <a:t>11</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November</a:t>
            </a:r>
            <a:r>
              <a:rPr sz="1200" dirty="0">
                <a:solidFill>
                  <a:schemeClr val="bg1"/>
                </a:solidFill>
                <a:latin typeface="Arial Narrow" panose="020B0606020202030204" pitchFamily="34" charset="0"/>
                <a:sym typeface="+mn-ea"/>
              </a:rPr>
              <a:t> </a:t>
            </a:r>
            <a:r>
              <a:rPr sz="1200" dirty="0" smtClean="0">
                <a:solidFill>
                  <a:schemeClr val="bg1"/>
                </a:solidFill>
                <a:latin typeface="Arial Narrow" panose="020B0606020202030204" pitchFamily="34" charset="0"/>
                <a:sym typeface="+mn-ea"/>
              </a:rPr>
              <a:t>2020</a:t>
            </a:r>
            <a:r>
              <a:rPr lang="pt-PT" sz="1200" dirty="0">
                <a:solidFill>
                  <a:schemeClr val="bg1"/>
                </a:solidFill>
                <a:latin typeface="Arial Narrow" panose="020B0606020202030204" pitchFamily="34" charset="0"/>
                <a:sym typeface="+mn-ea"/>
              </a:rPr>
              <a:t> </a:t>
            </a:r>
            <a:r>
              <a:rPr lang="pt-PT" sz="1200" dirty="0" smtClean="0">
                <a:solidFill>
                  <a:schemeClr val="bg1"/>
                </a:solidFill>
                <a:latin typeface="Arial Narrow" panose="020B0606020202030204" pitchFamily="34" charset="0"/>
                <a:sym typeface="+mn-ea"/>
              </a:rPr>
              <a:t>is </a:t>
            </a:r>
            <a:r>
              <a:rPr sz="1200" dirty="0" smtClean="0">
                <a:solidFill>
                  <a:schemeClr val="bg1"/>
                </a:solidFill>
                <a:latin typeface="Arial Narrow" panose="020B0606020202030204" pitchFamily="34" charset="0"/>
              </a:rPr>
              <a:t> focused </a:t>
            </a:r>
            <a:r>
              <a:rPr sz="1200" dirty="0">
                <a:solidFill>
                  <a:schemeClr val="bg1"/>
                </a:solidFill>
                <a:latin typeface="Arial Narrow" panose="020B0606020202030204" pitchFamily="34" charset="0"/>
              </a:rPr>
              <a:t>on the application of basalt powder in agriculture and basalt </a:t>
            </a:r>
            <a:r>
              <a:rPr sz="1200" dirty="0" smtClean="0">
                <a:solidFill>
                  <a:schemeClr val="bg1"/>
                </a:solidFill>
                <a:latin typeface="Arial Narrow" panose="020B0606020202030204" pitchFamily="34" charset="0"/>
              </a:rPr>
              <a:t>fiber </a:t>
            </a:r>
            <a:r>
              <a:rPr sz="1200" dirty="0">
                <a:solidFill>
                  <a:schemeClr val="bg1"/>
                </a:solidFill>
                <a:latin typeface="Arial Narrow" panose="020B0606020202030204" pitchFamily="34" charset="0"/>
              </a:rPr>
              <a:t>in industry. The three-day </a:t>
            </a:r>
            <a:r>
              <a:rPr lang="pt-PT" altLang="en-US" sz="1200" dirty="0">
                <a:solidFill>
                  <a:schemeClr val="bg1"/>
                </a:solidFill>
                <a:latin typeface="Arial Narrow" panose="020B0606020202030204" pitchFamily="34" charset="0"/>
              </a:rPr>
              <a:t>International </a:t>
            </a:r>
            <a:r>
              <a:rPr sz="1200" dirty="0">
                <a:solidFill>
                  <a:schemeClr val="bg1"/>
                </a:solidFill>
                <a:latin typeface="Arial Narrow" panose="020B0606020202030204" pitchFamily="34" charset="0"/>
              </a:rPr>
              <a:t>Business Forum, </a:t>
            </a:r>
            <a:r>
              <a:rPr lang="pt-PT" altLang="en-US" sz="1200" dirty="0">
                <a:solidFill>
                  <a:schemeClr val="bg1"/>
                </a:solidFill>
                <a:latin typeface="Arial Narrow" panose="020B0606020202030204" pitchFamily="34" charset="0"/>
              </a:rPr>
              <a:t>11 </a:t>
            </a:r>
            <a:r>
              <a:rPr sz="1200" dirty="0">
                <a:solidFill>
                  <a:schemeClr val="bg1"/>
                </a:solidFill>
                <a:latin typeface="Arial Narrow" panose="020B0606020202030204" pitchFamily="34" charset="0"/>
              </a:rPr>
              <a:t>-</a:t>
            </a:r>
            <a:r>
              <a:rPr lang="pt-PT" altLang="en-US" sz="1200" dirty="0">
                <a:solidFill>
                  <a:schemeClr val="bg1"/>
                </a:solidFill>
                <a:latin typeface="Arial Narrow" panose="020B0606020202030204" pitchFamily="34" charset="0"/>
              </a:rPr>
              <a:t>13</a:t>
            </a:r>
            <a:r>
              <a:rPr sz="1200" dirty="0">
                <a:solidFill>
                  <a:schemeClr val="bg1"/>
                </a:solidFill>
                <a:latin typeface="Arial Narrow" panose="020B0606020202030204" pitchFamily="34" charset="0"/>
              </a:rPr>
              <a:t> </a:t>
            </a:r>
            <a:r>
              <a:rPr lang="pt-PT" altLang="en-US" sz="1200" dirty="0">
                <a:solidFill>
                  <a:schemeClr val="bg1"/>
                </a:solidFill>
                <a:latin typeface="Arial Narrow" panose="020B0606020202030204" pitchFamily="34" charset="0"/>
              </a:rPr>
              <a:t>November</a:t>
            </a:r>
            <a:r>
              <a:rPr sz="1200" dirty="0">
                <a:solidFill>
                  <a:schemeClr val="bg1"/>
                </a:solidFill>
                <a:latin typeface="Arial Narrow" panose="020B0606020202030204" pitchFamily="34" charset="0"/>
              </a:rPr>
              <a:t> 2020, </a:t>
            </a:r>
            <a:r>
              <a:rPr sz="1200" dirty="0" smtClean="0">
                <a:solidFill>
                  <a:schemeClr val="bg1"/>
                </a:solidFill>
                <a:latin typeface="Arial Narrow" panose="020B0606020202030204" pitchFamily="34" charset="0"/>
              </a:rPr>
              <a:t>includes </a:t>
            </a:r>
            <a:r>
              <a:rPr sz="1200" dirty="0">
                <a:solidFill>
                  <a:schemeClr val="bg1"/>
                </a:solidFill>
                <a:latin typeface="Arial Narrow" panose="020B0606020202030204" pitchFamily="34" charset="0"/>
              </a:rPr>
              <a:t>a Business Round on </a:t>
            </a:r>
            <a:r>
              <a:rPr lang="pt-PT" altLang="en-US" sz="1200" dirty="0">
                <a:solidFill>
                  <a:schemeClr val="bg1"/>
                </a:solidFill>
                <a:latin typeface="Arial Narrow" panose="020B0606020202030204" pitchFamily="34" charset="0"/>
              </a:rPr>
              <a:t>11</a:t>
            </a:r>
            <a:r>
              <a:rPr sz="1200" dirty="0">
                <a:solidFill>
                  <a:schemeClr val="bg1"/>
                </a:solidFill>
                <a:latin typeface="Arial Narrow" panose="020B0606020202030204" pitchFamily="34" charset="0"/>
              </a:rPr>
              <a:t> </a:t>
            </a:r>
            <a:r>
              <a:rPr lang="pt-PT" altLang="en-US" sz="1200" dirty="0">
                <a:solidFill>
                  <a:schemeClr val="bg1"/>
                </a:solidFill>
                <a:latin typeface="Arial Narrow" panose="020B0606020202030204" pitchFamily="34" charset="0"/>
              </a:rPr>
              <a:t>November</a:t>
            </a:r>
            <a:r>
              <a:rPr sz="1200" dirty="0">
                <a:solidFill>
                  <a:schemeClr val="bg1"/>
                </a:solidFill>
                <a:latin typeface="Arial Narrow" panose="020B0606020202030204" pitchFamily="34" charset="0"/>
              </a:rPr>
              <a:t> 2020</a:t>
            </a:r>
            <a:r>
              <a:rPr lang="en-GB" sz="1200" dirty="0">
                <a:solidFill>
                  <a:schemeClr val="bg1"/>
                </a:solidFill>
                <a:latin typeface="Arial Narrow" panose="020B0606020202030204" pitchFamily="34" charset="0"/>
              </a:rPr>
              <a:t>.</a:t>
            </a:r>
            <a:endParaRPr lang="en-GB" sz="1200" dirty="0">
              <a:solidFill>
                <a:schemeClr val="bg1"/>
              </a:solidFill>
              <a:latin typeface="Arial Narrow" panose="020B0606020202030204" pitchFamily="34" charset="0"/>
            </a:endParaRPr>
          </a:p>
        </p:txBody>
      </p:sp>
      <p:pic>
        <p:nvPicPr>
          <p:cNvPr id="29" name="Imagem 51"/>
          <p:cNvPicPr>
            <a:picLocks noChangeAspect="1"/>
          </p:cNvPicPr>
          <p:nvPr/>
        </p:nvPicPr>
        <p:blipFill>
          <a:blip r:embed="rId2"/>
          <a:stretch>
            <a:fillRect/>
          </a:stretch>
        </p:blipFill>
        <p:spPr>
          <a:xfrm>
            <a:off x="15875" y="12065"/>
            <a:ext cx="2095500" cy="561975"/>
          </a:xfrm>
          <a:prstGeom prst="rect">
            <a:avLst/>
          </a:prstGeom>
          <a:noFill/>
          <a:ln>
            <a:noFill/>
          </a:ln>
          <a:effectLst/>
        </p:spPr>
      </p:pic>
      <p:pic>
        <p:nvPicPr>
          <p:cNvPr id="5" name="Imagem 4" descr="logo Conference"/>
          <p:cNvPicPr>
            <a:picLocks noChangeAspect="1"/>
          </p:cNvPicPr>
          <p:nvPr/>
        </p:nvPicPr>
        <p:blipFill>
          <a:blip r:embed="rId3"/>
          <a:stretch>
            <a:fillRect/>
          </a:stretch>
        </p:blipFill>
        <p:spPr>
          <a:xfrm>
            <a:off x="10160" y="677545"/>
            <a:ext cx="4093845" cy="4244975"/>
          </a:xfrm>
          <a:prstGeom prst="rect">
            <a:avLst/>
          </a:prstGeom>
        </p:spPr>
      </p:pic>
      <p:sp>
        <p:nvSpPr>
          <p:cNvPr id="4" name="CaixaDeTexto 67"/>
          <p:cNvSpPr/>
          <p:nvPr/>
        </p:nvSpPr>
        <p:spPr>
          <a:xfrm>
            <a:off x="1807210" y="5029200"/>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ym typeface="+mn-ea"/>
              </a:rPr>
              <a:t>9 </a:t>
            </a:r>
            <a:r>
              <a:rPr sz="2000" dirty="0" smtClean="0">
                <a:sym typeface="+mn-ea"/>
              </a:rPr>
              <a:t>-</a:t>
            </a:r>
            <a:r>
              <a:rPr lang="pt-PT" altLang="en-US" sz="2000" dirty="0" smtClean="0">
                <a:sym typeface="+mn-ea"/>
              </a:rPr>
              <a:t>11</a:t>
            </a:r>
            <a:r>
              <a:rPr sz="2000" dirty="0" smtClean="0">
                <a:sym typeface="+mn-ea"/>
              </a:rPr>
              <a:t> </a:t>
            </a:r>
            <a:r>
              <a:rPr lang="pt-PT" altLang="en-US" sz="2000" dirty="0" smtClean="0">
                <a:sym typeface="+mn-ea"/>
              </a:rPr>
              <a:t>NOVEMBER</a:t>
            </a:r>
            <a:endParaRPr lang="en-US" sz="2000" dirty="0" smtClean="0"/>
          </a:p>
          <a:p>
            <a:pPr algn="ctr">
              <a:defRPr lang="en-US"/>
            </a:pPr>
            <a:r>
              <a:rPr lang="en-US" sz="2000" dirty="0" smtClean="0"/>
              <a:t>________</a:t>
            </a:r>
            <a:r>
              <a:rPr lang="en-US" sz="2000" dirty="0" smtClean="0">
                <a:solidFill>
                  <a:srgbClr val="00B050"/>
                </a:solidFill>
              </a:rPr>
              <a:t>■</a:t>
            </a:r>
            <a:r>
              <a:rPr lang="en-US" sz="2000" dirty="0" smtClean="0"/>
              <a:t>________</a:t>
            </a:r>
            <a:endParaRPr lang="en-US" sz="2000" dirty="0" smtClean="0"/>
          </a:p>
          <a:p>
            <a:pPr algn="ctr">
              <a:defRPr lang="en-US"/>
            </a:pPr>
            <a:r>
              <a:rPr lang="en-US" sz="2000" b="1" dirty="0" smtClean="0">
                <a:solidFill>
                  <a:srgbClr val="FFFF00"/>
                </a:solidFill>
              </a:rPr>
              <a:t>2020</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2" name="Imagem 1" descr="logo"/>
          <p:cNvPicPr>
            <a:picLocks noChangeAspect="1"/>
          </p:cNvPicPr>
          <p:nvPr/>
        </p:nvPicPr>
        <p:blipFill>
          <a:blip r:embed="rId4"/>
          <a:stretch>
            <a:fillRect/>
          </a:stretch>
        </p:blipFill>
        <p:spPr>
          <a:xfrm>
            <a:off x="15875" y="6446520"/>
            <a:ext cx="1306830" cy="3949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9"/>
          <p:cNvPicPr>
            <a:picLocks noChangeAspect="1"/>
          </p:cNvPicPr>
          <p:nvPr/>
        </p:nvPicPr>
        <p:blipFill>
          <a:blip r:embed="rId1"/>
          <a:stretch>
            <a:fillRect/>
          </a:stretch>
        </p:blipFill>
        <p:spPr>
          <a:xfrm>
            <a:off x="10199370" y="5308600"/>
            <a:ext cx="1989455" cy="1538605"/>
          </a:xfrm>
          <a:prstGeom prst="rect">
            <a:avLst/>
          </a:prstGeom>
          <a:noFill/>
          <a:ln>
            <a:noFill/>
          </a:ln>
          <a:effectLst/>
        </p:spPr>
      </p:pic>
      <p:sp>
        <p:nvSpPr>
          <p:cNvPr id="22" name="CaixaDeTexto 3"/>
          <p:cNvSpPr/>
          <p:nvPr/>
        </p:nvSpPr>
        <p:spPr>
          <a:xfrm>
            <a:off x="5014595" y="351155"/>
            <a:ext cx="6805930" cy="6086475"/>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US" sz="2000" b="1" i="1" dirty="0" smtClean="0">
                <a:latin typeface="Arial Narrow" panose="020B0606020202030204" pitchFamily="34" charset="0"/>
                <a:ea typeface="Century Gothic" panose="020B0502020202020204" pitchFamily="2" charset="0"/>
                <a:cs typeface="Times New Roman" panose="02020603050405020304" pitchFamily="1" charset="0"/>
              </a:rPr>
              <a:t>PREAMBLE</a:t>
            </a:r>
            <a:endParaRPr lang="en-US" sz="2000" b="1" i="1"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pPr>
            <a:r>
              <a:rPr lang="en-GB" sz="1200" dirty="0" smtClean="0">
                <a:solidFill>
                  <a:schemeClr val="bg1"/>
                </a:solidFill>
                <a:latin typeface="Arial Narrow" panose="020B0606020202030204" pitchFamily="34" charset="0"/>
              </a:rPr>
              <a:t>Over </a:t>
            </a:r>
            <a:r>
              <a:rPr lang="en-GB" sz="1200" dirty="0">
                <a:solidFill>
                  <a:schemeClr val="bg1"/>
                </a:solidFill>
                <a:latin typeface="Arial Narrow" panose="020B0606020202030204" pitchFamily="34" charset="0"/>
              </a:rPr>
              <a:t>the course of several decades, relevant applied research </a:t>
            </a:r>
            <a:r>
              <a:rPr lang="en-GB" sz="1200" dirty="0" err="1" smtClean="0">
                <a:solidFill>
                  <a:schemeClr val="bg1"/>
                </a:solidFill>
                <a:latin typeface="Arial Narrow" panose="020B0606020202030204" pitchFamily="34" charset="0"/>
              </a:rPr>
              <a:t>centers</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have achieved significant successes, which have resulted in a growing use of basalt powder in agriculture.  Basalt powder offers unquestionable advantages over traditional chemical fertilizers in terms of increased agricultural production, increased efficiency of nutrient use by plants and by ensuring the good quality of the food produced, or for its relevant contribution to environmental protection and low cost of application</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rPr>
              <a:t>The application of basalt </a:t>
            </a:r>
            <a:r>
              <a:rPr lang="en-GB" sz="1200" dirty="0" err="1" smtClean="0">
                <a:solidFill>
                  <a:schemeClr val="bg1"/>
                </a:solidFill>
                <a:latin typeface="Arial Narrow" panose="020B0606020202030204" pitchFamily="34" charset="0"/>
              </a:rPr>
              <a:t>fiber</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in industry, particularly in the construction, aeronautics, wind industry, electronics, shipbuilding, military industry, sports equipment, fireproof textile materials, and automotive industries, puts basalt </a:t>
            </a:r>
            <a:r>
              <a:rPr lang="en-GB" sz="1200" dirty="0" err="1" smtClean="0">
                <a:solidFill>
                  <a:schemeClr val="bg1"/>
                </a:solidFill>
                <a:latin typeface="Arial Narrow" panose="020B0606020202030204" pitchFamily="34" charset="0"/>
              </a:rPr>
              <a:t>fiber</a:t>
            </a:r>
            <a:r>
              <a:rPr lang="en-GB" sz="1200" dirty="0" smtClean="0">
                <a:solidFill>
                  <a:schemeClr val="bg1"/>
                </a:solidFill>
                <a:latin typeface="Arial Narrow" panose="020B0606020202030204" pitchFamily="34" charset="0"/>
              </a:rPr>
              <a:t> in </a:t>
            </a:r>
            <a:r>
              <a:rPr lang="en-GB" sz="1200" dirty="0">
                <a:solidFill>
                  <a:schemeClr val="bg1"/>
                </a:solidFill>
                <a:latin typeface="Arial Narrow" panose="020B0606020202030204" pitchFamily="34" charset="0"/>
              </a:rPr>
              <a:t>the </a:t>
            </a:r>
            <a:r>
              <a:rPr lang="en-GB" sz="1200" dirty="0" err="1" smtClean="0">
                <a:solidFill>
                  <a:schemeClr val="bg1"/>
                </a:solidFill>
                <a:latin typeface="Arial Narrow" panose="020B0606020202030204" pitchFamily="34" charset="0"/>
              </a:rPr>
              <a:t>center</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of </a:t>
            </a:r>
            <a:r>
              <a:rPr lang="en-GB" sz="1200" dirty="0" smtClean="0">
                <a:solidFill>
                  <a:schemeClr val="bg1"/>
                </a:solidFill>
                <a:latin typeface="Arial Narrow" panose="020B0606020202030204" pitchFamily="34" charset="0"/>
              </a:rPr>
              <a:t>the present </a:t>
            </a:r>
            <a:r>
              <a:rPr lang="en-GB" sz="1200" dirty="0">
                <a:solidFill>
                  <a:schemeClr val="bg1"/>
                </a:solidFill>
                <a:latin typeface="Arial Narrow" panose="020B0606020202030204" pitchFamily="34" charset="0"/>
              </a:rPr>
              <a:t>and future industrial development, because it has better physical and mechanical properties, greater </a:t>
            </a:r>
            <a:r>
              <a:rPr lang="en-GB" sz="1200" dirty="0" err="1" smtClean="0">
                <a:solidFill>
                  <a:schemeClr val="bg1"/>
                </a:solidFill>
                <a:latin typeface="Arial Narrow" panose="020B0606020202030204" pitchFamily="34" charset="0"/>
              </a:rPr>
              <a:t>strengthness</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and lightness, and is also resistant </a:t>
            </a:r>
            <a:r>
              <a:rPr lang="en-GB" sz="1200" dirty="0" smtClean="0">
                <a:solidFill>
                  <a:schemeClr val="bg1"/>
                </a:solidFill>
                <a:latin typeface="Arial Narrow" panose="020B0606020202030204" pitchFamily="34" charset="0"/>
              </a:rPr>
              <a:t>to shocks </a:t>
            </a:r>
            <a:r>
              <a:rPr lang="en-GB" sz="1200" dirty="0">
                <a:solidFill>
                  <a:schemeClr val="bg1"/>
                </a:solidFill>
                <a:latin typeface="Arial Narrow" panose="020B0606020202030204" pitchFamily="34" charset="0"/>
              </a:rPr>
              <a:t>and corrosion. The application of basalt </a:t>
            </a:r>
            <a:r>
              <a:rPr lang="en-GB" sz="1200" dirty="0" err="1" smtClean="0">
                <a:solidFill>
                  <a:schemeClr val="bg1"/>
                </a:solidFill>
                <a:latin typeface="Arial Narrow" panose="020B0606020202030204" pitchFamily="34" charset="0"/>
              </a:rPr>
              <a:t>fiber</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in the industry thus presents itself as a growing alternative to the traditional </a:t>
            </a:r>
            <a:r>
              <a:rPr lang="en-GB" sz="1200" dirty="0" err="1" smtClean="0">
                <a:solidFill>
                  <a:schemeClr val="bg1"/>
                </a:solidFill>
                <a:latin typeface="Arial Narrow" panose="020B0606020202030204" pitchFamily="34" charset="0"/>
              </a:rPr>
              <a:t>fibers</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used in the </a:t>
            </a:r>
            <a:r>
              <a:rPr lang="en-GB" sz="1200" dirty="0" smtClean="0">
                <a:solidFill>
                  <a:schemeClr val="bg1"/>
                </a:solidFill>
                <a:latin typeface="Arial Narrow" panose="020B0606020202030204" pitchFamily="34" charset="0"/>
              </a:rPr>
              <a:t>manufacturing </a:t>
            </a:r>
            <a:r>
              <a:rPr lang="en-GB" sz="1200" dirty="0">
                <a:solidFill>
                  <a:schemeClr val="bg1"/>
                </a:solidFill>
                <a:latin typeface="Arial Narrow" panose="020B0606020202030204" pitchFamily="34" charset="0"/>
              </a:rPr>
              <a:t>of polyhedral composites such as fiberglass, carbon </a:t>
            </a:r>
            <a:r>
              <a:rPr lang="en-GB" sz="1200" dirty="0" err="1" smtClean="0">
                <a:solidFill>
                  <a:schemeClr val="bg1"/>
                </a:solidFill>
                <a:latin typeface="Arial Narrow" panose="020B0606020202030204" pitchFamily="34" charset="0"/>
              </a:rPr>
              <a:t>fiber</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and aramid</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rPr>
              <a:t>On the other hand, it is generally agreed that there is a close relationship between economic development and technological progress. </a:t>
            </a:r>
            <a:r>
              <a:rPr lang="en-GB" sz="1200" dirty="0" smtClean="0">
                <a:solidFill>
                  <a:schemeClr val="bg1"/>
                </a:solidFill>
                <a:latin typeface="Arial Narrow" panose="020B0606020202030204" pitchFamily="34" charset="0"/>
              </a:rPr>
              <a:t>The cooperation </a:t>
            </a:r>
            <a:r>
              <a:rPr lang="en-GB" sz="1200" dirty="0">
                <a:solidFill>
                  <a:schemeClr val="bg1"/>
                </a:solidFill>
                <a:latin typeface="Arial Narrow" panose="020B0606020202030204" pitchFamily="34" charset="0"/>
              </a:rPr>
              <a:t>between universities, research and development </a:t>
            </a:r>
            <a:r>
              <a:rPr lang="en-GB" sz="1200" dirty="0" err="1" smtClean="0">
                <a:solidFill>
                  <a:schemeClr val="bg1"/>
                </a:solidFill>
                <a:latin typeface="Arial Narrow" panose="020B0606020202030204" pitchFamily="34" charset="0"/>
              </a:rPr>
              <a:t>centers</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and the productive system has been </a:t>
            </a:r>
            <a:r>
              <a:rPr lang="en-GB" sz="1200" dirty="0" smtClean="0">
                <a:solidFill>
                  <a:schemeClr val="bg1"/>
                </a:solidFill>
                <a:latin typeface="Arial Narrow" panose="020B0606020202030204" pitchFamily="34" charset="0"/>
              </a:rPr>
              <a:t>strengthened </a:t>
            </a:r>
            <a:r>
              <a:rPr lang="en-GB" sz="1200" dirty="0">
                <a:solidFill>
                  <a:schemeClr val="bg1"/>
                </a:solidFill>
                <a:latin typeface="Arial Narrow" panose="020B0606020202030204" pitchFamily="34" charset="0"/>
              </a:rPr>
              <a:t>in recent decades, involving </a:t>
            </a:r>
            <a:r>
              <a:rPr lang="en-GB" sz="1200" dirty="0" smtClean="0">
                <a:solidFill>
                  <a:schemeClr val="bg1"/>
                </a:solidFill>
                <a:latin typeface="Arial Narrow" panose="020B0606020202030204" pitchFamily="34" charset="0"/>
              </a:rPr>
              <a:t>various </a:t>
            </a:r>
            <a:r>
              <a:rPr lang="en-GB" sz="1200" dirty="0">
                <a:solidFill>
                  <a:schemeClr val="bg1"/>
                </a:solidFill>
                <a:latin typeface="Arial Narrow" panose="020B0606020202030204" pitchFamily="34" charset="0"/>
              </a:rPr>
              <a:t>sectors and trends, notably in the chemical industry, microelectronics, biotechnology </a:t>
            </a:r>
            <a:r>
              <a:rPr lang="en-GB" sz="1200" dirty="0" smtClean="0">
                <a:solidFill>
                  <a:schemeClr val="bg1"/>
                </a:solidFill>
                <a:latin typeface="Arial Narrow" panose="020B0606020202030204" pitchFamily="34" charset="0"/>
              </a:rPr>
              <a:t>and </a:t>
            </a:r>
            <a:r>
              <a:rPr lang="en-GB" sz="1200" dirty="0">
                <a:solidFill>
                  <a:schemeClr val="bg1"/>
                </a:solidFill>
                <a:latin typeface="Arial Narrow" panose="020B0606020202030204" pitchFamily="34" charset="0"/>
              </a:rPr>
              <a:t>particularly in the agro-food industry, where technical and technological progress is accelerated</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rPr>
              <a:t>The Science, Technology and Innovation trio, involving various development actors, </a:t>
            </a:r>
            <a:r>
              <a:rPr lang="en-GB" sz="1200" dirty="0" smtClean="0">
                <a:solidFill>
                  <a:schemeClr val="bg1"/>
                </a:solidFill>
                <a:latin typeface="Arial Narrow" panose="020B0606020202030204" pitchFamily="34" charset="0"/>
              </a:rPr>
              <a:t>plays an </a:t>
            </a:r>
            <a:r>
              <a:rPr lang="en-GB" sz="1200" dirty="0">
                <a:solidFill>
                  <a:schemeClr val="bg1"/>
                </a:solidFill>
                <a:latin typeface="Arial Narrow" panose="020B0606020202030204" pitchFamily="34" charset="0"/>
              </a:rPr>
              <a:t>important role in shaping the countries' development model and </a:t>
            </a:r>
            <a:r>
              <a:rPr lang="en-GB" sz="1200" dirty="0" smtClean="0">
                <a:solidFill>
                  <a:schemeClr val="bg1"/>
                </a:solidFill>
                <a:latin typeface="Arial Narrow" panose="020B0606020202030204" pitchFamily="34" charset="0"/>
              </a:rPr>
              <a:t>for the national </a:t>
            </a:r>
            <a:r>
              <a:rPr lang="en-GB" sz="1200" dirty="0">
                <a:solidFill>
                  <a:schemeClr val="bg1"/>
                </a:solidFill>
                <a:latin typeface="Arial Narrow" panose="020B0606020202030204" pitchFamily="34" charset="0"/>
              </a:rPr>
              <a:t>and sectoral public policies, </a:t>
            </a:r>
            <a:r>
              <a:rPr lang="en-GB" sz="1200" dirty="0" smtClean="0">
                <a:solidFill>
                  <a:schemeClr val="bg1"/>
                </a:solidFill>
                <a:latin typeface="Arial Narrow" panose="020B0606020202030204" pitchFamily="34" charset="0"/>
              </a:rPr>
              <a:t>the growth, the improvement of  the competitiveness </a:t>
            </a:r>
            <a:r>
              <a:rPr lang="en-GB" sz="1200" dirty="0">
                <a:solidFill>
                  <a:schemeClr val="bg1"/>
                </a:solidFill>
                <a:latin typeface="Arial Narrow" panose="020B0606020202030204" pitchFamily="34" charset="0"/>
              </a:rPr>
              <a:t>and enhancing the economic and financial conditions of the productive sector, as well as improving the quality of life of </a:t>
            </a:r>
            <a:r>
              <a:rPr lang="en-GB" sz="1200" dirty="0" smtClean="0">
                <a:solidFill>
                  <a:schemeClr val="bg1"/>
                </a:solidFill>
                <a:latin typeface="Arial Narrow" panose="020B0606020202030204" pitchFamily="34" charset="0"/>
              </a:rPr>
              <a:t>the citizens</a:t>
            </a:r>
            <a:r>
              <a:rPr lang="en-GB" sz="1200" dirty="0">
                <a:solidFill>
                  <a:schemeClr val="bg1"/>
                </a:solidFill>
                <a:latin typeface="Arial Narrow" panose="020B0606020202030204" pitchFamily="34" charset="0"/>
              </a:rPr>
              <a:t>. </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rPr>
              <a:t>Leading authors emphasize the importance of </a:t>
            </a:r>
            <a:r>
              <a:rPr lang="en-GB" sz="1200" dirty="0" smtClean="0">
                <a:solidFill>
                  <a:schemeClr val="bg1"/>
                </a:solidFill>
                <a:latin typeface="Arial Narrow" panose="020B0606020202030204" pitchFamily="34" charset="0"/>
              </a:rPr>
              <a:t>the cooperation </a:t>
            </a:r>
            <a:r>
              <a:rPr lang="en-GB" sz="1200" dirty="0">
                <a:solidFill>
                  <a:schemeClr val="bg1"/>
                </a:solidFill>
                <a:latin typeface="Arial Narrow" panose="020B0606020202030204" pitchFamily="34" charset="0"/>
              </a:rPr>
              <a:t>between universities and industry, which can be established in four </a:t>
            </a:r>
            <a:r>
              <a:rPr lang="en-GB" sz="1200" dirty="0" smtClean="0">
                <a:solidFill>
                  <a:schemeClr val="bg1"/>
                </a:solidFill>
                <a:latin typeface="Arial Narrow" panose="020B0606020202030204" pitchFamily="34" charset="0"/>
              </a:rPr>
              <a:t>points: </a:t>
            </a:r>
            <a:r>
              <a:rPr lang="en-GB" sz="1200" dirty="0">
                <a:solidFill>
                  <a:schemeClr val="bg1"/>
                </a:solidFill>
                <a:latin typeface="Arial Narrow" panose="020B0606020202030204" pitchFamily="34" charset="0"/>
              </a:rPr>
              <a:t>support for general research, support for cooperative </a:t>
            </a:r>
            <a:r>
              <a:rPr lang="en-GB" sz="1200" dirty="0" smtClean="0">
                <a:solidFill>
                  <a:schemeClr val="bg1"/>
                </a:solidFill>
                <a:latin typeface="Arial Narrow" panose="020B0606020202030204" pitchFamily="34" charset="0"/>
              </a:rPr>
              <a:t>researches, </a:t>
            </a:r>
            <a:r>
              <a:rPr lang="en-GB" sz="1200" dirty="0">
                <a:solidFill>
                  <a:schemeClr val="bg1"/>
                </a:solidFill>
                <a:latin typeface="Arial Narrow" panose="020B0606020202030204" pitchFamily="34" charset="0"/>
              </a:rPr>
              <a:t>support in </a:t>
            </a:r>
            <a:r>
              <a:rPr lang="en-GB" sz="1200" dirty="0" smtClean="0">
                <a:solidFill>
                  <a:schemeClr val="bg1"/>
                </a:solidFill>
                <a:latin typeface="Arial Narrow" panose="020B0606020202030204" pitchFamily="34" charset="0"/>
              </a:rPr>
              <a:t>the knowledge </a:t>
            </a:r>
            <a:r>
              <a:rPr lang="en-GB" sz="1200" dirty="0">
                <a:solidFill>
                  <a:schemeClr val="bg1"/>
                </a:solidFill>
                <a:latin typeface="Arial Narrow" panose="020B0606020202030204" pitchFamily="34" charset="0"/>
              </a:rPr>
              <a:t>transfer, </a:t>
            </a:r>
            <a:r>
              <a:rPr lang="en-GB" sz="1200" dirty="0" smtClean="0">
                <a:solidFill>
                  <a:schemeClr val="bg1"/>
                </a:solidFill>
                <a:latin typeface="Arial Narrow" panose="020B0606020202030204" pitchFamily="34" charset="0"/>
              </a:rPr>
              <a:t>and the </a:t>
            </a:r>
            <a:r>
              <a:rPr lang="en-GB" sz="1200" dirty="0">
                <a:solidFill>
                  <a:schemeClr val="bg1"/>
                </a:solidFill>
                <a:latin typeface="Arial Narrow" panose="020B0606020202030204" pitchFamily="34" charset="0"/>
              </a:rPr>
              <a:t>effective technology transfer. </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rPr>
              <a:t>Universities are at the forefront of scientific </a:t>
            </a:r>
            <a:r>
              <a:rPr lang="en-GB" sz="1200" dirty="0" smtClean="0">
                <a:solidFill>
                  <a:schemeClr val="bg1"/>
                </a:solidFill>
                <a:latin typeface="Arial Narrow" panose="020B0606020202030204" pitchFamily="34" charset="0"/>
              </a:rPr>
              <a:t>innovation whereas </a:t>
            </a:r>
            <a:r>
              <a:rPr lang="en-GB" sz="1200" dirty="0">
                <a:solidFill>
                  <a:schemeClr val="bg1"/>
                </a:solidFill>
                <a:latin typeface="Arial Narrow" panose="020B0606020202030204" pitchFamily="34" charset="0"/>
              </a:rPr>
              <a:t>it is </a:t>
            </a:r>
            <a:r>
              <a:rPr lang="en-GB" sz="1200" dirty="0" smtClean="0">
                <a:solidFill>
                  <a:schemeClr val="bg1"/>
                </a:solidFill>
                <a:latin typeface="Arial Narrow" panose="020B0606020202030204" pitchFamily="34" charset="0"/>
              </a:rPr>
              <a:t>in the  </a:t>
            </a:r>
            <a:r>
              <a:rPr lang="en-GB" sz="1200" dirty="0">
                <a:solidFill>
                  <a:schemeClr val="bg1"/>
                </a:solidFill>
                <a:latin typeface="Arial Narrow" panose="020B0606020202030204" pitchFamily="34" charset="0"/>
              </a:rPr>
              <a:t>companies, industries and services that the technical and technological changes oriented to </a:t>
            </a:r>
            <a:r>
              <a:rPr lang="en-GB" sz="1200" dirty="0" smtClean="0">
                <a:solidFill>
                  <a:schemeClr val="bg1"/>
                </a:solidFill>
                <a:latin typeface="Arial Narrow" panose="020B0606020202030204" pitchFamily="34" charset="0"/>
              </a:rPr>
              <a:t>the products</a:t>
            </a:r>
            <a:r>
              <a:rPr lang="en-GB" sz="1200" dirty="0">
                <a:solidFill>
                  <a:schemeClr val="bg1"/>
                </a:solidFill>
                <a:latin typeface="Arial Narrow" panose="020B0606020202030204" pitchFamily="34" charset="0"/>
              </a:rPr>
              <a:t>, services and processes are driven. In this sense, the alliance between </a:t>
            </a:r>
            <a:r>
              <a:rPr lang="pt-PT" altLang="en-GB" sz="1200" dirty="0">
                <a:solidFill>
                  <a:schemeClr val="bg1"/>
                </a:solidFill>
                <a:latin typeface="Arial Narrow" panose="020B0606020202030204" pitchFamily="34" charset="0"/>
              </a:rPr>
              <a:t>the </a:t>
            </a:r>
            <a:r>
              <a:rPr lang="en-GB" sz="1200" dirty="0">
                <a:solidFill>
                  <a:schemeClr val="bg1"/>
                </a:solidFill>
                <a:latin typeface="Arial Narrow" panose="020B0606020202030204" pitchFamily="34" charset="0"/>
              </a:rPr>
              <a:t>University and Industry is a fundamental instrument for the development of </a:t>
            </a:r>
            <a:r>
              <a:rPr lang="en-GB" sz="1200" dirty="0" smtClean="0">
                <a:solidFill>
                  <a:schemeClr val="bg1"/>
                </a:solidFill>
                <a:latin typeface="Arial Narrow" panose="020B0606020202030204" pitchFamily="34" charset="0"/>
              </a:rPr>
              <a:t>the nations</a:t>
            </a:r>
            <a:r>
              <a:rPr lang="en-GB" sz="1200" dirty="0">
                <a:solidFill>
                  <a:schemeClr val="bg1"/>
                </a:solidFill>
                <a:latin typeface="Arial Narrow" panose="020B0606020202030204" pitchFamily="34" charset="0"/>
              </a:rPr>
              <a:t>. </a:t>
            </a:r>
            <a:r>
              <a:rPr lang="pt-PT" altLang="en-GB" sz="1200" dirty="0" smtClean="0">
                <a:solidFill>
                  <a:schemeClr val="bg1"/>
                </a:solidFill>
                <a:latin typeface="Arial Narrow" panose="020B0606020202030204" pitchFamily="34" charset="0"/>
              </a:rPr>
              <a:t>In addition to its main fucntion of teaching and research, the University has a new and growing challenge in the area where it operates: the economic challenge</a:t>
            </a:r>
            <a:r>
              <a:rPr lang="pt-PT" altLang="en-GB" sz="1200" dirty="0">
                <a:solidFill>
                  <a:schemeClr val="bg1"/>
                </a:solidFill>
                <a:latin typeface="Arial Narrow" panose="020B0606020202030204" pitchFamily="34" charset="0"/>
              </a:rPr>
              <a:t>. </a:t>
            </a:r>
            <a:endParaRPr lang="pt-PT" alt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rPr>
              <a:t>It is in this context </a:t>
            </a:r>
            <a:r>
              <a:rPr lang="en-GB" sz="1200" dirty="0" smtClean="0">
                <a:solidFill>
                  <a:schemeClr val="bg1"/>
                </a:solidFill>
                <a:latin typeface="Arial Narrow" panose="020B0606020202030204" pitchFamily="34" charset="0"/>
              </a:rPr>
              <a:t>that </a:t>
            </a:r>
            <a:r>
              <a:rPr lang="en-GB" sz="1200" dirty="0">
                <a:solidFill>
                  <a:schemeClr val="bg1"/>
                </a:solidFill>
                <a:latin typeface="Arial Narrow" panose="020B0606020202030204" pitchFamily="34" charset="0"/>
              </a:rPr>
              <a:t>the International </a:t>
            </a:r>
            <a:r>
              <a:rPr lang="en-GB" sz="1200" dirty="0" smtClean="0">
                <a:solidFill>
                  <a:schemeClr val="bg1"/>
                </a:solidFill>
                <a:latin typeface="Arial Narrow" panose="020B0606020202030204" pitchFamily="34" charset="0"/>
              </a:rPr>
              <a:t>Conference will be held with the </a:t>
            </a:r>
            <a:r>
              <a:rPr lang="en-GB" sz="1200" dirty="0">
                <a:solidFill>
                  <a:schemeClr val="bg1"/>
                </a:solidFill>
                <a:latin typeface="Arial Narrow" panose="020B0606020202030204" pitchFamily="34" charset="0"/>
              </a:rPr>
              <a:t>theme </a:t>
            </a:r>
            <a:r>
              <a:rPr lang="pt-PT" altLang="en-GB" sz="1200" dirty="0">
                <a:solidFill>
                  <a:schemeClr val="bg1"/>
                </a:solidFill>
                <a:latin typeface="Arial Narrow" panose="020B0606020202030204" pitchFamily="34" charset="0"/>
              </a:rPr>
              <a:t>«</a:t>
            </a:r>
            <a:r>
              <a:rPr lang="en-GB" sz="1200" i="1" dirty="0">
                <a:solidFill>
                  <a:schemeClr val="bg1"/>
                </a:solidFill>
                <a:latin typeface="Arial Narrow" panose="020B0606020202030204" pitchFamily="34" charset="0"/>
              </a:rPr>
              <a:t>APPLICATION OF BASAL</a:t>
            </a:r>
            <a:r>
              <a:rPr lang="pt-PT" altLang="en-GB" sz="1200" i="1" dirty="0">
                <a:solidFill>
                  <a:schemeClr val="bg1"/>
                </a:solidFill>
                <a:latin typeface="Arial Narrow" panose="020B0606020202030204" pitchFamily="34" charset="0"/>
              </a:rPr>
              <a:t>T</a:t>
            </a:r>
            <a:r>
              <a:rPr lang="en-GB" sz="1200" i="1" dirty="0">
                <a:solidFill>
                  <a:schemeClr val="bg1"/>
                </a:solidFill>
                <a:latin typeface="Arial Narrow" panose="020B0606020202030204" pitchFamily="34" charset="0"/>
              </a:rPr>
              <a:t> POWDER IN AGRICULTURE AND BASALT </a:t>
            </a:r>
            <a:r>
              <a:rPr lang="en-GB" sz="1200" i="1" dirty="0" smtClean="0">
                <a:solidFill>
                  <a:schemeClr val="bg1"/>
                </a:solidFill>
                <a:latin typeface="Arial Narrow" panose="020B0606020202030204" pitchFamily="34" charset="0"/>
              </a:rPr>
              <a:t>FIBER </a:t>
            </a:r>
            <a:r>
              <a:rPr lang="en-GB" sz="1200" i="1" dirty="0">
                <a:solidFill>
                  <a:schemeClr val="bg1"/>
                </a:solidFill>
                <a:latin typeface="Arial Narrow" panose="020B0606020202030204" pitchFamily="34" charset="0"/>
              </a:rPr>
              <a:t>IN INDUSTRY</a:t>
            </a:r>
            <a:r>
              <a:rPr lang="en-GB" sz="1200" dirty="0">
                <a:solidFill>
                  <a:schemeClr val="bg1"/>
                </a:solidFill>
                <a:latin typeface="Arial Narrow" panose="020B0606020202030204" pitchFamily="34" charset="0"/>
              </a:rPr>
              <a:t> - Its advantages as a Fertilizer and Reinforcement of Composite Materials</a:t>
            </a:r>
            <a:r>
              <a:rPr lang="pt-PT" altLang="en-GB" sz="1200" dirty="0">
                <a:solidFill>
                  <a:schemeClr val="bg1"/>
                </a:solidFill>
                <a:latin typeface="Arial Narrow" panose="020B0606020202030204" pitchFamily="34" charset="0"/>
              </a:rPr>
              <a:t>»</a:t>
            </a:r>
            <a:r>
              <a:rPr lang="en-GB" sz="1200" dirty="0">
                <a:solidFill>
                  <a:schemeClr val="bg1"/>
                </a:solidFill>
                <a:latin typeface="Arial Narrow" panose="020B0606020202030204" pitchFamily="34" charset="0"/>
              </a:rPr>
              <a:t>.</a:t>
            </a:r>
            <a:endParaRPr lang="en-GB" sz="1200" dirty="0">
              <a:solidFill>
                <a:schemeClr val="bg1"/>
              </a:solidFill>
              <a:latin typeface="Arial Narrow" panose="020B0606020202030204" pitchFamily="34" charset="0"/>
            </a:endParaRPr>
          </a:p>
        </p:txBody>
      </p:sp>
      <p:pic>
        <p:nvPicPr>
          <p:cNvPr id="29" name="Imagem 51"/>
          <p:cNvPicPr>
            <a:picLocks noChangeAspect="1"/>
          </p:cNvPicPr>
          <p:nvPr/>
        </p:nvPicPr>
        <p:blipFill>
          <a:blip r:embed="rId2"/>
          <a:stretch>
            <a:fillRect/>
          </a:stretch>
        </p:blipFill>
        <p:spPr>
          <a:xfrm>
            <a:off x="15875" y="12065"/>
            <a:ext cx="2095500" cy="561975"/>
          </a:xfrm>
          <a:prstGeom prst="rect">
            <a:avLst/>
          </a:prstGeom>
          <a:noFill/>
          <a:ln>
            <a:noFill/>
          </a:ln>
          <a:effectLst/>
        </p:spPr>
      </p:pic>
      <p:pic>
        <p:nvPicPr>
          <p:cNvPr id="5" name="Imagem 4" descr="logo Conference"/>
          <p:cNvPicPr>
            <a:picLocks noChangeAspect="1"/>
          </p:cNvPicPr>
          <p:nvPr/>
        </p:nvPicPr>
        <p:blipFill>
          <a:blip r:embed="rId3"/>
          <a:stretch>
            <a:fillRect/>
          </a:stretch>
        </p:blipFill>
        <p:spPr>
          <a:xfrm>
            <a:off x="10160" y="677545"/>
            <a:ext cx="4093845" cy="4244975"/>
          </a:xfrm>
          <a:prstGeom prst="rect">
            <a:avLst/>
          </a:prstGeom>
        </p:spPr>
      </p:pic>
      <p:sp>
        <p:nvSpPr>
          <p:cNvPr id="4" name="CaixaDeTexto 67"/>
          <p:cNvSpPr/>
          <p:nvPr/>
        </p:nvSpPr>
        <p:spPr>
          <a:xfrm>
            <a:off x="1807210" y="5029200"/>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ym typeface="+mn-ea"/>
              </a:rPr>
              <a:t>9 </a:t>
            </a:r>
            <a:r>
              <a:rPr sz="2000" dirty="0" smtClean="0">
                <a:sym typeface="+mn-ea"/>
              </a:rPr>
              <a:t>-</a:t>
            </a:r>
            <a:r>
              <a:rPr lang="pt-PT" altLang="en-US" sz="2000" dirty="0" smtClean="0">
                <a:sym typeface="+mn-ea"/>
              </a:rPr>
              <a:t>11</a:t>
            </a:r>
            <a:r>
              <a:rPr sz="2000" dirty="0" smtClean="0">
                <a:sym typeface="+mn-ea"/>
              </a:rPr>
              <a:t> </a:t>
            </a:r>
            <a:r>
              <a:rPr lang="pt-PT" altLang="en-US" sz="2000" dirty="0" smtClean="0">
                <a:sym typeface="+mn-ea"/>
              </a:rPr>
              <a:t>NOVEMBER</a:t>
            </a:r>
            <a:endParaRPr lang="en-US" sz="2000" dirty="0" smtClean="0"/>
          </a:p>
          <a:p>
            <a:pPr algn="ctr">
              <a:defRPr lang="en-US"/>
            </a:pPr>
            <a:r>
              <a:rPr lang="en-US" sz="2000" dirty="0" smtClean="0"/>
              <a:t>________</a:t>
            </a:r>
            <a:r>
              <a:rPr lang="en-US" sz="2000" dirty="0" smtClean="0">
                <a:solidFill>
                  <a:srgbClr val="00B050"/>
                </a:solidFill>
              </a:rPr>
              <a:t>■</a:t>
            </a:r>
            <a:r>
              <a:rPr lang="en-US" sz="2000" dirty="0" smtClean="0"/>
              <a:t>________</a:t>
            </a:r>
            <a:endParaRPr lang="en-US" sz="2000" dirty="0" smtClean="0"/>
          </a:p>
          <a:p>
            <a:pPr algn="ctr">
              <a:defRPr lang="en-US"/>
            </a:pPr>
            <a:r>
              <a:rPr lang="en-US" sz="2000" b="1" dirty="0" smtClean="0">
                <a:solidFill>
                  <a:srgbClr val="FFFF00"/>
                </a:solidFill>
              </a:rPr>
              <a:t>2020</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2" name="Imagem 1" descr="logo"/>
          <p:cNvPicPr>
            <a:picLocks noChangeAspect="1"/>
          </p:cNvPicPr>
          <p:nvPr/>
        </p:nvPicPr>
        <p:blipFill>
          <a:blip r:embed="rId4"/>
          <a:stretch>
            <a:fillRect/>
          </a:stretch>
        </p:blipFill>
        <p:spPr>
          <a:xfrm>
            <a:off x="15875" y="6446520"/>
            <a:ext cx="1306830" cy="3949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9"/>
          <p:cNvPicPr>
            <a:picLocks noChangeAspect="1"/>
          </p:cNvPicPr>
          <p:nvPr/>
        </p:nvPicPr>
        <p:blipFill>
          <a:blip r:embed="rId1"/>
          <a:stretch>
            <a:fillRect/>
          </a:stretch>
        </p:blipFill>
        <p:spPr>
          <a:xfrm>
            <a:off x="10183495" y="5309235"/>
            <a:ext cx="1989455" cy="1538605"/>
          </a:xfrm>
          <a:prstGeom prst="rect">
            <a:avLst/>
          </a:prstGeom>
          <a:noFill/>
          <a:ln>
            <a:noFill/>
          </a:ln>
          <a:effectLst/>
        </p:spPr>
      </p:pic>
      <p:sp>
        <p:nvSpPr>
          <p:cNvPr id="22" name="CaixaDeTexto 3"/>
          <p:cNvSpPr/>
          <p:nvPr/>
        </p:nvSpPr>
        <p:spPr>
          <a:xfrm>
            <a:off x="5154930" y="214630"/>
            <a:ext cx="6805930" cy="6208395"/>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GB" b="1" i="1" dirty="0" smtClean="0"/>
              <a:t>MAIN </a:t>
            </a:r>
            <a:r>
              <a:rPr lang="en-GB" b="1" i="1" dirty="0"/>
              <a:t>OBJECTIVES OF THE EVENT</a:t>
            </a:r>
            <a:endParaRPr lang="pt-PT" i="1" dirty="0"/>
          </a:p>
          <a:p>
            <a:pPr algn="just">
              <a:lnSpc>
                <a:spcPts val="1200"/>
              </a:lnSpc>
              <a:defRPr lang="en-US"/>
            </a:pPr>
            <a:endParaRPr lang="en-US" sz="2000" b="1" i="1" dirty="0">
              <a:latin typeface="Arial Narrow" panose="020B0606020202030204" pitchFamily="34" charset="0"/>
              <a:ea typeface="Century Gothic" panose="020B0502020202020204" pitchFamily="2" charset="0"/>
              <a:cs typeface="Times New Roman" panose="02020603050405020304" pitchFamily="1"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present </a:t>
            </a:r>
            <a:r>
              <a:rPr lang="en-GB" sz="1200" dirty="0">
                <a:solidFill>
                  <a:schemeClr val="bg1"/>
                </a:solidFill>
                <a:latin typeface="Arial Narrow" panose="020B0606020202030204" pitchFamily="34" charset="0"/>
              </a:rPr>
              <a:t>the state of the art of research and application of basalt powder in agriculture and basalt </a:t>
            </a:r>
            <a:r>
              <a:rPr lang="en-GB" sz="1200" dirty="0" err="1" smtClean="0">
                <a:solidFill>
                  <a:schemeClr val="bg1"/>
                </a:solidFill>
                <a:latin typeface="Arial Narrow" panose="020B0606020202030204" pitchFamily="34" charset="0"/>
              </a:rPr>
              <a:t>fiber</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in industry</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a:t>
            </a:r>
            <a:r>
              <a:rPr lang="en-GB" sz="1200" dirty="0">
                <a:solidFill>
                  <a:schemeClr val="bg1"/>
                </a:solidFill>
                <a:latin typeface="Arial Narrow" panose="020B0606020202030204" pitchFamily="34" charset="0"/>
              </a:rPr>
              <a:t>d</a:t>
            </a:r>
            <a:r>
              <a:rPr lang="en-GB" sz="1200" dirty="0" smtClean="0">
                <a:solidFill>
                  <a:schemeClr val="bg1"/>
                </a:solidFill>
                <a:latin typeface="Arial Narrow" panose="020B0606020202030204" pitchFamily="34" charset="0"/>
              </a:rPr>
              <a:t>isseminate </a:t>
            </a:r>
            <a:r>
              <a:rPr lang="en-GB" sz="1200" dirty="0">
                <a:solidFill>
                  <a:schemeClr val="bg1"/>
                </a:solidFill>
                <a:latin typeface="Arial Narrow" panose="020B0606020202030204" pitchFamily="34" charset="0"/>
              </a:rPr>
              <a:t>the latest findings on technological advances and the application of basalt </a:t>
            </a:r>
            <a:r>
              <a:rPr lang="en-GB" sz="1200" dirty="0" err="1">
                <a:solidFill>
                  <a:schemeClr val="bg1"/>
                </a:solidFill>
                <a:latin typeface="Arial Narrow" panose="020B0606020202030204" pitchFamily="34" charset="0"/>
              </a:rPr>
              <a:t>fiber</a:t>
            </a:r>
            <a:r>
              <a:rPr lang="en-GB" sz="1200" dirty="0">
                <a:solidFill>
                  <a:schemeClr val="bg1"/>
                </a:solidFill>
                <a:latin typeface="Arial Narrow" panose="020B0606020202030204" pitchFamily="34" charset="0"/>
              </a:rPr>
              <a:t> in industrial innovation as well as future perspectives</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a:t>
            </a:r>
            <a:r>
              <a:rPr lang="en-GB" sz="1200" dirty="0">
                <a:solidFill>
                  <a:schemeClr val="bg1"/>
                </a:solidFill>
                <a:latin typeface="Arial Narrow" panose="020B0606020202030204" pitchFamily="34" charset="0"/>
              </a:rPr>
              <a:t>c</a:t>
            </a:r>
            <a:r>
              <a:rPr lang="en-GB" sz="1200" dirty="0" smtClean="0">
                <a:solidFill>
                  <a:schemeClr val="bg1"/>
                </a:solidFill>
                <a:latin typeface="Arial Narrow" panose="020B0606020202030204" pitchFamily="34" charset="0"/>
              </a:rPr>
              <a:t>onsolidate </a:t>
            </a:r>
            <a:r>
              <a:rPr lang="en-GB" sz="1200" dirty="0">
                <a:solidFill>
                  <a:schemeClr val="bg1"/>
                </a:solidFill>
                <a:latin typeface="Arial Narrow" panose="020B0606020202030204" pitchFamily="34" charset="0"/>
              </a:rPr>
              <a:t>the results of </a:t>
            </a:r>
            <a:r>
              <a:rPr lang="en-GB" sz="1200" dirty="0" smtClean="0">
                <a:solidFill>
                  <a:schemeClr val="bg1"/>
                </a:solidFill>
                <a:latin typeface="Arial Narrow" panose="020B0606020202030204" pitchFamily="34" charset="0"/>
              </a:rPr>
              <a:t>the research </a:t>
            </a:r>
            <a:r>
              <a:rPr lang="en-GB" sz="1200" dirty="0">
                <a:solidFill>
                  <a:schemeClr val="bg1"/>
                </a:solidFill>
                <a:latin typeface="Arial Narrow" panose="020B0606020202030204" pitchFamily="34" charset="0"/>
              </a:rPr>
              <a:t>carried out by African scientists on the application of basalt powder in agriculture as an alternative source of nutrients for tropical African soils, in addition to foster and encourage partnerships with </a:t>
            </a:r>
            <a:r>
              <a:rPr lang="en-GB" sz="1200" dirty="0" smtClean="0">
                <a:solidFill>
                  <a:schemeClr val="bg1"/>
                </a:solidFill>
                <a:latin typeface="Arial Narrow" panose="020B0606020202030204" pitchFamily="34" charset="0"/>
              </a:rPr>
              <a:t> their external homologues;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enter the </a:t>
            </a:r>
            <a:r>
              <a:rPr lang="en-GB" sz="1200" dirty="0">
                <a:solidFill>
                  <a:schemeClr val="bg1"/>
                </a:solidFill>
                <a:latin typeface="Arial Narrow" panose="020B0606020202030204" pitchFamily="34" charset="0"/>
              </a:rPr>
              <a:t>application of basalt powder in agriculture as a viable and appropriate technology to the public policy orientation to diversify the types of inputs used in agriculture for soil fertilization in Africa</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analyse </a:t>
            </a:r>
            <a:r>
              <a:rPr lang="en-GB" sz="1200" dirty="0">
                <a:solidFill>
                  <a:schemeClr val="bg1"/>
                </a:solidFill>
                <a:latin typeface="Arial Narrow" panose="020B0606020202030204" pitchFamily="34" charset="0"/>
              </a:rPr>
              <a:t>and </a:t>
            </a:r>
            <a:r>
              <a:rPr lang="en-GB" sz="1200" dirty="0" smtClean="0">
                <a:solidFill>
                  <a:schemeClr val="bg1"/>
                </a:solidFill>
                <a:latin typeface="Arial Narrow" panose="020B0606020202030204" pitchFamily="34" charset="0"/>
              </a:rPr>
              <a:t>set up </a:t>
            </a:r>
            <a:r>
              <a:rPr lang="en-GB" sz="1200" dirty="0">
                <a:solidFill>
                  <a:schemeClr val="bg1"/>
                </a:solidFill>
                <a:latin typeface="Arial Narrow" panose="020B0606020202030204" pitchFamily="34" charset="0"/>
              </a:rPr>
              <a:t>the mechanisms and procedures to be adopted in the legislation and regulation of basalt powder marketing practices as an alternative </a:t>
            </a:r>
            <a:r>
              <a:rPr lang="en-GB" sz="1200" dirty="0" smtClean="0">
                <a:solidFill>
                  <a:schemeClr val="bg1"/>
                </a:solidFill>
                <a:latin typeface="Arial Narrow" panose="020B0606020202030204" pitchFamily="34" charset="0"/>
              </a:rPr>
              <a:t>to the </a:t>
            </a:r>
            <a:r>
              <a:rPr lang="en-GB" sz="1200" dirty="0">
                <a:solidFill>
                  <a:schemeClr val="bg1"/>
                </a:solidFill>
                <a:latin typeface="Arial Narrow" panose="020B0606020202030204" pitchFamily="34" charset="0"/>
              </a:rPr>
              <a:t>traditional plant fertilizers and nutrients</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define </a:t>
            </a:r>
            <a:r>
              <a:rPr lang="en-GB" sz="1200" dirty="0">
                <a:solidFill>
                  <a:schemeClr val="bg1"/>
                </a:solidFill>
                <a:latin typeface="Arial Narrow" panose="020B0606020202030204" pitchFamily="34" charset="0"/>
              </a:rPr>
              <a:t>and </a:t>
            </a:r>
            <a:r>
              <a:rPr lang="en-GB" sz="1200" dirty="0" smtClean="0">
                <a:solidFill>
                  <a:schemeClr val="bg1"/>
                </a:solidFill>
                <a:latin typeface="Arial Narrow" panose="020B0606020202030204" pitchFamily="34" charset="0"/>
              </a:rPr>
              <a:t>adopt </a:t>
            </a:r>
            <a:r>
              <a:rPr lang="en-GB" sz="1200" dirty="0">
                <a:solidFill>
                  <a:schemeClr val="bg1"/>
                </a:solidFill>
                <a:latin typeface="Arial Narrow" panose="020B0606020202030204" pitchFamily="34" charset="0"/>
              </a:rPr>
              <a:t>strategies </a:t>
            </a:r>
            <a:r>
              <a:rPr lang="en-GB" sz="1200" dirty="0" smtClean="0">
                <a:solidFill>
                  <a:schemeClr val="bg1"/>
                </a:solidFill>
                <a:latin typeface="Arial Narrow" panose="020B0606020202030204" pitchFamily="34" charset="0"/>
              </a:rPr>
              <a:t>for the promotion of the </a:t>
            </a:r>
            <a:r>
              <a:rPr lang="en-GB" sz="1200" dirty="0">
                <a:solidFill>
                  <a:schemeClr val="bg1"/>
                </a:solidFill>
                <a:latin typeface="Arial Narrow" panose="020B0606020202030204" pitchFamily="34" charset="0"/>
              </a:rPr>
              <a:t>basalt powder application technology in agriculture so that it can be taken as an appropriate medium for environmental sustainability and agricultural production, to meet the needs of the internal and regional market, in particular to meet the needs of family farming throughout the </a:t>
            </a:r>
            <a:r>
              <a:rPr lang="en-GB" sz="1200" i="1" dirty="0">
                <a:solidFill>
                  <a:schemeClr val="bg1"/>
                </a:solidFill>
                <a:latin typeface="Arial Narrow" panose="020B0606020202030204" pitchFamily="34" charset="0"/>
              </a:rPr>
              <a:t>ECOWAS</a:t>
            </a:r>
            <a:r>
              <a:rPr lang="en-GB" sz="1200" dirty="0">
                <a:solidFill>
                  <a:schemeClr val="bg1"/>
                </a:solidFill>
                <a:latin typeface="Arial Narrow" panose="020B0606020202030204" pitchFamily="34" charset="0"/>
              </a:rPr>
              <a:t> space and in Africa in general</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position the </a:t>
            </a:r>
            <a:r>
              <a:rPr lang="en-GB" sz="1200" dirty="0">
                <a:solidFill>
                  <a:schemeClr val="bg1"/>
                </a:solidFill>
                <a:latin typeface="Arial Narrow" panose="020B0606020202030204" pitchFamily="34" charset="0"/>
              </a:rPr>
              <a:t>potential of basalt powder application in agriculture as a suitable mechanism for rejuvenating semi-degraded soils in </a:t>
            </a:r>
            <a:r>
              <a:rPr lang="en-GB" sz="1200" i="1" dirty="0">
                <a:solidFill>
                  <a:schemeClr val="bg1"/>
                </a:solidFill>
                <a:latin typeface="Arial Narrow" panose="020B0606020202030204" pitchFamily="34" charset="0"/>
              </a:rPr>
              <a:t>ECOWAS</a:t>
            </a:r>
            <a:r>
              <a:rPr lang="en-GB" sz="1200" dirty="0">
                <a:solidFill>
                  <a:schemeClr val="bg1"/>
                </a:solidFill>
                <a:latin typeface="Arial Narrow" panose="020B0606020202030204" pitchFamily="34" charset="0"/>
              </a:rPr>
              <a:t> and in Africa in general</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a:t>
            </a:r>
            <a:r>
              <a:rPr lang="en-GB" sz="1200" dirty="0">
                <a:solidFill>
                  <a:schemeClr val="bg1"/>
                </a:solidFill>
                <a:latin typeface="Arial Narrow" panose="020B0606020202030204" pitchFamily="34" charset="0"/>
              </a:rPr>
              <a:t>p</a:t>
            </a:r>
            <a:r>
              <a:rPr lang="en-GB" sz="1200" dirty="0" smtClean="0">
                <a:solidFill>
                  <a:schemeClr val="bg1"/>
                </a:solidFill>
                <a:latin typeface="Arial Narrow" panose="020B0606020202030204" pitchFamily="34" charset="0"/>
              </a:rPr>
              <a:t>romote </a:t>
            </a:r>
            <a:r>
              <a:rPr lang="en-GB" sz="1200" dirty="0">
                <a:solidFill>
                  <a:schemeClr val="bg1"/>
                </a:solidFill>
                <a:latin typeface="Arial Narrow" panose="020B0606020202030204" pitchFamily="34" charset="0"/>
              </a:rPr>
              <a:t>the creation of a network of researchers involving Universities, Research and Development </a:t>
            </a:r>
            <a:r>
              <a:rPr lang="en-GB" sz="1200" dirty="0" err="1">
                <a:solidFill>
                  <a:schemeClr val="bg1"/>
                </a:solidFill>
                <a:latin typeface="Arial Narrow" panose="020B0606020202030204" pitchFamily="34" charset="0"/>
              </a:rPr>
              <a:t>C</a:t>
            </a:r>
            <a:r>
              <a:rPr lang="en-GB" sz="1200" dirty="0" err="1" smtClean="0">
                <a:solidFill>
                  <a:schemeClr val="bg1"/>
                </a:solidFill>
                <a:latin typeface="Arial Narrow" panose="020B0606020202030204" pitchFamily="34" charset="0"/>
              </a:rPr>
              <a:t>enters</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Business Associations and C</a:t>
            </a:r>
            <a:r>
              <a:rPr lang="en-GB" sz="1200" dirty="0" smtClean="0">
                <a:solidFill>
                  <a:schemeClr val="bg1"/>
                </a:solidFill>
                <a:latin typeface="Arial Narrow" panose="020B0606020202030204" pitchFamily="34" charset="0"/>
              </a:rPr>
              <a:t>ompanies , </a:t>
            </a:r>
            <a:r>
              <a:rPr lang="en-GB" sz="1200" dirty="0">
                <a:solidFill>
                  <a:schemeClr val="bg1"/>
                </a:solidFill>
                <a:latin typeface="Arial Narrow" panose="020B0606020202030204" pitchFamily="34" charset="0"/>
              </a:rPr>
              <a:t>both </a:t>
            </a:r>
            <a:r>
              <a:rPr lang="en-GB" sz="1200" dirty="0" smtClean="0">
                <a:solidFill>
                  <a:schemeClr val="bg1"/>
                </a:solidFill>
                <a:latin typeface="Arial Narrow" panose="020B0606020202030204" pitchFamily="34" charset="0"/>
              </a:rPr>
              <a:t>in the </a:t>
            </a:r>
            <a:r>
              <a:rPr lang="en-GB" sz="1200" dirty="0">
                <a:solidFill>
                  <a:schemeClr val="bg1"/>
                </a:solidFill>
                <a:latin typeface="Arial Narrow" panose="020B0606020202030204" pitchFamily="34" charset="0"/>
              </a:rPr>
              <a:t>projects </a:t>
            </a:r>
            <a:r>
              <a:rPr lang="en-GB" sz="1200" dirty="0" smtClean="0">
                <a:solidFill>
                  <a:schemeClr val="bg1"/>
                </a:solidFill>
                <a:latin typeface="Arial Narrow" panose="020B0606020202030204" pitchFamily="34" charset="0"/>
              </a:rPr>
              <a:t>and programmes research and </a:t>
            </a:r>
            <a:r>
              <a:rPr lang="en-GB" sz="1200" dirty="0">
                <a:solidFill>
                  <a:schemeClr val="bg1"/>
                </a:solidFill>
                <a:latin typeface="Arial Narrow" panose="020B0606020202030204" pitchFamily="34" charset="0"/>
              </a:rPr>
              <a:t>in the marketing of basalt powder for agriculture and </a:t>
            </a:r>
            <a:r>
              <a:rPr lang="en-GB" sz="1200" dirty="0" smtClean="0">
                <a:solidFill>
                  <a:schemeClr val="bg1"/>
                </a:solidFill>
                <a:latin typeface="Arial Narrow" panose="020B0606020202030204" pitchFamily="34" charset="0"/>
              </a:rPr>
              <a:t>the Basalt </a:t>
            </a:r>
            <a:r>
              <a:rPr lang="en-GB" sz="1200" dirty="0" err="1" smtClean="0">
                <a:solidFill>
                  <a:schemeClr val="bg1"/>
                </a:solidFill>
                <a:latin typeface="Arial Narrow" panose="020B0606020202030204" pitchFamily="34" charset="0"/>
              </a:rPr>
              <a:t>fiber</a:t>
            </a:r>
            <a:r>
              <a:rPr lang="en-GB" sz="1200" dirty="0" smtClean="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rPr>
              <a:t>for industry</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a:t>
            </a:r>
            <a:r>
              <a:rPr lang="en-GB" sz="1200" dirty="0">
                <a:solidFill>
                  <a:schemeClr val="bg1"/>
                </a:solidFill>
                <a:latin typeface="Arial Narrow" panose="020B0606020202030204" pitchFamily="34" charset="0"/>
              </a:rPr>
              <a:t>p</a:t>
            </a:r>
            <a:r>
              <a:rPr lang="en-GB" sz="1200" dirty="0" smtClean="0">
                <a:solidFill>
                  <a:schemeClr val="bg1"/>
                </a:solidFill>
                <a:latin typeface="Arial Narrow" panose="020B0606020202030204" pitchFamily="34" charset="0"/>
              </a:rPr>
              <a:t>romote </a:t>
            </a:r>
            <a:r>
              <a:rPr lang="en-GB" sz="1200" dirty="0">
                <a:solidFill>
                  <a:schemeClr val="bg1"/>
                </a:solidFill>
                <a:latin typeface="Arial Narrow" panose="020B0606020202030204" pitchFamily="34" charset="0"/>
              </a:rPr>
              <a:t>and consolidate </a:t>
            </a:r>
            <a:r>
              <a:rPr lang="en-GB" sz="1200" dirty="0" smtClean="0">
                <a:solidFill>
                  <a:schemeClr val="bg1"/>
                </a:solidFill>
                <a:latin typeface="Arial Narrow" panose="020B0606020202030204" pitchFamily="34" charset="0"/>
              </a:rPr>
              <a:t>the Cooperation and Partnerships University </a:t>
            </a:r>
            <a:r>
              <a:rPr lang="en-GB" sz="1200" dirty="0">
                <a:solidFill>
                  <a:schemeClr val="bg1"/>
                </a:solidFill>
                <a:latin typeface="Arial Narrow" panose="020B0606020202030204" pitchFamily="34" charset="0"/>
              </a:rPr>
              <a:t>– Industry </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1"/>
                </a:solidFill>
                <a:latin typeface="Arial Narrow" panose="020B0606020202030204" pitchFamily="34" charset="0"/>
              </a:rPr>
              <a:t>»</a:t>
            </a:r>
            <a:r>
              <a:rPr lang="en-GB" sz="1200" dirty="0">
                <a:solidFill>
                  <a:schemeClr val="tx1"/>
                </a:solidFill>
                <a:latin typeface="Arial Narrow" panose="020B0606020202030204" pitchFamily="34" charset="0"/>
              </a:rPr>
              <a:t>. </a:t>
            </a:r>
            <a:r>
              <a:rPr lang="en-GB" sz="1200" dirty="0" smtClean="0">
                <a:solidFill>
                  <a:schemeClr val="bg1"/>
                </a:solidFill>
                <a:latin typeface="Arial Narrow" panose="020B0606020202030204" pitchFamily="34" charset="0"/>
              </a:rPr>
              <a:t>To issue </a:t>
            </a:r>
            <a:r>
              <a:rPr lang="en-GB" sz="1200" dirty="0">
                <a:solidFill>
                  <a:schemeClr val="bg1"/>
                </a:solidFill>
                <a:latin typeface="Arial Narrow" panose="020B0606020202030204" pitchFamily="34" charset="0"/>
              </a:rPr>
              <a:t>a </a:t>
            </a:r>
            <a:r>
              <a:rPr lang="en-GB" sz="1200" dirty="0" smtClean="0">
                <a:solidFill>
                  <a:schemeClr val="bg1"/>
                </a:solidFill>
                <a:latin typeface="Arial Narrow" panose="020B0606020202030204" pitchFamily="34" charset="0"/>
              </a:rPr>
              <a:t>document where the </a:t>
            </a:r>
            <a:r>
              <a:rPr lang="en-GB" sz="1200" dirty="0">
                <a:solidFill>
                  <a:schemeClr val="bg1"/>
                </a:solidFill>
                <a:latin typeface="Arial Narrow" panose="020B0606020202030204" pitchFamily="34" charset="0"/>
              </a:rPr>
              <a:t>most relevant works and communications presented at the event will be inserted and which will serve as a guide for future works</a:t>
            </a:r>
            <a:r>
              <a:rPr lang="pt-PT" altLang="en-GB" sz="1200" dirty="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en-GB" sz="1200" dirty="0">
              <a:solidFill>
                <a:schemeClr val="bg1"/>
              </a:solidFill>
              <a:latin typeface="Arial Narrow" panose="020B0606020202030204" pitchFamily="34" charset="0"/>
            </a:endParaRPr>
          </a:p>
        </p:txBody>
      </p:sp>
      <p:pic>
        <p:nvPicPr>
          <p:cNvPr id="29" name="Imagem 51"/>
          <p:cNvPicPr>
            <a:picLocks noChangeAspect="1"/>
          </p:cNvPicPr>
          <p:nvPr/>
        </p:nvPicPr>
        <p:blipFill>
          <a:blip r:embed="rId2"/>
          <a:stretch>
            <a:fillRect/>
          </a:stretch>
        </p:blipFill>
        <p:spPr>
          <a:xfrm>
            <a:off x="15875" y="12065"/>
            <a:ext cx="2095500" cy="561975"/>
          </a:xfrm>
          <a:prstGeom prst="rect">
            <a:avLst/>
          </a:prstGeom>
          <a:noFill/>
          <a:ln>
            <a:noFill/>
          </a:ln>
          <a:effectLst/>
        </p:spPr>
      </p:pic>
      <p:pic>
        <p:nvPicPr>
          <p:cNvPr id="5" name="Imagem 4" descr="logo Conference"/>
          <p:cNvPicPr>
            <a:picLocks noChangeAspect="1"/>
          </p:cNvPicPr>
          <p:nvPr/>
        </p:nvPicPr>
        <p:blipFill>
          <a:blip r:embed="rId3"/>
          <a:stretch>
            <a:fillRect/>
          </a:stretch>
        </p:blipFill>
        <p:spPr>
          <a:xfrm>
            <a:off x="10160" y="677545"/>
            <a:ext cx="4093845" cy="4244975"/>
          </a:xfrm>
          <a:prstGeom prst="rect">
            <a:avLst/>
          </a:prstGeom>
        </p:spPr>
      </p:pic>
      <p:sp>
        <p:nvSpPr>
          <p:cNvPr id="3" name="CaixaDeTexto 67"/>
          <p:cNvSpPr/>
          <p:nvPr/>
        </p:nvSpPr>
        <p:spPr>
          <a:xfrm>
            <a:off x="1807210" y="5029200"/>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ym typeface="+mn-ea"/>
              </a:rPr>
              <a:t>9 </a:t>
            </a:r>
            <a:r>
              <a:rPr sz="2000" dirty="0" smtClean="0">
                <a:sym typeface="+mn-ea"/>
              </a:rPr>
              <a:t>-</a:t>
            </a:r>
            <a:r>
              <a:rPr lang="pt-PT" altLang="en-US" sz="2000" dirty="0" smtClean="0">
                <a:sym typeface="+mn-ea"/>
              </a:rPr>
              <a:t>11</a:t>
            </a:r>
            <a:r>
              <a:rPr sz="2000" dirty="0" smtClean="0">
                <a:sym typeface="+mn-ea"/>
              </a:rPr>
              <a:t> </a:t>
            </a:r>
            <a:r>
              <a:rPr lang="pt-PT" altLang="en-US" sz="2000" dirty="0" smtClean="0">
                <a:sym typeface="+mn-ea"/>
              </a:rPr>
              <a:t>NOVEMBER</a:t>
            </a:r>
            <a:endParaRPr lang="en-US" sz="2000" dirty="0" smtClean="0"/>
          </a:p>
          <a:p>
            <a:pPr algn="ctr">
              <a:defRPr lang="en-US"/>
            </a:pPr>
            <a:r>
              <a:rPr lang="en-US" sz="2000" dirty="0" smtClean="0"/>
              <a:t>________</a:t>
            </a:r>
            <a:r>
              <a:rPr lang="en-US" sz="2000" dirty="0" smtClean="0">
                <a:solidFill>
                  <a:srgbClr val="00B050"/>
                </a:solidFill>
              </a:rPr>
              <a:t>■</a:t>
            </a:r>
            <a:r>
              <a:rPr lang="en-US" sz="2000" dirty="0" smtClean="0"/>
              <a:t>________</a:t>
            </a:r>
            <a:endParaRPr lang="en-US" sz="2000" dirty="0" smtClean="0"/>
          </a:p>
          <a:p>
            <a:pPr algn="ctr">
              <a:defRPr lang="en-US"/>
            </a:pPr>
            <a:r>
              <a:rPr lang="en-US" sz="2000" b="1" dirty="0" smtClean="0">
                <a:solidFill>
                  <a:srgbClr val="FFFF00"/>
                </a:solidFill>
              </a:rPr>
              <a:t>2020</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4" name="Imagem 1" descr="logo"/>
          <p:cNvPicPr>
            <a:picLocks noChangeAspect="1"/>
          </p:cNvPicPr>
          <p:nvPr/>
        </p:nvPicPr>
        <p:blipFill>
          <a:blip r:embed="rId4"/>
          <a:stretch>
            <a:fillRect/>
          </a:stretch>
        </p:blipFill>
        <p:spPr>
          <a:xfrm>
            <a:off x="15875" y="6446520"/>
            <a:ext cx="1306830" cy="3949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9"/>
          <p:cNvPicPr>
            <a:picLocks noChangeAspect="1"/>
          </p:cNvPicPr>
          <p:nvPr/>
        </p:nvPicPr>
        <p:blipFill>
          <a:blip r:embed="rId1"/>
          <a:stretch>
            <a:fillRect/>
          </a:stretch>
        </p:blipFill>
        <p:spPr>
          <a:xfrm>
            <a:off x="10199370" y="5318760"/>
            <a:ext cx="1989455" cy="1538605"/>
          </a:xfrm>
          <a:prstGeom prst="rect">
            <a:avLst/>
          </a:prstGeom>
          <a:noFill/>
          <a:ln>
            <a:noFill/>
          </a:ln>
          <a:effectLst/>
        </p:spPr>
      </p:pic>
      <p:sp>
        <p:nvSpPr>
          <p:cNvPr id="22" name="CaixaDeTexto 3"/>
          <p:cNvSpPr/>
          <p:nvPr/>
        </p:nvSpPr>
        <p:spPr>
          <a:xfrm>
            <a:off x="5154930" y="179705"/>
            <a:ext cx="6805930" cy="6114415"/>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GB" b="1" i="1" dirty="0" smtClean="0">
                <a:solidFill>
                  <a:schemeClr val="tx1"/>
                </a:solidFill>
              </a:rPr>
              <a:t>PROGRAM</a:t>
            </a:r>
            <a:r>
              <a:rPr lang="pt-PT" altLang="en-GB" b="1" i="1" dirty="0" smtClean="0">
                <a:solidFill>
                  <a:schemeClr val="tx1"/>
                </a:solidFill>
              </a:rPr>
              <a:t>ME</a:t>
            </a:r>
            <a:r>
              <a:rPr lang="en-GB" b="1" i="1" dirty="0" smtClean="0">
                <a:solidFill>
                  <a:schemeClr val="tx1"/>
                </a:solidFill>
              </a:rPr>
              <a:t> </a:t>
            </a:r>
            <a:r>
              <a:rPr lang="en-GB" b="1" i="1" dirty="0">
                <a:solidFill>
                  <a:schemeClr val="tx1"/>
                </a:solidFill>
              </a:rPr>
              <a:t>OPERATION</a:t>
            </a:r>
            <a:endParaRPr lang="pt-PT" i="1" dirty="0">
              <a:solidFill>
                <a:schemeClr val="tx1"/>
              </a:solidFill>
            </a:endParaRPr>
          </a:p>
          <a:p>
            <a:pPr algn="just">
              <a:lnSpc>
                <a:spcPts val="1200"/>
              </a:lnSpc>
              <a:defRPr lang="en-US"/>
            </a:pPr>
            <a:endParaRPr lang="pt-PT" i="1" dirty="0">
              <a:solidFill>
                <a:schemeClr val="tx1"/>
              </a:solidFill>
            </a:endParaRPr>
          </a:p>
          <a:p>
            <a:pPr algn="just">
              <a:lnSpc>
                <a:spcPts val="1200"/>
              </a:lnSpc>
              <a:defRPr lang="en-US"/>
            </a:pPr>
            <a:endParaRPr lang="en-US" sz="2000" b="1" i="1" dirty="0">
              <a:latin typeface="Arial Narrow" panose="020B0606020202030204" pitchFamily="34" charset="0"/>
              <a:ea typeface="Century Gothic" panose="020B0502020202020204" pitchFamily="2" charset="0"/>
              <a:cs typeface="Times New Roman" panose="02020603050405020304" pitchFamily="1" charset="0"/>
            </a:endParaRPr>
          </a:p>
          <a:p>
            <a:pPr algn="just"/>
            <a:r>
              <a:rPr lang="en-GB" sz="1200" dirty="0">
                <a:solidFill>
                  <a:schemeClr val="bg1"/>
                </a:solidFill>
                <a:latin typeface="Arial Narrow" panose="020B0606020202030204" pitchFamily="34" charset="0"/>
              </a:rPr>
              <a:t>The International Conference on </a:t>
            </a:r>
            <a:r>
              <a:rPr lang="pt-PT" altLang="en-GB" sz="1200" dirty="0">
                <a:solidFill>
                  <a:schemeClr val="bg1"/>
                </a:solidFill>
                <a:latin typeface="Arial Narrow" panose="020B0606020202030204" pitchFamily="34" charset="0"/>
              </a:rPr>
              <a:t>«</a:t>
            </a:r>
            <a:r>
              <a:rPr lang="en-GB" sz="1200" i="1" dirty="0">
                <a:solidFill>
                  <a:schemeClr val="bg1"/>
                </a:solidFill>
                <a:latin typeface="Arial Narrow" panose="020B0606020202030204" pitchFamily="34" charset="0"/>
              </a:rPr>
              <a:t>APPLICATION OF BASALT POWDER IN AGRICULTURE AND BASALT </a:t>
            </a:r>
            <a:r>
              <a:rPr lang="en-GB" sz="1200" i="1" dirty="0" smtClean="0">
                <a:solidFill>
                  <a:schemeClr val="bg1"/>
                </a:solidFill>
                <a:latin typeface="Arial Narrow" panose="020B0606020202030204" pitchFamily="34" charset="0"/>
              </a:rPr>
              <a:t>FIBER </a:t>
            </a:r>
            <a:r>
              <a:rPr lang="en-GB" sz="1200" i="1" dirty="0">
                <a:solidFill>
                  <a:schemeClr val="bg1"/>
                </a:solidFill>
                <a:latin typeface="Arial Narrow" panose="020B0606020202030204" pitchFamily="34" charset="0"/>
              </a:rPr>
              <a:t>IN INDUSTRY - Its Advantages as Fertilizer and Reinforcing Composite Materials</a:t>
            </a:r>
            <a:r>
              <a:rPr lang="pt-PT" altLang="en-GB" sz="1200" i="1" dirty="0">
                <a:solidFill>
                  <a:schemeClr val="bg1"/>
                </a:solidFill>
                <a:latin typeface="Arial Narrow" panose="020B0606020202030204" pitchFamily="34" charset="0"/>
              </a:rPr>
              <a:t>»</a:t>
            </a:r>
            <a:r>
              <a:rPr lang="en-GB" sz="1200" dirty="0">
                <a:solidFill>
                  <a:schemeClr val="bg1"/>
                </a:solidFill>
                <a:latin typeface="Arial Narrow" panose="020B0606020202030204" pitchFamily="34" charset="0"/>
              </a:rPr>
              <a:t> is organized in </a:t>
            </a:r>
            <a:r>
              <a:rPr lang="pt-PT" altLang="en-GB" sz="1200" dirty="0">
                <a:solidFill>
                  <a:schemeClr val="bg1"/>
                </a:solidFill>
                <a:latin typeface="Arial Narrow" panose="020B0606020202030204" pitchFamily="34" charset="0"/>
              </a:rPr>
              <a:t>8</a:t>
            </a:r>
            <a:r>
              <a:rPr lang="en-GB" sz="1200" dirty="0">
                <a:solidFill>
                  <a:schemeClr val="bg1"/>
                </a:solidFill>
                <a:latin typeface="Arial Narrow" panose="020B0606020202030204" pitchFamily="34" charset="0"/>
              </a:rPr>
              <a:t> (</a:t>
            </a:r>
            <a:r>
              <a:rPr lang="pt-PT" altLang="en-GB" sz="1200" dirty="0">
                <a:solidFill>
                  <a:schemeClr val="bg1"/>
                </a:solidFill>
                <a:latin typeface="Arial Narrow" panose="020B0606020202030204" pitchFamily="34" charset="0"/>
              </a:rPr>
              <a:t>eight</a:t>
            </a:r>
            <a:r>
              <a:rPr lang="en-GB" sz="1200" dirty="0">
                <a:solidFill>
                  <a:schemeClr val="bg1"/>
                </a:solidFill>
                <a:latin typeface="Arial Narrow" panose="020B0606020202030204" pitchFamily="34" charset="0"/>
              </a:rPr>
              <a:t>) Thematic Conferences and </a:t>
            </a:r>
            <a:r>
              <a:rPr lang="pt-PT" altLang="en-GB" sz="1200" dirty="0">
                <a:solidFill>
                  <a:schemeClr val="bg1"/>
                </a:solidFill>
                <a:latin typeface="Arial Narrow" panose="020B0606020202030204" pitchFamily="34" charset="0"/>
              </a:rPr>
              <a:t>4</a:t>
            </a:r>
            <a:r>
              <a:rPr lang="en-GB" sz="1200" i="1" dirty="0">
                <a:solidFill>
                  <a:schemeClr val="bg1"/>
                </a:solidFill>
                <a:latin typeface="Arial Narrow" panose="020B0606020202030204" pitchFamily="34" charset="0"/>
              </a:rPr>
              <a:t> (</a:t>
            </a:r>
            <a:r>
              <a:rPr sz="1200" i="1" dirty="0">
                <a:solidFill>
                  <a:schemeClr val="bg1"/>
                </a:solidFill>
                <a:latin typeface="Arial Narrow" panose="020B0606020202030204" pitchFamily="34" charset="0"/>
              </a:rPr>
              <a:t>four</a:t>
            </a:r>
            <a:r>
              <a:rPr lang="en-GB" sz="1200" i="1" dirty="0">
                <a:solidFill>
                  <a:schemeClr val="bg1"/>
                </a:solidFill>
                <a:latin typeface="Arial Narrow" panose="020B0606020202030204" pitchFamily="34" charset="0"/>
              </a:rPr>
              <a:t>)</a:t>
            </a:r>
            <a:r>
              <a:rPr lang="en-GB" sz="1200" dirty="0">
                <a:solidFill>
                  <a:schemeClr val="bg1"/>
                </a:solidFill>
                <a:latin typeface="Arial Narrow" panose="020B0606020202030204" pitchFamily="34" charset="0"/>
              </a:rPr>
              <a:t> </a:t>
            </a:r>
            <a:r>
              <a:rPr lang="en-GB" sz="1200" dirty="0">
                <a:solidFill>
                  <a:schemeClr val="bg1"/>
                </a:solidFill>
                <a:latin typeface="Arial Narrow" panose="020B0606020202030204" pitchFamily="34" charset="0"/>
                <a:sym typeface="+mn-ea"/>
              </a:rPr>
              <a:t>Thematic </a:t>
            </a:r>
            <a:r>
              <a:rPr lang="en-GB" sz="1200" dirty="0">
                <a:solidFill>
                  <a:schemeClr val="bg1"/>
                </a:solidFill>
                <a:latin typeface="Arial Narrow" panose="020B0606020202030204" pitchFamily="34" charset="0"/>
              </a:rPr>
              <a:t>Panel</a:t>
            </a:r>
            <a:r>
              <a:rPr lang="pt-PT" altLang="en-GB" sz="1200" dirty="0">
                <a:solidFill>
                  <a:schemeClr val="bg1"/>
                </a:solidFill>
                <a:latin typeface="Arial Narrow" panose="020B0606020202030204" pitchFamily="34" charset="0"/>
              </a:rPr>
              <a:t>s, lasting three days</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rPr>
              <a:t>The moderator of each Thematic Conference / Panel </a:t>
            </a:r>
            <a:r>
              <a:rPr lang="en-GB" sz="1200" dirty="0" smtClean="0">
                <a:solidFill>
                  <a:schemeClr val="bg1"/>
                </a:solidFill>
                <a:latin typeface="Arial Narrow" panose="020B0606020202030204" pitchFamily="34" charset="0"/>
              </a:rPr>
              <a:t>has </a:t>
            </a:r>
            <a:r>
              <a:rPr lang="en-GB" sz="1200" dirty="0">
                <a:solidFill>
                  <a:schemeClr val="bg1"/>
                </a:solidFill>
                <a:latin typeface="Arial Narrow" panose="020B0606020202030204" pitchFamily="34" charset="0"/>
              </a:rPr>
              <a:t>10 minutes to introduce the topic. Following the intervention of the invited speakers and </a:t>
            </a:r>
            <a:r>
              <a:rPr lang="en-GB" sz="1200" dirty="0" smtClean="0">
                <a:solidFill>
                  <a:schemeClr val="bg1"/>
                </a:solidFill>
                <a:latin typeface="Arial Narrow" panose="020B0606020202030204" pitchFamily="34" charset="0"/>
              </a:rPr>
              <a:t>the speakers </a:t>
            </a:r>
            <a:r>
              <a:rPr lang="en-GB" sz="1200" dirty="0">
                <a:solidFill>
                  <a:schemeClr val="bg1"/>
                </a:solidFill>
                <a:latin typeface="Arial Narrow" panose="020B0606020202030204" pitchFamily="34" charset="0"/>
              </a:rPr>
              <a:t>for each of the thematic panels and conferences, there will be a debate period in which participants will generally have the opportunity to speak actively.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rPr>
              <a:t>Each speaker, who will be a reference expert on each topic, will have 1 hour and 45 minutes to present </a:t>
            </a:r>
            <a:r>
              <a:rPr lang="pt-PT" sz="1200" dirty="0" smtClean="0">
                <a:solidFill>
                  <a:schemeClr val="bg1"/>
                </a:solidFill>
                <a:latin typeface="Arial Narrow" panose="020B0606020202030204" pitchFamily="34" charset="0"/>
              </a:rPr>
              <a:t>his</a:t>
            </a:r>
            <a:r>
              <a:rPr lang="en-GB" sz="1200" dirty="0" smtClean="0">
                <a:solidFill>
                  <a:schemeClr val="bg1"/>
                </a:solidFill>
                <a:latin typeface="Arial Narrow" panose="020B0606020202030204" pitchFamily="34" charset="0"/>
              </a:rPr>
              <a:t> </a:t>
            </a:r>
            <a:r>
              <a:rPr lang="pt-PT" altLang="en-GB" sz="1200" dirty="0">
                <a:solidFill>
                  <a:schemeClr val="bg1"/>
                </a:solidFill>
                <a:latin typeface="Arial Narrow" panose="020B0606020202030204" pitchFamily="34" charset="0"/>
              </a:rPr>
              <a:t>t</a:t>
            </a:r>
            <a:r>
              <a:rPr lang="en-GB" sz="1200" dirty="0">
                <a:solidFill>
                  <a:schemeClr val="bg1"/>
                </a:solidFill>
                <a:latin typeface="Arial Narrow" panose="020B0606020202030204" pitchFamily="34" charset="0"/>
              </a:rPr>
              <a:t>opic, including the debate </a:t>
            </a:r>
            <a:r>
              <a:rPr lang="en-GB" sz="1200" dirty="0" smtClean="0">
                <a:solidFill>
                  <a:schemeClr val="bg1"/>
                </a:solidFill>
                <a:latin typeface="Arial Narrow" panose="020B0606020202030204" pitchFamily="34" charset="0"/>
              </a:rPr>
              <a:t>period</a:t>
            </a:r>
            <a:r>
              <a:rPr lang="en-GB" sz="1200" dirty="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smtClean="0">
                <a:solidFill>
                  <a:schemeClr val="bg1"/>
                </a:solidFill>
                <a:latin typeface="Arial Narrow" panose="020B0606020202030204" pitchFamily="34" charset="0"/>
              </a:rPr>
              <a:t>The registration</a:t>
            </a:r>
            <a:r>
              <a:rPr lang="en-GB" sz="1200" dirty="0">
                <a:solidFill>
                  <a:schemeClr val="bg1"/>
                </a:solidFill>
                <a:latin typeface="Arial Narrow" panose="020B0606020202030204" pitchFamily="34" charset="0"/>
              </a:rPr>
              <a:t>, paper submission, as well </a:t>
            </a:r>
            <a:r>
              <a:rPr lang="en-GB" sz="1200" dirty="0" smtClean="0">
                <a:solidFill>
                  <a:schemeClr val="bg1"/>
                </a:solidFill>
                <a:latin typeface="Arial Narrow" panose="020B0606020202030204" pitchFamily="34" charset="0"/>
              </a:rPr>
              <a:t>as all relevant </a:t>
            </a:r>
            <a:r>
              <a:rPr lang="en-GB" sz="1200" dirty="0">
                <a:solidFill>
                  <a:schemeClr val="bg1"/>
                </a:solidFill>
                <a:latin typeface="Arial Narrow" panose="020B0606020202030204" pitchFamily="34" charset="0"/>
              </a:rPr>
              <a:t>information are available at </a:t>
            </a:r>
            <a:r>
              <a:rPr lang="en-GB" sz="1200" dirty="0" smtClean="0">
                <a:solidFill>
                  <a:schemeClr val="bg1"/>
                </a:solidFill>
                <a:latin typeface="Arial Narrow" panose="020B0606020202030204" pitchFamily="34" charset="0"/>
              </a:rPr>
              <a:t>www.basaltconference.com. </a:t>
            </a:r>
            <a:r>
              <a:rPr lang="en-GB" sz="1200" dirty="0">
                <a:solidFill>
                  <a:schemeClr val="bg1"/>
                </a:solidFill>
                <a:latin typeface="Arial Narrow" panose="020B0606020202030204" pitchFamily="34" charset="0"/>
              </a:rPr>
              <a:t>Additional information may be obtained through the email address events@basaltconference.com or other contact details on these websites, namely the Technical Secretariat of the Event</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smtClean="0">
                <a:solidFill>
                  <a:schemeClr val="bg1"/>
                </a:solidFill>
                <a:latin typeface="Arial Narrow" panose="020B0606020202030204" pitchFamily="34" charset="0"/>
              </a:rPr>
              <a:t>There will be also a </a:t>
            </a:r>
            <a:r>
              <a:rPr lang="en-GB" sz="1200" dirty="0">
                <a:solidFill>
                  <a:schemeClr val="bg1"/>
                </a:solidFill>
                <a:latin typeface="Arial Narrow" panose="020B0606020202030204" pitchFamily="34" charset="0"/>
              </a:rPr>
              <a:t>social </a:t>
            </a:r>
            <a:r>
              <a:rPr lang="en-GB" sz="1200" dirty="0" smtClean="0">
                <a:solidFill>
                  <a:schemeClr val="bg1"/>
                </a:solidFill>
                <a:latin typeface="Arial Narrow" panose="020B0606020202030204" pitchFamily="34" charset="0"/>
              </a:rPr>
              <a:t>programme as a part of the event </a:t>
            </a:r>
            <a:r>
              <a:rPr lang="en-GB" sz="1200" dirty="0">
                <a:solidFill>
                  <a:schemeClr val="bg1"/>
                </a:solidFill>
                <a:latin typeface="Arial Narrow" panose="020B0606020202030204" pitchFamily="34" charset="0"/>
              </a:rPr>
              <a:t>where participants in general and guests in particular can enjoy a pleasant stay in Cabo Verde before, during and after the five days of the event</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rPr>
              <a:t>Several packages and guided tours to the main </a:t>
            </a:r>
            <a:r>
              <a:rPr lang="en-GB" sz="1200" dirty="0" smtClean="0">
                <a:solidFill>
                  <a:schemeClr val="bg1"/>
                </a:solidFill>
                <a:latin typeface="Arial Narrow" panose="020B0606020202030204" pitchFamily="34" charset="0"/>
              </a:rPr>
              <a:t>places of tourist </a:t>
            </a:r>
            <a:r>
              <a:rPr lang="en-GB" sz="1200" dirty="0">
                <a:solidFill>
                  <a:schemeClr val="bg1"/>
                </a:solidFill>
                <a:latin typeface="Arial Narrow" panose="020B0606020202030204" pitchFamily="34" charset="0"/>
              </a:rPr>
              <a:t>attractions, both in Praia</a:t>
            </a:r>
            <a:r>
              <a:rPr lang="pt-PT" altLang="en-GB" sz="1200" dirty="0">
                <a:solidFill>
                  <a:schemeClr val="bg1"/>
                </a:solidFill>
                <a:latin typeface="Arial Narrow" panose="020B0606020202030204" pitchFamily="34" charset="0"/>
              </a:rPr>
              <a:t>, the capital </a:t>
            </a:r>
            <a:r>
              <a:rPr lang="pt-PT" altLang="en-GB" sz="1200" dirty="0" smtClean="0">
                <a:solidFill>
                  <a:schemeClr val="bg1"/>
                </a:solidFill>
                <a:latin typeface="Arial Narrow" panose="020B0606020202030204" pitchFamily="34" charset="0"/>
              </a:rPr>
              <a:t>city of </a:t>
            </a:r>
            <a:r>
              <a:rPr lang="pt-PT" altLang="en-GB" sz="1200" dirty="0">
                <a:solidFill>
                  <a:schemeClr val="bg1"/>
                </a:solidFill>
                <a:latin typeface="Arial Narrow" panose="020B0606020202030204" pitchFamily="34" charset="0"/>
              </a:rPr>
              <a:t>the country, </a:t>
            </a:r>
            <a:r>
              <a:rPr lang="en-GB" sz="1200" dirty="0">
                <a:solidFill>
                  <a:schemeClr val="bg1"/>
                </a:solidFill>
                <a:latin typeface="Arial Narrow" panose="020B0606020202030204" pitchFamily="34" charset="0"/>
              </a:rPr>
              <a:t>and </a:t>
            </a:r>
            <a:r>
              <a:rPr lang="pt-PT" altLang="en-GB" sz="1200" dirty="0">
                <a:solidFill>
                  <a:schemeClr val="bg1"/>
                </a:solidFill>
                <a:latin typeface="Arial Narrow" panose="020B0606020202030204" pitchFamily="34" charset="0"/>
              </a:rPr>
              <a:t>in </a:t>
            </a:r>
            <a:r>
              <a:rPr lang="en-GB" sz="1200" dirty="0">
                <a:solidFill>
                  <a:schemeClr val="bg1"/>
                </a:solidFill>
                <a:latin typeface="Arial Narrow" panose="020B0606020202030204" pitchFamily="34" charset="0"/>
              </a:rPr>
              <a:t>other islands, are also available. Guided tours to some basalt exploration sites in Cabo Verde </a:t>
            </a:r>
            <a:r>
              <a:rPr lang="en-GB" sz="1200" dirty="0">
                <a:solidFill>
                  <a:schemeClr val="bg1"/>
                </a:solidFill>
                <a:latin typeface="Arial Narrow" panose="020B0606020202030204" pitchFamily="34" charset="0"/>
                <a:sym typeface="+mn-ea"/>
              </a:rPr>
              <a:t>will also be organized</a:t>
            </a:r>
            <a:r>
              <a:rPr lang="en-GB" sz="1200" dirty="0">
                <a:solidFill>
                  <a:schemeClr val="bg1"/>
                </a:solidFill>
                <a:latin typeface="Arial Narrow" panose="020B0606020202030204" pitchFamily="34" charset="0"/>
              </a:rPr>
              <a:t>.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rPr>
              <a:t>In the evenings, two periods of social programmes are reserved. On the first day of the event, a welcome reception is organized to the delegations participating </a:t>
            </a:r>
            <a:r>
              <a:rPr lang="en-GB" sz="1200" dirty="0" smtClean="0">
                <a:solidFill>
                  <a:schemeClr val="bg1"/>
                </a:solidFill>
                <a:latin typeface="Arial Narrow" panose="020B0606020202030204" pitchFamily="34" charset="0"/>
              </a:rPr>
              <a:t>to  </a:t>
            </a:r>
            <a:r>
              <a:rPr lang="en-GB" sz="1200" dirty="0">
                <a:solidFill>
                  <a:schemeClr val="bg1"/>
                </a:solidFill>
                <a:latin typeface="Arial Narrow" panose="020B0606020202030204" pitchFamily="34" charset="0"/>
              </a:rPr>
              <a:t>the event and on the last day of the event it will be a </a:t>
            </a:r>
            <a:r>
              <a:rPr sz="1200" smtClean="0">
                <a:solidFill>
                  <a:schemeClr val="bg1"/>
                </a:solidFill>
                <a:latin typeface="+mn-lt"/>
                <a:ea typeface="+mn-ea"/>
                <a:cs typeface="+mn-cs"/>
                <a:sym typeface="+mn-ea"/>
              </a:rPr>
              <a:t>Welcome Dinner</a:t>
            </a:r>
            <a:r>
              <a:rPr sz="1200" i="1" smtClean="0">
                <a:solidFill>
                  <a:schemeClr val="bg1"/>
                </a:solidFill>
                <a:latin typeface="+mn-lt"/>
                <a:ea typeface="+mn-ea"/>
                <a:cs typeface="+mn-cs"/>
                <a:sym typeface="+mn-ea"/>
              </a:rPr>
              <a:t> «THE FLAVORS OF ECOWAS»</a:t>
            </a:r>
            <a:r>
              <a:rPr lang="en-GB" sz="1200" dirty="0">
                <a:solidFill>
                  <a:schemeClr val="bg1"/>
                </a:solidFill>
                <a:latin typeface="Arial Narrow" panose="020B0606020202030204" pitchFamily="34" charset="0"/>
              </a:rPr>
              <a:t>. </a:t>
            </a:r>
            <a:endParaRPr lang="en-GB" sz="1200" dirty="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rPr>
              <a:t>Three working languages with simultaneous translation will be available: Portuguese; English and French</a:t>
            </a:r>
            <a:r>
              <a:rPr lang="en-GB" sz="1200" dirty="0" smtClean="0">
                <a:solidFill>
                  <a:schemeClr val="bg1"/>
                </a:solidFill>
                <a:latin typeface="Arial Narrow" panose="020B0606020202030204" pitchFamily="34" charset="0"/>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rPr>
              <a:t>The Technical Secretariat of the event will be permanently accessible and available to meet all special and particular needs of the </a:t>
            </a:r>
            <a:r>
              <a:rPr lang="en-GB" sz="1200" dirty="0" smtClean="0">
                <a:solidFill>
                  <a:schemeClr val="bg1"/>
                </a:solidFill>
                <a:latin typeface="Arial Narrow" panose="020B0606020202030204" pitchFamily="34" charset="0"/>
              </a:rPr>
              <a:t>participants. </a:t>
            </a:r>
            <a:endParaRPr lang="en-GB" sz="1200" dirty="0" smtClean="0">
              <a:solidFill>
                <a:schemeClr val="bg1"/>
              </a:solidFill>
              <a:latin typeface="Arial Narrow" panose="020B0606020202030204" pitchFamily="34" charset="0"/>
            </a:endParaRPr>
          </a:p>
        </p:txBody>
      </p:sp>
      <p:sp>
        <p:nvSpPr>
          <p:cNvPr id="2" name="CaixaDeTexto 67"/>
          <p:cNvSpPr/>
          <p:nvPr/>
        </p:nvSpPr>
        <p:spPr>
          <a:xfrm>
            <a:off x="1807210" y="5029200"/>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ym typeface="+mn-ea"/>
              </a:rPr>
              <a:t>9 </a:t>
            </a:r>
            <a:r>
              <a:rPr sz="2000" dirty="0" smtClean="0">
                <a:sym typeface="+mn-ea"/>
              </a:rPr>
              <a:t>-</a:t>
            </a:r>
            <a:r>
              <a:rPr lang="pt-PT" altLang="en-US" sz="2000" dirty="0" smtClean="0">
                <a:sym typeface="+mn-ea"/>
              </a:rPr>
              <a:t>11</a:t>
            </a:r>
            <a:r>
              <a:rPr sz="2000" dirty="0" smtClean="0">
                <a:sym typeface="+mn-ea"/>
              </a:rPr>
              <a:t> </a:t>
            </a:r>
            <a:r>
              <a:rPr lang="pt-PT" altLang="en-US" sz="2000" dirty="0" smtClean="0">
                <a:sym typeface="+mn-ea"/>
              </a:rPr>
              <a:t>NOVEMBER</a:t>
            </a:r>
            <a:endParaRPr lang="en-US" sz="2000" dirty="0" smtClean="0"/>
          </a:p>
          <a:p>
            <a:pPr algn="ctr">
              <a:defRPr lang="en-US"/>
            </a:pPr>
            <a:r>
              <a:rPr lang="en-US" sz="2000" dirty="0" smtClean="0"/>
              <a:t>________</a:t>
            </a:r>
            <a:r>
              <a:rPr lang="en-US" sz="2000" dirty="0" smtClean="0">
                <a:solidFill>
                  <a:srgbClr val="00B050"/>
                </a:solidFill>
              </a:rPr>
              <a:t>■</a:t>
            </a:r>
            <a:r>
              <a:rPr lang="en-US" sz="2000" dirty="0" smtClean="0"/>
              <a:t>________</a:t>
            </a:r>
            <a:endParaRPr lang="en-US" sz="2000" dirty="0" smtClean="0"/>
          </a:p>
          <a:p>
            <a:pPr algn="ctr">
              <a:defRPr lang="en-US"/>
            </a:pPr>
            <a:r>
              <a:rPr lang="en-US" sz="2000" b="1" dirty="0" smtClean="0">
                <a:solidFill>
                  <a:srgbClr val="FFFF00"/>
                </a:solidFill>
              </a:rPr>
              <a:t>2020</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29" name="Imagem 51"/>
          <p:cNvPicPr>
            <a:picLocks noChangeAspect="1"/>
          </p:cNvPicPr>
          <p:nvPr/>
        </p:nvPicPr>
        <p:blipFill>
          <a:blip r:embed="rId2"/>
          <a:stretch>
            <a:fillRect/>
          </a:stretch>
        </p:blipFill>
        <p:spPr>
          <a:xfrm>
            <a:off x="15875" y="12065"/>
            <a:ext cx="2095500" cy="561975"/>
          </a:xfrm>
          <a:prstGeom prst="rect">
            <a:avLst/>
          </a:prstGeom>
          <a:noFill/>
          <a:ln>
            <a:noFill/>
          </a:ln>
          <a:effectLst/>
        </p:spPr>
      </p:pic>
      <p:pic>
        <p:nvPicPr>
          <p:cNvPr id="5" name="Imagem 4" descr="logo Conference"/>
          <p:cNvPicPr>
            <a:picLocks noChangeAspect="1"/>
          </p:cNvPicPr>
          <p:nvPr/>
        </p:nvPicPr>
        <p:blipFill>
          <a:blip r:embed="rId3"/>
          <a:stretch>
            <a:fillRect/>
          </a:stretch>
        </p:blipFill>
        <p:spPr>
          <a:xfrm>
            <a:off x="10160" y="677545"/>
            <a:ext cx="4093845" cy="4244975"/>
          </a:xfrm>
          <a:prstGeom prst="rect">
            <a:avLst/>
          </a:prstGeom>
        </p:spPr>
      </p:pic>
      <p:pic>
        <p:nvPicPr>
          <p:cNvPr id="4" name="Imagem 1" descr="logo"/>
          <p:cNvPicPr>
            <a:picLocks noChangeAspect="1"/>
          </p:cNvPicPr>
          <p:nvPr/>
        </p:nvPicPr>
        <p:blipFill>
          <a:blip r:embed="rId4"/>
          <a:stretch>
            <a:fillRect/>
          </a:stretch>
        </p:blipFill>
        <p:spPr>
          <a:xfrm>
            <a:off x="15875" y="6446520"/>
            <a:ext cx="1306830" cy="3949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1"/>
          <p:cNvSpPr txBox="1"/>
          <p:nvPr/>
        </p:nvSpPr>
        <p:spPr>
          <a:xfrm>
            <a:off x="5662717" y="3016788"/>
            <a:ext cx="1734893" cy="368300"/>
          </a:xfrm>
          <a:prstGeom prst="rect">
            <a:avLst/>
          </a:prstGeom>
          <a:noFill/>
        </p:spPr>
        <p:txBody>
          <a:bodyPr wrap="square" rtlCol="0">
            <a:spAutoFit/>
          </a:bodyPr>
          <a:p>
            <a:pPr algn="ctr"/>
            <a:r>
              <a:rPr lang="pt-PT" i="1">
                <a:solidFill>
                  <a:schemeClr val="tx1">
                    <a:lumMod val="95000"/>
                  </a:schemeClr>
                </a:solidFill>
                <a:latin typeface="Arial Narrow" panose="020B0606020202030204" pitchFamily="34" charset="0"/>
              </a:rPr>
              <a:t>CONTACTS</a:t>
            </a:r>
            <a:endParaRPr lang="pt-PT" i="1">
              <a:solidFill>
                <a:schemeClr val="tx1">
                  <a:lumMod val="95000"/>
                </a:schemeClr>
              </a:solidFill>
              <a:latin typeface="Arial Narrow" panose="020B0606020202030204" pitchFamily="34" charset="0"/>
            </a:endParaRPr>
          </a:p>
        </p:txBody>
      </p:sp>
      <p:grpSp>
        <p:nvGrpSpPr>
          <p:cNvPr id="7" name="Group 111"/>
          <p:cNvGrpSpPr/>
          <p:nvPr/>
        </p:nvGrpSpPr>
        <p:grpSpPr>
          <a:xfrm>
            <a:off x="6616533" y="96220"/>
            <a:ext cx="5497131" cy="2695822"/>
            <a:chOff x="643306" y="6439847"/>
            <a:chExt cx="5497131" cy="2695822"/>
          </a:xfrm>
        </p:grpSpPr>
        <p:pic>
          <p:nvPicPr>
            <p:cNvPr id="8"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3306" y="6439847"/>
              <a:ext cx="5497131" cy="26958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043" y="7486750"/>
              <a:ext cx="704973" cy="46962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aixaDeTexto 53"/>
          <p:cNvSpPr txBox="1"/>
          <p:nvPr/>
        </p:nvSpPr>
        <p:spPr>
          <a:xfrm>
            <a:off x="9528810" y="3798570"/>
            <a:ext cx="2527300" cy="1445260"/>
          </a:xfrm>
          <a:prstGeom prst="rect">
            <a:avLst/>
          </a:prstGeom>
          <a:noFill/>
        </p:spPr>
        <p:txBody>
          <a:bodyPr wrap="square" rtlCol="0">
            <a:spAutoFit/>
          </a:bodyPr>
          <a:p>
            <a:r>
              <a:rPr lang="pt-PT" altLang="en-US" sz="1600" b="1" i="1" dirty="0" smtClean="0">
                <a:solidFill>
                  <a:srgbClr val="FFC000"/>
                </a:solidFill>
              </a:rPr>
              <a:t>BASALT CONFERENCE</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endParaRPr lang="en-US" sz="1200" dirty="0" smtClean="0">
              <a:latin typeface="Arial Narrow" panose="020B0606020202030204" pitchFamily="34" charset="0"/>
            </a:endParaRPr>
          </a:p>
          <a:p>
            <a:r>
              <a:rPr lang="en-US" sz="1200" dirty="0" smtClean="0">
                <a:latin typeface="Arial Narrow" panose="020B0606020202030204" pitchFamily="34" charset="0"/>
              </a:rPr>
              <a:t>Viber:+</a:t>
            </a:r>
            <a:r>
              <a:rPr lang="en-US" sz="1200" dirty="0">
                <a:latin typeface="Arial Narrow" panose="020B0606020202030204" pitchFamily="34" charset="0"/>
              </a:rPr>
              <a:t>351 964 406 800</a:t>
            </a:r>
            <a:endParaRPr lang="en-US" sz="1200" dirty="0">
              <a:latin typeface="Arial Narrow" panose="020B0606020202030204" pitchFamily="34" charset="0"/>
            </a:endParaRPr>
          </a:p>
          <a:p>
            <a:r>
              <a:rPr lang="en-US" sz="1200" dirty="0" smtClean="0">
                <a:latin typeface="Arial Narrow" panose="020B0606020202030204" pitchFamily="34" charset="0"/>
              </a:rPr>
              <a:t>Skype</a:t>
            </a:r>
            <a:r>
              <a:rPr lang="en-US" sz="1200" dirty="0">
                <a:latin typeface="Arial Narrow" panose="020B0606020202030204" pitchFamily="34" charset="0"/>
              </a:rPr>
              <a:t>: </a:t>
            </a:r>
            <a:r>
              <a:rPr lang="en-US" sz="1200" dirty="0" err="1">
                <a:latin typeface="Arial Narrow" panose="020B0606020202030204" pitchFamily="34" charset="0"/>
              </a:rPr>
              <a:t>setimocontinente</a:t>
            </a:r>
            <a:endParaRPr lang="en-US" sz="1200">
              <a:latin typeface="Arial Narrow" panose="020B0606020202030204" pitchFamily="34" charset="0"/>
            </a:endParaRPr>
          </a:p>
          <a:p>
            <a:r>
              <a:rPr lang="en-US" sz="1200" smtClean="0">
                <a:latin typeface="Arial Narrow" panose="020B0606020202030204" pitchFamily="34" charset="0"/>
              </a:rPr>
              <a:t>info@atlanticbusinesscenter.com</a:t>
            </a:r>
            <a:endParaRPr lang="en-US" sz="1200">
              <a:latin typeface="Arial Narrow" panose="020B0606020202030204" pitchFamily="34" charset="0"/>
            </a:endParaRPr>
          </a:p>
          <a:p>
            <a:r>
              <a:rPr lang="en-US" sz="1200" smtClean="0">
                <a:latin typeface="Arial Narrow" panose="020B0606020202030204" pitchFamily="34" charset="0"/>
              </a:rPr>
              <a:t>forum@atlanticbusinesscenter.com</a:t>
            </a:r>
            <a:endParaRPr lang="en-US" sz="1200">
              <a:latin typeface="Arial Narrow" panose="020B0606020202030204" pitchFamily="34" charset="0"/>
            </a:endParaRPr>
          </a:p>
          <a:p>
            <a:r>
              <a:rPr lang="en-US" sz="1200" smtClean="0">
                <a:latin typeface="Arial Narrow" panose="020B0606020202030204" pitchFamily="34" charset="0"/>
              </a:rPr>
              <a:t>www.atlanticbusinesscenter.com</a:t>
            </a:r>
            <a:endParaRPr lang="en-US" sz="1200">
              <a:latin typeface="Arial Narrow" panose="020B0606020202030204" pitchFamily="34" charset="0"/>
            </a:endParaRPr>
          </a:p>
        </p:txBody>
      </p:sp>
      <p:sp>
        <p:nvSpPr>
          <p:cNvPr id="10" name="CaixaDeTexto 67"/>
          <p:cNvSpPr/>
          <p:nvPr/>
        </p:nvSpPr>
        <p:spPr>
          <a:xfrm>
            <a:off x="1807210" y="5029200"/>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ym typeface="+mn-ea"/>
              </a:rPr>
              <a:t>9 </a:t>
            </a:r>
            <a:r>
              <a:rPr sz="2000" dirty="0" smtClean="0">
                <a:sym typeface="+mn-ea"/>
              </a:rPr>
              <a:t>-</a:t>
            </a:r>
            <a:r>
              <a:rPr lang="pt-PT" altLang="en-US" sz="2000" dirty="0" smtClean="0">
                <a:sym typeface="+mn-ea"/>
              </a:rPr>
              <a:t>11</a:t>
            </a:r>
            <a:r>
              <a:rPr sz="2000" dirty="0" smtClean="0">
                <a:sym typeface="+mn-ea"/>
              </a:rPr>
              <a:t> </a:t>
            </a:r>
            <a:r>
              <a:rPr lang="pt-PT" altLang="en-US" sz="2000" dirty="0" smtClean="0">
                <a:sym typeface="+mn-ea"/>
              </a:rPr>
              <a:t>NOVEMBER</a:t>
            </a:r>
            <a:endParaRPr lang="en-US" sz="2000" dirty="0" smtClean="0"/>
          </a:p>
          <a:p>
            <a:pPr algn="ctr">
              <a:defRPr lang="en-US"/>
            </a:pPr>
            <a:r>
              <a:rPr lang="en-US" sz="2000" dirty="0" smtClean="0"/>
              <a:t>________</a:t>
            </a:r>
            <a:r>
              <a:rPr lang="en-US" sz="2000" dirty="0" smtClean="0">
                <a:solidFill>
                  <a:srgbClr val="00B050"/>
                </a:solidFill>
              </a:rPr>
              <a:t>■</a:t>
            </a:r>
            <a:r>
              <a:rPr lang="en-US" sz="2000" dirty="0" smtClean="0"/>
              <a:t>________</a:t>
            </a:r>
            <a:endParaRPr lang="en-US" sz="2000" dirty="0" smtClean="0"/>
          </a:p>
          <a:p>
            <a:pPr algn="ctr">
              <a:defRPr lang="en-US"/>
            </a:pPr>
            <a:r>
              <a:rPr lang="en-US" sz="2000" b="1" dirty="0" smtClean="0">
                <a:solidFill>
                  <a:srgbClr val="FFFF00"/>
                </a:solidFill>
              </a:rPr>
              <a:t>2020</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11" name="Imagem 51"/>
          <p:cNvPicPr>
            <a:picLocks noChangeAspect="1"/>
          </p:cNvPicPr>
          <p:nvPr/>
        </p:nvPicPr>
        <p:blipFill>
          <a:blip r:embed="rId3"/>
          <a:stretch>
            <a:fillRect/>
          </a:stretch>
        </p:blipFill>
        <p:spPr>
          <a:xfrm>
            <a:off x="15875" y="12065"/>
            <a:ext cx="2095500" cy="561975"/>
          </a:xfrm>
          <a:prstGeom prst="rect">
            <a:avLst/>
          </a:prstGeom>
          <a:noFill/>
          <a:ln>
            <a:noFill/>
          </a:ln>
          <a:effectLst/>
        </p:spPr>
      </p:pic>
      <p:pic>
        <p:nvPicPr>
          <p:cNvPr id="12" name="Imagem 11" descr="logo Conference"/>
          <p:cNvPicPr>
            <a:picLocks noChangeAspect="1"/>
          </p:cNvPicPr>
          <p:nvPr/>
        </p:nvPicPr>
        <p:blipFill>
          <a:blip r:embed="rId4"/>
          <a:stretch>
            <a:fillRect/>
          </a:stretch>
        </p:blipFill>
        <p:spPr>
          <a:xfrm>
            <a:off x="10160" y="677545"/>
            <a:ext cx="4093845" cy="4244975"/>
          </a:xfrm>
          <a:prstGeom prst="rect">
            <a:avLst/>
          </a:prstGeom>
        </p:spPr>
      </p:pic>
      <p:pic>
        <p:nvPicPr>
          <p:cNvPr id="14" name="Imagem9"/>
          <p:cNvPicPr>
            <a:picLocks noChangeAspect="1"/>
          </p:cNvPicPr>
          <p:nvPr/>
        </p:nvPicPr>
        <p:blipFill>
          <a:blip r:embed="rId5"/>
          <a:stretch>
            <a:fillRect/>
          </a:stretch>
        </p:blipFill>
        <p:spPr>
          <a:xfrm>
            <a:off x="10194925" y="5308600"/>
            <a:ext cx="1989455" cy="1538605"/>
          </a:xfrm>
          <a:prstGeom prst="rect">
            <a:avLst/>
          </a:prstGeom>
          <a:noFill/>
          <a:ln>
            <a:noFill/>
          </a:ln>
          <a:effectLst/>
        </p:spPr>
      </p:pic>
      <p:pic>
        <p:nvPicPr>
          <p:cNvPr id="2" name="Imagem 1" descr="logo"/>
          <p:cNvPicPr>
            <a:picLocks noChangeAspect="1"/>
          </p:cNvPicPr>
          <p:nvPr/>
        </p:nvPicPr>
        <p:blipFill>
          <a:blip r:embed="rId6"/>
          <a:stretch>
            <a:fillRect/>
          </a:stretch>
        </p:blipFill>
        <p:spPr>
          <a:xfrm>
            <a:off x="15875" y="6446520"/>
            <a:ext cx="1306830" cy="3949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12059</Words>
  <Application>WPS Presentation</Application>
  <PresentationFormat>Grand écran</PresentationFormat>
  <Paragraphs>168</Paragraphs>
  <Slides>7</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vt:i4>
      </vt:variant>
    </vt:vector>
  </HeadingPairs>
  <TitlesOfParts>
    <vt:vector size="20" baseType="lpstr">
      <vt:lpstr>Arial</vt:lpstr>
      <vt:lpstr>SimSun</vt:lpstr>
      <vt:lpstr>Wingdings</vt:lpstr>
      <vt:lpstr>Century Gothic</vt:lpstr>
      <vt:lpstr>Wingdings 3</vt:lpstr>
      <vt:lpstr>Calibri</vt:lpstr>
      <vt:lpstr>Arial Narrow</vt:lpstr>
      <vt:lpstr>Times New Roman</vt:lpstr>
      <vt:lpstr>Microsoft YaHei</vt:lpstr>
      <vt:lpstr/>
      <vt:lpstr>Arial Unicode MS</vt:lpstr>
      <vt:lpstr>Segoe Print</vt:lpstr>
      <vt:lpstr>Presentation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pigos</cp:lastModifiedBy>
  <cp:revision>190</cp:revision>
  <dcterms:created xsi:type="dcterms:W3CDTF">2019-09-15T11:56:00Z</dcterms:created>
  <dcterms:modified xsi:type="dcterms:W3CDTF">2020-11-06T09:21:29Z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