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56" r:id="rId3"/>
    <p:sldId id="277" r:id="rId4"/>
    <p:sldId id="278" r:id="rId5"/>
    <p:sldId id="289" r:id="rId6"/>
    <p:sldId id="290" r:id="rId7"/>
    <p:sldId id="291" r:id="rId8"/>
    <p:sldId id="288" r:id="rId9"/>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48" y="-762"/>
      </p:cViewPr>
      <p:guideLst>
        <p:guide orient="horz" pos="2131"/>
        <p:guide pos="3882"/>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fld>
            <a:endParaRPr lang="en-GB"/>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ção da Imagem do Diapositivo 1"/>
          <p:cNvSpPr/>
          <p:nvPr>
            <p:ph type="sldImg" idx="2"/>
          </p:nvPr>
        </p:nvSpPr>
        <p:spPr/>
      </p:sp>
      <p:sp>
        <p:nvSpPr>
          <p:cNvPr id="3" name="Marcador de Posição de Texto 2"/>
          <p:cNvSpPr/>
          <p:nvPr>
            <p:ph type="body" idx="3"/>
          </p:nvPr>
        </p:nvSpPr>
        <p:spPr/>
        <p:txBody>
          <a:bodyPr/>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descr="fundo"/>
          <p:cNvPicPr>
            <a:picLocks noChangeAspect="1"/>
          </p:cNvPicPr>
          <p:nvPr/>
        </p:nvPicPr>
        <p:blipFill>
          <a:blip r:embed="rId1"/>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6" name="Imagem 5" descr="cap_vert_vallee"/>
          <p:cNvPicPr>
            <a:picLocks noChangeAspect="1"/>
          </p:cNvPicPr>
          <p:nvPr/>
        </p:nvPicPr>
        <p:blipFill>
          <a:blip r:embed="rId2"/>
          <a:stretch>
            <a:fillRect/>
          </a:stretch>
        </p:blipFill>
        <p:spPr>
          <a:xfrm>
            <a:off x="574675" y="2824480"/>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JUNE</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CAPE VERDE</a:t>
            </a:r>
            <a:endParaRPr lang="pt-PT" sz="2000" b="1" dirty="0" smtClean="0">
              <a:solidFill>
                <a:srgbClr val="006666"/>
              </a:solidFill>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21" name="Rectângulo 20"/>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2" name="Imagem 21" descr="logo"/>
          <p:cNvPicPr>
            <a:picLocks noChangeAspect="1"/>
          </p:cNvPicPr>
          <p:nvPr/>
        </p:nvPicPr>
        <p:blipFill>
          <a:blip r:embed="rId4"/>
          <a:stretch>
            <a:fillRect/>
          </a:stretch>
        </p:blipFill>
        <p:spPr>
          <a:xfrm>
            <a:off x="46990" y="161290"/>
            <a:ext cx="3092450" cy="724535"/>
          </a:xfrm>
          <a:prstGeom prst="rect">
            <a:avLst/>
          </a:prstGeom>
        </p:spPr>
      </p:pic>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5" name="Rectângulo 24"/>
          <p:cNvSpPr/>
          <p:nvPr/>
        </p:nvSpPr>
        <p:spPr>
          <a:xfrm>
            <a:off x="11271250"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9" name="Imagem 28" descr="logo"/>
          <p:cNvPicPr>
            <a:picLocks noChangeAspect="1"/>
          </p:cNvPicPr>
          <p:nvPr/>
        </p:nvPicPr>
        <p:blipFill>
          <a:blip r:embed="rId5"/>
          <a:stretch>
            <a:fillRect/>
          </a:stretch>
        </p:blipFill>
        <p:spPr>
          <a:xfrm>
            <a:off x="8816340" y="6127750"/>
            <a:ext cx="3359150" cy="737235"/>
          </a:xfrm>
          <a:prstGeom prst="rect">
            <a:avLst/>
          </a:prstGeom>
        </p:spPr>
      </p:pic>
      <p:sp>
        <p:nvSpPr>
          <p:cNvPr id="8" name="CaixaDeTexto 8"/>
          <p:cNvSpPr txBox="1"/>
          <p:nvPr/>
        </p:nvSpPr>
        <p:spPr>
          <a:xfrm>
            <a:off x="3712210" y="916305"/>
            <a:ext cx="4153535" cy="1137285"/>
          </a:xfrm>
          <a:prstGeom prst="rect">
            <a:avLst/>
          </a:prstGeom>
          <a:noFill/>
        </p:spPr>
        <p:txBody>
          <a:bodyPr wrap="square" rtlCol="0">
            <a:spAutoFit/>
          </a:bodyPr>
          <a:p>
            <a:pPr algn="ctr"/>
            <a:r>
              <a:rPr lang="pt-PT" sz="3600" dirty="0">
                <a:solidFill>
                  <a:schemeClr val="tx2">
                    <a:lumMod val="50000"/>
                  </a:schemeClr>
                </a:solidFill>
                <a:latin typeface="Felix Titling" panose="04060505060202020A04" charset="0"/>
                <a:cs typeface="Felix Titling" panose="04060505060202020A04" charset="0"/>
              </a:rPr>
              <a:t>INTERNATIONAL</a:t>
            </a:r>
            <a:endParaRPr lang="pt-PT" sz="3600" dirty="0">
              <a:solidFill>
                <a:schemeClr val="tx2">
                  <a:lumMod val="50000"/>
                </a:schemeClr>
              </a:solidFill>
              <a:latin typeface="Felix Titling" panose="04060505060202020A04" charset="0"/>
              <a:cs typeface="Felix Titling" panose="04060505060202020A04" charset="0"/>
            </a:endParaRPr>
          </a:p>
          <a:p>
            <a:pPr algn="ctr"/>
            <a:r>
              <a:rPr lang="pt-PT" sz="3200" dirty="0">
                <a:solidFill>
                  <a:schemeClr val="tx2">
                    <a:lumMod val="50000"/>
                  </a:schemeClr>
                </a:solidFill>
                <a:latin typeface="Felix Titling" panose="04060505060202020A04" charset="0"/>
                <a:cs typeface="Felix Titling" panose="04060505060202020A04" charset="0"/>
              </a:rPr>
              <a:t>CONFERENCE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18" name="Caixa de Texto 17"/>
          <p:cNvSpPr txBox="1"/>
          <p:nvPr/>
        </p:nvSpPr>
        <p:spPr>
          <a:xfrm>
            <a:off x="1965960" y="64643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9" name="CaixaDeTexto 8"/>
          <p:cNvSpPr txBox="1"/>
          <p:nvPr/>
        </p:nvSpPr>
        <p:spPr>
          <a:xfrm>
            <a:off x="4519295" y="3027045"/>
            <a:ext cx="2769235" cy="460375"/>
          </a:xfrm>
          <a:prstGeom prst="rect">
            <a:avLst/>
          </a:prstGeom>
          <a:noFill/>
        </p:spPr>
        <p:txBody>
          <a:bodyPr wrap="square" rtlCol="0">
            <a:spAutoFit/>
          </a:bodyPr>
          <a:p>
            <a:pPr algn="ctr"/>
            <a:r>
              <a:rPr lang="pt-PT" sz="2400" dirty="0">
                <a:solidFill>
                  <a:schemeClr val="tx2">
                    <a:lumMod val="50000"/>
                  </a:schemeClr>
                </a:solidFill>
                <a:latin typeface="Felix Titling" panose="04060505060202020A04" charset="0"/>
                <a:cs typeface="Felix Titling" panose="04060505060202020A04" charset="0"/>
              </a:rPr>
              <a:t>PRESENTATION</a:t>
            </a:r>
            <a:endParaRPr lang="pt-PT" sz="2400" dirty="0" smtClean="0">
              <a:solidFill>
                <a:schemeClr val="tx2">
                  <a:lumMod val="50000"/>
                </a:schemeClr>
              </a:solidFill>
              <a:latin typeface="Felix Titling" panose="04060505060202020A04" charset="0"/>
              <a:cs typeface="Felix Titling" panose="04060505060202020A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1"/>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3" name="CaixaDeTexto 22"/>
          <p:cNvSpPr txBox="1"/>
          <p:nvPr/>
        </p:nvSpPr>
        <p:spPr>
          <a:xfrm>
            <a:off x="9163685" y="737870"/>
            <a:ext cx="3016250" cy="1014730"/>
          </a:xfrm>
          <a:prstGeom prst="rect">
            <a:avLst/>
          </a:prstGeom>
          <a:noFill/>
        </p:spPr>
        <p:txBody>
          <a:bodyPr wrap="square" rtlCol="0">
            <a:spAutoFit/>
          </a:bodyPr>
          <a:lstStyle/>
          <a:p>
            <a:pPr algn="ctr"/>
            <a:r>
              <a:rPr lang="pt-PT" sz="2000" i="1" dirty="0">
                <a:solidFill>
                  <a:srgbClr val="006666"/>
                </a:solidFill>
              </a:rPr>
              <a:t>CONFERENCE</a:t>
            </a:r>
            <a:endParaRPr lang="pt-PT" sz="2000" i="1" dirty="0">
              <a:solidFill>
                <a:srgbClr val="006666"/>
              </a:solidFill>
            </a:endParaRPr>
          </a:p>
          <a:p>
            <a:pPr algn="ctr"/>
            <a:r>
              <a:rPr lang="pt-PT" sz="2000" i="1" dirty="0" smtClean="0">
                <a:solidFill>
                  <a:srgbClr val="006666"/>
                </a:solidFill>
                <a:sym typeface="+mn-ea"/>
              </a:rPr>
              <a:t>PRESENTATION</a:t>
            </a:r>
            <a:r>
              <a:rPr lang="pt-PT" sz="2000" i="1" dirty="0">
                <a:solidFill>
                  <a:srgbClr val="006666"/>
                </a:solidFill>
                <a:sym typeface="+mn-ea"/>
              </a:rPr>
              <a:t> </a:t>
            </a:r>
            <a:endParaRPr lang="pt-PT" sz="2000" i="1" dirty="0" smtClean="0">
              <a:solidFill>
                <a:srgbClr val="006666"/>
              </a:solidFill>
            </a:endParaRPr>
          </a:p>
          <a:p>
            <a:pPr algn="ct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JUNE</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CAPE VERDE</a:t>
            </a:r>
            <a:endParaRPr lang="pt-PT" sz="2000" b="1" dirty="0" smtClean="0">
              <a:solidFill>
                <a:srgbClr val="006666"/>
              </a:solidFill>
            </a:endParaRPr>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2"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p>
            <a:pPr algn="ctr">
              <a:defRPr lang="en-US">
                <a:solidFill>
                  <a:srgbClr val="FFFFFF"/>
                </a:solidFill>
              </a:defRPr>
            </a:pPr>
            <a:r>
              <a:rPr lang="pt-PT" sz="1400" i="1"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endParaRPr lang="pt-PT" sz="1400" i="1"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3"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a:solidFill>
                <a:srgbClr val="006666"/>
              </a:solidFill>
            </a:endParaRPr>
          </a:p>
        </p:txBody>
      </p:sp>
      <p:sp>
        <p:nvSpPr>
          <p:cNvPr id="2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r>
              <a:rPr lang="en-GB" sz="1200" i="1" dirty="0" smtClean="0">
                <a:solidFill>
                  <a:srgbClr val="235343"/>
                </a:solidFill>
                <a:latin typeface="Arial Narrow" panose="020B0606020202030204" pitchFamily="34" charset="0"/>
                <a:sym typeface="+mn-ea"/>
              </a:rPr>
              <a:t>Focused on Environmental Protection</a:t>
            </a:r>
            <a:endParaRPr lang="en-GB" sz="1200" i="1" dirty="0" smtClean="0">
              <a:solidFill>
                <a:srgbClr val="235343"/>
              </a:solidFill>
              <a:latin typeface="Arial Narrow" panose="020B0606020202030204" pitchFamily="34" charset="0"/>
              <a:sym typeface="+mn-ea"/>
            </a:endParaRPr>
          </a:p>
        </p:txBody>
      </p:sp>
      <p:sp>
        <p:nvSpPr>
          <p:cNvPr id="2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en-GB" sz="1200" i="1" dirty="0" smtClean="0">
                <a:solidFill>
                  <a:srgbClr val="235343"/>
                </a:solidFill>
                <a:latin typeface="Arial Narrow" panose="020B0606020202030204" pitchFamily="34" charset="0"/>
                <a:sym typeface="+mn-ea"/>
              </a:rPr>
              <a:t>Centred on Innovation</a:t>
            </a:r>
            <a:endParaRPr lang="en-GB" sz="1200" i="1" dirty="0" smtClean="0">
              <a:solidFill>
                <a:srgbClr val="235343"/>
              </a:solidFill>
              <a:latin typeface="Arial Narrow" panose="020B0606020202030204" pitchFamily="34" charset="0"/>
              <a:sym typeface="+mn-ea"/>
            </a:endParaRPr>
          </a:p>
        </p:txBody>
      </p:sp>
      <p:sp>
        <p:nvSpPr>
          <p:cNvPr id="2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en-GB" sz="1200" i="1" dirty="0" smtClean="0">
                <a:solidFill>
                  <a:srgbClr val="235343"/>
                </a:solidFill>
                <a:latin typeface="Arial Narrow" panose="020B0606020202030204" pitchFamily="34" charset="0"/>
                <a:sym typeface="+mn-ea"/>
              </a:rPr>
              <a:t>Realist</a:t>
            </a:r>
            <a:endParaRPr lang="en-GB" sz="1200" i="1" dirty="0">
              <a:solidFill>
                <a:srgbClr val="235343"/>
              </a:solidFill>
              <a:latin typeface="Arial Narrow" panose="020B0606020202030204" pitchFamily="34" charset="0"/>
            </a:endParaRPr>
          </a:p>
          <a:p>
            <a:pPr>
              <a:defRPr lang="en-US">
                <a:solidFill>
                  <a:srgbClr val="FFFFFF"/>
                </a:solidFill>
              </a:defRPr>
            </a:pPr>
            <a:endParaRPr lang="en-GB" sz="1200" i="1" dirty="0">
              <a:solidFill>
                <a:srgbClr val="235343"/>
              </a:solidFill>
              <a:latin typeface="Arial Narrow" panose="020B0606020202030204" pitchFamily="34" charset="0"/>
            </a:endParaRPr>
          </a:p>
        </p:txBody>
      </p:sp>
      <p:sp>
        <p:nvSpPr>
          <p:cNvPr id="4"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en-GB" sz="1200" i="1" dirty="0" smtClean="0">
                <a:solidFill>
                  <a:srgbClr val="235343"/>
                </a:solidFill>
                <a:latin typeface="Arial Narrow" panose="020B0606020202030204" pitchFamily="34" charset="0"/>
                <a:sym typeface="+mn-ea"/>
              </a:rPr>
              <a:t>Strategic</a:t>
            </a:r>
            <a:endParaRPr lang="en-GB" sz="1200" i="1" dirty="0" smtClean="0">
              <a:solidFill>
                <a:srgbClr val="235343"/>
              </a:solidFill>
              <a:latin typeface="Arial Narrow" panose="020B0606020202030204" pitchFamily="34" charset="0"/>
              <a:sym typeface="+mn-ea"/>
            </a:endParaRPr>
          </a:p>
        </p:txBody>
      </p:sp>
      <p:sp>
        <p:nvSpPr>
          <p:cNvPr id="2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p>
            <a:pPr algn="ctr">
              <a:defRPr lang="en-US">
                <a:solidFill>
                  <a:srgbClr val="FFFFFF"/>
                </a:solidFill>
              </a:defRPr>
            </a:pPr>
            <a:r>
              <a:rPr lang="en-GB" sz="1400" i="1" dirty="0" smtClean="0">
                <a:solidFill>
                  <a:srgbClr val="235343"/>
                </a:solidFill>
                <a:sym typeface="+mn-ea"/>
              </a:rPr>
              <a:t>Actions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a:solidFill>
                <a:srgbClr val="006666"/>
              </a:solidFill>
            </a:endParaRPr>
          </a:p>
        </p:txBody>
      </p:sp>
      <p:sp>
        <p:nvSpPr>
          <p:cNvPr id="3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p>
            <a:pPr algn="ctr">
              <a:defRPr lang="en-US">
                <a:solidFill>
                  <a:srgbClr val="FFFFFF"/>
                </a:solidFill>
              </a:defRPr>
            </a:pPr>
            <a:r>
              <a:rPr lang="en-GB" sz="1400" i="1" dirty="0" smtClean="0">
                <a:solidFill>
                  <a:srgbClr val="235343"/>
                </a:solidFill>
                <a:sym typeface="+mn-ea"/>
              </a:rPr>
              <a:t>Results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a:solidFill>
                <a:srgbClr val="006666"/>
              </a:solidFill>
            </a:endParaRPr>
          </a:p>
        </p:txBody>
      </p:sp>
      <p:sp>
        <p:nvSpPr>
          <p:cNvPr id="3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p>
            <a:pPr algn="ctr">
              <a:defRPr lang="en-US">
                <a:solidFill>
                  <a:srgbClr val="FFFFFF"/>
                </a:solidFill>
              </a:defRPr>
            </a:pPr>
            <a:endParaRPr lang="pt-PT"/>
          </a:p>
        </p:txBody>
      </p:sp>
      <p:sp>
        <p:nvSpPr>
          <p:cNvPr id="3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p>
            <a:pPr algn="ctr">
              <a:defRPr lang="en-US">
                <a:solidFill>
                  <a:srgbClr val="FFFFFF"/>
                </a:solidFill>
              </a:defRPr>
            </a:pPr>
            <a:endParaRPr lang="pt-PT"/>
          </a:p>
        </p:txBody>
      </p:sp>
      <p:sp>
        <p:nvSpPr>
          <p:cNvPr id="3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p>
            <a:pPr algn="ctr">
              <a:defRPr lang="en-US">
                <a:solidFill>
                  <a:srgbClr val="FFFFFF"/>
                </a:solidFill>
              </a:defRPr>
            </a:pPr>
            <a:r>
              <a:rPr lang="en-GB" sz="1400" i="1" dirty="0" smtClean="0">
                <a:solidFill>
                  <a:srgbClr val="235343"/>
                </a:solidFill>
                <a:latin typeface="Arial Narrow" panose="020B0606020202030204" pitchFamily="34" charset="0"/>
                <a:sym typeface="+mn-ea"/>
              </a:rPr>
              <a:t>Revaluation</a:t>
            </a:r>
            <a:endParaRPr lang="en-GB" sz="1400" i="1" dirty="0" smtClean="0">
              <a:solidFill>
                <a:srgbClr val="235343"/>
              </a:solidFill>
              <a:latin typeface="Arial Narrow" panose="020B0606020202030204" pitchFamily="34" charset="0"/>
              <a:sym typeface="+mn-ea"/>
            </a:endParaRPr>
          </a:p>
        </p:txBody>
      </p:sp>
      <p:pic>
        <p:nvPicPr>
          <p:cNvPr id="14" name="Imagem 13" descr="logo"/>
          <p:cNvPicPr>
            <a:picLocks noChangeAspect="1"/>
          </p:cNvPicPr>
          <p:nvPr/>
        </p:nvPicPr>
        <p:blipFill>
          <a:blip r:embed="rId3"/>
          <a:stretch>
            <a:fillRect/>
          </a:stretch>
        </p:blipFill>
        <p:spPr>
          <a:xfrm>
            <a:off x="-3810" y="6108700"/>
            <a:ext cx="3359150" cy="737235"/>
          </a:xfrm>
          <a:prstGeom prst="rect">
            <a:avLst/>
          </a:prstGeom>
        </p:spPr>
      </p:pic>
      <p:graphicFrame>
        <p:nvGraphicFramePr>
          <p:cNvPr id="22" name="Tabela 21"/>
          <p:cNvGraphicFramePr>
            <a:graphicFrameLocks noGrp="1"/>
          </p:cNvGraphicFramePr>
          <p:nvPr/>
        </p:nvGraphicFramePr>
        <p:xfrm>
          <a:off x="250190" y="936625"/>
          <a:ext cx="6724650" cy="2057400"/>
        </p:xfrm>
        <a:graphic>
          <a:graphicData uri="http://schemas.openxmlformats.org/drawingml/2006/table">
            <a:tbl>
              <a:tblPr>
                <a:noFill/>
              </a:tblPr>
              <a:tblGrid>
                <a:gridCol w="2936240"/>
                <a:gridCol w="470535"/>
                <a:gridCol w="2856230"/>
                <a:gridCol w="461645"/>
              </a:tblGrid>
              <a:tr h="312420">
                <a:tc>
                  <a:txBody>
                    <a:bodyPr/>
                    <a:p>
                      <a:pPr marL="0" marR="0" indent="0" algn="ctr">
                        <a:buNone/>
                        <a:defRPr lang="en-US" b="1">
                          <a:solidFill>
                            <a:srgbClr val="FFFFFF"/>
                          </a:solidFill>
                        </a:defRPr>
                      </a:pPr>
                      <a:r>
                        <a:rPr lang="en-US" sz="1200" b="0" i="1">
                          <a:solidFill>
                            <a:srgbClr val="235343"/>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i="1">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GB" sz="1200" b="0" i="1"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Page</a:t>
                      </a:r>
                      <a:endParaRPr lang="en-GB" sz="1200" b="0" i="1"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US" sz="1200" b="0" i="1">
                          <a:solidFill>
                            <a:srgbClr val="235343"/>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i="1">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p>
                      <a:pPr marL="0" marR="0" indent="0" algn="ctr">
                        <a:buNone/>
                        <a:defRPr lang="en-US" b="1">
                          <a:solidFill>
                            <a:srgbClr val="FFFFFF"/>
                          </a:solidFill>
                        </a:defRPr>
                      </a:pPr>
                      <a:r>
                        <a:rPr lang="en-GB" sz="1200" b="0" i="1"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Page</a:t>
                      </a:r>
                      <a:endParaRPr lang="en-GB" sz="1200" b="0" i="1"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12420">
                <a:tc>
                  <a:txBody>
                    <a:bodyPr/>
                    <a:p>
                      <a:pPr marL="0" marR="0" indent="0" algn="l" defTabSz="914400">
                        <a:lnSpc>
                          <a:spcPct val="100000"/>
                        </a:lnSpc>
                        <a:spcBef>
                          <a:spcPts val="0"/>
                        </a:spcBef>
                        <a:spcAft>
                          <a:spcPts val="0"/>
                        </a:spcAft>
                        <a:buNone/>
                        <a:defRPr lang="en-US">
                          <a:solidFill>
                            <a:srgbClr val="000000"/>
                          </a:solidFill>
                        </a:defRPr>
                      </a:pPr>
                      <a:r>
                        <a:rPr lang="pt-PT" sz="1200" dirty="0" smtClean="0">
                          <a:solidFill>
                            <a:srgbClr val="006666"/>
                          </a:solidFill>
                          <a:latin typeface="+mn-lt"/>
                          <a:ea typeface="+mn-ea"/>
                          <a:cs typeface="+mn-cs"/>
                          <a:sym typeface="+mn-ea"/>
                        </a:rPr>
                        <a:t>EVENT FRAMEWORK</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dirty="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3</a:t>
                      </a:r>
                      <a:endParaRPr lang="en-US" sz="1200" dirty="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defTabSz="457200">
                        <a:lnSpc>
                          <a:spcPct val="100000"/>
                        </a:lnSpc>
                        <a:spcBef>
                          <a:spcPts val="0"/>
                        </a:spcBef>
                        <a:spcAft>
                          <a:spcPts val="0"/>
                        </a:spcAft>
                        <a:buNone/>
                        <a:defRPr lang="en-US">
                          <a:solidFill>
                            <a:srgbClr val="000000"/>
                          </a:solidFill>
                        </a:defRPr>
                      </a:pPr>
                      <a:r>
                        <a:rPr lang="pt-PT" sz="1200" dirty="0" smtClean="0">
                          <a:solidFill>
                            <a:srgbClr val="006666"/>
                          </a:solidFill>
                          <a:latin typeface="+mn-lt"/>
                          <a:ea typeface="+mn-ea"/>
                          <a:cs typeface="+mn-cs"/>
                          <a:sym typeface="+mn-ea"/>
                        </a:rPr>
                        <a:t>PROGRAM OPERATION</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pt-PT" altLang="en-US"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6</a:t>
                      </a:r>
                      <a:endParaRPr lang="pt-PT" altLang="en-US"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p>
                      <a:pPr marL="0" marR="0" indent="0" algn="l" defTabSz="914400">
                        <a:lnSpc>
                          <a:spcPct val="100000"/>
                        </a:lnSpc>
                        <a:spcBef>
                          <a:spcPts val="0"/>
                        </a:spcBef>
                        <a:spcAft>
                          <a:spcPts val="0"/>
                        </a:spcAft>
                        <a:buNone/>
                        <a:defRPr lang="en-US">
                          <a:solidFill>
                            <a:srgbClr val="000000"/>
                          </a:solidFill>
                        </a:defRPr>
                      </a:pPr>
                      <a:r>
                        <a:rPr lang="pt-PT" sz="1200" dirty="0" smtClean="0">
                          <a:solidFill>
                            <a:srgbClr val="006666"/>
                          </a:solidFill>
                          <a:latin typeface="+mn-lt"/>
                          <a:ea typeface="+mn-ea"/>
                          <a:cs typeface="+mn-cs"/>
                          <a:sym typeface="+mn-ea"/>
                        </a:rPr>
                        <a:t>PREAMBLE</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4</a:t>
                      </a:r>
                      <a:endParaRPr lang="en-US" sz="120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i="1">
                          <a:solidFill>
                            <a:srgbClr val="006666"/>
                          </a:solidFill>
                          <a:latin typeface="Arial Narrow" panose="020B0606020202030204" pitchFamily="34" charset="0"/>
                          <a:sym typeface="+mn-ea"/>
                        </a:rPr>
                        <a:t>CONTACTS</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pt-PT"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7</a:t>
                      </a:r>
                      <a:endParaRPr lang="pt-PT"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495300">
                <a:tc>
                  <a:txBody>
                    <a:bodyPr/>
                    <a:p>
                      <a:pPr marL="0" marR="0" indent="0" algn="l">
                        <a:buNone/>
                        <a:defRPr lang="en-US">
                          <a:solidFill>
                            <a:srgbClr val="000000"/>
                          </a:solidFill>
                        </a:defRPr>
                      </a:pPr>
                      <a:r>
                        <a:rPr sz="1200" dirty="0" smtClean="0">
                          <a:solidFill>
                            <a:srgbClr val="006666"/>
                          </a:solidFill>
                          <a:latin typeface="+mn-lt"/>
                          <a:ea typeface="+mn-ea"/>
                          <a:cs typeface="+mn-cs"/>
                          <a:sym typeface="+mn-ea"/>
                        </a:rPr>
                        <a:t>MAIN OBJECTIVES OF THE EVENT</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p>
                      <a:pPr marL="0" marR="0" indent="0" algn="l">
                        <a:buNone/>
                        <a:defRPr lang="en-US">
                          <a:solidFill>
                            <a:srgbClr val="000000"/>
                          </a:solidFill>
                        </a:defRPr>
                      </a:pP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pt-PT" altLang="en-US" sz="120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5</a:t>
                      </a:r>
                      <a:endParaRPr lang="pt-PT" altLang="en-US" sz="120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endParaRPr lang="pt-PT"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pic>
        <p:nvPicPr>
          <p:cNvPr id="8" name="Imagem 7" descr="logo"/>
          <p:cNvPicPr>
            <a:picLocks noChangeAspect="1"/>
          </p:cNvPicPr>
          <p:nvPr/>
        </p:nvPicPr>
        <p:blipFill>
          <a:blip r:embed="rId4"/>
          <a:stretch>
            <a:fillRect/>
          </a:stretch>
        </p:blipFill>
        <p:spPr>
          <a:xfrm>
            <a:off x="46990" y="161290"/>
            <a:ext cx="3092450" cy="7245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154930" y="407670"/>
            <a:ext cx="6984365" cy="6439535"/>
          </a:xfrm>
          <a:prstGeom prst="rect">
            <a:avLst/>
          </a:prstGeom>
          <a:noFill/>
          <a:ln>
            <a:noFill/>
          </a:ln>
          <a:effectLst/>
        </p:spPr>
        <p:txBody>
          <a:bodyPr vert="horz" wrap="square" lIns="91440" tIns="45720" rIns="91440" bIns="45720" numCol="1" spcCol="215900" anchor="t"/>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CONFERANCE FRAMEWORK </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sz="1200" dirty="0" smtClean="0">
                <a:solidFill>
                  <a:schemeClr val="bg1"/>
                </a:solidFill>
                <a:latin typeface="Arial Narrow" panose="020B0606020202030204" pitchFamily="34" charset="0"/>
                <a:sym typeface="+mn-ea"/>
              </a:rPr>
              <a:t>The </a:t>
            </a:r>
            <a:r>
              <a:rPr lang="en-GB" sz="1200" dirty="0">
                <a:solidFill>
                  <a:schemeClr val="bg1"/>
                </a:solidFill>
                <a:latin typeface="Arial Narrow" panose="020B0606020202030204" pitchFamily="34" charset="0"/>
                <a:sym typeface="+mn-ea"/>
              </a:rPr>
              <a:t>African continent is rich in natural resources. A high percentage </a:t>
            </a:r>
            <a:r>
              <a:rPr lang="en-GB" sz="1200" dirty="0" smtClean="0">
                <a:solidFill>
                  <a:schemeClr val="bg1"/>
                </a:solidFill>
                <a:latin typeface="Arial Narrow" panose="020B0606020202030204" pitchFamily="34" charset="0"/>
                <a:sym typeface="+mn-ea"/>
              </a:rPr>
              <a:t>of its  population </a:t>
            </a:r>
            <a:r>
              <a:rPr lang="en-GB" sz="1200" dirty="0">
                <a:solidFill>
                  <a:schemeClr val="bg1"/>
                </a:solidFill>
                <a:latin typeface="Arial Narrow" panose="020B0606020202030204" pitchFamily="34" charset="0"/>
                <a:sym typeface="+mn-ea"/>
              </a:rPr>
              <a:t>is engaged in food production. In addition, about 70% of </a:t>
            </a:r>
            <a:r>
              <a:rPr lang="en-GB" sz="1200" dirty="0" smtClean="0">
                <a:solidFill>
                  <a:schemeClr val="bg1"/>
                </a:solidFill>
                <a:latin typeface="Arial Narrow" panose="020B0606020202030204" pitchFamily="34" charset="0"/>
                <a:sym typeface="+mn-ea"/>
              </a:rPr>
              <a:t>this population </a:t>
            </a:r>
            <a:r>
              <a:rPr lang="en-GB" sz="1200" dirty="0">
                <a:solidFill>
                  <a:schemeClr val="bg1"/>
                </a:solidFill>
                <a:latin typeface="Arial Narrow" panose="020B0606020202030204" pitchFamily="34" charset="0"/>
                <a:sym typeface="+mn-ea"/>
              </a:rPr>
              <a:t>live on </a:t>
            </a:r>
            <a:r>
              <a:rPr lang="en-GB" sz="1200" dirty="0" smtClean="0">
                <a:solidFill>
                  <a:schemeClr val="bg1"/>
                </a:solidFill>
                <a:latin typeface="Arial Narrow" panose="020B0606020202030204" pitchFamily="34" charset="0"/>
                <a:sym typeface="+mn-ea"/>
              </a:rPr>
              <a:t>agriculture </a:t>
            </a:r>
            <a:r>
              <a:rPr lang="en-GB" sz="1200" dirty="0">
                <a:solidFill>
                  <a:schemeClr val="bg1"/>
                </a:solidFill>
                <a:latin typeface="Arial Narrow" panose="020B0606020202030204" pitchFamily="34" charset="0"/>
                <a:sym typeface="+mn-ea"/>
              </a:rPr>
              <a:t>with </a:t>
            </a:r>
            <a:r>
              <a:rPr lang="en-GB" sz="1200" dirty="0" smtClean="0">
                <a:solidFill>
                  <a:schemeClr val="bg1"/>
                </a:solidFill>
                <a:latin typeface="Arial Narrow" panose="020B0606020202030204" pitchFamily="34" charset="0"/>
                <a:sym typeface="+mn-ea"/>
              </a:rPr>
              <a:t>a contribution of women </a:t>
            </a:r>
            <a:r>
              <a:rPr lang="en-GB" sz="1200" dirty="0">
                <a:solidFill>
                  <a:schemeClr val="bg1"/>
                </a:solidFill>
                <a:latin typeface="Arial Narrow" panose="020B0606020202030204" pitchFamily="34" charset="0"/>
                <a:sym typeface="+mn-ea"/>
              </a:rPr>
              <a:t>for 60 to 80% of </a:t>
            </a:r>
            <a:r>
              <a:rPr lang="en-GB" sz="1200" dirty="0" smtClean="0">
                <a:solidFill>
                  <a:schemeClr val="bg1"/>
                </a:solidFill>
                <a:latin typeface="Arial Narrow" panose="020B0606020202030204" pitchFamily="34" charset="0"/>
                <a:sym typeface="+mn-ea"/>
              </a:rPr>
              <a:t>the produced </a:t>
            </a:r>
            <a:r>
              <a:rPr lang="en-GB" sz="1200" dirty="0">
                <a:solidFill>
                  <a:schemeClr val="bg1"/>
                </a:solidFill>
                <a:latin typeface="Arial Narrow" panose="020B0606020202030204" pitchFamily="34" charset="0"/>
                <a:sym typeface="+mn-ea"/>
              </a:rPr>
              <a:t>and </a:t>
            </a:r>
            <a:r>
              <a:rPr lang="en-GB" sz="1200" dirty="0" smtClean="0">
                <a:solidFill>
                  <a:schemeClr val="bg1"/>
                </a:solidFill>
                <a:latin typeface="Arial Narrow" panose="020B0606020202030204" pitchFamily="34" charset="0"/>
                <a:sym typeface="+mn-ea"/>
              </a:rPr>
              <a:t>traded food. Thus, Agriculture </a:t>
            </a:r>
            <a:r>
              <a:rPr lang="en-GB" sz="1200" dirty="0">
                <a:solidFill>
                  <a:schemeClr val="bg1"/>
                </a:solidFill>
                <a:latin typeface="Arial Narrow" panose="020B0606020202030204" pitchFamily="34" charset="0"/>
                <a:sym typeface="+mn-ea"/>
              </a:rPr>
              <a:t>plays a catalytic role in driving African growth and wealth sharing. According to </a:t>
            </a:r>
            <a:r>
              <a:rPr lang="en-GB" sz="1200" i="1" dirty="0">
                <a:solidFill>
                  <a:schemeClr val="bg1"/>
                </a:solidFill>
                <a:latin typeface="Arial Narrow" panose="020B0606020202030204" pitchFamily="34" charset="0"/>
                <a:sym typeface="+mn-ea"/>
              </a:rPr>
              <a:t>NEPAD</a:t>
            </a:r>
            <a:r>
              <a:rPr lang="en-GB" sz="1200" dirty="0">
                <a:solidFill>
                  <a:schemeClr val="bg1"/>
                </a:solidFill>
                <a:latin typeface="Arial Narrow" panose="020B0606020202030204" pitchFamily="34" charset="0"/>
                <a:sym typeface="+mn-ea"/>
              </a:rPr>
              <a:t> data</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65% of the planet's uncultivated fertile </a:t>
            </a:r>
            <a:r>
              <a:rPr lang="en-GB" sz="1200" dirty="0" smtClean="0">
                <a:solidFill>
                  <a:schemeClr val="bg1"/>
                </a:solidFill>
                <a:latin typeface="Arial Narrow" panose="020B0606020202030204" pitchFamily="34" charset="0"/>
                <a:sym typeface="+mn-ea"/>
              </a:rPr>
              <a:t>land are located in the African continent., </a:t>
            </a:r>
            <a:r>
              <a:rPr lang="en-GB" sz="1200" dirty="0">
                <a:solidFill>
                  <a:schemeClr val="bg1"/>
                </a:solidFill>
                <a:latin typeface="Arial Narrow" panose="020B0606020202030204" pitchFamily="34" charset="0"/>
                <a:sym typeface="+mn-ea"/>
              </a:rPr>
              <a:t>10% of the continent's renewable freshwater resources and agricultural production </a:t>
            </a:r>
            <a:r>
              <a:rPr lang="en-GB" sz="1200" dirty="0" smtClean="0">
                <a:solidFill>
                  <a:schemeClr val="bg1"/>
                </a:solidFill>
                <a:latin typeface="Arial Narrow" panose="020B0606020202030204" pitchFamily="34" charset="0"/>
                <a:sym typeface="+mn-ea"/>
              </a:rPr>
              <a:t>have </a:t>
            </a:r>
            <a:r>
              <a:rPr lang="en-GB" sz="1200" dirty="0">
                <a:solidFill>
                  <a:schemeClr val="bg1"/>
                </a:solidFill>
                <a:latin typeface="Arial Narrow" panose="020B0606020202030204" pitchFamily="34" charset="0"/>
                <a:sym typeface="+mn-ea"/>
              </a:rPr>
              <a:t>grown </a:t>
            </a:r>
            <a:r>
              <a:rPr lang="en-GB" sz="1200" dirty="0" smtClean="0">
                <a:solidFill>
                  <a:schemeClr val="bg1"/>
                </a:solidFill>
                <a:latin typeface="Arial Narrow" panose="020B0606020202030204" pitchFamily="34" charset="0"/>
                <a:sym typeface="+mn-ea"/>
              </a:rPr>
              <a:t>of 160% over </a:t>
            </a:r>
            <a:r>
              <a:rPr lang="en-GB" sz="1200" dirty="0">
                <a:solidFill>
                  <a:schemeClr val="bg1"/>
                </a:solidFill>
                <a:latin typeface="Arial Narrow" panose="020B0606020202030204" pitchFamily="34" charset="0"/>
                <a:sym typeface="+mn-ea"/>
              </a:rPr>
              <a:t>the last 30 years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Africa </a:t>
            </a:r>
            <a:r>
              <a:rPr lang="en-GB" sz="1200" dirty="0">
                <a:solidFill>
                  <a:schemeClr val="bg1"/>
                </a:solidFill>
                <a:latin typeface="Arial Narrow" panose="020B0606020202030204" pitchFamily="34" charset="0"/>
                <a:sym typeface="+mn-ea"/>
              </a:rPr>
              <a:t>has </a:t>
            </a:r>
            <a:r>
              <a:rPr lang="en-GB" sz="1200" dirty="0" smtClean="0">
                <a:solidFill>
                  <a:schemeClr val="bg1"/>
                </a:solidFill>
                <a:latin typeface="Arial Narrow" panose="020B0606020202030204" pitchFamily="34" charset="0"/>
                <a:sym typeface="+mn-ea"/>
              </a:rPr>
              <a:t>currently about </a:t>
            </a:r>
            <a:r>
              <a:rPr lang="en-GB" sz="1200" dirty="0">
                <a:solidFill>
                  <a:schemeClr val="bg1"/>
                </a:solidFill>
                <a:latin typeface="Arial Narrow" panose="020B0606020202030204" pitchFamily="34" charset="0"/>
                <a:sym typeface="+mn-ea"/>
              </a:rPr>
              <a:t>1.3 billion inhabitants, representing 17% of the world's population. However, studies predict that </a:t>
            </a:r>
            <a:r>
              <a:rPr lang="en-GB" sz="1200" dirty="0" smtClean="0">
                <a:solidFill>
                  <a:schemeClr val="bg1"/>
                </a:solidFill>
                <a:latin typeface="Arial Narrow" panose="020B0606020202030204" pitchFamily="34" charset="0"/>
                <a:sym typeface="+mn-ea"/>
              </a:rPr>
              <a:t>this number </a:t>
            </a:r>
            <a:r>
              <a:rPr lang="en-GB" sz="1200" dirty="0">
                <a:solidFill>
                  <a:schemeClr val="bg1"/>
                </a:solidFill>
                <a:latin typeface="Arial Narrow" panose="020B0606020202030204" pitchFamily="34" charset="0"/>
                <a:sym typeface="+mn-ea"/>
              </a:rPr>
              <a:t>will reach 4.5 billion by 2100, the equivalent of 40% of the world's population by the end of this century. This is mainly because the African continent is experiencing a declining mortality rate and a rising birth rate, with direct implications for both food supply and food security</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The </a:t>
            </a:r>
            <a:r>
              <a:rPr lang="en-GB" sz="1200" dirty="0">
                <a:solidFill>
                  <a:schemeClr val="bg1"/>
                </a:solidFill>
                <a:latin typeface="Arial Narrow" panose="020B0606020202030204" pitchFamily="34" charset="0"/>
                <a:sym typeface="+mn-ea"/>
              </a:rPr>
              <a:t>agricultural sector in West  Africa, where Cabo Verde is located, is both a challenge and an opportunity for regional development and for </a:t>
            </a:r>
            <a:r>
              <a:rPr lang="en-GB" sz="1200" dirty="0" smtClean="0">
                <a:solidFill>
                  <a:schemeClr val="bg1"/>
                </a:solidFill>
                <a:latin typeface="Arial Narrow" panose="020B0606020202030204" pitchFamily="34" charset="0"/>
                <a:sym typeface="+mn-ea"/>
              </a:rPr>
              <a:t>the projection of </a:t>
            </a:r>
            <a:r>
              <a:rPr lang="en-GB" sz="1200" dirty="0">
                <a:solidFill>
                  <a:schemeClr val="bg1"/>
                </a:solidFill>
                <a:latin typeface="Arial Narrow" panose="020B0606020202030204" pitchFamily="34" charset="0"/>
                <a:sym typeface="+mn-ea"/>
              </a:rPr>
              <a:t>the region's economy </a:t>
            </a:r>
            <a:r>
              <a:rPr lang="en-GB" sz="1200" dirty="0" smtClean="0">
                <a:solidFill>
                  <a:schemeClr val="bg1"/>
                </a:solidFill>
                <a:latin typeface="Arial Narrow" panose="020B0606020202030204" pitchFamily="34" charset="0"/>
                <a:sym typeface="+mn-ea"/>
              </a:rPr>
              <a:t>on a global scale. </a:t>
            </a:r>
            <a:r>
              <a:rPr lang="en-GB" sz="1200" dirty="0">
                <a:solidFill>
                  <a:schemeClr val="bg1"/>
                </a:solidFill>
                <a:latin typeface="Arial Narrow" panose="020B0606020202030204" pitchFamily="34" charset="0"/>
                <a:sym typeface="+mn-ea"/>
              </a:rPr>
              <a:t>The West African economic bloc, consisting of 15 member states, about 400 million inhabitants, with very heterogeneous characteristics and a strong agricultural presence in their economies, </a:t>
            </a:r>
            <a:r>
              <a:rPr lang="en-GB" sz="1200" dirty="0" smtClean="0">
                <a:solidFill>
                  <a:schemeClr val="bg1"/>
                </a:solidFill>
                <a:latin typeface="Arial Narrow" panose="020B0606020202030204" pitchFamily="34" charset="0"/>
                <a:sym typeface="+mn-ea"/>
              </a:rPr>
              <a:t>has a </a:t>
            </a:r>
            <a:r>
              <a:rPr lang="en-GB" sz="1200" dirty="0">
                <a:solidFill>
                  <a:schemeClr val="bg1"/>
                </a:solidFill>
                <a:latin typeface="Arial Narrow" panose="020B0606020202030204" pitchFamily="34" charset="0"/>
                <a:sym typeface="+mn-ea"/>
              </a:rPr>
              <a:t>high potential for the development of </a:t>
            </a:r>
            <a:r>
              <a:rPr lang="en-GB" sz="1200" dirty="0" smtClean="0">
                <a:solidFill>
                  <a:schemeClr val="bg1"/>
                </a:solidFill>
                <a:latin typeface="Arial Narrow" panose="020B0606020202030204" pitchFamily="34" charset="0"/>
                <a:sym typeface="+mn-ea"/>
              </a:rPr>
              <a:t>agro-industries </a:t>
            </a:r>
            <a:r>
              <a:rPr lang="en-GB" sz="1200" dirty="0">
                <a:solidFill>
                  <a:schemeClr val="bg1"/>
                </a:solidFill>
                <a:latin typeface="Arial Narrow" panose="020B0606020202030204" pitchFamily="34" charset="0"/>
                <a:sym typeface="+mn-ea"/>
              </a:rPr>
              <a:t>and related industries. The private sector is dominated by micro and small companies and the population is predominantly young, thus facing the region with relevant challenges of internationalization of its companies. On the other hand, the digitization of the economy is still at an embryonic phase, despite the high penetration rate, with </a:t>
            </a:r>
            <a:r>
              <a:rPr lang="en-GB" sz="1200" dirty="0" smtClean="0">
                <a:solidFill>
                  <a:schemeClr val="bg1"/>
                </a:solidFill>
                <a:latin typeface="Arial Narrow" panose="020B0606020202030204" pitchFamily="34" charset="0"/>
                <a:sym typeface="+mn-ea"/>
              </a:rPr>
              <a:t>a </a:t>
            </a:r>
            <a:r>
              <a:rPr lang="en-GB" sz="1200" dirty="0">
                <a:solidFill>
                  <a:schemeClr val="bg1"/>
                </a:solidFill>
                <a:latin typeface="Arial Narrow" panose="020B0606020202030204" pitchFamily="34" charset="0"/>
                <a:sym typeface="+mn-ea"/>
              </a:rPr>
              <a:t>g</a:t>
            </a:r>
            <a:r>
              <a:rPr lang="en-GB" sz="1200" dirty="0" smtClean="0">
                <a:solidFill>
                  <a:schemeClr val="bg1"/>
                </a:solidFill>
                <a:latin typeface="Arial Narrow" panose="020B0606020202030204" pitchFamily="34" charset="0"/>
                <a:sym typeface="+mn-ea"/>
              </a:rPr>
              <a:t>reat  potential </a:t>
            </a:r>
            <a:r>
              <a:rPr lang="en-GB" sz="1200" dirty="0">
                <a:solidFill>
                  <a:schemeClr val="bg1"/>
                </a:solidFill>
                <a:latin typeface="Arial Narrow" panose="020B0606020202030204" pitchFamily="34" charset="0"/>
                <a:sym typeface="+mn-ea"/>
              </a:rPr>
              <a:t>for </a:t>
            </a:r>
            <a:r>
              <a:rPr lang="en-GB" sz="1200" dirty="0" smtClean="0">
                <a:solidFill>
                  <a:schemeClr val="bg1"/>
                </a:solidFill>
                <a:latin typeface="Arial Narrow" panose="020B0606020202030204" pitchFamily="34" charset="0"/>
                <a:sym typeface="+mn-ea"/>
              </a:rPr>
              <a:t>the short-term </a:t>
            </a:r>
            <a:r>
              <a:rPr lang="en-GB" sz="1200" dirty="0">
                <a:solidFill>
                  <a:schemeClr val="bg1"/>
                </a:solidFill>
                <a:latin typeface="Arial Narrow" panose="020B0606020202030204" pitchFamily="34" charset="0"/>
                <a:sym typeface="+mn-ea"/>
              </a:rPr>
              <a:t>economic development. </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overcome the poor performance of the region's agricultural sector, substantial use of fertilizers is a prerequisite for successful efforts to improve agricultural productivity, thus addressing the growing challenge of meeting </a:t>
            </a:r>
            <a:r>
              <a:rPr lang="en-GB" sz="1200" dirty="0" smtClean="0">
                <a:solidFill>
                  <a:schemeClr val="bg1"/>
                </a:solidFill>
                <a:latin typeface="Arial Narrow" panose="020B0606020202030204" pitchFamily="34" charset="0"/>
                <a:sym typeface="+mn-ea"/>
              </a:rPr>
              <a:t>the population’s </a:t>
            </a:r>
            <a:r>
              <a:rPr lang="en-GB" sz="1200" dirty="0">
                <a:solidFill>
                  <a:schemeClr val="bg1"/>
                </a:solidFill>
                <a:latin typeface="Arial Narrow" panose="020B0606020202030204" pitchFamily="34" charset="0"/>
                <a:sym typeface="+mn-ea"/>
              </a:rPr>
              <a:t>food </a:t>
            </a:r>
            <a:r>
              <a:rPr lang="en-GB" sz="1200" dirty="0" smtClean="0">
                <a:solidFill>
                  <a:schemeClr val="bg1"/>
                </a:solidFill>
                <a:latin typeface="Arial Narrow" panose="020B0606020202030204" pitchFamily="34" charset="0"/>
                <a:sym typeface="+mn-ea"/>
              </a:rPr>
              <a:t>needs, </a:t>
            </a:r>
            <a:r>
              <a:rPr lang="en-GB" sz="1200" dirty="0">
                <a:solidFill>
                  <a:schemeClr val="bg1"/>
                </a:solidFill>
                <a:latin typeface="Arial Narrow" panose="020B0606020202030204" pitchFamily="34" charset="0"/>
                <a:sym typeface="+mn-ea"/>
              </a:rPr>
              <a:t>in terms of both quantity and quality. In June 2006, African leaders met in Abuja, Nigeria, with the goal of taking </a:t>
            </a:r>
            <a:r>
              <a:rPr lang="en-GB" sz="1200" dirty="0" smtClean="0">
                <a:solidFill>
                  <a:schemeClr val="bg1"/>
                </a:solidFill>
                <a:latin typeface="Arial Narrow" panose="020B0606020202030204" pitchFamily="34" charset="0"/>
                <a:sym typeface="+mn-ea"/>
              </a:rPr>
              <a:t>measures to live up to </a:t>
            </a:r>
            <a:r>
              <a:rPr lang="en-GB" sz="1200" dirty="0">
                <a:solidFill>
                  <a:schemeClr val="bg1"/>
                </a:solidFill>
                <a:latin typeface="Arial Narrow" panose="020B0606020202030204" pitchFamily="34" charset="0"/>
                <a:sym typeface="+mn-ea"/>
              </a:rPr>
              <a:t>the importance of fertilizers for an African Green Revolution. The main outcome of this summit, the Abuja Declaration on Fertilizers for an African Green Revolution, confirmed the commitment of African Heads of State to achieve a rapid increase in fertilizer use on the continent, raising the average of 9 kg / ha in 2006 to at least 50 kg / ha in 2015. The Declaration also set out concrete actions and measures to accelerate the availability and accessibility of fertilizers on the continent, an objective that has </a:t>
            </a:r>
            <a:r>
              <a:rPr lang="en-GB" sz="1200" dirty="0" smtClean="0">
                <a:solidFill>
                  <a:schemeClr val="bg1"/>
                </a:solidFill>
                <a:latin typeface="Arial Narrow" panose="020B0606020202030204" pitchFamily="34" charset="0"/>
                <a:sym typeface="+mn-ea"/>
              </a:rPr>
              <a:t>not so far been achieved. </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The average use of fertilizer in </a:t>
            </a:r>
            <a:r>
              <a:rPr lang="en-GB" sz="1200" dirty="0">
                <a:solidFill>
                  <a:schemeClr val="bg1"/>
                </a:solidFill>
                <a:latin typeface="Arial Narrow" panose="020B0606020202030204" pitchFamily="34" charset="0"/>
                <a:sym typeface="+mn-ea"/>
              </a:rPr>
              <a:t>Africa is 10 kg / ha, equivalent to 10% of the world average, almost 20 times less than the Asian average (191 kg / ha) and 9 times less than the Latin American average (94 kg / ha). Poor use of fertilizers in Africa is mainly due to two factors: the high price of </a:t>
            </a:r>
            <a:r>
              <a:rPr lang="en-GB" sz="1200" dirty="0" smtClean="0">
                <a:solidFill>
                  <a:schemeClr val="bg1"/>
                </a:solidFill>
                <a:latin typeface="Arial Narrow" panose="020B0606020202030204" pitchFamily="34" charset="0"/>
                <a:sym typeface="+mn-ea"/>
              </a:rPr>
              <a:t>the fertilizers </a:t>
            </a:r>
            <a:r>
              <a:rPr lang="en-GB" sz="1200" dirty="0">
                <a:solidFill>
                  <a:schemeClr val="bg1"/>
                </a:solidFill>
                <a:latin typeface="Arial Narrow" panose="020B0606020202030204" pitchFamily="34" charset="0"/>
                <a:sym typeface="+mn-ea"/>
              </a:rPr>
              <a:t>in view of farmers' </a:t>
            </a:r>
            <a:r>
              <a:rPr lang="en-GB" sz="1200" dirty="0" smtClean="0">
                <a:solidFill>
                  <a:schemeClr val="bg1"/>
                </a:solidFill>
                <a:latin typeface="Arial Narrow" panose="020B0606020202030204" pitchFamily="34" charset="0"/>
                <a:sym typeface="+mn-ea"/>
              </a:rPr>
              <a:t>weak purchasing </a:t>
            </a:r>
            <a:r>
              <a:rPr lang="en-GB" sz="1200" dirty="0">
                <a:solidFill>
                  <a:schemeClr val="bg1"/>
                </a:solidFill>
                <a:latin typeface="Arial Narrow" panose="020B0606020202030204" pitchFamily="34" charset="0"/>
                <a:sym typeface="+mn-ea"/>
              </a:rPr>
              <a:t>power and the lack of alternatives offered to producers and farmers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Over </a:t>
            </a:r>
            <a:r>
              <a:rPr lang="en-GB" sz="1200" dirty="0">
                <a:solidFill>
                  <a:schemeClr val="bg1"/>
                </a:solidFill>
                <a:latin typeface="Arial Narrow" panose="020B0606020202030204" pitchFamily="34" charset="0"/>
                <a:sym typeface="+mn-ea"/>
              </a:rPr>
              <a:t>the last decades, relevant applied research </a:t>
            </a:r>
            <a:r>
              <a:rPr lang="en-GB" sz="1200" dirty="0" err="1" smtClean="0">
                <a:solidFill>
                  <a:schemeClr val="bg1"/>
                </a:solidFill>
                <a:latin typeface="Arial Narrow" panose="020B0606020202030204" pitchFamily="34" charset="0"/>
                <a:sym typeface="+mn-ea"/>
              </a:rPr>
              <a:t>centers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universities and governments have been looking for viable alternatives to traditional chemical fertilizers, aiming at increasing agricultural profitability, food quality and environmental protection. The application of basalt powder in agriculture and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industry has proved to be a solution to the challenges </a:t>
            </a:r>
            <a:r>
              <a:rPr lang="en-GB" sz="1200" dirty="0" smtClean="0">
                <a:solidFill>
                  <a:schemeClr val="bg1"/>
                </a:solidFill>
                <a:latin typeface="Arial Narrow" panose="020B0606020202030204" pitchFamily="34" charset="0"/>
                <a:sym typeface="+mn-ea"/>
              </a:rPr>
              <a:t>faced  by the  </a:t>
            </a:r>
            <a:r>
              <a:rPr lang="en-GB" sz="1200" dirty="0">
                <a:solidFill>
                  <a:schemeClr val="bg1"/>
                </a:solidFill>
                <a:latin typeface="Arial Narrow" panose="020B0606020202030204" pitchFamily="34" charset="0"/>
                <a:sym typeface="+mn-ea"/>
              </a:rPr>
              <a:t>contemporary society, both now and in the future. It is in this context that Cabo Verde will host in 202</a:t>
            </a:r>
            <a:r>
              <a:rPr lang="pt-PT" altLang="en-GB" sz="1200" dirty="0">
                <a:solidFill>
                  <a:schemeClr val="bg1"/>
                </a:solidFill>
                <a:latin typeface="Arial Narrow" panose="020B0606020202030204" pitchFamily="34" charset="0"/>
                <a:sym typeface="+mn-ea"/>
              </a:rPr>
              <a:t>1</a:t>
            </a:r>
            <a:r>
              <a:rPr lang="en-GB" sz="1200" dirty="0">
                <a:solidFill>
                  <a:schemeClr val="bg1"/>
                </a:solidFill>
                <a:latin typeface="Arial Narrow" panose="020B0606020202030204" pitchFamily="34" charset="0"/>
                <a:sym typeface="+mn-ea"/>
              </a:rPr>
              <a:t> an </a:t>
            </a:r>
            <a:r>
              <a:rPr lang="pt-PT" altLang="en-GB" sz="1200" dirty="0">
                <a:solidFill>
                  <a:schemeClr val="bg1"/>
                </a:solidFill>
                <a:latin typeface="Arial Narrow" panose="020B0606020202030204" pitchFamily="34" charset="0"/>
                <a:sym typeface="+mn-ea"/>
              </a:rPr>
              <a:t>I</a:t>
            </a:r>
            <a:r>
              <a:rPr lang="en-GB" sz="1200" dirty="0">
                <a:solidFill>
                  <a:schemeClr val="bg1"/>
                </a:solidFill>
                <a:latin typeface="Arial Narrow" panose="020B0606020202030204" pitchFamily="34" charset="0"/>
                <a:sym typeface="+mn-ea"/>
              </a:rPr>
              <a:t>nternational </a:t>
            </a:r>
            <a:r>
              <a:rPr lang="pt-PT" altLang="en-GB" sz="1200" dirty="0">
                <a:solidFill>
                  <a:schemeClr val="bg1"/>
                </a:solidFill>
                <a:latin typeface="Arial Narrow" panose="020B0606020202030204" pitchFamily="34" charset="0"/>
                <a:sym typeface="+mn-ea"/>
              </a:rPr>
              <a:t>Conference </a:t>
            </a:r>
            <a:r>
              <a:rPr lang="en-GB" sz="1200" dirty="0">
                <a:solidFill>
                  <a:schemeClr val="bg1"/>
                </a:solidFill>
                <a:latin typeface="Arial Narrow" panose="020B0606020202030204" pitchFamily="34" charset="0"/>
                <a:sym typeface="+mn-ea"/>
              </a:rPr>
              <a:t>with </a:t>
            </a:r>
            <a:r>
              <a:rPr lang="en-GB" sz="1200" dirty="0" smtClean="0">
                <a:solidFill>
                  <a:schemeClr val="bg1"/>
                </a:solidFill>
                <a:latin typeface="Arial Narrow" panose="020B0606020202030204" pitchFamily="34" charset="0"/>
                <a:sym typeface="+mn-ea"/>
              </a:rPr>
              <a:t>the slogan </a:t>
            </a:r>
            <a:r>
              <a:rPr lang="pt-PT" altLang="en-GB" sz="1200" dirty="0" smtClean="0">
                <a:solidFill>
                  <a:schemeClr val="bg1"/>
                </a:solidFill>
                <a:latin typeface="Arial Narrow" panose="020B0606020202030204" pitchFamily="34" charset="0"/>
                <a:sym typeface="+mn-ea"/>
              </a:rPr>
              <a:t>«</a:t>
            </a:r>
            <a:r>
              <a:rPr lang="en-GB" sz="1200" i="1" dirty="0" smtClean="0">
                <a:solidFill>
                  <a:schemeClr val="bg1"/>
                </a:solidFill>
                <a:latin typeface="Arial Narrow" panose="020B0606020202030204" pitchFamily="34" charset="0"/>
                <a:sym typeface="+mn-ea"/>
              </a:rPr>
              <a:t>BASALT-THE </a:t>
            </a:r>
            <a:r>
              <a:rPr lang="en-GB" sz="1200" i="1" dirty="0">
                <a:solidFill>
                  <a:schemeClr val="bg1"/>
                </a:solidFill>
                <a:latin typeface="Arial Narrow" panose="020B0606020202030204" pitchFamily="34" charset="0"/>
                <a:sym typeface="+mn-ea"/>
              </a:rPr>
              <a:t>WEALTH OF </a:t>
            </a:r>
            <a:r>
              <a:rPr lang="en-GB" sz="1200" i="1" dirty="0" smtClean="0">
                <a:solidFill>
                  <a:schemeClr val="bg1"/>
                </a:solidFill>
                <a:latin typeface="Arial Narrow" panose="020B0606020202030204" pitchFamily="34" charset="0"/>
                <a:sym typeface="+mn-ea"/>
              </a:rPr>
              <a:t>THE NATIONS</a:t>
            </a:r>
            <a:r>
              <a:rPr lang="pt-PT" altLang="en-GB" sz="1200" i="1" dirty="0" smtClean="0">
                <a:solidFill>
                  <a:schemeClr val="bg1"/>
                </a:solidFill>
                <a:latin typeface="Arial Narrow" panose="020B0606020202030204" pitchFamily="34" charset="0"/>
                <a:sym typeface="+mn-ea"/>
              </a:rPr>
              <a:t>»</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sz="1200" dirty="0">
                <a:solidFill>
                  <a:schemeClr val="bg1"/>
                </a:solidFill>
                <a:latin typeface="Arial Narrow" panose="020B0606020202030204" pitchFamily="34" charset="0"/>
                <a:sym typeface="+mn-ea"/>
              </a:rPr>
              <a:t>The International Conference</a:t>
            </a:r>
            <a:r>
              <a:rPr lang="pt-PT" altLang="en-US" sz="1200" dirty="0">
                <a:solidFill>
                  <a:schemeClr val="bg1"/>
                </a:solidFill>
                <a:latin typeface="Arial Narrow" panose="020B0606020202030204" pitchFamily="34" charset="0"/>
                <a:sym typeface="+mn-ea"/>
              </a:rPr>
              <a:t>, 7</a:t>
            </a:r>
            <a:r>
              <a:rPr lang="pt-PT" altLang="en-US" sz="1200" dirty="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9</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June</a:t>
            </a:r>
            <a:r>
              <a:rPr sz="1200" dirty="0">
                <a:solidFill>
                  <a:schemeClr val="bg1"/>
                </a:solidFill>
                <a:latin typeface="Arial Narrow" panose="020B0606020202030204" pitchFamily="34" charset="0"/>
                <a:sym typeface="+mn-ea"/>
              </a:rPr>
              <a:t> </a:t>
            </a:r>
            <a:r>
              <a:rPr sz="1200" dirty="0" smtClean="0">
                <a:solidFill>
                  <a:schemeClr val="bg1"/>
                </a:solidFill>
                <a:latin typeface="Arial Narrow" panose="020B0606020202030204" pitchFamily="34" charset="0"/>
                <a:sym typeface="+mn-ea"/>
              </a:rPr>
              <a:t>202</a:t>
            </a:r>
            <a:r>
              <a:rPr lang="pt-PT" altLang="en-US" sz="1200" dirty="0" smtClean="0">
                <a:solidFill>
                  <a:schemeClr val="bg1"/>
                </a:solidFill>
                <a:latin typeface="Arial Narrow" panose="020B0606020202030204" pitchFamily="34" charset="0"/>
                <a:sym typeface="+mn-ea"/>
              </a:rPr>
              <a:t>1</a:t>
            </a:r>
            <a:r>
              <a:rPr lang="pt-PT" sz="1200" dirty="0">
                <a:solidFill>
                  <a:schemeClr val="bg1"/>
                </a:solidFill>
                <a:latin typeface="Arial Narrow" panose="020B0606020202030204" pitchFamily="34" charset="0"/>
                <a:sym typeface="+mn-ea"/>
              </a:rPr>
              <a:t> </a:t>
            </a:r>
            <a:r>
              <a:rPr lang="pt-PT" sz="1200" dirty="0" smtClean="0">
                <a:solidFill>
                  <a:schemeClr val="bg1"/>
                </a:solidFill>
                <a:latin typeface="Arial Narrow" panose="020B0606020202030204" pitchFamily="34" charset="0"/>
                <a:sym typeface="+mn-ea"/>
              </a:rPr>
              <a:t>is </a:t>
            </a:r>
            <a:r>
              <a:rPr sz="1200" dirty="0" smtClean="0">
                <a:solidFill>
                  <a:schemeClr val="bg1"/>
                </a:solidFill>
                <a:latin typeface="Arial Narrow" panose="020B0606020202030204" pitchFamily="34" charset="0"/>
                <a:sym typeface="+mn-ea"/>
              </a:rPr>
              <a:t> focused </a:t>
            </a:r>
            <a:r>
              <a:rPr sz="1200" dirty="0">
                <a:solidFill>
                  <a:schemeClr val="bg1"/>
                </a:solidFill>
                <a:latin typeface="Arial Narrow" panose="020B0606020202030204" pitchFamily="34" charset="0"/>
                <a:sym typeface="+mn-ea"/>
              </a:rPr>
              <a:t>on the </a:t>
            </a:r>
            <a:r>
              <a:rPr lang="en-GB" sz="1200" dirty="0">
                <a:solidFill>
                  <a:schemeClr val="bg1"/>
                </a:solidFill>
                <a:latin typeface="Arial Narrow" panose="020B0606020202030204" pitchFamily="34" charset="0"/>
                <a:sym typeface="+mn-ea"/>
              </a:rPr>
              <a:t> theme </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pplication of </a:t>
            </a:r>
            <a:r>
              <a:rPr lang="pt-PT" altLang="en-US" sz="1200" dirty="0">
                <a:solidFill>
                  <a:schemeClr val="bg1"/>
                </a:solidFill>
                <a:latin typeface="Arial Narrow" panose="020B0606020202030204" pitchFamily="34" charset="0"/>
                <a:sym typeface="+mn-ea"/>
              </a:rPr>
              <a:t>B</a:t>
            </a:r>
            <a:r>
              <a:rPr sz="1200" dirty="0">
                <a:solidFill>
                  <a:schemeClr val="bg1"/>
                </a:solidFill>
                <a:latin typeface="Arial Narrow" panose="020B0606020202030204" pitchFamily="34" charset="0"/>
                <a:sym typeface="+mn-ea"/>
              </a:rPr>
              <a:t>asalt </a:t>
            </a:r>
            <a:r>
              <a:rPr lang="pt-PT" altLang="en-US" sz="1200" dirty="0">
                <a:solidFill>
                  <a:schemeClr val="bg1"/>
                </a:solidFill>
                <a:latin typeface="Arial Narrow" panose="020B0606020202030204" pitchFamily="34" charset="0"/>
                <a:sym typeface="+mn-ea"/>
              </a:rPr>
              <a:t>P</a:t>
            </a:r>
            <a:r>
              <a:rPr sz="1200" dirty="0">
                <a:solidFill>
                  <a:schemeClr val="bg1"/>
                </a:solidFill>
                <a:latin typeface="Arial Narrow" panose="020B0606020202030204" pitchFamily="34" charset="0"/>
                <a:sym typeface="+mn-ea"/>
              </a:rPr>
              <a:t>owder in </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griculture </a:t>
            </a:r>
            <a:r>
              <a:rPr lang="pt-PT" altLang="en-US" sz="1200" dirty="0">
                <a:solidFill>
                  <a:schemeClr val="bg1"/>
                </a:solidFill>
                <a:latin typeface="Arial Narrow" panose="020B0606020202030204" pitchFamily="34" charset="0"/>
                <a:sym typeface="+mn-ea"/>
              </a:rPr>
              <a:t>and Basalt </a:t>
            </a:r>
            <a:r>
              <a:rPr lang="en-GB" sz="1200" i="1" dirty="0">
                <a:solidFill>
                  <a:schemeClr val="bg1"/>
                </a:solidFill>
                <a:latin typeface="Arial Narrow" panose="020B0606020202030204" pitchFamily="34" charset="0"/>
                <a:sym typeface="+mn-ea"/>
              </a:rPr>
              <a:t> </a:t>
            </a:r>
            <a:r>
              <a:rPr lang="pt-PT" altLang="en-GB" sz="1200" i="1" dirty="0">
                <a:solidFill>
                  <a:schemeClr val="bg1"/>
                </a:solidFill>
                <a:latin typeface="Arial Narrow" panose="020B0606020202030204" pitchFamily="34" charset="0"/>
                <a:sym typeface="+mn-ea"/>
              </a:rPr>
              <a:t>Fiber in </a:t>
            </a:r>
            <a:r>
              <a:rPr lang="en-GB" sz="1200" i="1" dirty="0">
                <a:solidFill>
                  <a:schemeClr val="bg1"/>
                </a:solidFill>
                <a:latin typeface="Arial Narrow" panose="020B0606020202030204" pitchFamily="34" charset="0"/>
                <a:sym typeface="+mn-ea"/>
              </a:rPr>
              <a:t>I</a:t>
            </a:r>
            <a:r>
              <a:rPr lang="pt-PT" altLang="en-GB" sz="1200" i="1" dirty="0">
                <a:solidFill>
                  <a:schemeClr val="bg1"/>
                </a:solidFill>
                <a:latin typeface="Arial Narrow" panose="020B0606020202030204" pitchFamily="34" charset="0"/>
                <a:sym typeface="+mn-ea"/>
              </a:rPr>
              <a:t>ndustry</a:t>
            </a:r>
            <a:r>
              <a:rPr lang="en-GB" sz="1200" i="1"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 </a:t>
            </a:r>
            <a:r>
              <a:rPr lang="en-GB" sz="1200" i="1" dirty="0">
                <a:solidFill>
                  <a:schemeClr val="bg1"/>
                </a:solidFill>
                <a:latin typeface="Arial Narrow" panose="020B0606020202030204" pitchFamily="34" charset="0"/>
                <a:sym typeface="+mn-ea"/>
              </a:rPr>
              <a:t>Its advantages as Fertilizer and Reinforcement of Composite Materials</a:t>
            </a:r>
            <a:r>
              <a:rPr lang="pt-PT" altLang="en-GB" sz="1200" i="1" dirty="0">
                <a:solidFill>
                  <a:schemeClr val="bg1"/>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a:t>
            </a:r>
            <a:endParaRPr lang="fr-FR"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154930" y="418465"/>
            <a:ext cx="6984365" cy="6439535"/>
          </a:xfrm>
          <a:prstGeom prst="rect">
            <a:avLst/>
          </a:prstGeom>
          <a:noFill/>
          <a:ln>
            <a:noFill/>
          </a:ln>
          <a:effectLst/>
        </p:spPr>
        <p:txBody>
          <a:bodyPr vert="horz" wrap="square" lIns="91440" tIns="45720" rIns="91440" bIns="45720" numCol="1" spcCol="215900" anchor="t"/>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PREAMBLE </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sz="1200" dirty="0" smtClean="0">
                <a:solidFill>
                  <a:schemeClr val="bg1"/>
                </a:solidFill>
                <a:latin typeface="Arial Narrow" panose="020B0606020202030204" pitchFamily="34" charset="0"/>
                <a:sym typeface="+mn-ea"/>
              </a:rPr>
              <a:t>Over </a:t>
            </a:r>
            <a:r>
              <a:rPr lang="en-GB" sz="1200" dirty="0">
                <a:solidFill>
                  <a:schemeClr val="bg1"/>
                </a:solidFill>
                <a:latin typeface="Arial Narrow" panose="020B0606020202030204" pitchFamily="34" charset="0"/>
                <a:sym typeface="+mn-ea"/>
              </a:rPr>
              <a:t>the course of several decades, relevant applied research </a:t>
            </a:r>
            <a:r>
              <a:rPr lang="en-GB" sz="1200" dirty="0" err="1" smtClean="0">
                <a:solidFill>
                  <a:schemeClr val="bg1"/>
                </a:solidFill>
                <a:latin typeface="Arial Narrow" panose="020B0606020202030204" pitchFamily="34" charset="0"/>
                <a:sym typeface="+mn-ea"/>
              </a:rPr>
              <a:t>centers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have achieved significant successes, which have resulted in a growing use of basalt powder in agriculture.  Basalt powder offers unquestionable advantages over traditional chemical fertilizers in terms of increased agricultural production, increased efficiency of nutrient use by plants and by ensuring the good quality of the food produced, or for its relevant contribution to environmental protection and low cost of application</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The application of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industry, particularly in the construction, aeronautics, wind industry, electronics, shipbuilding, military industry, sports equipment, fireproof textile materials, and automotive industries, puts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in </a:t>
            </a:r>
            <a:r>
              <a:rPr lang="en-GB" sz="1200" dirty="0">
                <a:solidFill>
                  <a:schemeClr val="bg1"/>
                </a:solidFill>
                <a:latin typeface="Arial Narrow" panose="020B0606020202030204" pitchFamily="34" charset="0"/>
                <a:sym typeface="+mn-ea"/>
              </a:rPr>
              <a:t>the </a:t>
            </a:r>
            <a:r>
              <a:rPr lang="en-GB" sz="1200" dirty="0" err="1" smtClean="0">
                <a:solidFill>
                  <a:schemeClr val="bg1"/>
                </a:solidFill>
                <a:latin typeface="Arial Narrow" panose="020B0606020202030204" pitchFamily="34" charset="0"/>
                <a:sym typeface="+mn-ea"/>
              </a:rPr>
              <a:t>center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of </a:t>
            </a:r>
            <a:r>
              <a:rPr lang="en-GB" sz="1200" dirty="0" smtClean="0">
                <a:solidFill>
                  <a:schemeClr val="bg1"/>
                </a:solidFill>
                <a:latin typeface="Arial Narrow" panose="020B0606020202030204" pitchFamily="34" charset="0"/>
                <a:sym typeface="+mn-ea"/>
              </a:rPr>
              <a:t>the present </a:t>
            </a:r>
            <a:r>
              <a:rPr lang="en-GB" sz="1200" dirty="0">
                <a:solidFill>
                  <a:schemeClr val="bg1"/>
                </a:solidFill>
                <a:latin typeface="Arial Narrow" panose="020B0606020202030204" pitchFamily="34" charset="0"/>
                <a:sym typeface="+mn-ea"/>
              </a:rPr>
              <a:t>and future industrial development, because it has better physical and mechanical properties, greater </a:t>
            </a:r>
            <a:r>
              <a:rPr lang="en-GB" sz="1200" dirty="0" err="1" smtClean="0">
                <a:solidFill>
                  <a:schemeClr val="bg1"/>
                </a:solidFill>
                <a:latin typeface="Arial Narrow" panose="020B0606020202030204" pitchFamily="34" charset="0"/>
                <a:sym typeface="+mn-ea"/>
              </a:rPr>
              <a:t>strengthness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and lightness, and is also resistant </a:t>
            </a:r>
            <a:r>
              <a:rPr lang="en-GB" sz="1200" dirty="0" smtClean="0">
                <a:solidFill>
                  <a:schemeClr val="bg1"/>
                </a:solidFill>
                <a:latin typeface="Arial Narrow" panose="020B0606020202030204" pitchFamily="34" charset="0"/>
                <a:sym typeface="+mn-ea"/>
              </a:rPr>
              <a:t>to shocks </a:t>
            </a:r>
            <a:r>
              <a:rPr lang="en-GB" sz="1200" dirty="0">
                <a:solidFill>
                  <a:schemeClr val="bg1"/>
                </a:solidFill>
                <a:latin typeface="Arial Narrow" panose="020B0606020202030204" pitchFamily="34" charset="0"/>
                <a:sym typeface="+mn-ea"/>
              </a:rPr>
              <a:t>and corrosion. The application of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the industry thus presents itself as a growing alternative to the traditional </a:t>
            </a:r>
            <a:r>
              <a:rPr lang="en-GB" sz="1200" dirty="0" err="1" smtClean="0">
                <a:solidFill>
                  <a:schemeClr val="bg1"/>
                </a:solidFill>
                <a:latin typeface="Arial Narrow" panose="020B0606020202030204" pitchFamily="34" charset="0"/>
                <a:sym typeface="+mn-ea"/>
              </a:rPr>
              <a:t>fibers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used in the </a:t>
            </a:r>
            <a:r>
              <a:rPr lang="en-GB" sz="1200" dirty="0" smtClean="0">
                <a:solidFill>
                  <a:schemeClr val="bg1"/>
                </a:solidFill>
                <a:latin typeface="Arial Narrow" panose="020B0606020202030204" pitchFamily="34" charset="0"/>
                <a:sym typeface="+mn-ea"/>
              </a:rPr>
              <a:t>manufacturing </a:t>
            </a:r>
            <a:r>
              <a:rPr lang="en-GB" sz="1200" dirty="0">
                <a:solidFill>
                  <a:schemeClr val="bg1"/>
                </a:solidFill>
                <a:latin typeface="Arial Narrow" panose="020B0606020202030204" pitchFamily="34" charset="0"/>
                <a:sym typeface="+mn-ea"/>
              </a:rPr>
              <a:t>of polyhedral composites such as fiberglass, carbon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and aramid</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On the other hand, it is generally agreed that there is a close relationship between economic development and technological progress. </a:t>
            </a:r>
            <a:r>
              <a:rPr lang="en-GB" sz="1200" dirty="0" smtClean="0">
                <a:solidFill>
                  <a:schemeClr val="bg1"/>
                </a:solidFill>
                <a:latin typeface="Arial Narrow" panose="020B0606020202030204" pitchFamily="34" charset="0"/>
                <a:sym typeface="+mn-ea"/>
              </a:rPr>
              <a:t>The cooperation </a:t>
            </a:r>
            <a:r>
              <a:rPr lang="en-GB" sz="1200" dirty="0">
                <a:solidFill>
                  <a:schemeClr val="bg1"/>
                </a:solidFill>
                <a:latin typeface="Arial Narrow" panose="020B0606020202030204" pitchFamily="34" charset="0"/>
                <a:sym typeface="+mn-ea"/>
              </a:rPr>
              <a:t>between universities, research and development </a:t>
            </a:r>
            <a:r>
              <a:rPr lang="en-GB" sz="1200" dirty="0" err="1" smtClean="0">
                <a:solidFill>
                  <a:schemeClr val="bg1"/>
                </a:solidFill>
                <a:latin typeface="Arial Narrow" panose="020B0606020202030204" pitchFamily="34" charset="0"/>
                <a:sym typeface="+mn-ea"/>
              </a:rPr>
              <a:t>centers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and the productive system has been </a:t>
            </a:r>
            <a:r>
              <a:rPr lang="en-GB" sz="1200" dirty="0" smtClean="0">
                <a:solidFill>
                  <a:schemeClr val="bg1"/>
                </a:solidFill>
                <a:latin typeface="Arial Narrow" panose="020B0606020202030204" pitchFamily="34" charset="0"/>
                <a:sym typeface="+mn-ea"/>
              </a:rPr>
              <a:t>strengthened </a:t>
            </a:r>
            <a:r>
              <a:rPr lang="en-GB" sz="1200" dirty="0">
                <a:solidFill>
                  <a:schemeClr val="bg1"/>
                </a:solidFill>
                <a:latin typeface="Arial Narrow" panose="020B0606020202030204" pitchFamily="34" charset="0"/>
                <a:sym typeface="+mn-ea"/>
              </a:rPr>
              <a:t>in recent decades, involving </a:t>
            </a:r>
            <a:r>
              <a:rPr lang="en-GB" sz="1200" dirty="0" smtClean="0">
                <a:solidFill>
                  <a:schemeClr val="bg1"/>
                </a:solidFill>
                <a:latin typeface="Arial Narrow" panose="020B0606020202030204" pitchFamily="34" charset="0"/>
                <a:sym typeface="+mn-ea"/>
              </a:rPr>
              <a:t>various </a:t>
            </a:r>
            <a:r>
              <a:rPr lang="en-GB" sz="1200" dirty="0">
                <a:solidFill>
                  <a:schemeClr val="bg1"/>
                </a:solidFill>
                <a:latin typeface="Arial Narrow" panose="020B0606020202030204" pitchFamily="34" charset="0"/>
                <a:sym typeface="+mn-ea"/>
              </a:rPr>
              <a:t>sectors and trends, notably in the chemical industry, microelectronics, biotechnology </a:t>
            </a:r>
            <a:r>
              <a:rPr lang="en-GB" sz="1200" dirty="0" smtClean="0">
                <a:solidFill>
                  <a:schemeClr val="bg1"/>
                </a:solidFill>
                <a:latin typeface="Arial Narrow" panose="020B0606020202030204" pitchFamily="34" charset="0"/>
                <a:sym typeface="+mn-ea"/>
              </a:rPr>
              <a:t>and </a:t>
            </a:r>
            <a:r>
              <a:rPr lang="en-GB" sz="1200" dirty="0">
                <a:solidFill>
                  <a:schemeClr val="bg1"/>
                </a:solidFill>
                <a:latin typeface="Arial Narrow" panose="020B0606020202030204" pitchFamily="34" charset="0"/>
                <a:sym typeface="+mn-ea"/>
              </a:rPr>
              <a:t>particularly in the agro-food industry, where technical and technological progress is accelerated</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The Science, Technology and Innovation trio, involving various development actors, </a:t>
            </a:r>
            <a:r>
              <a:rPr lang="en-GB" sz="1200" dirty="0" smtClean="0">
                <a:solidFill>
                  <a:schemeClr val="bg1"/>
                </a:solidFill>
                <a:latin typeface="Arial Narrow" panose="020B0606020202030204" pitchFamily="34" charset="0"/>
                <a:sym typeface="+mn-ea"/>
              </a:rPr>
              <a:t>plays an </a:t>
            </a:r>
            <a:r>
              <a:rPr lang="en-GB" sz="1200" dirty="0">
                <a:solidFill>
                  <a:schemeClr val="bg1"/>
                </a:solidFill>
                <a:latin typeface="Arial Narrow" panose="020B0606020202030204" pitchFamily="34" charset="0"/>
                <a:sym typeface="+mn-ea"/>
              </a:rPr>
              <a:t>important role in shaping the countries' development model and </a:t>
            </a:r>
            <a:r>
              <a:rPr lang="en-GB" sz="1200" dirty="0" smtClean="0">
                <a:solidFill>
                  <a:schemeClr val="bg1"/>
                </a:solidFill>
                <a:latin typeface="Arial Narrow" panose="020B0606020202030204" pitchFamily="34" charset="0"/>
                <a:sym typeface="+mn-ea"/>
              </a:rPr>
              <a:t>for the national </a:t>
            </a:r>
            <a:r>
              <a:rPr lang="en-GB" sz="1200" dirty="0">
                <a:solidFill>
                  <a:schemeClr val="bg1"/>
                </a:solidFill>
                <a:latin typeface="Arial Narrow" panose="020B0606020202030204" pitchFamily="34" charset="0"/>
                <a:sym typeface="+mn-ea"/>
              </a:rPr>
              <a:t>and sectoral public policies, </a:t>
            </a:r>
            <a:r>
              <a:rPr lang="en-GB" sz="1200" dirty="0" smtClean="0">
                <a:solidFill>
                  <a:schemeClr val="bg1"/>
                </a:solidFill>
                <a:latin typeface="Arial Narrow" panose="020B0606020202030204" pitchFamily="34" charset="0"/>
                <a:sym typeface="+mn-ea"/>
              </a:rPr>
              <a:t>the growth, the improvement of  the competitiveness </a:t>
            </a:r>
            <a:r>
              <a:rPr lang="en-GB" sz="1200" dirty="0">
                <a:solidFill>
                  <a:schemeClr val="bg1"/>
                </a:solidFill>
                <a:latin typeface="Arial Narrow" panose="020B0606020202030204" pitchFamily="34" charset="0"/>
                <a:sym typeface="+mn-ea"/>
              </a:rPr>
              <a:t>and enhancing the economic and financial conditions of the productive sector, as well as improving the quality of life of </a:t>
            </a:r>
            <a:r>
              <a:rPr lang="en-GB" sz="1200" dirty="0" smtClean="0">
                <a:solidFill>
                  <a:schemeClr val="bg1"/>
                </a:solidFill>
                <a:latin typeface="Arial Narrow" panose="020B0606020202030204" pitchFamily="34" charset="0"/>
                <a:sym typeface="+mn-ea"/>
              </a:rPr>
              <a:t>the citizens</a:t>
            </a:r>
            <a:r>
              <a:rPr lang="en-GB" sz="1200" dirty="0">
                <a:solidFill>
                  <a:schemeClr val="bg1"/>
                </a:solidFill>
                <a:latin typeface="Arial Narrow" panose="020B0606020202030204" pitchFamily="34" charset="0"/>
                <a:sym typeface="+mn-ea"/>
              </a:rPr>
              <a:t>. </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Leading authors emphasize the importance of </a:t>
            </a:r>
            <a:r>
              <a:rPr lang="en-GB" sz="1200" dirty="0" smtClean="0">
                <a:solidFill>
                  <a:schemeClr val="bg1"/>
                </a:solidFill>
                <a:latin typeface="Arial Narrow" panose="020B0606020202030204" pitchFamily="34" charset="0"/>
                <a:sym typeface="+mn-ea"/>
              </a:rPr>
              <a:t>the cooperation </a:t>
            </a:r>
            <a:r>
              <a:rPr lang="en-GB" sz="1200" dirty="0">
                <a:solidFill>
                  <a:schemeClr val="bg1"/>
                </a:solidFill>
                <a:latin typeface="Arial Narrow" panose="020B0606020202030204" pitchFamily="34" charset="0"/>
                <a:sym typeface="+mn-ea"/>
              </a:rPr>
              <a:t>between universities and industry, which can be established in four </a:t>
            </a:r>
            <a:r>
              <a:rPr lang="en-GB" sz="1200" dirty="0" smtClean="0">
                <a:solidFill>
                  <a:schemeClr val="bg1"/>
                </a:solidFill>
                <a:latin typeface="Arial Narrow" panose="020B0606020202030204" pitchFamily="34" charset="0"/>
                <a:sym typeface="+mn-ea"/>
              </a:rPr>
              <a:t>points: </a:t>
            </a:r>
            <a:r>
              <a:rPr lang="en-GB" sz="1200" dirty="0">
                <a:solidFill>
                  <a:schemeClr val="bg1"/>
                </a:solidFill>
                <a:latin typeface="Arial Narrow" panose="020B0606020202030204" pitchFamily="34" charset="0"/>
                <a:sym typeface="+mn-ea"/>
              </a:rPr>
              <a:t>support for general research, support for cooperative </a:t>
            </a:r>
            <a:r>
              <a:rPr lang="en-GB" sz="1200" dirty="0" smtClean="0">
                <a:solidFill>
                  <a:schemeClr val="bg1"/>
                </a:solidFill>
                <a:latin typeface="Arial Narrow" panose="020B0606020202030204" pitchFamily="34" charset="0"/>
                <a:sym typeface="+mn-ea"/>
              </a:rPr>
              <a:t>researches, </a:t>
            </a:r>
            <a:r>
              <a:rPr lang="en-GB" sz="1200" dirty="0">
                <a:solidFill>
                  <a:schemeClr val="bg1"/>
                </a:solidFill>
                <a:latin typeface="Arial Narrow" panose="020B0606020202030204" pitchFamily="34" charset="0"/>
                <a:sym typeface="+mn-ea"/>
              </a:rPr>
              <a:t>support in </a:t>
            </a:r>
            <a:r>
              <a:rPr lang="en-GB" sz="1200" dirty="0" smtClean="0">
                <a:solidFill>
                  <a:schemeClr val="bg1"/>
                </a:solidFill>
                <a:latin typeface="Arial Narrow" panose="020B0606020202030204" pitchFamily="34" charset="0"/>
                <a:sym typeface="+mn-ea"/>
              </a:rPr>
              <a:t>the knowledge </a:t>
            </a:r>
            <a:r>
              <a:rPr lang="en-GB" sz="1200" dirty="0">
                <a:solidFill>
                  <a:schemeClr val="bg1"/>
                </a:solidFill>
                <a:latin typeface="Arial Narrow" panose="020B0606020202030204" pitchFamily="34" charset="0"/>
                <a:sym typeface="+mn-ea"/>
              </a:rPr>
              <a:t>transfer, </a:t>
            </a:r>
            <a:r>
              <a:rPr lang="en-GB" sz="1200" dirty="0" smtClean="0">
                <a:solidFill>
                  <a:schemeClr val="bg1"/>
                </a:solidFill>
                <a:latin typeface="Arial Narrow" panose="020B0606020202030204" pitchFamily="34" charset="0"/>
                <a:sym typeface="+mn-ea"/>
              </a:rPr>
              <a:t>and the </a:t>
            </a:r>
            <a:r>
              <a:rPr lang="en-GB" sz="1200" dirty="0">
                <a:solidFill>
                  <a:schemeClr val="bg1"/>
                </a:solidFill>
                <a:latin typeface="Arial Narrow" panose="020B0606020202030204" pitchFamily="34" charset="0"/>
                <a:sym typeface="+mn-ea"/>
              </a:rPr>
              <a:t>effective technology transfer. </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Universities are at the forefront of scientific </a:t>
            </a:r>
            <a:r>
              <a:rPr lang="en-GB" sz="1200" dirty="0" smtClean="0">
                <a:solidFill>
                  <a:schemeClr val="bg1"/>
                </a:solidFill>
                <a:latin typeface="Arial Narrow" panose="020B0606020202030204" pitchFamily="34" charset="0"/>
                <a:sym typeface="+mn-ea"/>
              </a:rPr>
              <a:t>innovation whereas </a:t>
            </a:r>
            <a:r>
              <a:rPr lang="en-GB" sz="1200" dirty="0">
                <a:solidFill>
                  <a:schemeClr val="bg1"/>
                </a:solidFill>
                <a:latin typeface="Arial Narrow" panose="020B0606020202030204" pitchFamily="34" charset="0"/>
                <a:sym typeface="+mn-ea"/>
              </a:rPr>
              <a:t>it is </a:t>
            </a:r>
            <a:r>
              <a:rPr lang="en-GB" sz="1200" dirty="0" smtClean="0">
                <a:solidFill>
                  <a:schemeClr val="bg1"/>
                </a:solidFill>
                <a:latin typeface="Arial Narrow" panose="020B0606020202030204" pitchFamily="34" charset="0"/>
                <a:sym typeface="+mn-ea"/>
              </a:rPr>
              <a:t>in the  </a:t>
            </a:r>
            <a:r>
              <a:rPr lang="en-GB" sz="1200" dirty="0">
                <a:solidFill>
                  <a:schemeClr val="bg1"/>
                </a:solidFill>
                <a:latin typeface="Arial Narrow" panose="020B0606020202030204" pitchFamily="34" charset="0"/>
                <a:sym typeface="+mn-ea"/>
              </a:rPr>
              <a:t>companies, industries and services that the technical and technological changes oriented to </a:t>
            </a:r>
            <a:r>
              <a:rPr lang="en-GB" sz="1200" dirty="0" smtClean="0">
                <a:solidFill>
                  <a:schemeClr val="bg1"/>
                </a:solidFill>
                <a:latin typeface="Arial Narrow" panose="020B0606020202030204" pitchFamily="34" charset="0"/>
                <a:sym typeface="+mn-ea"/>
              </a:rPr>
              <a:t>the products</a:t>
            </a:r>
            <a:r>
              <a:rPr lang="en-GB" sz="1200" dirty="0">
                <a:solidFill>
                  <a:schemeClr val="bg1"/>
                </a:solidFill>
                <a:latin typeface="Arial Narrow" panose="020B0606020202030204" pitchFamily="34" charset="0"/>
                <a:sym typeface="+mn-ea"/>
              </a:rPr>
              <a:t>, services and processes are driven. In this sense, the alliance between </a:t>
            </a:r>
            <a:r>
              <a:rPr lang="pt-PT" altLang="en-GB" sz="1200" dirty="0">
                <a:solidFill>
                  <a:schemeClr val="bg1"/>
                </a:solidFill>
                <a:latin typeface="Arial Narrow" panose="020B0606020202030204" pitchFamily="34" charset="0"/>
                <a:sym typeface="+mn-ea"/>
              </a:rPr>
              <a:t>the </a:t>
            </a:r>
            <a:r>
              <a:rPr lang="en-GB" sz="1200" dirty="0">
                <a:solidFill>
                  <a:schemeClr val="bg1"/>
                </a:solidFill>
                <a:latin typeface="Arial Narrow" panose="020B0606020202030204" pitchFamily="34" charset="0"/>
                <a:sym typeface="+mn-ea"/>
              </a:rPr>
              <a:t>University and Industry is a fundamental instrument for the development of </a:t>
            </a:r>
            <a:r>
              <a:rPr lang="en-GB" sz="1200" dirty="0" smtClean="0">
                <a:solidFill>
                  <a:schemeClr val="bg1"/>
                </a:solidFill>
                <a:latin typeface="Arial Narrow" panose="020B0606020202030204" pitchFamily="34" charset="0"/>
                <a:sym typeface="+mn-ea"/>
              </a:rPr>
              <a:t>the nations</a:t>
            </a:r>
            <a:r>
              <a:rPr lang="en-GB" sz="1200" dirty="0">
                <a:solidFill>
                  <a:schemeClr val="bg1"/>
                </a:solidFill>
                <a:latin typeface="Arial Narrow" panose="020B0606020202030204" pitchFamily="34" charset="0"/>
                <a:sym typeface="+mn-ea"/>
              </a:rPr>
              <a:t>. </a:t>
            </a:r>
            <a:r>
              <a:rPr lang="pt-PT" altLang="en-GB" sz="1200" dirty="0" smtClean="0">
                <a:solidFill>
                  <a:schemeClr val="bg1"/>
                </a:solidFill>
                <a:latin typeface="Arial Narrow" panose="020B0606020202030204" pitchFamily="34" charset="0"/>
                <a:sym typeface="+mn-ea"/>
              </a:rPr>
              <a:t>In addition to its main fucntion of teaching and research, the University has a new and growing challenge in the area where it operates: the economic challenge</a:t>
            </a:r>
            <a:r>
              <a:rPr lang="pt-PT" altLang="en-GB" sz="1200" dirty="0">
                <a:solidFill>
                  <a:schemeClr val="bg1"/>
                </a:solidFill>
                <a:latin typeface="Arial Narrow" panose="020B0606020202030204" pitchFamily="34" charset="0"/>
                <a:sym typeface="+mn-ea"/>
              </a:rPr>
              <a:t>. </a:t>
            </a:r>
            <a:endParaRPr lang="pt-PT" alt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It is in this context</a:t>
            </a:r>
            <a:r>
              <a:rPr lang="pt-PT" altLang="en-GB" sz="1200" dirty="0">
                <a:solidFill>
                  <a:schemeClr val="bg1"/>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that </a:t>
            </a:r>
            <a:r>
              <a:rPr lang="en-GB" sz="1200" dirty="0">
                <a:solidFill>
                  <a:schemeClr val="bg1"/>
                </a:solidFill>
                <a:latin typeface="Arial Narrow" panose="020B0606020202030204" pitchFamily="34" charset="0"/>
                <a:sym typeface="+mn-ea"/>
              </a:rPr>
              <a:t>the International </a:t>
            </a:r>
            <a:r>
              <a:rPr lang="en-GB" sz="1200" dirty="0" smtClean="0">
                <a:solidFill>
                  <a:schemeClr val="bg1"/>
                </a:solidFill>
                <a:latin typeface="Arial Narrow" panose="020B0606020202030204" pitchFamily="34" charset="0"/>
                <a:sym typeface="+mn-ea"/>
              </a:rPr>
              <a:t>Conference will be held with the </a:t>
            </a:r>
            <a:r>
              <a:rPr lang="en-GB" sz="1200" dirty="0">
                <a:solidFill>
                  <a:schemeClr val="bg1"/>
                </a:solidFill>
                <a:latin typeface="Arial Narrow" panose="020B0606020202030204" pitchFamily="34" charset="0"/>
                <a:sym typeface="+mn-ea"/>
              </a:rPr>
              <a:t>theme </a:t>
            </a:r>
            <a:r>
              <a:rPr lang="pt-PT" altLang="en-GB" sz="1200" dirty="0">
                <a:solidFill>
                  <a:schemeClr val="bg1"/>
                </a:solidFill>
                <a:latin typeface="Arial Narrow" panose="020B0606020202030204" pitchFamily="34" charset="0"/>
                <a:sym typeface="+mn-ea"/>
              </a:rPr>
              <a:t>«</a:t>
            </a:r>
            <a:r>
              <a:rPr lang="en-GB" sz="1200" i="1" dirty="0">
                <a:solidFill>
                  <a:schemeClr val="bg1"/>
                </a:solidFill>
                <a:latin typeface="Arial Narrow" panose="020B0606020202030204" pitchFamily="34" charset="0"/>
                <a:sym typeface="+mn-ea"/>
              </a:rPr>
              <a:t>APPLICATION OF BASAL</a:t>
            </a:r>
            <a:r>
              <a:rPr lang="pt-PT" altLang="en-GB" sz="1200" i="1" dirty="0">
                <a:solidFill>
                  <a:schemeClr val="bg1"/>
                </a:solidFill>
                <a:latin typeface="Arial Narrow" panose="020B0606020202030204" pitchFamily="34" charset="0"/>
                <a:sym typeface="+mn-ea"/>
              </a:rPr>
              <a:t>T</a:t>
            </a:r>
            <a:r>
              <a:rPr lang="en-GB" sz="1200" i="1" dirty="0">
                <a:solidFill>
                  <a:schemeClr val="bg1"/>
                </a:solidFill>
                <a:latin typeface="Arial Narrow" panose="020B0606020202030204" pitchFamily="34" charset="0"/>
                <a:sym typeface="+mn-ea"/>
              </a:rPr>
              <a:t> POWDER IN AGRICULTURE AND BASALT </a:t>
            </a:r>
            <a:r>
              <a:rPr lang="en-GB" sz="1200" i="1" dirty="0" smtClean="0">
                <a:solidFill>
                  <a:schemeClr val="bg1"/>
                </a:solidFill>
                <a:latin typeface="Arial Narrow" panose="020B0606020202030204" pitchFamily="34" charset="0"/>
                <a:sym typeface="+mn-ea"/>
              </a:rPr>
              <a:t>FIBER </a:t>
            </a:r>
            <a:r>
              <a:rPr lang="en-GB" sz="1200" i="1" dirty="0">
                <a:solidFill>
                  <a:schemeClr val="bg1"/>
                </a:solidFill>
                <a:latin typeface="Arial Narrow" panose="020B0606020202030204" pitchFamily="34" charset="0"/>
                <a:sym typeface="+mn-ea"/>
              </a:rPr>
              <a:t>IN INDUSTRY</a:t>
            </a:r>
            <a:r>
              <a:rPr lang="en-GB" sz="1200" dirty="0">
                <a:solidFill>
                  <a:schemeClr val="bg1"/>
                </a:solidFill>
                <a:latin typeface="Arial Narrow" panose="020B0606020202030204" pitchFamily="34" charset="0"/>
                <a:sym typeface="+mn-ea"/>
              </a:rPr>
              <a:t> - Its advantages as a Fertilizer and Reinforcement of Composite Materials</a:t>
            </a:r>
            <a:r>
              <a:rPr lang="pt-PT" altLang="en-GB" sz="1200" dirty="0">
                <a:solidFill>
                  <a:schemeClr val="bg1"/>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In parallel, a three-day Business Forum, called </a:t>
            </a:r>
            <a:r>
              <a:rPr sz="1200" i="1" dirty="0">
                <a:solidFill>
                  <a:schemeClr val="bg1"/>
                </a:solidFill>
                <a:latin typeface="Arial Narrow" panose="020B0606020202030204" pitchFamily="34" charset="0"/>
                <a:sym typeface="+mn-ea"/>
              </a:rPr>
              <a:t>ATLANTIC BUSINESS FORUM</a:t>
            </a:r>
            <a:r>
              <a:rPr sz="1200" dirty="0">
                <a:solidFill>
                  <a:schemeClr val="bg1"/>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will take place, from </a:t>
            </a:r>
            <a:r>
              <a:rPr lang="pt-PT" altLang="en-US" sz="1200" dirty="0">
                <a:solidFill>
                  <a:schemeClr val="bg1"/>
                </a:solidFill>
                <a:latin typeface="Arial Narrow" panose="020B0606020202030204" pitchFamily="34" charset="0"/>
                <a:sym typeface="+mn-ea"/>
              </a:rPr>
              <a:t>June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9</a:t>
            </a:r>
            <a:r>
              <a:rPr sz="1200" dirty="0">
                <a:solidFill>
                  <a:schemeClr val="bg1"/>
                </a:solidFill>
                <a:latin typeface="Arial Narrow" panose="020B0606020202030204" pitchFamily="34" charset="0"/>
                <a:sym typeface="+mn-ea"/>
              </a:rPr>
              <a:t> to 1</a:t>
            </a:r>
            <a:r>
              <a:rPr lang="pt-PT" altLang="en-US" sz="1200" dirty="0">
                <a:solidFill>
                  <a:schemeClr val="bg1"/>
                </a:solidFill>
                <a:latin typeface="Arial Narrow" panose="020B0606020202030204" pitchFamily="34" charset="0"/>
                <a:sym typeface="+mn-ea"/>
              </a:rPr>
              <a:t>1</a:t>
            </a:r>
            <a:r>
              <a:rPr sz="1200" dirty="0">
                <a:solidFill>
                  <a:schemeClr val="bg1"/>
                </a:solidFill>
                <a:latin typeface="Arial Narrow" panose="020B0606020202030204" pitchFamily="34" charset="0"/>
                <a:sym typeface="+mn-ea"/>
              </a:rPr>
              <a:t>, 202</a:t>
            </a:r>
            <a:r>
              <a:rPr lang="pt-PT" altLang="en-US" sz="1200" dirty="0">
                <a:solidFill>
                  <a:schemeClr val="bg1"/>
                </a:solidFill>
                <a:latin typeface="Arial Narrow" panose="020B0606020202030204" pitchFamily="34" charset="0"/>
                <a:sym typeface="+mn-ea"/>
              </a:rPr>
              <a:t>1</a:t>
            </a:r>
            <a:r>
              <a:rPr sz="1200" dirty="0">
                <a:solidFill>
                  <a:schemeClr val="bg1"/>
                </a:solidFill>
                <a:latin typeface="Arial Narrow" panose="020B0606020202030204" pitchFamily="34" charset="0"/>
                <a:sym typeface="+mn-ea"/>
              </a:rPr>
              <a:t>, includes a business roundtable on </a:t>
            </a:r>
            <a:r>
              <a:rPr lang="pt-PT" altLang="en-US" sz="1200" dirty="0">
                <a:solidFill>
                  <a:schemeClr val="bg1"/>
                </a:solidFill>
                <a:latin typeface="Arial Narrow" panose="020B0606020202030204" pitchFamily="34" charset="0"/>
                <a:sym typeface="+mn-ea"/>
              </a:rPr>
              <a:t>June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9</a:t>
            </a:r>
            <a:r>
              <a:rPr sz="1200" dirty="0">
                <a:solidFill>
                  <a:schemeClr val="bg1"/>
                </a:solidFill>
                <a:latin typeface="Arial Narrow" panose="020B0606020202030204" pitchFamily="34" charset="0"/>
                <a:sym typeface="+mn-ea"/>
              </a:rPr>
              <a:t>, 202</a:t>
            </a:r>
            <a:r>
              <a:rPr lang="pt-PT" altLang="en-US" sz="1200" dirty="0">
                <a:solidFill>
                  <a:schemeClr val="bg1"/>
                </a:solidFill>
                <a:latin typeface="Arial Narrow" panose="020B0606020202030204" pitchFamily="34" charset="0"/>
                <a:sym typeface="+mn-ea"/>
              </a:rPr>
              <a:t>1</a:t>
            </a:r>
            <a:endParaRPr lang="pt-PT" altLang="en-US"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219700" y="494030"/>
            <a:ext cx="6692900" cy="6080760"/>
          </a:xfrm>
          <a:prstGeom prst="rect">
            <a:avLst/>
          </a:prstGeom>
          <a:noFill/>
          <a:ln>
            <a:noFill/>
          </a:ln>
          <a:effectLst/>
        </p:spPr>
        <p:txBody>
          <a:bodyPr vert="horz" wrap="square" lIns="91440" tIns="45720" rIns="91440" bIns="45720" numCol="1" spcCol="215900" anchor="t"/>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MAIN OBJECTIVES OF THE EVENT </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present </a:t>
            </a:r>
            <a:r>
              <a:rPr lang="en-GB" sz="1200" dirty="0">
                <a:solidFill>
                  <a:schemeClr val="bg1"/>
                </a:solidFill>
                <a:latin typeface="Arial Narrow" panose="020B0606020202030204" pitchFamily="34" charset="0"/>
                <a:sym typeface="+mn-ea"/>
              </a:rPr>
              <a:t>the state of the art of research and application of basalt powder in agriculture and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industry</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d</a:t>
            </a:r>
            <a:r>
              <a:rPr lang="en-GB" sz="1200" dirty="0" smtClean="0">
                <a:solidFill>
                  <a:schemeClr val="bg1"/>
                </a:solidFill>
                <a:latin typeface="Arial Narrow" panose="020B0606020202030204" pitchFamily="34" charset="0"/>
                <a:sym typeface="+mn-ea"/>
              </a:rPr>
              <a:t>isseminate </a:t>
            </a:r>
            <a:r>
              <a:rPr lang="en-GB" sz="1200" dirty="0">
                <a:solidFill>
                  <a:schemeClr val="bg1"/>
                </a:solidFill>
                <a:latin typeface="Arial Narrow" panose="020B0606020202030204" pitchFamily="34" charset="0"/>
                <a:sym typeface="+mn-ea"/>
              </a:rPr>
              <a:t>the latest findings on technological advances and the application of basalt </a:t>
            </a:r>
            <a:r>
              <a:rPr lang="en-GB" sz="1200" dirty="0" err="1">
                <a:solidFill>
                  <a:schemeClr val="bg1"/>
                </a:solidFill>
                <a:latin typeface="Arial Narrow" panose="020B0606020202030204" pitchFamily="34" charset="0"/>
                <a:sym typeface="+mn-ea"/>
              </a:rPr>
              <a:t>fiber</a:t>
            </a:r>
            <a:r>
              <a:rPr lang="en-GB" sz="1200" dirty="0">
                <a:solidFill>
                  <a:schemeClr val="bg1"/>
                </a:solidFill>
                <a:latin typeface="Arial Narrow" panose="020B0606020202030204" pitchFamily="34" charset="0"/>
                <a:sym typeface="+mn-ea"/>
              </a:rPr>
              <a:t> in industrial innovation as well as future perspectives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c</a:t>
            </a:r>
            <a:r>
              <a:rPr lang="en-GB" sz="1200" dirty="0" smtClean="0">
                <a:solidFill>
                  <a:schemeClr val="bg1"/>
                </a:solidFill>
                <a:latin typeface="Arial Narrow" panose="020B0606020202030204" pitchFamily="34" charset="0"/>
                <a:sym typeface="+mn-ea"/>
              </a:rPr>
              <a:t>onsolidate </a:t>
            </a:r>
            <a:r>
              <a:rPr lang="en-GB" sz="1200" dirty="0">
                <a:solidFill>
                  <a:schemeClr val="bg1"/>
                </a:solidFill>
                <a:latin typeface="Arial Narrow" panose="020B0606020202030204" pitchFamily="34" charset="0"/>
                <a:sym typeface="+mn-ea"/>
              </a:rPr>
              <a:t>the results of </a:t>
            </a:r>
            <a:r>
              <a:rPr lang="en-GB" sz="1200" dirty="0" smtClean="0">
                <a:solidFill>
                  <a:schemeClr val="bg1"/>
                </a:solidFill>
                <a:latin typeface="Arial Narrow" panose="020B0606020202030204" pitchFamily="34" charset="0"/>
                <a:sym typeface="+mn-ea"/>
              </a:rPr>
              <a:t>the research </a:t>
            </a:r>
            <a:r>
              <a:rPr lang="en-GB" sz="1200" dirty="0">
                <a:solidFill>
                  <a:schemeClr val="bg1"/>
                </a:solidFill>
                <a:latin typeface="Arial Narrow" panose="020B0606020202030204" pitchFamily="34" charset="0"/>
                <a:sym typeface="+mn-ea"/>
              </a:rPr>
              <a:t>carried out by African scientists on the application of basalt powder in agriculture as an alternative source of nutrients for tropical African soils, in addition to foster and encourage partnerships with </a:t>
            </a:r>
            <a:r>
              <a:rPr lang="en-GB" sz="1200" dirty="0" smtClean="0">
                <a:solidFill>
                  <a:schemeClr val="bg1"/>
                </a:solidFill>
                <a:latin typeface="Arial Narrow" panose="020B0606020202030204" pitchFamily="34" charset="0"/>
                <a:sym typeface="+mn-ea"/>
              </a:rPr>
              <a:t> their external homologues;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enter the </a:t>
            </a:r>
            <a:r>
              <a:rPr lang="en-GB" sz="1200" dirty="0">
                <a:solidFill>
                  <a:schemeClr val="bg1"/>
                </a:solidFill>
                <a:latin typeface="Arial Narrow" panose="020B0606020202030204" pitchFamily="34" charset="0"/>
                <a:sym typeface="+mn-ea"/>
              </a:rPr>
              <a:t>application of basalt powder in agriculture as a viable and appropriate technology to the public policy orientation to diversify the types of inputs used in agriculture for soil fertilization in Africa</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analyse </a:t>
            </a:r>
            <a:r>
              <a:rPr lang="en-GB" sz="1200" dirty="0">
                <a:solidFill>
                  <a:schemeClr val="bg1"/>
                </a:solidFill>
                <a:latin typeface="Arial Narrow" panose="020B0606020202030204" pitchFamily="34" charset="0"/>
                <a:sym typeface="+mn-ea"/>
              </a:rPr>
              <a:t>and </a:t>
            </a:r>
            <a:r>
              <a:rPr lang="en-GB" sz="1200" dirty="0" smtClean="0">
                <a:solidFill>
                  <a:schemeClr val="bg1"/>
                </a:solidFill>
                <a:latin typeface="Arial Narrow" panose="020B0606020202030204" pitchFamily="34" charset="0"/>
                <a:sym typeface="+mn-ea"/>
              </a:rPr>
              <a:t>set up </a:t>
            </a:r>
            <a:r>
              <a:rPr lang="en-GB" sz="1200" dirty="0">
                <a:solidFill>
                  <a:schemeClr val="bg1"/>
                </a:solidFill>
                <a:latin typeface="Arial Narrow" panose="020B0606020202030204" pitchFamily="34" charset="0"/>
                <a:sym typeface="+mn-ea"/>
              </a:rPr>
              <a:t>the mechanisms and procedures to be adopted in the legislation and regulation of basalt powder marketing practices as an alternative </a:t>
            </a:r>
            <a:r>
              <a:rPr lang="en-GB" sz="1200" dirty="0" smtClean="0">
                <a:solidFill>
                  <a:schemeClr val="bg1"/>
                </a:solidFill>
                <a:latin typeface="Arial Narrow" panose="020B0606020202030204" pitchFamily="34" charset="0"/>
                <a:sym typeface="+mn-ea"/>
              </a:rPr>
              <a:t>to the </a:t>
            </a:r>
            <a:r>
              <a:rPr lang="en-GB" sz="1200" dirty="0">
                <a:solidFill>
                  <a:schemeClr val="bg1"/>
                </a:solidFill>
                <a:latin typeface="Arial Narrow" panose="020B0606020202030204" pitchFamily="34" charset="0"/>
                <a:sym typeface="+mn-ea"/>
              </a:rPr>
              <a:t>traditional plant fertilizers and nutrients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define </a:t>
            </a:r>
            <a:r>
              <a:rPr lang="en-GB" sz="1200" dirty="0">
                <a:solidFill>
                  <a:schemeClr val="bg1"/>
                </a:solidFill>
                <a:latin typeface="Arial Narrow" panose="020B0606020202030204" pitchFamily="34" charset="0"/>
                <a:sym typeface="+mn-ea"/>
              </a:rPr>
              <a:t>and </a:t>
            </a:r>
            <a:r>
              <a:rPr lang="en-GB" sz="1200" dirty="0" smtClean="0">
                <a:solidFill>
                  <a:schemeClr val="bg1"/>
                </a:solidFill>
                <a:latin typeface="Arial Narrow" panose="020B0606020202030204" pitchFamily="34" charset="0"/>
                <a:sym typeface="+mn-ea"/>
              </a:rPr>
              <a:t>adopt </a:t>
            </a:r>
            <a:r>
              <a:rPr lang="en-GB" sz="1200" dirty="0">
                <a:solidFill>
                  <a:schemeClr val="bg1"/>
                </a:solidFill>
                <a:latin typeface="Arial Narrow" panose="020B0606020202030204" pitchFamily="34" charset="0"/>
                <a:sym typeface="+mn-ea"/>
              </a:rPr>
              <a:t>strategies </a:t>
            </a:r>
            <a:r>
              <a:rPr lang="en-GB" sz="1200" dirty="0" smtClean="0">
                <a:solidFill>
                  <a:schemeClr val="bg1"/>
                </a:solidFill>
                <a:latin typeface="Arial Narrow" panose="020B0606020202030204" pitchFamily="34" charset="0"/>
                <a:sym typeface="+mn-ea"/>
              </a:rPr>
              <a:t>for the promotion of the </a:t>
            </a:r>
            <a:r>
              <a:rPr lang="en-GB" sz="1200" dirty="0">
                <a:solidFill>
                  <a:schemeClr val="bg1"/>
                </a:solidFill>
                <a:latin typeface="Arial Narrow" panose="020B0606020202030204" pitchFamily="34" charset="0"/>
                <a:sym typeface="+mn-ea"/>
              </a:rPr>
              <a:t>basalt powder application technology in agriculture so that it can be taken as an appropriate medium for environmental sustainability and agricultural production, to meet the needs of the internal and regional market, in particular to meet the needs of family farming throughout the </a:t>
            </a:r>
            <a:r>
              <a:rPr lang="en-GB" sz="1200" i="1" dirty="0">
                <a:solidFill>
                  <a:schemeClr val="bg1"/>
                </a:solidFill>
                <a:latin typeface="Arial Narrow" panose="020B0606020202030204" pitchFamily="34" charset="0"/>
                <a:sym typeface="+mn-ea"/>
              </a:rPr>
              <a:t>ECOWAS</a:t>
            </a:r>
            <a:r>
              <a:rPr lang="en-GB" sz="1200" dirty="0">
                <a:solidFill>
                  <a:schemeClr val="bg1"/>
                </a:solidFill>
                <a:latin typeface="Arial Narrow" panose="020B0606020202030204" pitchFamily="34" charset="0"/>
                <a:sym typeface="+mn-ea"/>
              </a:rPr>
              <a:t> space and in Africa in general</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position the </a:t>
            </a:r>
            <a:r>
              <a:rPr lang="en-GB" sz="1200" dirty="0">
                <a:solidFill>
                  <a:schemeClr val="bg1"/>
                </a:solidFill>
                <a:latin typeface="Arial Narrow" panose="020B0606020202030204" pitchFamily="34" charset="0"/>
                <a:sym typeface="+mn-ea"/>
              </a:rPr>
              <a:t>potential of basalt powder application in agriculture as a suitable mechanism for rejuvenating semi-degraded soils in </a:t>
            </a:r>
            <a:r>
              <a:rPr lang="en-GB" sz="1200" i="1" dirty="0">
                <a:solidFill>
                  <a:schemeClr val="bg1"/>
                </a:solidFill>
                <a:latin typeface="Arial Narrow" panose="020B0606020202030204" pitchFamily="34" charset="0"/>
                <a:sym typeface="+mn-ea"/>
              </a:rPr>
              <a:t>ECOWAS</a:t>
            </a:r>
            <a:r>
              <a:rPr lang="en-GB" sz="1200" dirty="0">
                <a:solidFill>
                  <a:schemeClr val="bg1"/>
                </a:solidFill>
                <a:latin typeface="Arial Narrow" panose="020B0606020202030204" pitchFamily="34" charset="0"/>
                <a:sym typeface="+mn-ea"/>
              </a:rPr>
              <a:t> and in Africa in general</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p</a:t>
            </a:r>
            <a:r>
              <a:rPr lang="en-GB" sz="1200" dirty="0" smtClean="0">
                <a:solidFill>
                  <a:schemeClr val="bg1"/>
                </a:solidFill>
                <a:latin typeface="Arial Narrow" panose="020B0606020202030204" pitchFamily="34" charset="0"/>
                <a:sym typeface="+mn-ea"/>
              </a:rPr>
              <a:t>romote </a:t>
            </a:r>
            <a:r>
              <a:rPr lang="en-GB" sz="1200" dirty="0">
                <a:solidFill>
                  <a:schemeClr val="bg1"/>
                </a:solidFill>
                <a:latin typeface="Arial Narrow" panose="020B0606020202030204" pitchFamily="34" charset="0"/>
                <a:sym typeface="+mn-ea"/>
              </a:rPr>
              <a:t>the creation of a network of researchers involving Universities, Research and Development </a:t>
            </a:r>
            <a:r>
              <a:rPr lang="en-GB" sz="1200" dirty="0" err="1">
                <a:solidFill>
                  <a:schemeClr val="bg1"/>
                </a:solidFill>
                <a:latin typeface="Arial Narrow" panose="020B0606020202030204" pitchFamily="34" charset="0"/>
                <a:sym typeface="+mn-ea"/>
              </a:rPr>
              <a:t>C</a:t>
            </a:r>
            <a:r>
              <a:rPr lang="en-GB" sz="1200" dirty="0" err="1" smtClean="0">
                <a:solidFill>
                  <a:schemeClr val="bg1"/>
                </a:solidFill>
                <a:latin typeface="Arial Narrow" panose="020B0606020202030204" pitchFamily="34" charset="0"/>
                <a:sym typeface="+mn-ea"/>
              </a:rPr>
              <a:t>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Business Associations and C</a:t>
            </a:r>
            <a:r>
              <a:rPr lang="en-GB" sz="1200" dirty="0" smtClean="0">
                <a:solidFill>
                  <a:schemeClr val="bg1"/>
                </a:solidFill>
                <a:latin typeface="Arial Narrow" panose="020B0606020202030204" pitchFamily="34" charset="0"/>
                <a:sym typeface="+mn-ea"/>
              </a:rPr>
              <a:t>ompanies , </a:t>
            </a:r>
            <a:r>
              <a:rPr lang="en-GB" sz="1200" dirty="0">
                <a:solidFill>
                  <a:schemeClr val="bg1"/>
                </a:solidFill>
                <a:latin typeface="Arial Narrow" panose="020B0606020202030204" pitchFamily="34" charset="0"/>
                <a:sym typeface="+mn-ea"/>
              </a:rPr>
              <a:t>both </a:t>
            </a:r>
            <a:r>
              <a:rPr lang="en-GB" sz="1200" dirty="0" smtClean="0">
                <a:solidFill>
                  <a:schemeClr val="bg1"/>
                </a:solidFill>
                <a:latin typeface="Arial Narrow" panose="020B0606020202030204" pitchFamily="34" charset="0"/>
                <a:sym typeface="+mn-ea"/>
              </a:rPr>
              <a:t>in the </a:t>
            </a:r>
            <a:r>
              <a:rPr lang="en-GB" sz="1200" dirty="0">
                <a:solidFill>
                  <a:schemeClr val="bg1"/>
                </a:solidFill>
                <a:latin typeface="Arial Narrow" panose="020B0606020202030204" pitchFamily="34" charset="0"/>
                <a:sym typeface="+mn-ea"/>
              </a:rPr>
              <a:t>projects </a:t>
            </a:r>
            <a:r>
              <a:rPr lang="en-GB" sz="1200" dirty="0" smtClean="0">
                <a:solidFill>
                  <a:schemeClr val="bg1"/>
                </a:solidFill>
                <a:latin typeface="Arial Narrow" panose="020B0606020202030204" pitchFamily="34" charset="0"/>
                <a:sym typeface="+mn-ea"/>
              </a:rPr>
              <a:t>and programmes research and </a:t>
            </a:r>
            <a:r>
              <a:rPr lang="en-GB" sz="1200" dirty="0">
                <a:solidFill>
                  <a:schemeClr val="bg1"/>
                </a:solidFill>
                <a:latin typeface="Arial Narrow" panose="020B0606020202030204" pitchFamily="34" charset="0"/>
                <a:sym typeface="+mn-ea"/>
              </a:rPr>
              <a:t>in the marketing of basalt powder for agriculture and </a:t>
            </a:r>
            <a:r>
              <a:rPr lang="en-GB" sz="1200" dirty="0" smtClean="0">
                <a:solidFill>
                  <a:schemeClr val="bg1"/>
                </a:solidFill>
                <a:latin typeface="Arial Narrow" panose="020B0606020202030204" pitchFamily="34" charset="0"/>
                <a:sym typeface="+mn-ea"/>
              </a:rPr>
              <a:t>the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for industry</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p</a:t>
            </a:r>
            <a:r>
              <a:rPr lang="en-GB" sz="1200" dirty="0" smtClean="0">
                <a:solidFill>
                  <a:schemeClr val="bg1"/>
                </a:solidFill>
                <a:latin typeface="Arial Narrow" panose="020B0606020202030204" pitchFamily="34" charset="0"/>
                <a:sym typeface="+mn-ea"/>
              </a:rPr>
              <a:t>romote </a:t>
            </a:r>
            <a:r>
              <a:rPr lang="en-GB" sz="1200" dirty="0">
                <a:solidFill>
                  <a:schemeClr val="bg1"/>
                </a:solidFill>
                <a:latin typeface="Arial Narrow" panose="020B0606020202030204" pitchFamily="34" charset="0"/>
                <a:sym typeface="+mn-ea"/>
              </a:rPr>
              <a:t>and consolidate </a:t>
            </a:r>
            <a:r>
              <a:rPr lang="en-GB" sz="1200" dirty="0" smtClean="0">
                <a:solidFill>
                  <a:schemeClr val="bg1"/>
                </a:solidFill>
                <a:latin typeface="Arial Narrow" panose="020B0606020202030204" pitchFamily="34" charset="0"/>
                <a:sym typeface="+mn-ea"/>
              </a:rPr>
              <a:t>the Cooperation and Partnerships University </a:t>
            </a:r>
            <a:r>
              <a:rPr lang="en-GB" sz="1200" dirty="0">
                <a:solidFill>
                  <a:schemeClr val="bg1"/>
                </a:solidFill>
                <a:latin typeface="Arial Narrow" panose="020B0606020202030204" pitchFamily="34" charset="0"/>
                <a:sym typeface="+mn-ea"/>
              </a:rPr>
              <a:t>– Industry </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issue </a:t>
            </a:r>
            <a:r>
              <a:rPr lang="en-GB" sz="1200" dirty="0">
                <a:solidFill>
                  <a:schemeClr val="bg1"/>
                </a:solidFill>
                <a:latin typeface="Arial Narrow" panose="020B0606020202030204" pitchFamily="34" charset="0"/>
                <a:sym typeface="+mn-ea"/>
              </a:rPr>
              <a:t>a </a:t>
            </a:r>
            <a:r>
              <a:rPr lang="en-GB" sz="1200" dirty="0" smtClean="0">
                <a:solidFill>
                  <a:schemeClr val="bg1"/>
                </a:solidFill>
                <a:latin typeface="Arial Narrow" panose="020B0606020202030204" pitchFamily="34" charset="0"/>
                <a:sym typeface="+mn-ea"/>
              </a:rPr>
              <a:t>document where the </a:t>
            </a:r>
            <a:r>
              <a:rPr lang="en-GB" sz="1200" dirty="0">
                <a:solidFill>
                  <a:schemeClr val="bg1"/>
                </a:solidFill>
                <a:latin typeface="Arial Narrow" panose="020B0606020202030204" pitchFamily="34" charset="0"/>
                <a:sym typeface="+mn-ea"/>
              </a:rPr>
              <a:t>most relevant works and communications presented at the event will be inserted and which will serve as a guide for future works</a:t>
            </a:r>
            <a:r>
              <a:rPr lang="pt-PT" altLang="en-GB" sz="1200" dirty="0">
                <a:solidFill>
                  <a:schemeClr val="bg1"/>
                </a:solidFill>
                <a:latin typeface="Arial Narrow" panose="020B0606020202030204" pitchFamily="34" charset="0"/>
                <a:sym typeface="+mn-ea"/>
              </a:rPr>
              <a:t>.</a:t>
            </a:r>
            <a:endParaRPr lang="pt-PT" altLang="en-GB"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219700" y="494030"/>
            <a:ext cx="6692900" cy="6080760"/>
          </a:xfrm>
          <a:prstGeom prst="rect">
            <a:avLst/>
          </a:prstGeom>
          <a:noFill/>
          <a:ln>
            <a:noFill/>
          </a:ln>
          <a:effectLst/>
        </p:spPr>
        <p:txBody>
          <a:bodyPr vert="horz" wrap="square" lIns="91440" tIns="45720" rIns="91440" bIns="45720" numCol="1" spcCol="215900" anchor="t"/>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b="1" i="1" dirty="0" smtClean="0">
                <a:solidFill>
                  <a:schemeClr val="tx2">
                    <a:lumMod val="50000"/>
                  </a:schemeClr>
                </a:solidFill>
                <a:latin typeface="Arial Narrow" panose="020B0606020202030204" pitchFamily="34" charset="0"/>
                <a:cs typeface="Arial Narrow" panose="020B0606020202030204" pitchFamily="34" charset="0"/>
                <a:sym typeface="+mn-ea"/>
              </a:rPr>
              <a:t>PROGRAM</a:t>
            </a:r>
            <a:r>
              <a:rPr lang="pt-PT" altLang="en-GB" b="1" i="1" dirty="0" smtClean="0">
                <a:solidFill>
                  <a:schemeClr val="tx2">
                    <a:lumMod val="50000"/>
                  </a:schemeClr>
                </a:solidFill>
                <a:latin typeface="Arial Narrow" panose="020B0606020202030204" pitchFamily="34" charset="0"/>
                <a:cs typeface="Arial Narrow" panose="020B0606020202030204" pitchFamily="34" charset="0"/>
                <a:sym typeface="+mn-ea"/>
              </a:rPr>
              <a:t>ME</a:t>
            </a:r>
            <a:r>
              <a:rPr lang="en-GB"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en-GB" b="1" i="1" dirty="0">
                <a:solidFill>
                  <a:schemeClr val="tx2">
                    <a:lumMod val="50000"/>
                  </a:schemeClr>
                </a:solidFill>
                <a:latin typeface="Arial Narrow" panose="020B0606020202030204" pitchFamily="34" charset="0"/>
                <a:cs typeface="Arial Narrow" panose="020B0606020202030204" pitchFamily="34" charset="0"/>
                <a:sym typeface="+mn-ea"/>
              </a:rPr>
              <a:t>OPERATION</a:t>
            </a:r>
            <a:endParaRPr lang="pt-PT" i="1" dirty="0">
              <a:solidFill>
                <a:schemeClr val="tx2">
                  <a:lumMod val="50000"/>
                </a:schemeClr>
              </a:solidFill>
              <a:latin typeface="Arial Narrow" panose="020B0606020202030204" pitchFamily="34" charset="0"/>
              <a:cs typeface="Arial Narrow" panose="020B0606020202030204" pitchFamily="34" charset="0"/>
            </a:endParaRPr>
          </a:p>
          <a:p>
            <a:pPr algn="just">
              <a:lnSpc>
                <a:spcPts val="1200"/>
              </a:lnSpc>
              <a:defRPr lang="en-US"/>
            </a:pPr>
            <a:endParaRPr lang="pt-PT" sz="1200" i="1" dirty="0">
              <a:solidFill>
                <a:schemeClr val="tx2">
                  <a:lumMod val="50000"/>
                </a:schemeClr>
              </a:solidFill>
            </a:endParaRPr>
          </a:p>
          <a:p>
            <a:pPr algn="just">
              <a:lnSpc>
                <a:spcPts val="1200"/>
              </a:lnSpc>
              <a:defRPr lang="en-US"/>
            </a:pPr>
            <a:r>
              <a:rPr lang="en-GB" sz="1200" dirty="0">
                <a:solidFill>
                  <a:schemeClr val="bg1"/>
                </a:solidFill>
                <a:latin typeface="Arial Narrow" panose="020B0606020202030204" pitchFamily="34" charset="0"/>
                <a:sym typeface="+mn-ea"/>
              </a:rPr>
              <a:t>The International Conference on </a:t>
            </a:r>
            <a:r>
              <a:rPr lang="pt-PT" altLang="en-GB" sz="1200" dirty="0">
                <a:solidFill>
                  <a:schemeClr val="bg1"/>
                </a:solidFill>
                <a:latin typeface="Arial Narrow" panose="020B0606020202030204" pitchFamily="34" charset="0"/>
                <a:sym typeface="+mn-ea"/>
              </a:rPr>
              <a:t>«</a:t>
            </a:r>
            <a:r>
              <a:rPr lang="en-GB" sz="1200" i="1" dirty="0">
                <a:solidFill>
                  <a:schemeClr val="bg1"/>
                </a:solidFill>
                <a:latin typeface="Arial Narrow" panose="020B0606020202030204" pitchFamily="34" charset="0"/>
                <a:sym typeface="+mn-ea"/>
              </a:rPr>
              <a:t>APPLICATION OF BASALT POWDER IN AGRICULTURE AND BASALT </a:t>
            </a:r>
            <a:r>
              <a:rPr lang="en-GB" sz="1200" i="1" dirty="0" smtClean="0">
                <a:solidFill>
                  <a:schemeClr val="bg1"/>
                </a:solidFill>
                <a:latin typeface="Arial Narrow" panose="020B0606020202030204" pitchFamily="34" charset="0"/>
                <a:sym typeface="+mn-ea"/>
              </a:rPr>
              <a:t>FIBER </a:t>
            </a:r>
            <a:r>
              <a:rPr lang="en-GB" sz="1200" i="1" dirty="0">
                <a:solidFill>
                  <a:schemeClr val="bg1"/>
                </a:solidFill>
                <a:latin typeface="Arial Narrow" panose="020B0606020202030204" pitchFamily="34" charset="0"/>
                <a:sym typeface="+mn-ea"/>
              </a:rPr>
              <a:t>IN INDUSTRY - Its Advantages as Fertilizer and Reinforcing Composite Materials</a:t>
            </a:r>
            <a:r>
              <a:rPr lang="pt-PT" altLang="en-GB" sz="1200" i="1" dirty="0">
                <a:solidFill>
                  <a:schemeClr val="bg1"/>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is organized in </a:t>
            </a:r>
            <a:r>
              <a:rPr lang="pt-PT" altLang="en-GB" sz="1200" dirty="0">
                <a:solidFill>
                  <a:schemeClr val="bg1"/>
                </a:solidFill>
                <a:latin typeface="Arial Narrow" panose="020B0606020202030204" pitchFamily="34" charset="0"/>
                <a:sym typeface="+mn-ea"/>
              </a:rPr>
              <a:t>8</a:t>
            </a:r>
            <a:r>
              <a:rPr lang="en-GB" sz="1200" dirty="0">
                <a:solidFill>
                  <a:schemeClr val="bg1"/>
                </a:solidFill>
                <a:latin typeface="Arial Narrow" panose="020B0606020202030204" pitchFamily="34" charset="0"/>
                <a:sym typeface="+mn-ea"/>
              </a:rPr>
              <a:t> (</a:t>
            </a:r>
            <a:r>
              <a:rPr lang="pt-PT" altLang="en-GB" sz="1200" dirty="0">
                <a:solidFill>
                  <a:schemeClr val="bg1"/>
                </a:solidFill>
                <a:latin typeface="Arial Narrow" panose="020B0606020202030204" pitchFamily="34" charset="0"/>
                <a:sym typeface="+mn-ea"/>
              </a:rPr>
              <a:t>eight</a:t>
            </a:r>
            <a:r>
              <a:rPr lang="en-GB" sz="1200" dirty="0">
                <a:solidFill>
                  <a:schemeClr val="bg1"/>
                </a:solidFill>
                <a:latin typeface="Arial Narrow" panose="020B0606020202030204" pitchFamily="34" charset="0"/>
                <a:sym typeface="+mn-ea"/>
              </a:rPr>
              <a:t>) Thematic Conferences and </a:t>
            </a:r>
            <a:r>
              <a:rPr lang="pt-PT" altLang="en-GB" sz="1200" dirty="0">
                <a:solidFill>
                  <a:schemeClr val="bg1"/>
                </a:solidFill>
                <a:latin typeface="Arial Narrow" panose="020B0606020202030204" pitchFamily="34" charset="0"/>
                <a:sym typeface="+mn-ea"/>
              </a:rPr>
              <a:t>4</a:t>
            </a:r>
            <a:r>
              <a:rPr lang="en-GB" sz="1200" i="1" dirty="0">
                <a:solidFill>
                  <a:schemeClr val="bg1"/>
                </a:solidFill>
                <a:latin typeface="Arial Narrow" panose="020B0606020202030204" pitchFamily="34" charset="0"/>
                <a:sym typeface="+mn-ea"/>
              </a:rPr>
              <a:t> (</a:t>
            </a:r>
            <a:r>
              <a:rPr sz="1200" i="1" dirty="0">
                <a:solidFill>
                  <a:schemeClr val="bg1"/>
                </a:solidFill>
                <a:latin typeface="Arial Narrow" panose="020B0606020202030204" pitchFamily="34" charset="0"/>
                <a:sym typeface="+mn-ea"/>
              </a:rPr>
              <a:t>four</a:t>
            </a:r>
            <a:r>
              <a:rPr lang="en-GB" sz="1200" i="1" dirty="0">
                <a:solidFill>
                  <a:schemeClr val="bg1"/>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Thematic </a:t>
            </a:r>
            <a:r>
              <a:rPr lang="en-GB" sz="1200" dirty="0">
                <a:solidFill>
                  <a:schemeClr val="bg1"/>
                </a:solidFill>
                <a:latin typeface="Arial Narrow" panose="020B0606020202030204" pitchFamily="34" charset="0"/>
                <a:sym typeface="+mn-ea"/>
              </a:rPr>
              <a:t>Panel</a:t>
            </a:r>
            <a:r>
              <a:rPr lang="pt-PT" altLang="en-GB" sz="1200" dirty="0">
                <a:solidFill>
                  <a:schemeClr val="bg1"/>
                </a:solidFill>
                <a:latin typeface="Arial Narrow" panose="020B0606020202030204" pitchFamily="34" charset="0"/>
                <a:sym typeface="+mn-ea"/>
              </a:rPr>
              <a:t>s, lasting three days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The moderator of each Thematic Conference / Panel </a:t>
            </a:r>
            <a:r>
              <a:rPr lang="en-GB" sz="1200" dirty="0" smtClean="0">
                <a:solidFill>
                  <a:schemeClr val="bg1"/>
                </a:solidFill>
                <a:latin typeface="Arial Narrow" panose="020B0606020202030204" pitchFamily="34" charset="0"/>
                <a:sym typeface="+mn-ea"/>
              </a:rPr>
              <a:t>has </a:t>
            </a:r>
            <a:r>
              <a:rPr lang="en-GB" sz="1200" dirty="0">
                <a:solidFill>
                  <a:schemeClr val="bg1"/>
                </a:solidFill>
                <a:latin typeface="Arial Narrow" panose="020B0606020202030204" pitchFamily="34" charset="0"/>
                <a:sym typeface="+mn-ea"/>
              </a:rPr>
              <a:t>10 minutes to introduce the topic. Following the intervention of the invited speakers and </a:t>
            </a:r>
            <a:r>
              <a:rPr lang="en-GB" sz="1200" dirty="0" smtClean="0">
                <a:solidFill>
                  <a:schemeClr val="bg1"/>
                </a:solidFill>
                <a:latin typeface="Arial Narrow" panose="020B0606020202030204" pitchFamily="34" charset="0"/>
                <a:sym typeface="+mn-ea"/>
              </a:rPr>
              <a:t>the speakers </a:t>
            </a:r>
            <a:r>
              <a:rPr lang="en-GB" sz="1200" dirty="0">
                <a:solidFill>
                  <a:schemeClr val="bg1"/>
                </a:solidFill>
                <a:latin typeface="Arial Narrow" panose="020B0606020202030204" pitchFamily="34" charset="0"/>
                <a:sym typeface="+mn-ea"/>
              </a:rPr>
              <a:t>for each of the thematic panels and conferences, there will be a debate period in which participants will generally have the opportunity to speak actively.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Each speaker, who will be a reference expert on each topic, will have 1 hour and 45 minutes to present </a:t>
            </a:r>
            <a:r>
              <a:rPr lang="pt-PT" sz="1200" dirty="0" smtClean="0">
                <a:solidFill>
                  <a:schemeClr val="bg1"/>
                </a:solidFill>
                <a:latin typeface="Arial Narrow" panose="020B0606020202030204" pitchFamily="34" charset="0"/>
                <a:sym typeface="+mn-ea"/>
              </a:rPr>
              <a:t>his</a:t>
            </a:r>
            <a:r>
              <a:rPr lang="en-GB" sz="1200" dirty="0" smtClean="0">
                <a:solidFill>
                  <a:schemeClr val="bg1"/>
                </a:solidFill>
                <a:latin typeface="Arial Narrow" panose="020B0606020202030204" pitchFamily="34" charset="0"/>
                <a:sym typeface="+mn-ea"/>
              </a:rPr>
              <a:t> </a:t>
            </a:r>
            <a:r>
              <a:rPr lang="pt-PT" altLang="en-GB" sz="1200" dirty="0">
                <a:solidFill>
                  <a:schemeClr val="bg1"/>
                </a:solidFill>
                <a:latin typeface="Arial Narrow" panose="020B0606020202030204" pitchFamily="34" charset="0"/>
                <a:sym typeface="+mn-ea"/>
              </a:rPr>
              <a:t>t</a:t>
            </a:r>
            <a:r>
              <a:rPr lang="en-GB" sz="1200" dirty="0">
                <a:solidFill>
                  <a:schemeClr val="bg1"/>
                </a:solidFill>
                <a:latin typeface="Arial Narrow" panose="020B0606020202030204" pitchFamily="34" charset="0"/>
                <a:sym typeface="+mn-ea"/>
              </a:rPr>
              <a:t>opic, including the debate </a:t>
            </a:r>
            <a:r>
              <a:rPr lang="en-GB" sz="1200" dirty="0" smtClean="0">
                <a:solidFill>
                  <a:schemeClr val="bg1"/>
                </a:solidFill>
                <a:latin typeface="Arial Narrow" panose="020B0606020202030204" pitchFamily="34" charset="0"/>
                <a:sym typeface="+mn-ea"/>
              </a:rPr>
              <a:t>period</a:t>
            </a:r>
            <a:r>
              <a:rPr lang="en-GB" sz="1200" dirty="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smtClean="0">
                <a:solidFill>
                  <a:schemeClr val="bg1"/>
                </a:solidFill>
                <a:latin typeface="Arial Narrow" panose="020B0606020202030204" pitchFamily="34" charset="0"/>
                <a:sym typeface="+mn-ea"/>
              </a:rPr>
              <a:t>The registration</a:t>
            </a:r>
            <a:r>
              <a:rPr lang="en-GB" sz="1200" dirty="0">
                <a:solidFill>
                  <a:schemeClr val="bg1"/>
                </a:solidFill>
                <a:latin typeface="Arial Narrow" panose="020B0606020202030204" pitchFamily="34" charset="0"/>
                <a:sym typeface="+mn-ea"/>
              </a:rPr>
              <a:t>, paper submission, as well </a:t>
            </a:r>
            <a:r>
              <a:rPr lang="en-GB" sz="1200" dirty="0" smtClean="0">
                <a:solidFill>
                  <a:schemeClr val="bg1"/>
                </a:solidFill>
                <a:latin typeface="Arial Narrow" panose="020B0606020202030204" pitchFamily="34" charset="0"/>
                <a:sym typeface="+mn-ea"/>
              </a:rPr>
              <a:t>as all relevant </a:t>
            </a:r>
            <a:r>
              <a:rPr lang="en-GB" sz="1200" dirty="0">
                <a:solidFill>
                  <a:schemeClr val="bg1"/>
                </a:solidFill>
                <a:latin typeface="Arial Narrow" panose="020B0606020202030204" pitchFamily="34" charset="0"/>
                <a:sym typeface="+mn-ea"/>
              </a:rPr>
              <a:t>information are available at </a:t>
            </a:r>
            <a:r>
              <a:rPr lang="en-GB" sz="1200" dirty="0" smtClean="0">
                <a:solidFill>
                  <a:schemeClr val="bg1"/>
                </a:solidFill>
                <a:latin typeface="Arial Narrow" panose="020B0606020202030204" pitchFamily="34" charset="0"/>
                <a:sym typeface="+mn-ea"/>
              </a:rPr>
              <a:t>www.basaltconference.com. </a:t>
            </a:r>
            <a:r>
              <a:rPr lang="en-GB" sz="1200" dirty="0">
                <a:solidFill>
                  <a:schemeClr val="bg1"/>
                </a:solidFill>
                <a:latin typeface="Arial Narrow" panose="020B0606020202030204" pitchFamily="34" charset="0"/>
                <a:sym typeface="+mn-ea"/>
              </a:rPr>
              <a:t>Additional information may be obtained through the email address events@basaltconference.com or other contact details on these websites, namely the Technical Secretariat of the Event</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smtClean="0">
                <a:solidFill>
                  <a:schemeClr val="bg1"/>
                </a:solidFill>
                <a:latin typeface="Arial Narrow" panose="020B0606020202030204" pitchFamily="34" charset="0"/>
                <a:sym typeface="+mn-ea"/>
              </a:rPr>
              <a:t>There will be also a </a:t>
            </a:r>
            <a:r>
              <a:rPr lang="en-GB" sz="1200" dirty="0">
                <a:solidFill>
                  <a:schemeClr val="bg1"/>
                </a:solidFill>
                <a:latin typeface="Arial Narrow" panose="020B0606020202030204" pitchFamily="34" charset="0"/>
                <a:sym typeface="+mn-ea"/>
              </a:rPr>
              <a:t>social </a:t>
            </a:r>
            <a:r>
              <a:rPr lang="en-GB" sz="1200" dirty="0" smtClean="0">
                <a:solidFill>
                  <a:schemeClr val="bg1"/>
                </a:solidFill>
                <a:latin typeface="Arial Narrow" panose="020B0606020202030204" pitchFamily="34" charset="0"/>
                <a:sym typeface="+mn-ea"/>
              </a:rPr>
              <a:t>programme as a part of the event </a:t>
            </a:r>
            <a:r>
              <a:rPr lang="en-GB" sz="1200" dirty="0">
                <a:solidFill>
                  <a:schemeClr val="bg1"/>
                </a:solidFill>
                <a:latin typeface="Arial Narrow" panose="020B0606020202030204" pitchFamily="34" charset="0"/>
                <a:sym typeface="+mn-ea"/>
              </a:rPr>
              <a:t>where participants in general and guests in particular can enjoy a pleasant stay in Cabo Verde before, during and after the five days of the event</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Several packages and guided tours to the main </a:t>
            </a:r>
            <a:r>
              <a:rPr lang="en-GB" sz="1200" dirty="0" smtClean="0">
                <a:solidFill>
                  <a:schemeClr val="bg1"/>
                </a:solidFill>
                <a:latin typeface="Arial Narrow" panose="020B0606020202030204" pitchFamily="34" charset="0"/>
                <a:sym typeface="+mn-ea"/>
              </a:rPr>
              <a:t>places of tourist </a:t>
            </a:r>
            <a:r>
              <a:rPr lang="en-GB" sz="1200" dirty="0">
                <a:solidFill>
                  <a:schemeClr val="bg1"/>
                </a:solidFill>
                <a:latin typeface="Arial Narrow" panose="020B0606020202030204" pitchFamily="34" charset="0"/>
                <a:sym typeface="+mn-ea"/>
              </a:rPr>
              <a:t>attractions, both in Praia</a:t>
            </a:r>
            <a:r>
              <a:rPr lang="pt-PT" altLang="en-GB" sz="1200" dirty="0">
                <a:solidFill>
                  <a:schemeClr val="bg1"/>
                </a:solidFill>
                <a:latin typeface="Arial Narrow" panose="020B0606020202030204" pitchFamily="34" charset="0"/>
                <a:sym typeface="+mn-ea"/>
              </a:rPr>
              <a:t>, the capital </a:t>
            </a:r>
            <a:r>
              <a:rPr lang="pt-PT" altLang="en-GB" sz="1200" dirty="0" smtClean="0">
                <a:solidFill>
                  <a:schemeClr val="bg1"/>
                </a:solidFill>
                <a:latin typeface="Arial Narrow" panose="020B0606020202030204" pitchFamily="34" charset="0"/>
                <a:sym typeface="+mn-ea"/>
              </a:rPr>
              <a:t>city of </a:t>
            </a:r>
            <a:r>
              <a:rPr lang="pt-PT" altLang="en-GB" sz="1200" dirty="0">
                <a:solidFill>
                  <a:schemeClr val="bg1"/>
                </a:solidFill>
                <a:latin typeface="Arial Narrow" panose="020B0606020202030204" pitchFamily="34" charset="0"/>
                <a:sym typeface="+mn-ea"/>
              </a:rPr>
              <a:t>the country, </a:t>
            </a:r>
            <a:r>
              <a:rPr lang="en-GB" sz="1200" dirty="0">
                <a:solidFill>
                  <a:schemeClr val="bg1"/>
                </a:solidFill>
                <a:latin typeface="Arial Narrow" panose="020B0606020202030204" pitchFamily="34" charset="0"/>
                <a:sym typeface="+mn-ea"/>
              </a:rPr>
              <a:t>and </a:t>
            </a:r>
            <a:r>
              <a:rPr lang="pt-PT" altLang="en-GB" sz="1200" dirty="0">
                <a:solidFill>
                  <a:schemeClr val="bg1"/>
                </a:solidFill>
                <a:latin typeface="Arial Narrow" panose="020B0606020202030204" pitchFamily="34" charset="0"/>
                <a:sym typeface="+mn-ea"/>
              </a:rPr>
              <a:t>in </a:t>
            </a:r>
            <a:r>
              <a:rPr lang="en-GB" sz="1200" dirty="0">
                <a:solidFill>
                  <a:schemeClr val="bg1"/>
                </a:solidFill>
                <a:latin typeface="Arial Narrow" panose="020B0606020202030204" pitchFamily="34" charset="0"/>
                <a:sym typeface="+mn-ea"/>
              </a:rPr>
              <a:t>other islands, are also available. Guided tours to some basalt exploration sites in Cabo Verde </a:t>
            </a:r>
            <a:r>
              <a:rPr lang="en-GB" sz="1200" dirty="0">
                <a:solidFill>
                  <a:schemeClr val="bg1"/>
                </a:solidFill>
                <a:latin typeface="Arial Narrow" panose="020B0606020202030204" pitchFamily="34" charset="0"/>
                <a:sym typeface="+mn-ea"/>
              </a:rPr>
              <a:t>will also be organized</a:t>
            </a:r>
            <a:r>
              <a:rPr lang="en-GB" sz="1200" dirty="0">
                <a:solidFill>
                  <a:schemeClr val="bg1"/>
                </a:solidFill>
                <a:latin typeface="Arial Narrow" panose="020B0606020202030204" pitchFamily="34" charset="0"/>
                <a:sym typeface="+mn-ea"/>
              </a:rPr>
              <a:t>.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In the evenings, two periods of social programmes are reserved. On the first day of the event, a welcome reception is organized to the delegations participating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the event and on the last day of the event it will be a </a:t>
            </a:r>
            <a:r>
              <a:rPr sz="1200" smtClean="0">
                <a:solidFill>
                  <a:schemeClr val="bg1"/>
                </a:solidFill>
                <a:latin typeface="+mn-lt"/>
                <a:ea typeface="+mn-ea"/>
                <a:cs typeface="+mn-cs"/>
                <a:sym typeface="+mn-ea"/>
              </a:rPr>
              <a:t>Welcome Dinner</a:t>
            </a:r>
            <a:r>
              <a:rPr sz="1200" i="1" smtClean="0">
                <a:solidFill>
                  <a:schemeClr val="bg1"/>
                </a:solidFill>
                <a:latin typeface="+mn-lt"/>
                <a:ea typeface="+mn-ea"/>
                <a:cs typeface="+mn-cs"/>
                <a:sym typeface="+mn-ea"/>
              </a:rPr>
              <a:t> «THE FLAVORS OF ECOWAS»</a:t>
            </a:r>
            <a:r>
              <a:rPr lang="en-GB" sz="1200" dirty="0">
                <a:solidFill>
                  <a:schemeClr val="bg1"/>
                </a:solidFill>
                <a:latin typeface="Arial Narrow" panose="020B0606020202030204" pitchFamily="34" charset="0"/>
                <a:sym typeface="+mn-ea"/>
              </a:rPr>
              <a:t>. </a:t>
            </a:r>
            <a:endParaRPr lang="en-GB" sz="1200" dirty="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Three working languages with simultaneous translation will be available: Portuguese; English and French</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The Technical Secretariat of the event will be permanently accessible and available to meet all special and particular needs of the </a:t>
            </a:r>
            <a:r>
              <a:rPr lang="en-GB" sz="1200" dirty="0" smtClean="0">
                <a:solidFill>
                  <a:schemeClr val="bg1"/>
                </a:solidFill>
                <a:latin typeface="Arial Narrow" panose="020B0606020202030204" pitchFamily="34" charset="0"/>
                <a:sym typeface="+mn-ea"/>
              </a:rPr>
              <a:t>participants.</a:t>
            </a:r>
            <a:endParaRPr lang="pt-PT" altLang="en-GB"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1"/>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CaixaDeTexto 1"/>
          <p:cNvSpPr txBox="1"/>
          <p:nvPr/>
        </p:nvSpPr>
        <p:spPr>
          <a:xfrm>
            <a:off x="7118349" y="3970030"/>
            <a:ext cx="1734893" cy="368300"/>
          </a:xfrm>
          <a:prstGeom prst="rect">
            <a:avLst/>
          </a:prstGeom>
          <a:noFill/>
        </p:spPr>
        <p:txBody>
          <a:bodyPr wrap="square" rtlCol="0">
            <a:spAutoFit/>
          </a:bodyPr>
          <a:lstStyle/>
          <a:p>
            <a:pPr algn="ctr"/>
            <a:r>
              <a:rPr lang="pt-PT" i="1" dirty="0">
                <a:solidFill>
                  <a:srgbClr val="00B0F0"/>
                </a:solidFill>
                <a:latin typeface="Arial Narrow" panose="020B0606020202030204" pitchFamily="34" charset="0"/>
              </a:rPr>
              <a:t>CONTACTS</a:t>
            </a:r>
            <a:endParaRPr lang="pt-PT" i="1" dirty="0">
              <a:solidFill>
                <a:srgbClr val="00B0F0"/>
              </a:solidFill>
              <a:latin typeface="Arial Narrow" panose="020B0606020202030204" pitchFamily="34" charset="0"/>
            </a:endParaRPr>
          </a:p>
        </p:txBody>
      </p:sp>
      <p:sp>
        <p:nvSpPr>
          <p:cNvPr id="33" name="CaixaDeTexto 53"/>
          <p:cNvSpPr txBox="1"/>
          <p:nvPr/>
        </p:nvSpPr>
        <p:spPr>
          <a:xfrm>
            <a:off x="9583420" y="4604385"/>
            <a:ext cx="2400935" cy="1260475"/>
          </a:xfrm>
          <a:prstGeom prst="rect">
            <a:avLst/>
          </a:prstGeom>
          <a:noFill/>
        </p:spPr>
        <p:txBody>
          <a:bodyPr wrap="square" rtlCol="0">
            <a:spAutoFit/>
          </a:bodyPr>
          <a:p>
            <a:r>
              <a:rPr lang="en-US" sz="1600" b="1" i="1" dirty="0" smtClean="0">
                <a:solidFill>
                  <a:srgbClr val="00B0F0"/>
                </a:solidFill>
              </a:rPr>
              <a:t>B</a:t>
            </a:r>
            <a:r>
              <a:rPr lang="pt-PT" altLang="en-US" sz="1600" b="1" i="1" dirty="0" smtClean="0">
                <a:solidFill>
                  <a:srgbClr val="00B0F0"/>
                </a:solidFill>
              </a:rPr>
              <a:t>ASALT CONFERENCE</a:t>
            </a:r>
            <a:endParaRPr lang="en-US" sz="1600" b="1" i="1" dirty="0">
              <a:solidFill>
                <a:srgbClr val="00B0F0"/>
              </a:solidFill>
            </a:endParaRPr>
          </a:p>
          <a:p>
            <a:r>
              <a:rPr lang="en-US" sz="1200" dirty="0" smtClean="0">
                <a:solidFill>
                  <a:schemeClr val="bg1"/>
                </a:solidFill>
                <a:latin typeface="Arial Narrow" panose="020B0606020202030204" pitchFamily="34" charset="0"/>
              </a:rPr>
              <a:t>WhatsApp</a:t>
            </a:r>
            <a:r>
              <a:rPr lang="en-US" sz="1200" dirty="0">
                <a:solidFill>
                  <a:schemeClr val="bg1"/>
                </a:solidFill>
                <a:latin typeface="Arial Narrow" panose="020B0606020202030204" pitchFamily="34" charset="0"/>
              </a:rPr>
              <a:t>:+351 964 406 800</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Viber</a:t>
            </a:r>
            <a:r>
              <a:rPr lang="en-US" sz="1200" dirty="0">
                <a:solidFill>
                  <a:schemeClr val="bg1"/>
                </a:solidFill>
                <a:latin typeface="Arial Narrow" panose="020B0606020202030204" pitchFamily="34" charset="0"/>
                <a:sym typeface="+mn-ea"/>
              </a:rPr>
              <a:t>:+351 964 406 800</a:t>
            </a:r>
            <a:endParaRPr lang="en-US" sz="1200" dirty="0">
              <a:solidFill>
                <a:schemeClr val="bg1"/>
              </a:solidFill>
              <a:latin typeface="Arial Narrow" panose="020B0606020202030204" pitchFamily="34" charset="0"/>
            </a:endParaRPr>
          </a:p>
          <a:p>
            <a:r>
              <a:rPr lang="en-US" sz="1200" dirty="0">
                <a:solidFill>
                  <a:schemeClr val="bg1"/>
                </a:solidFill>
                <a:latin typeface="Arial Narrow" panose="020B0606020202030204" pitchFamily="34" charset="0"/>
                <a:sym typeface="+mn-ea"/>
              </a:rPr>
              <a:t>Skype: </a:t>
            </a:r>
            <a:r>
              <a:rPr lang="en-US" sz="1200" dirty="0" err="1">
                <a:solidFill>
                  <a:schemeClr val="bg1"/>
                </a:solidFill>
                <a:latin typeface="Arial Narrow" panose="020B0606020202030204" pitchFamily="34" charset="0"/>
                <a:sym typeface="+mn-ea"/>
              </a:rPr>
              <a:t>setimocontinente</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i</a:t>
            </a:r>
            <a:r>
              <a:rPr lang="en-US" sz="1200" dirty="0" smtClean="0">
                <a:solidFill>
                  <a:schemeClr val="bg1"/>
                </a:solidFill>
                <a:latin typeface="Arial Narrow" panose="020B0606020202030204" pitchFamily="34" charset="0"/>
                <a:sym typeface="+mn-ea"/>
              </a:rPr>
              <a:t>nfo@</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endParaRPr>
          </a:p>
          <a:p>
            <a:r>
              <a:rPr lang="en-US" sz="1200" dirty="0" smtClean="0">
                <a:solidFill>
                  <a:schemeClr val="bg1"/>
                </a:solidFill>
                <a:latin typeface="Arial Narrow" panose="020B0606020202030204" pitchFamily="34" charset="0"/>
                <a:sym typeface="+mn-ea"/>
              </a:rPr>
              <a:t>www</a:t>
            </a:r>
            <a:r>
              <a:rPr lang="en-US" sz="1200" dirty="0">
                <a:solidFill>
                  <a:schemeClr val="bg1"/>
                </a:solidFill>
                <a:latin typeface="Arial Narrow" panose="020B0606020202030204" pitchFamily="34" charset="0"/>
                <a:sym typeface="+mn-ea"/>
              </a:rPr>
              <a:t>.</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sym typeface="+mn-ea"/>
            </a:endParaRPr>
          </a:p>
        </p:txBody>
      </p:sp>
      <p:sp>
        <p:nvSpPr>
          <p:cNvPr id="11" name="CaixaDeTexto 67"/>
          <p:cNvSpPr txBox="1"/>
          <p:nvPr/>
        </p:nvSpPr>
        <p:spPr>
          <a:xfrm>
            <a:off x="9281795" y="1143635"/>
            <a:ext cx="2729230" cy="1900555"/>
          </a:xfrm>
          <a:prstGeom prst="rect">
            <a:avLst/>
          </a:prstGeom>
          <a:noFill/>
        </p:spPr>
        <p:txBody>
          <a:bodyPr wrap="square" rtlCol="0">
            <a:noAutofit/>
          </a:bodyPr>
          <a:p>
            <a:pPr algn="ctr"/>
            <a:r>
              <a:rPr lang="pt-PT" sz="2400" dirty="0" smtClean="0">
                <a:solidFill>
                  <a:srgbClr val="006666"/>
                </a:solidFill>
                <a:sym typeface="+mn-ea"/>
              </a:rPr>
              <a:t>09 -11 JUNE</a:t>
            </a:r>
            <a:endParaRPr lang="pt-PT" sz="2400" dirty="0">
              <a:solidFill>
                <a:srgbClr val="006666"/>
              </a:solidFill>
            </a:endParaRPr>
          </a:p>
          <a:p>
            <a:pPr algn="ctr"/>
            <a:r>
              <a:rPr lang="pt-PT" sz="1200" dirty="0">
                <a:solidFill>
                  <a:srgbClr val="006666"/>
                </a:solidFill>
              </a:rPr>
              <a:t>________</a:t>
            </a:r>
            <a:r>
              <a:rPr lang="pt-PT" sz="1400" baseline="-25000" dirty="0">
                <a:solidFill>
                  <a:srgbClr val="006666"/>
                </a:solidFill>
              </a:rPr>
              <a:t>■</a:t>
            </a:r>
            <a:r>
              <a:rPr lang="pt-PT" sz="1200" dirty="0">
                <a:solidFill>
                  <a:srgbClr val="006666"/>
                </a:solidFill>
              </a:rPr>
              <a:t>________</a:t>
            </a:r>
            <a:endParaRPr lang="pt-PT" sz="1200" dirty="0">
              <a:solidFill>
                <a:srgbClr val="006666"/>
              </a:solidFill>
            </a:endParaRPr>
          </a:p>
          <a:p>
            <a:pPr algn="ctr"/>
            <a:r>
              <a:rPr lang="pt-PT" sz="3200" dirty="0">
                <a:solidFill>
                  <a:srgbClr val="006666"/>
                </a:solidFill>
              </a:rPr>
              <a:t>2021</a:t>
            </a:r>
            <a:endParaRPr lang="pt-PT" sz="3200" dirty="0">
              <a:solidFill>
                <a:srgbClr val="006666"/>
              </a:solidFill>
            </a:endParaRPr>
          </a:p>
          <a:p>
            <a:pPr algn="ctr"/>
            <a:r>
              <a:rPr lang="pt-PT" dirty="0">
                <a:solidFill>
                  <a:srgbClr val="006666"/>
                </a:solidFill>
              </a:rPr>
              <a:t>PRAIA</a:t>
            </a:r>
            <a:endParaRPr lang="pt-PT" dirty="0">
              <a:solidFill>
                <a:srgbClr val="006666"/>
              </a:solidFill>
            </a:endParaRPr>
          </a:p>
          <a:p>
            <a:pPr algn="ctr"/>
            <a:r>
              <a:rPr lang="pt-PT" sz="1200" dirty="0">
                <a:solidFill>
                  <a:srgbClr val="006666"/>
                </a:solidFill>
              </a:rPr>
              <a:t>SANTIAGO ISLAND</a:t>
            </a:r>
            <a:endParaRPr lang="pt-PT" sz="1200" dirty="0">
              <a:solidFill>
                <a:srgbClr val="006666"/>
              </a:solidFill>
            </a:endParaRPr>
          </a:p>
          <a:p>
            <a:pPr algn="ctr"/>
            <a:r>
              <a:rPr lang="pt-PT" sz="2400" dirty="0">
                <a:solidFill>
                  <a:srgbClr val="006666"/>
                </a:solidFill>
              </a:rPr>
              <a:t>CABO VERDE</a:t>
            </a:r>
            <a:endParaRPr lang="pt-PT" sz="2400" dirty="0">
              <a:solidFill>
                <a:srgbClr val="006666"/>
              </a:solidFill>
            </a:endParaRPr>
          </a:p>
        </p:txBody>
      </p:sp>
      <p:sp>
        <p:nvSpPr>
          <p:cNvPr id="15"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fld>
            <a:endParaRPr lang="fr-FR" altLang="pt-PT" sz="1200" b="1" i="1" u="sng" dirty="0" smtClean="0">
              <a:solidFill>
                <a:schemeClr val="bg1"/>
              </a:solidFill>
            </a:endParaRPr>
          </a:p>
        </p:txBody>
      </p:sp>
      <p:pic>
        <p:nvPicPr>
          <p:cNvPr id="29" name="Imagem 28" descr="logo"/>
          <p:cNvPicPr>
            <a:picLocks noChangeAspect="1"/>
          </p:cNvPicPr>
          <p:nvPr/>
        </p:nvPicPr>
        <p:blipFill>
          <a:blip r:embed="rId2"/>
          <a:stretch>
            <a:fillRect/>
          </a:stretch>
        </p:blipFill>
        <p:spPr>
          <a:xfrm>
            <a:off x="8821420" y="6120765"/>
            <a:ext cx="3359150" cy="737235"/>
          </a:xfrm>
          <a:prstGeom prst="rect">
            <a:avLst/>
          </a:prstGeom>
        </p:spPr>
      </p:pic>
      <p:pic>
        <p:nvPicPr>
          <p:cNvPr id="30" name="Image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34" name="Imagem 33" descr="fundo"/>
          <p:cNvPicPr>
            <a:picLocks noChangeAspect="1"/>
          </p:cNvPicPr>
          <p:nvPr/>
        </p:nvPicPr>
        <p:blipFill>
          <a:blip r:embed="rId4"/>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40" name="Imagem 39" descr="logo"/>
          <p:cNvPicPr>
            <a:picLocks noChangeAspect="1"/>
          </p:cNvPicPr>
          <p:nvPr/>
        </p:nvPicPr>
        <p:blipFill>
          <a:blip r:embed="rId5"/>
          <a:stretch>
            <a:fillRect/>
          </a:stretch>
        </p:blipFill>
        <p:spPr>
          <a:xfrm>
            <a:off x="94615" y="98425"/>
            <a:ext cx="3092450" cy="72453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12097</Words>
  <Application>WPS Presentation</Application>
  <PresentationFormat>Grand écran</PresentationFormat>
  <Paragraphs>177</Paragraphs>
  <Slides>7</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vt:i4>
      </vt:variant>
    </vt:vector>
  </HeadingPairs>
  <TitlesOfParts>
    <vt:vector size="21" baseType="lpstr">
      <vt:lpstr>Arial</vt:lpstr>
      <vt:lpstr>SimSun</vt:lpstr>
      <vt:lpstr>Wingdings</vt:lpstr>
      <vt:lpstr>Century Gothic</vt:lpstr>
      <vt:lpstr>Wingdings 3</vt:lpstr>
      <vt:lpstr>Calibri</vt:lpstr>
      <vt:lpstr>Arial Narrow</vt:lpstr>
      <vt:lpstr>Times New Roman</vt:lpstr>
      <vt:lpstr>Microsoft YaHei</vt:lpstr>
      <vt:lpstr/>
      <vt:lpstr>Arial Unicode MS</vt:lpstr>
      <vt:lpstr>Segoe Print</vt:lpstr>
      <vt:lpstr>Felix Titling</vt:lpstr>
      <vt:lpstr>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pigos</cp:lastModifiedBy>
  <cp:revision>542</cp:revision>
  <dcterms:created xsi:type="dcterms:W3CDTF">2019-09-15T11:56:00Z</dcterms:created>
  <dcterms:modified xsi:type="dcterms:W3CDTF">2020-11-06T22:21:06Z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