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256" r:id="rId2"/>
    <p:sldId id="277" r:id="rId3"/>
    <p:sldId id="278" r:id="rId4"/>
    <p:sldId id="279" r:id="rId5"/>
    <p:sldId id="280" r:id="rId6"/>
    <p:sldId id="281" r:id="rId7"/>
    <p:sldId id="289" r:id="rId8"/>
    <p:sldId id="282" r:id="rId9"/>
    <p:sldId id="285" r:id="rId10"/>
    <p:sldId id="287" r:id="rId11"/>
    <p:sldId id="288" r:id="rId12"/>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75" d="100"/>
          <a:sy n="75" d="100"/>
        </p:scale>
        <p:origin x="-610" y="-72"/>
      </p:cViewPr>
      <p:guideLst>
        <p:guide orient="horz" pos="2174"/>
        <p:guide pos="3851"/>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01-02-2021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374099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01/02/2021</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2557674293"/>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01-02-2021</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01-02-2021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01-02-2021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01-02-2021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01-02-2021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01-02-2021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01-02-2021</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01-02-2021</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01-02-2021</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01-02-2021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01-02-2021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01-02-2021</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3.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Imagem 15" descr="fundo"/>
          <p:cNvPicPr>
            <a:picLocks noChangeAspect="1"/>
          </p:cNvPicPr>
          <p:nvPr/>
        </p:nvPicPr>
        <p:blipFill>
          <a:blip r:embed="rId2"/>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Anel 38"/>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8" name="Imagem 7" descr="cap_vert_vallee"/>
          <p:cNvPicPr>
            <a:picLocks noChangeAspect="1"/>
          </p:cNvPicPr>
          <p:nvPr/>
        </p:nvPicPr>
        <p:blipFill>
          <a:blip r:embed="rId3"/>
          <a:stretch>
            <a:fillRect/>
          </a:stretch>
        </p:blipFill>
        <p:spPr>
          <a:xfrm>
            <a:off x="574675" y="2824480"/>
            <a:ext cx="4850130" cy="3478530"/>
          </a:xfrm>
          <a:prstGeom prst="rect">
            <a:avLst/>
          </a:prstGeom>
        </p:spPr>
      </p:pic>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9"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8" name="Caixa de Texto 17"/>
          <p:cNvSpPr txBox="1"/>
          <p:nvPr/>
        </p:nvSpPr>
        <p:spPr>
          <a:xfrm>
            <a:off x="1965960" y="64643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2" name="Rectângulo 31"/>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38" name="Imagem 37" descr="logo"/>
          <p:cNvPicPr>
            <a:picLocks noChangeAspect="1"/>
          </p:cNvPicPr>
          <p:nvPr/>
        </p:nvPicPr>
        <p:blipFill>
          <a:blip r:embed="rId5"/>
          <a:stretch>
            <a:fillRect/>
          </a:stretch>
        </p:blipFill>
        <p:spPr>
          <a:xfrm>
            <a:off x="46990" y="161290"/>
            <a:ext cx="3092450" cy="724535"/>
          </a:xfrm>
          <a:prstGeom prst="rect">
            <a:avLst/>
          </a:prstGeom>
        </p:spPr>
      </p:pic>
      <p:sp>
        <p:nvSpPr>
          <p:cNvPr id="40" name="Rectângulo 39"/>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1" name="Rectângulo 40"/>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2" name="Rectângulo 41"/>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3" name="Rectângulo 42"/>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44" name="Rectângulo 43"/>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4" name="Imagem 13" descr="logo"/>
          <p:cNvPicPr>
            <a:picLocks noChangeAspect="1"/>
          </p:cNvPicPr>
          <p:nvPr/>
        </p:nvPicPr>
        <p:blipFill>
          <a:blip r:embed="rId6"/>
          <a:stretch>
            <a:fillRect/>
          </a:stretch>
        </p:blipFill>
        <p:spPr>
          <a:xfrm>
            <a:off x="8816340" y="6127750"/>
            <a:ext cx="3359150" cy="737235"/>
          </a:xfrm>
          <a:prstGeom prst="rect">
            <a:avLst/>
          </a:prstGeom>
        </p:spPr>
      </p:pic>
      <p:sp>
        <p:nvSpPr>
          <p:cNvPr id="2" name="CaixaDeTexto 8"/>
          <p:cNvSpPr txBox="1"/>
          <p:nvPr/>
        </p:nvSpPr>
        <p:spPr>
          <a:xfrm>
            <a:off x="3712210" y="916305"/>
            <a:ext cx="4153535" cy="1137285"/>
          </a:xfrm>
          <a:prstGeom prst="rect">
            <a:avLst/>
          </a:prstGeom>
          <a:noFill/>
        </p:spPr>
        <p:txBody>
          <a:bodyPr wrap="square" rtlCol="0">
            <a:spAutoFit/>
          </a:bodyPr>
          <a:lstStyle/>
          <a:p>
            <a:pPr algn="ctr"/>
            <a:r>
              <a:rPr lang="pt-PT" sz="3600" dirty="0">
                <a:solidFill>
                  <a:schemeClr val="tx2">
                    <a:lumMod val="50000"/>
                  </a:schemeClr>
                </a:solidFill>
                <a:latin typeface="Felix Titling" panose="04060505060202020A04" charset="0"/>
                <a:cs typeface="Felix Titling" panose="04060505060202020A04" charset="0"/>
              </a:rPr>
              <a:t>INTERNATIONAL</a:t>
            </a:r>
          </a:p>
          <a:p>
            <a:pPr algn="ctr"/>
            <a:r>
              <a:rPr lang="pt-PT" sz="3200" dirty="0">
                <a:solidFill>
                  <a:schemeClr val="tx2">
                    <a:lumMod val="50000"/>
                  </a:schemeClr>
                </a:solidFill>
                <a:latin typeface="Felix Titling" panose="04060505060202020A04" charset="0"/>
                <a:cs typeface="Felix Titling" panose="04060505060202020A04" charset="0"/>
              </a:rPr>
              <a:t>CONFERENCE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5" name="CaixaDeTexto 8"/>
          <p:cNvSpPr txBox="1"/>
          <p:nvPr/>
        </p:nvSpPr>
        <p:spPr>
          <a:xfrm>
            <a:off x="4556125" y="3016250"/>
            <a:ext cx="2354580" cy="460375"/>
          </a:xfrm>
          <a:prstGeom prst="rect">
            <a:avLst/>
          </a:prstGeom>
          <a:noFill/>
        </p:spPr>
        <p:txBody>
          <a:bodyPr wrap="square" rtlCol="0">
            <a:spAutoFit/>
          </a:bodyPr>
          <a:lstStyle/>
          <a:p>
            <a:pPr algn="ctr"/>
            <a:r>
              <a:rPr lang="pt-PT" sz="2400" dirty="0">
                <a:solidFill>
                  <a:schemeClr val="tx2">
                    <a:lumMod val="50000"/>
                  </a:schemeClr>
                </a:solidFill>
                <a:latin typeface="Felix Titling" panose="04060505060202020A04" charset="0"/>
                <a:cs typeface="Felix Titling" panose="04060505060202020A04" charset="0"/>
              </a:rPr>
              <a:t>PROGRAMME</a:t>
            </a:r>
            <a:endParaRPr lang="pt-PT" sz="2400" dirty="0" smtClean="0">
              <a:solidFill>
                <a:schemeClr val="tx2">
                  <a:lumMod val="50000"/>
                </a:schemeClr>
              </a:solidFill>
              <a:latin typeface="Felix Titling" panose="04060505060202020A04" charset="0"/>
              <a:cs typeface="Felix Titling" panose="04060505060202020A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logo"/>
          <p:cNvPicPr>
            <a:picLocks noChangeAspect="1"/>
          </p:cNvPicPr>
          <p:nvPr/>
        </p:nvPicPr>
        <p:blipFill>
          <a:blip r:embed="rId3"/>
          <a:stretch>
            <a:fillRect/>
          </a:stretch>
        </p:blipFill>
        <p:spPr>
          <a:xfrm>
            <a:off x="9074150" y="70485"/>
            <a:ext cx="3107055" cy="681990"/>
          </a:xfrm>
          <a:prstGeom prst="rect">
            <a:avLst/>
          </a:prstGeom>
        </p:spPr>
      </p:pic>
      <p:pic>
        <p:nvPicPr>
          <p:cNvPr id="38" name="Imagem 37" descr="logo"/>
          <p:cNvPicPr>
            <a:picLocks noChangeAspect="1"/>
          </p:cNvPicPr>
          <p:nvPr/>
        </p:nvPicPr>
        <p:blipFill>
          <a:blip r:embed="rId4"/>
          <a:stretch>
            <a:fillRect/>
          </a:stretch>
        </p:blipFill>
        <p:spPr>
          <a:xfrm>
            <a:off x="94615" y="98425"/>
            <a:ext cx="3092450" cy="724535"/>
          </a:xfrm>
          <a:prstGeom prst="rect">
            <a:avLst/>
          </a:prstGeom>
        </p:spPr>
      </p:pic>
      <p:sp>
        <p:nvSpPr>
          <p:cNvPr id="11" name="CaixaDeTexto 2"/>
          <p:cNvSpPr txBox="1"/>
          <p:nvPr/>
        </p:nvSpPr>
        <p:spPr>
          <a:xfrm>
            <a:off x="4426842" y="184439"/>
            <a:ext cx="3110585" cy="368300"/>
          </a:xfrm>
          <a:prstGeom prst="rect">
            <a:avLst/>
          </a:prstGeom>
          <a:noFill/>
        </p:spPr>
        <p:txBody>
          <a:bodyPr wrap="square" rtlCol="0">
            <a:spAutoFit/>
          </a:bodyPr>
          <a:lstStyle/>
          <a:p>
            <a:pPr algn="ctr"/>
            <a:r>
              <a:rPr lang="pt-PT" altLang="en-US" b="1" i="1">
                <a:gradFill>
                  <a:gsLst>
                    <a:gs pos="0">
                      <a:srgbClr val="14CD68"/>
                    </a:gs>
                    <a:gs pos="100000">
                      <a:srgbClr val="035C7D"/>
                    </a:gs>
                  </a:gsLst>
                  <a:lin scaled="0"/>
                </a:gradFill>
                <a:sym typeface="+mn-ea"/>
              </a:rPr>
              <a:t>EVENTS AGENDA</a:t>
            </a:r>
            <a:endParaRPr lang="pt-PT" altLang="en-US" b="1" i="1" dirty="0">
              <a:gradFill>
                <a:gsLst>
                  <a:gs pos="0">
                    <a:srgbClr val="14CD68"/>
                  </a:gs>
                  <a:gs pos="100000">
                    <a:srgbClr val="035C7D"/>
                  </a:gs>
                </a:gsLst>
                <a:lin scaled="0"/>
              </a:gradFill>
              <a:latin typeface="Arial Narrow" panose="020B0606020202030204" pitchFamily="34" charset="0"/>
              <a:sym typeface="+mn-ea"/>
            </a:endParaRPr>
          </a:p>
        </p:txBody>
      </p:sp>
      <p:graphicFrame>
        <p:nvGraphicFramePr>
          <p:cNvPr id="6" name="Tabela 5"/>
          <p:cNvGraphicFramePr>
            <a:graphicFrameLocks noGrp="1"/>
          </p:cNvGraphicFramePr>
          <p:nvPr>
            <p:extLst>
              <p:ext uri="{D42A27DB-BD31-4B8C-83A1-F6EECF244321}">
                <p14:modId xmlns:p14="http://schemas.microsoft.com/office/powerpoint/2010/main" val="4220044746"/>
              </p:ext>
            </p:extLst>
          </p:nvPr>
        </p:nvGraphicFramePr>
        <p:xfrm>
          <a:off x="8255" y="813435"/>
          <a:ext cx="12193270" cy="6027457"/>
        </p:xfrm>
        <a:graphic>
          <a:graphicData uri="http://schemas.openxmlformats.org/drawingml/2006/table">
            <a:tbl>
              <a:tblPr>
                <a:noFill/>
              </a:tblPr>
              <a:tblGrid>
                <a:gridCol w="447675"/>
                <a:gridCol w="48260"/>
                <a:gridCol w="71120"/>
                <a:gridCol w="447675"/>
                <a:gridCol w="1909445"/>
                <a:gridCol w="189230"/>
                <a:gridCol w="447675"/>
                <a:gridCol w="208280"/>
                <a:gridCol w="358775"/>
                <a:gridCol w="3053080"/>
                <a:gridCol w="208280"/>
                <a:gridCol w="366395"/>
                <a:gridCol w="208280"/>
                <a:gridCol w="387350"/>
                <a:gridCol w="3841750"/>
              </a:tblGrid>
              <a:tr h="270582">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B6E38"/>
                              </a:gs>
                            </a:gsLst>
                            <a:lin scaled="0"/>
                          </a:gradFill>
                          <a:latin typeface="Arial Narrow" panose="020B0606020202030204" pitchFamily="34" charset="0"/>
                          <a:sym typeface="+mn-ea"/>
                        </a:rPr>
                        <a:t>INTERNATIONAL CONFERENCE</a:t>
                      </a:r>
                      <a:endParaRPr lang="pt-PT" sz="1400" b="1" i="1" dirty="0" smtClean="0">
                        <a:gradFill>
                          <a:gsLst>
                            <a:gs pos="0">
                              <a:srgbClr val="9EE256"/>
                            </a:gs>
                            <a:gs pos="100000">
                              <a:srgbClr val="52762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B6E38"/>
                              </a:gs>
                            </a:gsLst>
                            <a:lin scaled="0"/>
                          </a:gradFill>
                          <a:latin typeface="Arial Narrow" panose="020B0606020202030204" pitchFamily="34" charset="0"/>
                          <a:sym typeface="+mn-ea"/>
                        </a:rPr>
                        <a:t>INTERNATIONAL CONFERENCE</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rPr>
                        <a:t>ATLANTIC BUSINESS FORUM</a:t>
                      </a: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r>
              <a:tr h="346820">
                <a:tc gridSpan="5">
                  <a:txBody>
                    <a:bodyPr/>
                    <a:lstStyle/>
                    <a:p>
                      <a:pPr algn="ctr" fontAlgn="ctr"/>
                      <a:r>
                        <a:rPr lang="pt-PT" sz="1400" b="1" i="1" dirty="0" smtClean="0">
                          <a:gradFill>
                            <a:gsLst>
                              <a:gs pos="0">
                                <a:srgbClr val="14CD68"/>
                              </a:gs>
                              <a:gs pos="100000">
                                <a:srgbClr val="0B6E38"/>
                              </a:gs>
                            </a:gsLst>
                            <a:lin scaled="0"/>
                          </a:gradFill>
                          <a:effectLst/>
                          <a:latin typeface="Arial Narrow" panose="020B0606020202030204" pitchFamily="34" charset="0"/>
                          <a:sym typeface="+mn-ea"/>
                        </a:rPr>
                        <a:t>07 to 09 JUNE 2021</a:t>
                      </a:r>
                      <a:endParaRPr lang="pt-PT" sz="1400" b="0"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09 JUNE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dirty="0" smtClean="0">
                          <a:gradFill>
                            <a:gsLst>
                              <a:gs pos="0">
                                <a:srgbClr val="14CD68"/>
                              </a:gs>
                              <a:gs pos="100000">
                                <a:srgbClr val="035C7D"/>
                              </a:gs>
                            </a:gsLst>
                            <a:lin scaled="0"/>
                          </a:gradFill>
                          <a:latin typeface="Arial Narrow" panose="020B0606020202030204" pitchFamily="34" charset="0"/>
                          <a:sym typeface="+mn-ea"/>
                        </a:rPr>
                        <a:t> 09 - 11 JUNE 2021</a:t>
                      </a:r>
                      <a:endParaRPr lang="pt-PT" sz="1400" b="1" i="1" dirty="0" smtClean="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lnB>
                      <a:noFill/>
                    </a:lnB>
                  </a:tcPr>
                </a:tc>
                <a:tc hMerge="1">
                  <a:txBody>
                    <a:bodyPr/>
                    <a:lstStyle/>
                    <a:p>
                      <a:endParaRPr lang="pt-PT"/>
                    </a:p>
                  </a:txBody>
                  <a:tcPr>
                    <a:lnB>
                      <a:noFill/>
                    </a:lnB>
                  </a:tcPr>
                </a:tc>
                <a:tc hMerge="1">
                  <a:txBody>
                    <a:bodyPr/>
                    <a:lstStyle/>
                    <a:p>
                      <a:endParaRPr lang="pt-PT"/>
                    </a:p>
                  </a:txBody>
                  <a:tcPr>
                    <a:lnB>
                      <a:noFill/>
                    </a:lnB>
                  </a:tcPr>
                </a:tc>
              </a:tr>
              <a:tr h="216215">
                <a:tc rowSpan="2" gridSpan="5">
                  <a:txBody>
                    <a:bodyPr/>
                    <a:lstStyle/>
                    <a:p>
                      <a:pPr algn="ctr" fontAlgn="b"/>
                      <a:r>
                        <a:rPr sz="1100" dirty="0" smtClean="0">
                          <a:solidFill>
                            <a:schemeClr val="bg1"/>
                          </a:solidFill>
                          <a:effectLst/>
                          <a:latin typeface="Arial Narrow" panose="020B0606020202030204" pitchFamily="34" charset="0"/>
                          <a:sym typeface="+mn-ea"/>
                        </a:rPr>
                        <a:t>Application of Basalt Powder in Agriculture and Basalt </a:t>
                      </a:r>
                      <a:r>
                        <a:rPr lang="en-GB" sz="1100" noProof="0" dirty="0" smtClean="0">
                          <a:solidFill>
                            <a:schemeClr val="bg1"/>
                          </a:solidFill>
                          <a:effectLst/>
                          <a:latin typeface="Arial Narrow" panose="020B0606020202030204" pitchFamily="34" charset="0"/>
                          <a:sym typeface="+mn-ea"/>
                        </a:rPr>
                        <a:t>Fiber</a:t>
                      </a:r>
                      <a:r>
                        <a:rPr sz="1100" dirty="0" smtClean="0">
                          <a:solidFill>
                            <a:schemeClr val="bg1"/>
                          </a:solidFill>
                          <a:effectLst/>
                          <a:latin typeface="Arial Narrow" panose="020B0606020202030204" pitchFamily="34" charset="0"/>
                          <a:sym typeface="+mn-ea"/>
                        </a:rPr>
                        <a:t> in Industry</a:t>
                      </a:r>
                      <a:endParaRPr lang="pt-PT" sz="1100" i="1"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FBE6D7"/>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rowSpan="2" gridSpan="4">
                  <a:txBody>
                    <a:bodyPr/>
                    <a:lstStyle/>
                    <a:p>
                      <a:pPr algn="ctr" fontAlgn="b"/>
                      <a:r>
                        <a:rPr sz="1100" dirty="0" smtClean="0">
                          <a:solidFill>
                            <a:schemeClr val="bg1"/>
                          </a:solidFill>
                          <a:effectLst/>
                          <a:latin typeface="Arial Narrow" panose="020B0606020202030204" pitchFamily="34" charset="0"/>
                          <a:sym typeface="+mn-ea"/>
                        </a:rPr>
                        <a:t>Application of Basalt Powder in Agriculture and Basalt </a:t>
                      </a:r>
                      <a:r>
                        <a:rPr lang="en-GB" sz="1100" noProof="0" dirty="0" smtClean="0">
                          <a:solidFill>
                            <a:schemeClr val="bg1"/>
                          </a:solidFill>
                          <a:effectLst/>
                          <a:latin typeface="Arial Narrow" panose="020B0606020202030204" pitchFamily="34" charset="0"/>
                          <a:sym typeface="+mn-ea"/>
                        </a:rPr>
                        <a:t>Fiber</a:t>
                      </a:r>
                      <a:r>
                        <a:rPr sz="1100" dirty="0" smtClean="0">
                          <a:solidFill>
                            <a:schemeClr val="bg1"/>
                          </a:solidFill>
                          <a:effectLst/>
                          <a:latin typeface="Arial Narrow" panose="020B0606020202030204" pitchFamily="34" charset="0"/>
                          <a:sym typeface="+mn-ea"/>
                        </a:rPr>
                        <a:t> in Industry</a:t>
                      </a:r>
                      <a:endParaRPr lang="fr-FR" sz="110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w="12700" cap="flat" cmpd="sng" algn="ctr">
                      <a:noFill/>
                      <a:prstDash val="solid"/>
                      <a:headEnd type="none"/>
                      <a:tailEnd type="none"/>
                    </a:lnB>
                    <a:lnTlToBr>
                      <a:noFill/>
                    </a:lnTlToBr>
                    <a:lnBlToTr>
                      <a:noFill/>
                    </a:lnBlToTr>
                    <a:solidFill>
                      <a:srgbClr val="E8E8EA"/>
                    </a:solidFill>
                  </a:tcPr>
                </a:tc>
                <a:tc rowSpan="2" hMerge="1">
                  <a:txBody>
                    <a:bodyPr/>
                    <a:lstStyle/>
                    <a:p>
                      <a:endParaRPr lang="pt-PT"/>
                    </a:p>
                  </a:txBody>
                  <a:tcPr/>
                </a:tc>
                <a:tc rowSpan="2" hMerge="1">
                  <a:txBody>
                    <a:bodyPr/>
                    <a:lstStyle/>
                    <a:p>
                      <a:endParaRPr lang="pt-PT"/>
                    </a:p>
                  </a:txBody>
                  <a:tcPr/>
                </a:tc>
                <a:tc rowSpan="2"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1" i="1" smtClean="0">
                          <a:solidFill>
                            <a:schemeClr val="bg1"/>
                          </a:solidFill>
                          <a:latin typeface="Arial Narrow" panose="020B0606020202030204" pitchFamily="34" charset="0"/>
                          <a:sym typeface="+mn-ea"/>
                        </a:rPr>
                        <a:t>0</a:t>
                      </a:r>
                      <a:r>
                        <a:rPr lang="pt-PT" altLang="en-US" sz="1100" b="1" i="1" smtClean="0">
                          <a:solidFill>
                            <a:schemeClr val="bg1"/>
                          </a:solidFill>
                          <a:latin typeface="Arial Narrow" panose="020B0606020202030204" pitchFamily="34" charset="0"/>
                          <a:sym typeface="+mn-ea"/>
                        </a:rPr>
                        <a:t>8</a:t>
                      </a:r>
                      <a:r>
                        <a:rPr sz="1100" b="1" i="1" smtClean="0">
                          <a:solidFill>
                            <a:schemeClr val="bg1"/>
                          </a:solidFill>
                          <a:latin typeface="Arial Narrow" panose="020B0606020202030204" pitchFamily="34" charset="0"/>
                          <a:sym typeface="+mn-ea"/>
                        </a:rPr>
                        <a:t>:00</a:t>
                      </a:r>
                      <a:endPar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sz="1100" b="0" i="1" dirty="0" smtClean="0">
                          <a:ln>
                            <a:noFill/>
                          </a:ln>
                          <a:solidFill>
                            <a:schemeClr val="bg1"/>
                          </a:solidFill>
                          <a:latin typeface="Arial Narrow" panose="020B0606020202030204" pitchFamily="34" charset="0"/>
                          <a:sym typeface="+mn-ea"/>
                        </a:rPr>
                        <a:t>ACCREDITATION</a:t>
                      </a:r>
                      <a:r>
                        <a:rPr lang="pt-PT" sz="1100" b="0" i="1" dirty="0" smtClean="0">
                          <a:ln>
                            <a:noFill/>
                          </a:ln>
                          <a:solidFill>
                            <a:schemeClr val="bg1"/>
                          </a:solidFill>
                          <a:latin typeface="Arial Narrow" panose="020B0606020202030204" pitchFamily="34" charset="0"/>
                          <a:sym typeface="+mn-ea"/>
                        </a:rPr>
                        <a:t> OF </a:t>
                      </a:r>
                      <a:r>
                        <a:rPr lang="pt-PT" sz="1100" b="0" i="1" dirty="0" smtClean="0">
                          <a:ln>
                            <a:noFill/>
                          </a:ln>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r>
              <a:tr h="228089">
                <a:tc gridSpan="5"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4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vMerge="1">
                  <a:txBody>
                    <a:bodyPr/>
                    <a:lstStyle/>
                    <a:p>
                      <a:endParaRPr lang="pt-PT"/>
                    </a:p>
                  </a:txBody>
                  <a:tcPr/>
                </a:tc>
                <a:tc hMerge="1" vMerge="1">
                  <a:txBody>
                    <a:bodyPr/>
                    <a:lstStyle/>
                    <a:p>
                      <a:endParaRPr lang="pt-PT"/>
                    </a:p>
                  </a:txBody>
                  <a:tcPr/>
                </a:tc>
                <a:tc hMerge="1" vMerge="1">
                  <a:txBody>
                    <a:bodyPr/>
                    <a:lstStyle/>
                    <a:p>
                      <a:endParaRPr lang="pt-PT"/>
                    </a:p>
                  </a:txBody>
                  <a:tcPr/>
                </a:tc>
                <a:tc hMerge="1" v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1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1" i="1" smtClean="0">
                          <a:solidFill>
                            <a:schemeClr val="bg1"/>
                          </a:solidFill>
                          <a:latin typeface="Arial Narrow" panose="020B0606020202030204" pitchFamily="34" charset="0"/>
                          <a:sym typeface="+mn-ea"/>
                        </a:rPr>
                        <a:t>0</a:t>
                      </a:r>
                      <a:r>
                        <a:rPr lang="pt-PT" altLang="en-US" sz="1100" b="1" i="1" smtClean="0">
                          <a:solidFill>
                            <a:schemeClr val="bg1"/>
                          </a:solidFill>
                          <a:latin typeface="Arial Narrow" panose="020B0606020202030204" pitchFamily="34" charset="0"/>
                          <a:sym typeface="+mn-ea"/>
                        </a:rPr>
                        <a:t>8</a:t>
                      </a:r>
                      <a:r>
                        <a:rPr sz="1100" b="1" i="1" smtClean="0">
                          <a:solidFill>
                            <a:schemeClr val="bg1"/>
                          </a:solidFill>
                          <a:latin typeface="Arial Narrow" panose="020B0606020202030204" pitchFamily="34" charset="0"/>
                          <a:sym typeface="+mn-ea"/>
                        </a:rPr>
                        <a:t>:</a:t>
                      </a:r>
                      <a:r>
                        <a:rPr lang="pt-PT" altLang="en-US" sz="1100" b="1" i="1" smtClean="0">
                          <a:solidFill>
                            <a:schemeClr val="bg1"/>
                          </a:solidFill>
                          <a:latin typeface="Arial Narrow" panose="020B0606020202030204" pitchFamily="34" charset="0"/>
                          <a:sym typeface="+mn-ea"/>
                        </a:rPr>
                        <a:t>15</a:t>
                      </a:r>
                      <a:endPar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r>
              <a:tr h="241837">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b="1" i="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07 June 2021</a:t>
                      </a:r>
                      <a:endParaRPr lang="pt-PT" sz="14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4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09 </a:t>
                      </a:r>
                      <a:r>
                        <a:rPr lang="pt-PT" sz="1200" b="1" i="1" noProof="0" dirty="0" err="1" smtClean="0">
                          <a:solidFill>
                            <a:srgbClr val="641111"/>
                          </a:solidFill>
                          <a:latin typeface="Arial Narrow" panose="020B0606020202030204" pitchFamily="34" charset="0"/>
                          <a:sym typeface="+mn-ea"/>
                        </a:rPr>
                        <a:t>June</a:t>
                      </a:r>
                      <a:r>
                        <a:rPr lang="pt-PT" sz="1200" b="1" i="1"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w="12700" cap="flat" cmpd="sng" algn="ctr">
                      <a:noFill/>
                      <a:prstDash val="solid"/>
                      <a:round/>
                      <a:headEnd type="none" w="med" len="med"/>
                      <a:tailEnd type="none" w="med" len="med"/>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1" i="1" smtClean="0">
                          <a:solidFill>
                            <a:schemeClr val="bg1"/>
                          </a:solidFill>
                          <a:latin typeface="Arial Narrow" panose="020B0606020202030204" pitchFamily="34" charset="0"/>
                          <a:sym typeface="+mn-ea"/>
                        </a:rPr>
                        <a:t>12</a:t>
                      </a:r>
                      <a:r>
                        <a:rPr sz="1100" b="1" i="1" smtClean="0">
                          <a:solidFill>
                            <a:schemeClr val="bg1"/>
                          </a:solidFill>
                          <a:latin typeface="Arial Narrow" panose="020B0606020202030204" pitchFamily="34" charset="0"/>
                          <a:sym typeface="+mn-ea"/>
                        </a:rPr>
                        <a:t>:</a:t>
                      </a:r>
                      <a:r>
                        <a:rPr lang="pt-PT" altLang="en-US" sz="1100" b="1" i="1" smtClean="0">
                          <a:solidFill>
                            <a:schemeClr val="bg1"/>
                          </a:solidFill>
                          <a:latin typeface="Arial Narrow" panose="020B0606020202030204" pitchFamily="34" charset="0"/>
                          <a:sym typeface="+mn-ea"/>
                        </a:rPr>
                        <a:t>3</a:t>
                      </a:r>
                      <a:r>
                        <a:rPr sz="1100" b="1" i="1" smtClean="0">
                          <a:solidFill>
                            <a:schemeClr val="bg1"/>
                          </a:solidFill>
                          <a:latin typeface="Arial Narrow" panose="020B0606020202030204" pitchFamily="34" charset="0"/>
                          <a:sym typeface="+mn-ea"/>
                        </a:rPr>
                        <a:t>0</a:t>
                      </a:r>
                      <a:endPar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4</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bg1"/>
                          </a:solidFill>
                          <a:latin typeface="Arial Narrow" panose="020B0606020202030204" pitchFamily="34" charset="0"/>
                          <a:ea typeface="Century Gothic" panose="020B0502020202020204" pitchFamily="2" charset="0"/>
                          <a:cs typeface="Century Gothic" panose="020B0502020202020204" pitchFamily="2" charset="0"/>
                        </a:rPr>
                        <a:t>LUNCH</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r>
              <a:tr h="185595">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b="0" i="1" dirty="0" smtClean="0">
                          <a:solidFill>
                            <a:srgbClr val="641111"/>
                          </a:solidFill>
                          <a:latin typeface="Arial Narrow" panose="020B0606020202030204" pitchFamily="34" charset="0"/>
                          <a:sym typeface="+mn-ea"/>
                        </a:rPr>
                        <a:t>ACCREDITATION</a:t>
                      </a:r>
                      <a:r>
                        <a:rPr lang="pt-PT" sz="1200" b="0" dirty="0" smtClean="0">
                          <a:solidFill>
                            <a:srgbClr val="641111"/>
                          </a:solidFill>
                          <a:latin typeface="Arial Narrow" panose="020B0606020202030204" pitchFamily="34" charset="0"/>
                          <a:sym typeface="+mn-ea"/>
                        </a:rPr>
                        <a:t>:</a:t>
                      </a:r>
                      <a:r>
                        <a:rPr lang="en-GB" sz="1200" noProof="0" dirty="0" smtClean="0">
                          <a:solidFill>
                            <a:schemeClr val="bg1"/>
                          </a:solidFill>
                          <a:latin typeface="Arial Narrow" panose="020B0606020202030204" pitchFamily="34" charset="0"/>
                          <a:sym typeface="+mn-ea"/>
                        </a:rPr>
                        <a:t>From</a:t>
                      </a:r>
                      <a:r>
                        <a:rPr sz="1200" dirty="0" smtClean="0">
                          <a:solidFill>
                            <a:schemeClr val="bg1"/>
                          </a:solidFill>
                          <a:latin typeface="Arial Narrow" panose="020B0606020202030204" pitchFamily="34" charset="0"/>
                          <a:sym typeface="+mn-ea"/>
                        </a:rPr>
                        <a:t> 7:00</a:t>
                      </a:r>
                      <a:endPar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b="0" i="1" dirty="0" smtClean="0">
                          <a:solidFill>
                            <a:srgbClr val="641111"/>
                          </a:solidFill>
                          <a:latin typeface="Arial Narrow" panose="020B0606020202030204" pitchFamily="34" charset="0"/>
                          <a:sym typeface="+mn-ea"/>
                        </a:rPr>
                        <a:t>ACCREDITATION</a:t>
                      </a:r>
                      <a:r>
                        <a:rPr lang="pt-PT" sz="1200" b="0" dirty="0" smtClean="0">
                          <a:solidFill>
                            <a:srgbClr val="641111"/>
                          </a:solidFill>
                          <a:latin typeface="Arial Narrow" panose="020B0606020202030204" pitchFamily="34" charset="0"/>
                          <a:sym typeface="+mn-ea"/>
                        </a:rPr>
                        <a:t>:</a:t>
                      </a:r>
                      <a:r>
                        <a:rPr lang="en-GB" sz="1200" noProof="0" dirty="0" smtClean="0">
                          <a:solidFill>
                            <a:schemeClr val="bg1"/>
                          </a:solidFill>
                          <a:latin typeface="Arial Narrow" panose="020B0606020202030204" pitchFamily="34" charset="0"/>
                          <a:sym typeface="+mn-ea"/>
                        </a:rPr>
                        <a:t>From</a:t>
                      </a:r>
                      <a:r>
                        <a:rPr sz="1200" dirty="0" smtClean="0">
                          <a:solidFill>
                            <a:schemeClr val="bg1"/>
                          </a:solidFill>
                          <a:latin typeface="Arial Narrow" panose="020B0606020202030204" pitchFamily="34" charset="0"/>
                          <a:sym typeface="+mn-ea"/>
                        </a:rPr>
                        <a:t> 7:00</a:t>
                      </a:r>
                      <a:endPar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FBE6D7"/>
                    </a:solidFill>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1" i="1" smtClean="0">
                          <a:solidFill>
                            <a:schemeClr val="bg1"/>
                          </a:solidFill>
                          <a:latin typeface="Arial Narrow" panose="020B0606020202030204" pitchFamily="34" charset="0"/>
                          <a:sym typeface="+mn-ea"/>
                        </a:rPr>
                        <a:t>14</a:t>
                      </a:r>
                      <a:r>
                        <a:rPr sz="1100" b="1" i="1" smtClean="0">
                          <a:solidFill>
                            <a:schemeClr val="bg1"/>
                          </a:solidFill>
                          <a:latin typeface="Arial Narrow" panose="020B0606020202030204" pitchFamily="34" charset="0"/>
                          <a:sym typeface="+mn-ea"/>
                        </a:rPr>
                        <a:t>:</a:t>
                      </a:r>
                      <a:r>
                        <a:rPr lang="pt-PT" altLang="en-US" sz="1100" b="1" i="1" smtClean="0">
                          <a:solidFill>
                            <a:schemeClr val="bg1"/>
                          </a:solidFill>
                          <a:latin typeface="Arial Narrow" panose="020B0606020202030204" pitchFamily="34" charset="0"/>
                          <a:sym typeface="+mn-ea"/>
                        </a:rPr>
                        <a:t>0</a:t>
                      </a:r>
                      <a:r>
                        <a:rPr sz="1100" b="1" i="1" smtClean="0">
                          <a:solidFill>
                            <a:schemeClr val="bg1"/>
                          </a:solidFill>
                          <a:latin typeface="Arial Narrow" panose="020B0606020202030204" pitchFamily="34" charset="0"/>
                          <a:sym typeface="+mn-ea"/>
                        </a:rPr>
                        <a:t>0</a:t>
                      </a:r>
                      <a:endPar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5</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3</a:t>
                      </a:r>
                      <a:r>
                        <a:rPr lang="en-US" sz="1100" b="1" i="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0" i="1" dirty="0" smtClean="0">
                          <a:ln>
                            <a:noFill/>
                          </a:ln>
                          <a:solidFill>
                            <a:schemeClr val="bg1"/>
                          </a:solidFill>
                          <a:latin typeface="Arial Narrow" panose="020B0606020202030204" pitchFamily="34" charset="0"/>
                          <a:ea typeface="Century Gothic" panose="020B0502020202020204" pitchFamily="2" charset="0"/>
                          <a:cs typeface="Century Gothic" panose="020B0502020202020204" pitchFamily="2" charset="0"/>
                        </a:rPr>
                        <a:t>BUSINESS ROUND</a:t>
                      </a: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r>
              <a:tr h="253964">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Opening Ceremony</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sym typeface="+mn-ea"/>
                        </a:rPr>
                        <a:t>Conference</a:t>
                      </a:r>
                      <a:r>
                        <a:rPr lang="pt-PT" sz="1100" dirty="0" smtClean="0">
                          <a:solidFill>
                            <a:schemeClr val="bg1"/>
                          </a:solidFill>
                          <a:latin typeface="Arial Narrow" panose="020B0606020202030204" pitchFamily="34" charset="0"/>
                          <a:sym typeface="+mn-ea"/>
                        </a:rPr>
                        <a:t> VII</a:t>
                      </a:r>
                      <a:endParaRPr lang="pt-PT" sz="1100" i="1"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b="1" i="1" dirty="0" smtClean="0">
                          <a:solidFill>
                            <a:schemeClr val="bg1"/>
                          </a:solidFill>
                          <a:latin typeface="Arial Narrow" panose="020B0606020202030204" pitchFamily="34" charset="0"/>
                          <a:sym typeface="+mn-ea"/>
                        </a:rPr>
                        <a:t>15</a:t>
                      </a:r>
                      <a:r>
                        <a:rPr sz="1100" b="1" i="1" dirty="0" smtClean="0">
                          <a:solidFill>
                            <a:schemeClr val="bg1"/>
                          </a:solidFill>
                          <a:latin typeface="Arial Narrow" panose="020B0606020202030204" pitchFamily="34" charset="0"/>
                          <a:sym typeface="+mn-ea"/>
                        </a:rPr>
                        <a:t>:</a:t>
                      </a:r>
                      <a:r>
                        <a:rPr lang="pt-PT" altLang="en-US" sz="1100" b="1" i="1" dirty="0" smtClean="0">
                          <a:solidFill>
                            <a:schemeClr val="bg1"/>
                          </a:solidFill>
                          <a:latin typeface="Arial Narrow" panose="020B0606020202030204" pitchFamily="34" charset="0"/>
                          <a:sym typeface="+mn-ea"/>
                        </a:rPr>
                        <a:t>3</a:t>
                      </a:r>
                      <a:r>
                        <a:rPr sz="1100" b="1" i="1" dirty="0" smtClean="0">
                          <a:solidFill>
                            <a:schemeClr val="bg1"/>
                          </a:solidFill>
                          <a:latin typeface="Arial Narrow" panose="020B0606020202030204" pitchFamily="34" charset="0"/>
                          <a:sym typeface="+mn-ea"/>
                        </a:rPr>
                        <a:t>0</a:t>
                      </a:r>
                      <a:endParaRPr 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8</a:t>
                      </a:r>
                      <a:r>
                        <a:rPr 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r>
                        <a:rPr lang="en-US"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a:t>
                      </a:r>
                    </a:p>
                  </a:txBody>
                  <a:tcPr marL="0" marR="0" marT="0" marB="0" anchor="ctr">
                    <a:lnL>
                      <a:noFill/>
                    </a:lnL>
                    <a:lnR>
                      <a:noFill/>
                    </a:lnR>
                    <a:lnT>
                      <a:noFill/>
                    </a:lnT>
                    <a:lnB>
                      <a:noFill/>
                    </a:lnB>
                    <a:lnTlToBr>
                      <a:noFill/>
                    </a:lnTlToBr>
                    <a:lnBlToTr>
                      <a:noFill/>
                    </a:lnBlToTr>
                    <a:solidFill>
                      <a:schemeClr val="accent5">
                        <a:lumMod val="20000"/>
                        <a:lumOff val="80000"/>
                      </a:schemeClr>
                    </a:solidFill>
                  </a:tcPr>
                </a:tc>
                <a:tc>
                  <a:txBody>
                    <a:bodyPr/>
                    <a:lstStyle/>
                    <a:p>
                      <a:pPr marL="0" marR="0" indent="0" algn="l">
                        <a:lnSpc>
                          <a:spcPts val="1000"/>
                        </a:lnSpc>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cs typeface="Times New Roman" panose="02020603050405020304" pitchFamily="18" charset="0"/>
                          <a:sym typeface="+mn-ea"/>
                        </a:rPr>
                        <a:t>Panel I: </a:t>
                      </a:r>
                      <a:r>
                        <a:rPr lang="pt-PT" altLang="en-US" sz="1100" dirty="0" smtClean="0">
                          <a:solidFill>
                            <a:schemeClr val="bg1"/>
                          </a:solidFill>
                          <a:latin typeface="Arial Narrow" panose="020B0606020202030204" pitchFamily="34" charset="0"/>
                          <a:cs typeface="Times New Roman" panose="02020603050405020304" pitchFamily="18" charset="0"/>
                          <a:sym typeface="+mn-ea"/>
                        </a:rPr>
                        <a:t>«</a:t>
                      </a:r>
                      <a:r>
                        <a:rPr lang="en-US" sz="1100" i="1" dirty="0" smtClean="0">
                          <a:solidFill>
                            <a:schemeClr val="bg1"/>
                          </a:solidFill>
                          <a:latin typeface="Arial Narrow" panose="020B0606020202030204" pitchFamily="34" charset="0"/>
                          <a:cs typeface="Times New Roman" panose="02020603050405020304" pitchFamily="18" charset="0"/>
                          <a:sym typeface="+mn-ea"/>
                        </a:rPr>
                        <a:t>BRAZIL: The Potential and the Opportunity of Technical and Entrepreneurial Cooperation»</a:t>
                      </a:r>
                      <a:endParaRPr lang="pt-PT" sz="11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5">
                        <a:lumMod val="20000"/>
                        <a:lumOff val="80000"/>
                      </a:schemeClr>
                    </a:solidFill>
                  </a:tcPr>
                </a:tc>
              </a:tr>
              <a:tr h="184971">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Conference</a:t>
                      </a:r>
                      <a:r>
                        <a:rPr lang="pt-PT" sz="1100" u="none" strike="noStrike" dirty="0" smtClean="0">
                          <a:solidFill>
                            <a:schemeClr val="bg1"/>
                          </a:solidFill>
                          <a:effectLst/>
                          <a:latin typeface="Arial Narrow" panose="020B0606020202030204" pitchFamily="34" charset="0"/>
                        </a:rPr>
                        <a:t> </a:t>
                      </a:r>
                      <a:r>
                        <a:rPr lang="pt-PT" sz="1100" u="none" strike="noStrike" dirty="0">
                          <a:solidFill>
                            <a:schemeClr val="bg1"/>
                          </a:solidFill>
                          <a:effectLst/>
                          <a:latin typeface="Arial Narrow" panose="020B0606020202030204" pitchFamily="34" charset="0"/>
                        </a:rPr>
                        <a:t>I</a:t>
                      </a:r>
                      <a:r>
                        <a:rPr lang="pt-PT" sz="1100" u="none" strike="noStrike" dirty="0" smtClean="0">
                          <a:solidFill>
                            <a:schemeClr val="bg1"/>
                          </a:solidFill>
                          <a:effectLst/>
                          <a:latin typeface="Arial Narrow" panose="020B0606020202030204" pitchFamily="34" charset="0"/>
                        </a:rPr>
                        <a:t>:</a:t>
                      </a:r>
                      <a:endParaRPr lang="pt-PT" sz="1100" b="1" i="1" u="none" strike="noStrike"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FBE6D7"/>
                    </a:solidFill>
                  </a:tcPr>
                </a:tc>
                <a:tc>
                  <a:txBody>
                    <a:bodyPr/>
                    <a:lstStyle/>
                    <a:p>
                      <a:pPr algn="l" fontAlgn="b"/>
                      <a:r>
                        <a:rPr sz="1100" noProof="0" dirty="0" smtClean="0">
                          <a:solidFill>
                            <a:schemeClr val="bg1"/>
                          </a:solidFill>
                          <a:effectLst/>
                          <a:latin typeface="Arial Narrow" panose="020B0606020202030204" pitchFamily="34" charset="0"/>
                          <a:sym typeface="+mn-ea"/>
                        </a:rPr>
                        <a:t>Coffee Break</a:t>
                      </a:r>
                      <a:endParaRPr lang="en-GB" sz="1100" b="0" i="0"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mn-ea"/>
                        </a:rPr>
                        <a:t>10 JUNE 2021</a:t>
                      </a:r>
                      <a:endParaRPr lang="pt-PT" altLang="x-none" sz="1200" b="1" i="1" dirty="0">
                        <a:gradFill>
                          <a:gsLst>
                            <a:gs pos="0">
                              <a:srgbClr val="14CD68"/>
                            </a:gs>
                            <a:gs pos="100000">
                              <a:srgbClr val="035C7D"/>
                            </a:gs>
                          </a:gsLst>
                          <a:lin scaled="0"/>
                        </a:gra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95594">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algn="l" rtl="0" fontAlgn="ctr"/>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Coffee Break </a:t>
                      </a:r>
                      <a:endParaRPr lang="en-US" sz="1100" b="1" i="0"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en-US" sz="1100" dirty="0" err="1" smtClean="0">
                          <a:solidFill>
                            <a:schemeClr val="bg1"/>
                          </a:solidFill>
                          <a:latin typeface="Arial Narrow" panose="020B0606020202030204" pitchFamily="34" charset="0"/>
                          <a:sym typeface="+mn-ea"/>
                        </a:rPr>
                        <a:t>Conference</a:t>
                      </a:r>
                      <a:r>
                        <a:rPr lang="en-GB" sz="1100" noProof="0" dirty="0" smtClean="0">
                          <a:solidFill>
                            <a:schemeClr val="bg1"/>
                          </a:solidFill>
                          <a:latin typeface="Arial Narrow" panose="020B0606020202030204" pitchFamily="34" charset="0"/>
                          <a:sym typeface="+mn-ea"/>
                        </a:rPr>
                        <a:t> </a:t>
                      </a:r>
                      <a:r>
                        <a:rPr lang="pt-PT" altLang="en-GB" sz="1100" noProof="0" dirty="0" smtClean="0">
                          <a:solidFill>
                            <a:schemeClr val="bg1"/>
                          </a:solidFill>
                          <a:latin typeface="Arial Narrow" panose="020B0606020202030204" pitchFamily="34" charset="0"/>
                          <a:sym typeface="+mn-ea"/>
                        </a:rPr>
                        <a:t>VIII</a:t>
                      </a:r>
                      <a:endParaRPr lang="pt-PT" altLang="en-GB"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b="1" i="1" dirty="0" smtClean="0">
                          <a:solidFill>
                            <a:srgbClr val="641111"/>
                          </a:solidFill>
                          <a:latin typeface="Arial Narrow" panose="020B0606020202030204" pitchFamily="34" charset="0"/>
                          <a:sym typeface="+mn-ea"/>
                        </a:rPr>
                        <a:t>ACCREDITATION</a:t>
                      </a:r>
                      <a:r>
                        <a:rPr lang="pt-PT" sz="1100" b="1" dirty="0" smtClean="0">
                          <a:solidFill>
                            <a:srgbClr val="641111"/>
                          </a:solidFill>
                          <a:latin typeface="Arial Narrow" panose="020B0606020202030204" pitchFamily="34" charset="0"/>
                          <a:sym typeface="+mn-ea"/>
                        </a:rPr>
                        <a:t>:</a:t>
                      </a:r>
                      <a:r>
                        <a:rPr lang="en-GB" sz="1100" noProof="0" dirty="0" smtClean="0">
                          <a:solidFill>
                            <a:schemeClr val="bg1"/>
                          </a:solidFill>
                          <a:latin typeface="Arial Narrow" panose="020B0606020202030204" pitchFamily="34" charset="0"/>
                          <a:sym typeface="+mn-ea"/>
                        </a:rPr>
                        <a:t>From</a:t>
                      </a:r>
                      <a:r>
                        <a:rPr sz="1100" dirty="0" smtClean="0">
                          <a:solidFill>
                            <a:schemeClr val="bg1"/>
                          </a:solidFill>
                          <a:latin typeface="Arial Narrow" panose="020B0606020202030204" pitchFamily="34" charset="0"/>
                          <a:sym typeface="+mn-ea"/>
                        </a:rPr>
                        <a:t> 7:00</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b">
                    <a:lnL>
                      <a:noFill/>
                    </a:lnL>
                    <a:lnR>
                      <a:noFill/>
                    </a:lnR>
                    <a:lnT>
                      <a:noFill/>
                    </a:lnT>
                    <a:lnB>
                      <a:noFill/>
                    </a:lnB>
                    <a:lnTlToBr>
                      <a:noFill/>
                    </a:lnTlToBr>
                    <a:lnBlToTr>
                      <a:noFill/>
                    </a:lnBlToTr>
                    <a:solidFill>
                      <a:schemeClr val="tx1">
                        <a:lumMod val="85000"/>
                      </a:schemeClr>
                    </a:solidFill>
                  </a:tcPr>
                </a:tc>
                <a:tc hMerge="1">
                  <a:txBody>
                    <a:bodyPr/>
                    <a:lstStyle/>
                    <a:p>
                      <a:endParaRPr lang="pt-PT"/>
                    </a:p>
                  </a:txBody>
                  <a:tcPr marL="0" marR="0" marT="0" marB="0" anchor="ctr">
                    <a:lnL>
                      <a:noFill/>
                    </a:lnL>
                    <a:lnR>
                      <a:noFill/>
                    </a:lnR>
                    <a:lnT>
                      <a:noFill/>
                    </a:lnT>
                    <a:lnB>
                      <a:noFill/>
                    </a:lnB>
                    <a:lnTlToBr>
                      <a:noFill/>
                    </a:lnTlToBr>
                    <a:lnBlToTr>
                      <a:noFill/>
                    </a:lnBlToTr>
                    <a:solidFill>
                      <a:schemeClr val="tx1">
                        <a:lumMod val="85000"/>
                      </a:schemeClr>
                    </a:solidFill>
                  </a:tcPr>
                </a:tc>
              </a:tr>
              <a:tr h="209966">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Conference</a:t>
                      </a:r>
                      <a:r>
                        <a:rPr lang="pt-PT" sz="1100" u="none" strike="noStrike" dirty="0" smtClean="0">
                          <a:solidFill>
                            <a:schemeClr val="bg1"/>
                          </a:solidFill>
                          <a:effectLst/>
                          <a:latin typeface="Arial Narrow" panose="020B0606020202030204" pitchFamily="34" charset="0"/>
                        </a:rPr>
                        <a:t> </a:t>
                      </a:r>
                      <a:r>
                        <a:rPr lang="pt-PT" sz="1100" u="none" strike="noStrike" dirty="0">
                          <a:solidFill>
                            <a:schemeClr val="bg1"/>
                          </a:solidFill>
                          <a:effectLst/>
                          <a:latin typeface="Arial Narrow" panose="020B0606020202030204" pitchFamily="34" charset="0"/>
                        </a:rPr>
                        <a:t>II:</a:t>
                      </a:r>
                      <a:endParaRPr lang="pt-PT" sz="1100" b="1" i="1" u="none" strike="noStrike" dirty="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bg1"/>
                          </a:solidFill>
                          <a:effectLst/>
                          <a:latin typeface="Arial Narrow" panose="020B0606020202030204" pitchFamily="34" charset="0"/>
                          <a:sym typeface="+mn-ea"/>
                        </a:rPr>
                        <a:t>Lunch</a:t>
                      </a:r>
                      <a:endParaRPr lang="pt-PT" sz="1100" b="0" i="0"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Opening Ceremony</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96219">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Lunch</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sym typeface="+mn-ea"/>
                        </a:rPr>
                        <a:t>Panel</a:t>
                      </a:r>
                      <a:r>
                        <a:rPr lang="pt-PT" sz="1100"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IV</a:t>
                      </a:r>
                      <a:endParaRPr lang="pt-PT" sz="1100" i="1" noProof="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rtl="0" fontAlgn="ctr"/>
                      <a:r>
                        <a:rPr lang="pt-PT" sz="1100" u="none" strike="noStrike" dirty="0" smtClean="0">
                          <a:solidFill>
                            <a:schemeClr val="bg1"/>
                          </a:solidFill>
                          <a:effectLst/>
                          <a:latin typeface="Arial Narrow" panose="020B0606020202030204" pitchFamily="34" charset="0"/>
                        </a:rPr>
                        <a:t> </a:t>
                      </a:r>
                      <a:r>
                        <a:rPr lang="en-US" sz="1100" i="1" u="none" strike="noStrike" noProof="0" dirty="0" smtClean="0">
                          <a:solidFill>
                            <a:schemeClr val="bg1"/>
                          </a:solidFill>
                          <a:effectLst/>
                          <a:latin typeface="Arial Narrow" panose="020B0606020202030204" pitchFamily="34" charset="0"/>
                        </a:rPr>
                        <a:t>Presentation of Opportunities in ECOWAS</a:t>
                      </a:r>
                      <a:endParaRPr lang="en-US" sz="1100" b="0"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94343">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sz="1100" noProof="0" dirty="0" smtClean="0">
                          <a:solidFill>
                            <a:schemeClr val="bg1"/>
                          </a:solidFill>
                          <a:latin typeface="Arial Narrow" panose="020B0606020202030204" pitchFamily="34" charset="0"/>
                          <a:sym typeface="+mn-ea"/>
                        </a:rPr>
                        <a:t>Conference</a:t>
                      </a:r>
                      <a:r>
                        <a:rPr lang="pt-PT" sz="1100" u="none" strike="noStrike" dirty="0" smtClean="0">
                          <a:solidFill>
                            <a:schemeClr val="bg1"/>
                          </a:solidFill>
                          <a:effectLst/>
                          <a:latin typeface="Arial Narrow" panose="020B0606020202030204" pitchFamily="34" charset="0"/>
                        </a:rPr>
                        <a:t> </a:t>
                      </a:r>
                      <a:r>
                        <a:rPr lang="pt-PT" sz="1100" u="none" strike="noStrike" dirty="0">
                          <a:solidFill>
                            <a:schemeClr val="bg1"/>
                          </a:solidFill>
                          <a:effectLst/>
                          <a:latin typeface="Arial Narrow" panose="020B0606020202030204" pitchFamily="34" charset="0"/>
                        </a:rPr>
                        <a:t>III</a:t>
                      </a:r>
                      <a:r>
                        <a:rPr lang="pt-PT" sz="1100" u="none" strike="noStrike" dirty="0" smtClean="0">
                          <a:solidFill>
                            <a:schemeClr val="bg1"/>
                          </a:solidFill>
                          <a:effectLst/>
                          <a:latin typeface="Arial Narrow" panose="020B0606020202030204" pitchFamily="34" charset="0"/>
                        </a:rPr>
                        <a:t>:</a:t>
                      </a:r>
                      <a:endParaRPr lang="pt-PT" sz="1100" b="1" i="1" u="none" strike="noStrike"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11:00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Coffee Break</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219340">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Coffee Break </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11:00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rtl="0" fontAlgn="ctr"/>
                      <a:r>
                        <a:rPr lang="en-US" sz="1100" i="1" u="none" strike="noStrike" noProof="0" dirty="0" smtClean="0">
                          <a:solidFill>
                            <a:schemeClr val="bg1"/>
                          </a:solidFill>
                          <a:effectLst/>
                          <a:latin typeface="Arial Narrow" panose="020B0606020202030204" pitchFamily="34" charset="0"/>
                        </a:rPr>
                        <a:t> Presentation of Opportunities in ECOWAS</a:t>
                      </a:r>
                      <a:endParaRPr lang="en-US" sz="1100" b="0"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84971">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sz="1100" noProof="0" dirty="0" smtClean="0">
                          <a:solidFill>
                            <a:schemeClr val="bg1"/>
                          </a:solidFill>
                          <a:latin typeface="Arial Narrow" panose="020B0606020202030204" pitchFamily="34" charset="0"/>
                          <a:sym typeface="+mn-ea"/>
                        </a:rPr>
                        <a:t>Conference</a:t>
                      </a:r>
                      <a:r>
                        <a:rPr lang="pt-PT" sz="1100" u="none" strike="noStrike" dirty="0" smtClean="0">
                          <a:solidFill>
                            <a:schemeClr val="bg1"/>
                          </a:solidFill>
                          <a:effectLst/>
                          <a:latin typeface="Arial Narrow" panose="020B0606020202030204" pitchFamily="34" charset="0"/>
                        </a:rPr>
                        <a:t> </a:t>
                      </a:r>
                      <a:r>
                        <a:rPr lang="pt-PT" sz="1100" u="none" strike="noStrike" dirty="0">
                          <a:solidFill>
                            <a:schemeClr val="bg1"/>
                          </a:solidFill>
                          <a:effectLst/>
                          <a:latin typeface="Arial Narrow" panose="020B0606020202030204" pitchFamily="34" charset="0"/>
                        </a:rPr>
                        <a:t>IV</a:t>
                      </a:r>
                      <a:r>
                        <a:rPr lang="pt-PT" sz="1100" u="none" strike="noStrike" dirty="0" smtClean="0">
                          <a:solidFill>
                            <a:schemeClr val="bg1"/>
                          </a:solidFill>
                          <a:effectLst/>
                          <a:latin typeface="Arial Narrow" panose="020B0606020202030204" pitchFamily="34" charset="0"/>
                        </a:rPr>
                        <a:t>:</a:t>
                      </a:r>
                      <a:endParaRPr lang="pt-PT" sz="1100" b="1" i="1" u="none" strike="noStrike"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13:00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Lunch</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r>
              <a:tr h="196219">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algn="l" fontAlgn="ctr"/>
                      <a:r>
                        <a:rPr lang="pt-PT" sz="1100" u="none" strike="noStrike" dirty="0" smtClean="0">
                          <a:solidFill>
                            <a:schemeClr val="bg1"/>
                          </a:solidFill>
                          <a:effectLst/>
                          <a:latin typeface="Arial Narrow" panose="020B0606020202030204" pitchFamily="34" charset="0"/>
                        </a:rPr>
                        <a:t> </a:t>
                      </a:r>
                      <a:r>
                        <a:rPr lang="en-US" sz="1100" i="1" u="none" strike="noStrike" noProof="0" dirty="0" smtClean="0">
                          <a:solidFill>
                            <a:schemeClr val="bg1"/>
                          </a:solidFill>
                          <a:effectLst/>
                          <a:latin typeface="Arial Narrow" panose="020B0606020202030204" pitchFamily="34" charset="0"/>
                        </a:rPr>
                        <a:t>Presentation of Opportunities in ECOWAS</a:t>
                      </a:r>
                      <a:endParaRPr lang="en-US" sz="1100" b="0" i="1" u="none" strike="noStrike" noProof="0" dirty="0" smtClean="0">
                        <a:solidFill>
                          <a:schemeClr val="bg1"/>
                        </a:solidFill>
                        <a:effectLst/>
                        <a:latin typeface="Arial Narrow" panose="020B0606020202030204" pitchFamily="34" charset="0"/>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r>
              <a:tr h="184971">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20:00</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noProof="0" dirty="0" smtClean="0">
                          <a:solidFill>
                            <a:schemeClr val="bg1"/>
                          </a:solidFill>
                          <a:effectLst/>
                          <a:latin typeface="Arial Narrow" panose="020B0606020202030204" pitchFamily="34" charset="0"/>
                          <a:sym typeface="+mn-ea"/>
                        </a:rPr>
                        <a:t>Welcome Reception</a:t>
                      </a:r>
                      <a:endParaRPr lang="pt-PT" sz="1200" i="1"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noProof="0" dirty="0" smtClean="0">
                          <a:solidFill>
                            <a:schemeClr val="bg1"/>
                          </a:solidFill>
                          <a:effectLst/>
                          <a:latin typeface="Arial Narrow" panose="020B0606020202030204" pitchFamily="34" charset="0"/>
                          <a:sym typeface="+mn-ea"/>
                        </a:rPr>
                        <a:t>Closing Session</a:t>
                      </a:r>
                      <a:r>
                        <a:rPr lang="pt-PT" sz="800" b="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800" b="1" i="1" baseline="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Coffee Break</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w="12700" cmpd="sng">
                      <a:noFill/>
                      <a:prstDash val="solid"/>
                    </a:lnL>
                    <a:lnR w="12700" cmpd="sng">
                      <a:noFill/>
                      <a:prstDash val="solid"/>
                    </a:lnR>
                    <a:lnT w="12700" cmpd="sng">
                      <a:noFill/>
                      <a:prstDash val="solid"/>
                    </a:lnT>
                    <a:lnB>
                      <a:noFill/>
                    </a:lnB>
                    <a:lnTlToBr w="12700" cmpd="sng">
                      <a:noFill/>
                      <a:prstDash val="solid"/>
                    </a:lnTlToBr>
                    <a:lnBlToTr w="12700" cmpd="sng">
                      <a:noFill/>
                      <a:prstDash val="solid"/>
                    </a:lnBlToTr>
                    <a:solidFill>
                      <a:schemeClr val="accent1">
                        <a:lumMod val="20000"/>
                        <a:lumOff val="80000"/>
                      </a:schemeClr>
                    </a:solidFill>
                  </a:tcPr>
                </a:tc>
              </a:tr>
              <a:tr h="195594">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en-US"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17:00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err="1" smtClean="0">
                          <a:solidFill>
                            <a:schemeClr val="bg1"/>
                          </a:solidFill>
                          <a:latin typeface="Arial Narrow" panose="020B0606020202030204" pitchFamily="34" charset="0"/>
                          <a:sym typeface="+mn-ea"/>
                        </a:rPr>
                        <a:t>Conference </a:t>
                      </a:r>
                      <a:r>
                        <a:rPr lang="pt-PT" sz="1100" dirty="0">
                          <a:solidFill>
                            <a:schemeClr val="bg1"/>
                          </a:solidFill>
                          <a:latin typeface="Arial Narrow" panose="020B0606020202030204" pitchFamily="34" charset="0"/>
                          <a:sym typeface="+mn-ea"/>
                        </a:rPr>
                        <a:t>I - </a:t>
                      </a:r>
                      <a:r>
                        <a:rPr sz="1000" b="0" i="1" dirty="0">
                          <a:solidFill>
                            <a:schemeClr val="bg1"/>
                          </a:solidFill>
                          <a:latin typeface="Arial Narrow" panose="020B0606020202030204" pitchFamily="34" charset="0"/>
                          <a:cs typeface="Arial Narrow" panose="020B0606020202030204" pitchFamily="34" charset="0"/>
                          <a:sym typeface="+mn-ea"/>
                        </a:rPr>
                        <a:t>ACCESS TO THE ECOWAS PREFERENTIAL MARKET</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r>
              <a:tr h="183096">
                <a:tc gridSpan="5">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b="1" i="1" noProof="0" dirty="0" smtClean="0">
                          <a:solidFill>
                            <a:srgbClr val="641111"/>
                          </a:solidFill>
                          <a:latin typeface="Arial Narrow" panose="020B0606020202030204" pitchFamily="34" charset="0"/>
                          <a:sym typeface="+mn-ea"/>
                        </a:rPr>
                        <a:t>08 </a:t>
                      </a:r>
                      <a:r>
                        <a:rPr lang="pt-PT" sz="1200" b="1" i="1" noProof="0" dirty="0" err="1" smtClean="0">
                          <a:solidFill>
                            <a:srgbClr val="641111"/>
                          </a:solidFill>
                          <a:latin typeface="Arial Narrow" panose="020B0606020202030204" pitchFamily="34" charset="0"/>
                          <a:sym typeface="+mn-ea"/>
                        </a:rPr>
                        <a:t>June </a:t>
                      </a:r>
                      <a:r>
                        <a:rPr lang="pt-PT" sz="1200" b="1" noProof="0" dirty="0" smtClean="0">
                          <a:solidFill>
                            <a:srgbClr val="641111"/>
                          </a:solidFill>
                          <a:latin typeface="Arial Narrow" panose="020B0606020202030204" pitchFamily="34" charset="0"/>
                          <a:ea typeface="Century Gothic" panose="020B0502020202020204" pitchFamily="2" charset="0"/>
                          <a:cs typeface="Century Gothic" panose="020B0502020202020204" pitchFamily="2" charset="0"/>
                        </a:rPr>
                        <a:t> 2021</a:t>
                      </a:r>
                      <a:endParaRPr lang="pt-PT" sz="1200" b="1" i="1" noProof="0" dirty="0">
                        <a:solidFill>
                          <a:srgbClr val="64111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en-US"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20:30</a:t>
                      </a:r>
                      <a:endParaRPr lang="en-US" sz="11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ctr"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indent="0" algn="l" font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FBE6D7"/>
                    </a:solidFill>
                  </a:tcPr>
                </a:tc>
                <a:tc>
                  <a:txBody>
                    <a:bodyPr/>
                    <a:lstStyle/>
                    <a:p>
                      <a:pPr marL="0" marR="0" lvl="0" indent="0" algn="l" defTabSz="457200" eaLnBrk="1" fontAlgn="ctr"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kern="1" smtClean="0">
                          <a:solidFill>
                            <a:schemeClr val="bg1"/>
                          </a:solidFill>
                          <a:effectLst/>
                          <a:latin typeface="Arial Narrow" panose="020B0606020202030204" pitchFamily="34" charset="0"/>
                          <a:cs typeface="Arial Narrow" panose="020B0606020202030204" pitchFamily="34" charset="0"/>
                          <a:sym typeface="+mn-ea"/>
                        </a:rPr>
                        <a:t>Welcome Dinner «</a:t>
                      </a:r>
                      <a:r>
                        <a:rPr sz="1200" i="1" kern="1" smtClean="0">
                          <a:solidFill>
                            <a:schemeClr val="bg1"/>
                          </a:solidFill>
                          <a:effectLst/>
                          <a:latin typeface="Arial Narrow" panose="020B0606020202030204" pitchFamily="34" charset="0"/>
                          <a:cs typeface="Arial Narrow" panose="020B0606020202030204" pitchFamily="34" charset="0"/>
                          <a:sym typeface="+mn-ea"/>
                        </a:rPr>
                        <a:t>THE FLAVORS OF ECOWAS</a:t>
                      </a:r>
                      <a:r>
                        <a:rPr sz="1200" kern="1" smtClean="0">
                          <a:solidFill>
                            <a:schemeClr val="bg1"/>
                          </a:solidFill>
                          <a:effectLst/>
                          <a:latin typeface="Arial Narrow" panose="020B0606020202030204" pitchFamily="34" charset="0"/>
                          <a:cs typeface="Arial Narrow" panose="020B0606020202030204" pitchFamily="34" charset="0"/>
                          <a:sym typeface="+mn-ea"/>
                        </a:rPr>
                        <a:t>»</a:t>
                      </a:r>
                      <a:endParaRPr lang="pt-PT" sz="1200" b="1" i="1" kern="1" dirty="0" smtClean="0">
                        <a:solidFill>
                          <a:schemeClr val="bg1"/>
                        </a:solidFill>
                        <a:effectLst/>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u="none"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endParaRPr lang="pt-PT" sz="1100" u="none"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chemeClr val="accent1">
                        <a:lumMod val="20000"/>
                        <a:lumOff val="80000"/>
                      </a:schemeClr>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ln>
                            <a:noFill/>
                          </a:ln>
                          <a:solidFill>
                            <a:schemeClr val="bg1"/>
                          </a:solidFill>
                          <a:latin typeface="Arial Narrow" panose="020B0606020202030204" pitchFamily="34" charset="0"/>
                          <a:sym typeface="+mn-ea"/>
                        </a:rPr>
                        <a:t>F</a:t>
                      </a:r>
                      <a:r>
                        <a:rPr sz="1100" dirty="0" smtClean="0">
                          <a:ln>
                            <a:noFill/>
                          </a:ln>
                          <a:solidFill>
                            <a:schemeClr val="bg1"/>
                          </a:solidFill>
                          <a:latin typeface="Arial Narrow" panose="020B0606020202030204" pitchFamily="34" charset="0"/>
                          <a:sym typeface="+mn-ea"/>
                        </a:rPr>
                        <a:t>ree time</a:t>
                      </a:r>
                      <a:endParaRPr lang="pt-PT" sz="1100" dirty="0" smtClean="0">
                        <a:ln>
                          <a:noFill/>
                        </a:ln>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chemeClr val="accent1">
                        <a:lumMod val="20000"/>
                        <a:lumOff val="80000"/>
                      </a:schemeClr>
                    </a:solidFill>
                  </a:tcPr>
                </a:tc>
                <a:tc hMerge="1">
                  <a:txBody>
                    <a:bodyPr/>
                    <a:lstStyle/>
                    <a:p>
                      <a:endParaRPr lang="pt-PT"/>
                    </a:p>
                  </a:txBody>
                  <a:tcPr marL="0" marR="0" marT="0" marB="0" anchor="b">
                    <a:lnR>
                      <a:noFill/>
                    </a:lnR>
                    <a:lnT>
                      <a:noFill/>
                    </a:lnT>
                    <a:lnB>
                      <a:noFill/>
                    </a:lnB>
                  </a:tcPr>
                </a:tc>
              </a:tr>
              <a:tr h="215590">
                <a:tc gridSpan="5">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200" b="0" i="1" dirty="0" smtClean="0">
                          <a:solidFill>
                            <a:srgbClr val="641111"/>
                          </a:solidFill>
                          <a:latin typeface="Arial Narrow" panose="020B0606020202030204" pitchFamily="34" charset="0"/>
                          <a:sym typeface="+mn-ea"/>
                        </a:rPr>
                        <a:t>ACCREDITATION</a:t>
                      </a:r>
                      <a:r>
                        <a:rPr sz="1200" b="0" dirty="0" smtClean="0">
                          <a:solidFill>
                            <a:srgbClr val="641111"/>
                          </a:solidFill>
                          <a:latin typeface="Arial Narrow" panose="020B0606020202030204" pitchFamily="34" charset="0"/>
                          <a:sym typeface="+mn-ea"/>
                        </a:rPr>
                        <a:t>:</a:t>
                      </a:r>
                      <a:r>
                        <a:rPr sz="1200" b="0" dirty="0" smtClean="0">
                          <a:solidFill>
                            <a:schemeClr val="bg1"/>
                          </a:solidFill>
                          <a:latin typeface="Arial Narrow" panose="020B0606020202030204" pitchFamily="34" charset="0"/>
                          <a:sym typeface="+mn-ea"/>
                        </a:rPr>
                        <a:t> </a:t>
                      </a:r>
                      <a:r>
                        <a:rPr lang="pt-PT" altLang="en-US" sz="1200" dirty="0" smtClean="0">
                          <a:solidFill>
                            <a:schemeClr val="bg1"/>
                          </a:solidFill>
                          <a:latin typeface="Arial Narrow" panose="020B0606020202030204" pitchFamily="34" charset="0"/>
                          <a:sym typeface="+mn-ea"/>
                        </a:rPr>
                        <a:t>F</a:t>
                      </a:r>
                      <a:r>
                        <a:rPr sz="1200" dirty="0" err="1" smtClean="0">
                          <a:solidFill>
                            <a:schemeClr val="bg1"/>
                          </a:solidFill>
                          <a:latin typeface="Arial Narrow" panose="020B0606020202030204" pitchFamily="34" charset="0"/>
                          <a:sym typeface="+mn-ea"/>
                        </a:rPr>
                        <a:t>rom</a:t>
                      </a:r>
                      <a:r>
                        <a:rPr sz="1200" dirty="0" smtClean="0">
                          <a:solidFill>
                            <a:schemeClr val="bg1"/>
                          </a:solidFill>
                          <a:latin typeface="Arial Narrow" panose="020B0606020202030204" pitchFamily="34" charset="0"/>
                          <a:sym typeface="+mn-ea"/>
                        </a:rPr>
                        <a:t> 7:00</a:t>
                      </a:r>
                      <a:endParaRPr lang="pt-PT" sz="1200" b="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ctr">
                    <a:lnL>
                      <a:noFill/>
                    </a:lnL>
                    <a:lnR>
                      <a:noFill/>
                    </a:lnR>
                    <a:lnT>
                      <a:noFill/>
                    </a:lnT>
                    <a:lnB>
                      <a:noFill/>
                    </a:lnB>
                    <a:lnTlToBr>
                      <a:noFill/>
                    </a:lnTlToBr>
                    <a:lnBlToTr>
                      <a:noFill/>
                    </a:lnBlToTr>
                    <a:solidFill>
                      <a:srgbClr val="E8E8EA"/>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11 </a:t>
                      </a:r>
                      <a:r>
                        <a:rPr lang="pt-PT" altLang="x-none" sz="1200" b="1" i="1" dirty="0" err="1">
                          <a:gradFill>
                            <a:gsLst>
                              <a:gs pos="0">
                                <a:srgbClr val="14CD68"/>
                              </a:gs>
                              <a:gs pos="100000">
                                <a:srgbClr val="035C7D"/>
                              </a:gs>
                            </a:gsLst>
                            <a:lin scaled="0"/>
                          </a:gradFill>
                          <a:latin typeface="Arial Narrow" panose="020B0606020202030204" pitchFamily="34" charset="0"/>
                          <a:sym typeface="Arial" panose="020B0604020202020204" pitchFamily="34" charset="0"/>
                        </a:rPr>
                        <a:t>JUNE </a:t>
                      </a:r>
                      <a:r>
                        <a:rPr lang="pt-PT" altLang="x-none" sz="1200" b="1" i="1" dirty="0">
                          <a:gradFill>
                            <a:gsLst>
                              <a:gs pos="0">
                                <a:srgbClr val="14CD68"/>
                              </a:gs>
                              <a:gs pos="100000">
                                <a:srgbClr val="035C7D"/>
                              </a:gs>
                            </a:gsLst>
                            <a:lin scaled="0"/>
                          </a:gradFill>
                          <a:latin typeface="Arial Narrow" panose="020B0606020202030204" pitchFamily="34" charset="0"/>
                          <a:sym typeface="Arial" panose="020B0604020202020204" pitchFamily="34" charset="0"/>
                        </a:rPr>
                        <a:t>2021</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ctr">
                    <a:lnL>
                      <a:noFill/>
                    </a:lnL>
                    <a:lnR>
                      <a:noFill/>
                    </a:lnR>
                    <a:lnT>
                      <a:noFill/>
                    </a:lnT>
                    <a:lnB>
                      <a:noFill/>
                    </a:lnB>
                    <a:lnTlToBr>
                      <a:noFill/>
                    </a:lnTlToBr>
                    <a:lnBlToTr>
                      <a:noFill/>
                    </a:lnBlToTr>
                    <a:solidFill>
                      <a:srgbClr val="E8E8EA"/>
                    </a:solidFill>
                  </a:tcPr>
                </a:tc>
              </a:tr>
              <a:tr h="185595">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sz="1100" noProof="0" dirty="0" smtClean="0">
                          <a:solidFill>
                            <a:schemeClr val="bg1"/>
                          </a:solidFill>
                          <a:latin typeface="Arial Narrow" panose="020B0606020202030204" pitchFamily="34" charset="0"/>
                          <a:sym typeface="+mn-ea"/>
                        </a:rPr>
                        <a:t>Panel</a:t>
                      </a:r>
                      <a:r>
                        <a:rPr lang="pt-PT" sz="1100" dirty="0" smtClean="0">
                          <a:solidFill>
                            <a:schemeClr val="bg1"/>
                          </a:solidFill>
                          <a:latin typeface="Arial Narrow" panose="020B0606020202030204" pitchFamily="34" charset="0"/>
                          <a:sym typeface="+mn-ea"/>
                        </a:rPr>
                        <a:t> I</a:t>
                      </a:r>
                      <a:r>
                        <a:rPr lang="pt-PT" sz="1100" u="none" strike="noStrike" dirty="0" smtClean="0">
                          <a:solidFill>
                            <a:schemeClr val="bg1"/>
                          </a:solidFill>
                          <a:effectLst/>
                          <a:latin typeface="Arial Narrow" panose="020B0606020202030204" pitchFamily="34" charset="0"/>
                        </a:rPr>
                        <a:t>:</a:t>
                      </a:r>
                      <a:endParaRPr lang="pt-PT" sz="1100" b="1" i="1" u="none" strike="noStrike"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dirty="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gridSpan="4">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b="1" i="1" dirty="0" smtClean="0">
                          <a:solidFill>
                            <a:schemeClr val="bg1"/>
                          </a:solidFill>
                          <a:latin typeface="Arial Narrow" panose="020B0606020202030204" pitchFamily="34" charset="0"/>
                          <a:sym typeface="+mn-ea"/>
                        </a:rPr>
                        <a:t>ACCRÉDITATION:</a:t>
                      </a:r>
                      <a:r>
                        <a:rPr lang="pt-PT" sz="1100" dirty="0" smtClean="0">
                          <a:solidFill>
                            <a:schemeClr val="bg1"/>
                          </a:solidFill>
                          <a:latin typeface="Arial Narrow" panose="020B0606020202030204" pitchFamily="34" charset="0"/>
                          <a:sym typeface="+mn-ea"/>
                        </a:rPr>
                        <a:t> </a:t>
                      </a:r>
                      <a:r>
                        <a:rPr lang="en-GB" sz="1100" noProof="0" dirty="0" smtClean="0">
                          <a:solidFill>
                            <a:schemeClr val="bg1"/>
                          </a:solidFill>
                          <a:latin typeface="Arial Narrow" panose="020B0606020202030204" pitchFamily="34" charset="0"/>
                          <a:sym typeface="+mn-ea"/>
                        </a:rPr>
                        <a:t>From</a:t>
                      </a:r>
                      <a:r>
                        <a:rPr sz="1100" dirty="0" smtClean="0">
                          <a:solidFill>
                            <a:schemeClr val="bg1"/>
                          </a:solidFill>
                          <a:latin typeface="Arial Narrow" panose="020B0606020202030204" pitchFamily="34" charset="0"/>
                          <a:sym typeface="+mn-ea"/>
                        </a:rPr>
                        <a:t> 7:00</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r>
              <a:tr h="195594">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a:txBody>
                    <a:bodyPr/>
                    <a:lstStyle/>
                    <a:p>
                      <a:pPr algn="l" rtl="0" fontAlgn="ctr"/>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Coffee Break</a:t>
                      </a:r>
                      <a:endParaRPr lang="en-US" sz="1100" b="0" i="0"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08:00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smtClean="0">
                          <a:solidFill>
                            <a:schemeClr val="bg1"/>
                          </a:solidFill>
                          <a:latin typeface="Arial Narrow" panose="020B0606020202030204" pitchFamily="34" charset="0"/>
                          <a:sym typeface="+mn-ea"/>
                        </a:rPr>
                        <a:t>Panel II </a:t>
                      </a:r>
                      <a:r>
                        <a:rPr lang="pt-PT" sz="1100" dirty="0">
                          <a:solidFill>
                            <a:schemeClr val="bg1"/>
                          </a:solidFill>
                          <a:latin typeface="Arial Narrow" panose="020B0606020202030204" pitchFamily="34" charset="0"/>
                          <a:sym typeface="+mn-ea"/>
                        </a:rPr>
                        <a:t>- </a:t>
                      </a:r>
                      <a:r>
                        <a:rPr sz="900" dirty="0">
                          <a:solidFill>
                            <a:schemeClr val="bg1"/>
                          </a:solidFill>
                          <a:sym typeface="+mn-ea"/>
                        </a:rPr>
                        <a:t>PRIVATE SECTOR FINANCING IN ECOWAS</a:t>
                      </a:r>
                      <a:endParaRPr lang="fr-FR" sz="900" b="1" i="1" dirty="0">
                        <a:solidFill>
                          <a:schemeClr val="bg1"/>
                        </a:solidFill>
                        <a:latin typeface="Arial Narrow" panose="020B0606020202030204" pitchFamily="34" charset="0"/>
                        <a:ea typeface="Century Gothic" panose="020B0502020202020204" pitchFamily="2" charset="0"/>
                        <a:cs typeface="Arial Narrow" panose="020B0606020202030204" pitchFamily="34" charset="0"/>
                        <a:sym typeface="+mn-ea"/>
                      </a:endParaRPr>
                    </a:p>
                  </a:txBody>
                  <a:tcPr marL="0" marR="0" marT="0" marB="0" anchor="ctr">
                    <a:lnL>
                      <a:noFill/>
                    </a:lnL>
                    <a:lnR>
                      <a:noFill/>
                    </a:lnR>
                    <a:lnT>
                      <a:noFill/>
                    </a:lnT>
                    <a:lnB>
                      <a:noFill/>
                    </a:lnB>
                    <a:lnTlToBr>
                      <a:noFill/>
                    </a:lnTlToBr>
                    <a:lnBlToTr>
                      <a:noFill/>
                    </a:lnBlToTr>
                    <a:solidFill>
                      <a:srgbClr val="E8E8EA"/>
                    </a:solidFill>
                  </a:tcPr>
                </a:tc>
              </a:tr>
              <a:tr h="19621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10:45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sz="1100" noProof="0" dirty="0" smtClean="0">
                          <a:solidFill>
                            <a:schemeClr val="bg1"/>
                          </a:solidFill>
                          <a:latin typeface="Arial Narrow" panose="020B0606020202030204" pitchFamily="34" charset="0"/>
                          <a:sym typeface="+mn-ea"/>
                        </a:rPr>
                        <a:t>Panel</a:t>
                      </a:r>
                      <a:r>
                        <a:rPr lang="pt-PT" sz="1100" dirty="0" smtClean="0">
                          <a:solidFill>
                            <a:schemeClr val="bg1"/>
                          </a:solidFill>
                          <a:latin typeface="Arial Narrow" panose="020B0606020202030204" pitchFamily="34" charset="0"/>
                          <a:sym typeface="+mn-ea"/>
                        </a:rPr>
                        <a:t> II</a:t>
                      </a:r>
                      <a:r>
                        <a:rPr lang="pt-PT" sz="1100" u="none" strike="noStrike" dirty="0">
                          <a:solidFill>
                            <a:schemeClr val="bg1"/>
                          </a:solidFill>
                          <a:effectLst/>
                          <a:latin typeface="Arial Narrow" panose="020B0606020202030204" pitchFamily="34" charset="0"/>
                        </a:rPr>
                        <a:t>:</a:t>
                      </a:r>
                      <a:endParaRPr lang="pt-PT" sz="1100" b="1" i="1" u="none" strike="noStrike" dirty="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bg1"/>
                          </a:solidFill>
                          <a:effectLst/>
                          <a:latin typeface="Arial Narrow" panose="020B0606020202030204" pitchFamily="34" charset="0"/>
                          <a:sym typeface="+mn-ea"/>
                        </a:rPr>
                        <a:t>Coffee Break</a:t>
                      </a:r>
                      <a:endParaRPr lang="pt-PT" sz="1100" i="1"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4346">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Lunch</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10:30</a:t>
                      </a:r>
                      <a:endParaRPr lang="pt-PT" sz="11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fontAlgn="t"/>
                      <a:r>
                        <a:rPr lang="pt-PT" sz="1100" dirty="0" smtClean="0">
                          <a:solidFill>
                            <a:schemeClr val="bg1"/>
                          </a:solidFill>
                          <a:latin typeface="Arial Narrow" panose="020B0606020202030204" pitchFamily="34" charset="0"/>
                          <a:sym typeface="+mn-ea"/>
                        </a:rPr>
                        <a:t>Panel III </a:t>
                      </a:r>
                      <a:r>
                        <a:rPr lang="pt-PT" sz="1100" dirty="0">
                          <a:solidFill>
                            <a:schemeClr val="bg1"/>
                          </a:solidFill>
                          <a:latin typeface="Arial Narrow" panose="020B0606020202030204" pitchFamily="34" charset="0"/>
                          <a:sym typeface="+mn-ea"/>
                        </a:rPr>
                        <a:t>- </a:t>
                      </a:r>
                      <a:r>
                        <a:rPr lang="it-IT" sz="900" i="1" dirty="0">
                          <a:solidFill>
                            <a:schemeClr val="bg1"/>
                          </a:solidFill>
                          <a:latin typeface="Arial Narrow" panose="020B0606020202030204" pitchFamily="34" charset="0"/>
                          <a:cs typeface="Arial Narrow" panose="020B0606020202030204" pitchFamily="34" charset="0"/>
                          <a:sym typeface="+mn-ea"/>
                        </a:rPr>
                        <a:t>THE DEVELOPMENT OF THE DIGITAL ECONOMY IN AFRICA</a:t>
                      </a:r>
                    </a:p>
                  </a:txBody>
                  <a:tcPr marL="0" marR="0" marT="0" marB="0" anchor="ctr">
                    <a:lnL>
                      <a:noFill/>
                    </a:lnL>
                    <a:lnR>
                      <a:noFill/>
                    </a:lnR>
                    <a:lnT>
                      <a:noFill/>
                    </a:lnT>
                    <a:lnB>
                      <a:noFill/>
                    </a:lnB>
                    <a:lnTlToBr>
                      <a:noFill/>
                    </a:lnTlToBr>
                    <a:lnBlToTr>
                      <a:noFill/>
                    </a:lnBlToTr>
                    <a:solidFill>
                      <a:srgbClr val="E8E8EA"/>
                    </a:solidFill>
                  </a:tcPr>
                </a:tc>
              </a:tr>
              <a:tr h="196844">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Conference</a:t>
                      </a:r>
                      <a:r>
                        <a:rPr lang="pt-PT" sz="1200" dirty="0" smtClean="0">
                          <a:solidFill>
                            <a:schemeClr val="bg1"/>
                          </a:solidFill>
                          <a:latin typeface="Arial Narrow" panose="020B0606020202030204" pitchFamily="34" charset="0"/>
                          <a:sym typeface="+mn-ea"/>
                        </a:rPr>
                        <a:t> </a:t>
                      </a:r>
                      <a:r>
                        <a:rPr lang="pt-PT" sz="1200" dirty="0">
                          <a:solidFill>
                            <a:schemeClr val="bg1"/>
                          </a:solidFill>
                          <a:latin typeface="Arial Narrow" panose="020B0606020202030204" pitchFamily="34" charset="0"/>
                          <a:sym typeface="+mn-ea"/>
                        </a:rPr>
                        <a:t>V</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12:30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bg1"/>
                          </a:solidFill>
                          <a:effectLst/>
                          <a:latin typeface="Arial Narrow" panose="020B0606020202030204" pitchFamily="34" charset="0"/>
                          <a:sym typeface="+mn-ea"/>
                        </a:rPr>
                        <a:t>Lunch</a:t>
                      </a:r>
                      <a:endParaRPr lang="pt-PT" sz="1100" b="0" i="1" u="none" strike="noStrike" kern="1" spc="0" baseline="0"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84346">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15:45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b"/>
                      <a:r>
                        <a:rPr sz="1200" noProof="0" dirty="0" smtClean="0">
                          <a:solidFill>
                            <a:schemeClr val="bg1"/>
                          </a:solidFill>
                          <a:effectLst/>
                          <a:latin typeface="Arial Narrow" panose="020B0606020202030204" pitchFamily="34" charset="0"/>
                          <a:sym typeface="+mn-ea"/>
                        </a:rPr>
                        <a:t>Coffee Break</a:t>
                      </a:r>
                      <a:endParaRPr lang="pt-PT" sz="1200" b="1"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14:00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bg1"/>
                          </a:solidFill>
                          <a:latin typeface="Arial Narrow" panose="020B0606020202030204" pitchFamily="34" charset="0"/>
                          <a:sym typeface="+mn-ea"/>
                        </a:rPr>
                        <a:t>Conference II - </a:t>
                      </a:r>
                      <a:r>
                        <a:rPr sz="900" i="1">
                          <a:solidFill>
                            <a:schemeClr val="bg1"/>
                          </a:solidFill>
                          <a:latin typeface="Arial Narrow" panose="020B0606020202030204" pitchFamily="34" charset="0"/>
                          <a:sym typeface="+mn-ea"/>
                        </a:rPr>
                        <a:t>ACCESS TO THE PREFERENTIAL UNITED STATES MARKET</a:t>
                      </a:r>
                    </a:p>
                  </a:txBody>
                  <a:tcPr marL="0" marR="0" marT="0" marB="0" anchor="b">
                    <a:lnL>
                      <a:noFill/>
                    </a:lnL>
                    <a:lnR>
                      <a:noFill/>
                    </a:lnR>
                    <a:lnT>
                      <a:noFill/>
                    </a:lnT>
                    <a:lnB>
                      <a:noFill/>
                    </a:lnB>
                    <a:lnTlToBr>
                      <a:noFill/>
                    </a:lnTlToBr>
                    <a:lnBlToTr>
                      <a:noFill/>
                    </a:lnBlToTr>
                    <a:solidFill>
                      <a:srgbClr val="E8E8EA"/>
                    </a:solidFill>
                  </a:tcPr>
                </a:tc>
              </a:tr>
              <a:tr h="195594">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16:15</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err="1" smtClean="0">
                          <a:solidFill>
                            <a:schemeClr val="bg1"/>
                          </a:solidFill>
                          <a:latin typeface="Arial Narrow" panose="020B0606020202030204" pitchFamily="34" charset="0"/>
                          <a:sym typeface="+mn-ea"/>
                        </a:rPr>
                        <a:t>Conference</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VI: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16:00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sz="1100" noProof="0" dirty="0" smtClean="0">
                          <a:solidFill>
                            <a:schemeClr val="bg1"/>
                          </a:solidFill>
                          <a:effectLst/>
                          <a:latin typeface="Arial Narrow" panose="020B0606020202030204" pitchFamily="34" charset="0"/>
                          <a:sym typeface="+mn-ea"/>
                        </a:rPr>
                        <a:t>Coffee Break</a:t>
                      </a:r>
                      <a:endParaRPr lang="pt-PT" sz="1100" i="1" noProof="0" dirty="0" smtClean="0">
                        <a:solidFill>
                          <a:schemeClr val="bg1"/>
                        </a:solidFill>
                        <a:effectLst/>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0" marR="0" marT="0" marB="0" anchor="b">
                    <a:lnL>
                      <a:noFill/>
                    </a:lnL>
                    <a:lnR>
                      <a:noFill/>
                    </a:lnR>
                    <a:lnT>
                      <a:noFill/>
                    </a:lnT>
                    <a:lnB>
                      <a:noFill/>
                    </a:lnB>
                    <a:lnTlToBr>
                      <a:noFill/>
                    </a:lnTlToBr>
                    <a:lnBlToTr>
                      <a:noFill/>
                    </a:lnBlToTr>
                    <a:solidFill>
                      <a:srgbClr val="E8E8EA"/>
                    </a:solidFill>
                  </a:tcPr>
                </a:tc>
              </a:tr>
              <a:tr h="196219">
                <a:tc gridSpan="2">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b="1"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16:30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smtClean="0">
                          <a:solidFill>
                            <a:schemeClr val="bg1"/>
                          </a:solidFill>
                          <a:latin typeface="Arial Narrow" panose="020B0606020202030204" pitchFamily="34" charset="0"/>
                          <a:sym typeface="+mn-ea"/>
                        </a:rPr>
                        <a:t>Conference III -</a:t>
                      </a:r>
                      <a:r>
                        <a:rPr sz="900" i="1">
                          <a:solidFill>
                            <a:schemeClr val="bg1"/>
                          </a:solidFill>
                          <a:latin typeface="Arial Narrow" panose="020B0606020202030204" pitchFamily="34" charset="0"/>
                          <a:sym typeface="+mn-ea"/>
                        </a:rPr>
                        <a:t>ACCESS TO THE PREFERENTIAL EUROPEAN UNION MARKET</a:t>
                      </a:r>
                    </a:p>
                  </a:txBody>
                  <a:tcPr marL="0" marR="0" marT="0" marB="0" anchor="ctr">
                    <a:lnL>
                      <a:noFill/>
                    </a:lnL>
                    <a:lnR>
                      <a:noFill/>
                    </a:lnR>
                    <a:lnT>
                      <a:noFill/>
                    </a:lnT>
                    <a:lnB>
                      <a:noFill/>
                    </a:lnB>
                    <a:lnTlToBr>
                      <a:noFill/>
                    </a:lnTlToBr>
                    <a:lnBlToTr>
                      <a:noFill/>
                    </a:lnBlToTr>
                    <a:solidFill>
                      <a:srgbClr val="E8E8EA"/>
                    </a:solidFill>
                  </a:tcPr>
                </a:tc>
              </a:tr>
              <a:tr h="195594">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b="1"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18:30</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19:00</a:t>
                      </a:r>
                    </a:p>
                  </a:txBody>
                  <a:tcPr marL="0" marR="0" marT="0" marB="0" anchor="b">
                    <a:lnL>
                      <a:noFill/>
                    </a:lnL>
                    <a:lnR>
                      <a:noFill/>
                    </a:lnR>
                    <a:lnT>
                      <a:noFill/>
                    </a:lnT>
                    <a:lnB>
                      <a:noFill/>
                    </a:lnB>
                    <a:lnTlToBr>
                      <a:noFill/>
                    </a:lnTlToBr>
                    <a:lnBlToTr>
                      <a:noFill/>
                    </a:lnBlToTr>
                    <a:solidFill>
                      <a:srgbClr val="E8E8EA"/>
                    </a:solidFill>
                  </a:tcPr>
                </a:tc>
                <a:tc>
                  <a:txBody>
                    <a:bodyPr/>
                    <a:lstStyle/>
                    <a:p>
                      <a:pPr algn="l" fontAlgn="ctr"/>
                      <a:r>
                        <a:rPr lang="pt-PT" sz="1100" u="none" strike="noStrike" dirty="0" smtClean="0">
                          <a:solidFill>
                            <a:schemeClr val="bg1"/>
                          </a:solidFill>
                          <a:effectLst/>
                          <a:latin typeface="Arial Narrow" panose="020B0606020202030204" pitchFamily="34" charset="0"/>
                        </a:rPr>
                        <a:t> </a:t>
                      </a:r>
                      <a:r>
                        <a:rPr lang="en-US" sz="1100" u="none" strike="noStrike" noProof="0" dirty="0" smtClean="0">
                          <a:solidFill>
                            <a:schemeClr val="bg1"/>
                          </a:solidFill>
                          <a:effectLst/>
                          <a:latin typeface="Arial Narrow" panose="020B0606020202030204" pitchFamily="34" charset="0"/>
                        </a:rPr>
                        <a:t>Closing Session of the </a:t>
                      </a:r>
                      <a:r>
                        <a:rPr lang="pt-PT" altLang="en-US" sz="1100" u="none" strike="noStrike" noProof="0" dirty="0" smtClean="0">
                          <a:solidFill>
                            <a:schemeClr val="bg1"/>
                          </a:solidFill>
                          <a:effectLst/>
                          <a:latin typeface="Arial Narrow" panose="020B0606020202030204" pitchFamily="34" charset="0"/>
                        </a:rPr>
                        <a:t>Business Forum</a:t>
                      </a:r>
                      <a:endParaRPr lang="pt-PT" alt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r>
              <a:tr h="193094">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&gt;18:30</a:t>
                      </a: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u="none" strike="noStrike" dirty="0" smtClean="0">
                          <a:solidFill>
                            <a:schemeClr val="bg1"/>
                          </a:solidFill>
                          <a:effectLst/>
                          <a:latin typeface="Arial Narrow" panose="020B0606020202030204" pitchFamily="34" charset="0"/>
                        </a:rPr>
                        <a:t>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Temps</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libre</a:t>
                      </a:r>
                      <a:endParaRPr lang="pt-PT" sz="1200" i="1"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hMerge="1">
                  <a:txBody>
                    <a:bodyPr/>
                    <a:lstStyle/>
                    <a:p>
                      <a:endParaRPr lang="pt-PT"/>
                    </a:p>
                  </a:txBody>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 </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gridSpan="2">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FBE6D7"/>
                    </a:solidFill>
                  </a:tcPr>
                </a:tc>
                <a:tc hMerge="1">
                  <a:txBody>
                    <a:bodyPr/>
                    <a:lstStyle/>
                    <a:p>
                      <a:endParaRPr lang="pt-PT"/>
                    </a:p>
                  </a:txBody>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endParaRPr lang="pt-PT" sz="120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20:30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marL="0" marR="0" indent="0" algn="ctr">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rPr>
                        <a:t>-</a:t>
                      </a:r>
                    </a:p>
                  </a:txBody>
                  <a:tcPr marL="0" marR="0" marT="0" marB="0" anchor="b">
                    <a:lnL>
                      <a:noFill/>
                    </a:lnL>
                    <a:lnR>
                      <a:noFill/>
                    </a:lnR>
                    <a:lnT>
                      <a:noFill/>
                    </a:lnT>
                    <a:lnB>
                      <a:noFill/>
                    </a:lnB>
                    <a:lnTlToBr>
                      <a:noFill/>
                    </a:lnTlToBr>
                    <a:lnBlToTr>
                      <a:noFill/>
                    </a:lnBlToTr>
                    <a:solidFill>
                      <a:srgbClr val="E8E8EA"/>
                    </a:solidFill>
                  </a:tcPr>
                </a:tc>
                <a:tc>
                  <a:txBody>
                    <a:bodyPr/>
                    <a:lstStyle/>
                    <a:p>
                      <a:pPr marL="0" marR="0" indent="0" algn="l">
                        <a:buNone/>
                        <a:defRPr lang="en-US">
                          <a:solidFill>
                            <a:srgbClr val="FFFFFF"/>
                          </a:solidFill>
                          <a:latin typeface="Century Gothic" panose="020B0502020202020204" pitchFamily="2" charset="0"/>
                          <a:ea typeface="Century Gothic" panose="020B0502020202020204" pitchFamily="2" charset="0"/>
                          <a:cs typeface="Century Gothic" panose="020B0502020202020204" pitchFamily="2" charset="0"/>
                        </a:defRPr>
                      </a:pPr>
                      <a:r>
                        <a: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rPr>
                        <a:t>23:00</a:t>
                      </a:r>
                      <a:endParaRPr lang="pt-PT" sz="1100" i="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txBody>
                  <a:tcPr marL="0" marR="0" marT="0" marB="0" anchor="ctr">
                    <a:lnL>
                      <a:noFill/>
                    </a:lnL>
                    <a:lnR>
                      <a:noFill/>
                    </a:lnR>
                    <a:lnT>
                      <a:noFill/>
                    </a:lnT>
                    <a:lnB>
                      <a:noFill/>
                    </a:lnB>
                    <a:lnTlToBr>
                      <a:noFill/>
                    </a:lnTlToBr>
                    <a:lnBlToTr>
                      <a:noFill/>
                    </a:lnBlToTr>
                    <a:solidFill>
                      <a:srgbClr val="E8E8EA"/>
                    </a:solidFill>
                  </a:tcPr>
                </a:tc>
                <a:tc>
                  <a:txBody>
                    <a:bodyPr/>
                    <a:lstStyle/>
                    <a:p>
                      <a:pPr algn="l" fontAlgn="ctr"/>
                      <a:r>
                        <a:rPr lang="en-US" sz="1100" u="none" strike="noStrike" noProof="0" dirty="0" smtClean="0">
                          <a:solidFill>
                            <a:schemeClr val="bg1"/>
                          </a:solidFill>
                          <a:effectLst/>
                          <a:latin typeface="Arial Narrow" panose="020B0606020202030204" pitchFamily="34" charset="0"/>
                        </a:rPr>
                        <a:t>GALA DINNER</a:t>
                      </a:r>
                      <a:endParaRPr lang="en-US" sz="1100" b="1" i="1" u="none" strike="noStrike" noProof="0" dirty="0" smtClean="0">
                        <a:solidFill>
                          <a:schemeClr val="bg1"/>
                        </a:solidFill>
                        <a:effectLst/>
                        <a:latin typeface="Arial Narrow" panose="020B0606020202030204" pitchFamily="34" charset="0"/>
                      </a:endParaRPr>
                    </a:p>
                  </a:txBody>
                  <a:tcPr marL="0" marR="0" marT="0" marB="0" anchor="ctr">
                    <a:lnL>
                      <a:noFill/>
                    </a:lnL>
                    <a:lnR>
                      <a:noFill/>
                    </a:lnR>
                    <a:lnT>
                      <a:noFill/>
                    </a:lnT>
                    <a:lnB>
                      <a:noFill/>
                    </a:lnB>
                    <a:lnTlToBr>
                      <a:noFill/>
                    </a:lnTlToBr>
                    <a:lnBlToTr>
                      <a:noFill/>
                    </a:lnBlToTr>
                    <a:solidFill>
                      <a:srgbClr val="E8E8EA"/>
                    </a:solidFill>
                  </a:tcPr>
                </a:tc>
              </a:tr>
            </a:tbl>
          </a:graphicData>
        </a:graphic>
      </p:graphicFrame>
      <p:sp>
        <p:nvSpPr>
          <p:cNvPr id="14"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lumMod val="65000"/>
                  </a:schemeClr>
                </a:solidFill>
              </a:rPr>
              <a:t>Pag </a:t>
            </a:r>
            <a:fld id="{6C07E9C5-6E20-4A25-9F31-81ECFC5683B7}" type="slidenum">
              <a:rPr lang="fr-FR" altLang="pt-PT" sz="1200" b="1" i="1" u="sng" dirty="0" smtClean="0">
                <a:solidFill>
                  <a:schemeClr val="tx1">
                    <a:lumMod val="65000"/>
                  </a:schemeClr>
                </a:solidFill>
              </a:rPr>
              <a:t>10</a:t>
            </a:fld>
            <a:endParaRPr lang="fr-FR" altLang="pt-PT" sz="1200" b="1" i="1" u="sng" dirty="0" smtClean="0">
              <a:solidFill>
                <a:schemeClr val="tx1">
                  <a:lumMod val="65000"/>
                </a:schemeClr>
              </a:solidFill>
            </a:endParaRPr>
          </a:p>
        </p:txBody>
      </p:sp>
      <p:pic>
        <p:nvPicPr>
          <p:cNvPr id="15" name="Imagem9"/>
          <p:cNvPicPr>
            <a:picLocks noChangeAspect="1"/>
          </p:cNvPicPr>
          <p:nvPr/>
        </p:nvPicPr>
        <p:blipFill>
          <a:blip r:embed="rId5"/>
          <a:stretch>
            <a:fillRect/>
          </a:stretch>
        </p:blipFill>
        <p:spPr>
          <a:xfrm>
            <a:off x="11678285" y="6451600"/>
            <a:ext cx="502920" cy="389255"/>
          </a:xfrm>
          <a:prstGeom prst="rect">
            <a:avLst/>
          </a:prstGeom>
          <a:noFill/>
          <a:ln>
            <a:noFill/>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CaixaDeTexto 1"/>
          <p:cNvSpPr txBox="1"/>
          <p:nvPr/>
        </p:nvSpPr>
        <p:spPr>
          <a:xfrm>
            <a:off x="7668894" y="3970030"/>
            <a:ext cx="1734893" cy="368300"/>
          </a:xfrm>
          <a:prstGeom prst="rect">
            <a:avLst/>
          </a:prstGeom>
          <a:noFill/>
        </p:spPr>
        <p:txBody>
          <a:bodyPr wrap="square" rtlCol="0">
            <a:spAutoFit/>
          </a:bodyPr>
          <a:lstStyle/>
          <a:p>
            <a:pPr algn="ctr"/>
            <a:r>
              <a:rPr lang="pt-PT" i="1" dirty="0">
                <a:solidFill>
                  <a:srgbClr val="00B0F0"/>
                </a:solidFill>
                <a:latin typeface="Arial Narrow" panose="020B0606020202030204" pitchFamily="34" charset="0"/>
              </a:rPr>
              <a:t>CONTACTS</a:t>
            </a:r>
          </a:p>
        </p:txBody>
      </p:sp>
      <p:sp>
        <p:nvSpPr>
          <p:cNvPr id="11" name="CaixaDeTexto 67"/>
          <p:cNvSpPr txBox="1"/>
          <p:nvPr/>
        </p:nvSpPr>
        <p:spPr>
          <a:xfrm>
            <a:off x="9281795" y="1143635"/>
            <a:ext cx="2729230" cy="1900555"/>
          </a:xfrm>
          <a:prstGeom prst="rect">
            <a:avLst/>
          </a:prstGeom>
          <a:noFill/>
        </p:spPr>
        <p:txBody>
          <a:bodyPr wrap="square" rtlCol="0">
            <a:noAutofit/>
          </a:bodyPr>
          <a:lstStyle/>
          <a:p>
            <a:pPr algn="ctr"/>
            <a:r>
              <a:rPr lang="pt-PT" sz="2400" dirty="0" smtClean="0">
                <a:solidFill>
                  <a:srgbClr val="006666"/>
                </a:solidFill>
                <a:sym typeface="+mn-ea"/>
              </a:rPr>
              <a:t>09 -11 JUNE</a:t>
            </a:r>
            <a:endParaRPr lang="pt-PT" sz="2400" dirty="0">
              <a:solidFill>
                <a:srgbClr val="006666"/>
              </a:solidFill>
            </a:endParaRPr>
          </a:p>
          <a:p>
            <a:pPr algn="ctr"/>
            <a:r>
              <a:rPr lang="pt-PT" sz="1200" dirty="0">
                <a:solidFill>
                  <a:srgbClr val="006666"/>
                </a:solidFill>
              </a:rPr>
              <a:t>________</a:t>
            </a:r>
            <a:r>
              <a:rPr lang="pt-PT" sz="1400" baseline="-25000" dirty="0">
                <a:solidFill>
                  <a:srgbClr val="006666"/>
                </a:solidFill>
              </a:rPr>
              <a:t>■</a:t>
            </a:r>
            <a:r>
              <a:rPr lang="pt-PT" sz="1200" dirty="0">
                <a:solidFill>
                  <a:srgbClr val="006666"/>
                </a:solidFill>
              </a:rPr>
              <a:t>________</a:t>
            </a:r>
          </a:p>
          <a:p>
            <a:pPr algn="ctr"/>
            <a:r>
              <a:rPr lang="pt-PT" sz="3200" dirty="0">
                <a:solidFill>
                  <a:srgbClr val="006666"/>
                </a:solidFill>
              </a:rPr>
              <a:t>2021</a:t>
            </a:r>
          </a:p>
          <a:p>
            <a:pPr algn="ctr"/>
            <a:r>
              <a:rPr lang="pt-PT" dirty="0">
                <a:solidFill>
                  <a:srgbClr val="006666"/>
                </a:solidFill>
              </a:rPr>
              <a:t>PRAIA</a:t>
            </a:r>
          </a:p>
          <a:p>
            <a:pPr algn="ctr"/>
            <a:r>
              <a:rPr lang="pt-PT" sz="1200" dirty="0">
                <a:solidFill>
                  <a:srgbClr val="006666"/>
                </a:solidFill>
              </a:rPr>
              <a:t>SANTIAGO ISLAND</a:t>
            </a:r>
          </a:p>
          <a:p>
            <a:pPr algn="ctr"/>
            <a:r>
              <a:rPr lang="pt-PT" sz="2400" dirty="0">
                <a:solidFill>
                  <a:srgbClr val="006666"/>
                </a:solidFill>
              </a:rPr>
              <a:t>CABO VERDE</a:t>
            </a:r>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11</a:t>
            </a:fld>
            <a:endParaRPr lang="fr-FR" altLang="pt-PT" sz="1200" b="1" i="1" u="sng" dirty="0" smtClean="0">
              <a:solidFill>
                <a:schemeClr val="bg1"/>
              </a:solidFill>
            </a:endParaRPr>
          </a:p>
        </p:txBody>
      </p:sp>
      <p:pic>
        <p:nvPicPr>
          <p:cNvPr id="29" name="Imagem 28" descr="logo"/>
          <p:cNvPicPr>
            <a:picLocks noChangeAspect="1"/>
          </p:cNvPicPr>
          <p:nvPr/>
        </p:nvPicPr>
        <p:blipFill>
          <a:blip r:embed="rId4"/>
          <a:stretch>
            <a:fillRect/>
          </a:stretch>
        </p:blipFill>
        <p:spPr>
          <a:xfrm>
            <a:off x="8821420" y="6120765"/>
            <a:ext cx="3359150" cy="737235"/>
          </a:xfrm>
          <a:prstGeom prst="rect">
            <a:avLst/>
          </a:prstGeom>
        </p:spPr>
      </p:pic>
      <p:pic>
        <p:nvPicPr>
          <p:cNvPr id="30" name="Imagem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6"/>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40" name="Imagem 39" descr="logo"/>
          <p:cNvPicPr>
            <a:picLocks noChangeAspect="1"/>
          </p:cNvPicPr>
          <p:nvPr/>
        </p:nvPicPr>
        <p:blipFill>
          <a:blip r:embed="rId7"/>
          <a:stretch>
            <a:fillRect/>
          </a:stretch>
        </p:blipFill>
        <p:spPr>
          <a:xfrm>
            <a:off x="94615" y="98425"/>
            <a:ext cx="3092450" cy="724535"/>
          </a:xfrm>
          <a:prstGeom prst="rect">
            <a:avLst/>
          </a:prstGeom>
        </p:spPr>
      </p:pic>
      <p:sp>
        <p:nvSpPr>
          <p:cNvPr id="2" name="CaixaDeTexto 53"/>
          <p:cNvSpPr txBox="1"/>
          <p:nvPr/>
        </p:nvSpPr>
        <p:spPr>
          <a:xfrm>
            <a:off x="9583420" y="4604385"/>
            <a:ext cx="2400935" cy="1260475"/>
          </a:xfrm>
          <a:prstGeom prst="rect">
            <a:avLst/>
          </a:prstGeom>
          <a:noFill/>
        </p:spPr>
        <p:txBody>
          <a:bodyPr wrap="square" rtlCol="0">
            <a:spAutoFit/>
          </a:bodyPr>
          <a:lstStyle/>
          <a:p>
            <a:r>
              <a:rPr lang="en-US" sz="1600" b="1" i="1" dirty="0" smtClean="0">
                <a:solidFill>
                  <a:srgbClr val="00B0F0"/>
                </a:solidFill>
              </a:rPr>
              <a:t>B</a:t>
            </a:r>
            <a:r>
              <a:rPr lang="pt-PT" altLang="en-US" sz="1600" b="1" i="1" dirty="0" smtClean="0">
                <a:solidFill>
                  <a:srgbClr val="00B0F0"/>
                </a:solidFill>
              </a:rPr>
              <a:t>ASALT CONFERENCE</a:t>
            </a:r>
            <a:endParaRPr lang="en-US" sz="1600" b="1" i="1" dirty="0">
              <a:solidFill>
                <a:srgbClr val="00B0F0"/>
              </a:solidFill>
            </a:endParaRPr>
          </a:p>
          <a:p>
            <a:r>
              <a:rPr lang="en-US" sz="1200" dirty="0" smtClean="0">
                <a:solidFill>
                  <a:schemeClr val="bg1"/>
                </a:solidFill>
                <a:latin typeface="Arial Narrow" panose="020B0606020202030204" pitchFamily="34" charset="0"/>
              </a:rPr>
              <a:t>WhatsApp</a:t>
            </a:r>
            <a:r>
              <a:rPr lang="en-US" sz="1200" dirty="0">
                <a:solidFill>
                  <a:schemeClr val="bg1"/>
                </a:solidFill>
                <a:latin typeface="Arial Narrow" panose="020B0606020202030204" pitchFamily="34" charset="0"/>
              </a:rPr>
              <a:t>:+351 964 406 800</a:t>
            </a:r>
          </a:p>
          <a:p>
            <a:r>
              <a:rPr lang="pt-PT" altLang="en-US" sz="1200" dirty="0" smtClean="0">
                <a:solidFill>
                  <a:schemeClr val="bg1"/>
                </a:solidFill>
                <a:latin typeface="Arial Narrow" panose="020B0606020202030204" pitchFamily="34" charset="0"/>
                <a:sym typeface="+mn-ea"/>
              </a:rPr>
              <a:t>Viber</a:t>
            </a:r>
            <a:r>
              <a:rPr lang="en-US" sz="1200" dirty="0">
                <a:solidFill>
                  <a:schemeClr val="bg1"/>
                </a:solidFill>
                <a:latin typeface="Arial Narrow" panose="020B0606020202030204" pitchFamily="34" charset="0"/>
                <a:sym typeface="+mn-ea"/>
              </a:rPr>
              <a:t>:+351 964 406 800</a:t>
            </a:r>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sym typeface="+mn-ea"/>
              </a:rPr>
              <a:t>Skype: </a:t>
            </a:r>
            <a:r>
              <a:rPr lang="en-US" sz="1200" dirty="0" err="1">
                <a:solidFill>
                  <a:schemeClr val="bg1"/>
                </a:solidFill>
                <a:latin typeface="Arial Narrow" panose="020B0606020202030204" pitchFamily="34" charset="0"/>
                <a:sym typeface="+mn-ea"/>
              </a:rPr>
              <a:t>setimocontinente</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i</a:t>
            </a:r>
            <a:r>
              <a:rPr lang="en-US" sz="1200" dirty="0" smtClean="0">
                <a:solidFill>
                  <a:schemeClr val="bg1"/>
                </a:solidFill>
                <a:latin typeface="Arial Narrow" panose="020B0606020202030204" pitchFamily="34" charset="0"/>
                <a:sym typeface="+mn-ea"/>
              </a:rPr>
              <a:t>nfo@</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endParaRPr>
          </a:p>
          <a:p>
            <a:r>
              <a:rPr lang="en-US" sz="1200" dirty="0" smtClean="0">
                <a:solidFill>
                  <a:schemeClr val="bg1"/>
                </a:solidFill>
                <a:latin typeface="Arial Narrow" panose="020B0606020202030204" pitchFamily="34" charset="0"/>
                <a:sym typeface="+mn-ea"/>
              </a:rPr>
              <a:t>www</a:t>
            </a:r>
            <a:r>
              <a:rPr lang="en-US" sz="1200" dirty="0">
                <a:solidFill>
                  <a:schemeClr val="bg1"/>
                </a:solidFill>
                <a:latin typeface="Arial Narrow" panose="020B0606020202030204" pitchFamily="34" charset="0"/>
                <a:sym typeface="+mn-ea"/>
              </a:rPr>
              <a:t>.</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CaixaDeTexto 22"/>
          <p:cNvSpPr txBox="1"/>
          <p:nvPr/>
        </p:nvSpPr>
        <p:spPr>
          <a:xfrm>
            <a:off x="9519285" y="921385"/>
            <a:ext cx="2120900" cy="614045"/>
          </a:xfrm>
          <a:prstGeom prst="rect">
            <a:avLst/>
          </a:prstGeom>
          <a:noFill/>
        </p:spPr>
        <p:txBody>
          <a:bodyPr wrap="square" rtlCol="0">
            <a:spAutoFit/>
          </a:bodyPr>
          <a:lstStyle/>
          <a:p>
            <a:pPr algn="ctr">
              <a:lnSpc>
                <a:spcPct val="85000"/>
              </a:lnSpc>
            </a:pPr>
            <a:r>
              <a:rPr lang="pt-PT" sz="2000" i="1" dirty="0">
                <a:solidFill>
                  <a:srgbClr val="006666"/>
                </a:solidFill>
              </a:rPr>
              <a:t>CONFERENCE</a:t>
            </a:r>
          </a:p>
          <a:p>
            <a:pPr algn="ctr">
              <a:lnSpc>
                <a:spcPct val="85000"/>
              </a:lnSpc>
            </a:pPr>
            <a:r>
              <a:rPr lang="pt-PT" sz="1600" i="1" dirty="0">
                <a:solidFill>
                  <a:srgbClr val="006666"/>
                </a:solidFill>
              </a:rPr>
              <a:t>PROGRAMME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187896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21920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i="1"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solidFill>
                  <a:srgbClr val="235343"/>
                </a:solidFill>
                <a:latin typeface="Arial Narrow" panose="020B0606020202030204" pitchFamily="34" charset="0"/>
                <a:sym typeface="+mn-ea"/>
              </a:rPr>
              <a:t>Focused on Environmental Protection</a:t>
            </a:r>
          </a:p>
        </p:txBody>
      </p:sp>
      <p:sp>
        <p:nvSpPr>
          <p:cNvPr id="26" name="Rectangle 20"/>
          <p:cNvSpPr/>
          <p:nvPr/>
        </p:nvSpPr>
        <p:spPr>
          <a:xfrm>
            <a:off x="7474585" y="4036060"/>
            <a:ext cx="1565275"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solidFill>
                  <a:srgbClr val="235343"/>
                </a:solidFill>
                <a:latin typeface="Arial Narrow" panose="020B0606020202030204" pitchFamily="34" charset="0"/>
                <a:sym typeface="+mn-ea"/>
              </a:rPr>
              <a:t>Centred on Innovation</a:t>
            </a:r>
          </a:p>
        </p:txBody>
      </p:sp>
      <p:sp>
        <p:nvSpPr>
          <p:cNvPr id="27" name="Rectangle 22"/>
          <p:cNvSpPr/>
          <p:nvPr/>
        </p:nvSpPr>
        <p:spPr>
          <a:xfrm>
            <a:off x="7466965" y="4728210"/>
            <a:ext cx="1565910" cy="575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solidFill>
                  <a:srgbClr val="235343"/>
                </a:solidFill>
                <a:latin typeface="Arial Narrow" panose="020B0606020202030204" pitchFamily="34" charset="0"/>
                <a:sym typeface="+mn-ea"/>
              </a:rPr>
              <a:t>Realist</a:t>
            </a:r>
            <a:endParaRPr lang="en-GB" sz="1200" i="1" dirty="0">
              <a:solidFill>
                <a:srgbClr val="235343"/>
              </a:solidFill>
              <a:latin typeface="Arial Narrow" panose="020B0606020202030204" pitchFamily="34" charset="0"/>
            </a:endParaRPr>
          </a:p>
          <a:p>
            <a:pPr>
              <a:defRPr lang="en-US">
                <a:solidFill>
                  <a:srgbClr val="FFFFFF"/>
                </a:solidFill>
              </a:defRPr>
            </a:pPr>
            <a:endParaRPr lang="en-GB" sz="1200" i="1" dirty="0">
              <a:solidFill>
                <a:srgbClr val="235343"/>
              </a:solidFill>
              <a:latin typeface="Arial Narrow" panose="020B0606020202030204" pitchFamily="34" charset="0"/>
            </a:endParaRPr>
          </a:p>
        </p:txBody>
      </p:sp>
      <p:sp>
        <p:nvSpPr>
          <p:cNvPr id="4" name="Rectangle 23"/>
          <p:cNvSpPr/>
          <p:nvPr/>
        </p:nvSpPr>
        <p:spPr>
          <a:xfrm>
            <a:off x="7466965" y="5393055"/>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solidFill>
                  <a:srgbClr val="235343"/>
                </a:solidFill>
                <a:latin typeface="Arial Narrow" panose="020B0606020202030204" pitchFamily="34" charset="0"/>
                <a:sym typeface="+mn-ea"/>
              </a:rPr>
              <a:t>Strategic</a:t>
            </a:r>
          </a:p>
        </p:txBody>
      </p:sp>
      <p:sp>
        <p:nvSpPr>
          <p:cNvPr id="2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sym typeface="+mn-ea"/>
              </a:rPr>
              <a:t>Actions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sym typeface="+mn-ea"/>
              </a:rPr>
              <a:t>Results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5227955"/>
            <a:ext cx="255905" cy="1430655"/>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665470" y="5648960"/>
            <a:ext cx="1405255"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621855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latin typeface="Arial Narrow" panose="020B0606020202030204" pitchFamily="34" charset="0"/>
                <a:sym typeface="+mn-ea"/>
              </a:rPr>
              <a:t>Revaluation</a:t>
            </a:r>
          </a:p>
        </p:txBody>
      </p:sp>
      <p:pic>
        <p:nvPicPr>
          <p:cNvPr id="14" name="Imagem 13" descr="logo"/>
          <p:cNvPicPr>
            <a:picLocks noChangeAspect="1"/>
          </p:cNvPicPr>
          <p:nvPr/>
        </p:nvPicPr>
        <p:blipFill>
          <a:blip r:embed="rId4"/>
          <a:stretch>
            <a:fillRect/>
          </a:stretch>
        </p:blipFill>
        <p:spPr>
          <a:xfrm>
            <a:off x="-3810" y="6108700"/>
            <a:ext cx="3359150" cy="737235"/>
          </a:xfrm>
          <a:prstGeom prst="rect">
            <a:avLst/>
          </a:prstGeom>
        </p:spPr>
      </p:pic>
      <p:graphicFrame>
        <p:nvGraphicFramePr>
          <p:cNvPr id="22" name="Tabela 21"/>
          <p:cNvGraphicFramePr>
            <a:graphicFrameLocks noGrp="1"/>
          </p:cNvGraphicFramePr>
          <p:nvPr/>
        </p:nvGraphicFramePr>
        <p:xfrm>
          <a:off x="250190" y="828675"/>
          <a:ext cx="6724650" cy="1591945"/>
        </p:xfrm>
        <a:graphic>
          <a:graphicData uri="http://schemas.openxmlformats.org/drawingml/2006/table">
            <a:tbl>
              <a:tblPr>
                <a:noFill/>
              </a:tblPr>
              <a:tblGrid>
                <a:gridCol w="2936240"/>
                <a:gridCol w="470535"/>
                <a:gridCol w="2856230"/>
                <a:gridCol w="461645"/>
              </a:tblGrid>
              <a:tr h="342265">
                <a:tc>
                  <a:txBody>
                    <a:bodyPr/>
                    <a:lstStyle/>
                    <a:p>
                      <a:pPr marL="0" marR="0" indent="0" algn="ctr">
                        <a:buNone/>
                        <a:defRPr lang="en-US" b="1">
                          <a:solidFill>
                            <a:srgbClr val="FFFFFF"/>
                          </a:solidFill>
                        </a:defRPr>
                      </a:pPr>
                      <a:r>
                        <a:rPr lang="en-US" sz="1200" b="0" i="1">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i="1"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a:solidFill>
                            <a:srgbClr val="006666"/>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i="1"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Page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Preamble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9144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Summary of the Business Forum Program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Conference Programme - Day 1</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Deadlines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8</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Conference Programme - Day 2</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Events Schedule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9</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a:buNone/>
                        <a:defRPr lang="en-US">
                          <a:solidFill>
                            <a:srgbClr val="000000"/>
                          </a:solidFill>
                        </a:defRPr>
                      </a:pPr>
                      <a:r>
                        <a:rPr lang="en-GB" sz="1200" noProof="0" dirty="0" smtClean="0">
                          <a:solidFill>
                            <a:srgbClr val="006666"/>
                          </a:solidFill>
                          <a:latin typeface="Arial Narrow" panose="020B0606020202030204" pitchFamily="34" charset="0"/>
                          <a:sym typeface="+mn-ea"/>
                        </a:rPr>
                        <a:t>Conference Programme - Day </a:t>
                      </a:r>
                      <a:r>
                        <a:rPr lang="pt-PT" altLang="en-GB" sz="1200" noProof="0" dirty="0" smtClean="0">
                          <a:solidFill>
                            <a:srgbClr val="006666"/>
                          </a:solidFill>
                          <a:latin typeface="Arial Narrow" panose="020B0606020202030204" pitchFamily="34" charset="0"/>
                          <a:sym typeface="+mn-ea"/>
                        </a:rPr>
                        <a:t>3</a:t>
                      </a:r>
                      <a:endParaRPr lang="pt-PT" altLang="en-GB" sz="1200" noProof="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a:buNone/>
                        <a:defRPr lang="en-US">
                          <a:solidFill>
                            <a:srgbClr val="000000"/>
                          </a:solidFill>
                        </a:defRPr>
                      </a:pPr>
                      <a:r>
                        <a:rPr lang="pt-PT" alt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Contacts</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a:solidFill>
                            <a:srgbClr val="006666"/>
                          </a:solidFill>
                          <a:latin typeface="Arial Narrow" panose="020B0606020202030204" pitchFamily="34" charset="0"/>
                          <a:ea typeface="Century Gothic" panose="020B0502020202020204" pitchFamily="2" charset="0"/>
                          <a:cs typeface="Century Gothic" panose="020B0502020202020204" pitchFamily="2" charset="0"/>
                        </a:rPr>
                        <a:t>10</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round/>
                      <a:headEnd type="none" w="med" len="med"/>
                      <a:tailEnd type="none" w="med" len="med"/>
                    </a:lnT>
                    <a:lnB w="12700" cap="flat" cmpd="sng" algn="ctr">
                      <a:solidFill>
                        <a:srgbClr val="FFFFFF"/>
                      </a:solidFill>
                      <a:prstDash val="solid"/>
                      <a:headEnd type="none"/>
                      <a:tailEnd type="none"/>
                    </a:lnB>
                    <a:lnTlToBr>
                      <a:noFill/>
                    </a:lnTlToBr>
                    <a:lnBlToTr>
                      <a:noFill/>
                    </a:lnBlToTr>
                    <a:noFill/>
                  </a:tcPr>
                </a:tc>
              </a:tr>
            </a:tbl>
          </a:graphicData>
        </a:graphic>
      </p:graphicFrame>
      <p:pic>
        <p:nvPicPr>
          <p:cNvPr id="5" name="Imagem 4" descr="logo"/>
          <p:cNvPicPr>
            <a:picLocks noChangeAspect="1"/>
          </p:cNvPicPr>
          <p:nvPr/>
        </p:nvPicPr>
        <p:blipFill>
          <a:blip r:embed="rId5"/>
          <a:stretch>
            <a:fillRect/>
          </a:stretch>
        </p:blipFill>
        <p:spPr>
          <a:xfrm>
            <a:off x="0" y="107950"/>
            <a:ext cx="3092450" cy="7245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4" name="Imagem 13" descr="logo"/>
          <p:cNvPicPr>
            <a:picLocks noChangeAspect="1"/>
          </p:cNvPicPr>
          <p:nvPr/>
        </p:nvPicPr>
        <p:blipFill>
          <a:blip r:embed="rId3"/>
          <a:stretch>
            <a:fillRect/>
          </a:stretch>
        </p:blipFill>
        <p:spPr>
          <a:xfrm>
            <a:off x="1270" y="6120765"/>
            <a:ext cx="3359150" cy="737235"/>
          </a:xfrm>
          <a:prstGeom prst="rect">
            <a:avLst/>
          </a:prstGeom>
        </p:spPr>
      </p:pic>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5"/>
          <a:stretch>
            <a:fillRect/>
          </a:stretch>
        </p:blipFill>
        <p:spPr>
          <a:xfrm>
            <a:off x="7733030" y="4412615"/>
            <a:ext cx="3819525" cy="1285875"/>
          </a:xfrm>
          <a:prstGeom prst="rect">
            <a:avLst/>
          </a:prstGeom>
        </p:spPr>
      </p:pic>
      <p:sp>
        <p:nvSpPr>
          <p:cNvPr id="15" name="Anel 14"/>
          <p:cNvSpPr/>
          <p:nvPr/>
        </p:nvSpPr>
        <p:spPr>
          <a:xfrm>
            <a:off x="8563610" y="434721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7669530" y="423354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8658860" y="54800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8729345" y="436245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1" name="Imagem 20" descr="logo"/>
          <p:cNvPicPr>
            <a:picLocks noChangeAspect="1"/>
          </p:cNvPicPr>
          <p:nvPr/>
        </p:nvPicPr>
        <p:blipFill>
          <a:blip r:embed="rId6"/>
          <a:stretch>
            <a:fillRect/>
          </a:stretch>
        </p:blipFill>
        <p:spPr>
          <a:xfrm>
            <a:off x="9076690" y="66040"/>
            <a:ext cx="3092450" cy="724535"/>
          </a:xfrm>
          <a:prstGeom prst="rect">
            <a:avLst/>
          </a:prstGeom>
        </p:spPr>
      </p:pic>
      <p:sp>
        <p:nvSpPr>
          <p:cNvPr id="24" name="CaixaDeTexto 3"/>
          <p:cNvSpPr/>
          <p:nvPr/>
        </p:nvSpPr>
        <p:spPr>
          <a:xfrm>
            <a:off x="115570" y="105410"/>
            <a:ext cx="7398385" cy="2327910"/>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PREAMBLE</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chemeClr val="accent3">
                  <a:lumMod val="50000"/>
                </a:schemeClr>
              </a:solidFill>
              <a:latin typeface="Arial Narrow" panose="020B0606020202030204" pitchFamily="34" charset="0"/>
              <a:cs typeface="Arial" panose="020B0604020202020204" pitchFamily="34" charset="0"/>
            </a:endParaRPr>
          </a:p>
          <a:p>
            <a:r>
              <a:rPr lang="pt-PT" sz="1200" dirty="0">
                <a:solidFill>
                  <a:schemeClr val="accent3">
                    <a:lumMod val="50000"/>
                  </a:schemeClr>
                </a:solidFill>
                <a:latin typeface="Arial Narrow" panose="020B0606020202030204" pitchFamily="34" charset="0"/>
              </a:rPr>
              <a:t>Cape Verde will host an international event on the theme </a:t>
            </a:r>
            <a:r>
              <a:rPr lang="pt-PT" sz="1200" dirty="0" smtClean="0">
                <a:solidFill>
                  <a:schemeClr val="accent3">
                    <a:lumMod val="50000"/>
                  </a:schemeClr>
                </a:solidFill>
                <a:latin typeface="Arial Narrow" panose="020B0606020202030204" pitchFamily="34" charset="0"/>
              </a:rPr>
              <a:t>«APPLICATION </a:t>
            </a:r>
            <a:r>
              <a:rPr lang="pt-PT" sz="1200" dirty="0">
                <a:solidFill>
                  <a:schemeClr val="accent3">
                    <a:lumMod val="50000"/>
                  </a:schemeClr>
                </a:solidFill>
                <a:latin typeface="Arial Narrow" panose="020B0606020202030204" pitchFamily="34" charset="0"/>
              </a:rPr>
              <a:t>OF BASALT POWDER IN AGRICULTURE - Its Benefits as Fertilizer for </a:t>
            </a:r>
            <a:r>
              <a:rPr lang="pt-PT" sz="1200" dirty="0" smtClean="0">
                <a:solidFill>
                  <a:schemeClr val="accent3">
                    <a:lumMod val="50000"/>
                  </a:schemeClr>
                </a:solidFill>
                <a:latin typeface="Arial Narrow" panose="020B0606020202030204" pitchFamily="34" charset="0"/>
              </a:rPr>
              <a:t>Agriculture». </a:t>
            </a:r>
            <a:r>
              <a:rPr lang="pt-PT" sz="1200" dirty="0">
                <a:solidFill>
                  <a:schemeClr val="accent3">
                    <a:lumMod val="50000"/>
                  </a:schemeClr>
                </a:solidFill>
                <a:latin typeface="Arial Narrow" panose="020B0606020202030204" pitchFamily="34" charset="0"/>
              </a:rPr>
              <a:t>The event will take place from June 07 to 11, 2021, at the Noble Hall of the National Assembly of Cape Verde, Praia. The event has two components: an International Conference and a Business Forum.</a:t>
            </a:r>
          </a:p>
          <a:p>
            <a:pPr algn="just">
              <a:lnSpc>
                <a:spcPts val="600"/>
              </a:lnSpc>
              <a:defRPr lang="en-US"/>
            </a:pPr>
            <a:endParaRPr lang="en-US" sz="1200" dirty="0">
              <a:solidFill>
                <a:schemeClr val="accent3">
                  <a:lumMod val="50000"/>
                </a:schemeClr>
              </a:solidFill>
              <a:latin typeface="Arial Narrow" panose="020B0606020202030204" pitchFamily="34" charset="0"/>
              <a:cs typeface="Arial" panose="020B0604020202020204" pitchFamily="34" charset="0"/>
            </a:endParaRPr>
          </a:p>
          <a:p>
            <a:r>
              <a:rPr lang="pt-PT" sz="1200" dirty="0" smtClean="0">
                <a:solidFill>
                  <a:schemeClr val="accent3">
                    <a:lumMod val="50000"/>
                  </a:schemeClr>
                </a:solidFill>
                <a:latin typeface="Arial Narrow" panose="020B0606020202030204" pitchFamily="34" charset="0"/>
              </a:rPr>
              <a:t>The </a:t>
            </a:r>
            <a:r>
              <a:rPr lang="pt-PT" sz="1200" dirty="0">
                <a:solidFill>
                  <a:schemeClr val="accent3">
                    <a:lumMod val="50000"/>
                  </a:schemeClr>
                </a:solidFill>
                <a:latin typeface="Arial Narrow" panose="020B0606020202030204" pitchFamily="34" charset="0"/>
              </a:rPr>
              <a:t>International Conference, entitled BASALT CONFERENCE, focuses on the application of basalt powder in agriculture lasting three days, from June 07 to 09, </a:t>
            </a:r>
            <a:r>
              <a:rPr lang="pt-PT" sz="1200" dirty="0" smtClean="0">
                <a:solidFill>
                  <a:schemeClr val="accent3">
                    <a:lumMod val="50000"/>
                  </a:schemeClr>
                </a:solidFill>
                <a:latin typeface="Arial Narrow" panose="020B0606020202030204" pitchFamily="34" charset="0"/>
              </a:rPr>
              <a:t>2021.</a:t>
            </a:r>
            <a:r>
              <a:rPr lang="pt-PT" sz="1200" dirty="0">
                <a:solidFill>
                  <a:schemeClr val="accent3">
                    <a:lumMod val="50000"/>
                  </a:schemeClr>
                </a:solidFill>
                <a:latin typeface="Arial Narrow" panose="020B0606020202030204" pitchFamily="34" charset="0"/>
              </a:rPr>
              <a:t> </a:t>
            </a:r>
            <a:r>
              <a:rPr lang="pt-PT" sz="1200" dirty="0" smtClean="0">
                <a:solidFill>
                  <a:schemeClr val="accent3">
                    <a:lumMod val="50000"/>
                  </a:schemeClr>
                </a:solidFill>
                <a:latin typeface="Arial Narrow" panose="020B0606020202030204" pitchFamily="34" charset="0"/>
              </a:rPr>
              <a:t>An </a:t>
            </a:r>
            <a:r>
              <a:rPr lang="pt-PT" sz="1200" dirty="0">
                <a:solidFill>
                  <a:schemeClr val="accent3">
                    <a:lumMod val="50000"/>
                  </a:schemeClr>
                </a:solidFill>
                <a:latin typeface="Arial Narrow" panose="020B0606020202030204" pitchFamily="34" charset="0"/>
              </a:rPr>
              <a:t>«</a:t>
            </a:r>
            <a:r>
              <a:rPr lang="pt-PT" sz="1200" dirty="0" smtClean="0">
                <a:solidFill>
                  <a:schemeClr val="accent3">
                    <a:lumMod val="50000"/>
                  </a:schemeClr>
                </a:solidFill>
                <a:latin typeface="Arial Narrow" panose="020B0606020202030204" pitchFamily="34" charset="0"/>
              </a:rPr>
              <a:t>Integration </a:t>
            </a:r>
            <a:r>
              <a:rPr lang="pt-PT" sz="1200" dirty="0">
                <a:solidFill>
                  <a:schemeClr val="accent3">
                    <a:lumMod val="50000"/>
                  </a:schemeClr>
                </a:solidFill>
                <a:latin typeface="Arial Narrow" panose="020B0606020202030204" pitchFamily="34" charset="0"/>
              </a:rPr>
              <a:t>Round Table followed by </a:t>
            </a:r>
            <a:r>
              <a:rPr lang="pt-PT" sz="1200" dirty="0" smtClean="0">
                <a:solidFill>
                  <a:schemeClr val="accent3">
                    <a:lumMod val="50000"/>
                  </a:schemeClr>
                </a:solidFill>
                <a:latin typeface="Arial Narrow" panose="020B0606020202030204" pitchFamily="34" charset="0"/>
              </a:rPr>
              <a:t>Debates» will </a:t>
            </a:r>
            <a:r>
              <a:rPr lang="pt-PT" sz="1200" dirty="0">
                <a:solidFill>
                  <a:schemeClr val="accent3">
                    <a:lumMod val="50000"/>
                  </a:schemeClr>
                </a:solidFill>
                <a:latin typeface="Arial Narrow" panose="020B0606020202030204" pitchFamily="34" charset="0"/>
              </a:rPr>
              <a:t>close the event.</a:t>
            </a:r>
          </a:p>
          <a:p>
            <a:pPr algn="just"/>
            <a:endParaRPr lang="pt-PT" sz="1200" dirty="0" smtClean="0">
              <a:solidFill>
                <a:schemeClr val="accent3">
                  <a:lumMod val="50000"/>
                </a:schemeClr>
              </a:solidFill>
              <a:latin typeface="Arial Narrow" panose="020B0606020202030204" pitchFamily="34" charset="0"/>
            </a:endParaRPr>
          </a:p>
          <a:p>
            <a:pPr algn="just"/>
            <a:r>
              <a:rPr lang="pt-PT" sz="1200" dirty="0" smtClean="0">
                <a:solidFill>
                  <a:schemeClr val="accent3">
                    <a:lumMod val="50000"/>
                  </a:schemeClr>
                </a:solidFill>
                <a:latin typeface="Arial Narrow" panose="020B0606020202030204" pitchFamily="34" charset="0"/>
              </a:rPr>
              <a:t>In </a:t>
            </a:r>
            <a:r>
              <a:rPr lang="pt-PT" sz="1200" dirty="0">
                <a:solidFill>
                  <a:schemeClr val="accent3">
                    <a:lumMod val="50000"/>
                  </a:schemeClr>
                </a:solidFill>
                <a:latin typeface="Arial Narrow" panose="020B0606020202030204" pitchFamily="34" charset="0"/>
              </a:rPr>
              <a:t>parallel, there will be a Business Forum, entitled ATLANTIC BUSINESS FORUM, of three days, from June 9 to 11, 2021, includes a round table on business on June 9, 2021, focused on Business Opportunities and Business Partnerships, involving African companies, with particular emphasis on those of ECOWAS, with companies of other origins, in particular from Europe and Brazil. Each event component has a specific programming.</a:t>
            </a:r>
            <a:endParaRPr lang="fr-FR" sz="1200" dirty="0" smtClean="0">
              <a:solidFill>
                <a:schemeClr val="accent3">
                  <a:lumMod val="50000"/>
                </a:schemeClr>
              </a:solidFill>
              <a:latin typeface="Arial Narrow" panose="020B0606020202030204" pitchFamily="34" charset="0"/>
            </a:endParaRPr>
          </a:p>
        </p:txBody>
      </p:sp>
      <p:sp>
        <p:nvSpPr>
          <p:cNvPr id="36" name="Rectângulo 35"/>
          <p:cNvSpPr/>
          <p:nvPr/>
        </p:nvSpPr>
        <p:spPr>
          <a:xfrm>
            <a:off x="8785860" y="4397375"/>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CaixaDeTexto 22"/>
          <p:cNvSpPr txBox="1"/>
          <p:nvPr/>
        </p:nvSpPr>
        <p:spPr>
          <a:xfrm>
            <a:off x="9519285" y="921385"/>
            <a:ext cx="2120900" cy="614045"/>
          </a:xfrm>
          <a:prstGeom prst="rect">
            <a:avLst/>
          </a:prstGeom>
          <a:noFill/>
        </p:spPr>
        <p:txBody>
          <a:bodyPr wrap="square" rtlCol="0">
            <a:spAutoFit/>
          </a:bodyPr>
          <a:lstStyle/>
          <a:p>
            <a:pPr algn="ctr">
              <a:lnSpc>
                <a:spcPct val="85000"/>
              </a:lnSpc>
            </a:pPr>
            <a:r>
              <a:rPr lang="pt-PT" sz="2000" i="1" dirty="0">
                <a:solidFill>
                  <a:srgbClr val="006666"/>
                </a:solidFill>
              </a:rPr>
              <a:t>CONFERENCE</a:t>
            </a:r>
          </a:p>
          <a:p>
            <a:pPr algn="ctr">
              <a:lnSpc>
                <a:spcPct val="85000"/>
              </a:lnSpc>
            </a:pPr>
            <a:r>
              <a:rPr lang="pt-PT" sz="1600" i="1" dirty="0">
                <a:solidFill>
                  <a:srgbClr val="006666"/>
                </a:solidFill>
              </a:rPr>
              <a:t>PROGRAMME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ângulo 2"/>
          <p:cNvSpPr/>
          <p:nvPr/>
        </p:nvSpPr>
        <p:spPr>
          <a:xfrm>
            <a:off x="4011930" y="59283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0" name="Imagem 9"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878445" cy="4227830"/>
            <a:chOff x="6663" y="4100"/>
            <a:chExt cx="12407" cy="6658"/>
          </a:xfrm>
        </p:grpSpPr>
        <p:grpSp>
          <p:nvGrpSpPr>
            <p:cNvPr id="31" name="Agrupar 30"/>
            <p:cNvGrpSpPr/>
            <p:nvPr/>
          </p:nvGrpSpPr>
          <p:grpSpPr>
            <a:xfrm>
              <a:off x="8759" y="4100"/>
              <a:ext cx="10311" cy="5799"/>
              <a:chOff x="8759" y="4100"/>
              <a:chExt cx="10311" cy="5799"/>
            </a:xfrm>
          </p:grpSpPr>
          <p:sp>
            <p:nvSpPr>
              <p:cNvPr id="11" name="Rectângulo 10"/>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Anel 11"/>
              <p:cNvSpPr/>
              <p:nvPr/>
            </p:nvSpPr>
            <p:spPr>
              <a:xfrm>
                <a:off x="985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13" name="Rectângulo 1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5" name="Anel 14"/>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3" name="Rectângulo 32"/>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5" name="TextBox 26"/>
          <p:cNvSpPr/>
          <p:nvPr/>
        </p:nvSpPr>
        <p:spPr>
          <a:xfrm>
            <a:off x="1108075" y="850265"/>
            <a:ext cx="5864860" cy="5770245"/>
          </a:xfrm>
          <a:prstGeom prst="rect">
            <a:avLst/>
          </a:prstGeom>
          <a:noFill/>
          <a:ln>
            <a:noFill/>
          </a:ln>
          <a:effectLst/>
        </p:spPr>
        <p:txBody>
          <a:bodyPr vert="horz" wrap="square" lIns="91440" tIns="45720" rIns="91440" bIns="45720" numCol="1" spcCol="215900" anchor="t"/>
          <a:lstStyle/>
          <a:p>
            <a:pPr>
              <a:lnSpc>
                <a:spcPts val="1200"/>
              </a:lnSpc>
              <a:defRPr lang="en-US"/>
            </a:pPr>
            <a:r>
              <a:rPr lang="pt-PT" altLang="en-US" sz="1200" b="1" i="1" dirty="0" smtClean="0">
                <a:solidFill>
                  <a:schemeClr val="tx2">
                    <a:lumMod val="50000"/>
                  </a:schemeClr>
                </a:solidFill>
                <a:latin typeface="Arial Narrow" panose="020B0606020202030204" pitchFamily="34" charset="0"/>
                <a:sym typeface="+mn-ea"/>
              </a:rPr>
              <a:t>F</a:t>
            </a:r>
            <a:r>
              <a:rPr sz="1200" b="1" i="1" dirty="0" smtClean="0">
                <a:solidFill>
                  <a:schemeClr val="tx2">
                    <a:lumMod val="50000"/>
                  </a:schemeClr>
                </a:solidFill>
                <a:latin typeface="Arial Narrow" panose="020B0606020202030204" pitchFamily="34" charset="0"/>
                <a:sym typeface="+mn-ea"/>
              </a:rPr>
              <a:t>rom 7</a:t>
            </a:r>
            <a:r>
              <a:rPr sz="1200" b="1" i="1" dirty="0">
                <a:solidFill>
                  <a:schemeClr val="tx2">
                    <a:lumMod val="50000"/>
                  </a:schemeClr>
                </a:solidFill>
                <a:latin typeface="Arial Narrow" panose="020B0606020202030204" pitchFamily="34" charset="0"/>
                <a:sym typeface="+mn-ea"/>
              </a:rPr>
              <a:t>:00</a:t>
            </a:r>
            <a:endParaRPr lang="en-US" sz="1200" b="1" i="1"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GB" sz="1200" i="1" dirty="0" smtClean="0">
                <a:solidFill>
                  <a:schemeClr val="tx2">
                    <a:lumMod val="50000"/>
                  </a:schemeClr>
                </a:solidFill>
                <a:latin typeface="Arial Narrow" panose="020B0606020202030204" pitchFamily="34" charset="0"/>
                <a:sym typeface="+mn-ea"/>
              </a:rPr>
              <a:t>Opening ceremony</a:t>
            </a:r>
            <a:endParaRPr lang="en-GB" sz="1200" i="1" dirty="0" smtClean="0">
              <a:solidFill>
                <a:schemeClr val="tx2">
                  <a:lumMod val="50000"/>
                </a:schemeClr>
              </a:solidFill>
              <a:latin typeface="Arial Narrow" panose="020B0606020202030204" pitchFamily="34" charset="0"/>
            </a:endParaRPr>
          </a:p>
          <a:p>
            <a:pPr>
              <a:lnSpc>
                <a:spcPts val="1200"/>
              </a:lnSpc>
              <a:defRPr lang="en-US"/>
            </a:pPr>
            <a:endParaRPr lang="pt-PT" sz="1200" b="1" i="1"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sym typeface="+mn-ea"/>
              </a:rPr>
              <a:t>Conference </a:t>
            </a:r>
            <a:r>
              <a:rPr sz="1200" b="1" i="1" dirty="0">
                <a:solidFill>
                  <a:schemeClr val="tx2">
                    <a:lumMod val="50000"/>
                  </a:schemeClr>
                </a:solidFill>
                <a:latin typeface="Arial Narrow" panose="020B0606020202030204" pitchFamily="34" charset="0"/>
                <a:sym typeface="+mn-ea"/>
              </a:rPr>
              <a:t>I:  </a:t>
            </a:r>
            <a:r>
              <a:rPr lang="pt-PT" altLang="en-US" sz="1200" b="1" i="1" dirty="0">
                <a:solidFill>
                  <a:schemeClr val="tx2">
                    <a:lumMod val="50000"/>
                  </a:schemeClr>
                </a:solidFill>
                <a:latin typeface="Arial Narrow" panose="020B0606020202030204" pitchFamily="34" charset="0"/>
                <a:sym typeface="+mn-ea"/>
              </a:rPr>
              <a:t>«</a:t>
            </a:r>
            <a:r>
              <a:rPr sz="1200" i="1" dirty="0">
                <a:solidFill>
                  <a:schemeClr val="tx2">
                    <a:lumMod val="50000"/>
                  </a:schemeClr>
                </a:solidFill>
                <a:latin typeface="Arial Narrow" panose="020B0606020202030204" pitchFamily="34" charset="0"/>
                <a:sym typeface="+mn-ea"/>
              </a:rPr>
              <a:t>THE CURRENT STATE OF </a:t>
            </a:r>
            <a:r>
              <a:rPr sz="1200" i="1" dirty="0" smtClean="0">
                <a:solidFill>
                  <a:schemeClr val="tx2">
                    <a:lumMod val="50000"/>
                  </a:schemeClr>
                </a:solidFill>
                <a:latin typeface="Arial Narrow" panose="020B0606020202030204" pitchFamily="34" charset="0"/>
                <a:sym typeface="+mn-ea"/>
              </a:rPr>
              <a:t>THE RESEARCH OF </a:t>
            </a:r>
            <a:r>
              <a:rPr sz="1200" i="1" dirty="0">
                <a:solidFill>
                  <a:schemeClr val="tx2">
                    <a:lumMod val="50000"/>
                  </a:schemeClr>
                </a:solidFill>
                <a:latin typeface="Arial Narrow" panose="020B0606020202030204" pitchFamily="34" charset="0"/>
                <a:sym typeface="+mn-ea"/>
              </a:rPr>
              <a:t>THE USE OF BASALT POWDER AND THE CONSOLIDATION OF ITS APPLICATION IN AGRICULTURE</a:t>
            </a:r>
            <a:r>
              <a:rPr lang="pt-PT" altLang="en-US" sz="1200" i="1" dirty="0">
                <a:solidFill>
                  <a:schemeClr val="tx2">
                    <a:lumMod val="50000"/>
                  </a:schemeClr>
                </a:solidFill>
                <a:latin typeface="Arial Narrow" panose="020B0606020202030204" pitchFamily="34" charset="0"/>
                <a:sym typeface="+mn-ea"/>
              </a:rPr>
              <a:t>»</a:t>
            </a:r>
            <a:endParaRPr lang="en-US" sz="1200" i="1" dirty="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cs typeface="Arial" panose="020B0604020202020204" pitchFamily="34" charset="0"/>
                <a:sym typeface="+mn-ea"/>
              </a:rPr>
              <a:t>Speaker</a:t>
            </a:r>
            <a:r>
              <a:rPr sz="1200" b="1" i="1" dirty="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Dr. </a:t>
            </a:r>
            <a:r>
              <a:rPr sz="1200" dirty="0" smtClean="0">
                <a:solidFill>
                  <a:schemeClr val="tx2">
                    <a:lumMod val="50000"/>
                  </a:schemeClr>
                </a:solidFill>
                <a:latin typeface="Arial Narrow" panose="020B0606020202030204" pitchFamily="34" charset="0"/>
                <a:sym typeface="+mn-ea"/>
              </a:rPr>
              <a:t>Eder Martins</a:t>
            </a:r>
            <a:r>
              <a:rPr sz="1200" dirty="0">
                <a:solidFill>
                  <a:schemeClr val="tx2">
                    <a:lumMod val="50000"/>
                  </a:schemeClr>
                </a:solidFill>
                <a:latin typeface="Arial Narrow" panose="020B0606020202030204" pitchFamily="34" charset="0"/>
                <a:sym typeface="+mn-ea"/>
              </a:rPr>
              <a:t> – </a:t>
            </a:r>
            <a:r>
              <a:rPr lang="pt-PT" sz="1200" dirty="0" err="1">
                <a:solidFill>
                  <a:schemeClr val="tx2">
                    <a:lumMod val="50000"/>
                  </a:schemeClr>
                </a:solidFill>
                <a:latin typeface="Arial Narrow" panose="020B0606020202030204" pitchFamily="34" charset="0"/>
                <a:sym typeface="+mn-ea"/>
              </a:rPr>
              <a:t>Researcher</a:t>
            </a:r>
            <a:r>
              <a:rPr lang="pt-PT" sz="1200" dirty="0">
                <a:solidFill>
                  <a:schemeClr val="tx2">
                    <a:lumMod val="50000"/>
                  </a:schemeClr>
                </a:solidFill>
                <a:latin typeface="Arial Narrow" panose="020B0606020202030204" pitchFamily="34" charset="0"/>
                <a:sym typeface="+mn-ea"/>
              </a:rPr>
              <a:t> </a:t>
            </a:r>
            <a:r>
              <a:rPr lang="pt-PT" sz="1200" dirty="0" err="1">
                <a:solidFill>
                  <a:schemeClr val="tx2">
                    <a:lumMod val="50000"/>
                  </a:schemeClr>
                </a:solidFill>
                <a:latin typeface="Arial Narrow" panose="020B0606020202030204" pitchFamily="34" charset="0"/>
                <a:sym typeface="+mn-ea"/>
              </a:rPr>
              <a:t>at</a:t>
            </a:r>
            <a:r>
              <a:rPr lang="pt-PT" sz="1200" dirty="0">
                <a:solidFill>
                  <a:schemeClr val="tx2">
                    <a:lumMod val="50000"/>
                  </a:schemeClr>
                </a:solidFill>
                <a:latin typeface="Arial Narrow" panose="020B0606020202030204" pitchFamily="34" charset="0"/>
                <a:sym typeface="+mn-ea"/>
              </a:rPr>
              <a:t> </a:t>
            </a:r>
            <a:r>
              <a:rPr lang="pt-PT" sz="1200" i="1" dirty="0">
                <a:solidFill>
                  <a:schemeClr val="tx2">
                    <a:lumMod val="50000"/>
                  </a:schemeClr>
                </a:solidFill>
                <a:latin typeface="Arial Narrow" panose="020B0606020202030204" pitchFamily="34" charset="0"/>
                <a:sym typeface="+mn-ea"/>
              </a:rPr>
              <a:t>EMBRAPA</a:t>
            </a:r>
            <a:r>
              <a:rPr lang="pt-PT" sz="1200" dirty="0">
                <a:solidFill>
                  <a:schemeClr val="tx2">
                    <a:lumMod val="50000"/>
                  </a:schemeClr>
                </a:solidFill>
                <a:latin typeface="Arial Narrow" panose="020B0606020202030204" pitchFamily="34" charset="0"/>
                <a:sym typeface="+mn-ea"/>
              </a:rPr>
              <a:t> - </a:t>
            </a:r>
            <a:r>
              <a:rPr lang="pt-BR" sz="1200" dirty="0">
                <a:solidFill>
                  <a:schemeClr val="tx2">
                    <a:lumMod val="50000"/>
                  </a:schemeClr>
                </a:solidFill>
                <a:latin typeface="Arial Narrow" panose="020B0606020202030204" pitchFamily="34" charset="0"/>
                <a:sym typeface="+mn-ea"/>
              </a:rPr>
              <a:t>Brazilian Agricultural Research Corporation</a:t>
            </a:r>
            <a:endParaRPr lang="en-US" sz="12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sym typeface="+mn-ea"/>
              </a:rPr>
              <a:t>Moderador: </a:t>
            </a:r>
            <a:r>
              <a:rPr lang="pt-BR" sz="1200" dirty="0">
                <a:solidFill>
                  <a:schemeClr val="tx2">
                    <a:lumMod val="50000"/>
                  </a:schemeClr>
                </a:solidFill>
                <a:latin typeface="Arial Narrow" panose="020B0606020202030204" pitchFamily="34" charset="0"/>
                <a:sym typeface="+mn-ea"/>
              </a:rPr>
              <a:t>Cabo Verde</a:t>
            </a:r>
            <a:endParaRPr lang="pt-BR" sz="1200" dirty="0">
              <a:solidFill>
                <a:schemeClr val="tx2">
                  <a:lumMod val="50000"/>
                </a:schemeClr>
              </a:solidFill>
              <a:latin typeface="Arial Narrow" panose="020B0606020202030204" pitchFamily="34" charset="0"/>
            </a:endParaRPr>
          </a:p>
          <a:p>
            <a:pPr>
              <a:lnSpc>
                <a:spcPts val="1200"/>
              </a:lnSpc>
              <a:defRPr lang="en-US"/>
            </a:pPr>
            <a:endParaRPr lang="pt-PT" sz="1200" dirty="0">
              <a:solidFill>
                <a:schemeClr val="tx2">
                  <a:lumMod val="50000"/>
                </a:schemeClr>
              </a:solidFill>
              <a:latin typeface="Arial Narrow" panose="020B0606020202030204" pitchFamily="34" charset="0"/>
            </a:endParaRPr>
          </a:p>
          <a:p>
            <a:pPr>
              <a:lnSpc>
                <a:spcPts val="1200"/>
              </a:lnSpc>
              <a:defRPr lang="en-US"/>
            </a:pPr>
            <a:r>
              <a:rPr sz="1200" dirty="0" smtClean="0">
                <a:solidFill>
                  <a:schemeClr val="tx2">
                    <a:lumMod val="50000"/>
                  </a:schemeClr>
                </a:solidFill>
                <a:latin typeface="Arial Narrow" panose="020B0606020202030204" pitchFamily="34" charset="0"/>
                <a:sym typeface="+mn-ea"/>
              </a:rPr>
              <a:t>Debate</a:t>
            </a:r>
            <a:endParaRPr lang="en-US" sz="12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pt-PT" sz="12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dirty="0">
                <a:solidFill>
                  <a:schemeClr val="tx2">
                    <a:lumMod val="50000"/>
                  </a:schemeClr>
                </a:solidFill>
                <a:latin typeface="Arial Narrow" panose="020B0606020202030204" pitchFamily="34" charset="0"/>
                <a:sym typeface="+mn-ea"/>
              </a:rPr>
              <a:t>Coffee Break </a:t>
            </a: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sz="1200" b="1" i="1" dirty="0">
                <a:solidFill>
                  <a:schemeClr val="tx2">
                    <a:lumMod val="50000"/>
                  </a:schemeClr>
                </a:solidFill>
                <a:latin typeface="Arial Narrow" panose="020B0606020202030204" pitchFamily="34" charset="0"/>
                <a:sym typeface="+mn-ea"/>
              </a:rPr>
              <a:t>Conference II</a:t>
            </a:r>
            <a:r>
              <a:rPr sz="1200" i="1" dirty="0">
                <a:solidFill>
                  <a:schemeClr val="tx2">
                    <a:lumMod val="50000"/>
                  </a:schemeClr>
                </a:solidFill>
                <a:latin typeface="Arial Narrow" panose="020B0606020202030204" pitchFamily="34" charset="0"/>
                <a:sym typeface="+mn-ea"/>
              </a:rPr>
              <a:t>: </a:t>
            </a:r>
            <a:r>
              <a:rPr lang="pt-PT" altLang="en-US" sz="1200" i="1" dirty="0">
                <a:solidFill>
                  <a:schemeClr val="tx2">
                    <a:lumMod val="50000"/>
                  </a:schemeClr>
                </a:solidFill>
                <a:latin typeface="Arial Narrow" panose="020B0606020202030204" pitchFamily="34" charset="0"/>
                <a:sym typeface="+mn-ea"/>
              </a:rPr>
              <a:t>«</a:t>
            </a:r>
            <a:r>
              <a:rPr sz="1200" i="1" dirty="0">
                <a:solidFill>
                  <a:schemeClr val="tx2">
                    <a:lumMod val="50000"/>
                  </a:schemeClr>
                </a:solidFill>
                <a:latin typeface="Arial Narrow" panose="020B0606020202030204" pitchFamily="34" charset="0"/>
                <a:sym typeface="+mn-ea"/>
              </a:rPr>
              <a:t>FROM </a:t>
            </a:r>
            <a:r>
              <a:rPr sz="1200" i="1" dirty="0" smtClean="0">
                <a:solidFill>
                  <a:schemeClr val="tx2">
                    <a:lumMod val="50000"/>
                  </a:schemeClr>
                </a:solidFill>
                <a:latin typeface="Arial Narrow" panose="020B0606020202030204" pitchFamily="34" charset="0"/>
                <a:sym typeface="+mn-ea"/>
              </a:rPr>
              <a:t>THE RESEARCH </a:t>
            </a:r>
            <a:r>
              <a:rPr sz="1200" i="1" dirty="0">
                <a:solidFill>
                  <a:schemeClr val="tx2">
                    <a:lumMod val="50000"/>
                  </a:schemeClr>
                </a:solidFill>
                <a:latin typeface="Arial Narrow" panose="020B0606020202030204" pitchFamily="34" charset="0"/>
                <a:sym typeface="+mn-ea"/>
              </a:rPr>
              <a:t>TO </a:t>
            </a:r>
            <a:r>
              <a:rPr sz="1200" i="1" dirty="0" smtClean="0">
                <a:solidFill>
                  <a:schemeClr val="tx2">
                    <a:lumMod val="50000"/>
                  </a:schemeClr>
                </a:solidFill>
                <a:latin typeface="Arial Narrow" panose="020B0606020202030204" pitchFamily="34" charset="0"/>
                <a:sym typeface="+mn-ea"/>
              </a:rPr>
              <a:t>THE LEGISLATION  AND REGULATION OF </a:t>
            </a:r>
            <a:r>
              <a:rPr sz="1200" i="1" dirty="0">
                <a:solidFill>
                  <a:schemeClr val="tx2">
                    <a:lumMod val="50000"/>
                  </a:schemeClr>
                </a:solidFill>
                <a:latin typeface="Arial Narrow" panose="020B0606020202030204" pitchFamily="34" charset="0"/>
                <a:sym typeface="+mn-ea"/>
              </a:rPr>
              <a:t>THE APPLICATION OF BASALT POWDER IN AGRICULTURE </a:t>
            </a:r>
            <a:r>
              <a:rPr lang="pt-BR" sz="1200" i="1" dirty="0">
                <a:solidFill>
                  <a:schemeClr val="tx2">
                    <a:lumMod val="50000"/>
                  </a:schemeClr>
                </a:solidFill>
                <a:latin typeface="Arial Narrow" panose="020B0606020202030204" pitchFamily="34" charset="0"/>
                <a:sym typeface="+mn-ea"/>
              </a:rPr>
              <a:t>: </a:t>
            </a:r>
            <a:r>
              <a:rPr lang="pt-BR" sz="1200" i="1" dirty="0" smtClean="0">
                <a:solidFill>
                  <a:schemeClr val="tx2">
                    <a:lumMod val="50000"/>
                  </a:schemeClr>
                </a:solidFill>
                <a:latin typeface="Arial Narrow" panose="020B0606020202030204" pitchFamily="34" charset="0"/>
                <a:sym typeface="+mn-ea"/>
              </a:rPr>
              <a:t>Brazil </a:t>
            </a:r>
            <a:r>
              <a:rPr lang="pt-BR" sz="1200" i="1" dirty="0">
                <a:solidFill>
                  <a:schemeClr val="tx2">
                    <a:lumMod val="50000"/>
                  </a:schemeClr>
                </a:solidFill>
                <a:latin typeface="Arial Narrow" panose="020B0606020202030204" pitchFamily="34" charset="0"/>
                <a:sym typeface="+mn-ea"/>
              </a:rPr>
              <a:t>as Case Study</a:t>
            </a:r>
            <a:r>
              <a:rPr lang="pt-PT" altLang="pt-BR" sz="1200" i="1" dirty="0">
                <a:solidFill>
                  <a:schemeClr val="tx2">
                    <a:lumMod val="50000"/>
                  </a:schemeClr>
                </a:solidFill>
                <a:latin typeface="Arial Narrow" panose="020B0606020202030204" pitchFamily="34" charset="0"/>
                <a:sym typeface="+mn-ea"/>
              </a:rPr>
              <a:t>»</a:t>
            </a: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GB" sz="1200" b="1" i="1" dirty="0" smtClean="0">
                <a:solidFill>
                  <a:schemeClr val="tx2">
                    <a:lumMod val="50000"/>
                  </a:schemeClr>
                </a:solidFill>
                <a:latin typeface="Arial Narrow" panose="020B0606020202030204" pitchFamily="34" charset="0"/>
                <a:sym typeface="+mn-ea"/>
              </a:rPr>
              <a:t>Speaker</a:t>
            </a:r>
            <a:r>
              <a:rPr sz="1200" b="1" i="1" dirty="0" smtClean="0">
                <a:solidFill>
                  <a:schemeClr val="tx2">
                    <a:lumMod val="50000"/>
                  </a:schemeClr>
                </a:solidFill>
                <a:latin typeface="Arial Narrow" panose="020B0606020202030204" pitchFamily="34" charset="0"/>
                <a:sym typeface="+mn-ea"/>
              </a:rPr>
              <a:t>: </a:t>
            </a:r>
            <a:r>
              <a:rPr sz="1200" i="1" dirty="0">
                <a:solidFill>
                  <a:schemeClr val="tx2">
                    <a:lumMod val="50000"/>
                  </a:schemeClr>
                </a:solidFill>
                <a:latin typeface="Arial Narrow" panose="020B0606020202030204" pitchFamily="34" charset="0"/>
                <a:sym typeface="+mn-ea"/>
              </a:rPr>
              <a:t>Prof.  Suzi Huff Theodoro –  </a:t>
            </a:r>
            <a:r>
              <a:rPr lang="pt-BR" sz="1200" i="1" dirty="0">
                <a:solidFill>
                  <a:schemeClr val="tx2">
                    <a:lumMod val="50000"/>
                  </a:schemeClr>
                </a:solidFill>
                <a:latin typeface="Arial Narrow" panose="020B0606020202030204" pitchFamily="34" charset="0"/>
                <a:sym typeface="+mn-ea"/>
              </a:rPr>
              <a:t>Researcher at the University of Brasília</a:t>
            </a:r>
            <a:endParaRPr lang="en-US" sz="1200" i="1"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GB" sz="1200" b="1" i="1" dirty="0" smtClean="0">
                <a:solidFill>
                  <a:schemeClr val="tx2">
                    <a:lumMod val="50000"/>
                  </a:schemeClr>
                </a:solidFill>
                <a:latin typeface="Arial Narrow" panose="020B0606020202030204" pitchFamily="34" charset="0"/>
                <a:sym typeface="+mn-ea"/>
              </a:rPr>
              <a:t>Moderator</a:t>
            </a:r>
            <a:r>
              <a:rPr sz="1200" dirty="0" smtClean="0">
                <a:solidFill>
                  <a:schemeClr val="tx2">
                    <a:lumMod val="50000"/>
                  </a:schemeClr>
                </a:solidFill>
                <a:latin typeface="Arial Narrow" panose="020B0606020202030204" pitchFamily="34" charset="0"/>
                <a:sym typeface="+mn-ea"/>
              </a:rPr>
              <a:t>: </a:t>
            </a:r>
            <a:r>
              <a:rPr lang="pt-BR" sz="1200" dirty="0">
                <a:solidFill>
                  <a:schemeClr val="tx2">
                    <a:lumMod val="50000"/>
                  </a:schemeClr>
                </a:solidFill>
                <a:latin typeface="Arial Narrow" panose="020B0606020202030204" pitchFamily="34" charset="0"/>
                <a:sym typeface="+mn-ea"/>
              </a:rPr>
              <a:t>Cabo </a:t>
            </a:r>
            <a:r>
              <a:rPr lang="pt-BR" sz="1200" dirty="0" smtClean="0">
                <a:solidFill>
                  <a:schemeClr val="tx2">
                    <a:lumMod val="50000"/>
                  </a:schemeClr>
                </a:solidFill>
                <a:latin typeface="Arial Narrow" panose="020B0606020202030204" pitchFamily="34" charset="0"/>
                <a:sym typeface="+mn-ea"/>
              </a:rPr>
              <a:t>Verde</a:t>
            </a:r>
            <a:endParaRPr lang="pt-BR" sz="1200" dirty="0" smtClean="0">
              <a:solidFill>
                <a:schemeClr val="tx2">
                  <a:lumMod val="50000"/>
                </a:schemeClr>
              </a:solidFill>
              <a:latin typeface="Arial Narrow" panose="020B0606020202030204" pitchFamily="34" charset="0"/>
            </a:endParaRPr>
          </a:p>
          <a:p>
            <a:pPr>
              <a:lnSpc>
                <a:spcPts val="1200"/>
              </a:lnSpc>
              <a:defRPr lang="en-US"/>
            </a:pPr>
            <a:endParaRPr lang="pt-PT" sz="1200" dirty="0">
              <a:solidFill>
                <a:schemeClr val="tx2">
                  <a:lumMod val="50000"/>
                </a:schemeClr>
              </a:solidFill>
              <a:latin typeface="Arial Narrow" panose="020B0606020202030204" pitchFamily="34" charset="0"/>
            </a:endParaRPr>
          </a:p>
          <a:p>
            <a:pPr>
              <a:lnSpc>
                <a:spcPts val="1200"/>
              </a:lnSpc>
              <a:defRPr lang="en-US"/>
            </a:pPr>
            <a:r>
              <a:rPr sz="1200" dirty="0" smtClean="0">
                <a:solidFill>
                  <a:schemeClr val="tx2">
                    <a:lumMod val="50000"/>
                  </a:schemeClr>
                </a:solidFill>
                <a:latin typeface="Arial Narrow" panose="020B0606020202030204" pitchFamily="34" charset="0"/>
                <a:sym typeface="+mn-ea"/>
              </a:rPr>
              <a:t>Debate</a:t>
            </a:r>
            <a:endParaRPr lang="en-US" sz="12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GB" sz="12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sym typeface="+mn-ea"/>
              </a:rPr>
              <a:t>Lunch</a:t>
            </a:r>
            <a:endParaRPr lang="en-US" sz="1200" b="1" i="1"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sym typeface="+mn-ea"/>
              </a:rPr>
              <a:t>Conference </a:t>
            </a:r>
            <a:r>
              <a:rPr lang="pt-PT" altLang="en-US" sz="1200" b="1" i="1" dirty="0" smtClean="0">
                <a:solidFill>
                  <a:schemeClr val="tx2">
                    <a:lumMod val="50000"/>
                  </a:schemeClr>
                </a:solidFill>
                <a:latin typeface="Arial Narrow" panose="020B0606020202030204" pitchFamily="34" charset="0"/>
                <a:sym typeface="+mn-ea"/>
              </a:rPr>
              <a:t>III</a:t>
            </a:r>
            <a:r>
              <a:rPr sz="1200" b="1" i="1" dirty="0" smtClean="0">
                <a:solidFill>
                  <a:schemeClr val="tx2">
                    <a:lumMod val="50000"/>
                  </a:schemeClr>
                </a:solidFill>
                <a:latin typeface="Arial Narrow" panose="020B0606020202030204" pitchFamily="34" charset="0"/>
                <a:sym typeface="+mn-ea"/>
              </a:rPr>
              <a:t>:</a:t>
            </a:r>
            <a:r>
              <a:rPr sz="1200" i="1" dirty="0" smtClean="0">
                <a:solidFill>
                  <a:schemeClr val="tx2">
                    <a:lumMod val="50000"/>
                  </a:schemeClr>
                </a:solidFill>
                <a:latin typeface="Arial Narrow" panose="020B0606020202030204" pitchFamily="34" charset="0"/>
                <a:sym typeface="+mn-ea"/>
              </a:rPr>
              <a:t> </a:t>
            </a:r>
            <a:r>
              <a:rPr lang="pt-PT" altLang="en-US" sz="1200" i="1" dirty="0" smtClean="0">
                <a:solidFill>
                  <a:schemeClr val="tx2">
                    <a:lumMod val="50000"/>
                  </a:schemeClr>
                </a:solidFill>
                <a:latin typeface="Arial Narrow" panose="020B0606020202030204" pitchFamily="34" charset="0"/>
                <a:sym typeface="+mn-ea"/>
              </a:rPr>
              <a:t>«</a:t>
            </a:r>
            <a:r>
              <a:rPr sz="1200" i="1" dirty="0" smtClean="0">
                <a:solidFill>
                  <a:schemeClr val="tx2">
                    <a:lumMod val="50000"/>
                  </a:schemeClr>
                </a:solidFill>
                <a:latin typeface="Arial Narrow" panose="020B0606020202030204" pitchFamily="34" charset="0"/>
                <a:sym typeface="+mn-ea"/>
              </a:rPr>
              <a:t>RECONSTRUCTION OF THE SOIL  </a:t>
            </a:r>
            <a:r>
              <a:rPr sz="1200" i="1" dirty="0">
                <a:solidFill>
                  <a:schemeClr val="tx2">
                    <a:lumMod val="50000"/>
                  </a:schemeClr>
                </a:solidFill>
                <a:latin typeface="Arial Narrow" panose="020B0606020202030204" pitchFamily="34" charset="0"/>
                <a:sym typeface="+mn-ea"/>
              </a:rPr>
              <a:t>AND ENVIRONMENT THROUGH </a:t>
            </a:r>
            <a:r>
              <a:rPr sz="1200" i="1" dirty="0" smtClean="0">
                <a:solidFill>
                  <a:schemeClr val="tx2">
                    <a:lumMod val="50000"/>
                  </a:schemeClr>
                </a:solidFill>
                <a:latin typeface="Arial Narrow" panose="020B0606020202030204" pitchFamily="34" charset="0"/>
                <a:sym typeface="+mn-ea"/>
              </a:rPr>
              <a:t>FINELY CRUSHED ROCKS </a:t>
            </a:r>
            <a:r>
              <a:rPr sz="1200" i="1" dirty="0">
                <a:solidFill>
                  <a:schemeClr val="tx2">
                    <a:lumMod val="50000"/>
                  </a:schemeClr>
                </a:solidFill>
                <a:latin typeface="Arial Narrow" panose="020B0606020202030204" pitchFamily="34" charset="0"/>
                <a:sym typeface="+mn-ea"/>
              </a:rPr>
              <a:t>TO INCREASE PRODUCTIVITY AND FOOD QUALITY</a:t>
            </a:r>
            <a:r>
              <a:rPr lang="pt-PT" altLang="en-US" sz="1200" i="1" dirty="0">
                <a:solidFill>
                  <a:schemeClr val="tx2">
                    <a:lumMod val="50000"/>
                  </a:schemeClr>
                </a:solidFill>
                <a:latin typeface="Arial Narrow" panose="020B0606020202030204" pitchFamily="34" charset="0"/>
                <a:sym typeface="+mn-ea"/>
              </a:rPr>
              <a:t>»</a:t>
            </a:r>
            <a:endParaRPr lang="en-US" sz="1200" i="1"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cs typeface="Arial" panose="020B0604020202020204" pitchFamily="34" charset="0"/>
                <a:sym typeface="+mn-ea"/>
              </a:rPr>
              <a:t>Speaker</a:t>
            </a:r>
            <a:r>
              <a:rPr sz="1200" b="1" i="1" dirty="0" smtClean="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Prof. Bernardo </a:t>
            </a:r>
            <a:r>
              <a:rPr sz="1200" dirty="0" err="1">
                <a:solidFill>
                  <a:schemeClr val="tx2">
                    <a:lumMod val="50000"/>
                  </a:schemeClr>
                </a:solidFill>
                <a:latin typeface="Arial Narrow" panose="020B0606020202030204" pitchFamily="34" charset="0"/>
                <a:sym typeface="+mn-ea"/>
              </a:rPr>
              <a:t>Knapik</a:t>
            </a:r>
            <a:r>
              <a:rPr sz="1200" dirty="0">
                <a:solidFill>
                  <a:schemeClr val="tx2">
                    <a:lumMod val="50000"/>
                  </a:schemeClr>
                </a:solidFill>
                <a:latin typeface="Arial Narrow" panose="020B0606020202030204" pitchFamily="34" charset="0"/>
                <a:sym typeface="+mn-ea"/>
              </a:rPr>
              <a:t> – </a:t>
            </a:r>
            <a:r>
              <a:rPr lang="pt-BR" sz="1200" i="1" dirty="0">
                <a:solidFill>
                  <a:schemeClr val="tx2">
                    <a:lumMod val="50000"/>
                  </a:schemeClr>
                </a:solidFill>
                <a:latin typeface="Arial Narrow" panose="020B0606020202030204" pitchFamily="34" charset="0"/>
                <a:sym typeface="+mn-ea"/>
              </a:rPr>
              <a:t>Researcher at Paraná State University - Brazil</a:t>
            </a:r>
          </a:p>
          <a:p>
            <a:pPr eaLnBrk="1" fontAlgn="auto" latinLnBrk="0" hangingPunct="1">
              <a:lnSpc>
                <a:spcPts val="1200"/>
              </a:lnSpc>
              <a:defRPr lang="en-US"/>
            </a:pPr>
            <a:r>
              <a:rPr lang="en-GB" sz="1200" b="1" i="1" dirty="0">
                <a:solidFill>
                  <a:schemeClr val="tx2">
                    <a:lumMod val="50000"/>
                  </a:schemeClr>
                </a:solidFill>
                <a:latin typeface="Arial Narrow" panose="020B0606020202030204" pitchFamily="34" charset="0"/>
                <a:sym typeface="+mn-ea"/>
              </a:rPr>
              <a:t>Moderator </a:t>
            </a:r>
            <a:r>
              <a:rPr sz="1200" dirty="0" smtClean="0">
                <a:solidFill>
                  <a:schemeClr val="tx2">
                    <a:lumMod val="50000"/>
                  </a:schemeClr>
                </a:solidFill>
                <a:latin typeface="Arial Narrow" panose="020B0606020202030204" pitchFamily="34" charset="0"/>
                <a:sym typeface="+mn-ea"/>
              </a:rPr>
              <a:t>: </a:t>
            </a:r>
            <a:r>
              <a:rPr lang="pt-PT" sz="1200" dirty="0">
                <a:solidFill>
                  <a:schemeClr val="tx2">
                    <a:lumMod val="50000"/>
                  </a:schemeClr>
                </a:solidFill>
                <a:latin typeface="Arial Narrow" panose="020B0606020202030204" pitchFamily="34" charset="0"/>
                <a:sym typeface="+mn-ea"/>
              </a:rPr>
              <a:t>Cabo Verde</a:t>
            </a:r>
            <a:endParaRPr lang="en-US" sz="1200" i="1"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pt-BR" sz="1200" dirty="0" smtClean="0">
              <a:solidFill>
                <a:schemeClr val="tx2">
                  <a:lumMod val="50000"/>
                </a:schemeClr>
              </a:solidFill>
              <a:latin typeface="Arial Narrow" panose="020B0606020202030204" pitchFamily="34" charset="0"/>
            </a:endParaRPr>
          </a:p>
          <a:p>
            <a:pPr>
              <a:lnSpc>
                <a:spcPts val="1200"/>
              </a:lnSpc>
              <a:defRPr lang="en-US"/>
            </a:pPr>
            <a:endParaRPr lang="pt-PT" sz="1200" dirty="0">
              <a:solidFill>
                <a:schemeClr val="tx2">
                  <a:lumMod val="50000"/>
                </a:schemeClr>
              </a:solidFill>
              <a:latin typeface="Arial Narrow" panose="020B0606020202030204" pitchFamily="34" charset="0"/>
            </a:endParaRPr>
          </a:p>
          <a:p>
            <a:pPr>
              <a:lnSpc>
                <a:spcPts val="1200"/>
              </a:lnSpc>
              <a:defRPr lang="en-US"/>
            </a:pPr>
            <a:r>
              <a:rPr sz="1200" dirty="0" smtClean="0">
                <a:solidFill>
                  <a:schemeClr val="tx2">
                    <a:lumMod val="50000"/>
                  </a:schemeClr>
                </a:solidFill>
                <a:latin typeface="Arial Narrow" panose="020B0606020202030204" pitchFamily="34" charset="0"/>
                <a:sym typeface="+mn-ea"/>
              </a:rPr>
              <a:t>Debate</a:t>
            </a:r>
            <a:endParaRPr lang="en-US" sz="12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pt-BR" sz="12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r>
              <a:rPr sz="1200" b="1" i="1" dirty="0">
                <a:solidFill>
                  <a:schemeClr val="tx2">
                    <a:lumMod val="50000"/>
                  </a:schemeClr>
                </a:solidFill>
                <a:latin typeface="Arial Narrow" panose="020B0606020202030204" pitchFamily="34" charset="0"/>
                <a:sym typeface="+mn-ea"/>
              </a:rPr>
              <a:t>Coffee Break </a:t>
            </a:r>
            <a:endParaRPr lang="en-US" sz="1200" b="1" i="1"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sz="1200" b="1" i="1" dirty="0">
                <a:solidFill>
                  <a:schemeClr val="tx2">
                    <a:lumMod val="50000"/>
                  </a:schemeClr>
                </a:solidFill>
                <a:latin typeface="Arial Narrow" panose="020B0606020202030204" pitchFamily="34" charset="0"/>
                <a:sym typeface="+mn-ea"/>
              </a:rPr>
              <a:t>Conference </a:t>
            </a:r>
            <a:r>
              <a:rPr lang="pt-PT" altLang="en-US" sz="1200" b="1" i="1" dirty="0">
                <a:solidFill>
                  <a:schemeClr val="tx2">
                    <a:lumMod val="50000"/>
                  </a:schemeClr>
                </a:solidFill>
                <a:latin typeface="Arial Narrow" panose="020B0606020202030204" pitchFamily="34" charset="0"/>
                <a:sym typeface="+mn-ea"/>
              </a:rPr>
              <a:t>I</a:t>
            </a:r>
            <a:r>
              <a:rPr sz="1200" b="1" i="1" dirty="0" smtClean="0">
                <a:solidFill>
                  <a:schemeClr val="tx2">
                    <a:lumMod val="50000"/>
                  </a:schemeClr>
                </a:solidFill>
                <a:latin typeface="Arial Narrow" panose="020B0606020202030204" pitchFamily="34" charset="0"/>
                <a:sym typeface="+mn-ea"/>
              </a:rPr>
              <a:t>V: </a:t>
            </a:r>
            <a:r>
              <a:rPr sz="1200" b="1" dirty="0" smtClean="0">
                <a:solidFill>
                  <a:schemeClr val="tx2">
                    <a:lumMod val="50000"/>
                  </a:schemeClr>
                </a:solidFill>
                <a:latin typeface="Arial Narrow" panose="020B0606020202030204" pitchFamily="34" charset="0"/>
                <a:sym typeface="+mn-ea"/>
              </a:rPr>
              <a:t> </a:t>
            </a:r>
            <a:r>
              <a:rPr lang="pt-PT" altLang="en-US" sz="1200" b="1" i="1" dirty="0" smtClean="0">
                <a:solidFill>
                  <a:schemeClr val="tx2">
                    <a:lumMod val="50000"/>
                  </a:schemeClr>
                </a:solidFill>
                <a:latin typeface="Arial Narrow" panose="020B0606020202030204" pitchFamily="34" charset="0"/>
                <a:sym typeface="+mn-ea"/>
              </a:rPr>
              <a:t>«</a:t>
            </a:r>
            <a:r>
              <a:rPr sz="1200" i="1" dirty="0">
                <a:solidFill>
                  <a:schemeClr val="tx2">
                    <a:lumMod val="50000"/>
                  </a:schemeClr>
                </a:solidFill>
                <a:latin typeface="Arial Narrow" panose="020B0606020202030204" pitchFamily="34" charset="0"/>
                <a:sym typeface="+mn-ea"/>
              </a:rPr>
              <a:t>USE OF BASALT POWDER IN AGRICULTURE</a:t>
            </a:r>
            <a:r>
              <a:rPr lang="pt-PT" sz="1200" i="1" dirty="0">
                <a:solidFill>
                  <a:schemeClr val="tx2">
                    <a:lumMod val="50000"/>
                  </a:schemeClr>
                </a:solidFill>
                <a:latin typeface="Arial Narrow" panose="020B0606020202030204" pitchFamily="34" charset="0"/>
                <a:sym typeface="+mn-ea"/>
              </a:rPr>
              <a:t> </a:t>
            </a:r>
            <a:r>
              <a:rPr lang="pt-PT" sz="1200" i="1" dirty="0" smtClean="0">
                <a:solidFill>
                  <a:schemeClr val="tx2">
                    <a:lumMod val="50000"/>
                  </a:schemeClr>
                </a:solidFill>
                <a:latin typeface="Arial Narrow" panose="020B0606020202030204" pitchFamily="34" charset="0"/>
                <a:sym typeface="+mn-ea"/>
              </a:rPr>
              <a:t>– Case Studiy»</a:t>
            </a:r>
            <a:endParaRPr lang="en-US" sz="1200" i="1"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sz="1200" b="1" i="1" dirty="0" smtClean="0">
                <a:solidFill>
                  <a:schemeClr val="tx2">
                    <a:lumMod val="50000"/>
                  </a:schemeClr>
                </a:solidFill>
                <a:latin typeface="Arial Narrow" panose="020B0606020202030204" pitchFamily="34" charset="0"/>
                <a:cs typeface="Arial" panose="020B0604020202020204" pitchFamily="34" charset="0"/>
                <a:sym typeface="+mn-ea"/>
              </a:rPr>
              <a:t>Speaker</a:t>
            </a:r>
            <a:r>
              <a:rPr sz="1200" b="1" i="1" dirty="0" smtClean="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Prof. </a:t>
            </a:r>
            <a:r>
              <a:rPr sz="1200" dirty="0" err="1" smtClean="0">
                <a:solidFill>
                  <a:schemeClr val="tx2">
                    <a:lumMod val="50000"/>
                  </a:schemeClr>
                </a:solidFill>
                <a:latin typeface="Arial Narrow" panose="020B0606020202030204" pitchFamily="34" charset="0"/>
                <a:sym typeface="+mn-ea"/>
              </a:rPr>
              <a:t>Emeritus</a:t>
            </a:r>
            <a:r>
              <a:rPr sz="1200" dirty="0" smtClean="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Peter van </a:t>
            </a:r>
            <a:r>
              <a:rPr sz="1200" dirty="0" err="1">
                <a:solidFill>
                  <a:schemeClr val="tx2">
                    <a:lumMod val="50000"/>
                  </a:schemeClr>
                </a:solidFill>
                <a:latin typeface="Arial Narrow" panose="020B0606020202030204" pitchFamily="34" charset="0"/>
                <a:sym typeface="+mn-ea"/>
              </a:rPr>
              <a:t>Straaten</a:t>
            </a:r>
            <a:r>
              <a:rPr sz="1200" dirty="0">
                <a:solidFill>
                  <a:schemeClr val="tx2">
                    <a:lumMod val="50000"/>
                  </a:schemeClr>
                </a:solidFill>
                <a:latin typeface="Arial Narrow" panose="020B0606020202030204" pitchFamily="34" charset="0"/>
                <a:sym typeface="+mn-ea"/>
              </a:rPr>
              <a:t> – </a:t>
            </a:r>
            <a:r>
              <a:rPr sz="1200" dirty="0" err="1" smtClean="0">
                <a:solidFill>
                  <a:schemeClr val="tx2">
                    <a:lumMod val="50000"/>
                  </a:schemeClr>
                </a:solidFill>
                <a:latin typeface="Arial Narrow" panose="020B0606020202030204" pitchFamily="34" charset="0"/>
                <a:sym typeface="+mn-ea"/>
              </a:rPr>
              <a:t>University</a:t>
            </a:r>
            <a:r>
              <a:rPr sz="1200" dirty="0" smtClean="0">
                <a:solidFill>
                  <a:schemeClr val="tx2">
                    <a:lumMod val="50000"/>
                  </a:schemeClr>
                </a:solidFill>
                <a:latin typeface="Arial Narrow" panose="020B0606020202030204" pitchFamily="34" charset="0"/>
                <a:sym typeface="+mn-ea"/>
              </a:rPr>
              <a:t> </a:t>
            </a:r>
            <a:r>
              <a:rPr sz="1200" dirty="0" err="1" smtClean="0">
                <a:solidFill>
                  <a:schemeClr val="tx2">
                    <a:lumMod val="50000"/>
                  </a:schemeClr>
                </a:solidFill>
                <a:latin typeface="Arial Narrow" panose="020B0606020202030204" pitchFamily="34" charset="0"/>
                <a:sym typeface="+mn-ea"/>
              </a:rPr>
              <a:t>of</a:t>
            </a:r>
            <a:r>
              <a:rPr sz="1200" dirty="0" smtClean="0">
                <a:solidFill>
                  <a:schemeClr val="tx2">
                    <a:lumMod val="50000"/>
                  </a:schemeClr>
                </a:solidFill>
                <a:latin typeface="Arial Narrow" panose="020B0606020202030204" pitchFamily="34" charset="0"/>
                <a:sym typeface="+mn-ea"/>
              </a:rPr>
              <a:t> </a:t>
            </a:r>
            <a:r>
              <a:rPr sz="1200" dirty="0" err="1" smtClean="0">
                <a:solidFill>
                  <a:schemeClr val="tx2">
                    <a:lumMod val="50000"/>
                  </a:schemeClr>
                </a:solidFill>
                <a:latin typeface="Arial Narrow" panose="020B0606020202030204" pitchFamily="34" charset="0"/>
                <a:sym typeface="+mn-ea"/>
              </a:rPr>
              <a:t>Guelph</a:t>
            </a:r>
            <a:r>
              <a:rPr sz="1200" dirty="0" smtClean="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 </a:t>
            </a:r>
            <a:r>
              <a:rPr sz="1200" dirty="0" smtClean="0">
                <a:solidFill>
                  <a:schemeClr val="tx2">
                    <a:lumMod val="50000"/>
                  </a:schemeClr>
                </a:solidFill>
                <a:latin typeface="Arial Narrow" panose="020B0606020202030204" pitchFamily="34" charset="0"/>
                <a:sym typeface="+mn-ea"/>
              </a:rPr>
              <a:t>Canada</a:t>
            </a:r>
            <a:endParaRPr lang="en-US" sz="1200" i="1" dirty="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eaLnBrk="1" fontAlgn="auto" latinLnBrk="0" hangingPunct="1">
              <a:lnSpc>
                <a:spcPts val="1200"/>
              </a:lnSpc>
              <a:defRPr lang="en-US"/>
            </a:pPr>
            <a:r>
              <a:rPr lang="en-GB" sz="1200" b="1" i="1" dirty="0" smtClean="0">
                <a:solidFill>
                  <a:schemeClr val="tx2">
                    <a:lumMod val="50000"/>
                  </a:schemeClr>
                </a:solidFill>
                <a:latin typeface="Arial Narrow" panose="020B0606020202030204" pitchFamily="34" charset="0"/>
                <a:sym typeface="+mn-ea"/>
              </a:rPr>
              <a:t>Moderator</a:t>
            </a:r>
            <a:r>
              <a:rPr sz="1200" b="1" i="1" dirty="0" smtClean="0">
                <a:solidFill>
                  <a:schemeClr val="tx2">
                    <a:lumMod val="50000"/>
                  </a:schemeClr>
                </a:solidFill>
                <a:latin typeface="Arial Narrow" panose="020B0606020202030204" pitchFamily="34" charset="0"/>
                <a:sym typeface="+mn-ea"/>
              </a:rPr>
              <a:t>: </a:t>
            </a:r>
            <a:r>
              <a:rPr lang="pt-PT" sz="1200" dirty="0">
                <a:solidFill>
                  <a:srgbClr val="006666"/>
                </a:solidFill>
                <a:latin typeface="Arial Narrow" panose="020B0606020202030204" pitchFamily="34" charset="0"/>
              </a:rPr>
              <a:t>Côte d’Ivoire</a:t>
            </a:r>
            <a:endParaRPr lang="pt-PT" sz="1200" i="1" dirty="0">
              <a:solidFill>
                <a:schemeClr val="tx2">
                  <a:lumMod val="50000"/>
                </a:schemeClr>
              </a:solidFill>
              <a:latin typeface="Arial Narrow" panose="020B0606020202030204" pitchFamily="34" charset="0"/>
            </a:endParaRPr>
          </a:p>
          <a:p>
            <a:pPr>
              <a:lnSpc>
                <a:spcPts val="1200"/>
              </a:lnSpc>
              <a:defRPr lang="en-US"/>
            </a:pPr>
            <a:endParaRPr lang="pt-PT" sz="1200" dirty="0">
              <a:solidFill>
                <a:schemeClr val="tx2">
                  <a:lumMod val="50000"/>
                </a:schemeClr>
              </a:solidFill>
              <a:latin typeface="Arial Narrow" panose="020B0606020202030204" pitchFamily="34" charset="0"/>
            </a:endParaRPr>
          </a:p>
          <a:p>
            <a:pPr>
              <a:lnSpc>
                <a:spcPts val="1200"/>
              </a:lnSpc>
              <a:defRPr lang="en-US"/>
            </a:pPr>
            <a:r>
              <a:rPr sz="1200" dirty="0" smtClean="0">
                <a:solidFill>
                  <a:schemeClr val="tx2">
                    <a:lumMod val="50000"/>
                  </a:schemeClr>
                </a:solidFill>
                <a:latin typeface="Arial Narrow" panose="020B0606020202030204" pitchFamily="34" charset="0"/>
                <a:sym typeface="+mn-ea"/>
              </a:rPr>
              <a:t>Debate</a:t>
            </a:r>
            <a:endParaRPr lang="en-US" sz="12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pt-BR" sz="1200" dirty="0">
              <a:solidFill>
                <a:schemeClr val="tx2">
                  <a:lumMod val="50000"/>
                </a:schemeClr>
              </a:solidFill>
              <a:latin typeface="Arial Narrow" panose="020B0606020202030204" pitchFamily="34" charset="0"/>
            </a:endParaRPr>
          </a:p>
          <a:p>
            <a:pPr>
              <a:lnSpc>
                <a:spcPts val="1200"/>
              </a:lnSpc>
              <a:defRPr lang="en-US"/>
            </a:pPr>
            <a:endParaRPr lang="pt-BR" sz="1200" dirty="0">
              <a:solidFill>
                <a:schemeClr val="tx2">
                  <a:lumMod val="50000"/>
                </a:schemeClr>
              </a:solidFill>
              <a:latin typeface="Arial Narrow" panose="020B0606020202030204" pitchFamily="34" charset="0"/>
            </a:endParaRPr>
          </a:p>
          <a:p>
            <a:pPr>
              <a:lnSpc>
                <a:spcPts val="1200"/>
              </a:lnSpc>
              <a:defRPr lang="en-US"/>
            </a:pPr>
            <a:endParaRPr lang="pt-BR" sz="1200" dirty="0">
              <a:solidFill>
                <a:schemeClr val="tx2">
                  <a:lumMod val="50000"/>
                </a:schemeClr>
              </a:solidFill>
              <a:latin typeface="Arial Narrow" panose="020B0606020202030204" pitchFamily="34" charset="0"/>
            </a:endParaRPr>
          </a:p>
          <a:p>
            <a:pPr eaLnBrk="1" fontAlgn="auto" latinLnBrk="0" hangingPunct="1">
              <a:lnSpc>
                <a:spcPts val="1200"/>
              </a:lnSpc>
              <a:defRPr lang="en-US"/>
            </a:pPr>
            <a:r>
              <a:rPr lang="en-GB" sz="1200" i="1" dirty="0" smtClean="0">
                <a:solidFill>
                  <a:schemeClr val="tx2">
                    <a:lumMod val="50000"/>
                  </a:schemeClr>
                </a:solidFill>
                <a:latin typeface="Arial Narrow" panose="020B0606020202030204" pitchFamily="34" charset="0"/>
                <a:sym typeface="+mn-ea"/>
              </a:rPr>
              <a:t>Welcome Reception</a:t>
            </a: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22" name="TextBox 16"/>
          <p:cNvSpPr/>
          <p:nvPr/>
        </p:nvSpPr>
        <p:spPr>
          <a:xfrm>
            <a:off x="42545" y="858414"/>
            <a:ext cx="1210310" cy="5913755"/>
          </a:xfrm>
          <a:prstGeom prst="rect">
            <a:avLst/>
          </a:prstGeom>
          <a:noFill/>
          <a:ln>
            <a:noFill/>
          </a:ln>
          <a:effectLst/>
        </p:spPr>
        <p:txBody>
          <a:bodyPr vert="horz" wrap="square" lIns="91440" tIns="45720" rIns="91440" bIns="45720" numCol="1" spcCol="215900" anchor="t"/>
          <a:lstStyle/>
          <a:p>
            <a:pPr eaLnBrk="1" fontAlgn="auto" latinLnBrk="0" hangingPunct="1">
              <a:lnSpc>
                <a:spcPts val="1200"/>
              </a:lnSpc>
              <a:defRPr lang="en-US"/>
            </a:pPr>
            <a:r>
              <a:rPr lang="en-US" sz="1100" b="1" i="1" dirty="0" smtClean="0">
                <a:solidFill>
                  <a:schemeClr val="tx2">
                    <a:lumMod val="50000"/>
                  </a:schemeClr>
                </a:solidFill>
                <a:latin typeface="Arial Narrow" panose="020B0606020202030204" pitchFamily="34" charset="0"/>
                <a:ea typeface="Century Gothic" panose="020B0502020202020204" pitchFamily="2" charset="0"/>
              </a:rPr>
              <a:t>ACCREDITATION:</a:t>
            </a:r>
            <a:endParaRPr lang="en-US" sz="1100" b="1" i="1"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08:00 – 08:30 </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08:30 – 10:15</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10:15 – 10:45</a:t>
            </a: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10:45 – 12:30</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smtClean="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pt-BR" sz="1100" dirty="0" smtClean="0">
              <a:solidFill>
                <a:schemeClr val="tx2">
                  <a:lumMod val="50000"/>
                </a:schemeClr>
              </a:solidFill>
              <a:latin typeface="Arial Narrow" panose="020B0606020202030204" pitchFamily="34"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US" sz="1100"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12:30</a:t>
            </a:r>
            <a:r>
              <a:rPr sz="1100" dirty="0">
                <a:solidFill>
                  <a:schemeClr val="tx2">
                    <a:lumMod val="50000"/>
                  </a:schemeClr>
                </a:solidFill>
                <a:latin typeface="Arial Narrow" panose="020B0606020202030204" pitchFamily="34" charset="0"/>
                <a:sym typeface="+mn-ea"/>
              </a:rPr>
              <a:t> – </a:t>
            </a:r>
            <a:r>
              <a:rPr lang="en-US" sz="1100"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14:00</a:t>
            </a: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14:00 – 15:45</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US" sz="1100" dirty="0" smtClean="0">
                <a:solidFill>
                  <a:schemeClr val="tx2">
                    <a:lumMod val="50000"/>
                  </a:schemeClr>
                </a:solidFill>
                <a:latin typeface="Arial Narrow" panose="020B0606020202030204" pitchFamily="34" charset="0"/>
                <a:ea typeface="Century Gothic" panose="020B0502020202020204" pitchFamily="2" charset="0"/>
              </a:rPr>
              <a:t>15:45 </a:t>
            </a:r>
            <a:r>
              <a:rPr lang="en-US" sz="1100" dirty="0">
                <a:solidFill>
                  <a:schemeClr val="tx2">
                    <a:lumMod val="50000"/>
                  </a:schemeClr>
                </a:solidFill>
                <a:latin typeface="Arial Narrow" panose="020B0606020202030204" pitchFamily="34" charset="0"/>
                <a:ea typeface="Century Gothic" panose="020B0502020202020204" pitchFamily="2" charset="0"/>
              </a:rPr>
              <a:t>– 16:15</a:t>
            </a:r>
          </a:p>
          <a:p>
            <a:pPr eaLnBrk="1" fontAlgn="auto" latinLnBrk="0" hangingPunct="1">
              <a:lnSpc>
                <a:spcPts val="120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16:15 – 18:00</a:t>
            </a: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eaLnBrk="1" fontAlgn="auto" latinLnBrk="0" hangingPunct="1">
              <a:lnSpc>
                <a:spcPts val="1200"/>
              </a:lnSpc>
              <a:defRPr lang="en-US"/>
            </a:pPr>
            <a:r>
              <a:rPr lang="en-US" sz="1100" dirty="0" smtClean="0">
                <a:solidFill>
                  <a:schemeClr val="tx2">
                    <a:lumMod val="50000"/>
                  </a:schemeClr>
                </a:solidFill>
                <a:latin typeface="Arial Narrow" panose="020B0606020202030204" pitchFamily="34" charset="0"/>
                <a:ea typeface="Century Gothic" panose="020B0502020202020204" pitchFamily="2" charset="0"/>
              </a:rPr>
              <a:t>20:00 </a:t>
            </a:r>
            <a:r>
              <a:rPr lang="en-US" sz="1100" dirty="0">
                <a:solidFill>
                  <a:schemeClr val="tx2">
                    <a:lumMod val="50000"/>
                  </a:schemeClr>
                </a:solidFill>
                <a:latin typeface="Arial Narrow" panose="020B0606020202030204" pitchFamily="34" charset="0"/>
                <a:ea typeface="Century Gothic" panose="020B0502020202020204" pitchFamily="2" charset="0"/>
              </a:rPr>
              <a:t>– 22:30</a:t>
            </a:r>
          </a:p>
        </p:txBody>
      </p:sp>
      <p:sp>
        <p:nvSpPr>
          <p:cNvPr id="7" name="TextBox 31"/>
          <p:cNvSpPr/>
          <p:nvPr/>
        </p:nvSpPr>
        <p:spPr>
          <a:xfrm>
            <a:off x="15875" y="598170"/>
            <a:ext cx="1642745"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chemeClr val="tx2">
                    <a:lumMod val="50000"/>
                  </a:schemeClr>
                </a:solidFill>
                <a:latin typeface="Times New Roman" panose="02020603050405020304" pitchFamily="1" charset="0"/>
                <a:cs typeface="Times New Roman" panose="02020603050405020304" pitchFamily="1" charset="0"/>
                <a:sym typeface="+mn-ea"/>
              </a:rPr>
              <a:t>DAY </a:t>
            </a:r>
            <a:r>
              <a:rPr lang="pt-PT" alt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07</a:t>
            </a:r>
            <a:r>
              <a:rPr 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June</a:t>
            </a:r>
            <a:r>
              <a:rPr 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 202</a:t>
            </a:r>
            <a:r>
              <a:rPr lang="pt-PT" alt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1</a:t>
            </a:r>
            <a:r>
              <a:rPr 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8" name="TextBox 1"/>
          <p:cNvSpPr/>
          <p:nvPr/>
        </p:nvSpPr>
        <p:spPr>
          <a:xfrm>
            <a:off x="15875" y="331999"/>
            <a:ext cx="1520190" cy="307975"/>
          </a:xfrm>
          <a:prstGeom prst="rect">
            <a:avLst/>
          </a:prstGeom>
          <a:noFill/>
          <a:ln>
            <a:noFill/>
          </a:ln>
          <a:effectLst/>
        </p:spPr>
        <p:txBody>
          <a:bodyPr vert="horz" wrap="square" lIns="91440" tIns="45720" rIns="91440" bIns="45720" numCol="1" spcCol="215900" anchor="t"/>
          <a:lstStyle/>
          <a:p>
            <a:pPr>
              <a:defRPr lang="en-US"/>
            </a:pPr>
            <a:r>
              <a:rPr lang="en-US" sz="1400" b="1" i="1"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PROGRAMME</a:t>
            </a:r>
          </a:p>
        </p:txBody>
      </p:sp>
      <p:sp>
        <p:nvSpPr>
          <p:cNvPr id="23" name="CaixaDeTexto 22"/>
          <p:cNvSpPr txBox="1"/>
          <p:nvPr/>
        </p:nvSpPr>
        <p:spPr>
          <a:xfrm>
            <a:off x="9519285" y="921385"/>
            <a:ext cx="2120900" cy="614045"/>
          </a:xfrm>
          <a:prstGeom prst="rect">
            <a:avLst/>
          </a:prstGeom>
          <a:noFill/>
        </p:spPr>
        <p:txBody>
          <a:bodyPr wrap="square" rtlCol="0">
            <a:spAutoFit/>
          </a:bodyPr>
          <a:lstStyle/>
          <a:p>
            <a:pPr algn="ctr">
              <a:lnSpc>
                <a:spcPct val="85000"/>
              </a:lnSpc>
            </a:pPr>
            <a:r>
              <a:rPr lang="pt-PT" sz="2000" i="1" dirty="0">
                <a:solidFill>
                  <a:srgbClr val="006666"/>
                </a:solidFill>
              </a:rPr>
              <a:t>CONFERENCE</a:t>
            </a:r>
          </a:p>
          <a:p>
            <a:pPr algn="ctr">
              <a:lnSpc>
                <a:spcPct val="85000"/>
              </a:lnSpc>
            </a:pPr>
            <a:r>
              <a:rPr lang="pt-PT" sz="1600" i="1" dirty="0">
                <a:solidFill>
                  <a:srgbClr val="006666"/>
                </a:solidFill>
              </a:rPr>
              <a:t>PROGRAMME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35" name="CaixaDeTexto 1"/>
          <p:cNvSpPr txBox="1"/>
          <p:nvPr/>
        </p:nvSpPr>
        <p:spPr>
          <a:xfrm>
            <a:off x="7621" y="6628130"/>
            <a:ext cx="2674620" cy="245110"/>
          </a:xfrm>
          <a:prstGeom prst="rect">
            <a:avLst/>
          </a:prstGeom>
          <a:noFill/>
        </p:spPr>
        <p:txBody>
          <a:bodyPr wrap="square" rtlCol="0">
            <a:spAutoFit/>
          </a:bodyPr>
          <a:lstStyle/>
          <a:p>
            <a:r>
              <a:rPr lang="en-US" sz="1000" b="1" dirty="0">
                <a:solidFill>
                  <a:schemeClr val="bg1"/>
                </a:solidFill>
                <a:latin typeface="Browallia New" panose="020B0604020202020204" pitchFamily="34" charset="-34"/>
                <a:cs typeface="Browallia New" panose="020B0604020202020204" pitchFamily="34" charset="-34"/>
              </a:rPr>
              <a:t>Remark</a:t>
            </a:r>
            <a:r>
              <a:rPr lang="en-US" sz="1000" dirty="0">
                <a:solidFill>
                  <a:schemeClr val="bg1"/>
                </a:solidFill>
                <a:latin typeface="Browallia New" panose="020B0604020202020204" pitchFamily="34" charset="-34"/>
                <a:cs typeface="Browallia New" panose="020B0604020202020204" pitchFamily="34" charset="-34"/>
              </a:rPr>
              <a:t>: </a:t>
            </a:r>
            <a:r>
              <a:rPr lang="en-US" sz="1000" i="1" dirty="0">
                <a:solidFill>
                  <a:schemeClr val="bg1"/>
                </a:solidFill>
                <a:latin typeface="Browallia New" panose="020B0604020202020204" pitchFamily="34" charset="-34"/>
                <a:cs typeface="Browallia New" panose="020B0604020202020204" pitchFamily="34" charset="-34"/>
              </a:rPr>
              <a:t>Some of the names indicated are still being </a:t>
            </a:r>
            <a:r>
              <a:rPr lang="en-US" sz="1000" i="1" dirty="0" smtClean="0">
                <a:solidFill>
                  <a:schemeClr val="bg1"/>
                </a:solidFill>
                <a:latin typeface="Browallia New" panose="020B0604020202020204" pitchFamily="34" charset="-34"/>
                <a:cs typeface="Browallia New" panose="020B0604020202020204" pitchFamily="34" charset="-34"/>
              </a:rPr>
              <a:t>confirmed</a:t>
            </a:r>
            <a:r>
              <a:rPr lang="pt-PT" altLang="en-US" sz="1000" i="1" dirty="0" smtClean="0">
                <a:solidFill>
                  <a:schemeClr val="bg1"/>
                </a:solidFill>
                <a:latin typeface="Browallia New" panose="020B0604020202020204" pitchFamily="34" charset="-34"/>
                <a:cs typeface="Browallia New" panose="020B0604020202020204" pitchFamily="34" charset="-34"/>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Anel 5"/>
          <p:cNvSpPr/>
          <p:nvPr/>
        </p:nvSpPr>
        <p:spPr>
          <a:xfrm>
            <a:off x="5324475" y="2603500"/>
            <a:ext cx="6842125" cy="368236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 name="Rectângulo 2"/>
          <p:cNvSpPr/>
          <p:nvPr/>
        </p:nvSpPr>
        <p:spPr>
          <a:xfrm>
            <a:off x="4011930" y="5356860"/>
            <a:ext cx="7781925" cy="8902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13" name="Imagem 12"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15" name="Rectângulo 1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6" name="Anel 1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21" name="Rectângulo 20"/>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26" name="Imagem 25" descr="fundo"/>
                <p:cNvPicPr>
                  <a:picLocks noChangeAspect="1"/>
                </p:cNvPicPr>
                <p:nvPr/>
              </p:nvPicPr>
              <p:blipFill>
                <a:blip r:embed="rId3"/>
                <a:stretch>
                  <a:fillRect/>
                </a:stretch>
              </p:blipFill>
              <p:spPr>
                <a:xfrm>
                  <a:off x="8668" y="8614"/>
                  <a:ext cx="6015" cy="2025"/>
                </a:xfrm>
                <a:prstGeom prst="rect">
                  <a:avLst/>
                </a:prstGeom>
              </p:spPr>
            </p:pic>
            <p:sp>
              <p:nvSpPr>
                <p:cNvPr id="27" name="Anel 26"/>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3" name="Rectângulo 32"/>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4" name="Rectângulo 33"/>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5" name="Rectângulo 34"/>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6" name="Rectângulo 35"/>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2" name="Rectângulo 1"/>
          <p:cNvSpPr/>
          <p:nvPr/>
        </p:nvSpPr>
        <p:spPr>
          <a:xfrm>
            <a:off x="3993515" y="3024505"/>
            <a:ext cx="7781925" cy="5048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1738630"/>
            <a:ext cx="1024255" cy="849630"/>
          </a:xfrm>
          <a:prstGeom prst="rect">
            <a:avLst/>
          </a:prstGeom>
        </p:spPr>
      </p:pic>
      <p:sp>
        <p:nvSpPr>
          <p:cNvPr id="19" name="Anel 18"/>
          <p:cNvSpPr/>
          <p:nvPr/>
        </p:nvSpPr>
        <p:spPr>
          <a:xfrm>
            <a:off x="7071360" y="1078865"/>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4" name="TextBox 16"/>
          <p:cNvSpPr/>
          <p:nvPr/>
        </p:nvSpPr>
        <p:spPr>
          <a:xfrm>
            <a:off x="53340" y="403860"/>
            <a:ext cx="1333500" cy="6210935"/>
          </a:xfrm>
          <a:prstGeom prst="rect">
            <a:avLst/>
          </a:prstGeom>
          <a:noFill/>
          <a:ln>
            <a:noFill/>
          </a:ln>
          <a:effectLst/>
        </p:spPr>
        <p:txBody>
          <a:bodyPr vert="horz" wrap="square" lIns="91440" tIns="45720" rIns="91440" bIns="45720" numCol="1" spcCol="215900" anchor="t"/>
          <a:lstStyle/>
          <a:p>
            <a:pPr>
              <a:lnSpc>
                <a:spcPts val="1200"/>
              </a:lnSpc>
              <a:defRPr lang="en-US"/>
            </a:pPr>
            <a:r>
              <a:rPr lang="en-US" sz="1200" b="1" i="1" dirty="0" smtClean="0">
                <a:solidFill>
                  <a:schemeClr val="tx2">
                    <a:lumMod val="50000"/>
                  </a:schemeClr>
                </a:solidFill>
                <a:latin typeface="Arial Narrow" panose="020B0606020202030204" pitchFamily="34" charset="0"/>
              </a:rPr>
              <a:t>ACCREDITATION:</a:t>
            </a: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08:30 – 10:15</a:t>
            </a: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10:15 – 10:45</a:t>
            </a: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10:45 – 12:30</a:t>
            </a: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12:30</a:t>
            </a:r>
            <a:r>
              <a:rPr sz="1200" dirty="0">
                <a:solidFill>
                  <a:schemeClr val="tx2">
                    <a:lumMod val="50000"/>
                  </a:schemeClr>
                </a:solidFill>
                <a:latin typeface="Arial Narrow" panose="020B0606020202030204" pitchFamily="34" charset="0"/>
                <a:sym typeface="+mn-ea"/>
              </a:rPr>
              <a:t> – </a:t>
            </a:r>
            <a:r>
              <a:rPr lang="en-US" sz="1200"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14:00</a:t>
            </a: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14:00 – 15:45</a:t>
            </a: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15:45 – 16:15</a:t>
            </a: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16:15 – 18:00</a:t>
            </a: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sz="1200" dirty="0">
                <a:solidFill>
                  <a:schemeClr val="tx2">
                    <a:lumMod val="50000"/>
                  </a:schemeClr>
                </a:solidFill>
                <a:latin typeface="Arial Narrow" panose="020B0606020202030204" pitchFamily="34" charset="0"/>
                <a:sym typeface="+mn-ea"/>
              </a:rPr>
              <a:t>&gt;18:</a:t>
            </a:r>
            <a:r>
              <a:rPr lang="pt-PT" altLang="en-US" sz="1200" dirty="0">
                <a:solidFill>
                  <a:schemeClr val="tx2">
                    <a:lumMod val="50000"/>
                  </a:schemeClr>
                </a:solidFill>
                <a:latin typeface="Arial Narrow" panose="020B0606020202030204" pitchFamily="34" charset="0"/>
                <a:sym typeface="+mn-ea"/>
              </a:rPr>
              <a:t>0</a:t>
            </a:r>
            <a:r>
              <a:rPr sz="1200" dirty="0">
                <a:solidFill>
                  <a:schemeClr val="tx2">
                    <a:lumMod val="50000"/>
                  </a:schemeClr>
                </a:solidFill>
                <a:latin typeface="Arial Narrow" panose="020B0606020202030204" pitchFamily="34" charset="0"/>
                <a:sym typeface="+mn-ea"/>
              </a:rPr>
              <a:t>0</a:t>
            </a:r>
            <a:endParaRPr lang="en-US" sz="1200" dirty="0">
              <a:solidFill>
                <a:schemeClr val="tx2">
                  <a:lumMod val="50000"/>
                </a:schemeClr>
              </a:solidFill>
              <a:latin typeface="Arial Narrow" panose="020B0606020202030204" pitchFamily="34" charset="0"/>
              <a:ea typeface="Century Gothic" panose="020B0502020202020204" pitchFamily="2" charset="0"/>
              <a:sym typeface="+mn-ea"/>
            </a:endParaRPr>
          </a:p>
        </p:txBody>
      </p:sp>
      <p:sp>
        <p:nvSpPr>
          <p:cNvPr id="5" name="TextBox 26"/>
          <p:cNvSpPr/>
          <p:nvPr/>
        </p:nvSpPr>
        <p:spPr>
          <a:xfrm>
            <a:off x="1116330" y="387985"/>
            <a:ext cx="7747635" cy="6227445"/>
          </a:xfrm>
          <a:prstGeom prst="rect">
            <a:avLst/>
          </a:prstGeom>
          <a:noFill/>
          <a:ln>
            <a:noFill/>
          </a:ln>
          <a:effectLst/>
        </p:spPr>
        <p:txBody>
          <a:bodyPr vert="horz" wrap="square" lIns="91440" tIns="45720" rIns="91440" bIns="45720" numCol="1" spcCol="215900" anchor="t"/>
          <a:lstStyle/>
          <a:p>
            <a:pPr>
              <a:lnSpc>
                <a:spcPts val="1200"/>
              </a:lnSpc>
              <a:defRPr lang="en-US"/>
            </a:pPr>
            <a:r>
              <a:rPr lang="pt-PT" altLang="en-US" sz="1200" b="1" i="1" dirty="0">
                <a:solidFill>
                  <a:schemeClr val="tx2">
                    <a:lumMod val="50000"/>
                  </a:schemeClr>
                </a:solidFill>
                <a:latin typeface="Arial Narrow" panose="020B0606020202030204" pitchFamily="34" charset="0"/>
              </a:rPr>
              <a:t> </a:t>
            </a:r>
            <a:r>
              <a:rPr lang="en-US" sz="1200" b="1" i="1" dirty="0">
                <a:solidFill>
                  <a:schemeClr val="tx2">
                    <a:lumMod val="50000"/>
                  </a:schemeClr>
                </a:solidFill>
                <a:latin typeface="Arial Narrow" panose="020B0606020202030204" pitchFamily="34" charset="0"/>
              </a:rPr>
              <a:t>f</a:t>
            </a:r>
            <a:r>
              <a:rPr lang="en-US" sz="1200" b="1" i="1" dirty="0" smtClean="0">
                <a:solidFill>
                  <a:schemeClr val="tx2">
                    <a:lumMod val="50000"/>
                  </a:schemeClr>
                </a:solidFill>
                <a:latin typeface="Arial Narrow" panose="020B0606020202030204" pitchFamily="34" charset="0"/>
                <a:ea typeface="Century Gothic" panose="020B0502020202020204" pitchFamily="2" charset="0"/>
              </a:rPr>
              <a:t>rom 7:00</a:t>
            </a:r>
          </a:p>
          <a:p>
            <a:pPr>
              <a:lnSpc>
                <a:spcPts val="1200"/>
              </a:lnSpc>
              <a:defRPr lang="en-US"/>
            </a:pPr>
            <a:r>
              <a:rPr lang="pt-PT" altLang="en-US" sz="1200" b="1" i="1" dirty="0" smtClean="0">
                <a:solidFill>
                  <a:schemeClr val="tx2">
                    <a:lumMod val="50000"/>
                  </a:schemeClr>
                </a:solidFill>
                <a:latin typeface="Arial Narrow" panose="020B0606020202030204" pitchFamily="34" charset="0"/>
                <a:cs typeface="Arial Narrow" panose="020B0606020202030204" pitchFamily="34" charset="0"/>
                <a:sym typeface="+mn-ea"/>
              </a:rPr>
              <a:t>Panel</a:t>
            </a:r>
            <a:r>
              <a:rPr sz="1200"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200" b="1" i="1" dirty="0" smtClean="0">
                <a:solidFill>
                  <a:schemeClr val="tx2">
                    <a:lumMod val="50000"/>
                  </a:schemeClr>
                </a:solidFill>
                <a:latin typeface="Arial Narrow" panose="020B0606020202030204" pitchFamily="34" charset="0"/>
                <a:cs typeface="Arial Narrow" panose="020B0606020202030204" pitchFamily="34" charset="0"/>
                <a:sym typeface="+mn-ea"/>
              </a:rPr>
              <a:t>I</a:t>
            </a:r>
            <a:r>
              <a:rPr lang="pt-PT" sz="12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200" b="1" dirty="0">
                <a:solidFill>
                  <a:schemeClr val="tx2">
                    <a:lumMod val="50000"/>
                  </a:schemeClr>
                </a:solidFill>
                <a:latin typeface="Arial Narrow" panose="020B0606020202030204" pitchFamily="34" charset="0"/>
                <a:cs typeface="Arial Narrow" panose="020B0606020202030204" pitchFamily="34" charset="0"/>
                <a:sym typeface="+mn-ea"/>
              </a:rPr>
              <a:t> </a:t>
            </a:r>
            <a:r>
              <a:rPr lang="pt-PT" altLang="pt-BR" sz="1200" b="1" i="1" dirty="0">
                <a:solidFill>
                  <a:schemeClr val="tx2">
                    <a:lumMod val="50000"/>
                  </a:schemeClr>
                </a:solidFill>
                <a:latin typeface="Arial Narrow" panose="020B0606020202030204" pitchFamily="34" charset="0"/>
                <a:cs typeface="Arial Narrow" panose="020B0606020202030204" pitchFamily="34" charset="0"/>
                <a:sym typeface="+mn-ea"/>
              </a:rPr>
              <a:t>«</a:t>
            </a:r>
            <a:r>
              <a:rPr sz="1200" i="1" dirty="0">
                <a:solidFill>
                  <a:schemeClr val="tx2">
                    <a:lumMod val="50000"/>
                  </a:schemeClr>
                </a:solidFill>
                <a:latin typeface="Arial Narrow" panose="020B0606020202030204" pitchFamily="34" charset="0"/>
                <a:sym typeface="+mn-ea"/>
              </a:rPr>
              <a:t>THE CURRENT STATE OF </a:t>
            </a:r>
            <a:r>
              <a:rPr sz="1200" i="1" dirty="0" smtClean="0">
                <a:solidFill>
                  <a:schemeClr val="tx2">
                    <a:lumMod val="50000"/>
                  </a:schemeClr>
                </a:solidFill>
                <a:latin typeface="Arial Narrow" panose="020B0606020202030204" pitchFamily="34" charset="0"/>
                <a:sym typeface="+mn-ea"/>
              </a:rPr>
              <a:t>THE RESEARCH  </a:t>
            </a:r>
            <a:r>
              <a:rPr lang="pt-PT" altLang="en-US" sz="1200" i="1" dirty="0" smtClean="0">
                <a:solidFill>
                  <a:schemeClr val="tx2">
                    <a:lumMod val="50000"/>
                  </a:schemeClr>
                </a:solidFill>
                <a:latin typeface="Arial Narrow" panose="020B0606020202030204" pitchFamily="34" charset="0"/>
                <a:sym typeface="+mn-ea"/>
              </a:rPr>
              <a:t>OF</a:t>
            </a:r>
            <a:r>
              <a:rPr sz="1200" i="1" dirty="0">
                <a:solidFill>
                  <a:schemeClr val="tx2">
                    <a:lumMod val="50000"/>
                  </a:schemeClr>
                </a:solidFill>
                <a:latin typeface="Arial Narrow" panose="020B0606020202030204" pitchFamily="34" charset="0"/>
                <a:cs typeface="Arial Narrow" panose="020B0606020202030204" pitchFamily="34" charset="0"/>
                <a:sym typeface="+mn-ea"/>
              </a:rPr>
              <a:t> THE USE OF SILICATIC ROCKS IN SOIL CORRECTION AND FERTILIZATION - State of the Art in Africa </a:t>
            </a:r>
            <a:r>
              <a:rPr lang="pt-PT" altLang="en-US" sz="1200" i="1" dirty="0">
                <a:solidFill>
                  <a:schemeClr val="tx2">
                    <a:lumMod val="50000"/>
                  </a:schemeClr>
                </a:solidFill>
                <a:latin typeface="Arial Narrow" panose="020B0606020202030204" pitchFamily="34" charset="0"/>
                <a:cs typeface="Arial Narrow" panose="020B0606020202030204" pitchFamily="34" charset="0"/>
                <a:sym typeface="+mn-ea"/>
              </a:rPr>
              <a:t>» </a:t>
            </a:r>
            <a:endParaRPr lang="pt-BR" sz="1200"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en-GB" sz="1200" b="1" i="1" dirty="0" smtClean="0">
                <a:solidFill>
                  <a:schemeClr val="tx2">
                    <a:lumMod val="50000"/>
                  </a:schemeClr>
                </a:solidFill>
                <a:latin typeface="Arial Narrow" panose="020B0606020202030204" pitchFamily="34" charset="0"/>
                <a:sym typeface="+mn-ea"/>
              </a:rPr>
              <a:t>Moderator</a:t>
            </a:r>
            <a:r>
              <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alt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Cabo Verde</a:t>
            </a:r>
            <a:endParaRPr lang="pt-BR" sz="12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sz="1200" b="1" i="1" dirty="0" smtClean="0">
                <a:solidFill>
                  <a:schemeClr val="tx2">
                    <a:lumMod val="50000"/>
                  </a:schemeClr>
                </a:solidFill>
                <a:latin typeface="Arial Narrow" panose="020B0606020202030204" pitchFamily="34" charset="0"/>
                <a:cs typeface="Arial" panose="020B0604020202020204" pitchFamily="34" charset="0"/>
                <a:sym typeface="+mn-ea"/>
              </a:rPr>
              <a:t>Speakers</a:t>
            </a:r>
            <a:r>
              <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a:t>
            </a:r>
          </a:p>
          <a:p>
            <a:pPr>
              <a:lnSpc>
                <a:spcPts val="1100"/>
              </a:lnSpc>
              <a:defRPr lang="en-US"/>
            </a:pPr>
            <a:r>
              <a:rPr lang="pt-PT" sz="1200" dirty="0">
                <a:solidFill>
                  <a:srgbClr val="006666"/>
                </a:solidFill>
                <a:latin typeface="Arial Narrow" panose="020B0606020202030204" pitchFamily="34" charset="0"/>
                <a:cs typeface="Arial Narrow" panose="020B0606020202030204" pitchFamily="34" charset="0"/>
                <a:sym typeface="+mn-ea"/>
              </a:rPr>
              <a:t>» </a:t>
            </a:r>
            <a:r>
              <a:rPr lang="pt-PT" sz="1200" dirty="0">
                <a:solidFill>
                  <a:schemeClr val="tx2">
                    <a:lumMod val="50000"/>
                  </a:schemeClr>
                </a:solidFill>
                <a:latin typeface="Arial Narrow" panose="020B0606020202030204" pitchFamily="34" charset="0"/>
                <a:sym typeface="+mn-ea"/>
              </a:rPr>
              <a:t>CILSS - Permanent Interstate Committee for Drought Control in the Sahel</a:t>
            </a:r>
          </a:p>
          <a:p>
            <a:pPr>
              <a:lnSpc>
                <a:spcPts val="1100"/>
              </a:lnSpc>
              <a:defRPr lang="en-US"/>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University of Poitiers - France</a:t>
            </a:r>
          </a:p>
          <a:p>
            <a:pPr>
              <a:lnSpc>
                <a:spcPts val="1100"/>
              </a:lnSpc>
              <a:defRPr lang="en-US"/>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University of Stellenbosch - South Africa</a:t>
            </a:r>
          </a:p>
          <a:p>
            <a:pPr>
              <a:lnSpc>
                <a:spcPts val="1100"/>
              </a:lnSpc>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Prof </a:t>
            </a:r>
            <a:r>
              <a:rPr lang="pt-PT" sz="1200" dirty="0">
                <a:solidFill>
                  <a:schemeClr val="tx2">
                    <a:lumMod val="50000"/>
                  </a:schemeClr>
                </a:solidFill>
                <a:latin typeface="Arial Narrow" panose="020B0606020202030204" pitchFamily="34" charset="0"/>
              </a:rPr>
              <a:t>Jean Pierre Tchouankoue - </a:t>
            </a:r>
            <a:r>
              <a:rPr lang="pt-PT" sz="1200" dirty="0">
                <a:solidFill>
                  <a:schemeClr val="tx2">
                    <a:lumMod val="50000"/>
                  </a:schemeClr>
                </a:solidFill>
                <a:latin typeface="Arial Narrow" panose="020B0606020202030204" pitchFamily="34" charset="0"/>
                <a:cs typeface="Arial Narrow" panose="020B0606020202030204" pitchFamily="34" charset="0"/>
                <a:sym typeface="+mn-ea"/>
              </a:rPr>
              <a:t>University of Yaoundé - Cameroon</a:t>
            </a:r>
          </a:p>
          <a:p>
            <a:pPr>
              <a:lnSpc>
                <a:spcPts val="1100"/>
              </a:lnSpc>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Prof  Vincent Kato – </a:t>
            </a:r>
            <a:r>
              <a:rPr lang="en-US" sz="1200" dirty="0">
                <a:solidFill>
                  <a:schemeClr val="tx2">
                    <a:lumMod val="50000"/>
                  </a:schemeClr>
                </a:solidFill>
                <a:latin typeface="Arial Narrow" panose="020B0606020202030204" pitchFamily="34" charset="0"/>
                <a:cs typeface="Arial Narrow" panose="020B0606020202030204" pitchFamily="34" charset="0"/>
                <a:sym typeface="+mn-ea"/>
              </a:rPr>
              <a:t>Ministry of Energy and Minerals of Uganda</a:t>
            </a:r>
            <a:endParaRPr lang="fr-F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endPar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en-US" sz="1200" dirty="0" smtClean="0">
                <a:solidFill>
                  <a:schemeClr val="tx2">
                    <a:lumMod val="50000"/>
                  </a:schemeClr>
                </a:solidFill>
                <a:latin typeface="Arial Narrow" panose="020B0606020202030204" pitchFamily="34" charset="0"/>
                <a:ea typeface="Century Gothic" panose="020B0502020202020204" pitchFamily="2" charset="0"/>
              </a:rPr>
              <a:t>Debate</a:t>
            </a: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Coffee Break </a:t>
            </a:r>
            <a:endParaRPr lang="en-US" sz="12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pt-PT" sz="1200" b="1" i="1" dirty="0" smtClean="0">
                <a:solidFill>
                  <a:schemeClr val="tx2">
                    <a:lumMod val="50000"/>
                  </a:schemeClr>
                </a:solidFill>
                <a:latin typeface="Arial Narrow" panose="020B0606020202030204" pitchFamily="34" charset="0"/>
                <a:cs typeface="Arial Narrow" panose="020B0606020202030204" pitchFamily="34" charset="0"/>
                <a:sym typeface="+mn-ea"/>
              </a:rPr>
              <a:t>Painel  II</a:t>
            </a:r>
            <a:r>
              <a:rPr lang="pt-PT" sz="1200" b="1" i="1" dirty="0">
                <a:solidFill>
                  <a:schemeClr val="tx2">
                    <a:lumMod val="50000"/>
                  </a:schemeClr>
                </a:solidFill>
                <a:latin typeface="Arial Narrow" panose="020B0606020202030204" pitchFamily="34" charset="0"/>
                <a:cs typeface="Arial Narrow" panose="020B0606020202030204" pitchFamily="34" charset="0"/>
                <a:sym typeface="+mn-ea"/>
              </a:rPr>
              <a:t>: «</a:t>
            </a:r>
            <a:r>
              <a:rPr sz="1200" i="1" dirty="0">
                <a:solidFill>
                  <a:schemeClr val="tx2">
                    <a:lumMod val="50000"/>
                  </a:schemeClr>
                </a:solidFill>
                <a:latin typeface="Arial Narrow" panose="020B0606020202030204" pitchFamily="34" charset="0"/>
                <a:cs typeface="Arial Narrow" panose="020B0606020202030204" pitchFamily="34" charset="0"/>
                <a:sym typeface="+mn-ea"/>
              </a:rPr>
              <a:t>THE CHALLENGES OF SUSTAINABLE DEVELOPMENT: - The need for strategic management of nutrients in agriculture</a:t>
            </a:r>
            <a:r>
              <a:rPr lang="pt-PT" altLang="en-US" sz="1200" i="1" dirty="0" smtClean="0">
                <a:solidFill>
                  <a:schemeClr val="tx2">
                    <a:lumMod val="50000"/>
                  </a:schemeClr>
                </a:solidFill>
                <a:latin typeface="Arial Narrow" panose="020B0606020202030204" pitchFamily="34" charset="0"/>
                <a:cs typeface="Arial Narrow" panose="020B0606020202030204" pitchFamily="34" charset="0"/>
                <a:sym typeface="+mn-ea"/>
              </a:rPr>
              <a:t>»</a:t>
            </a:r>
            <a:endParaRPr lang="pt-PT" sz="1200"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en-GB" sz="1200" b="1" i="1" dirty="0" smtClean="0">
                <a:solidFill>
                  <a:schemeClr val="tx2">
                    <a:lumMod val="50000"/>
                  </a:schemeClr>
                </a:solidFill>
                <a:latin typeface="Arial Narrow" panose="020B0606020202030204" pitchFamily="34" charset="0"/>
                <a:sym typeface="+mn-ea"/>
              </a:rPr>
              <a:t>Moderator</a:t>
            </a:r>
            <a:r>
              <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 Cabo Verde</a:t>
            </a:r>
            <a:endParaRPr lang="pt-BR" sz="1200" b="1"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sz="1200" b="1" i="1" dirty="0" smtClean="0">
                <a:solidFill>
                  <a:schemeClr val="tx2">
                    <a:lumMod val="50000"/>
                  </a:schemeClr>
                </a:solidFill>
                <a:latin typeface="Arial Narrow" panose="020B0606020202030204" pitchFamily="34" charset="0"/>
                <a:cs typeface="Arial" panose="020B0604020202020204" pitchFamily="34" charset="0"/>
                <a:sym typeface="+mn-ea"/>
              </a:rPr>
              <a:t>Speakers</a:t>
            </a:r>
            <a:r>
              <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a:t>
            </a:r>
            <a:endParaRPr lang="pt-BR" sz="1200" b="1" i="1" dirty="0" smtClean="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Ministry of Agriculture and Rural Development of Côte </a:t>
            </a:r>
            <a:r>
              <a:rPr sz="1200" dirty="0" smtClean="0">
                <a:solidFill>
                  <a:schemeClr val="tx2">
                    <a:lumMod val="50000"/>
                  </a:schemeClr>
                </a:solidFill>
                <a:latin typeface="Arial Narrow" panose="020B0606020202030204" pitchFamily="34" charset="0"/>
                <a:sym typeface="+mn-ea"/>
              </a:rPr>
              <a:t>d'Ivoire</a:t>
            </a:r>
            <a:endParaRPr sz="1200"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200"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fr-FR" sz="1200" dirty="0" smtClean="0">
                <a:solidFill>
                  <a:schemeClr val="tx2">
                    <a:lumMod val="50000"/>
                  </a:schemeClr>
                </a:solidFill>
                <a:latin typeface="Arial Narrow" panose="020B0606020202030204" pitchFamily="34" charset="0"/>
                <a:sym typeface="+mn-ea"/>
              </a:rPr>
              <a:t>ARAA  </a:t>
            </a:r>
            <a:r>
              <a:rPr lang="fr-FR" sz="1200" dirty="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Regional Agency for Agriculture and </a:t>
            </a:r>
            <a:r>
              <a:rPr sz="1200" dirty="0" smtClean="0">
                <a:solidFill>
                  <a:schemeClr val="tx2">
                    <a:lumMod val="50000"/>
                  </a:schemeClr>
                </a:solidFill>
                <a:latin typeface="Arial Narrow" panose="020B0606020202030204" pitchFamily="34" charset="0"/>
                <a:sym typeface="+mn-ea"/>
              </a:rPr>
              <a:t>Food</a:t>
            </a:r>
            <a:endParaRPr lang="pt-PT" altLang="en-US" sz="1200" dirty="0" smtClean="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a:t>
            </a:r>
            <a:r>
              <a:rPr lang="pt-PT" sz="1200" dirty="0">
                <a:solidFill>
                  <a:schemeClr val="tx2">
                    <a:lumMod val="50000"/>
                  </a:schemeClr>
                </a:solidFill>
                <a:latin typeface="Arial Narrow" panose="020B0606020202030204" pitchFamily="34" charset="0"/>
                <a:sym typeface="+mn-ea"/>
              </a:rPr>
              <a:t>Directorate of Agriculture and Rural Development </a:t>
            </a:r>
            <a:r>
              <a:rPr lang="pt-PT" sz="1200" dirty="0" smtClean="0">
                <a:solidFill>
                  <a:schemeClr val="tx2">
                    <a:lumMod val="50000"/>
                  </a:schemeClr>
                </a:solidFill>
                <a:latin typeface="Arial Narrow" panose="020B0606020202030204" pitchFamily="34" charset="0"/>
                <a:sym typeface="+mn-ea"/>
              </a:rPr>
              <a:t>of </a:t>
            </a:r>
            <a:r>
              <a:rPr lang="pt-PT" sz="1200" i="1" dirty="0">
                <a:solidFill>
                  <a:schemeClr val="tx2">
                    <a:lumMod val="50000"/>
                  </a:schemeClr>
                </a:solidFill>
                <a:latin typeface="Arial Narrow" panose="020B0606020202030204" pitchFamily="34" charset="0"/>
                <a:sym typeface="+mn-ea"/>
              </a:rPr>
              <a:t>ECOWAS</a:t>
            </a:r>
            <a:endParaRPr lang="pt-PT" sz="1200" dirty="0">
              <a:solidFill>
                <a:schemeClr val="tx2">
                  <a:lumMod val="50000"/>
                </a:schemeClr>
              </a:solidFill>
              <a:latin typeface="Arial Narrow" panose="020B0606020202030204" pitchFamily="34" charset="0"/>
              <a:sym typeface="+mn-ea"/>
            </a:endParaRPr>
          </a:p>
          <a:p>
            <a:pPr>
              <a:lnSpc>
                <a:spcPts val="1200"/>
              </a:lnSpc>
              <a:defRPr lang="en-US"/>
            </a:pPr>
            <a:r>
              <a:rPr lang="pt-PT" sz="1200" dirty="0">
                <a:solidFill>
                  <a:schemeClr val="tx2">
                    <a:lumMod val="50000"/>
                  </a:schemeClr>
                </a:solidFill>
                <a:latin typeface="Arial Narrow" panose="020B0606020202030204" pitchFamily="34" charset="0"/>
                <a:cs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Ministry of Agriculture </a:t>
            </a:r>
            <a:r>
              <a:rPr lang="pt-PT" altLang="en-US" sz="1200" dirty="0">
                <a:solidFill>
                  <a:schemeClr val="tx2">
                    <a:lumMod val="50000"/>
                  </a:schemeClr>
                </a:solidFill>
                <a:latin typeface="Arial Narrow" panose="020B0606020202030204" pitchFamily="34" charset="0"/>
                <a:sym typeface="+mn-ea"/>
              </a:rPr>
              <a:t>of The Gambia</a:t>
            </a:r>
          </a:p>
          <a:p>
            <a:pPr>
              <a:lnSpc>
                <a:spcPts val="1200"/>
              </a:lnSpc>
              <a:defRPr lang="en-US"/>
            </a:pPr>
            <a:endParaRPr lang="pt-PT" sz="1200" i="1" dirty="0" smtClean="0">
              <a:solidFill>
                <a:schemeClr val="tx2">
                  <a:lumMod val="50000"/>
                </a:schemeClr>
              </a:solidFill>
              <a:latin typeface="Arial Narrow" panose="020B0606020202030204" pitchFamily="34" charset="0"/>
            </a:endParaRPr>
          </a:p>
          <a:p>
            <a:pPr>
              <a:lnSpc>
                <a:spcPts val="1200"/>
              </a:lnSpc>
              <a:defRPr lang="en-US"/>
            </a:pPr>
            <a:r>
              <a:rPr lang="en-US" sz="1200" dirty="0" smtClean="0">
                <a:solidFill>
                  <a:schemeClr val="tx2">
                    <a:lumMod val="50000"/>
                  </a:schemeClr>
                </a:solidFill>
                <a:latin typeface="Arial Narrow" panose="020B0606020202030204" pitchFamily="34" charset="0"/>
                <a:ea typeface="Century Gothic" panose="020B0502020202020204" pitchFamily="2" charset="0"/>
              </a:rPr>
              <a:t>Debate</a:t>
            </a: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dirty="0" smtClean="0">
                <a:solidFill>
                  <a:schemeClr val="tx2">
                    <a:lumMod val="50000"/>
                  </a:schemeClr>
                </a:solidFill>
                <a:latin typeface="Arial Narrow" panose="020B0606020202030204" pitchFamily="34" charset="0"/>
                <a:ea typeface="Century Gothic" panose="020B0502020202020204" pitchFamily="2" charset="0"/>
              </a:rPr>
              <a:t>Lunch</a:t>
            </a:r>
          </a:p>
          <a:p>
            <a:pPr>
              <a:lnSpc>
                <a:spcPts val="1200"/>
              </a:lnSpc>
              <a:defRPr lang="en-US"/>
            </a:pPr>
            <a:r>
              <a:rPr lang="pt-PT" sz="1200" b="1" i="1" dirty="0">
                <a:solidFill>
                  <a:schemeClr val="tx2">
                    <a:lumMod val="50000"/>
                  </a:schemeClr>
                </a:solidFill>
                <a:latin typeface="Arial Narrow" panose="020B0606020202030204" pitchFamily="34" charset="0"/>
                <a:cs typeface="Arial Narrow" panose="020B0606020202030204" pitchFamily="34" charset="0"/>
                <a:sym typeface="+mn-ea"/>
              </a:rPr>
              <a:t>Painel  III</a:t>
            </a:r>
            <a:r>
              <a:rPr lang="pt-PT" sz="12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PT" sz="1200" i="1" dirty="0">
                <a:solidFill>
                  <a:schemeClr val="tx2">
                    <a:lumMod val="50000"/>
                  </a:schemeClr>
                </a:solidFill>
                <a:latin typeface="Arial Narrow" panose="020B0606020202030204" pitchFamily="34" charset="0"/>
                <a:sym typeface="+mn-ea"/>
              </a:rPr>
              <a:t>BASALTS: AGROMINERAL POTENTIAL AND PRODUCTIVE CHAIN OPPORTUNITIES </a:t>
            </a:r>
            <a:r>
              <a:rPr lang="pt-PT" altLang="en-US" sz="1200" i="1" dirty="0">
                <a:solidFill>
                  <a:schemeClr val="tx2">
                    <a:lumMod val="50000"/>
                  </a:schemeClr>
                </a:solidFill>
                <a:latin typeface="Arial Narrow" panose="020B0606020202030204" pitchFamily="34" charset="0"/>
                <a:cs typeface="Arial" panose="020B0604020202020204" pitchFamily="34" charset="0"/>
                <a:sym typeface="+mn-ea"/>
              </a:rPr>
              <a:t>»</a:t>
            </a:r>
          </a:p>
          <a:p>
            <a:pPr>
              <a:lnSpc>
                <a:spcPts val="1200"/>
              </a:lnSpc>
              <a:defRPr lang="en-US"/>
            </a:pPr>
            <a:r>
              <a:rPr lang="en-GB" sz="1200" b="1" i="1" dirty="0">
                <a:solidFill>
                  <a:schemeClr val="tx2">
                    <a:lumMod val="50000"/>
                  </a:schemeClr>
                </a:solidFill>
                <a:latin typeface="Arial Narrow" panose="020B0606020202030204" pitchFamily="34" charset="0"/>
                <a:sym typeface="+mn-ea"/>
              </a:rPr>
              <a:t>Moderator</a:t>
            </a:r>
            <a:r>
              <a:rPr lang="pt-PT" sz="12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pt-PT" sz="1200" i="1" dirty="0">
                <a:solidFill>
                  <a:schemeClr val="tx2">
                    <a:lumMod val="50000"/>
                  </a:schemeClr>
                </a:solidFill>
                <a:latin typeface="Arial Narrow" panose="020B0606020202030204" pitchFamily="34" charset="0"/>
                <a:cs typeface="Arial Narrow" panose="020B0606020202030204" pitchFamily="34" charset="0"/>
                <a:sym typeface="+mn-ea"/>
              </a:rPr>
              <a:t>Cabo Verde</a:t>
            </a:r>
          </a:p>
          <a:p>
            <a:pPr>
              <a:lnSpc>
                <a:spcPts val="1200"/>
              </a:lnSpc>
              <a:defRPr lang="en-US"/>
            </a:pPr>
            <a:r>
              <a:rPr lang="en-GB" sz="1200" b="1" i="1" dirty="0">
                <a:solidFill>
                  <a:schemeClr val="tx2">
                    <a:lumMod val="50000"/>
                  </a:schemeClr>
                </a:solidFill>
                <a:latin typeface="Arial Narrow" panose="020B0606020202030204" pitchFamily="34" charset="0"/>
                <a:sym typeface="+mn-ea"/>
              </a:rPr>
              <a:t>Speaker</a:t>
            </a:r>
            <a:r>
              <a:rPr lang="pt-PT" sz="1200" b="1" i="1" dirty="0">
                <a:solidFill>
                  <a:schemeClr val="tx2">
                    <a:lumMod val="50000"/>
                  </a:schemeClr>
                </a:solidFill>
                <a:latin typeface="Arial Narrow" panose="020B0606020202030204" pitchFamily="34" charset="0"/>
                <a:cs typeface="Arial Narrow" panose="020B0606020202030204" pitchFamily="34" charset="0"/>
                <a:sym typeface="+mn-ea"/>
              </a:rPr>
              <a:t>:</a:t>
            </a:r>
            <a:r>
              <a:rPr lang="pt-PT" sz="1200" i="1" dirty="0">
                <a:solidFill>
                  <a:schemeClr val="tx2">
                    <a:lumMod val="50000"/>
                  </a:schemeClr>
                </a:solidFill>
                <a:latin typeface="Arial Narrow" panose="020B0606020202030204" pitchFamily="34" charset="0"/>
                <a:cs typeface="Arial Narrow" panose="020B0606020202030204" pitchFamily="34" charset="0"/>
                <a:sym typeface="+mn-ea"/>
              </a:rPr>
              <a:t> </a:t>
            </a:r>
            <a:r>
              <a:rPr lang="pt-PT" sz="1200" i="1" dirty="0">
                <a:solidFill>
                  <a:schemeClr val="tx2">
                    <a:lumMod val="50000"/>
                  </a:schemeClr>
                </a:solidFill>
                <a:latin typeface="Arial Narrow" panose="020B0606020202030204" pitchFamily="34" charset="0"/>
                <a:sym typeface="+mn-ea"/>
              </a:rPr>
              <a:t> </a:t>
            </a:r>
          </a:p>
          <a:p>
            <a:pPr>
              <a:lnSpc>
                <a:spcPts val="1200"/>
              </a:lnSpc>
              <a:defRPr lang="en-US"/>
            </a:pPr>
            <a:r>
              <a:rPr lang="pt-PT" sz="1200" i="1" dirty="0">
                <a:solidFill>
                  <a:schemeClr val="tx2">
                    <a:lumMod val="50000"/>
                  </a:schemeClr>
                </a:solidFill>
                <a:latin typeface="Arial Narrow" panose="020B0606020202030204" pitchFamily="34" charset="0"/>
                <a:sym typeface="+mn-ea"/>
              </a:rPr>
              <a:t>MSc.</a:t>
            </a:r>
            <a:r>
              <a:rPr lang="pt-PT" sz="1200" b="1" i="1" dirty="0">
                <a:solidFill>
                  <a:schemeClr val="tx2">
                    <a:lumMod val="50000"/>
                  </a:schemeClr>
                </a:solidFill>
                <a:latin typeface="Arial Narrow" panose="020B0606020202030204" pitchFamily="34" charset="0"/>
                <a:sym typeface="+mn-ea"/>
              </a:rPr>
              <a:t>  </a:t>
            </a:r>
            <a:r>
              <a:rPr lang="pt-PT" sz="1200" dirty="0">
                <a:solidFill>
                  <a:schemeClr val="tx2">
                    <a:lumMod val="50000"/>
                  </a:schemeClr>
                </a:solidFill>
                <a:latin typeface="Arial Narrow" panose="020B0606020202030204" pitchFamily="34" charset="0"/>
                <a:sym typeface="+mn-ea"/>
              </a:rPr>
              <a:t>Magda Bergmann - Researcher at Geological Survey of Brazil</a:t>
            </a:r>
          </a:p>
          <a:p>
            <a:pPr>
              <a:lnSpc>
                <a:spcPts val="1200"/>
              </a:lnSpc>
              <a:defRPr lang="en-US"/>
            </a:pPr>
            <a:r>
              <a:rPr lang="pt-PT" sz="1200" i="1" dirty="0">
                <a:solidFill>
                  <a:schemeClr val="tx2">
                    <a:lumMod val="50000"/>
                  </a:schemeClr>
                </a:solidFill>
                <a:latin typeface="Arial Narrow" panose="020B0606020202030204" pitchFamily="34" charset="0"/>
                <a:sym typeface="+mn-ea"/>
              </a:rPr>
              <a:t>MSc.</a:t>
            </a:r>
            <a:r>
              <a:rPr lang="pt-PT" sz="1200" b="1" i="1" dirty="0">
                <a:solidFill>
                  <a:schemeClr val="tx2">
                    <a:lumMod val="50000"/>
                  </a:schemeClr>
                </a:solidFill>
                <a:latin typeface="Arial Narrow" panose="020B0606020202030204" pitchFamily="34" charset="0"/>
                <a:sym typeface="+mn-ea"/>
              </a:rPr>
              <a:t>  </a:t>
            </a:r>
            <a:r>
              <a:rPr lang="pt-PT" sz="1200" dirty="0">
                <a:solidFill>
                  <a:schemeClr val="tx2">
                    <a:lumMod val="50000"/>
                  </a:schemeClr>
                </a:solidFill>
                <a:latin typeface="Arial Narrow" panose="020B0606020202030204" pitchFamily="34" charset="0"/>
                <a:sym typeface="+mn-ea"/>
              </a:rPr>
              <a:t>Andrea Sander     - Researcher at Geological Survey of </a:t>
            </a:r>
            <a:r>
              <a:rPr lang="pt-PT" sz="1200" dirty="0" smtClean="0">
                <a:solidFill>
                  <a:schemeClr val="tx2">
                    <a:lumMod val="50000"/>
                  </a:schemeClr>
                </a:solidFill>
                <a:latin typeface="Arial Narrow" panose="020B0606020202030204" pitchFamily="34" charset="0"/>
                <a:sym typeface="+mn-ea"/>
              </a:rPr>
              <a:t>Brazil</a:t>
            </a:r>
            <a:endParaRPr lang="pt-PT" sz="1200" dirty="0">
              <a:solidFill>
                <a:schemeClr val="tx2">
                  <a:lumMod val="50000"/>
                </a:schemeClr>
              </a:solidFill>
              <a:latin typeface="Arial Narrow" panose="020B0606020202030204" pitchFamily="34" charset="0"/>
              <a:sym typeface="+mn-ea"/>
            </a:endParaRPr>
          </a:p>
          <a:p>
            <a:pPr>
              <a:lnSpc>
                <a:spcPts val="1200"/>
              </a:lnSpc>
              <a:defRPr lang="en-US"/>
            </a:pPr>
            <a:endParaRPr lang="pt-PT" sz="1200" i="1"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en-US" sz="1200" dirty="0" smtClean="0">
                <a:solidFill>
                  <a:schemeClr val="tx2">
                    <a:lumMod val="50000"/>
                  </a:schemeClr>
                </a:solidFill>
                <a:latin typeface="Arial Narrow" panose="020B0606020202030204" pitchFamily="34" charset="0"/>
                <a:ea typeface="Century Gothic" panose="020B0502020202020204" pitchFamily="2" charset="0"/>
              </a:rPr>
              <a:t>Debate</a:t>
            </a:r>
          </a:p>
          <a:p>
            <a:pPr>
              <a:lnSpc>
                <a:spcPts val="1200"/>
              </a:lnSpc>
              <a:defRPr lang="en-US"/>
            </a:pPr>
            <a:endParaRPr lang="en-US" sz="1200" dirty="0">
              <a:solidFill>
                <a:schemeClr val="tx2">
                  <a:lumMod val="50000"/>
                </a:schemeClr>
              </a:solidFill>
              <a:latin typeface="Arial Narrow" panose="020B0606020202030204" pitchFamily="34" charset="0"/>
              <a:ea typeface="Century Gothic" panose="020B0502020202020204" pitchFamily="2" charset="0"/>
            </a:endParaRPr>
          </a:p>
          <a:p>
            <a:pPr>
              <a:lnSpc>
                <a:spcPts val="1200"/>
              </a:lnSpc>
              <a:defRPr lang="en-US"/>
            </a:pPr>
            <a:r>
              <a:rPr lang="en-US" sz="1200" dirty="0">
                <a:solidFill>
                  <a:schemeClr val="tx2">
                    <a:lumMod val="50000"/>
                  </a:schemeClr>
                </a:solidFill>
                <a:latin typeface="Arial Narrow" panose="020B0606020202030204" pitchFamily="34" charset="0"/>
                <a:ea typeface="Century Gothic" panose="020B0502020202020204" pitchFamily="2" charset="0"/>
              </a:rPr>
              <a:t>Coffee Break </a:t>
            </a:r>
          </a:p>
          <a:p>
            <a:pPr>
              <a:lnSpc>
                <a:spcPts val="1200"/>
              </a:lnSpc>
              <a:defRPr lang="en-US"/>
            </a:pPr>
            <a:r>
              <a:rPr sz="1200" b="1" i="1" dirty="0" smtClean="0">
                <a:solidFill>
                  <a:schemeClr val="tx2">
                    <a:lumMod val="50000"/>
                  </a:schemeClr>
                </a:solidFill>
                <a:latin typeface="Arial Narrow" panose="020B0606020202030204" pitchFamily="34" charset="0"/>
                <a:cs typeface="Arial Narrow" panose="020B0606020202030204" pitchFamily="34" charset="0"/>
                <a:sym typeface="+mn-ea"/>
              </a:rPr>
              <a:t>Confer</a:t>
            </a:r>
            <a:r>
              <a:rPr lang="pt-PT" sz="1200" b="1" i="1" dirty="0">
                <a:solidFill>
                  <a:schemeClr val="tx2">
                    <a:lumMod val="50000"/>
                  </a:schemeClr>
                </a:solidFill>
                <a:latin typeface="Arial Narrow" panose="020B0606020202030204" pitchFamily="34" charset="0"/>
                <a:cs typeface="Arial Narrow" panose="020B0606020202030204" pitchFamily="34" charset="0"/>
                <a:sym typeface="+mn-ea"/>
              </a:rPr>
              <a:t>e</a:t>
            </a:r>
            <a:r>
              <a:rPr sz="1200" b="1" i="1" dirty="0" err="1" smtClean="0">
                <a:solidFill>
                  <a:schemeClr val="tx2">
                    <a:lumMod val="50000"/>
                  </a:schemeClr>
                </a:solidFill>
                <a:latin typeface="Arial Narrow" panose="020B0606020202030204" pitchFamily="34" charset="0"/>
                <a:cs typeface="Arial Narrow" panose="020B0606020202030204" pitchFamily="34" charset="0"/>
                <a:sym typeface="+mn-ea"/>
              </a:rPr>
              <a:t>nc</a:t>
            </a:r>
            <a:r>
              <a:rPr lang="pt-PT" sz="1200" b="1" i="1" dirty="0" smtClean="0">
                <a:solidFill>
                  <a:schemeClr val="tx2">
                    <a:lumMod val="50000"/>
                  </a:schemeClr>
                </a:solidFill>
                <a:latin typeface="Arial Narrow" panose="020B0606020202030204" pitchFamily="34" charset="0"/>
                <a:cs typeface="Arial Narrow" panose="020B0606020202030204" pitchFamily="34" charset="0"/>
                <a:sym typeface="+mn-ea"/>
              </a:rPr>
              <a:t>e</a:t>
            </a:r>
            <a:r>
              <a:rPr sz="1200"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200" b="1" i="1" dirty="0" smtClean="0">
                <a:solidFill>
                  <a:schemeClr val="tx2">
                    <a:lumMod val="50000"/>
                  </a:schemeClr>
                </a:solidFill>
                <a:latin typeface="Arial Narrow" panose="020B0606020202030204" pitchFamily="34" charset="0"/>
                <a:cs typeface="Arial Narrow" panose="020B0606020202030204" pitchFamily="34" charset="0"/>
                <a:sym typeface="+mn-ea"/>
              </a:rPr>
              <a:t>V:</a:t>
            </a:r>
            <a:r>
              <a:rPr lang="pt-PT" sz="1200" i="1" dirty="0" smtClean="0">
                <a:solidFill>
                  <a:schemeClr val="tx2">
                    <a:lumMod val="50000"/>
                  </a:schemeClr>
                </a:solidFill>
                <a:latin typeface="Arial Narrow" panose="020B0606020202030204" pitchFamily="34" charset="0"/>
                <a:cs typeface="Arial Narrow" panose="020B0606020202030204" pitchFamily="34" charset="0"/>
                <a:sym typeface="+mn-ea"/>
              </a:rPr>
              <a:t> «SOIL FERTILIZATION WITH ROCK POWDER AND FOOD PRODUCTION» </a:t>
            </a:r>
          </a:p>
          <a:p>
            <a:pPr>
              <a:lnSpc>
                <a:spcPts val="1200"/>
              </a:lnSpc>
              <a:defRPr lang="en-US"/>
            </a:pPr>
            <a:r>
              <a:rPr lang="en-GB" sz="1200" b="1" i="1" dirty="0" smtClean="0">
                <a:solidFill>
                  <a:schemeClr val="tx2">
                    <a:lumMod val="50000"/>
                  </a:schemeClr>
                </a:solidFill>
                <a:latin typeface="Arial Narrow" panose="020B0606020202030204" pitchFamily="34" charset="0"/>
                <a:sym typeface="+mn-ea"/>
              </a:rPr>
              <a:t>Speaker</a:t>
            </a:r>
            <a:r>
              <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a:t>
            </a:r>
            <a:r>
              <a:rPr lang="pt-BR" sz="12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sz="1200" b="1" i="1" dirty="0" smtClean="0">
                <a:solidFill>
                  <a:schemeClr val="tx2">
                    <a:lumMod val="50000"/>
                  </a:schemeClr>
                </a:solidFill>
                <a:latin typeface="Arial Narrow" panose="020B0606020202030204" pitchFamily="34" charset="0"/>
                <a:sym typeface="+mn-ea"/>
              </a:rPr>
              <a:t> </a:t>
            </a:r>
            <a:r>
              <a:rPr sz="1200" dirty="0">
                <a:solidFill>
                  <a:schemeClr val="tx2">
                    <a:lumMod val="50000"/>
                  </a:schemeClr>
                </a:solidFill>
                <a:latin typeface="Arial Narrow" panose="020B0606020202030204" pitchFamily="34" charset="0"/>
                <a:sym typeface="+mn-ea"/>
              </a:rPr>
              <a:t>Prof. </a:t>
            </a:r>
            <a:r>
              <a:rPr sz="1200" dirty="0" err="1" smtClean="0">
                <a:solidFill>
                  <a:schemeClr val="tx2">
                    <a:lumMod val="50000"/>
                  </a:schemeClr>
                </a:solidFill>
                <a:latin typeface="Arial Narrow" panose="020B0606020202030204" pitchFamily="34" charset="0"/>
                <a:sym typeface="+mn-ea"/>
              </a:rPr>
              <a:t>Emeritus</a:t>
            </a:r>
            <a:r>
              <a:rPr lang="pt-PT" sz="1200" dirty="0" smtClean="0">
                <a:solidFill>
                  <a:schemeClr val="tx2">
                    <a:lumMod val="50000"/>
                  </a:schemeClr>
                </a:solidFill>
                <a:latin typeface="Arial Narrow" panose="020B0606020202030204" pitchFamily="34" charset="0"/>
                <a:sym typeface="+mn-ea"/>
              </a:rPr>
              <a:t> </a:t>
            </a:r>
            <a:r>
              <a:rPr sz="1200" dirty="0" err="1">
                <a:solidFill>
                  <a:schemeClr val="tx2">
                    <a:lumMod val="50000"/>
                  </a:schemeClr>
                </a:solidFill>
                <a:latin typeface="Arial Narrow" panose="020B0606020202030204" pitchFamily="34" charset="0"/>
                <a:sym typeface="+mn-ea"/>
              </a:rPr>
              <a:t>Othon</a:t>
            </a:r>
            <a:r>
              <a:rPr sz="1200" dirty="0">
                <a:solidFill>
                  <a:schemeClr val="tx2">
                    <a:lumMod val="50000"/>
                  </a:schemeClr>
                </a:solidFill>
                <a:latin typeface="Arial Narrow" panose="020B0606020202030204" pitchFamily="34" charset="0"/>
                <a:sym typeface="+mn-ea"/>
              </a:rPr>
              <a:t> Henry </a:t>
            </a:r>
            <a:r>
              <a:rPr sz="1200" dirty="0" err="1">
                <a:solidFill>
                  <a:schemeClr val="tx2">
                    <a:lumMod val="50000"/>
                  </a:schemeClr>
                </a:solidFill>
                <a:latin typeface="Arial Narrow" panose="020B0606020202030204" pitchFamily="34" charset="0"/>
                <a:sym typeface="+mn-ea"/>
              </a:rPr>
              <a:t>Leonardos</a:t>
            </a:r>
            <a:r>
              <a:rPr sz="1200" dirty="0">
                <a:solidFill>
                  <a:schemeClr val="tx2">
                    <a:lumMod val="50000"/>
                  </a:schemeClr>
                </a:solidFill>
                <a:latin typeface="Arial Narrow" panose="020B0606020202030204" pitchFamily="34" charset="0"/>
                <a:sym typeface="+mn-ea"/>
              </a:rPr>
              <a:t>, </a:t>
            </a:r>
            <a:r>
              <a:rPr lang="pt-BR" sz="1200" i="1" dirty="0">
                <a:solidFill>
                  <a:schemeClr val="tx2">
                    <a:lumMod val="50000"/>
                  </a:schemeClr>
                </a:solidFill>
                <a:latin typeface="Arial Narrow" panose="020B0606020202030204" pitchFamily="34" charset="0"/>
                <a:sym typeface="+mn-ea"/>
              </a:rPr>
              <a:t>Researcher at the University of Brasília</a:t>
            </a:r>
            <a:endParaRPr sz="1200" dirty="0" smtClean="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en-GB" sz="1200" b="1" i="1" dirty="0" smtClean="0">
                <a:solidFill>
                  <a:schemeClr val="tx2">
                    <a:lumMod val="50000"/>
                  </a:schemeClr>
                </a:solidFill>
                <a:latin typeface="Arial Narrow" panose="020B0606020202030204" pitchFamily="34" charset="0"/>
                <a:sym typeface="+mn-ea"/>
              </a:rPr>
              <a:t>Moderator</a:t>
            </a:r>
            <a:r>
              <a:rPr lang="pt-BR" sz="1200"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BR" sz="1200" i="1" dirty="0">
                <a:solidFill>
                  <a:schemeClr val="tx2">
                    <a:lumMod val="50000"/>
                  </a:schemeClr>
                </a:solidFill>
                <a:latin typeface="Arial Narrow" panose="020B0606020202030204" pitchFamily="34" charset="0"/>
                <a:cs typeface="Arial Narrow" panose="020B0606020202030204" pitchFamily="34" charset="0"/>
                <a:sym typeface="+mn-ea"/>
              </a:rPr>
              <a:t>Cabo Verde</a:t>
            </a:r>
            <a:endParaRPr lang="pt-BR" sz="1200"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200"/>
              </a:lnSpc>
              <a:defRPr lang="en-US"/>
            </a:pPr>
            <a:endParaRPr sz="1200" dirty="0">
              <a:solidFill>
                <a:schemeClr val="tx2">
                  <a:lumMod val="50000"/>
                </a:schemeClr>
              </a:solidFill>
              <a:latin typeface="Arial Narrow" panose="020B0606020202030204" pitchFamily="34" charset="0"/>
              <a:cs typeface="Arial Narrow" panose="020B0606020202030204" pitchFamily="34" charset="0"/>
            </a:endParaRPr>
          </a:p>
          <a:p>
            <a:pPr>
              <a:lnSpc>
                <a:spcPts val="1200"/>
              </a:lnSpc>
              <a:defRPr lang="en-US"/>
            </a:pPr>
            <a:r>
              <a:rPr sz="1200" dirty="0" smtClean="0">
                <a:solidFill>
                  <a:schemeClr val="tx2">
                    <a:lumMod val="50000"/>
                  </a:schemeClr>
                </a:solidFill>
                <a:latin typeface="Arial Narrow" panose="020B0606020202030204" pitchFamily="34" charset="0"/>
                <a:sym typeface="+mn-ea"/>
              </a:rPr>
              <a:t>Debate</a:t>
            </a:r>
          </a:p>
          <a:p>
            <a:pPr>
              <a:lnSpc>
                <a:spcPts val="1200"/>
              </a:lnSpc>
              <a:defRPr lang="en-US"/>
            </a:pPr>
            <a:endParaRPr sz="1200" dirty="0" smtClean="0">
              <a:solidFill>
                <a:schemeClr val="tx2">
                  <a:lumMod val="50000"/>
                </a:schemeClr>
              </a:solidFill>
              <a:latin typeface="Arial Narrow" panose="020B0606020202030204" pitchFamily="34" charset="0"/>
              <a:sym typeface="+mn-ea"/>
            </a:endParaRPr>
          </a:p>
          <a:p>
            <a:pPr>
              <a:lnSpc>
                <a:spcPts val="1200"/>
              </a:lnSpc>
              <a:defRPr lang="en-US"/>
            </a:pPr>
            <a:r>
              <a:rPr lang="pt-PT" sz="1200" dirty="0" smtClean="0">
                <a:solidFill>
                  <a:schemeClr val="tx2">
                    <a:lumMod val="50000"/>
                  </a:schemeClr>
                </a:solidFill>
                <a:latin typeface="Arial Narrow" panose="020B0606020202030204" pitchFamily="34" charset="0"/>
                <a:sym typeface="+mn-ea"/>
              </a:rPr>
              <a:t>Free time</a:t>
            </a:r>
            <a:endParaRPr lang="pt-PT" sz="1200" i="1" dirty="0" smtClean="0">
              <a:solidFill>
                <a:schemeClr val="tx2">
                  <a:lumMod val="50000"/>
                </a:schemeClr>
              </a:solidFill>
              <a:latin typeface="Arial Narrow" panose="020B0606020202030204" pitchFamily="34" charset="0"/>
              <a:ea typeface="Century Gothic" panose="020B0502020202020204" pitchFamily="2" charset="0"/>
              <a:sym typeface="+mn-ea"/>
            </a:endParaRPr>
          </a:p>
        </p:txBody>
      </p:sp>
      <p:sp>
        <p:nvSpPr>
          <p:cNvPr id="24" name="TextBox 31"/>
          <p:cNvSpPr/>
          <p:nvPr/>
        </p:nvSpPr>
        <p:spPr>
          <a:xfrm>
            <a:off x="93345" y="203835"/>
            <a:ext cx="1586865"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chemeClr val="bg2">
                    <a:lumMod val="60000"/>
                    <a:lumOff val="40000"/>
                  </a:schemeClr>
                </a:solidFill>
                <a:latin typeface="Times New Roman" panose="02020603050405020304" pitchFamily="1" charset="0"/>
                <a:cs typeface="Times New Roman" panose="02020603050405020304" pitchFamily="1" charset="0"/>
                <a:sym typeface="+mn-ea"/>
              </a:rPr>
              <a:t>DAY </a:t>
            </a:r>
            <a:r>
              <a:rPr lang="pt-PT" alt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08</a:t>
            </a:r>
            <a:r>
              <a:rPr 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June</a:t>
            </a:r>
            <a:r>
              <a:rPr 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 202</a:t>
            </a:r>
            <a:r>
              <a:rPr lang="pt-PT" alt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1</a:t>
            </a:r>
            <a:r>
              <a:rPr lang="en-US" sz="1400" b="1" i="1" dirty="0" smtClean="0">
                <a:solidFill>
                  <a:schemeClr val="tx2">
                    <a:lumMod val="50000"/>
                  </a:schemeClr>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25" name="TextBox 1"/>
          <p:cNvSpPr/>
          <p:nvPr/>
        </p:nvSpPr>
        <p:spPr>
          <a:xfrm>
            <a:off x="156210" y="18107"/>
            <a:ext cx="1520190" cy="369570"/>
          </a:xfrm>
          <a:prstGeom prst="rect">
            <a:avLst/>
          </a:prstGeom>
          <a:noFill/>
          <a:ln>
            <a:noFill/>
          </a:ln>
          <a:effectLst/>
        </p:spPr>
        <p:txBody>
          <a:bodyPr vert="horz" wrap="square" lIns="91440" tIns="45720" rIns="91440" bIns="45720" numCol="1" spcCol="215900" anchor="t"/>
          <a:lstStyle/>
          <a:p>
            <a:pPr>
              <a:defRPr lang="en-US"/>
            </a:pPr>
            <a:r>
              <a:rPr lang="en-US" sz="1400" b="1" i="1" dirty="0" smtClean="0">
                <a:solidFill>
                  <a:schemeClr val="tx2">
                    <a:lumMod val="50000"/>
                  </a:schemeClr>
                </a:solidFill>
                <a:latin typeface="Arial Narrow" panose="020B0606020202030204" pitchFamily="34" charset="0"/>
                <a:ea typeface="Century Gothic" panose="020B0502020202020204" pitchFamily="2" charset="0"/>
              </a:rPr>
              <a:t>PROGRAMME</a:t>
            </a:r>
            <a:endParaRPr lang="en-US" sz="1400"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p:txBody>
      </p:sp>
      <p:sp>
        <p:nvSpPr>
          <p:cNvPr id="23" name="CaixaDeTexto 22"/>
          <p:cNvSpPr txBox="1"/>
          <p:nvPr/>
        </p:nvSpPr>
        <p:spPr>
          <a:xfrm>
            <a:off x="9519285" y="921385"/>
            <a:ext cx="2120900" cy="614045"/>
          </a:xfrm>
          <a:prstGeom prst="rect">
            <a:avLst/>
          </a:prstGeom>
          <a:noFill/>
        </p:spPr>
        <p:txBody>
          <a:bodyPr wrap="square" rtlCol="0">
            <a:spAutoFit/>
          </a:bodyPr>
          <a:lstStyle/>
          <a:p>
            <a:pPr algn="ctr">
              <a:lnSpc>
                <a:spcPct val="85000"/>
              </a:lnSpc>
            </a:pPr>
            <a:r>
              <a:rPr lang="pt-PT" sz="2000" i="1" dirty="0">
                <a:solidFill>
                  <a:srgbClr val="006666"/>
                </a:solidFill>
              </a:rPr>
              <a:t>CONFERENCE</a:t>
            </a:r>
          </a:p>
          <a:p>
            <a:pPr algn="ctr">
              <a:lnSpc>
                <a:spcPct val="85000"/>
              </a:lnSpc>
            </a:pPr>
            <a:r>
              <a:rPr lang="pt-PT" sz="1600" i="1" dirty="0">
                <a:solidFill>
                  <a:srgbClr val="006666"/>
                </a:solidFill>
              </a:rPr>
              <a:t>PROGRAMME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39" name="CaixaDeTexto 1"/>
          <p:cNvSpPr txBox="1"/>
          <p:nvPr/>
        </p:nvSpPr>
        <p:spPr>
          <a:xfrm>
            <a:off x="7621" y="6628130"/>
            <a:ext cx="2674620" cy="245110"/>
          </a:xfrm>
          <a:prstGeom prst="rect">
            <a:avLst/>
          </a:prstGeom>
          <a:noFill/>
        </p:spPr>
        <p:txBody>
          <a:bodyPr wrap="square" rtlCol="0">
            <a:spAutoFit/>
          </a:bodyPr>
          <a:lstStyle/>
          <a:p>
            <a:r>
              <a:rPr lang="en-US" sz="1000" b="1" dirty="0">
                <a:solidFill>
                  <a:schemeClr val="bg1"/>
                </a:solidFill>
                <a:latin typeface="Browallia New" panose="020B0604020202020204" pitchFamily="34" charset="-34"/>
                <a:cs typeface="Browallia New" panose="020B0604020202020204" pitchFamily="34" charset="-34"/>
              </a:rPr>
              <a:t>Remark</a:t>
            </a:r>
            <a:r>
              <a:rPr lang="en-US" sz="1000" dirty="0">
                <a:solidFill>
                  <a:schemeClr val="bg1"/>
                </a:solidFill>
                <a:latin typeface="Browallia New" panose="020B0604020202020204" pitchFamily="34" charset="-34"/>
                <a:cs typeface="Browallia New" panose="020B0604020202020204" pitchFamily="34" charset="-34"/>
              </a:rPr>
              <a:t>: </a:t>
            </a:r>
            <a:r>
              <a:rPr lang="en-US" sz="1000" i="1" dirty="0">
                <a:solidFill>
                  <a:schemeClr val="bg1"/>
                </a:solidFill>
                <a:latin typeface="Browallia New" panose="020B0604020202020204" pitchFamily="34" charset="-34"/>
                <a:cs typeface="Browallia New" panose="020B0604020202020204" pitchFamily="34" charset="-34"/>
              </a:rPr>
              <a:t>Some of the names indicated are still being </a:t>
            </a:r>
            <a:r>
              <a:rPr lang="en-US" sz="1000" i="1" dirty="0" smtClean="0">
                <a:solidFill>
                  <a:schemeClr val="bg1"/>
                </a:solidFill>
                <a:latin typeface="Browallia New" panose="020B0604020202020204" pitchFamily="34" charset="-34"/>
                <a:cs typeface="Browallia New" panose="020B0604020202020204" pitchFamily="34" charset="-34"/>
              </a:rPr>
              <a:t>confirmed</a:t>
            </a:r>
            <a:r>
              <a:rPr lang="pt-PT" altLang="en-US" sz="1000" i="1" dirty="0" smtClean="0">
                <a:solidFill>
                  <a:schemeClr val="bg1"/>
                </a:solidFill>
                <a:latin typeface="Browallia New" panose="020B0604020202020204" pitchFamily="34" charset="-34"/>
                <a:cs typeface="Browallia New" panose="020B0604020202020204" pitchFamily="34" charset="-34"/>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5" name="TextBox 26"/>
          <p:cNvSpPr/>
          <p:nvPr/>
        </p:nvSpPr>
        <p:spPr>
          <a:xfrm>
            <a:off x="980440" y="521335"/>
            <a:ext cx="6845300" cy="6090601"/>
          </a:xfrm>
          <a:prstGeom prst="rect">
            <a:avLst/>
          </a:prstGeom>
          <a:noFill/>
          <a:ln>
            <a:noFill/>
          </a:ln>
          <a:effectLst/>
        </p:spPr>
        <p:txBody>
          <a:bodyPr vert="horz" wrap="square" lIns="91440" tIns="45720" rIns="91440" bIns="45720" numCol="1" spcCol="215900" anchor="t"/>
          <a:lstStyle/>
          <a:p>
            <a:pPr>
              <a:lnSpc>
                <a:spcPts val="1320"/>
              </a:lnSpc>
              <a:defRPr lang="en-US"/>
            </a:pPr>
            <a:r>
              <a:rPr lang="pt-BR" sz="1100" b="1" i="1" dirty="0">
                <a:solidFill>
                  <a:schemeClr val="tx2">
                    <a:lumMod val="50000"/>
                  </a:schemeClr>
                </a:solidFill>
                <a:latin typeface="Arial Narrow" panose="020B0606020202030204" pitchFamily="34" charset="0"/>
                <a:sym typeface="+mn-ea"/>
              </a:rPr>
              <a:t>f</a:t>
            </a:r>
            <a:r>
              <a:rPr lang="pt-BR" sz="1100" b="1" i="1" dirty="0" smtClean="0">
                <a:solidFill>
                  <a:schemeClr val="tx2">
                    <a:lumMod val="50000"/>
                  </a:schemeClr>
                </a:solidFill>
                <a:latin typeface="Arial Narrow" panose="020B0606020202030204" pitchFamily="34" charset="0"/>
                <a:sym typeface="+mn-ea"/>
              </a:rPr>
              <a:t>rom 7</a:t>
            </a:r>
            <a:r>
              <a:rPr lang="pt-PT" sz="1100" b="1" i="1" dirty="0">
                <a:solidFill>
                  <a:schemeClr val="tx2">
                    <a:lumMod val="50000"/>
                  </a:schemeClr>
                </a:solidFill>
                <a:latin typeface="Arial Narrow" panose="020B0606020202030204" pitchFamily="34" charset="0"/>
                <a:sym typeface="+mn-ea"/>
              </a:rPr>
              <a:t>:</a:t>
            </a:r>
            <a:r>
              <a:rPr lang="pt-BR" sz="1100" b="1" i="1" dirty="0">
                <a:solidFill>
                  <a:schemeClr val="tx2">
                    <a:lumMod val="50000"/>
                  </a:schemeClr>
                </a:solidFill>
                <a:latin typeface="Arial Narrow" panose="020B0606020202030204" pitchFamily="34" charset="0"/>
                <a:sym typeface="+mn-ea"/>
              </a:rPr>
              <a:t>00</a:t>
            </a:r>
            <a:endParaRPr lang="pt-BR" sz="1100" b="1" i="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320"/>
              </a:lnSpc>
              <a:defRPr lang="en-US"/>
            </a:pPr>
            <a:r>
              <a:rPr lang="pt-PT" sz="1100" b="1" i="1" dirty="0" err="1" smtClean="0">
                <a:solidFill>
                  <a:schemeClr val="tx2">
                    <a:lumMod val="50000"/>
                  </a:schemeClr>
                </a:solidFill>
                <a:latin typeface="Arial Narrow" panose="020B0606020202030204" pitchFamily="34" charset="0"/>
                <a:sym typeface="+mn-ea"/>
              </a:rPr>
              <a:t>Conference </a:t>
            </a:r>
            <a:r>
              <a:rPr lang="pt-PT" sz="1100" b="1" i="1" dirty="0" smtClean="0">
                <a:solidFill>
                  <a:schemeClr val="tx2">
                    <a:lumMod val="50000"/>
                  </a:schemeClr>
                </a:solidFill>
                <a:latin typeface="Arial Narrow" panose="020B0606020202030204" pitchFamily="34" charset="0"/>
                <a:cs typeface="Arial Narrow" panose="020B0606020202030204" pitchFamily="34" charset="0"/>
                <a:sym typeface="+mn-ea"/>
              </a:rPr>
              <a:t>VI</a:t>
            </a:r>
            <a:r>
              <a:rPr lang="pt-PT"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PT" sz="1100" i="1" dirty="0">
                <a:solidFill>
                  <a:schemeClr val="tx2">
                    <a:lumMod val="50000"/>
                  </a:schemeClr>
                </a:solidFill>
                <a:latin typeface="Arial Narrow" panose="020B0606020202030204" pitchFamily="34" charset="0"/>
                <a:cs typeface="Arial Narrow" panose="020B0606020202030204" pitchFamily="34" charset="0"/>
                <a:sym typeface="+mn-ea"/>
              </a:rPr>
              <a:t>«THE ORNAMENTAL ROCKS SECTOR - The potential of Basalt as an ornamental rock»</a:t>
            </a:r>
            <a:endParaRPr lang="pt-PT" sz="1100" dirty="0">
              <a:solidFill>
                <a:schemeClr val="tx2">
                  <a:lumMod val="50000"/>
                </a:schemeClr>
              </a:solidFill>
              <a:latin typeface="Arial Narrow" panose="020B0606020202030204" pitchFamily="34" charset="0"/>
              <a:cs typeface="Arial Narrow" panose="020B0606020202030204" pitchFamily="34" charset="0"/>
            </a:endParaRPr>
          </a:p>
          <a:p>
            <a:pPr>
              <a:lnSpc>
                <a:spcPts val="1320"/>
              </a:lnSpc>
              <a:defRPr lang="en-US"/>
            </a:pPr>
            <a:r>
              <a:rPr lang="pt-PT" sz="1100" b="1" i="1" dirty="0">
                <a:solidFill>
                  <a:schemeClr val="tx2">
                    <a:lumMod val="50000"/>
                  </a:schemeClr>
                </a:solidFill>
                <a:latin typeface="Arial Narrow" panose="020B0606020202030204" pitchFamily="34" charset="0"/>
                <a:cs typeface="Arial Narrow" panose="020B0606020202030204" pitchFamily="34" charset="0"/>
                <a:sym typeface="+mn-ea"/>
              </a:rPr>
              <a:t>Modera</a:t>
            </a:r>
            <a:r>
              <a:rPr lang="pt-PT" altLang="en-GB" sz="1100" b="1" i="1" dirty="0">
                <a:solidFill>
                  <a:schemeClr val="tx2">
                    <a:lumMod val="50000"/>
                  </a:schemeClr>
                </a:solidFill>
                <a:latin typeface="Arial Narrow" panose="020B0606020202030204" pitchFamily="34" charset="0"/>
                <a:cs typeface="Arial Narrow" panose="020B0606020202030204" pitchFamily="34" charset="0"/>
                <a:sym typeface="+mn-ea"/>
              </a:rPr>
              <a:t>d</a:t>
            </a:r>
            <a:r>
              <a:rPr lang="pt-PT" sz="1100" b="1" i="1" dirty="0">
                <a:solidFill>
                  <a:schemeClr val="tx2">
                    <a:lumMod val="50000"/>
                  </a:schemeClr>
                </a:solidFill>
                <a:latin typeface="Arial Narrow" panose="020B0606020202030204" pitchFamily="34" charset="0"/>
                <a:cs typeface="Arial Narrow" panose="020B0606020202030204" pitchFamily="34" charset="0"/>
                <a:sym typeface="+mn-ea"/>
              </a:rPr>
              <a:t>or</a:t>
            </a:r>
            <a:r>
              <a:rPr lang="en-GB" sz="11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cs typeface="Arial Narrow" panose="020B0606020202030204" pitchFamily="34" charset="0"/>
                <a:sym typeface="+mn-ea"/>
              </a:rPr>
              <a:t>Cabo Verde</a:t>
            </a:r>
            <a:endParaRPr lang="pt-BR" sz="1100"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320"/>
              </a:lnSpc>
              <a:defRPr lang="en-US"/>
            </a:pPr>
            <a:r>
              <a:rPr lang="en-GB" sz="1100" b="1" i="1" dirty="0" smtClean="0">
                <a:solidFill>
                  <a:schemeClr val="tx2">
                    <a:lumMod val="50000"/>
                  </a:schemeClr>
                </a:solidFill>
                <a:latin typeface="Arial Narrow" panose="020B0606020202030204" pitchFamily="34" charset="0"/>
                <a:sym typeface="+mn-ea"/>
              </a:rPr>
              <a:t>Speaker</a:t>
            </a:r>
            <a:r>
              <a:rPr lang="pt-BR" sz="1100" b="1" i="1" dirty="0" smtClean="0">
                <a:solidFill>
                  <a:schemeClr val="tx2">
                    <a:lumMod val="50000"/>
                  </a:schemeClr>
                </a:solidFill>
                <a:latin typeface="Arial Narrow" panose="020B0606020202030204" pitchFamily="34" charset="0"/>
                <a:cs typeface="Arial Narrow" panose="020B0606020202030204" pitchFamily="34" charset="0"/>
                <a:sym typeface="+mn-ea"/>
              </a:rPr>
              <a:t>:</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The BRGM </a:t>
            </a:r>
            <a:r>
              <a:rPr lang="pt-PT" alt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Bureau de Recherches Géologiques et Minières </a:t>
            </a:r>
            <a:r>
              <a:rPr lang="pt-PT" alt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a:t>
            </a:r>
            <a:r>
              <a:rPr lang="pt-PT" altLang="en-US" sz="1100" dirty="0">
                <a:solidFill>
                  <a:schemeClr val="tx2">
                    <a:lumMod val="50000"/>
                  </a:schemeClr>
                </a:solidFill>
                <a:latin typeface="Arial Narrow" panose="020B0606020202030204" pitchFamily="34" charset="0"/>
                <a:cs typeface="Arial Narrow" panose="020B0606020202030204" pitchFamily="34" charset="0"/>
                <a:sym typeface="+mn-ea"/>
              </a:rPr>
              <a:t>France)</a:t>
            </a:r>
            <a:endParaRPr sz="1100" dirty="0">
              <a:solidFill>
                <a:schemeClr val="tx2">
                  <a:lumMod val="50000"/>
                </a:schemeClr>
              </a:solidFill>
              <a:latin typeface="Arial Narrow" panose="020B0606020202030204" pitchFamily="34" charset="0"/>
              <a:sym typeface="+mn-ea"/>
            </a:endParaRPr>
          </a:p>
          <a:p>
            <a:pPr>
              <a:lnSpc>
                <a:spcPts val="1320"/>
              </a:lnSpc>
              <a:defRPr lang="en-US"/>
            </a:pPr>
            <a:endParaRPr lang="pt-PT" sz="1100" b="1" i="1" dirty="0" err="1">
              <a:solidFill>
                <a:schemeClr val="tx2">
                  <a:lumMod val="50000"/>
                </a:schemeClr>
              </a:solidFill>
              <a:latin typeface="Arial Narrow" panose="020B0606020202030204" pitchFamily="34" charset="0"/>
              <a:sym typeface="+mn-ea"/>
            </a:endParaRPr>
          </a:p>
          <a:p>
            <a:pPr>
              <a:lnSpc>
                <a:spcPts val="1320"/>
              </a:lnSpc>
              <a:defRPr lang="en-US"/>
            </a:pPr>
            <a:endParaRPr lang="pt-BR" sz="1100" i="1" dirty="0">
              <a:solidFill>
                <a:schemeClr val="tx2">
                  <a:lumMod val="50000"/>
                </a:schemeClr>
              </a:solidFill>
              <a:latin typeface="Arial Narrow" panose="020B0606020202030204" pitchFamily="34" charset="0"/>
            </a:endParaRPr>
          </a:p>
          <a:p>
            <a:pPr>
              <a:lnSpc>
                <a:spcPts val="1320"/>
              </a:lnSpc>
              <a:defRPr lang="en-US"/>
            </a:pPr>
            <a:r>
              <a:rPr lang="pt-PT" sz="1100" dirty="0" smtClean="0">
                <a:solidFill>
                  <a:schemeClr val="tx2">
                    <a:lumMod val="50000"/>
                  </a:schemeClr>
                </a:solidFill>
                <a:latin typeface="Arial Narrow" panose="020B0606020202030204" pitchFamily="34" charset="0"/>
                <a:sym typeface="+mn-ea"/>
              </a:rPr>
              <a:t>Debate</a:t>
            </a:r>
            <a:endParaRPr lang="pt-PT" sz="11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320"/>
              </a:lnSpc>
              <a:defRPr lang="en-US"/>
            </a:pPr>
            <a:endParaRPr lang="pt-PT" sz="1100" dirty="0" smtClean="0">
              <a:solidFill>
                <a:schemeClr val="tx2">
                  <a:lumMod val="50000"/>
                </a:schemeClr>
              </a:solidFill>
              <a:latin typeface="Arial Narrow" panose="020B0606020202030204" pitchFamily="34" charset="0"/>
            </a:endParaRPr>
          </a:p>
          <a:p>
            <a:pPr>
              <a:lnSpc>
                <a:spcPts val="1320"/>
              </a:lnSpc>
              <a:defRPr lang="en-US"/>
            </a:pPr>
            <a:r>
              <a:rPr lang="pt-BR" sz="1100" dirty="0" smtClean="0">
                <a:solidFill>
                  <a:schemeClr val="tx2">
                    <a:lumMod val="50000"/>
                  </a:schemeClr>
                </a:solidFill>
                <a:latin typeface="Arial Narrow" panose="020B0606020202030204" pitchFamily="34" charset="0"/>
                <a:sym typeface="+mn-ea"/>
              </a:rPr>
              <a:t>Coffee </a:t>
            </a:r>
            <a:r>
              <a:rPr lang="pt-BR" sz="1100" dirty="0">
                <a:solidFill>
                  <a:schemeClr val="tx2">
                    <a:lumMod val="50000"/>
                  </a:schemeClr>
                </a:solidFill>
                <a:latin typeface="Arial Narrow" panose="020B0606020202030204" pitchFamily="34" charset="0"/>
                <a:sym typeface="+mn-ea"/>
              </a:rPr>
              <a:t>Break </a:t>
            </a:r>
            <a:endParaRPr lang="pt-PT" sz="11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320"/>
              </a:lnSpc>
              <a:defRPr lang="en-US"/>
            </a:pPr>
            <a:r>
              <a:rPr lang="pt-PT" altLang="en-US" sz="1100" b="1" i="1" dirty="0" smtClean="0">
                <a:solidFill>
                  <a:schemeClr val="tx2">
                    <a:lumMod val="50000"/>
                  </a:schemeClr>
                </a:solidFill>
                <a:latin typeface="Arial Narrow" panose="020B0606020202030204" pitchFamily="34" charset="0"/>
                <a:sym typeface="+mn-ea"/>
              </a:rPr>
              <a:t>Conference VII: </a:t>
            </a:r>
            <a:r>
              <a:rPr sz="1100" i="1" dirty="0" smtClean="0">
                <a:solidFill>
                  <a:schemeClr val="tx2">
                    <a:lumMod val="50000"/>
                  </a:schemeClr>
                </a:solidFill>
                <a:latin typeface="Arial Narrow" panose="020B0606020202030204" pitchFamily="34" charset="0"/>
                <a:sym typeface="+mn-ea"/>
              </a:rPr>
              <a:t>«THE CHALLENGES OF AGRICULTURAL PRODUCTION AND PROCESSING IN WEST AFRICA - An opportunity for industrialization» </a:t>
            </a:r>
            <a:endParaRPr sz="1100" b="1" i="1" dirty="0" smtClean="0">
              <a:solidFill>
                <a:schemeClr val="tx2">
                  <a:lumMod val="50000"/>
                </a:schemeClr>
              </a:solidFill>
              <a:latin typeface="Arial Narrow" panose="020B0606020202030204" pitchFamily="34" charset="0"/>
              <a:sym typeface="+mn-ea"/>
            </a:endParaRPr>
          </a:p>
          <a:p>
            <a:pPr>
              <a:lnSpc>
                <a:spcPts val="1320"/>
              </a:lnSpc>
              <a:defRPr lang="en-US"/>
            </a:pPr>
            <a:r>
              <a:rPr lang="pt-PT" sz="1100" b="1" i="1" dirty="0">
                <a:solidFill>
                  <a:schemeClr val="tx2">
                    <a:lumMod val="50000"/>
                  </a:schemeClr>
                </a:solidFill>
                <a:latin typeface="Arial Narrow" panose="020B0606020202030204" pitchFamily="34" charset="0"/>
                <a:cs typeface="Arial Narrow" panose="020B0606020202030204" pitchFamily="34" charset="0"/>
                <a:sym typeface="+mn-ea"/>
              </a:rPr>
              <a:t>Modera</a:t>
            </a:r>
            <a:r>
              <a:rPr lang="pt-PT" altLang="en-GB" sz="1100" b="1" i="1" dirty="0">
                <a:solidFill>
                  <a:schemeClr val="tx2">
                    <a:lumMod val="50000"/>
                  </a:schemeClr>
                </a:solidFill>
                <a:latin typeface="Arial Narrow" panose="020B0606020202030204" pitchFamily="34" charset="0"/>
                <a:cs typeface="Arial Narrow" panose="020B0606020202030204" pitchFamily="34" charset="0"/>
                <a:sym typeface="+mn-ea"/>
              </a:rPr>
              <a:t>d</a:t>
            </a:r>
            <a:r>
              <a:rPr lang="pt-PT" sz="1100" b="1" i="1" dirty="0">
                <a:solidFill>
                  <a:schemeClr val="tx2">
                    <a:lumMod val="50000"/>
                  </a:schemeClr>
                </a:solidFill>
                <a:latin typeface="Arial Narrow" panose="020B0606020202030204" pitchFamily="34" charset="0"/>
                <a:cs typeface="Arial Narrow" panose="020B0606020202030204" pitchFamily="34" charset="0"/>
                <a:sym typeface="+mn-ea"/>
              </a:rPr>
              <a:t>or</a:t>
            </a:r>
            <a:r>
              <a:rPr lang="en-GB" sz="1100" b="1" i="1" dirty="0">
                <a:solidFill>
                  <a:schemeClr val="tx2">
                    <a:lumMod val="50000"/>
                  </a:schemeClr>
                </a:solidFill>
                <a:latin typeface="Arial Narrow" panose="020B0606020202030204" pitchFamily="34" charset="0"/>
                <a:cs typeface="Arial Narrow" panose="020B0606020202030204" pitchFamily="34" charset="0"/>
                <a:sym typeface="+mn-ea"/>
              </a:rPr>
              <a:t> </a:t>
            </a:r>
            <a:r>
              <a:rPr lang="pt-BR" sz="1100"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pt-BR" sz="1100" i="1" dirty="0">
                <a:solidFill>
                  <a:schemeClr val="tx2">
                    <a:lumMod val="50000"/>
                  </a:schemeClr>
                </a:solidFill>
                <a:latin typeface="Arial Narrow" panose="020B0606020202030204" pitchFamily="34" charset="0"/>
                <a:cs typeface="Arial Narrow" panose="020B0606020202030204" pitchFamily="34" charset="0"/>
                <a:sym typeface="+mn-ea"/>
              </a:rPr>
              <a:t>Cabo Verde</a:t>
            </a:r>
            <a:endParaRPr lang="pt-BR" sz="1100" i="1" dirty="0">
              <a:solidFill>
                <a:schemeClr val="tx2">
                  <a:lumMod val="50000"/>
                </a:schemeClr>
              </a:solidFill>
              <a:latin typeface="Arial Narrow" panose="020B0606020202030204" pitchFamily="34" charset="0"/>
              <a:ea typeface="Century Gothic" panose="020B0502020202020204" pitchFamily="2" charset="0"/>
              <a:cs typeface="Arial Narrow" panose="020B0606020202030204" pitchFamily="34" charset="0"/>
            </a:endParaRPr>
          </a:p>
          <a:p>
            <a:pPr>
              <a:lnSpc>
                <a:spcPts val="1320"/>
              </a:lnSpc>
              <a:defRPr lang="en-US"/>
            </a:pPr>
            <a:r>
              <a:rPr lang="en-GB" sz="1100" b="1" i="1" dirty="0" smtClean="0">
                <a:solidFill>
                  <a:schemeClr val="tx2">
                    <a:lumMod val="50000"/>
                  </a:schemeClr>
                </a:solidFill>
                <a:latin typeface="Arial Narrow" panose="020B0606020202030204" pitchFamily="34" charset="0"/>
                <a:sym typeface="+mn-ea"/>
              </a:rPr>
              <a:t>Speaker</a:t>
            </a:r>
            <a:r>
              <a:rPr lang="pt-BR" sz="1100" b="1" i="1" dirty="0" smtClean="0">
                <a:solidFill>
                  <a:schemeClr val="tx2">
                    <a:lumMod val="50000"/>
                  </a:schemeClr>
                </a:solidFill>
                <a:latin typeface="Arial Narrow" panose="020B0606020202030204" pitchFamily="34" charset="0"/>
                <a:cs typeface="Arial Narrow" panose="020B0606020202030204" pitchFamily="34" charset="0"/>
                <a:sym typeface="+mn-ea"/>
              </a:rPr>
              <a:t>:</a:t>
            </a:r>
            <a:r>
              <a:rPr lang="pt-BR" sz="1100"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en-US" sz="1100" dirty="0" smtClean="0">
                <a:solidFill>
                  <a:schemeClr val="tx2">
                    <a:lumMod val="50000"/>
                  </a:schemeClr>
                </a:solidFill>
                <a:latin typeface="Arial Narrow" panose="020B0606020202030204" pitchFamily="34" charset="0"/>
                <a:sym typeface="+mn-ea"/>
              </a:rPr>
              <a:t>FAO </a:t>
            </a:r>
            <a:r>
              <a:rPr lang="en-US" sz="1100" dirty="0">
                <a:solidFill>
                  <a:schemeClr val="tx2">
                    <a:lumMod val="50000"/>
                  </a:schemeClr>
                </a:solidFill>
                <a:latin typeface="Arial Narrow" panose="020B0606020202030204" pitchFamily="34" charset="0"/>
                <a:sym typeface="+mn-ea"/>
              </a:rPr>
              <a:t>–  Food and Agriculture Organization of the United Nations</a:t>
            </a:r>
            <a:endParaRPr lang="en-US" sz="1100" dirty="0">
              <a:solidFill>
                <a:schemeClr val="tx2">
                  <a:lumMod val="50000"/>
                </a:schemeClr>
              </a:solidFill>
              <a:latin typeface="Arial Narrow" panose="020B0606020202030204" pitchFamily="34" charset="0"/>
              <a:cs typeface="Arial Narrow" panose="020B0606020202030204" pitchFamily="34" charset="0"/>
            </a:endParaRPr>
          </a:p>
          <a:p>
            <a:pPr>
              <a:lnSpc>
                <a:spcPts val="1320"/>
              </a:lnSpc>
              <a:defRPr lang="en-US"/>
            </a:pPr>
            <a:endParaRPr lang="pt-PT" sz="1100" dirty="0" smtClean="0">
              <a:solidFill>
                <a:schemeClr val="tx2">
                  <a:lumMod val="50000"/>
                </a:schemeClr>
              </a:solidFill>
              <a:latin typeface="Arial Narrow" panose="020B0606020202030204" pitchFamily="34" charset="0"/>
              <a:sym typeface="+mn-ea"/>
            </a:endParaRPr>
          </a:p>
          <a:p>
            <a:pPr>
              <a:lnSpc>
                <a:spcPts val="1320"/>
              </a:lnSpc>
              <a:defRPr lang="en-US"/>
            </a:pPr>
            <a:endParaRPr lang="pt-PT" sz="1100" dirty="0" smtClean="0">
              <a:solidFill>
                <a:schemeClr val="tx2">
                  <a:lumMod val="50000"/>
                </a:schemeClr>
              </a:solidFill>
              <a:latin typeface="Arial Narrow" panose="020B0606020202030204" pitchFamily="34" charset="0"/>
              <a:sym typeface="+mn-ea"/>
            </a:endParaRPr>
          </a:p>
          <a:p>
            <a:pPr>
              <a:lnSpc>
                <a:spcPts val="1320"/>
              </a:lnSpc>
              <a:defRPr lang="en-US"/>
            </a:pPr>
            <a:r>
              <a:rPr lang="pt-PT" sz="1100" dirty="0" smtClean="0">
                <a:solidFill>
                  <a:schemeClr val="tx2">
                    <a:lumMod val="50000"/>
                  </a:schemeClr>
                </a:solidFill>
                <a:latin typeface="Arial Narrow" panose="020B0606020202030204" pitchFamily="34" charset="0"/>
                <a:sym typeface="+mn-ea"/>
              </a:rPr>
              <a:t>Debate</a:t>
            </a:r>
            <a:endParaRPr lang="pt-PT" sz="11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320"/>
              </a:lnSpc>
              <a:defRPr lang="en-US"/>
            </a:pPr>
            <a:endParaRPr lang="pt-BR" sz="1100" b="1" i="1" dirty="0" smtClean="0">
              <a:solidFill>
                <a:schemeClr val="tx2">
                  <a:lumMod val="50000"/>
                </a:schemeClr>
              </a:solidFill>
              <a:latin typeface="Arial Narrow" panose="020B0606020202030204" pitchFamily="34" charset="0"/>
            </a:endParaRPr>
          </a:p>
          <a:p>
            <a:pPr>
              <a:lnSpc>
                <a:spcPts val="1320"/>
              </a:lnSpc>
              <a:defRPr lang="en-US"/>
            </a:pPr>
            <a:endParaRPr lang="pt-BR" sz="1100" b="1" i="1" dirty="0" smtClean="0">
              <a:solidFill>
                <a:schemeClr val="tx2">
                  <a:lumMod val="50000"/>
                </a:schemeClr>
              </a:solidFill>
              <a:latin typeface="Arial Narrow" panose="020B0606020202030204" pitchFamily="34" charset="0"/>
            </a:endParaRPr>
          </a:p>
          <a:p>
            <a:pPr>
              <a:lnSpc>
                <a:spcPts val="1320"/>
              </a:lnSpc>
              <a:defRPr lang="en-US"/>
            </a:pPr>
            <a:r>
              <a:rPr lang="pt-BR" sz="1100" b="1" i="1" dirty="0" smtClean="0">
                <a:solidFill>
                  <a:schemeClr val="tx2">
                    <a:lumMod val="50000"/>
                  </a:schemeClr>
                </a:solidFill>
                <a:latin typeface="Arial Narrow" panose="020B0606020202030204" pitchFamily="34" charset="0"/>
                <a:sym typeface="+mn-ea"/>
              </a:rPr>
              <a:t>Lunch</a:t>
            </a:r>
            <a:endParaRPr lang="pt-BR" sz="1100" b="1" i="1"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320"/>
              </a:lnSpc>
              <a:defRPr lang="en-US"/>
            </a:pPr>
            <a:r>
              <a:rPr lang="pt-PT" sz="1100" b="1" i="1" dirty="0" smtClean="0">
                <a:solidFill>
                  <a:schemeClr val="tx2">
                    <a:lumMod val="50000"/>
                  </a:schemeClr>
                </a:solidFill>
                <a:latin typeface="Arial Narrow" panose="020B0606020202030204" pitchFamily="34" charset="0"/>
                <a:sym typeface="+mn-ea"/>
              </a:rPr>
              <a:t>Panel IV:  </a:t>
            </a:r>
            <a:r>
              <a:rPr lang="pt-PT" sz="1100" b="1" i="1" dirty="0">
                <a:solidFill>
                  <a:schemeClr val="tx2">
                    <a:lumMod val="50000"/>
                  </a:schemeClr>
                </a:solidFill>
                <a:latin typeface="Arial Narrow" panose="020B0606020202030204" pitchFamily="34" charset="0"/>
                <a:sym typeface="+mn-ea"/>
              </a:rPr>
              <a:t>«</a:t>
            </a:r>
            <a:r>
              <a:rPr sz="1100" i="1" dirty="0">
                <a:solidFill>
                  <a:schemeClr val="tx2">
                    <a:lumMod val="50000"/>
                  </a:schemeClr>
                </a:solidFill>
                <a:latin typeface="Arial Narrow" panose="020B0606020202030204" pitchFamily="34" charset="0"/>
                <a:cs typeface="Arial" panose="020B0604020202020204" pitchFamily="34" charset="0"/>
                <a:sym typeface="+mn-ea"/>
              </a:rPr>
              <a:t>THE ROLE OF THE BASALT INDUSTRY IN ECONOMIC COOPERATION AND STRENGTHENING REGIONAL INTEGRATION </a:t>
            </a:r>
            <a:r>
              <a:rPr lang="pt-PT" sz="1100" i="1" dirty="0" smtClean="0">
                <a:solidFill>
                  <a:schemeClr val="tx2">
                    <a:lumMod val="50000"/>
                  </a:schemeClr>
                </a:solidFill>
                <a:latin typeface="Arial Narrow" panose="020B0606020202030204" pitchFamily="34" charset="0"/>
                <a:cs typeface="Arial" panose="020B0604020202020204" pitchFamily="34" charset="0"/>
                <a:sym typeface="+mn-ea"/>
              </a:rPr>
              <a:t>– </a:t>
            </a:r>
            <a:r>
              <a:rPr sz="1100" i="1" dirty="0" smtClean="0">
                <a:solidFill>
                  <a:schemeClr val="tx2">
                    <a:lumMod val="50000"/>
                  </a:schemeClr>
                </a:solidFill>
                <a:latin typeface="Arial Narrow" panose="020B0606020202030204" pitchFamily="34" charset="0"/>
                <a:cs typeface="Arial" panose="020B0604020202020204" pitchFamily="34" charset="0"/>
                <a:sym typeface="+mn-ea"/>
              </a:rPr>
              <a:t>An </a:t>
            </a:r>
            <a:r>
              <a:rPr sz="1100" i="1" dirty="0">
                <a:solidFill>
                  <a:schemeClr val="tx2">
                    <a:lumMod val="50000"/>
                  </a:schemeClr>
                </a:solidFill>
                <a:latin typeface="Arial Narrow" panose="020B0606020202030204" pitchFamily="34" charset="0"/>
                <a:cs typeface="Arial" panose="020B0604020202020204" pitchFamily="34" charset="0"/>
                <a:sym typeface="+mn-ea"/>
              </a:rPr>
              <a:t>Asset in Economic Cooperation and Trade between Cabo Verde, Senegal and The Gambia</a:t>
            </a:r>
            <a:r>
              <a:rPr lang="pt-PT" altLang="en-US" sz="1100" i="1" dirty="0">
                <a:solidFill>
                  <a:schemeClr val="tx2">
                    <a:lumMod val="50000"/>
                  </a:schemeClr>
                </a:solidFill>
                <a:latin typeface="Arial Narrow" panose="020B0606020202030204" pitchFamily="34" charset="0"/>
                <a:cs typeface="Arial" panose="020B0604020202020204" pitchFamily="34" charset="0"/>
                <a:sym typeface="+mn-ea"/>
              </a:rPr>
              <a:t>»</a:t>
            </a:r>
            <a:r>
              <a:rPr sz="1100" i="1" dirty="0" smtClean="0">
                <a:solidFill>
                  <a:schemeClr val="tx2">
                    <a:lumMod val="50000"/>
                  </a:schemeClr>
                </a:solidFill>
                <a:latin typeface="Arial Narrow" panose="020B0606020202030204" pitchFamily="34" charset="0"/>
                <a:sym typeface="+mn-ea"/>
              </a:rPr>
              <a:t> </a:t>
            </a:r>
            <a:endParaRPr lang="en-US" sz="1100" dirty="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nSpc>
                <a:spcPts val="1320"/>
              </a:lnSpc>
              <a:defRPr lang="en-US"/>
            </a:pPr>
            <a:r>
              <a:rPr lang="pt-PT" sz="1100" b="1" i="1" dirty="0">
                <a:solidFill>
                  <a:schemeClr val="tx2">
                    <a:lumMod val="50000"/>
                  </a:schemeClr>
                </a:solidFill>
                <a:latin typeface="Arial Narrow" panose="020B0606020202030204" pitchFamily="34" charset="0"/>
                <a:cs typeface="Arial Narrow" panose="020B0606020202030204" pitchFamily="34" charset="0"/>
                <a:sym typeface="+mn-ea"/>
              </a:rPr>
              <a:t>Modera</a:t>
            </a:r>
            <a:r>
              <a:rPr lang="pt-PT" altLang="en-GB" sz="1100" b="1" i="1" dirty="0">
                <a:solidFill>
                  <a:schemeClr val="tx2">
                    <a:lumMod val="50000"/>
                  </a:schemeClr>
                </a:solidFill>
                <a:latin typeface="Arial Narrow" panose="020B0606020202030204" pitchFamily="34" charset="0"/>
                <a:cs typeface="Arial Narrow" panose="020B0606020202030204" pitchFamily="34" charset="0"/>
                <a:sym typeface="+mn-ea"/>
              </a:rPr>
              <a:t>d</a:t>
            </a:r>
            <a:r>
              <a:rPr lang="pt-PT" sz="1100" b="1" i="1" dirty="0">
                <a:solidFill>
                  <a:schemeClr val="tx2">
                    <a:lumMod val="50000"/>
                  </a:schemeClr>
                </a:solidFill>
                <a:latin typeface="Arial Narrow" panose="020B0606020202030204" pitchFamily="34" charset="0"/>
                <a:cs typeface="Arial Narrow" panose="020B0606020202030204" pitchFamily="34" charset="0"/>
                <a:sym typeface="+mn-ea"/>
              </a:rPr>
              <a:t>or</a:t>
            </a:r>
            <a:r>
              <a:rPr lang="pt-PT" sz="1100" b="1" i="1" dirty="0">
                <a:solidFill>
                  <a:schemeClr val="tx2">
                    <a:lumMod val="50000"/>
                  </a:schemeClr>
                </a:solidFill>
                <a:latin typeface="Arial Narrow" panose="020B0606020202030204" pitchFamily="34" charset="0"/>
                <a:sym typeface="+mn-ea"/>
              </a:rPr>
              <a:t> </a:t>
            </a:r>
            <a:r>
              <a:rPr lang="pt-BR" sz="1100" b="1" i="1" dirty="0" smtClean="0">
                <a:solidFill>
                  <a:schemeClr val="tx2">
                    <a:lumMod val="50000"/>
                  </a:schemeClr>
                </a:solidFill>
                <a:latin typeface="Arial Narrow" panose="020B0606020202030204" pitchFamily="34" charset="0"/>
                <a:cs typeface="Arial" panose="020B0604020202020204" pitchFamily="34" charset="0"/>
                <a:sym typeface="+mn-ea"/>
              </a:rPr>
              <a:t>: </a:t>
            </a:r>
            <a:r>
              <a:rPr lang="pt-BR" sz="1100" i="1" dirty="0">
                <a:solidFill>
                  <a:schemeClr val="tx2">
                    <a:lumMod val="50000"/>
                  </a:schemeClr>
                </a:solidFill>
                <a:latin typeface="Arial Narrow" panose="020B0606020202030204" pitchFamily="34" charset="0"/>
                <a:cs typeface="Arial" panose="020B0604020202020204" pitchFamily="34" charset="0"/>
                <a:sym typeface="+mn-ea"/>
              </a:rPr>
              <a:t>Cabo Verde</a:t>
            </a:r>
            <a:endParaRPr lang="pt-BR" sz="1100" dirty="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nSpc>
                <a:spcPts val="1320"/>
              </a:lnSpc>
              <a:defRPr lang="en-US"/>
            </a:pPr>
            <a:r>
              <a:rPr sz="1100" b="1" i="1" dirty="0" smtClean="0">
                <a:solidFill>
                  <a:schemeClr val="tx2">
                    <a:lumMod val="50000"/>
                  </a:schemeClr>
                </a:solidFill>
                <a:latin typeface="Arial Narrow" panose="020B0606020202030204" pitchFamily="34" charset="0"/>
                <a:cs typeface="Arial" panose="020B0604020202020204" pitchFamily="34" charset="0"/>
                <a:sym typeface="+mn-ea"/>
              </a:rPr>
              <a:t>Speakers</a:t>
            </a:r>
            <a:r>
              <a:rPr lang="pt-BR" sz="1100" b="1" i="1" dirty="0" smtClean="0">
                <a:solidFill>
                  <a:schemeClr val="tx2">
                    <a:lumMod val="50000"/>
                  </a:schemeClr>
                </a:solidFill>
                <a:latin typeface="Arial Narrow" panose="020B0606020202030204" pitchFamily="34" charset="0"/>
                <a:cs typeface="Arial" panose="020B0604020202020204" pitchFamily="34" charset="0"/>
                <a:sym typeface="+mn-ea"/>
              </a:rPr>
              <a:t>:</a:t>
            </a:r>
            <a:endParaRPr lang="pt-BR" sz="1100" b="1" i="1" dirty="0">
              <a:solidFill>
                <a:schemeClr val="tx2">
                  <a:lumMod val="50000"/>
                </a:schemeClr>
              </a:solidFill>
              <a:latin typeface="Arial Narrow" panose="020B0606020202030204" pitchFamily="34" charset="0"/>
              <a:cs typeface="Arial" panose="020B0604020202020204" pitchFamily="34" charset="0"/>
            </a:endParaRPr>
          </a:p>
          <a:p>
            <a:pPr>
              <a:lnSpc>
                <a:spcPts val="1320"/>
              </a:lnSpc>
              <a:defRPr lang="en-US"/>
            </a:pPr>
            <a:r>
              <a:rPr sz="1100" dirty="0" smtClean="0">
                <a:solidFill>
                  <a:schemeClr val="tx2">
                    <a:lumMod val="50000"/>
                  </a:schemeClr>
                </a:solidFill>
                <a:latin typeface="Arial Narrow" panose="020B0606020202030204" pitchFamily="34" charset="0"/>
                <a:cs typeface="Arial" panose="020B0604020202020204" pitchFamily="34" charset="0"/>
                <a:sym typeface="+mn-ea"/>
              </a:rPr>
              <a:t>» Cabo </a:t>
            </a:r>
            <a:r>
              <a:rPr sz="1100" dirty="0">
                <a:solidFill>
                  <a:schemeClr val="tx2">
                    <a:lumMod val="50000"/>
                  </a:schemeClr>
                </a:solidFill>
                <a:latin typeface="Arial Narrow" panose="020B0606020202030204" pitchFamily="34" charset="0"/>
                <a:cs typeface="Arial" panose="020B0604020202020204" pitchFamily="34" charset="0"/>
                <a:sym typeface="+mn-ea"/>
              </a:rPr>
              <a:t>Verde</a:t>
            </a:r>
            <a:endParaRPr lang="en-US" sz="1100" dirty="0">
              <a:solidFill>
                <a:schemeClr val="tx2">
                  <a:lumMod val="50000"/>
                </a:schemeClr>
              </a:solidFill>
              <a:latin typeface="Arial Narrow" panose="020B0606020202030204" pitchFamily="34" charset="0"/>
              <a:cs typeface="Arial" panose="020B0604020202020204" pitchFamily="34" charset="0"/>
            </a:endParaRPr>
          </a:p>
          <a:p>
            <a:pPr>
              <a:lnSpc>
                <a:spcPts val="1320"/>
              </a:lnSpc>
              <a:defRPr lang="en-US"/>
            </a:pPr>
            <a:r>
              <a:rPr sz="1100" dirty="0">
                <a:solidFill>
                  <a:schemeClr val="tx2">
                    <a:lumMod val="50000"/>
                  </a:schemeClr>
                </a:solidFill>
                <a:latin typeface="Arial Narrow" panose="020B0606020202030204" pitchFamily="34" charset="0"/>
                <a:cs typeface="Arial" panose="020B0604020202020204" pitchFamily="34" charset="0"/>
                <a:sym typeface="+mn-ea"/>
              </a:rPr>
              <a:t>» Ministry of Mines and Geology of Senegal</a:t>
            </a:r>
            <a:endParaRPr lang="en-US" sz="1100" dirty="0">
              <a:solidFill>
                <a:schemeClr val="tx2">
                  <a:lumMod val="50000"/>
                </a:schemeClr>
              </a:solidFill>
              <a:latin typeface="Arial Narrow" panose="020B0606020202030204" pitchFamily="34" charset="0"/>
              <a:cs typeface="Arial" panose="020B0604020202020204" pitchFamily="34" charset="0"/>
            </a:endParaRPr>
          </a:p>
          <a:p>
            <a:pPr>
              <a:lnSpc>
                <a:spcPts val="1320"/>
              </a:lnSpc>
              <a:defRPr lang="en-US"/>
            </a:pPr>
            <a:r>
              <a:rPr sz="1100" dirty="0">
                <a:solidFill>
                  <a:schemeClr val="tx2">
                    <a:lumMod val="50000"/>
                  </a:schemeClr>
                </a:solidFill>
                <a:latin typeface="Arial Narrow" panose="020B0606020202030204" pitchFamily="34" charset="0"/>
                <a:cs typeface="Arial" panose="020B0604020202020204" pitchFamily="34" charset="0"/>
                <a:sym typeface="+mn-ea"/>
              </a:rPr>
              <a:t>» Ministry of Transport, </a:t>
            </a:r>
            <a:r>
              <a:rPr sz="1100" dirty="0" smtClean="0">
                <a:solidFill>
                  <a:schemeClr val="tx2">
                    <a:lumMod val="50000"/>
                  </a:schemeClr>
                </a:solidFill>
                <a:latin typeface="Arial Narrow" panose="020B0606020202030204" pitchFamily="34" charset="0"/>
                <a:cs typeface="Arial" panose="020B0604020202020204" pitchFamily="34" charset="0"/>
                <a:sym typeface="+mn-ea"/>
              </a:rPr>
              <a:t>Works </a:t>
            </a:r>
            <a:r>
              <a:rPr sz="1100" dirty="0">
                <a:solidFill>
                  <a:schemeClr val="tx2">
                    <a:lumMod val="50000"/>
                  </a:schemeClr>
                </a:solidFill>
                <a:latin typeface="Arial Narrow" panose="020B0606020202030204" pitchFamily="34" charset="0"/>
                <a:cs typeface="Arial" panose="020B0604020202020204" pitchFamily="34" charset="0"/>
                <a:sym typeface="+mn-ea"/>
              </a:rPr>
              <a:t>and Infrastructure of The Gambia</a:t>
            </a:r>
            <a:endParaRPr lang="en-US" sz="1100" dirty="0">
              <a:solidFill>
                <a:schemeClr val="tx2">
                  <a:lumMod val="50000"/>
                </a:schemeClr>
              </a:solidFill>
              <a:latin typeface="Arial Narrow" panose="020B0606020202030204" pitchFamily="34" charset="0"/>
              <a:cs typeface="Arial" panose="020B0604020202020204" pitchFamily="34" charset="0"/>
            </a:endParaRPr>
          </a:p>
          <a:p>
            <a:pPr>
              <a:lnSpc>
                <a:spcPts val="1320"/>
              </a:lnSpc>
              <a:defRPr lang="en-US"/>
            </a:pPr>
            <a:r>
              <a:rPr sz="1100" dirty="0">
                <a:solidFill>
                  <a:schemeClr val="tx2">
                    <a:lumMod val="50000"/>
                  </a:schemeClr>
                </a:solidFill>
                <a:latin typeface="Arial Narrow" panose="020B0606020202030204" pitchFamily="34" charset="0"/>
                <a:cs typeface="Arial" panose="020B0604020202020204" pitchFamily="34" charset="0"/>
                <a:sym typeface="+mn-ea"/>
              </a:rPr>
              <a:t>» </a:t>
            </a:r>
            <a:r>
              <a:rPr lang="en-GB" sz="1100" dirty="0" smtClean="0">
                <a:solidFill>
                  <a:schemeClr val="tx2">
                    <a:lumMod val="50000"/>
                  </a:schemeClr>
                </a:solidFill>
                <a:latin typeface="Arial Narrow" panose="020B0606020202030204" pitchFamily="34" charset="0"/>
                <a:cs typeface="Arial" panose="020B0604020202020204" pitchFamily="34" charset="0"/>
                <a:sym typeface="+mn-ea"/>
              </a:rPr>
              <a:t>African Development Bank </a:t>
            </a:r>
            <a:r>
              <a:rPr sz="1100" dirty="0" smtClean="0">
                <a:solidFill>
                  <a:schemeClr val="tx2">
                    <a:lumMod val="50000"/>
                  </a:schemeClr>
                </a:solidFill>
                <a:latin typeface="Arial Narrow" panose="020B0606020202030204" pitchFamily="34" charset="0"/>
                <a:cs typeface="Arial" panose="020B0604020202020204" pitchFamily="34" charset="0"/>
                <a:sym typeface="+mn-ea"/>
              </a:rPr>
              <a:t>-</a:t>
            </a:r>
            <a:r>
              <a:rPr sz="1100" i="1" dirty="0" smtClean="0">
                <a:solidFill>
                  <a:schemeClr val="tx2">
                    <a:lumMod val="50000"/>
                  </a:schemeClr>
                </a:solidFill>
                <a:latin typeface="Arial Narrow" panose="020B0606020202030204" pitchFamily="34" charset="0"/>
                <a:cs typeface="Arial" panose="020B0604020202020204" pitchFamily="34" charset="0"/>
                <a:sym typeface="+mn-ea"/>
              </a:rPr>
              <a:t> A</a:t>
            </a:r>
            <a:r>
              <a:rPr lang="pt-PT" altLang="en-US" sz="1100" i="1" dirty="0" smtClean="0">
                <a:solidFill>
                  <a:schemeClr val="tx2">
                    <a:lumMod val="50000"/>
                  </a:schemeClr>
                </a:solidFill>
                <a:latin typeface="Arial Narrow" panose="020B0606020202030204" pitchFamily="34" charset="0"/>
                <a:cs typeface="Arial" panose="020B0604020202020204" pitchFamily="34" charset="0"/>
                <a:sym typeface="+mn-ea"/>
              </a:rPr>
              <a:t>f</a:t>
            </a:r>
            <a:r>
              <a:rPr sz="1100" i="1" dirty="0" smtClean="0">
                <a:solidFill>
                  <a:schemeClr val="tx2">
                    <a:lumMod val="50000"/>
                  </a:schemeClr>
                </a:solidFill>
                <a:latin typeface="Arial Narrow" panose="020B0606020202030204" pitchFamily="34" charset="0"/>
                <a:cs typeface="Arial" panose="020B0604020202020204" pitchFamily="34" charset="0"/>
                <a:sym typeface="+mn-ea"/>
              </a:rPr>
              <a:t>DB</a:t>
            </a:r>
            <a:endParaRPr lang="en-US" sz="1100" dirty="0">
              <a:solidFill>
                <a:schemeClr val="tx2">
                  <a:lumMod val="50000"/>
                </a:schemeClr>
              </a:solidFill>
              <a:latin typeface="Arial Narrow" panose="020B0606020202030204" pitchFamily="34" charset="0"/>
              <a:cs typeface="Arial" panose="020B0604020202020204" pitchFamily="34" charset="0"/>
            </a:endParaRPr>
          </a:p>
          <a:p>
            <a:pPr>
              <a:lnSpc>
                <a:spcPts val="1320"/>
              </a:lnSpc>
              <a:defRPr lang="en-US"/>
            </a:pPr>
            <a:r>
              <a:rPr sz="1100" dirty="0">
                <a:solidFill>
                  <a:schemeClr val="tx2">
                    <a:lumMod val="50000"/>
                  </a:schemeClr>
                </a:solidFill>
                <a:latin typeface="Arial Narrow" panose="020B0606020202030204" pitchFamily="34" charset="0"/>
                <a:cs typeface="Arial" panose="020B0604020202020204" pitchFamily="34" charset="0"/>
                <a:sym typeface="+mn-ea"/>
              </a:rPr>
              <a:t>» </a:t>
            </a:r>
            <a:r>
              <a:rPr sz="1100" i="1" dirty="0">
                <a:solidFill>
                  <a:schemeClr val="tx2">
                    <a:lumMod val="50000"/>
                  </a:schemeClr>
                </a:solidFill>
                <a:latin typeface="Arial Narrow" panose="020B0606020202030204" pitchFamily="34" charset="0"/>
                <a:cs typeface="Arial" panose="020B0604020202020204" pitchFamily="34" charset="0"/>
                <a:sym typeface="+mn-ea"/>
              </a:rPr>
              <a:t>ECOWAS</a:t>
            </a:r>
            <a:r>
              <a:rPr sz="1100" dirty="0">
                <a:solidFill>
                  <a:schemeClr val="tx2">
                    <a:lumMod val="50000"/>
                  </a:schemeClr>
                </a:solidFill>
                <a:latin typeface="Arial Narrow" panose="020B0606020202030204" pitchFamily="34" charset="0"/>
                <a:cs typeface="Arial" panose="020B0604020202020204" pitchFamily="34" charset="0"/>
                <a:sym typeface="+mn-ea"/>
              </a:rPr>
              <a:t> </a:t>
            </a:r>
            <a:r>
              <a:rPr sz="1100" dirty="0" smtClean="0">
                <a:solidFill>
                  <a:schemeClr val="tx2">
                    <a:lumMod val="50000"/>
                  </a:schemeClr>
                </a:solidFill>
                <a:latin typeface="Arial Narrow" panose="020B0606020202030204" pitchFamily="34" charset="0"/>
                <a:cs typeface="Arial" panose="020B0604020202020204" pitchFamily="34" charset="0"/>
                <a:sym typeface="+mn-ea"/>
              </a:rPr>
              <a:t>Bank for Investment </a:t>
            </a:r>
            <a:r>
              <a:rPr sz="1100" dirty="0">
                <a:solidFill>
                  <a:schemeClr val="tx2">
                    <a:lumMod val="50000"/>
                  </a:schemeClr>
                </a:solidFill>
                <a:latin typeface="Arial Narrow" panose="020B0606020202030204" pitchFamily="34" charset="0"/>
                <a:cs typeface="Arial" panose="020B0604020202020204" pitchFamily="34" charset="0"/>
                <a:sym typeface="+mn-ea"/>
              </a:rPr>
              <a:t>and Development </a:t>
            </a:r>
            <a:r>
              <a:rPr lang="pt-PT" sz="1100" dirty="0" smtClean="0">
                <a:solidFill>
                  <a:schemeClr val="tx2">
                    <a:lumMod val="50000"/>
                  </a:schemeClr>
                </a:solidFill>
                <a:latin typeface="Arial Narrow" panose="020B0606020202030204" pitchFamily="34" charset="0"/>
                <a:cs typeface="Arial" panose="020B0604020202020204" pitchFamily="34" charset="0"/>
                <a:sym typeface="+mn-ea"/>
              </a:rPr>
              <a:t>–</a:t>
            </a:r>
            <a:r>
              <a:rPr sz="1100" dirty="0" smtClean="0">
                <a:solidFill>
                  <a:schemeClr val="tx2">
                    <a:lumMod val="50000"/>
                  </a:schemeClr>
                </a:solidFill>
                <a:latin typeface="Arial Narrow" panose="020B0606020202030204" pitchFamily="34" charset="0"/>
                <a:cs typeface="Arial" panose="020B0604020202020204" pitchFamily="34" charset="0"/>
                <a:sym typeface="+mn-ea"/>
              </a:rPr>
              <a:t> </a:t>
            </a:r>
            <a:r>
              <a:rPr sz="1100" i="1" dirty="0" smtClean="0">
                <a:solidFill>
                  <a:schemeClr val="tx2">
                    <a:lumMod val="50000"/>
                  </a:schemeClr>
                </a:solidFill>
                <a:latin typeface="Arial Narrow" panose="020B0606020202030204" pitchFamily="34" charset="0"/>
                <a:cs typeface="Arial" panose="020B0604020202020204" pitchFamily="34" charset="0"/>
                <a:sym typeface="+mn-ea"/>
              </a:rPr>
              <a:t>EBID</a:t>
            </a:r>
            <a:endParaRPr lang="en-US" sz="1100" dirty="0" smtClean="0">
              <a:solidFill>
                <a:schemeClr val="tx2">
                  <a:lumMod val="50000"/>
                </a:schemeClr>
              </a:solidFill>
              <a:latin typeface="Arial Narrow" panose="020B0606020202030204" pitchFamily="34" charset="0"/>
              <a:cs typeface="Arial" panose="020B0604020202020204" pitchFamily="34" charset="0"/>
            </a:endParaRPr>
          </a:p>
          <a:p>
            <a:pPr>
              <a:lnSpc>
                <a:spcPts val="1320"/>
              </a:lnSpc>
              <a:defRPr lang="en-US"/>
            </a:pPr>
            <a:r>
              <a:rPr sz="1100" dirty="0">
                <a:solidFill>
                  <a:schemeClr val="tx2">
                    <a:lumMod val="50000"/>
                  </a:schemeClr>
                </a:solidFill>
                <a:latin typeface="Arial Narrow" panose="020B0606020202030204" pitchFamily="34" charset="0"/>
                <a:cs typeface="Arial" panose="020B0604020202020204" pitchFamily="34" charset="0"/>
                <a:sym typeface="+mn-ea"/>
              </a:rPr>
              <a:t>» </a:t>
            </a:r>
            <a:r>
              <a:rPr lang="pt-PT" sz="1100" dirty="0" smtClean="0">
                <a:solidFill>
                  <a:schemeClr val="tx2">
                    <a:lumMod val="50000"/>
                  </a:schemeClr>
                </a:solidFill>
                <a:latin typeface="Arial Narrow" panose="020B0606020202030204" pitchFamily="34" charset="0"/>
                <a:cs typeface="Arial" panose="020B0604020202020204" pitchFamily="34" charset="0"/>
                <a:sym typeface="+mn-ea"/>
              </a:rPr>
              <a:t>International Finance Corporation - </a:t>
            </a:r>
            <a:r>
              <a:rPr lang="pt-PT" sz="1100" i="1" dirty="0" smtClean="0">
                <a:solidFill>
                  <a:schemeClr val="tx2">
                    <a:lumMod val="50000"/>
                  </a:schemeClr>
                </a:solidFill>
                <a:latin typeface="Arial Narrow" panose="020B0606020202030204" pitchFamily="34" charset="0"/>
                <a:cs typeface="Arial" panose="020B0604020202020204" pitchFamily="34" charset="0"/>
                <a:sym typeface="+mn-ea"/>
              </a:rPr>
              <a:t>IFC</a:t>
            </a:r>
            <a:endParaRPr lang="pt-PT" sz="1100" dirty="0" smtClean="0">
              <a:solidFill>
                <a:schemeClr val="tx2">
                  <a:lumMod val="50000"/>
                </a:schemeClr>
              </a:solidFill>
              <a:latin typeface="Arial Narrow" panose="020B0606020202030204" pitchFamily="34" charset="0"/>
              <a:cs typeface="Arial" panose="020B0604020202020204" pitchFamily="34" charset="0"/>
              <a:sym typeface="+mn-ea"/>
            </a:endParaRPr>
          </a:p>
          <a:p>
            <a:pPr>
              <a:lnSpc>
                <a:spcPts val="1320"/>
              </a:lnSpc>
              <a:defRPr lang="en-US"/>
            </a:pPr>
            <a:endParaRPr lang="pt-BR" sz="1100" i="1" dirty="0">
              <a:solidFill>
                <a:schemeClr val="tx2">
                  <a:lumMod val="50000"/>
                </a:schemeClr>
              </a:solidFill>
              <a:latin typeface="Arial Narrow" panose="020B0606020202030204" pitchFamily="34" charset="0"/>
            </a:endParaRPr>
          </a:p>
          <a:p>
            <a:pPr>
              <a:lnSpc>
                <a:spcPts val="1320"/>
              </a:lnSpc>
              <a:defRPr lang="en-US"/>
            </a:pPr>
            <a:r>
              <a:rPr lang="pt-PT" sz="1100" dirty="0" smtClean="0">
                <a:solidFill>
                  <a:schemeClr val="tx2">
                    <a:lumMod val="50000"/>
                  </a:schemeClr>
                </a:solidFill>
                <a:latin typeface="Arial Narrow" panose="020B0606020202030204" pitchFamily="34" charset="0"/>
                <a:sym typeface="+mn-ea"/>
              </a:rPr>
              <a:t>Debate</a:t>
            </a:r>
            <a:endParaRPr lang="pt-PT" sz="1100" dirty="0" smtClean="0">
              <a:solidFill>
                <a:schemeClr val="tx2">
                  <a:lumMod val="50000"/>
                </a:schemeClr>
              </a:solidFill>
              <a:latin typeface="Arial Narrow" panose="020B0606020202030204" pitchFamily="34" charset="0"/>
            </a:endParaRPr>
          </a:p>
          <a:p>
            <a:pPr>
              <a:lnSpc>
                <a:spcPts val="1320"/>
              </a:lnSpc>
              <a:defRPr lang="en-US"/>
            </a:pPr>
            <a:endParaRPr lang="pt-BR" sz="1100" dirty="0" smtClean="0">
              <a:solidFill>
                <a:schemeClr val="tx2">
                  <a:lumMod val="50000"/>
                </a:schemeClr>
              </a:solidFill>
              <a:latin typeface="Arial Narrow" panose="020B0606020202030204" pitchFamily="34" charset="0"/>
            </a:endParaRPr>
          </a:p>
          <a:p>
            <a:pPr>
              <a:lnSpc>
                <a:spcPts val="1320"/>
              </a:lnSpc>
              <a:defRPr lang="en-US"/>
            </a:pPr>
            <a:endParaRPr lang="pt-BR" sz="1100" dirty="0" smtClean="0">
              <a:solidFill>
                <a:schemeClr val="tx2">
                  <a:lumMod val="50000"/>
                </a:schemeClr>
              </a:solidFill>
              <a:latin typeface="Arial Narrow" panose="020B0606020202030204" pitchFamily="34" charset="0"/>
            </a:endParaRPr>
          </a:p>
          <a:p>
            <a:pPr>
              <a:lnSpc>
                <a:spcPts val="1320"/>
              </a:lnSpc>
              <a:defRPr lang="en-US"/>
            </a:pPr>
            <a:r>
              <a:rPr lang="pt-PT" altLang="en-US" sz="1100" dirty="0" smtClean="0">
                <a:solidFill>
                  <a:schemeClr val="tx2">
                    <a:lumMod val="50000"/>
                  </a:schemeClr>
                </a:solidFill>
                <a:latin typeface="Arial Narrow" panose="020B0606020202030204" pitchFamily="34" charset="0"/>
                <a:cs typeface="Arial Narrow" panose="020B0606020202030204" pitchFamily="34" charset="0"/>
                <a:sym typeface="+mn-ea"/>
              </a:rPr>
              <a:t>Closing </a:t>
            </a:r>
            <a:r>
              <a:rPr lang="pt-PT" altLang="en-US" sz="1100" dirty="0">
                <a:solidFill>
                  <a:schemeClr val="tx2">
                    <a:lumMod val="50000"/>
                  </a:schemeClr>
                </a:solidFill>
                <a:latin typeface="Arial Narrow" panose="020B0606020202030204" pitchFamily="34" charset="0"/>
                <a:cs typeface="Arial Narrow" panose="020B0606020202030204" pitchFamily="34" charset="0"/>
                <a:sym typeface="+mn-ea"/>
              </a:rPr>
              <a:t>ceremony of the International Conference</a:t>
            </a:r>
          </a:p>
          <a:p>
            <a:pPr>
              <a:lnSpc>
                <a:spcPts val="1320"/>
              </a:lnSpc>
              <a:defRPr lang="en-US"/>
            </a:pPr>
            <a:endParaRPr lang="pt-PT" altLang="en-US" sz="1100" dirty="0">
              <a:solidFill>
                <a:schemeClr val="tx2">
                  <a:lumMod val="50000"/>
                </a:schemeClr>
              </a:solidFill>
              <a:latin typeface="Arial Narrow" panose="020B0606020202030204" pitchFamily="34" charset="0"/>
              <a:cs typeface="Arial Narrow" panose="020B0606020202030204" pitchFamily="34" charset="0"/>
              <a:sym typeface="+mn-ea"/>
            </a:endParaRPr>
          </a:p>
          <a:p>
            <a:pPr>
              <a:lnSpc>
                <a:spcPts val="1320"/>
              </a:lnSpc>
              <a:defRPr lang="en-US"/>
            </a:pPr>
            <a:r>
              <a:rPr sz="1100" i="1" dirty="0">
                <a:solidFill>
                  <a:schemeClr val="tx2">
                    <a:lumMod val="50000"/>
                  </a:schemeClr>
                </a:solidFill>
                <a:latin typeface="Arial Narrow" panose="020B0606020202030204" pitchFamily="34" charset="0"/>
                <a:sym typeface="+mn-ea"/>
              </a:rPr>
              <a:t>Welcome Dinner «THE FLAVORS OF ECOWAS»</a:t>
            </a: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DAY</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June</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sp>
        <p:nvSpPr>
          <p:cNvPr id="4" name="TextBox 16"/>
          <p:cNvSpPr/>
          <p:nvPr/>
        </p:nvSpPr>
        <p:spPr>
          <a:xfrm>
            <a:off x="635" y="527685"/>
            <a:ext cx="1210310" cy="6125210"/>
          </a:xfrm>
          <a:prstGeom prst="rect">
            <a:avLst/>
          </a:prstGeom>
          <a:noFill/>
          <a:ln>
            <a:noFill/>
          </a:ln>
          <a:effectLst/>
        </p:spPr>
        <p:txBody>
          <a:bodyPr vert="horz" wrap="square" lIns="91440" tIns="45720" rIns="91440" bIns="45720" numCol="1" spcCol="215900" anchor="t"/>
          <a:lstStyle/>
          <a:p>
            <a:pPr>
              <a:lnSpc>
                <a:spcPts val="1320"/>
              </a:lnSpc>
              <a:defRPr lang="en-US"/>
            </a:pPr>
            <a:r>
              <a:rPr sz="1100" b="1" i="1" dirty="0">
                <a:solidFill>
                  <a:schemeClr val="tx2">
                    <a:lumMod val="50000"/>
                  </a:schemeClr>
                </a:solidFill>
                <a:latin typeface="Arial Narrow" panose="020B0606020202030204" pitchFamily="34" charset="0"/>
                <a:sym typeface="+mn-ea"/>
              </a:rPr>
              <a:t>ACCREDITATION</a:t>
            </a:r>
            <a:r>
              <a:rPr sz="1100" b="1" i="1" dirty="0" smtClean="0">
                <a:solidFill>
                  <a:schemeClr val="tx2">
                    <a:lumMod val="50000"/>
                  </a:schemeClr>
                </a:solidFill>
                <a:latin typeface="Arial Narrow" panose="020B0606020202030204" pitchFamily="34" charset="0"/>
                <a:sym typeface="+mn-ea"/>
              </a:rPr>
              <a:t>:</a:t>
            </a: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08:30 – 10:15</a:t>
            </a: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r>
              <a:rPr lang="en-US" sz="1100" dirty="0" smtClean="0">
                <a:solidFill>
                  <a:schemeClr val="tx2">
                    <a:lumMod val="50000"/>
                  </a:schemeClr>
                </a:solidFill>
                <a:latin typeface="Arial Narrow" panose="020B0606020202030204" pitchFamily="34" charset="0"/>
                <a:ea typeface="Century Gothic" panose="020B0502020202020204" pitchFamily="2" charset="0"/>
              </a:rPr>
              <a:t>10:15 </a:t>
            </a:r>
            <a:r>
              <a:rPr lang="en-US" sz="1100" dirty="0">
                <a:solidFill>
                  <a:schemeClr val="tx2">
                    <a:lumMod val="50000"/>
                  </a:schemeClr>
                </a:solidFill>
                <a:latin typeface="Arial Narrow" panose="020B0606020202030204" pitchFamily="34" charset="0"/>
                <a:ea typeface="Century Gothic" panose="020B0502020202020204" pitchFamily="2" charset="0"/>
              </a:rPr>
              <a:t>– 10:45</a:t>
            </a:r>
          </a:p>
          <a:p>
            <a:pPr>
              <a:lnSpc>
                <a:spcPts val="132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10:45 – 12:30</a:t>
            </a: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ndParaRPr>
          </a:p>
          <a:p>
            <a:pPr>
              <a:lnSpc>
                <a:spcPts val="1320"/>
              </a:lnSpc>
              <a:defRPr lang="en-US"/>
            </a:pPr>
            <a:endParaRPr lang="en-US" sz="11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r>
              <a:rPr lang="en-US" sz="1100"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12:30- 14:00</a:t>
            </a:r>
          </a:p>
          <a:p>
            <a:pPr>
              <a:lnSpc>
                <a:spcPts val="1320"/>
              </a:lnSpc>
              <a:defRPr lang="en-US"/>
            </a:pPr>
            <a:r>
              <a:rPr lang="en-US" sz="1100" dirty="0">
                <a:solidFill>
                  <a:schemeClr val="tx2">
                    <a:lumMod val="50000"/>
                  </a:schemeClr>
                </a:solidFill>
                <a:latin typeface="Arial Narrow" panose="020B0606020202030204" pitchFamily="34" charset="0"/>
                <a:ea typeface="Century Gothic" panose="020B0502020202020204" pitchFamily="2" charset="0"/>
              </a:rPr>
              <a:t>14:00 – </a:t>
            </a:r>
            <a:r>
              <a:rPr lang="en-US" sz="1100" dirty="0" smtClean="0">
                <a:solidFill>
                  <a:schemeClr val="tx2">
                    <a:lumMod val="50000"/>
                  </a:schemeClr>
                </a:solidFill>
                <a:latin typeface="Arial Narrow" panose="020B0606020202030204" pitchFamily="34" charset="0"/>
                <a:ea typeface="Century Gothic" panose="020B0502020202020204" pitchFamily="2" charset="0"/>
              </a:rPr>
              <a:t>16:00</a:t>
            </a: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ndParaRPr>
          </a:p>
          <a:p>
            <a:pPr>
              <a:lnSpc>
                <a:spcPts val="1320"/>
              </a:lnSpc>
              <a:defRPr lang="en-US"/>
            </a:pPr>
            <a:endParaRPr lang="en-US" sz="11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ndParaRPr>
          </a:p>
          <a:p>
            <a:pPr>
              <a:lnSpc>
                <a:spcPts val="1320"/>
              </a:lnSpc>
              <a:defRPr lang="en-US"/>
            </a:pPr>
            <a:endParaRPr lang="en-US" sz="1100" dirty="0" smtClean="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endParaRPr lang="en-US" sz="1100" dirty="0">
              <a:solidFill>
                <a:schemeClr val="tx2">
                  <a:lumMod val="50000"/>
                </a:schemeClr>
              </a:solidFill>
              <a:latin typeface="Arial Narrow" panose="020B0606020202030204" pitchFamily="34" charset="0"/>
            </a:endParaRP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r>
              <a:rPr lang="en-US" sz="1100" dirty="0" smtClean="0">
                <a:solidFill>
                  <a:schemeClr val="tx2">
                    <a:lumMod val="50000"/>
                  </a:schemeClr>
                </a:solidFill>
                <a:latin typeface="Arial Narrow" panose="020B0606020202030204" pitchFamily="34" charset="0"/>
                <a:ea typeface="Century Gothic" panose="020B0502020202020204" pitchFamily="2" charset="0"/>
              </a:rPr>
              <a:t>16:00  –  16:30</a:t>
            </a:r>
          </a:p>
          <a:p>
            <a:pPr>
              <a:lnSpc>
                <a:spcPts val="1320"/>
              </a:lnSpc>
              <a:defRPr lang="en-US"/>
            </a:pPr>
            <a:endParaRPr lang="en-US" sz="1100" dirty="0">
              <a:solidFill>
                <a:schemeClr val="tx2">
                  <a:lumMod val="50000"/>
                </a:schemeClr>
              </a:solidFill>
              <a:latin typeface="Arial Narrow" panose="020B0606020202030204" pitchFamily="34" charset="0"/>
              <a:ea typeface="Century Gothic" panose="020B0502020202020204" pitchFamily="2" charset="0"/>
            </a:endParaRPr>
          </a:p>
          <a:p>
            <a:pPr>
              <a:lnSpc>
                <a:spcPts val="1320"/>
              </a:lnSpc>
              <a:defRPr lang="en-US"/>
            </a:pPr>
            <a:r>
              <a:rPr lang="en-US" sz="1100" dirty="0" smtClean="0">
                <a:solidFill>
                  <a:schemeClr val="tx2">
                    <a:lumMod val="50000"/>
                  </a:schemeClr>
                </a:solidFill>
                <a:latin typeface="Arial Narrow" panose="020B0606020202030204" pitchFamily="34" charset="0"/>
              </a:rPr>
              <a:t>20</a:t>
            </a:r>
            <a:r>
              <a:rPr lang="en-US" sz="1100" dirty="0" smtClean="0">
                <a:solidFill>
                  <a:schemeClr val="tx2">
                    <a:lumMod val="50000"/>
                  </a:schemeClr>
                </a:solidFill>
                <a:latin typeface="Arial Narrow" panose="020B0606020202030204" pitchFamily="34" charset="0"/>
                <a:ea typeface="Century Gothic" panose="020B0502020202020204" pitchFamily="2" charset="0"/>
              </a:rPr>
              <a:t>:30  –  23:00</a:t>
            </a: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23" name="CaixaDeTexto 22"/>
          <p:cNvSpPr txBox="1"/>
          <p:nvPr/>
        </p:nvSpPr>
        <p:spPr>
          <a:xfrm>
            <a:off x="9519285" y="921385"/>
            <a:ext cx="2120900" cy="614045"/>
          </a:xfrm>
          <a:prstGeom prst="rect">
            <a:avLst/>
          </a:prstGeom>
          <a:noFill/>
        </p:spPr>
        <p:txBody>
          <a:bodyPr wrap="square" rtlCol="0">
            <a:spAutoFit/>
          </a:bodyPr>
          <a:lstStyle/>
          <a:p>
            <a:pPr algn="ctr">
              <a:lnSpc>
                <a:spcPct val="85000"/>
              </a:lnSpc>
            </a:pPr>
            <a:r>
              <a:rPr lang="pt-PT" sz="2000" i="1" dirty="0">
                <a:solidFill>
                  <a:srgbClr val="006666"/>
                </a:solidFill>
              </a:rPr>
              <a:t>CONFERENCE</a:t>
            </a:r>
          </a:p>
          <a:p>
            <a:pPr algn="ctr">
              <a:lnSpc>
                <a:spcPct val="85000"/>
              </a:lnSpc>
            </a:pPr>
            <a:r>
              <a:rPr lang="pt-PT" sz="1600" i="1" dirty="0">
                <a:solidFill>
                  <a:srgbClr val="006666"/>
                </a:solidFill>
              </a:rPr>
              <a:t>PROGRAMME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33" name="CaixaDeTexto 1"/>
          <p:cNvSpPr txBox="1"/>
          <p:nvPr/>
        </p:nvSpPr>
        <p:spPr>
          <a:xfrm>
            <a:off x="7621" y="6628130"/>
            <a:ext cx="2674620" cy="245110"/>
          </a:xfrm>
          <a:prstGeom prst="rect">
            <a:avLst/>
          </a:prstGeom>
          <a:noFill/>
        </p:spPr>
        <p:txBody>
          <a:bodyPr wrap="square" rtlCol="0">
            <a:spAutoFit/>
          </a:bodyPr>
          <a:lstStyle/>
          <a:p>
            <a:r>
              <a:rPr lang="en-US" sz="1000" b="1" dirty="0">
                <a:solidFill>
                  <a:schemeClr val="bg1"/>
                </a:solidFill>
                <a:latin typeface="Browallia New" panose="020B0604020202020204" pitchFamily="34" charset="-34"/>
                <a:cs typeface="Browallia New" panose="020B0604020202020204" pitchFamily="34" charset="-34"/>
              </a:rPr>
              <a:t>Remark</a:t>
            </a:r>
            <a:r>
              <a:rPr lang="en-US" sz="1000" dirty="0">
                <a:solidFill>
                  <a:schemeClr val="bg1"/>
                </a:solidFill>
                <a:latin typeface="Browallia New" panose="020B0604020202020204" pitchFamily="34" charset="-34"/>
                <a:cs typeface="Browallia New" panose="020B0604020202020204" pitchFamily="34" charset="-34"/>
              </a:rPr>
              <a:t>: </a:t>
            </a:r>
            <a:r>
              <a:rPr lang="en-US" sz="1000" i="1" dirty="0">
                <a:solidFill>
                  <a:schemeClr val="bg1"/>
                </a:solidFill>
                <a:latin typeface="Browallia New" panose="020B0604020202020204" pitchFamily="34" charset="-34"/>
                <a:cs typeface="Browallia New" panose="020B0604020202020204" pitchFamily="34" charset="-34"/>
              </a:rPr>
              <a:t>Some of the names indicated are still being </a:t>
            </a:r>
            <a:r>
              <a:rPr lang="en-US" sz="1000" i="1" dirty="0" smtClean="0">
                <a:solidFill>
                  <a:schemeClr val="bg1"/>
                </a:solidFill>
                <a:latin typeface="Browallia New" panose="020B0604020202020204" pitchFamily="34" charset="-34"/>
                <a:cs typeface="Browallia New" panose="020B0604020202020204" pitchFamily="34" charset="-34"/>
              </a:rPr>
              <a:t>confirmed</a:t>
            </a:r>
            <a:r>
              <a:rPr lang="pt-PT" altLang="en-US" sz="1000" i="1" dirty="0" smtClean="0">
                <a:solidFill>
                  <a:schemeClr val="bg1"/>
                </a:solidFill>
                <a:latin typeface="Browallia New" panose="020B0604020202020204" pitchFamily="34" charset="-34"/>
                <a:cs typeface="Browallia New" panose="020B0604020202020204" pitchFamily="34" charset="-34"/>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5858510" y="3070225"/>
            <a:ext cx="5849620" cy="3176905"/>
          </a:xfrm>
          <a:prstGeom prst="rect">
            <a:avLst/>
          </a:prstGeom>
        </p:spPr>
      </p:pic>
      <p:grpSp>
        <p:nvGrpSpPr>
          <p:cNvPr id="32" name="Agrupar 31"/>
          <p:cNvGrpSpPr/>
          <p:nvPr/>
        </p:nvGrpSpPr>
        <p:grpSpPr>
          <a:xfrm>
            <a:off x="4231005" y="2603500"/>
            <a:ext cx="7934960" cy="4227830"/>
            <a:chOff x="6663" y="4100"/>
            <a:chExt cx="12496" cy="6658"/>
          </a:xfrm>
        </p:grpSpPr>
        <p:grpSp>
          <p:nvGrpSpPr>
            <p:cNvPr id="31" name="Agrupar 30"/>
            <p:cNvGrpSpPr/>
            <p:nvPr/>
          </p:nvGrpSpPr>
          <p:grpSpPr>
            <a:xfrm>
              <a:off x="8759" y="4100"/>
              <a:ext cx="10400" cy="5798"/>
              <a:chOff x="8759" y="4100"/>
              <a:chExt cx="10400" cy="5798"/>
            </a:xfrm>
          </p:grpSpPr>
          <p:sp>
            <p:nvSpPr>
              <p:cNvPr id="5" name="Rectângulo 4"/>
              <p:cNvSpPr/>
              <p:nvPr/>
            </p:nvSpPr>
            <p:spPr>
              <a:xfrm>
                <a:off x="8759" y="5330"/>
                <a:ext cx="2595" cy="355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6" name="Anel 5"/>
              <p:cNvSpPr/>
              <p:nvPr/>
            </p:nvSpPr>
            <p:spPr>
              <a:xfrm>
                <a:off x="9943" y="4100"/>
                <a:ext cx="9217" cy="5799"/>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grpSp>
        <p:grpSp>
          <p:nvGrpSpPr>
            <p:cNvPr id="30" name="Agrupar 29"/>
            <p:cNvGrpSpPr/>
            <p:nvPr/>
          </p:nvGrpSpPr>
          <p:grpSpPr>
            <a:xfrm>
              <a:off x="6663" y="8310"/>
              <a:ext cx="12254" cy="2448"/>
              <a:chOff x="6663" y="8310"/>
              <a:chExt cx="12254" cy="2448"/>
            </a:xfrm>
          </p:grpSpPr>
          <p:sp>
            <p:nvSpPr>
              <p:cNvPr id="3" name="Rectângulo 2"/>
              <p:cNvSpPr/>
              <p:nvPr/>
            </p:nvSpPr>
            <p:spPr>
              <a:xfrm>
                <a:off x="6663" y="8511"/>
                <a:ext cx="12255" cy="1799"/>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nvGrpSpPr>
              <p:cNvPr id="29" name="Agrupar 28"/>
              <p:cNvGrpSpPr/>
              <p:nvPr/>
            </p:nvGrpSpPr>
            <p:grpSpPr>
              <a:xfrm>
                <a:off x="8264" y="8310"/>
                <a:ext cx="6836" cy="2449"/>
                <a:chOff x="8264" y="8310"/>
                <a:chExt cx="6836" cy="2449"/>
              </a:xfrm>
            </p:grpSpPr>
            <p:pic>
              <p:nvPicPr>
                <p:cNvPr id="16" name="Imagem 15" descr="fundo"/>
                <p:cNvPicPr>
                  <a:picLocks noChangeAspect="1"/>
                </p:cNvPicPr>
                <p:nvPr/>
              </p:nvPicPr>
              <p:blipFill>
                <a:blip r:embed="rId3"/>
                <a:stretch>
                  <a:fillRect/>
                </a:stretch>
              </p:blipFill>
              <p:spPr>
                <a:xfrm>
                  <a:off x="8668" y="8614"/>
                  <a:ext cx="6015" cy="2025"/>
                </a:xfrm>
                <a:prstGeom prst="rect">
                  <a:avLst/>
                </a:prstGeom>
              </p:spPr>
            </p:pic>
            <p:sp>
              <p:nvSpPr>
                <p:cNvPr id="13" name="Anel 12"/>
                <p:cNvSpPr/>
                <p:nvPr/>
              </p:nvSpPr>
              <p:spPr>
                <a:xfrm>
                  <a:off x="9766" y="8347"/>
                  <a:ext cx="5334" cy="24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5" name="Rectângulo 14"/>
                <p:cNvSpPr/>
                <p:nvPr/>
              </p:nvSpPr>
              <p:spPr>
                <a:xfrm>
                  <a:off x="8264" y="8511"/>
                  <a:ext cx="2071" cy="2184"/>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1" name="Rectângulo 20"/>
                <p:cNvSpPr/>
                <p:nvPr/>
              </p:nvSpPr>
              <p:spPr>
                <a:xfrm>
                  <a:off x="9899" y="831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13729" y="8465"/>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3494" y="10120"/>
                  <a:ext cx="121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214" y="10155"/>
                  <a:ext cx="1365" cy="58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grpSp>
        </p:grpSp>
      </p:gr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TextBox 31"/>
          <p:cNvSpPr/>
          <p:nvPr/>
        </p:nvSpPr>
        <p:spPr>
          <a:xfrm>
            <a:off x="-37465" y="203751"/>
            <a:ext cx="2381885" cy="307975"/>
          </a:xfrm>
          <a:prstGeom prst="rect">
            <a:avLst/>
          </a:prstGeom>
          <a:noFill/>
          <a:ln>
            <a:noFill/>
          </a:ln>
          <a:effectLst/>
        </p:spPr>
        <p:txBody>
          <a:bodyPr vert="horz" wrap="square" lIns="91440" tIns="45720" rIns="91440" bIns="45720" numCol="1" spcCol="215900" anchor="t"/>
          <a:lstStyle/>
          <a:p>
            <a:pPr>
              <a:defRPr lang="en-US"/>
            </a:pP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DAY</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09</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PT" alt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June</a:t>
            </a:r>
            <a:r>
              <a:rPr lang="pt-BR" sz="1400" b="1" i="1" dirty="0" smtClean="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202</a:t>
            </a:r>
            <a:r>
              <a:rPr lang="pt-PT" alt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1</a:t>
            </a:r>
            <a:r>
              <a:rPr lang="pt-BR" sz="1400" b="1" i="1" dirty="0">
                <a:solidFill>
                  <a:srgbClr val="006666"/>
                </a:solidFill>
                <a:latin typeface="Times New Roman" panose="02020603050405020304" pitchFamily="1" charset="0"/>
                <a:ea typeface="Century Gothic" panose="020B0502020202020204" pitchFamily="2" charset="0"/>
                <a:cs typeface="Times New Roman" panose="02020603050405020304" pitchFamily="1" charset="0"/>
              </a:rPr>
              <a:t> </a:t>
            </a:r>
          </a:p>
        </p:txBody>
      </p:sp>
      <p:sp>
        <p:nvSpPr>
          <p:cNvPr id="37" name="TextBox 1"/>
          <p:cNvSpPr/>
          <p:nvPr/>
        </p:nvSpPr>
        <p:spPr>
          <a:xfrm>
            <a:off x="-37465" y="-1354"/>
            <a:ext cx="1520190" cy="307975"/>
          </a:xfrm>
          <a:prstGeom prst="rect">
            <a:avLst/>
          </a:prstGeom>
          <a:noFill/>
          <a:ln>
            <a:noFill/>
          </a:ln>
          <a:effectLst/>
        </p:spPr>
        <p:txBody>
          <a:bodyPr vert="horz" wrap="square" lIns="91440" tIns="45720" rIns="91440" bIns="45720" numCol="1" spcCol="215900" anchor="t"/>
          <a:lstStyle/>
          <a:p>
            <a:pPr>
              <a:defRPr lang="en-US"/>
            </a:pPr>
            <a:r>
              <a:rPr lang="pt-BR" sz="1400" b="1" i="1" dirty="0">
                <a:solidFill>
                  <a:srgbClr val="006666"/>
                </a:solidFill>
                <a:latin typeface="Arial Narrow" panose="020B0606020202030204" pitchFamily="34" charset="0"/>
              </a:rPr>
              <a:t>PROGRAMME</a:t>
            </a:r>
            <a:endParaRPr lang="pt-BR" sz="1400" b="1" i="1" dirty="0">
              <a:solidFill>
                <a:srgbClr val="006666"/>
              </a:solidFill>
              <a:latin typeface="Arial Narrow" panose="020B0606020202030204" pitchFamily="34" charset="0"/>
              <a:cs typeface="Times New Roman" panose="02020603050405020304" pitchFamily="1" charset="0"/>
            </a:endParaRPr>
          </a:p>
        </p:txBody>
      </p:sp>
      <p:pic>
        <p:nvPicPr>
          <p:cNvPr id="38" name="Imagem 37" descr="logo"/>
          <p:cNvPicPr>
            <a:picLocks noChangeAspect="1"/>
          </p:cNvPicPr>
          <p:nvPr/>
        </p:nvPicPr>
        <p:blipFill>
          <a:blip r:embed="rId5"/>
          <a:stretch>
            <a:fillRect/>
          </a:stretch>
        </p:blipFill>
        <p:spPr>
          <a:xfrm>
            <a:off x="9076690" y="66040"/>
            <a:ext cx="3092450" cy="724535"/>
          </a:xfrm>
          <a:prstGeom prst="rect">
            <a:avLst/>
          </a:prstGeom>
        </p:spPr>
      </p:pic>
      <p:sp>
        <p:nvSpPr>
          <p:cNvPr id="23" name="CaixaDeTexto 22"/>
          <p:cNvSpPr txBox="1"/>
          <p:nvPr/>
        </p:nvSpPr>
        <p:spPr>
          <a:xfrm>
            <a:off x="9519285" y="921385"/>
            <a:ext cx="2120900" cy="614045"/>
          </a:xfrm>
          <a:prstGeom prst="rect">
            <a:avLst/>
          </a:prstGeom>
          <a:noFill/>
        </p:spPr>
        <p:txBody>
          <a:bodyPr wrap="square" rtlCol="0">
            <a:spAutoFit/>
          </a:bodyPr>
          <a:lstStyle/>
          <a:p>
            <a:pPr algn="ctr">
              <a:lnSpc>
                <a:spcPct val="85000"/>
              </a:lnSpc>
            </a:pPr>
            <a:r>
              <a:rPr lang="pt-PT" sz="2000" i="1" dirty="0">
                <a:solidFill>
                  <a:srgbClr val="006666"/>
                </a:solidFill>
              </a:rPr>
              <a:t>CONFERENCE</a:t>
            </a:r>
          </a:p>
          <a:p>
            <a:pPr algn="ctr">
              <a:lnSpc>
                <a:spcPct val="85000"/>
              </a:lnSpc>
            </a:pPr>
            <a:r>
              <a:rPr lang="pt-PT" sz="1600" i="1" dirty="0">
                <a:solidFill>
                  <a:srgbClr val="006666"/>
                </a:solidFill>
              </a:rPr>
              <a:t>PROGRAMME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07- 09 JUNE</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sp>
        <p:nvSpPr>
          <p:cNvPr id="33" name="CaixaDeTexto 1"/>
          <p:cNvSpPr txBox="1"/>
          <p:nvPr/>
        </p:nvSpPr>
        <p:spPr>
          <a:xfrm>
            <a:off x="7621" y="6628130"/>
            <a:ext cx="2674620" cy="245110"/>
          </a:xfrm>
          <a:prstGeom prst="rect">
            <a:avLst/>
          </a:prstGeom>
          <a:noFill/>
        </p:spPr>
        <p:txBody>
          <a:bodyPr wrap="square" rtlCol="0">
            <a:spAutoFit/>
          </a:bodyPr>
          <a:lstStyle/>
          <a:p>
            <a:r>
              <a:rPr lang="en-US" sz="1000" b="1" dirty="0">
                <a:solidFill>
                  <a:schemeClr val="bg1"/>
                </a:solidFill>
                <a:latin typeface="Browallia New" panose="020B0604020202020204" pitchFamily="34" charset="-34"/>
                <a:cs typeface="Browallia New" panose="020B0604020202020204" pitchFamily="34" charset="-34"/>
              </a:rPr>
              <a:t>Remark</a:t>
            </a:r>
            <a:r>
              <a:rPr lang="en-US" sz="1000" dirty="0">
                <a:solidFill>
                  <a:schemeClr val="bg1"/>
                </a:solidFill>
                <a:latin typeface="Browallia New" panose="020B0604020202020204" pitchFamily="34" charset="-34"/>
                <a:cs typeface="Browallia New" panose="020B0604020202020204" pitchFamily="34" charset="-34"/>
              </a:rPr>
              <a:t>: </a:t>
            </a:r>
            <a:r>
              <a:rPr lang="en-US" sz="1000" i="1" dirty="0">
                <a:solidFill>
                  <a:schemeClr val="bg1"/>
                </a:solidFill>
                <a:latin typeface="Browallia New" panose="020B0604020202020204" pitchFamily="34" charset="-34"/>
                <a:cs typeface="Browallia New" panose="020B0604020202020204" pitchFamily="34" charset="-34"/>
              </a:rPr>
              <a:t>Some of the names indicated are still being </a:t>
            </a:r>
            <a:r>
              <a:rPr lang="en-US" sz="1000" i="1" dirty="0" smtClean="0">
                <a:solidFill>
                  <a:schemeClr val="bg1"/>
                </a:solidFill>
                <a:latin typeface="Browallia New" panose="020B0604020202020204" pitchFamily="34" charset="-34"/>
                <a:cs typeface="Browallia New" panose="020B0604020202020204" pitchFamily="34" charset="-34"/>
              </a:rPr>
              <a:t>confirmed</a:t>
            </a:r>
            <a:r>
              <a:rPr lang="pt-PT" altLang="en-US" sz="1000" i="1" dirty="0" smtClean="0">
                <a:solidFill>
                  <a:schemeClr val="bg1"/>
                </a:solidFill>
                <a:latin typeface="Browallia New" panose="020B0604020202020204" pitchFamily="34" charset="-34"/>
                <a:cs typeface="Browallia New" panose="020B0604020202020204" pitchFamily="34" charset="-34"/>
              </a:rPr>
              <a:t>.</a:t>
            </a:r>
          </a:p>
        </p:txBody>
      </p:sp>
      <p:sp>
        <p:nvSpPr>
          <p:cNvPr id="34" name="TextBox 26"/>
          <p:cNvSpPr/>
          <p:nvPr/>
        </p:nvSpPr>
        <p:spPr>
          <a:xfrm>
            <a:off x="980440" y="986155"/>
            <a:ext cx="6289675" cy="5601970"/>
          </a:xfrm>
          <a:prstGeom prst="rect">
            <a:avLst/>
          </a:prstGeom>
          <a:noFill/>
          <a:ln>
            <a:noFill/>
          </a:ln>
          <a:effectLst/>
        </p:spPr>
        <p:txBody>
          <a:bodyPr vert="horz" wrap="square" lIns="91440" tIns="45720" rIns="91440" bIns="45720" numCol="1" spcCol="215900" anchor="t"/>
          <a:lstStyle/>
          <a:p>
            <a:pPr>
              <a:lnSpc>
                <a:spcPts val="1200"/>
              </a:lnSpc>
              <a:defRPr lang="en-US"/>
            </a:pPr>
            <a:r>
              <a:rPr lang="pt-PT" sz="1100" b="1" i="1" dirty="0" smtClean="0">
                <a:solidFill>
                  <a:schemeClr val="accent3">
                    <a:lumMod val="75000"/>
                  </a:schemeClr>
                </a:solidFill>
                <a:latin typeface="Arial Narrow" panose="020B0606020202030204" pitchFamily="34" charset="0"/>
              </a:rPr>
              <a:t>Thème I: </a:t>
            </a:r>
            <a:r>
              <a:rPr lang="pt-PT" sz="1100" i="1" dirty="0" smtClean="0">
                <a:solidFill>
                  <a:schemeClr val="accent3">
                    <a:lumMod val="75000"/>
                  </a:schemeClr>
                </a:solidFill>
                <a:latin typeface="Arial Narrow" panose="020B0606020202030204" pitchFamily="34" charset="0"/>
              </a:rPr>
              <a:t>Recherche,</a:t>
            </a: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Législation, </a:t>
            </a:r>
            <a:r>
              <a:rPr lang="pt-PT" sz="1100" dirty="0" smtClean="0">
                <a:solidFill>
                  <a:schemeClr val="accent3">
                    <a:lumMod val="75000"/>
                  </a:schemeClr>
                </a:solidFill>
                <a:latin typeface="Arial Narrow" panose="020B0606020202030204" pitchFamily="34" charset="0"/>
              </a:rPr>
              <a:t>Réglementation </a:t>
            </a:r>
            <a:r>
              <a:rPr lang="pt-PT" sz="1100" i="1" dirty="0" smtClean="0">
                <a:solidFill>
                  <a:schemeClr val="accent3">
                    <a:lumMod val="75000"/>
                  </a:schemeClr>
                </a:solidFill>
                <a:latin typeface="Arial Narrow" panose="020B0606020202030204" pitchFamily="34" charset="0"/>
              </a:rPr>
              <a:t>et Technologie de «Rochagem»</a:t>
            </a: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pt-BR" sz="1100"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i="1" dirty="0">
                <a:solidFill>
                  <a:schemeClr val="accent3">
                    <a:lumMod val="75000"/>
                  </a:schemeClr>
                </a:solidFill>
                <a:latin typeface="Arial Narrow" panose="020B0606020202030204" pitchFamily="34" charset="0"/>
              </a:rPr>
              <a:t>ANMCV</a:t>
            </a:r>
            <a:r>
              <a:rPr lang="fr-FR" sz="1100" dirty="0">
                <a:solidFill>
                  <a:schemeClr val="accent3">
                    <a:lumMod val="75000"/>
                  </a:schemeClr>
                </a:solidFill>
                <a:latin typeface="Arial Narrow" panose="020B0606020202030204" pitchFamily="34" charset="0"/>
              </a:rPr>
              <a:t> - Association </a:t>
            </a:r>
            <a:r>
              <a:rPr lang="fr-FR" sz="1100" dirty="0" smtClean="0">
                <a:solidFill>
                  <a:schemeClr val="accent3">
                    <a:lumMod val="75000"/>
                  </a:schemeClr>
                </a:solidFill>
                <a:latin typeface="Arial Narrow" panose="020B0606020202030204" pitchFamily="34" charset="0"/>
              </a:rPr>
              <a:t>Nationale </a:t>
            </a:r>
            <a:r>
              <a:rPr lang="fr-FR" sz="1100" dirty="0">
                <a:solidFill>
                  <a:schemeClr val="accent3">
                    <a:lumMod val="75000"/>
                  </a:schemeClr>
                </a:solidFill>
                <a:latin typeface="Arial Narrow" panose="020B0606020202030204" pitchFamily="34" charset="0"/>
              </a:rPr>
              <a:t>des </a:t>
            </a:r>
            <a:r>
              <a:rPr lang="fr-FR" sz="1100" dirty="0" smtClean="0">
                <a:solidFill>
                  <a:schemeClr val="accent3">
                    <a:lumMod val="75000"/>
                  </a:schemeClr>
                </a:solidFill>
                <a:latin typeface="Arial Narrow" panose="020B0606020202030204" pitchFamily="34" charset="0"/>
              </a:rPr>
              <a:t>Municipalités </a:t>
            </a:r>
            <a:r>
              <a:rPr lang="fr-FR" sz="1100" dirty="0">
                <a:solidFill>
                  <a:schemeClr val="accent3">
                    <a:lumMod val="75000"/>
                  </a:schemeClr>
                </a:solidFill>
                <a:latin typeface="Arial Narrow" panose="020B0606020202030204" pitchFamily="34" charset="0"/>
              </a:rPr>
              <a:t>du </a:t>
            </a:r>
            <a:r>
              <a:rPr lang="fr-FR" sz="1100" dirty="0" smtClean="0">
                <a:solidFill>
                  <a:schemeClr val="accent3">
                    <a:lumMod val="75000"/>
                  </a:schemeClr>
                </a:solidFill>
                <a:latin typeface="Arial Narrow" panose="020B0606020202030204" pitchFamily="34" charset="0"/>
              </a:rPr>
              <a:t>Cap-Vert</a:t>
            </a:r>
          </a:p>
          <a:p>
            <a:pPr>
              <a:lnSpc>
                <a:spcPts val="1200"/>
              </a:lnSpc>
              <a:defRPr lang="en-US"/>
            </a:pPr>
            <a:r>
              <a:rPr lang="pt-PT" sz="1100" b="1" dirty="0" smtClean="0">
                <a:solidFill>
                  <a:schemeClr val="accent3">
                    <a:lumMod val="75000"/>
                  </a:schemeClr>
                </a:solidFill>
                <a:latin typeface="Arial Narrow" panose="020B0606020202030204" pitchFamily="34" charset="0"/>
                <a:sym typeface="+mn-ea"/>
              </a:rPr>
              <a:t>Interventions des </a:t>
            </a:r>
            <a:r>
              <a:rPr lang="pt-PT" sz="1100" b="1" i="1" dirty="0" smtClean="0">
                <a:solidFill>
                  <a:schemeClr val="accent3">
                    <a:lumMod val="75000"/>
                  </a:schemeClr>
                </a:solidFill>
                <a:latin typeface="Arial Narrow" panose="020B0606020202030204" pitchFamily="34" charset="0"/>
                <a:sym typeface="+mn-ea"/>
              </a:rPr>
              <a:t>Experts:</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BR" sz="1100" i="1" dirty="0">
                <a:solidFill>
                  <a:schemeClr val="accent3">
                    <a:lumMod val="75000"/>
                  </a:schemeClr>
                </a:solidFill>
                <a:latin typeface="Arial Narrow" panose="020B0606020202030204" pitchFamily="34" charset="0"/>
              </a:rPr>
              <a:t>Prof.  Suzi Huff Theodoro –  </a:t>
            </a:r>
            <a:r>
              <a:rPr lang="fr-FR" sz="1100" i="1" dirty="0">
                <a:solidFill>
                  <a:schemeClr val="accent3">
                    <a:lumMod val="75000"/>
                  </a:schemeClr>
                </a:solidFill>
                <a:latin typeface="Arial Narrow" panose="020B0606020202030204" pitchFamily="34" charset="0"/>
              </a:rPr>
              <a:t>Chercheur à l'Université de </a:t>
            </a:r>
            <a:r>
              <a:rPr lang="fr-FR" sz="1100" i="1" dirty="0" smtClean="0">
                <a:solidFill>
                  <a:schemeClr val="accent3">
                    <a:lumMod val="75000"/>
                  </a:schemeClr>
                </a:solidFill>
                <a:latin typeface="Arial Narrow" panose="020B0606020202030204" pitchFamily="34" charset="0"/>
              </a:rPr>
              <a:t>Brasilia</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Émérite Peter van Straaten – </a:t>
            </a:r>
            <a:r>
              <a:rPr lang="fr-FR" sz="1100" dirty="0">
                <a:solidFill>
                  <a:schemeClr val="accent3">
                    <a:lumMod val="75000"/>
                  </a:schemeClr>
                </a:solidFill>
                <a:latin typeface="Arial Narrow" panose="020B0606020202030204" pitchFamily="34" charset="0"/>
              </a:rPr>
              <a:t>Chercheur à l’</a:t>
            </a:r>
            <a:r>
              <a:rPr lang="pt-PT" sz="1100" dirty="0">
                <a:solidFill>
                  <a:schemeClr val="accent3">
                    <a:lumMod val="75000"/>
                  </a:schemeClr>
                </a:solidFill>
                <a:latin typeface="Arial Narrow" panose="020B0606020202030204" pitchFamily="34" charset="0"/>
                <a:sym typeface="+mn-ea"/>
              </a:rPr>
              <a:t>Université de Guelph</a:t>
            </a:r>
            <a:r>
              <a:rPr lang="pt-BR" sz="1100" dirty="0">
                <a:solidFill>
                  <a:schemeClr val="accent3">
                    <a:lumMod val="75000"/>
                  </a:schemeClr>
                </a:solidFill>
                <a:latin typeface="Arial Narrow" panose="020B0606020202030204" pitchFamily="34" charset="0"/>
                <a:sym typeface="+mn-ea"/>
              </a:rPr>
              <a:t> – Canadá</a:t>
            </a:r>
            <a:endParaRPr lang="fr-FR" sz="1100" i="1" dirty="0">
              <a:solidFill>
                <a:schemeClr val="accent3">
                  <a:lumMod val="75000"/>
                </a:schemeClr>
              </a:solidFill>
              <a:latin typeface="Arial Narrow" panose="020B0606020202030204" pitchFamily="34" charset="0"/>
            </a:endParaRPr>
          </a:p>
          <a:p>
            <a:pPr>
              <a:lnSpc>
                <a:spcPts val="1200"/>
              </a:lnSpc>
              <a:defRPr lang="en-US"/>
            </a:pPr>
            <a:r>
              <a:rPr lang="pt-PT" altLang="pt-BR" sz="1100" i="1" dirty="0" smtClean="0">
                <a:solidFill>
                  <a:schemeClr val="accent3">
                    <a:lumMod val="75000"/>
                  </a:schemeClr>
                </a:solidFill>
                <a:latin typeface="Arial Narrow" panose="020B0606020202030204" pitchFamily="34" charset="0"/>
              </a:rPr>
              <a:t>■ Prof</a:t>
            </a:r>
            <a:r>
              <a:rPr lang="pt-PT" sz="1100" dirty="0">
                <a:solidFill>
                  <a:schemeClr val="accent3">
                    <a:lumMod val="75000"/>
                  </a:schemeClr>
                </a:solidFill>
                <a:latin typeface="Arial Narrow" panose="020B0606020202030204" pitchFamily="34" charset="0"/>
              </a:rPr>
              <a:t>. Eder  de Souza Martins – </a:t>
            </a:r>
            <a:r>
              <a:rPr lang="fr-FR" sz="1100" dirty="0">
                <a:solidFill>
                  <a:schemeClr val="accent3">
                    <a:lumMod val="75000"/>
                  </a:schemeClr>
                </a:solidFill>
                <a:latin typeface="Arial Narrow" panose="020B0606020202030204" pitchFamily="34" charset="0"/>
              </a:rPr>
              <a:t>Chercheur </a:t>
            </a:r>
            <a:r>
              <a:rPr lang="fr-FR" sz="1100" dirty="0" smtClean="0">
                <a:solidFill>
                  <a:schemeClr val="accent3">
                    <a:lumMod val="75000"/>
                  </a:schemeClr>
                </a:solidFill>
                <a:latin typeface="Arial Narrow" panose="020B0606020202030204" pitchFamily="34" charset="0"/>
              </a:rPr>
              <a:t>à l’</a:t>
            </a:r>
            <a:r>
              <a:rPr lang="fr-FR" sz="1100" i="1" dirty="0" smtClean="0">
                <a:solidFill>
                  <a:schemeClr val="accent3">
                    <a:lumMod val="75000"/>
                  </a:schemeClr>
                </a:solidFill>
                <a:latin typeface="Arial Narrow" panose="020B0606020202030204" pitchFamily="34" charset="0"/>
              </a:rPr>
              <a:t>EMBRAPA</a:t>
            </a:r>
            <a:r>
              <a:rPr lang="fr-FR" sz="1100" dirty="0" smtClean="0">
                <a:solidFill>
                  <a:schemeClr val="accent3">
                    <a:lumMod val="75000"/>
                  </a:schemeClr>
                </a:solidFill>
                <a:latin typeface="Arial Narrow" panose="020B0606020202030204" pitchFamily="34" charset="0"/>
              </a:rPr>
              <a:t> </a:t>
            </a:r>
            <a:r>
              <a:rPr lang="fr-FR" sz="1100" i="1" dirty="0">
                <a:solidFill>
                  <a:schemeClr val="accent3">
                    <a:lumMod val="75000"/>
                  </a:schemeClr>
                </a:solidFill>
                <a:latin typeface="Arial Narrow" panose="020B0606020202030204" pitchFamily="34" charset="0"/>
              </a:rPr>
              <a:t>(Société Brésilienne de Recherche Agro-élevage</a:t>
            </a:r>
            <a:r>
              <a:rPr lang="pt-BR" sz="1100" i="1" dirty="0" smtClean="0">
                <a:solidFill>
                  <a:schemeClr val="accent3">
                    <a:lumMod val="75000"/>
                  </a:schemeClr>
                </a:solidFill>
                <a:latin typeface="Arial Narrow" panose="020B0606020202030204" pitchFamily="34" charset="0"/>
              </a:rPr>
              <a:t>)</a:t>
            </a:r>
          </a:p>
          <a:p>
            <a:pPr>
              <a:lnSpc>
                <a:spcPts val="1200"/>
              </a:lnSpc>
              <a:defRPr lang="en-US"/>
            </a:pPr>
            <a:endParaRPr lang="pt-PT" sz="1100" dirty="0">
              <a:solidFill>
                <a:schemeClr val="accent3">
                  <a:lumMod val="75000"/>
                </a:schemeClr>
              </a:solidFill>
              <a:latin typeface="Arial Narrow" panose="020B0606020202030204" pitchFamily="34" charset="0"/>
              <a:sym typeface="+mn-ea"/>
            </a:endParaRPr>
          </a:p>
          <a:p>
            <a:pPr>
              <a:lnSpc>
                <a:spcPts val="1200"/>
              </a:lnSpc>
              <a:defRPr lang="en-US"/>
            </a:pPr>
            <a:r>
              <a:rPr lang="pt-PT" sz="1100" dirty="0" smtClean="0">
                <a:solidFill>
                  <a:schemeClr val="accent3">
                    <a:lumMod val="75000"/>
                  </a:schemeClr>
                </a:solidFill>
                <a:latin typeface="Arial Narrow" panose="020B0606020202030204" pitchFamily="34" charset="0"/>
              </a:rPr>
              <a:t>Débats</a:t>
            </a:r>
            <a:endParaRPr lang="pt-PT" sz="1100" dirty="0">
              <a:solidFill>
                <a:schemeClr val="accent3">
                  <a:lumMod val="75000"/>
                </a:schemeClr>
              </a:solidFill>
              <a:latin typeface="Arial Narrow" panose="020B0606020202030204" pitchFamily="34" charset="0"/>
            </a:endParaRPr>
          </a:p>
          <a:p>
            <a:pPr>
              <a:lnSpc>
                <a:spcPts val="1200"/>
              </a:lnSpc>
              <a:defRPr lang="en-US"/>
            </a:pPr>
            <a:r>
              <a:rPr lang="pt-PT" sz="1100" dirty="0" smtClean="0">
                <a:solidFill>
                  <a:schemeClr val="accent3">
                    <a:lumMod val="75000"/>
                  </a:schemeClr>
                </a:solidFill>
                <a:latin typeface="Arial Narrow" panose="020B0606020202030204" pitchFamily="34" charset="0"/>
              </a:rPr>
              <a:t> Pause-café</a:t>
            </a:r>
          </a:p>
          <a:p>
            <a:pPr>
              <a:lnSpc>
                <a:spcPts val="1200"/>
              </a:lnSpc>
              <a:defRPr lang="en-US"/>
            </a:pPr>
            <a:r>
              <a:rPr lang="pt-PT" sz="1100" b="1" i="1" dirty="0">
                <a:solidFill>
                  <a:schemeClr val="accent3">
                    <a:lumMod val="75000"/>
                  </a:schemeClr>
                </a:solidFill>
                <a:latin typeface="Arial Narrow" panose="020B0606020202030204" pitchFamily="34" charset="0"/>
              </a:rPr>
              <a:t>Thème </a:t>
            </a:r>
            <a:r>
              <a:rPr lang="pt-PT" sz="1100" b="1" i="1" dirty="0" smtClean="0">
                <a:solidFill>
                  <a:schemeClr val="accent3">
                    <a:lumMod val="75000"/>
                  </a:schemeClr>
                </a:solidFill>
                <a:latin typeface="Arial Narrow" panose="020B0606020202030204" pitchFamily="34" charset="0"/>
              </a:rPr>
              <a:t>II: </a:t>
            </a:r>
            <a:r>
              <a:rPr lang="fr-FR" sz="1100" i="1" dirty="0" smtClean="0">
                <a:solidFill>
                  <a:schemeClr val="accent3">
                    <a:lumMod val="75000"/>
                  </a:schemeClr>
                </a:solidFill>
                <a:latin typeface="Arial Narrow" panose="020B0606020202030204" pitchFamily="34" charset="0"/>
              </a:rPr>
              <a:t>Fertilisation </a:t>
            </a:r>
            <a:r>
              <a:rPr lang="fr-FR" sz="1100" i="1" dirty="0">
                <a:solidFill>
                  <a:schemeClr val="accent3">
                    <a:lumMod val="75000"/>
                  </a:schemeClr>
                </a:solidFill>
                <a:latin typeface="Arial Narrow" panose="020B0606020202030204" pitchFamily="34" charset="0"/>
              </a:rPr>
              <a:t>des sols </a:t>
            </a:r>
            <a:r>
              <a:rPr lang="fr-FR" sz="1100" i="1" dirty="0" smtClean="0">
                <a:solidFill>
                  <a:schemeClr val="accent3">
                    <a:lumMod val="75000"/>
                  </a:schemeClr>
                </a:solidFill>
                <a:latin typeface="Arial Narrow" panose="020B0606020202030204" pitchFamily="34" charset="0"/>
              </a:rPr>
              <a:t>agricoles et </a:t>
            </a:r>
            <a:r>
              <a:rPr lang="fr-FR" sz="1100" i="1" dirty="0">
                <a:solidFill>
                  <a:schemeClr val="accent3">
                    <a:lumMod val="75000"/>
                  </a:schemeClr>
                </a:solidFill>
                <a:latin typeface="Arial Narrow" panose="020B0606020202030204" pitchFamily="34" charset="0"/>
              </a:rPr>
              <a:t>protection de l'environnement</a:t>
            </a:r>
            <a:endParaRPr lang="pt-PT" sz="1100" i="1" dirty="0">
              <a:solidFill>
                <a:schemeClr val="accent3">
                  <a:lumMod val="75000"/>
                </a:schemeClr>
              </a:solidFill>
              <a:latin typeface="Arial Narrow" panose="020B0606020202030204" pitchFamily="34" charset="0"/>
            </a:endParaRP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pt-BR" sz="1100"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dirty="0">
                <a:solidFill>
                  <a:schemeClr val="accent3">
                    <a:lumMod val="75000"/>
                  </a:schemeClr>
                </a:solidFill>
                <a:latin typeface="Arial Narrow" panose="020B0606020202030204" pitchFamily="34" charset="0"/>
              </a:rPr>
              <a:t>Chambre de commerce, d‘Industrie, d‘Agriculture et de Services de </a:t>
            </a:r>
            <a:r>
              <a:rPr lang="fr-FR" sz="1100" dirty="0" err="1">
                <a:solidFill>
                  <a:schemeClr val="accent3">
                    <a:lumMod val="75000"/>
                  </a:schemeClr>
                </a:solidFill>
                <a:latin typeface="Arial Narrow" panose="020B0606020202030204" pitchFamily="34" charset="0"/>
              </a:rPr>
              <a:t>Sotavento</a:t>
            </a:r>
            <a:r>
              <a:rPr lang="fr-FR" sz="1100" dirty="0">
                <a:solidFill>
                  <a:schemeClr val="accent3">
                    <a:lumMod val="75000"/>
                  </a:schemeClr>
                </a:solidFill>
                <a:latin typeface="Arial Narrow" panose="020B0606020202030204" pitchFamily="34" charset="0"/>
              </a:rPr>
              <a:t> - </a:t>
            </a:r>
            <a:r>
              <a:rPr lang="fr-FR" sz="1100" i="1" dirty="0">
                <a:solidFill>
                  <a:schemeClr val="accent3">
                    <a:lumMod val="75000"/>
                  </a:schemeClr>
                </a:solidFill>
                <a:latin typeface="Arial Narrow" panose="020B0606020202030204" pitchFamily="34" charset="0"/>
              </a:rPr>
              <a:t>CCIASS</a:t>
            </a:r>
            <a:r>
              <a:rPr lang="fr-FR" sz="1100" dirty="0">
                <a:solidFill>
                  <a:schemeClr val="accent3">
                    <a:lumMod val="75000"/>
                  </a:schemeClr>
                </a:solidFill>
                <a:latin typeface="Arial Narrow" panose="020B0606020202030204" pitchFamily="34" charset="0"/>
              </a:rPr>
              <a:t> (Cap-Vert</a:t>
            </a:r>
            <a:r>
              <a:rPr lang="fr-FR" sz="1100" dirty="0" smtClean="0">
                <a:solidFill>
                  <a:schemeClr val="accent3">
                    <a:lumMod val="75000"/>
                  </a:schemeClr>
                </a:solidFill>
                <a:latin typeface="Arial Narrow" panose="020B0606020202030204" pitchFamily="34" charset="0"/>
              </a:rPr>
              <a:t>)</a:t>
            </a:r>
            <a:endParaRPr lang="pt-BR" sz="1100"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solidFill>
                  <a:schemeClr val="accent3">
                    <a:lumMod val="75000"/>
                  </a:schemeClr>
                </a:solidFill>
                <a:latin typeface="Arial Narrow" panose="020B0606020202030204" pitchFamily="34" charset="0"/>
                <a:sym typeface="+mn-ea"/>
              </a:rPr>
              <a:t>Interventions des </a:t>
            </a:r>
            <a:r>
              <a:rPr lang="pt-PT" sz="1100" b="1" i="1" dirty="0">
                <a:solidFill>
                  <a:schemeClr val="accent3">
                    <a:lumMod val="75000"/>
                  </a:schemeClr>
                </a:solidFill>
                <a:latin typeface="Arial Narrow" panose="020B0606020202030204" pitchFamily="34" charset="0"/>
                <a:sym typeface="+mn-ea"/>
              </a:rPr>
              <a:t>Experts</a:t>
            </a:r>
            <a:r>
              <a:rPr lang="pt-PT" sz="1100" b="1" i="1" dirty="0" smtClean="0">
                <a:solidFill>
                  <a:schemeClr val="accent3">
                    <a:lumMod val="75000"/>
                  </a:schemeClr>
                </a:solidFill>
                <a:latin typeface="Arial Narrow" panose="020B0606020202030204" pitchFamily="34" charset="0"/>
                <a:sym typeface="+mn-ea"/>
              </a:rPr>
              <a:t>:</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fr-FR" sz="1100" dirty="0" smtClean="0">
                <a:solidFill>
                  <a:schemeClr val="accent3">
                    <a:lumMod val="75000"/>
                  </a:schemeClr>
                </a:solidFill>
                <a:latin typeface="Arial Narrow" panose="020B0606020202030204" pitchFamily="34" charset="0"/>
                <a:sym typeface="+mn-ea"/>
              </a:rPr>
              <a:t>Direction </a:t>
            </a:r>
            <a:r>
              <a:rPr lang="fr-FR" sz="1100" dirty="0">
                <a:solidFill>
                  <a:schemeClr val="accent3">
                    <a:lumMod val="75000"/>
                  </a:schemeClr>
                </a:solidFill>
                <a:latin typeface="Arial Narrow" panose="020B0606020202030204" pitchFamily="34" charset="0"/>
                <a:sym typeface="+mn-ea"/>
              </a:rPr>
              <a:t>de l'Agriculture et du Développement Rural - Commission de la</a:t>
            </a:r>
            <a:r>
              <a:rPr lang="fr-FR" sz="1100" i="1" dirty="0">
                <a:solidFill>
                  <a:schemeClr val="accent3">
                    <a:lumMod val="75000"/>
                  </a:schemeClr>
                </a:solidFill>
                <a:latin typeface="Arial Narrow" panose="020B0606020202030204" pitchFamily="34" charset="0"/>
                <a:sym typeface="+mn-ea"/>
              </a:rPr>
              <a:t> CEDEAO</a:t>
            </a:r>
            <a:endParaRPr lang="pt-PT" sz="1100" b="1" i="1" dirty="0" smtClean="0">
              <a:solidFill>
                <a:schemeClr val="accent3">
                  <a:lumMod val="75000"/>
                </a:schemeClr>
              </a:solidFill>
              <a:latin typeface="Arial Narrow" panose="020B0606020202030204" pitchFamily="34" charset="0"/>
              <a:sym typeface="+mn-ea"/>
            </a:endParaRP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fr-FR" sz="1100" i="1" dirty="0" smtClean="0">
                <a:solidFill>
                  <a:schemeClr val="accent3">
                    <a:lumMod val="75000"/>
                  </a:schemeClr>
                </a:solidFill>
                <a:latin typeface="Arial Narrow" panose="020B0606020202030204" pitchFamily="34" charset="0"/>
                <a:cs typeface="Arial Narrow" panose="020B0606020202030204" pitchFamily="34" charset="0"/>
                <a:sym typeface="+mn-ea"/>
              </a:rPr>
              <a:t>ARAA</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 Agence régionale pour l'agriculture et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l'alimentation</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Émérite Othon Henry Leonardos, </a:t>
            </a:r>
            <a:r>
              <a:rPr lang="fr-FR" sz="1100" dirty="0">
                <a:solidFill>
                  <a:schemeClr val="accent3">
                    <a:lumMod val="75000"/>
                  </a:schemeClr>
                </a:solidFill>
                <a:latin typeface="Arial Narrow" panose="020B0606020202030204" pitchFamily="34" charset="0"/>
              </a:rPr>
              <a:t>Chercheur </a:t>
            </a:r>
            <a:r>
              <a:rPr lang="pt-PT" sz="1100" dirty="0">
                <a:solidFill>
                  <a:schemeClr val="accent3">
                    <a:lumMod val="75000"/>
                  </a:schemeClr>
                </a:solidFill>
                <a:latin typeface="Arial Narrow" panose="020B0606020202030204" pitchFamily="34" charset="0"/>
                <a:sym typeface="+mn-ea"/>
              </a:rPr>
              <a:t>à l’Université de Brasilia</a:t>
            </a:r>
            <a:endParaRPr lang="fr-FR" sz="1100"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endParaRPr lang="fr-FR" sz="1100" dirty="0">
              <a:solidFill>
                <a:schemeClr val="accent3">
                  <a:lumMod val="75000"/>
                </a:schemeClr>
              </a:solidFill>
              <a:latin typeface="Arial Narrow" panose="020B0606020202030204" pitchFamily="34" charset="0"/>
              <a:sym typeface="+mn-ea"/>
            </a:endParaRPr>
          </a:p>
          <a:p>
            <a:pPr>
              <a:lnSpc>
                <a:spcPts val="1200"/>
              </a:lnSpc>
              <a:defRPr lang="en-US"/>
            </a:pPr>
            <a:r>
              <a:rPr lang="pt-PT" sz="1100" dirty="0" smtClean="0">
                <a:solidFill>
                  <a:schemeClr val="accent3">
                    <a:lumMod val="75000"/>
                  </a:schemeClr>
                </a:solidFill>
                <a:latin typeface="Arial Narrow" panose="020B0606020202030204" pitchFamily="34" charset="0"/>
              </a:rPr>
              <a:t>Débats</a:t>
            </a:r>
          </a:p>
          <a:p>
            <a:pPr>
              <a:lnSpc>
                <a:spcPts val="1200"/>
              </a:lnSpc>
              <a:defRPr lang="en-US"/>
            </a:pP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Pause-café</a:t>
            </a:r>
          </a:p>
          <a:p>
            <a:pPr>
              <a:lnSpc>
                <a:spcPts val="1200"/>
              </a:lnSpc>
              <a:defRPr lang="en-US"/>
            </a:pPr>
            <a:r>
              <a:rPr lang="pt-PT" sz="1100" b="1" i="1" dirty="0">
                <a:solidFill>
                  <a:schemeClr val="accent3">
                    <a:lumMod val="75000"/>
                  </a:schemeClr>
                </a:solidFill>
                <a:latin typeface="Arial Narrow" panose="020B0606020202030204" pitchFamily="34" charset="0"/>
              </a:rPr>
              <a:t>Thème </a:t>
            </a:r>
            <a:r>
              <a:rPr lang="pt-PT" sz="1100" b="1" i="1" dirty="0" smtClean="0">
                <a:solidFill>
                  <a:schemeClr val="accent3">
                    <a:lumMod val="75000"/>
                  </a:schemeClr>
                </a:solidFill>
                <a:latin typeface="Arial Narrow" panose="020B0606020202030204" pitchFamily="34" charset="0"/>
              </a:rPr>
              <a:t>III</a:t>
            </a:r>
            <a:r>
              <a:rPr lang="pt-PT" sz="1100" b="1" i="1" dirty="0">
                <a:solidFill>
                  <a:schemeClr val="accent3">
                    <a:lumMod val="75000"/>
                  </a:schemeClr>
                </a:solidFill>
                <a:latin typeface="Arial Narrow" panose="020B0606020202030204" pitchFamily="34" charset="0"/>
              </a:rPr>
              <a:t>: </a:t>
            </a:r>
            <a:r>
              <a:rPr lang="fr-FR" sz="1100" dirty="0">
                <a:solidFill>
                  <a:schemeClr val="accent3">
                    <a:lumMod val="75000"/>
                  </a:schemeClr>
                </a:solidFill>
                <a:latin typeface="Arial Narrow" panose="020B0606020202030204" pitchFamily="34" charset="0"/>
              </a:rPr>
              <a:t>Le </a:t>
            </a:r>
            <a:r>
              <a:rPr lang="fr-FR" sz="1100" dirty="0" smtClean="0">
                <a:solidFill>
                  <a:schemeClr val="accent3">
                    <a:lumMod val="75000"/>
                  </a:schemeClr>
                </a:solidFill>
                <a:latin typeface="Arial Narrow" panose="020B0606020202030204" pitchFamily="34" charset="0"/>
              </a:rPr>
              <a:t>Potentiel </a:t>
            </a:r>
            <a:r>
              <a:rPr lang="fr-FR" sz="1100" dirty="0">
                <a:solidFill>
                  <a:schemeClr val="accent3">
                    <a:lumMod val="75000"/>
                  </a:schemeClr>
                </a:solidFill>
                <a:latin typeface="Arial Narrow" panose="020B0606020202030204" pitchFamily="34" charset="0"/>
              </a:rPr>
              <a:t>du </a:t>
            </a:r>
            <a:r>
              <a:rPr lang="fr-FR" sz="1100" dirty="0" smtClean="0">
                <a:solidFill>
                  <a:schemeClr val="accent3">
                    <a:lumMod val="75000"/>
                  </a:schemeClr>
                </a:solidFill>
                <a:latin typeface="Arial Narrow" panose="020B0606020202030204" pitchFamily="34" charset="0"/>
              </a:rPr>
              <a:t>Basalte </a:t>
            </a:r>
            <a:r>
              <a:rPr lang="fr-FR" sz="1100" dirty="0">
                <a:solidFill>
                  <a:schemeClr val="accent3">
                    <a:lumMod val="75000"/>
                  </a:schemeClr>
                </a:solidFill>
                <a:latin typeface="Arial Narrow" panose="020B0606020202030204" pitchFamily="34" charset="0"/>
              </a:rPr>
              <a:t>comme </a:t>
            </a:r>
            <a:r>
              <a:rPr lang="fr-FR" sz="1100" dirty="0" err="1">
                <a:solidFill>
                  <a:schemeClr val="accent3">
                    <a:lumMod val="75000"/>
                  </a:schemeClr>
                </a:solidFill>
                <a:latin typeface="Arial Narrow" panose="020B0606020202030204" pitchFamily="34" charset="0"/>
              </a:rPr>
              <a:t>A</a:t>
            </a:r>
            <a:r>
              <a:rPr lang="fr-FR" sz="1100" dirty="0" err="1" smtClean="0">
                <a:solidFill>
                  <a:schemeClr val="accent3">
                    <a:lumMod val="75000"/>
                  </a:schemeClr>
                </a:solidFill>
                <a:latin typeface="Arial Narrow" panose="020B0606020202030204" pitchFamily="34" charset="0"/>
              </a:rPr>
              <a:t>grominéral</a:t>
            </a:r>
            <a:r>
              <a:rPr lang="fr-FR" sz="1100" dirty="0" smtClean="0">
                <a:solidFill>
                  <a:schemeClr val="accent3">
                    <a:lumMod val="75000"/>
                  </a:schemeClr>
                </a:solidFill>
                <a:latin typeface="Arial Narrow" panose="020B0606020202030204" pitchFamily="34" charset="0"/>
              </a:rPr>
              <a:t> </a:t>
            </a:r>
            <a:r>
              <a:rPr lang="fr-FR" sz="1100" dirty="0">
                <a:solidFill>
                  <a:schemeClr val="accent3">
                    <a:lumMod val="75000"/>
                  </a:schemeClr>
                </a:solidFill>
                <a:latin typeface="Arial Narrow" panose="020B0606020202030204" pitchFamily="34" charset="0"/>
              </a:rPr>
              <a:t>et ses </a:t>
            </a:r>
            <a:r>
              <a:rPr lang="fr-FR" sz="1100" dirty="0" smtClean="0">
                <a:solidFill>
                  <a:schemeClr val="accent3">
                    <a:lumMod val="75000"/>
                  </a:schemeClr>
                </a:solidFill>
                <a:latin typeface="Arial Narrow" panose="020B0606020202030204" pitchFamily="34" charset="0"/>
              </a:rPr>
              <a:t>Spécificités </a:t>
            </a: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en-GB" sz="1100"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BR" sz="1100" i="1" dirty="0">
                <a:solidFill>
                  <a:schemeClr val="accent3">
                    <a:lumMod val="75000"/>
                  </a:schemeClr>
                </a:solidFill>
                <a:latin typeface="Arial Narrow" panose="020B0606020202030204" pitchFamily="34" charset="0"/>
                <a:cs typeface="Arial Narrow" panose="020B0606020202030204" pitchFamily="34" charset="0"/>
                <a:sym typeface="+mn-ea"/>
              </a:rPr>
              <a:t>:</a:t>
            </a:r>
            <a:r>
              <a:rPr lang="pt-BR" sz="1100" b="1" i="1" dirty="0">
                <a:solidFill>
                  <a:schemeClr val="accent3">
                    <a:lumMod val="75000"/>
                  </a:schemeClr>
                </a:solidFill>
                <a:latin typeface="Arial Narrow" panose="020B0606020202030204" pitchFamily="34" charset="0"/>
                <a:cs typeface="Arial Narrow" panose="020B0606020202030204" pitchFamily="34" charset="0"/>
                <a:sym typeface="+mn-ea"/>
              </a:rPr>
              <a:t> </a:t>
            </a:r>
            <a:r>
              <a:rPr lang="fr-FR" sz="1100" i="1" dirty="0">
                <a:solidFill>
                  <a:schemeClr val="accent3">
                    <a:lumMod val="75000"/>
                  </a:schemeClr>
                </a:solidFill>
                <a:latin typeface="Arial Narrow" panose="020B0606020202030204" pitchFamily="34" charset="0"/>
              </a:rPr>
              <a:t>Laboratoire de génie civil du Cap-Vert</a:t>
            </a:r>
            <a:endParaRPr lang="pt-BR" sz="1100"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1200"/>
              </a:lnSpc>
              <a:defRPr lang="en-US"/>
            </a:pPr>
            <a:r>
              <a:rPr lang="pt-PT" sz="1100" b="1" dirty="0">
                <a:solidFill>
                  <a:schemeClr val="accent3">
                    <a:lumMod val="75000"/>
                  </a:schemeClr>
                </a:solidFill>
                <a:latin typeface="Arial Narrow" panose="020B0606020202030204" pitchFamily="34" charset="0"/>
                <a:sym typeface="+mn-ea"/>
              </a:rPr>
              <a:t>Interventions des </a:t>
            </a:r>
            <a:r>
              <a:rPr lang="pt-PT" sz="1100" b="1" i="1" dirty="0">
                <a:solidFill>
                  <a:schemeClr val="accent3">
                    <a:lumMod val="75000"/>
                  </a:schemeClr>
                </a:solidFill>
                <a:latin typeface="Arial Narrow" panose="020B0606020202030204" pitchFamily="34" charset="0"/>
                <a:sym typeface="+mn-ea"/>
              </a:rPr>
              <a:t>Experts:</a:t>
            </a:r>
          </a:p>
          <a:p>
            <a:pPr>
              <a:lnSpc>
                <a:spcPts val="1200"/>
              </a:lnSpc>
              <a:defRPr lang="en-US"/>
            </a:pPr>
            <a:r>
              <a:rPr lang="pt-PT" altLang="pt-BR" sz="1100" i="1" dirty="0" smtClean="0">
                <a:solidFill>
                  <a:schemeClr val="accent3">
                    <a:lumMod val="75000"/>
                  </a:schemeClr>
                </a:solidFill>
                <a:latin typeface="Arial Narrow" panose="020B0606020202030204" pitchFamily="34" charset="0"/>
              </a:rPr>
              <a:t>■ </a:t>
            </a:r>
            <a:r>
              <a:rPr lang="pt-PT" sz="1100" i="1" dirty="0" smtClean="0">
                <a:solidFill>
                  <a:schemeClr val="accent3">
                    <a:lumMod val="75000"/>
                  </a:schemeClr>
                </a:solidFill>
                <a:latin typeface="Arial Narrow" panose="020B0606020202030204" pitchFamily="34" charset="0"/>
                <a:sym typeface="+mn-ea"/>
              </a:rPr>
              <a:t>MSc</a:t>
            </a:r>
            <a:r>
              <a:rPr lang="pt-PT" sz="1100" i="1" dirty="0">
                <a:solidFill>
                  <a:schemeClr val="accent3">
                    <a:lumMod val="75000"/>
                  </a:schemeClr>
                </a:solidFill>
                <a:latin typeface="Arial Narrow" panose="020B0606020202030204" pitchFamily="34" charset="0"/>
                <a:sym typeface="+mn-ea"/>
              </a:rPr>
              <a:t>.</a:t>
            </a:r>
            <a:r>
              <a:rPr lang="pt-PT" sz="1100" b="1" i="1" dirty="0">
                <a:solidFill>
                  <a:schemeClr val="accent3">
                    <a:lumMod val="75000"/>
                  </a:schemeClr>
                </a:solidFill>
                <a:latin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sym typeface="+mn-ea"/>
              </a:rPr>
              <a:t>Magda Bergmann - </a:t>
            </a:r>
            <a:r>
              <a:rPr lang="fr-FR" sz="1100" i="1" dirty="0">
                <a:solidFill>
                  <a:schemeClr val="accent3">
                    <a:lumMod val="75000"/>
                  </a:schemeClr>
                </a:solidFill>
                <a:latin typeface="Arial Narrow" panose="020B0606020202030204" pitchFamily="34" charset="0"/>
                <a:sym typeface="+mn-ea"/>
              </a:rPr>
              <a:t>Chercheur </a:t>
            </a:r>
            <a:r>
              <a:rPr lang="pt-PT" altLang="fr-FR" sz="1100" i="1" dirty="0">
                <a:solidFill>
                  <a:schemeClr val="accent3">
                    <a:lumMod val="75000"/>
                  </a:schemeClr>
                </a:solidFill>
                <a:latin typeface="Arial Narrow" panose="020B0606020202030204" pitchFamily="34" charset="0"/>
                <a:sym typeface="+mn-ea"/>
              </a:rPr>
              <a:t>du </a:t>
            </a:r>
            <a:r>
              <a:rPr lang="pt-PT" sz="1100" dirty="0">
                <a:solidFill>
                  <a:schemeClr val="accent3">
                    <a:lumMod val="75000"/>
                  </a:schemeClr>
                </a:solidFill>
                <a:latin typeface="Arial Narrow" panose="020B0606020202030204" pitchFamily="34" charset="0"/>
                <a:sym typeface="+mn-ea"/>
              </a:rPr>
              <a:t>Service Géologique du Brésil</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i="1" dirty="0" smtClean="0">
                <a:solidFill>
                  <a:schemeClr val="accent3">
                    <a:lumMod val="75000"/>
                  </a:schemeClr>
                </a:solidFill>
                <a:latin typeface="Arial Narrow" panose="020B0606020202030204" pitchFamily="34" charset="0"/>
                <a:sym typeface="+mn-ea"/>
              </a:rPr>
              <a:t>MSc</a:t>
            </a:r>
            <a:r>
              <a:rPr lang="pt-PT" sz="1100" i="1" dirty="0">
                <a:solidFill>
                  <a:schemeClr val="accent3">
                    <a:lumMod val="75000"/>
                  </a:schemeClr>
                </a:solidFill>
                <a:latin typeface="Arial Narrow" panose="020B0606020202030204" pitchFamily="34" charset="0"/>
                <a:sym typeface="+mn-ea"/>
              </a:rPr>
              <a:t>.</a:t>
            </a:r>
            <a:r>
              <a:rPr lang="pt-PT" sz="1100" b="1" i="1" dirty="0">
                <a:solidFill>
                  <a:schemeClr val="accent3">
                    <a:lumMod val="75000"/>
                  </a:schemeClr>
                </a:solidFill>
                <a:latin typeface="Arial Narrow" panose="020B0606020202030204" pitchFamily="34" charset="0"/>
                <a:sym typeface="+mn-ea"/>
              </a:rPr>
              <a:t>  </a:t>
            </a:r>
            <a:r>
              <a:rPr lang="pt-PT" sz="1100" dirty="0" smtClean="0">
                <a:solidFill>
                  <a:schemeClr val="accent3">
                    <a:lumMod val="75000"/>
                  </a:schemeClr>
                </a:solidFill>
                <a:latin typeface="Arial Narrow" panose="020B0606020202030204" pitchFamily="34" charset="0"/>
                <a:sym typeface="+mn-ea"/>
              </a:rPr>
              <a:t>Andrea </a:t>
            </a:r>
            <a:r>
              <a:rPr lang="pt-PT" sz="1100" dirty="0">
                <a:solidFill>
                  <a:schemeClr val="accent3">
                    <a:lumMod val="75000"/>
                  </a:schemeClr>
                </a:solidFill>
                <a:latin typeface="Arial Narrow" panose="020B0606020202030204" pitchFamily="34" charset="0"/>
                <a:sym typeface="+mn-ea"/>
              </a:rPr>
              <a:t>Sander - </a:t>
            </a:r>
            <a:r>
              <a:rPr lang="fr-FR" sz="1100" i="1" dirty="0">
                <a:solidFill>
                  <a:schemeClr val="accent3">
                    <a:lumMod val="75000"/>
                  </a:schemeClr>
                </a:solidFill>
                <a:latin typeface="Arial Narrow" panose="020B0606020202030204" pitchFamily="34" charset="0"/>
                <a:sym typeface="+mn-ea"/>
              </a:rPr>
              <a:t>Chercheur </a:t>
            </a:r>
            <a:r>
              <a:rPr lang="pt-PT" altLang="fr-FR" sz="1100" i="1" dirty="0">
                <a:solidFill>
                  <a:schemeClr val="accent3">
                    <a:lumMod val="75000"/>
                  </a:schemeClr>
                </a:solidFill>
                <a:latin typeface="Arial Narrow" panose="020B0606020202030204" pitchFamily="34" charset="0"/>
                <a:sym typeface="+mn-ea"/>
              </a:rPr>
              <a:t>du </a:t>
            </a:r>
            <a:r>
              <a:rPr lang="pt-PT" sz="1100" dirty="0">
                <a:solidFill>
                  <a:schemeClr val="accent3">
                    <a:lumMod val="75000"/>
                  </a:schemeClr>
                </a:solidFill>
                <a:latin typeface="Arial Narrow" panose="020B0606020202030204" pitchFamily="34" charset="0"/>
                <a:sym typeface="+mn-ea"/>
              </a:rPr>
              <a:t>Service Géologique du </a:t>
            </a:r>
            <a:r>
              <a:rPr lang="pt-PT" sz="1100" dirty="0" smtClean="0">
                <a:solidFill>
                  <a:schemeClr val="accent3">
                    <a:lumMod val="75000"/>
                  </a:schemeClr>
                </a:solidFill>
                <a:latin typeface="Arial Narrow" panose="020B0606020202030204" pitchFamily="34" charset="0"/>
                <a:sym typeface="+mn-ea"/>
              </a:rPr>
              <a:t>Brésil</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Émérite Peter van Straaten – </a:t>
            </a:r>
            <a:r>
              <a:rPr lang="fr-FR" sz="1100" dirty="0">
                <a:solidFill>
                  <a:schemeClr val="accent3">
                    <a:lumMod val="75000"/>
                  </a:schemeClr>
                </a:solidFill>
                <a:latin typeface="Arial Narrow" panose="020B0606020202030204" pitchFamily="34" charset="0"/>
              </a:rPr>
              <a:t>Chercheur à l’</a:t>
            </a:r>
            <a:r>
              <a:rPr lang="pt-PT" sz="1100" dirty="0">
                <a:solidFill>
                  <a:schemeClr val="accent3">
                    <a:lumMod val="75000"/>
                  </a:schemeClr>
                </a:solidFill>
                <a:latin typeface="Arial Narrow" panose="020B0606020202030204" pitchFamily="34" charset="0"/>
                <a:sym typeface="+mn-ea"/>
              </a:rPr>
              <a:t>Université de Guelph</a:t>
            </a:r>
            <a:r>
              <a:rPr lang="pt-BR" sz="1100" dirty="0">
                <a:solidFill>
                  <a:schemeClr val="accent3">
                    <a:lumMod val="75000"/>
                  </a:schemeClr>
                </a:solidFill>
                <a:latin typeface="Arial Narrow" panose="020B0606020202030204" pitchFamily="34" charset="0"/>
                <a:sym typeface="+mn-ea"/>
              </a:rPr>
              <a:t> – </a:t>
            </a:r>
            <a:r>
              <a:rPr lang="pt-BR" sz="1100" dirty="0" smtClean="0">
                <a:solidFill>
                  <a:schemeClr val="accent3">
                    <a:lumMod val="75000"/>
                  </a:schemeClr>
                </a:solidFill>
                <a:latin typeface="Arial Narrow" panose="020B0606020202030204" pitchFamily="34" charset="0"/>
                <a:sym typeface="+mn-ea"/>
              </a:rPr>
              <a:t>Canadá</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dirty="0" smtClean="0">
                <a:solidFill>
                  <a:srgbClr val="006666"/>
                </a:solidFill>
                <a:latin typeface="Arial Narrow" panose="020B0606020202030204" pitchFamily="34" charset="0"/>
                <a:cs typeface="Arial Narrow" panose="020B0606020202030204" pitchFamily="34" charset="0"/>
                <a:sym typeface="+mn-ea"/>
              </a:rPr>
              <a:t>Prof</a:t>
            </a:r>
            <a:r>
              <a:rPr lang="pt-PT" sz="1100"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rPr>
              <a:t>Jean Pierre Tchouankoue - Université</a:t>
            </a:r>
            <a:r>
              <a:rPr lang="pt-PT" sz="1100" dirty="0">
                <a:solidFill>
                  <a:srgbClr val="006666"/>
                </a:solidFill>
                <a:latin typeface="Arial Narrow" panose="020B0606020202030204" pitchFamily="34" charset="0"/>
                <a:cs typeface="Arial Narrow" panose="020B0606020202030204" pitchFamily="34" charset="0"/>
                <a:sym typeface="+mn-ea"/>
              </a:rPr>
              <a:t> de Yaoundé - Cameroun</a:t>
            </a:r>
          </a:p>
          <a:p>
            <a:pPr>
              <a:lnSpc>
                <a:spcPts val="1200"/>
              </a:lnSpc>
              <a:defRPr lang="en-US"/>
            </a:pPr>
            <a:endParaRPr lang="fr-FR" sz="1100" i="1" dirty="0">
              <a:solidFill>
                <a:schemeClr val="accent3">
                  <a:lumMod val="75000"/>
                </a:schemeClr>
              </a:solidFill>
              <a:latin typeface="Arial Narrow" panose="020B0606020202030204" pitchFamily="34" charset="0"/>
            </a:endParaRPr>
          </a:p>
          <a:p>
            <a:pPr>
              <a:lnSpc>
                <a:spcPts val="1200"/>
              </a:lnSpc>
              <a:defRPr lang="en-US"/>
            </a:pPr>
            <a:r>
              <a:rPr lang="pt-PT" sz="1100" dirty="0">
                <a:solidFill>
                  <a:schemeClr val="accent3">
                    <a:lumMod val="75000"/>
                  </a:schemeClr>
                </a:solidFill>
                <a:latin typeface="Arial Narrow" panose="020B0606020202030204" pitchFamily="34" charset="0"/>
              </a:rPr>
              <a:t>Débats</a:t>
            </a:r>
            <a:endParaRPr lang="fr-FR" sz="1100" i="1" dirty="0">
              <a:solidFill>
                <a:schemeClr val="accent3">
                  <a:lumMod val="75000"/>
                </a:schemeClr>
              </a:solidFill>
              <a:latin typeface="Arial Narrow" panose="020B0606020202030204" pitchFamily="34" charset="0"/>
            </a:endParaRPr>
          </a:p>
          <a:p>
            <a:pPr>
              <a:lnSpc>
                <a:spcPts val="1200"/>
              </a:lnSpc>
              <a:defRPr lang="en-US"/>
            </a:pPr>
            <a:r>
              <a:rPr lang="pt-BR" sz="1100" b="1" i="1" dirty="0">
                <a:solidFill>
                  <a:schemeClr val="accent3">
                    <a:lumMod val="75000"/>
                  </a:schemeClr>
                </a:solidFill>
                <a:latin typeface="Arial Narrow" panose="020B0606020202030204" pitchFamily="34" charset="0"/>
              </a:rPr>
              <a:t>Déjeuner</a:t>
            </a:r>
          </a:p>
          <a:p>
            <a:pPr>
              <a:lnSpc>
                <a:spcPts val="1200"/>
              </a:lnSpc>
              <a:defRPr lang="en-US"/>
            </a:pPr>
            <a:r>
              <a:rPr lang="pt-PT" sz="1100" b="1" i="1" dirty="0" smtClean="0">
                <a:solidFill>
                  <a:schemeClr val="accent3">
                    <a:lumMod val="75000"/>
                  </a:schemeClr>
                </a:solidFill>
                <a:latin typeface="Arial Narrow" panose="020B0606020202030204" pitchFamily="34" charset="0"/>
              </a:rPr>
              <a:t>Thème IV: </a:t>
            </a:r>
            <a:r>
              <a:rPr lang="fr-FR" sz="1100" i="1" dirty="0">
                <a:solidFill>
                  <a:schemeClr val="accent3">
                    <a:lumMod val="75000"/>
                  </a:schemeClr>
                </a:solidFill>
                <a:latin typeface="Arial Narrow" panose="020B0606020202030204" pitchFamily="34" charset="0"/>
              </a:rPr>
              <a:t>Rentabilité agricole et contrôle de la qualité des aliments produits</a:t>
            </a:r>
            <a:endParaRPr lang="pt-PT" sz="1100" i="1" dirty="0">
              <a:solidFill>
                <a:schemeClr val="accent3">
                  <a:lumMod val="75000"/>
                </a:schemeClr>
              </a:solidFill>
              <a:latin typeface="Arial Narrow" panose="020B0606020202030204" pitchFamily="34" charset="0"/>
            </a:endParaRPr>
          </a:p>
          <a:p>
            <a:pPr>
              <a:lnSpc>
                <a:spcPts val="1200"/>
              </a:lnSpc>
              <a:defRPr lang="en-US"/>
            </a:pPr>
            <a:r>
              <a:rPr lang="pt-PT" sz="1100" b="1" i="1" dirty="0" smtClean="0">
                <a:solidFill>
                  <a:schemeClr val="accent3">
                    <a:lumMod val="75000"/>
                  </a:schemeClr>
                </a:solidFill>
                <a:latin typeface="Arial Narrow" panose="020B0606020202030204" pitchFamily="34" charset="0"/>
                <a:sym typeface="+mn-ea"/>
              </a:rPr>
              <a:t>Modérateur</a:t>
            </a:r>
            <a:r>
              <a:rPr lang="pt-BR" sz="1100" i="1" dirty="0" smtClean="0">
                <a:solidFill>
                  <a:schemeClr val="accent3">
                    <a:lumMod val="75000"/>
                  </a:schemeClr>
                </a:solidFill>
                <a:latin typeface="Arial Narrow" panose="020B0606020202030204" pitchFamily="34" charset="0"/>
                <a:cs typeface="Arial Narrow" panose="020B0606020202030204" pitchFamily="34" charset="0"/>
                <a:sym typeface="+mn-ea"/>
              </a:rPr>
              <a:t>:</a:t>
            </a:r>
            <a:r>
              <a:rPr lang="pt-BR"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 </a:t>
            </a:r>
            <a:r>
              <a:rPr lang="pt-BR" sz="1100" i="1" dirty="0">
                <a:solidFill>
                  <a:schemeClr val="accent3">
                    <a:lumMod val="75000"/>
                  </a:schemeClr>
                </a:solidFill>
                <a:latin typeface="Arial Narrow" panose="020B0606020202030204" pitchFamily="34" charset="0"/>
                <a:cs typeface="Arial Narrow" panose="020B0606020202030204" pitchFamily="34" charset="0"/>
                <a:sym typeface="+mn-ea"/>
              </a:rPr>
              <a:t>Université du Cap Vert</a:t>
            </a:r>
          </a:p>
          <a:p>
            <a:pPr>
              <a:lnSpc>
                <a:spcPts val="1200"/>
              </a:lnSpc>
              <a:defRPr lang="en-US"/>
            </a:pPr>
            <a:r>
              <a:rPr lang="pt-PT" sz="1100" b="1" dirty="0" smtClean="0">
                <a:solidFill>
                  <a:schemeClr val="accent3">
                    <a:lumMod val="75000"/>
                  </a:schemeClr>
                </a:solidFill>
                <a:latin typeface="Arial Narrow" panose="020B0606020202030204" pitchFamily="34" charset="0"/>
                <a:sym typeface="+mn-ea"/>
              </a:rPr>
              <a:t>Interventions </a:t>
            </a:r>
            <a:r>
              <a:rPr lang="pt-PT" sz="1100" b="1" dirty="0">
                <a:solidFill>
                  <a:schemeClr val="accent3">
                    <a:lumMod val="75000"/>
                  </a:schemeClr>
                </a:solidFill>
                <a:latin typeface="Arial Narrow" panose="020B0606020202030204" pitchFamily="34" charset="0"/>
                <a:sym typeface="+mn-ea"/>
              </a:rPr>
              <a:t>des </a:t>
            </a:r>
            <a:r>
              <a:rPr lang="pt-PT" sz="1100" b="1" i="1" dirty="0">
                <a:solidFill>
                  <a:schemeClr val="accent3">
                    <a:lumMod val="75000"/>
                  </a:schemeClr>
                </a:solidFill>
                <a:latin typeface="Arial Narrow" panose="020B0606020202030204" pitchFamily="34" charset="0"/>
                <a:sym typeface="+mn-ea"/>
              </a:rPr>
              <a:t>Experts</a:t>
            </a:r>
            <a:r>
              <a:rPr lang="pt-PT" sz="1100" b="1" i="1" dirty="0" smtClean="0">
                <a:solidFill>
                  <a:schemeClr val="accent3">
                    <a:lumMod val="75000"/>
                  </a:schemeClr>
                </a:solidFill>
                <a:latin typeface="Arial Narrow" panose="020B0606020202030204" pitchFamily="34" charset="0"/>
                <a:sym typeface="+mn-ea"/>
              </a:rPr>
              <a:t>:</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fr-FR" sz="1100" i="1" dirty="0">
                <a:solidFill>
                  <a:schemeClr val="accent3">
                    <a:lumMod val="75000"/>
                  </a:schemeClr>
                </a:solidFill>
                <a:latin typeface="Arial Narrow" panose="020B0606020202030204" pitchFamily="34" charset="0"/>
                <a:cs typeface="Arial Narrow" panose="020B0606020202030204" pitchFamily="34" charset="0"/>
                <a:sym typeface="+mn-ea"/>
              </a:rPr>
              <a:t>FAO</a:t>
            </a:r>
            <a:r>
              <a:rPr lang="fr-FR" sz="1100" dirty="0">
                <a:solidFill>
                  <a:schemeClr val="accent3">
                    <a:lumMod val="75000"/>
                  </a:schemeClr>
                </a:solidFill>
                <a:latin typeface="Arial Narrow" panose="020B0606020202030204" pitchFamily="34" charset="0"/>
                <a:cs typeface="Arial Narrow" panose="020B0606020202030204" pitchFamily="34" charset="0"/>
                <a:sym typeface="+mn-ea"/>
              </a:rPr>
              <a:t> - Organisation des Nations Unies pour l'alimentation et </a:t>
            </a:r>
            <a:r>
              <a:rPr lang="fr-FR" sz="1100" dirty="0" smtClean="0">
                <a:solidFill>
                  <a:schemeClr val="accent3">
                    <a:lumMod val="75000"/>
                  </a:schemeClr>
                </a:solidFill>
                <a:latin typeface="Arial Narrow" panose="020B0606020202030204" pitchFamily="34" charset="0"/>
                <a:cs typeface="Arial Narrow" panose="020B0606020202030204" pitchFamily="34" charset="0"/>
                <a:sym typeface="+mn-ea"/>
              </a:rPr>
              <a:t>l'agriculture</a:t>
            </a:r>
          </a:p>
          <a:p>
            <a:pPr>
              <a:lnSpc>
                <a:spcPts val="1200"/>
              </a:lnSpc>
              <a:defRPr lang="en-US"/>
            </a:pPr>
            <a:r>
              <a:rPr lang="pt-PT" altLang="pt-BR" sz="1100" i="1" dirty="0">
                <a:solidFill>
                  <a:schemeClr val="accent3">
                    <a:lumMod val="75000"/>
                  </a:schemeClr>
                </a:solidFill>
                <a:latin typeface="Arial Narrow" panose="020B0606020202030204" pitchFamily="34" charset="0"/>
              </a:rPr>
              <a:t>■ </a:t>
            </a:r>
            <a:r>
              <a:rPr lang="pt-PT" sz="1100" i="1" dirty="0">
                <a:solidFill>
                  <a:schemeClr val="accent3">
                    <a:lumMod val="75000"/>
                  </a:schemeClr>
                </a:solidFill>
                <a:latin typeface="Arial Narrow" panose="020B0606020202030204" pitchFamily="34" charset="0"/>
              </a:rPr>
              <a:t>ENSA - </a:t>
            </a:r>
            <a:r>
              <a:rPr lang="fr-FR" sz="1100" dirty="0" smtClean="0">
                <a:solidFill>
                  <a:schemeClr val="accent3">
                    <a:lumMod val="75000"/>
                  </a:schemeClr>
                </a:solidFill>
                <a:latin typeface="Arial Narrow" panose="020B0606020202030204" pitchFamily="34" charset="0"/>
              </a:rPr>
              <a:t>École Nationale Supérieure d‘Agronomie </a:t>
            </a:r>
            <a:r>
              <a:rPr lang="fr-FR" sz="1100" dirty="0">
                <a:solidFill>
                  <a:schemeClr val="accent3">
                    <a:lumMod val="75000"/>
                  </a:schemeClr>
                </a:solidFill>
                <a:latin typeface="Arial Narrow" panose="020B0606020202030204" pitchFamily="34" charset="0"/>
              </a:rPr>
              <a:t>de Y</a:t>
            </a:r>
            <a:r>
              <a:rPr lang="fr-FR" sz="1100" dirty="0" smtClean="0">
                <a:solidFill>
                  <a:schemeClr val="accent3">
                    <a:lumMod val="75000"/>
                  </a:schemeClr>
                </a:solidFill>
                <a:latin typeface="Arial Narrow" panose="020B0606020202030204" pitchFamily="34" charset="0"/>
              </a:rPr>
              <a:t>amoussoukro</a:t>
            </a:r>
            <a:r>
              <a:rPr lang="pt-PT" sz="1100"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rPr>
              <a:t>– Côte d’Ivoire</a:t>
            </a:r>
          </a:p>
          <a:p>
            <a:pPr>
              <a:lnSpc>
                <a:spcPts val="1200"/>
              </a:lnSpc>
              <a:defRPr lang="en-US"/>
            </a:pPr>
            <a:r>
              <a:rPr lang="pt-PT" altLang="pt-BR" sz="1100" i="1" dirty="0" smtClean="0">
                <a:solidFill>
                  <a:schemeClr val="accent3">
                    <a:lumMod val="75000"/>
                  </a:schemeClr>
                </a:solidFill>
                <a:latin typeface="Arial Narrow" panose="020B0606020202030204" pitchFamily="34" charset="0"/>
              </a:rPr>
              <a:t>■ </a:t>
            </a:r>
            <a:r>
              <a:rPr lang="pt-PT" sz="1100" dirty="0">
                <a:solidFill>
                  <a:schemeClr val="accent3">
                    <a:lumMod val="75000"/>
                  </a:schemeClr>
                </a:solidFill>
                <a:latin typeface="Arial Narrow" panose="020B0606020202030204" pitchFamily="34" charset="0"/>
                <a:sym typeface="+mn-ea"/>
              </a:rPr>
              <a:t>Prof. Bernardo Knapik –  Chercheur  à l’Université Estadual do Paraná </a:t>
            </a:r>
            <a:r>
              <a:rPr lang="pt-BR" sz="1100" dirty="0">
                <a:solidFill>
                  <a:schemeClr val="accent3">
                    <a:lumMod val="75000"/>
                  </a:schemeClr>
                </a:solidFill>
                <a:latin typeface="Arial Narrow" panose="020B0606020202030204" pitchFamily="34" charset="0"/>
                <a:sym typeface="+mn-ea"/>
              </a:rPr>
              <a:t>– </a:t>
            </a:r>
            <a:r>
              <a:rPr lang="pt-PT" sz="1100" dirty="0">
                <a:solidFill>
                  <a:schemeClr val="accent3">
                    <a:lumMod val="75000"/>
                  </a:schemeClr>
                </a:solidFill>
                <a:latin typeface="Arial Narrow" panose="020B0606020202030204" pitchFamily="34" charset="0"/>
                <a:sym typeface="+mn-ea"/>
              </a:rPr>
              <a:t> Brésil </a:t>
            </a:r>
            <a:endParaRPr lang="pt-PT" sz="1100" dirty="0" smtClean="0">
              <a:solidFill>
                <a:schemeClr val="accent3">
                  <a:lumMod val="75000"/>
                </a:schemeClr>
              </a:solidFill>
              <a:latin typeface="Arial Narrow" panose="020B0606020202030204" pitchFamily="34" charset="0"/>
              <a:sym typeface="+mn-ea"/>
            </a:endParaRPr>
          </a:p>
          <a:p>
            <a:pPr>
              <a:lnSpc>
                <a:spcPts val="1200"/>
              </a:lnSpc>
              <a:defRPr lang="en-US"/>
            </a:pPr>
            <a:endParaRPr lang="fr-FR" sz="1100" dirty="0" smtClean="0">
              <a:solidFill>
                <a:schemeClr val="accent3">
                  <a:lumMod val="75000"/>
                </a:schemeClr>
              </a:solidFill>
              <a:latin typeface="Arial Narrow" panose="020B0606020202030204" pitchFamily="34" charset="0"/>
            </a:endParaRPr>
          </a:p>
          <a:p>
            <a:pPr>
              <a:lnSpc>
                <a:spcPts val="1200"/>
              </a:lnSpc>
              <a:defRPr lang="en-US"/>
            </a:pPr>
            <a:r>
              <a:rPr lang="pt-PT" sz="1100" dirty="0" smtClean="0">
                <a:solidFill>
                  <a:schemeClr val="accent3">
                    <a:lumMod val="75000"/>
                  </a:schemeClr>
                </a:solidFill>
                <a:latin typeface="Arial Narrow" panose="020B0606020202030204" pitchFamily="34" charset="0"/>
              </a:rPr>
              <a:t>Débats</a:t>
            </a:r>
          </a:p>
          <a:p>
            <a:pPr>
              <a:lnSpc>
                <a:spcPts val="1200"/>
              </a:lnSpc>
              <a:defRPr lang="en-US"/>
            </a:pPr>
            <a:r>
              <a:rPr sz="1100" i="1" dirty="0" err="1" smtClean="0">
                <a:solidFill>
                  <a:schemeClr val="accent3">
                    <a:lumMod val="75000"/>
                  </a:schemeClr>
                </a:solidFill>
                <a:latin typeface="Arial Narrow" panose="020B0606020202030204" pitchFamily="34" charset="0"/>
                <a:sym typeface="+mn-ea"/>
              </a:rPr>
              <a:t>Dîner</a:t>
            </a:r>
            <a:r>
              <a:rPr sz="1100" i="1" dirty="0" smtClean="0">
                <a:solidFill>
                  <a:schemeClr val="accent3">
                    <a:lumMod val="75000"/>
                  </a:schemeClr>
                </a:solidFill>
                <a:latin typeface="Arial Narrow" panose="020B0606020202030204" pitchFamily="34" charset="0"/>
                <a:sym typeface="+mn-ea"/>
              </a:rPr>
              <a:t> </a:t>
            </a:r>
            <a:r>
              <a:rPr sz="1100" i="1" dirty="0">
                <a:solidFill>
                  <a:schemeClr val="accent3">
                    <a:lumMod val="75000"/>
                  </a:schemeClr>
                </a:solidFill>
                <a:latin typeface="Arial Narrow" panose="020B0606020202030204" pitchFamily="34" charset="0"/>
                <a:sym typeface="+mn-ea"/>
              </a:rPr>
              <a:t>de </a:t>
            </a:r>
            <a:r>
              <a:rPr sz="1100" i="1" dirty="0" err="1">
                <a:solidFill>
                  <a:schemeClr val="accent3">
                    <a:lumMod val="75000"/>
                  </a:schemeClr>
                </a:solidFill>
                <a:latin typeface="Arial Narrow" panose="020B0606020202030204" pitchFamily="34" charset="0"/>
                <a:sym typeface="+mn-ea"/>
              </a:rPr>
              <a:t>bienvenue</a:t>
            </a:r>
            <a:r>
              <a:rPr sz="1100" i="1" dirty="0">
                <a:solidFill>
                  <a:schemeClr val="accent3">
                    <a:lumMod val="75000"/>
                  </a:schemeClr>
                </a:solidFill>
                <a:latin typeface="Arial Narrow" panose="020B0606020202030204" pitchFamily="34" charset="0"/>
                <a:sym typeface="+mn-ea"/>
              </a:rPr>
              <a:t> «LES SAVEURS DE LA CEDEAO»</a:t>
            </a:r>
          </a:p>
        </p:txBody>
      </p:sp>
      <p:sp>
        <p:nvSpPr>
          <p:cNvPr id="39" name="TextBox 16"/>
          <p:cNvSpPr/>
          <p:nvPr/>
        </p:nvSpPr>
        <p:spPr>
          <a:xfrm>
            <a:off x="61595" y="984885"/>
            <a:ext cx="1210310" cy="5603240"/>
          </a:xfrm>
          <a:prstGeom prst="rect">
            <a:avLst/>
          </a:prstGeom>
          <a:noFill/>
          <a:ln>
            <a:noFill/>
          </a:ln>
          <a:effectLst/>
        </p:spPr>
        <p:txBody>
          <a:bodyPr vert="horz" wrap="square" lIns="91440" tIns="45720" rIns="91440" bIns="45720" numCol="1" spcCol="215900" anchor="t"/>
          <a:lstStyle/>
          <a:p>
            <a:pPr>
              <a:lnSpc>
                <a:spcPts val="1200"/>
              </a:lnSpc>
              <a:defRPr lang="en-US"/>
            </a:pPr>
            <a:r>
              <a:rPr lang="en-US" sz="1100" dirty="0" smtClean="0">
                <a:solidFill>
                  <a:schemeClr val="accent3">
                    <a:lumMod val="75000"/>
                  </a:schemeClr>
                </a:solidFill>
                <a:latin typeface="Arial Narrow" panose="020B0606020202030204" pitchFamily="34" charset="0"/>
              </a:rPr>
              <a:t>08:00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09:30</a:t>
            </a: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09:30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09:45</a:t>
            </a:r>
            <a:endParaRPr lang="en-US" sz="1100" dirty="0">
              <a:solidFill>
                <a:schemeClr val="accent3">
                  <a:lumMod val="75000"/>
                </a:schemeClr>
              </a:solidFill>
              <a:latin typeface="Arial Narrow" panose="020B0606020202030204" pitchFamily="34"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09:45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11:15</a:t>
            </a: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r>
              <a:rPr lang="pt-BR" sz="1100" dirty="0" smtClean="0">
                <a:solidFill>
                  <a:schemeClr val="accent3">
                    <a:lumMod val="75000"/>
                  </a:schemeClr>
                </a:solidFill>
                <a:latin typeface="Arial Narrow" panose="020B0606020202030204" pitchFamily="34" charset="0"/>
              </a:rPr>
              <a:t>11:15 </a:t>
            </a:r>
            <a:r>
              <a:rPr lang="pt-BR" sz="1100" dirty="0">
                <a:solidFill>
                  <a:schemeClr val="accent3">
                    <a:lumMod val="75000"/>
                  </a:schemeClr>
                </a:solidFill>
                <a:latin typeface="Arial Narrow" panose="020B0606020202030204" pitchFamily="34" charset="0"/>
              </a:rPr>
              <a:t>– </a:t>
            </a:r>
            <a:r>
              <a:rPr lang="pt-BR" sz="1100" dirty="0" smtClean="0">
                <a:solidFill>
                  <a:schemeClr val="accent3">
                    <a:lumMod val="75000"/>
                  </a:schemeClr>
                </a:solidFill>
                <a:latin typeface="Arial Narrow" panose="020B0606020202030204" pitchFamily="34" charset="0"/>
              </a:rPr>
              <a:t>11:30</a:t>
            </a:r>
            <a:endParaRPr lang="pt-BR" sz="1100" dirty="0">
              <a:solidFill>
                <a:schemeClr val="accent3">
                  <a:lumMod val="75000"/>
                </a:schemeClr>
              </a:solidFill>
              <a:latin typeface="Arial Narrow" panose="020B0606020202030204" pitchFamily="34" charset="0"/>
            </a:endParaRPr>
          </a:p>
          <a:p>
            <a:pPr>
              <a:lnSpc>
                <a:spcPts val="1200"/>
              </a:lnSpc>
              <a:defRPr lang="en-US"/>
            </a:pPr>
            <a:r>
              <a:rPr lang="pt-BR" sz="1100" dirty="0" smtClean="0">
                <a:solidFill>
                  <a:schemeClr val="accent3">
                    <a:lumMod val="75000"/>
                  </a:schemeClr>
                </a:solidFill>
                <a:latin typeface="Arial Narrow" panose="020B0606020202030204" pitchFamily="34" charset="0"/>
              </a:rPr>
              <a:t>11:30 </a:t>
            </a:r>
            <a:r>
              <a:rPr lang="pt-BR" sz="1100" dirty="0">
                <a:solidFill>
                  <a:schemeClr val="accent3">
                    <a:lumMod val="75000"/>
                  </a:schemeClr>
                </a:solidFill>
                <a:latin typeface="Arial Narrow" panose="020B0606020202030204" pitchFamily="34" charset="0"/>
              </a:rPr>
              <a:t>– </a:t>
            </a:r>
            <a:r>
              <a:rPr lang="pt-BR" sz="1100" dirty="0" smtClean="0">
                <a:solidFill>
                  <a:schemeClr val="accent3">
                    <a:lumMod val="75000"/>
                  </a:schemeClr>
                </a:solidFill>
                <a:latin typeface="Arial Narrow" panose="020B0606020202030204" pitchFamily="34" charset="0"/>
              </a:rPr>
              <a:t>13:00</a:t>
            </a:r>
            <a:endParaRPr lang="pt-BR"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r>
              <a:rPr lang="en-US" sz="1100" i="1" dirty="0" smtClean="0">
                <a:solidFill>
                  <a:schemeClr val="accent3">
                    <a:lumMod val="75000"/>
                  </a:schemeClr>
                </a:solidFill>
                <a:latin typeface="Arial Narrow" panose="020B0606020202030204" pitchFamily="34" charset="0"/>
                <a:cs typeface="Times New Roman" panose="02020603050405020304" pitchFamily="1" charset="0"/>
              </a:rPr>
              <a:t>13:00</a:t>
            </a:r>
            <a:r>
              <a:rPr lang="en-US" sz="1100" dirty="0" smtClean="0">
                <a:solidFill>
                  <a:schemeClr val="accent3">
                    <a:lumMod val="75000"/>
                  </a:schemeClr>
                </a:solidFill>
                <a:latin typeface="Arial Narrow" panose="020B0606020202030204" pitchFamily="34" charset="0"/>
              </a:rPr>
              <a:t> </a:t>
            </a:r>
            <a:r>
              <a:rPr lang="en-US" sz="1100" dirty="0">
                <a:solidFill>
                  <a:schemeClr val="accent3">
                    <a:lumMod val="75000"/>
                  </a:schemeClr>
                </a:solidFill>
                <a:latin typeface="Arial Narrow" panose="020B0606020202030204" pitchFamily="34" charset="0"/>
              </a:rPr>
              <a:t>– </a:t>
            </a:r>
            <a:r>
              <a:rPr lang="en-US" sz="1100" i="1" dirty="0" smtClean="0">
                <a:solidFill>
                  <a:schemeClr val="accent3">
                    <a:lumMod val="75000"/>
                  </a:schemeClr>
                </a:solidFill>
                <a:latin typeface="Arial Narrow" panose="020B0606020202030204" pitchFamily="34" charset="0"/>
                <a:cs typeface="Times New Roman" panose="02020603050405020304" pitchFamily="1" charset="0"/>
              </a:rPr>
              <a:t>14:30</a:t>
            </a:r>
            <a:endParaRPr lang="en-US" sz="1100" i="1" dirty="0">
              <a:solidFill>
                <a:schemeClr val="accent3">
                  <a:lumMod val="75000"/>
                </a:schemeClr>
              </a:solidFill>
              <a:latin typeface="Arial Narrow" panose="020B0606020202030204" pitchFamily="34" charset="0"/>
              <a:cs typeface="Times New Roman" panose="02020603050405020304" pitchFamily="1"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14:30 </a:t>
            </a:r>
            <a:r>
              <a:rPr lang="en-US" sz="1100" dirty="0">
                <a:solidFill>
                  <a:schemeClr val="accent3">
                    <a:lumMod val="75000"/>
                  </a:schemeClr>
                </a:solidFill>
                <a:latin typeface="Arial Narrow" panose="020B0606020202030204" pitchFamily="34" charset="0"/>
              </a:rPr>
              <a:t>– </a:t>
            </a:r>
            <a:r>
              <a:rPr lang="en-US" sz="1100" dirty="0" smtClean="0">
                <a:solidFill>
                  <a:schemeClr val="accent3">
                    <a:lumMod val="75000"/>
                  </a:schemeClr>
                </a:solidFill>
                <a:latin typeface="Arial Narrow" panose="020B0606020202030204" pitchFamily="34" charset="0"/>
              </a:rPr>
              <a:t>16:00</a:t>
            </a: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endParaRPr lang="en-US" sz="1100" dirty="0" smtClean="0">
              <a:solidFill>
                <a:schemeClr val="accent3">
                  <a:lumMod val="75000"/>
                </a:schemeClr>
              </a:solidFill>
              <a:latin typeface="Arial Narrow" panose="020B0606020202030204" pitchFamily="34" charset="0"/>
            </a:endParaRPr>
          </a:p>
          <a:p>
            <a:pPr>
              <a:lnSpc>
                <a:spcPts val="1200"/>
              </a:lnSpc>
              <a:defRPr lang="en-US"/>
            </a:pPr>
            <a:r>
              <a:rPr lang="en-US" sz="1100" dirty="0" smtClean="0">
                <a:solidFill>
                  <a:schemeClr val="accent3">
                    <a:lumMod val="75000"/>
                  </a:schemeClr>
                </a:solidFill>
                <a:latin typeface="Arial Narrow" panose="020B0606020202030204" pitchFamily="34" charset="0"/>
              </a:rPr>
              <a:t>20:30  –  23:00</a:t>
            </a:r>
          </a:p>
        </p:txBody>
      </p:sp>
      <p:sp>
        <p:nvSpPr>
          <p:cNvPr id="40" name="TextBox 39"/>
          <p:cNvSpPr txBox="1"/>
          <p:nvPr/>
        </p:nvSpPr>
        <p:spPr>
          <a:xfrm>
            <a:off x="1135379" y="53340"/>
            <a:ext cx="5905501" cy="848950"/>
          </a:xfrm>
          <a:prstGeom prst="rect">
            <a:avLst/>
          </a:prstGeom>
          <a:noFill/>
        </p:spPr>
        <p:txBody>
          <a:bodyPr wrap="square" rtlCol="0">
            <a:spAutoFit/>
          </a:bodyPr>
          <a:lstStyle/>
          <a:p>
            <a:pPr algn="ctr" fontAlgn="base">
              <a:lnSpc>
                <a:spcPts val="1500"/>
              </a:lnSpc>
            </a:pPr>
            <a:r>
              <a:rPr lang="fr-FR" sz="1600" b="1" cap="all" dirty="0">
                <a:solidFill>
                  <a:schemeClr val="tx2">
                    <a:lumMod val="50000"/>
                  </a:schemeClr>
                </a:solidFill>
              </a:rPr>
              <a:t>LE PROGRAMME DE LA TABLE RONDE</a:t>
            </a:r>
          </a:p>
          <a:p>
            <a:pPr algn="ctr" fontAlgn="base">
              <a:lnSpc>
                <a:spcPts val="1500"/>
              </a:lnSpc>
            </a:pPr>
            <a:r>
              <a:rPr lang="fr-FR" sz="1200" b="1" cap="all" dirty="0" smtClean="0">
                <a:solidFill>
                  <a:schemeClr val="tx2">
                    <a:lumMod val="50000"/>
                  </a:schemeClr>
                </a:solidFill>
              </a:rPr>
              <a:t>La POUDRE DE BASALTE DANS L’AGRICULTURE</a:t>
            </a:r>
          </a:p>
          <a:p>
            <a:pPr algn="ctr" fontAlgn="base">
              <a:lnSpc>
                <a:spcPts val="1500"/>
              </a:lnSpc>
            </a:pPr>
            <a:r>
              <a:rPr lang="fr-FR" sz="1200" b="1" cap="all" dirty="0" smtClean="0">
                <a:solidFill>
                  <a:schemeClr val="tx2">
                    <a:lumMod val="50000"/>
                  </a:schemeClr>
                </a:solidFill>
              </a:rPr>
              <a:t> LA QUALITÉ DES ALIMENTS ET la PROTECTION De l’ENVIRONNEMENT</a:t>
            </a:r>
          </a:p>
          <a:p>
            <a:pPr algn="ctr" fontAlgn="base">
              <a:lnSpc>
                <a:spcPts val="700"/>
              </a:lnSpc>
            </a:pPr>
            <a:r>
              <a:rPr lang="fr-FR" sz="1200" b="1" cap="all" dirty="0">
                <a:solidFill>
                  <a:schemeClr val="tx2">
                    <a:lumMod val="50000"/>
                  </a:schemeClr>
                </a:solidFill>
              </a:rPr>
              <a:t/>
            </a:r>
            <a:br>
              <a:rPr lang="fr-FR" sz="1200" b="1" cap="all" dirty="0">
                <a:solidFill>
                  <a:schemeClr val="tx2">
                    <a:lumMod val="50000"/>
                  </a:schemeClr>
                </a:solidFill>
              </a:rPr>
            </a:br>
            <a:r>
              <a:rPr lang="pt-PT" sz="1200" i="1" dirty="0">
                <a:solidFill>
                  <a:srgbClr val="006666"/>
                </a:solidFill>
                <a:latin typeface="Arial Narrow" panose="020B0606020202030204" pitchFamily="34" charset="0"/>
                <a:cs typeface="Arial Narrow" panose="020B0606020202030204" pitchFamily="34" charset="0"/>
                <a:sym typeface="+mn-ea"/>
              </a:rPr>
              <a:t>«</a:t>
            </a:r>
            <a:r>
              <a:rPr lang="pt-BR" sz="1200" i="1" dirty="0">
                <a:solidFill>
                  <a:srgbClr val="006666"/>
                </a:solidFill>
                <a:latin typeface="Arial Narrow" panose="020B0606020202030204" pitchFamily="34" charset="0"/>
                <a:cs typeface="Arial Narrow" panose="020B0606020202030204" pitchFamily="34" charset="0"/>
                <a:sym typeface="+mn-ea"/>
              </a:rPr>
              <a:t>TABLE RONDE D’INTEGRATION ET LE </a:t>
            </a:r>
            <a:r>
              <a:rPr lang="pt-BR" sz="1200" i="1" dirty="0" smtClean="0">
                <a:solidFill>
                  <a:srgbClr val="006666"/>
                </a:solidFill>
                <a:latin typeface="Arial Narrow" panose="020B0606020202030204" pitchFamily="34" charset="0"/>
                <a:cs typeface="Arial Narrow" panose="020B0606020202030204" pitchFamily="34" charset="0"/>
                <a:sym typeface="+mn-ea"/>
              </a:rPr>
              <a:t>DÉBAT»</a:t>
            </a:r>
            <a:endParaRPr lang="fr-FR" sz="1200" b="1" cap="all" dirty="0">
              <a:solidFill>
                <a:schemeClr val="tx2">
                  <a:lumMod val="50000"/>
                </a:schemeClr>
              </a:solidFill>
            </a:endParaRPr>
          </a:p>
        </p:txBody>
      </p:sp>
      <p:sp>
        <p:nvSpPr>
          <p:cNvPr id="41" name="TextBox 40"/>
          <p:cNvSpPr txBox="1"/>
          <p:nvPr/>
        </p:nvSpPr>
        <p:spPr>
          <a:xfrm>
            <a:off x="22859" y="762000"/>
            <a:ext cx="2857501" cy="461665"/>
          </a:xfrm>
          <a:prstGeom prst="rect">
            <a:avLst/>
          </a:prstGeom>
          <a:noFill/>
        </p:spPr>
        <p:txBody>
          <a:bodyPr wrap="square" rtlCol="0">
            <a:spAutoFit/>
          </a:bodyPr>
          <a:lstStyle/>
          <a:p>
            <a:r>
              <a:rPr lang="pt-PT" sz="1200" dirty="0">
                <a:solidFill>
                  <a:schemeClr val="accent3">
                    <a:lumMod val="75000"/>
                  </a:schemeClr>
                </a:solidFill>
                <a:latin typeface="Arial Narrow" panose="020B0606020202030204" pitchFamily="34" charset="0"/>
              </a:rPr>
              <a:t>Accueil des participants</a:t>
            </a:r>
            <a:r>
              <a:rPr lang="en-US" sz="1200" b="1" i="1" dirty="0" smtClean="0">
                <a:solidFill>
                  <a:schemeClr val="accent3">
                    <a:lumMod val="75000"/>
                  </a:schemeClr>
                </a:solidFill>
                <a:latin typeface="Arial Narrow" panose="020B0606020202030204" pitchFamily="34" charset="0"/>
              </a:rPr>
              <a:t>: </a:t>
            </a:r>
            <a:r>
              <a:rPr lang="pt-BR" sz="1200" b="1" i="1" dirty="0">
                <a:solidFill>
                  <a:schemeClr val="accent3">
                    <a:lumMod val="75000"/>
                  </a:schemeClr>
                </a:solidFill>
                <a:latin typeface="Arial Narrow" panose="020B0606020202030204" pitchFamily="34" charset="0"/>
              </a:rPr>
              <a:t>À partir de 7</a:t>
            </a:r>
            <a:r>
              <a:rPr lang="pt-PT" sz="1200" b="1" i="1" dirty="0" smtClean="0">
                <a:solidFill>
                  <a:schemeClr val="accent3">
                    <a:lumMod val="75000"/>
                  </a:schemeClr>
                </a:solidFill>
                <a:latin typeface="Arial Narrow" panose="020B0606020202030204" pitchFamily="34" charset="0"/>
              </a:rPr>
              <a:t>:</a:t>
            </a:r>
            <a:r>
              <a:rPr lang="pt-BR" sz="1200" b="1" i="1" dirty="0" smtClean="0">
                <a:solidFill>
                  <a:schemeClr val="accent3">
                    <a:lumMod val="75000"/>
                  </a:schemeClr>
                </a:solidFill>
                <a:latin typeface="Arial Narrow" panose="020B0606020202030204" pitchFamily="34" charset="0"/>
              </a:rPr>
              <a:t>30</a:t>
            </a:r>
            <a:endParaRPr lang="pt-BR" sz="1200" b="1" i="1" dirty="0">
              <a:solidFill>
                <a:schemeClr val="accent3">
                  <a:lumMod val="75000"/>
                </a:schemeClr>
              </a:solidFill>
              <a:latin typeface="Arial Narrow" panose="020B0606020202030204" pitchFamily="34" charset="0"/>
            </a:endParaRPr>
          </a:p>
          <a:p>
            <a:endParaRPr lang="en-US" sz="1200" dirty="0">
              <a:solidFill>
                <a:schemeClr val="accent3">
                  <a:lumMod val="75000"/>
                </a:schemeClr>
              </a:solidFill>
              <a:latin typeface="Arial Narrow" panose="020B0606020202030204" pitchFamily="34" charset="0"/>
            </a:endParaRPr>
          </a:p>
        </p:txBody>
      </p:sp>
    </p:spTree>
    <p:extLst>
      <p:ext uri="{BB962C8B-B14F-4D97-AF65-F5344CB8AC3E}">
        <p14:creationId xmlns:p14="http://schemas.microsoft.com/office/powerpoint/2010/main" val="1160815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riângulo Retângulo 10"/>
          <p:cNvSpPr/>
          <p:nvPr/>
        </p:nvSpPr>
        <p:spPr>
          <a:xfrm>
            <a:off x="0" y="239395"/>
            <a:ext cx="12228830" cy="6618605"/>
          </a:xfrm>
          <a:prstGeom prst="r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a:t> </a:t>
            </a:r>
          </a:p>
        </p:txBody>
      </p:sp>
      <p:sp>
        <p:nvSpPr>
          <p:cNvPr id="117" name="Linha7"/>
          <p:cNvSpPr/>
          <p:nvPr/>
        </p:nvSpPr>
        <p:spPr>
          <a:xfrm rot="16200000">
            <a:off x="2765425" y="5062855"/>
            <a:ext cx="809625" cy="6350"/>
          </a:xfrm>
          <a:prstGeom prst="line">
            <a:avLst/>
          </a:prstGeom>
          <a:noFill/>
          <a:ln w="19050" cap="flat" cmpd="sng" algn="ctr">
            <a:solidFill>
              <a:srgbClr val="008CBA"/>
            </a:solidFill>
            <a:prstDash val="solid"/>
            <a:headEnd type="triangle" w="med" len="med"/>
            <a:tailEnd type="none" w="med" len="med"/>
          </a:ln>
          <a:effectLst/>
        </p:spPr>
      </p:sp>
      <p:sp>
        <p:nvSpPr>
          <p:cNvPr id="115" name="Linha7"/>
          <p:cNvSpPr/>
          <p:nvPr/>
        </p:nvSpPr>
        <p:spPr>
          <a:xfrm rot="16200000">
            <a:off x="2770505" y="3626485"/>
            <a:ext cx="809625" cy="6350"/>
          </a:xfrm>
          <a:prstGeom prst="line">
            <a:avLst/>
          </a:prstGeom>
          <a:noFill/>
          <a:ln w="19050" cap="flat" cmpd="sng" algn="ctr">
            <a:solidFill>
              <a:srgbClr val="008CBA"/>
            </a:solidFill>
            <a:prstDash val="solid"/>
            <a:headEnd type="none"/>
            <a:tailEnd type="none" w="med" len="med"/>
          </a:ln>
          <a:effectLst/>
        </p:spPr>
      </p:sp>
      <p:sp>
        <p:nvSpPr>
          <p:cNvPr id="8" name="Rectangle: Rounded Corners 209"/>
          <p:cNvSpPr/>
          <p:nvPr/>
        </p:nvSpPr>
        <p:spPr>
          <a:xfrm>
            <a:off x="6559550" y="1481455"/>
            <a:ext cx="1003300" cy="45656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en-GB" sz="1200" dirty="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0" name="TextBox 210"/>
          <p:cNvSpPr/>
          <p:nvPr/>
        </p:nvSpPr>
        <p:spPr>
          <a:xfrm>
            <a:off x="6588760" y="1727200"/>
            <a:ext cx="950595" cy="19812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000" b="1">
                <a:latin typeface="Arial Narrow" panose="020B0606020202030204" pitchFamily="34" charset="0"/>
                <a:ea typeface="Century Gothic" panose="020B0502020202020204" pitchFamily="2" charset="0"/>
                <a:cs typeface="Century Gothic" panose="020B0502020202020204" pitchFamily="2" charset="0"/>
              </a:rPr>
              <a:t>10:</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0</a:t>
            </a:r>
            <a:r>
              <a:rPr lang="en-US" sz="1000" b="1">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latin typeface="Arial Narrow" panose="020B0606020202030204" pitchFamily="34" charset="0"/>
                <a:ea typeface="Century Gothic" panose="020B0502020202020204" pitchFamily="2" charset="0"/>
                <a:cs typeface="Century Gothic" panose="020B0502020202020204" pitchFamily="2" charset="0"/>
              </a:rPr>
              <a:t>3</a:t>
            </a:r>
            <a:r>
              <a:rPr lang="en-US" sz="1000" b="1">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16" name="Rectangle: Rounded Corners 111"/>
          <p:cNvSpPr/>
          <p:nvPr/>
        </p:nvSpPr>
        <p:spPr>
          <a:xfrm>
            <a:off x="2289175" y="924873"/>
            <a:ext cx="179705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bg1"/>
                </a:solidFill>
                <a:latin typeface="Arial Narrow" panose="020B0606020202030204" pitchFamily="34" charset="0"/>
                <a:sym typeface="+mn-ea"/>
              </a:rPr>
              <a:t>P</a:t>
            </a:r>
            <a:r>
              <a:rPr lang="pt-PT" altLang="en-US" sz="1200" b="1" dirty="0" smtClean="0">
                <a:solidFill>
                  <a:schemeClr val="bg1"/>
                </a:solidFill>
                <a:latin typeface="Arial Narrow" panose="020B0606020202030204" pitchFamily="34" charset="0"/>
                <a:sym typeface="+mn-ea"/>
              </a:rPr>
              <a:t>RESENTATIONS</a:t>
            </a:r>
            <a:endParaRPr lang="en-US" sz="1200" b="1" dirty="0" smtClean="0">
              <a:solidFill>
                <a:schemeClr val="bg1"/>
              </a:solidFill>
              <a:latin typeface="Arial Narrow" panose="020B0606020202030204" pitchFamily="34"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Cabo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Verde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Senegal</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The Gambia</a:t>
            </a: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Cote d’</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Ivoire</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200"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Benin</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grpSp>
        <p:nvGrpSpPr>
          <p:cNvPr id="41" name="Agrupar 40"/>
          <p:cNvGrpSpPr/>
          <p:nvPr/>
        </p:nvGrpSpPr>
        <p:grpSpPr>
          <a:xfrm>
            <a:off x="5176520" y="2381885"/>
            <a:ext cx="1153160" cy="1165860"/>
            <a:chOff x="8101" y="3527"/>
            <a:chExt cx="1816" cy="1836"/>
          </a:xfrm>
        </p:grpSpPr>
        <p:sp>
          <p:nvSpPr>
            <p:cNvPr id="17" name="Oval 61"/>
            <p:cNvSpPr/>
            <p:nvPr/>
          </p:nvSpPr>
          <p:spPr>
            <a:xfrm>
              <a:off x="8101" y="3527"/>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000" dirty="0">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8" name="TextBox 124"/>
            <p:cNvSpPr/>
            <p:nvPr/>
          </p:nvSpPr>
          <p:spPr>
            <a:xfrm>
              <a:off x="8301" y="4909"/>
              <a:ext cx="1375"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14:30 – 16:30</a:t>
              </a:r>
            </a:p>
          </p:txBody>
        </p:sp>
      </p:grpSp>
      <p:sp>
        <p:nvSpPr>
          <p:cNvPr id="19" name="Rectangle: Rounded Corners 125"/>
          <p:cNvSpPr/>
          <p:nvPr/>
        </p:nvSpPr>
        <p:spPr>
          <a:xfrm>
            <a:off x="4959350" y="924560"/>
            <a:ext cx="1567180" cy="111252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bg1"/>
                </a:solidFill>
                <a:latin typeface="Arial Narrow" panose="020B0606020202030204" pitchFamily="34" charset="0"/>
                <a:sym typeface="+mn-ea"/>
              </a:rPr>
              <a:t>P</a:t>
            </a:r>
            <a:r>
              <a:rPr lang="pt-PT" altLang="en-US" sz="1200" b="1" dirty="0" smtClean="0">
                <a:solidFill>
                  <a:schemeClr val="bg1"/>
                </a:solidFill>
                <a:latin typeface="Arial Narrow" panose="020B0606020202030204" pitchFamily="34" charset="0"/>
                <a:sym typeface="+mn-ea"/>
              </a:rPr>
              <a:t>RESENTATIONS</a:t>
            </a:r>
            <a:endParaRPr lang="en-US" sz="1200" b="1" dirty="0" smtClean="0">
              <a:solidFill>
                <a:schemeClr val="bg1"/>
              </a:solidFill>
              <a:latin typeface="Arial Narrow" panose="020B0606020202030204" pitchFamily="34"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Nigeria</a:t>
            </a: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Mali</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Burkina Faso</a:t>
            </a:r>
            <a:endParaRPr lang="pt-PT"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Niger</a:t>
            </a: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Sierra Leone</a:t>
            </a: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6" name="CaixaDeTexto 118"/>
          <p:cNvSpPr/>
          <p:nvPr/>
        </p:nvSpPr>
        <p:spPr>
          <a:xfrm>
            <a:off x="4739640" y="215265"/>
            <a:ext cx="2066925" cy="334010"/>
          </a:xfrm>
          <a:prstGeom prst="rect">
            <a:avLst/>
          </a:prstGeom>
          <a:noFill/>
          <a:ln>
            <a:noFill/>
          </a:ln>
          <a:effectLst/>
        </p:spPr>
        <p:txBody>
          <a:bodyPr vert="horz" wrap="square" lIns="91440" tIns="45720" rIns="91440" bIns="45720" numCol="1" spcCol="215900" anchor="t"/>
          <a:lstStyle/>
          <a:p>
            <a:pPr algn="ctr">
              <a:defRPr lang="en-US"/>
            </a:pPr>
            <a:r>
              <a:rPr lang="pt-PT" dirty="0" smtClean="0">
                <a:solidFill>
                  <a:srgbClr val="3EA4BA"/>
                </a:solidFill>
              </a:rPr>
              <a:t>PROGRAMME</a:t>
            </a:r>
          </a:p>
        </p:txBody>
      </p:sp>
      <p:sp>
        <p:nvSpPr>
          <p:cNvPr id="27" name="Forma automática3"/>
          <p:cNvSpPr/>
          <p:nvPr/>
        </p:nvSpPr>
        <p:spPr>
          <a:xfrm>
            <a:off x="8452485" y="340995"/>
            <a:ext cx="3644265" cy="158496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chemeClr val="tx2">
                    <a:lumMod val="75000"/>
                  </a:schemeClr>
                </a:solidFill>
                <a:sym typeface="+mn-ea"/>
              </a:rPr>
              <a:t>ECONOMIC AND FINANCIAL WORKSHOP</a:t>
            </a:r>
            <a:endParaRPr lang="pt-PT" sz="1400" b="1" dirty="0">
              <a:solidFill>
                <a:schemeClr val="tx2">
                  <a:lumMod val="75000"/>
                </a:schemeClr>
              </a:solidFill>
            </a:endParaRPr>
          </a:p>
          <a:p>
            <a:pPr algn="ctr" defTabSz="914400">
              <a:lnSpc>
                <a:spcPts val="1200"/>
              </a:lnSpc>
              <a:defRPr lang="pt-PT">
                <a:solidFill>
                  <a:srgbClr val="FFFFFF"/>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chemeClr val="tx2">
                    <a:lumMod val="75000"/>
                  </a:schemeClr>
                </a:solidFill>
                <a:sym typeface="+mn-ea"/>
              </a:rPr>
              <a:t>Panel</a:t>
            </a:r>
            <a:r>
              <a:rPr lang="pt-PT" sz="1400" b="1" i="1" dirty="0" smtClean="0">
                <a:solidFill>
                  <a:schemeClr val="tx2">
                    <a:lumMod val="75000"/>
                  </a:schemeClr>
                </a:solidFill>
                <a:sym typeface="+mn-ea"/>
              </a:rPr>
              <a:t> II</a:t>
            </a:r>
            <a:endParaRPr lang="pt-PT" sz="1400" b="1" i="1" dirty="0">
              <a:solidFill>
                <a:schemeClr val="tx2">
                  <a:lumMod val="75000"/>
                </a:schemeClr>
              </a:solidFill>
            </a:endParaRPr>
          </a:p>
          <a:p>
            <a:pPr algn="ctr">
              <a:lnSpc>
                <a:spcPts val="1200"/>
              </a:lnSpc>
              <a:defRPr lang="en-US" sz="1100">
                <a:solidFill>
                  <a:srgbClr val="FFFFFF"/>
                </a:solidFill>
              </a:defRPr>
            </a:pPr>
            <a:r>
              <a:rPr lang="pt-PT" altLang="en-US" sz="1200" i="1" dirty="0">
                <a:solidFill>
                  <a:schemeClr val="tx2">
                    <a:lumMod val="75000"/>
                  </a:schemeClr>
                </a:solidFill>
                <a:sym typeface="+mn-ea"/>
              </a:rPr>
              <a:t>«</a:t>
            </a:r>
            <a:r>
              <a:rPr sz="1200" i="1" dirty="0">
                <a:solidFill>
                  <a:schemeClr val="tx2">
                    <a:lumMod val="75000"/>
                  </a:schemeClr>
                </a:solidFill>
                <a:sym typeface="+mn-ea"/>
              </a:rPr>
              <a:t>PRIVATE SECTOR FINANCING IN ECOWAS</a:t>
            </a:r>
            <a:r>
              <a:rPr lang="pt-PT" altLang="en-US" sz="1200" i="1" dirty="0">
                <a:solidFill>
                  <a:schemeClr val="tx2">
                    <a:lumMod val="75000"/>
                  </a:schemeClr>
                </a:solidFill>
                <a:sym typeface="+mn-ea"/>
              </a:rPr>
              <a:t>»</a:t>
            </a:r>
            <a:endParaRPr lang="pt-PT" sz="1400" dirty="0">
              <a:solidFill>
                <a:schemeClr val="tx2">
                  <a:lumMod val="75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latin typeface="Arial Narrow" panose="020B0606020202030204" pitchFamily="34" charset="0"/>
                <a:ea typeface="Arial Narrow" panose="020B0606020202030204" pitchFamily="34" charset="0"/>
                <a:cs typeface="Arial Narrow" panose="020B0606020202030204" pitchFamily="34" charset="0"/>
              </a:defRPr>
            </a:pPr>
            <a:endParaRPr lang="pt-PT" sz="1400" i="1" dirty="0" smtClean="0">
              <a:solidFill>
                <a:schemeClr val="tx2">
                  <a:lumMod val="75000"/>
                </a:schemeClr>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29" name="Forma automática4"/>
          <p:cNvSpPr/>
          <p:nvPr/>
        </p:nvSpPr>
        <p:spPr>
          <a:xfrm>
            <a:off x="4131945" y="22771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0" name="Retângulo10"/>
          <p:cNvSpPr/>
          <p:nvPr/>
        </p:nvSpPr>
        <p:spPr>
          <a:xfrm>
            <a:off x="4117975" y="2523490"/>
            <a:ext cx="1045210"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sz="1000" b="1">
                <a:solidFill>
                  <a:schemeClr val="tx1"/>
                </a:solidFill>
                <a:latin typeface="Arial" panose="020B0604020202020204" pitchFamily="34" charset="0"/>
                <a:ea typeface="Century Gothic" panose="020B0502020202020204" pitchFamily="2" charset="0"/>
                <a:cs typeface="Arial" panose="020B0604020202020204" pitchFamily="34" charset="0"/>
              </a:rPr>
              <a:t>16:30 – 17:00</a:t>
            </a:r>
          </a:p>
        </p:txBody>
      </p:sp>
      <p:grpSp>
        <p:nvGrpSpPr>
          <p:cNvPr id="35" name="Agrupar 34"/>
          <p:cNvGrpSpPr/>
          <p:nvPr/>
        </p:nvGrpSpPr>
        <p:grpSpPr>
          <a:xfrm>
            <a:off x="7372350" y="340995"/>
            <a:ext cx="1214120" cy="1211580"/>
            <a:chOff x="11307" y="281"/>
            <a:chExt cx="1912" cy="1908"/>
          </a:xfrm>
          <a:solidFill>
            <a:srgbClr val="C7F3F3"/>
          </a:solidFill>
        </p:grpSpPr>
        <p:sp>
          <p:nvSpPr>
            <p:cNvPr id="36" name="Oval 112"/>
            <p:cNvSpPr/>
            <p:nvPr/>
          </p:nvSpPr>
          <p:spPr>
            <a:xfrm>
              <a:off x="11307" y="281"/>
              <a:ext cx="1912" cy="1908"/>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6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 </a:t>
              </a:r>
              <a:r>
                <a:rPr lang="en-US" sz="12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2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37" name="TextBox 176"/>
            <p:cNvSpPr/>
            <p:nvPr/>
          </p:nvSpPr>
          <p:spPr>
            <a:xfrm>
              <a:off x="11528" y="1689"/>
              <a:ext cx="1374" cy="392"/>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8:</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10:</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42" name="Rectangle: Rounded Corners 205"/>
          <p:cNvSpPr/>
          <p:nvPr/>
        </p:nvSpPr>
        <p:spPr>
          <a:xfrm>
            <a:off x="4182110" y="3784600"/>
            <a:ext cx="1007745" cy="539115"/>
          </a:xfrm>
          <a:prstGeom prst="roundRect">
            <a:avLst>
              <a:gd name="adj" fmla="val 16667"/>
            </a:avLst>
          </a:prstGeom>
          <a:gradFill flip="none" rotWithShape="1">
            <a:gsLst>
              <a:gs pos="0">
                <a:srgbClr val="98897E"/>
              </a:gs>
              <a:gs pos="50000">
                <a:srgbClr val="D6C1B4"/>
              </a:gs>
              <a:gs pos="100000">
                <a:srgbClr val="FEE6D3"/>
              </a:gs>
            </a:gsLst>
            <a:path path="circle">
              <a:fillToRect r="100000" b="100000"/>
            </a:path>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dirty="0" smtClean="0">
                <a:ln>
                  <a:noFill/>
                </a:ln>
                <a:solidFill>
                  <a:schemeClr val="tx1"/>
                </a:solidFill>
                <a:latin typeface="Arial Narrow" panose="020B0606020202030204" pitchFamily="34" charset="0"/>
                <a:sym typeface="+mn-ea"/>
              </a:rPr>
              <a:t>F</a:t>
            </a:r>
            <a:r>
              <a:rPr sz="1200" dirty="0" smtClean="0">
                <a:ln>
                  <a:noFill/>
                </a:ln>
                <a:solidFill>
                  <a:schemeClr val="tx1"/>
                </a:solidFill>
                <a:latin typeface="Arial Narrow" panose="020B0606020202030204" pitchFamily="34" charset="0"/>
                <a:sym typeface="+mn-ea"/>
              </a:rPr>
              <a:t>ree time</a:t>
            </a:r>
            <a:endParaRPr lang="pt-PT" sz="1200" dirty="0" smtClean="0">
              <a:ln>
                <a:noFill/>
              </a:ln>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p>
            <a:pPr algn="ctr">
              <a:defRPr lang="en-US">
                <a:solidFill>
                  <a:srgbClr val="0099CC"/>
                </a:solidFill>
              </a:defRPr>
            </a:pP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0099CC"/>
                </a:solidFill>
              </a:defRPr>
            </a:pPr>
            <a:endParaRPr lang="en-GB" sz="1200" dirty="0"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3" name="Retângulo6"/>
          <p:cNvSpPr/>
          <p:nvPr/>
        </p:nvSpPr>
        <p:spPr>
          <a:xfrm>
            <a:off x="4144010" y="4050665"/>
            <a:ext cx="1045845" cy="273050"/>
          </a:xfrm>
          <a:prstGeom prst="rect">
            <a:avLst/>
          </a:prstGeom>
          <a:noFill/>
          <a:ln>
            <a:noFill/>
          </a:ln>
          <a:effectLst/>
        </p:spPr>
        <p:txBody>
          <a:bodyPr vert="horz" wrap="square" lIns="91440" tIns="45720" rIns="91440" bIns="45720" numCol="1" spcCol="215900" anchor="t"/>
          <a:lstStyle/>
          <a:p>
            <a:pPr algn="ctr">
              <a:defRPr lang="en-US">
                <a:solidFill>
                  <a:schemeClr val="bg1"/>
                </a:solidFill>
              </a:defRPr>
            </a:pP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&gt; </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1</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8</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a:t>
            </a:r>
            <a:r>
              <a:rPr lang="pt-PT" alt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3</a:t>
            </a:r>
            <a:r>
              <a:rPr lang="en-US" sz="1000" b="1">
                <a:solidFill>
                  <a:schemeClr val="tx1"/>
                </a:solidFill>
                <a:latin typeface="Arial" panose="020B0604020202020204" pitchFamily="34" charset="0"/>
                <a:ea typeface="Century Gothic" panose="020B0502020202020204" pitchFamily="2" charset="0"/>
                <a:cs typeface="Arial" panose="020B0604020202020204" pitchFamily="34" charset="0"/>
              </a:rPr>
              <a:t>0</a:t>
            </a:r>
          </a:p>
        </p:txBody>
      </p:sp>
      <p:sp>
        <p:nvSpPr>
          <p:cNvPr id="53" name="Rectangle: Rounded Corners 177"/>
          <p:cNvSpPr/>
          <p:nvPr/>
        </p:nvSpPr>
        <p:spPr>
          <a:xfrm>
            <a:off x="8451850" y="3243580"/>
            <a:ext cx="3654425" cy="1545590"/>
          </a:xfrm>
          <a:prstGeom prst="roundRect">
            <a:avLst>
              <a:gd name="adj" fmla="val 16667"/>
            </a:avLst>
          </a:prstGeom>
          <a:solidFill>
            <a:schemeClr val="tx1">
              <a:lumMod val="95000"/>
            </a:schemeClr>
          </a:solidFill>
          <a:ln w="15875" cap="flat" cmpd="sng" algn="ctr">
            <a:noFill/>
            <a:prstDash val="solid"/>
            <a:headEnd type="none"/>
            <a:tailEnd type="none"/>
          </a:ln>
          <a:effectLst/>
        </p:spPr>
        <p:txBody>
          <a:bodyPr vert="horz" wrap="square" lIns="91440" tIns="45720" rIns="91440" bIns="45720" numCol="1" spcCol="215900" anchor="t"/>
          <a:lstStyle/>
          <a:p>
            <a:pPr algn="ct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sz="1400" b="1" i="1" dirty="0" smtClean="0">
                <a:solidFill>
                  <a:srgbClr val="3EA4BA"/>
                </a:solidFill>
                <a:sym typeface="+mn-ea"/>
              </a:rPr>
              <a:t>ECONOMIC AND FINANCIAL WORKSHOP</a:t>
            </a:r>
            <a:endParaRPr lang="pt-PT" sz="1400" b="1" dirty="0">
              <a:solidFill>
                <a:srgbClr val="3EA4BA"/>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r>
              <a:rPr lang="it-IT" b="1" dirty="0">
                <a:solidFill>
                  <a:schemeClr val="bg1"/>
                </a:solidFill>
                <a:sym typeface="+mn-ea"/>
              </a:rPr>
              <a:t>Panel I</a:t>
            </a:r>
            <a:r>
              <a:rPr altLang="it-IT" b="1" dirty="0" smtClean="0">
                <a:solidFill>
                  <a:schemeClr val="bg1"/>
                </a:solidFill>
                <a:sym typeface="+mn-ea"/>
              </a:rPr>
              <a:t>II</a:t>
            </a:r>
            <a:r>
              <a:rPr lang="it-IT" dirty="0" smtClean="0">
                <a:solidFill>
                  <a:schemeClr val="bg1"/>
                </a:solidFill>
                <a:sym typeface="+mn-ea"/>
              </a:rPr>
              <a:t> </a:t>
            </a:r>
            <a:r>
              <a:rPr lang="it-IT" dirty="0">
                <a:solidFill>
                  <a:schemeClr val="bg1"/>
                </a:solidFill>
                <a:sym typeface="+mn-ea"/>
              </a:rPr>
              <a:t>- </a:t>
            </a:r>
            <a:r>
              <a:rPr altLang="it-IT" dirty="0">
                <a:solidFill>
                  <a:schemeClr val="bg1"/>
                </a:solidFill>
                <a:sym typeface="+mn-ea"/>
              </a:rPr>
              <a:t>«</a:t>
            </a:r>
            <a:r>
              <a:rPr i="1" dirty="0">
                <a:solidFill>
                  <a:schemeClr val="bg1"/>
                </a:solidFill>
                <a:sym typeface="+mn-ea"/>
              </a:rPr>
              <a:t>THE DEVELOPMENT OF THE DIGITAL ECONOMY IN AFRICA: The Importance of Start-Ups in Market Innovation and Youth Entrepreneurship</a:t>
            </a:r>
            <a:r>
              <a:rPr altLang="it-IT" dirty="0">
                <a:solidFill>
                  <a:schemeClr val="bg1"/>
                </a:solidFill>
                <a:sym typeface="+mn-ea"/>
              </a:rPr>
              <a:t>»</a:t>
            </a:r>
            <a:endParaRPr lang="fr-FR" dirty="0">
              <a:solidFill>
                <a:schemeClr val="bg1"/>
              </a:solidFill>
            </a:endParaRPr>
          </a:p>
          <a:p>
            <a:pPr defTabSz="914400">
              <a:lnSpc>
                <a:spcPts val="1100"/>
              </a:lnSpc>
              <a:defRPr lang="pt-PT" sz="1100">
                <a:solidFill>
                  <a:schemeClr val="bg1"/>
                </a:solidFill>
                <a:latin typeface="Arial Narrow" panose="020B0606020202030204" pitchFamily="34" charset="0"/>
                <a:ea typeface="Century Gothic" panose="020B0502020202020204" pitchFamily="2" charset="0"/>
                <a:cs typeface="Century Gothic" panose="020B0502020202020204" pitchFamily="2" charset="0"/>
              </a:defRPr>
            </a:pPr>
            <a:endParaRPr lang="fr-FR" b="1" dirty="0">
              <a:solidFill>
                <a:schemeClr val="bg1"/>
              </a:solidFill>
            </a:endParaRPr>
          </a:p>
        </p:txBody>
      </p:sp>
      <p:sp>
        <p:nvSpPr>
          <p:cNvPr id="54" name="Rectangle: Rounded Corners 117"/>
          <p:cNvSpPr/>
          <p:nvPr/>
        </p:nvSpPr>
        <p:spPr>
          <a:xfrm>
            <a:off x="2508885" y="5462905"/>
            <a:ext cx="1499235" cy="1206500"/>
          </a:xfrm>
          <a:prstGeom prst="roundRect">
            <a:avLst>
              <a:gd name="adj" fmla="val 16667"/>
            </a:avLst>
          </a:prstGeom>
          <a:solidFill>
            <a:srgbClr val="E3F8FD"/>
          </a:solidFill>
          <a:ln w="15875" cap="flat" cmpd="sng" algn="ctr">
            <a:noFill/>
            <a:prstDash val="solid"/>
            <a:headEnd type="none"/>
            <a:tailEnd type="none"/>
          </a:ln>
          <a:effectLst/>
        </p:spPr>
        <p:txBody>
          <a:bodyPr vert="horz" wrap="square" lIns="91440" tIns="45720" rIns="91440" bIns="45720" numCol="1" spcCol="215900" anchor="t"/>
          <a:lstStyle/>
          <a:p>
            <a:pPr algn="ctr">
              <a:lnSpc>
                <a:spcPts val="1200"/>
              </a:lnSpc>
              <a:defRPr lang="en-US">
                <a:solidFill>
                  <a:srgbClr val="FFFFFF"/>
                </a:solidFill>
              </a:defRPr>
            </a:pPr>
            <a:r>
              <a:rPr sz="1200" b="1" dirty="0" smtClean="0">
                <a:solidFill>
                  <a:schemeClr val="bg1"/>
                </a:solidFill>
                <a:latin typeface="Arial Narrow" panose="020B0606020202030204" pitchFamily="34" charset="0"/>
                <a:sym typeface="+mn-ea"/>
              </a:rPr>
              <a:t>P</a:t>
            </a:r>
            <a:r>
              <a:rPr lang="pt-PT" altLang="en-US" sz="1200" b="1" dirty="0" smtClean="0">
                <a:solidFill>
                  <a:schemeClr val="bg1"/>
                </a:solidFill>
                <a:latin typeface="Arial Narrow" panose="020B0606020202030204" pitchFamily="34" charset="0"/>
                <a:sym typeface="+mn-ea"/>
              </a:rPr>
              <a:t>RESENTATIONS</a:t>
            </a:r>
            <a:endParaRPr lang="en-US" sz="1200" b="1" dirty="0" smtClean="0">
              <a:solidFill>
                <a:schemeClr val="bg1"/>
              </a:solidFill>
              <a:latin typeface="Arial Narrow" panose="020B0606020202030204" pitchFamily="34"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Gana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Togo</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Guin</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-Bissau</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nSpc>
                <a:spcPts val="1200"/>
              </a:lnSpc>
              <a:defRPr lang="en-US">
                <a:solidFill>
                  <a:srgbClr val="FFFFFF"/>
                </a:solidFill>
              </a:defRPr>
            </a:pPr>
            <a:r>
              <a:rPr sz="1200" dirty="0" smtClean="0">
                <a:solidFill>
                  <a:schemeClr val="bg1"/>
                </a:solidFill>
                <a:latin typeface="Arial Narrow" panose="020B0606020202030204" pitchFamily="34" charset="0"/>
                <a:cs typeface="Arial Narrow" panose="020B0606020202030204" pitchFamily="34" charset="0"/>
                <a:sym typeface="+mn-ea"/>
              </a:rPr>
              <a:t>■ </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Lib</a:t>
            </a:r>
            <a:r>
              <a:rPr lang="pt-PT" alt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e</a:t>
            </a:r>
            <a:r>
              <a:rPr sz="120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ria</a:t>
            </a: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lnSpc>
                <a:spcPts val="1200"/>
              </a:lnSpc>
              <a:defRPr lang="en-US">
                <a:solidFill>
                  <a:srgbClr val="FFFFFF"/>
                </a:solidFill>
              </a:defRPr>
            </a:pPr>
            <a:endParaRPr lang="en-US" sz="120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55" name="Rectangle: Rounded Corners 198"/>
          <p:cNvSpPr/>
          <p:nvPr/>
        </p:nvSpPr>
        <p:spPr>
          <a:xfrm>
            <a:off x="8450580" y="2019300"/>
            <a:ext cx="3647440" cy="852805"/>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i="1" dirty="0">
                <a:solidFill>
                  <a:srgbClr val="008CBA"/>
                </a:solidFill>
                <a:latin typeface="Arial Narrow" panose="020B0606020202030204" pitchFamily="34" charset="0"/>
                <a:cs typeface="Arial Narrow" panose="020B0606020202030204" pitchFamily="34" charset="0"/>
                <a:sym typeface="+mn-ea"/>
              </a:rPr>
              <a:t>ACCESS TO THE PREFERENTIAL UNITED STATES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56" name="Rectangle: Rounded Corners 125"/>
          <p:cNvSpPr/>
          <p:nvPr/>
        </p:nvSpPr>
        <p:spPr>
          <a:xfrm>
            <a:off x="8459470" y="5186680"/>
            <a:ext cx="3630930" cy="839470"/>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cs typeface="Arial Narrow" panose="020B0606020202030204" pitchFamily="34" charset="0"/>
                <a:sym typeface="+mn-ea"/>
              </a:rPr>
              <a:t>Conference III </a:t>
            </a:r>
            <a:endParaRPr lang="pt-PT" altLang="en-US" sz="1200" b="1" dirty="0">
              <a:solidFill>
                <a:srgbClr val="008CBA"/>
              </a:solidFill>
              <a:latin typeface="Arial Narrow" panose="020B0606020202030204" pitchFamily="34" charset="0"/>
              <a:ea typeface="Century Gothic" panose="020B0502020202020204" pitchFamily="2" charset="0"/>
              <a:cs typeface="Arial Narrow" panose="020B0606020202030204" pitchFamily="34" charset="0"/>
            </a:endParaRPr>
          </a:p>
          <a:p>
            <a:pPr algn="l">
              <a:lnSpc>
                <a:spcPts val="1100"/>
              </a:lnSpc>
              <a:spcBef>
                <a:spcPts val="0"/>
              </a:spcBef>
              <a:spcAft>
                <a:spcPts val="0"/>
              </a:spcAft>
              <a:defRPr lang="en-US">
                <a:solidFill>
                  <a:srgbClr val="FFFFFF"/>
                </a:solidFill>
              </a:defRPr>
            </a:pP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r>
              <a:rPr sz="1000" dirty="0">
                <a:ln>
                  <a:noFill/>
                </a:ln>
                <a:solidFill>
                  <a:srgbClr val="008CBA"/>
                </a:solidFill>
                <a:latin typeface="Arial Narrow" panose="020B0606020202030204" pitchFamily="34" charset="0"/>
                <a:cs typeface="Times New Roman" panose="02020603050405020304" pitchFamily="1" charset="0"/>
                <a:sym typeface="+mn-ea"/>
              </a:rPr>
              <a:t>ACCESS TO THE PREFERENTIAL EUROPEAN UNION MARKET</a:t>
            </a:r>
            <a:r>
              <a:rPr lang="pt-PT" altLang="en-US" sz="1000" b="1" i="1" dirty="0">
                <a:solidFill>
                  <a:srgbClr val="3EA4BA"/>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en-US" sz="1000" dirty="0">
              <a:solidFill>
                <a:srgbClr val="3EA4BA"/>
              </a:solidFill>
              <a:latin typeface="Arial Narrow" panose="020B0606020202030204" pitchFamily="34" charset="0"/>
              <a:cs typeface="Arial Narrow" panose="020B0606020202030204" pitchFamily="34" charset="0"/>
            </a:endParaRPr>
          </a:p>
          <a:p>
            <a:pPr algn="ctr">
              <a:lnSpc>
                <a:spcPts val="1100"/>
              </a:lnSpc>
              <a:spcBef>
                <a:spcPts val="0"/>
              </a:spcBef>
              <a:spcAft>
                <a:spcPts val="0"/>
              </a:spcAft>
              <a:defRPr lang="en-US">
                <a:solidFill>
                  <a:srgbClr val="FFFFFF"/>
                </a:solidFill>
              </a:defRPr>
            </a:pPr>
            <a:endParaRPr lang="en-US" altLang="en-US" sz="1000" i="1" dirty="0">
              <a:ln>
                <a:noFill/>
              </a:ln>
              <a:solidFill>
                <a:srgbClr val="3EA4BA"/>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57" name="Rectangle: Rounded Corners 198"/>
          <p:cNvSpPr/>
          <p:nvPr/>
        </p:nvSpPr>
        <p:spPr>
          <a:xfrm>
            <a:off x="4081780" y="5356225"/>
            <a:ext cx="3158490" cy="1263650"/>
          </a:xfrm>
          <a:prstGeom prst="roundRect">
            <a:avLst>
              <a:gd name="adj" fmla="val 16667"/>
            </a:avLst>
          </a:prstGeom>
          <a:solidFill>
            <a:schemeClr val="tx1">
              <a:lumMod val="95000"/>
            </a:schemeClr>
          </a:solidFill>
          <a:ln w="15875" cap="flat" cmpd="sng" algn="ctr">
            <a:solidFill>
              <a:srgbClr val="000000">
                <a:alpha val="0"/>
              </a:srgbClr>
            </a:solidFill>
            <a:prstDash val="solid"/>
            <a:headEnd type="none"/>
            <a:tailEnd type="none"/>
          </a:ln>
          <a:effectLst/>
        </p:spPr>
        <p:txBody>
          <a:bodyPr vert="horz" wrap="square" lIns="91440" tIns="45720" rIns="91440" bIns="45720" numCol="1" spcCol="215900" anchor="t"/>
          <a:lstStyle/>
          <a:p>
            <a:pPr algn="ctr">
              <a:lnSpc>
                <a:spcPts val="1100"/>
              </a:lnSpc>
              <a:spcBef>
                <a:spcPts val="0"/>
              </a:spcBef>
              <a:spcAft>
                <a:spcPts val="0"/>
              </a:spcAft>
              <a:defRPr lang="en-US">
                <a:solidFill>
                  <a:srgbClr val="FFFFFF"/>
                </a:solidFill>
              </a:defRPr>
            </a:pPr>
            <a:r>
              <a:rPr lang="pt-PT" altLang="en-US" sz="1200" b="1" dirty="0">
                <a:solidFill>
                  <a:srgbClr val="008CBA"/>
                </a:solidFill>
                <a:latin typeface="Arial Narrow" panose="020B0606020202030204" pitchFamily="34" charset="0"/>
                <a:sym typeface="+mn-ea"/>
              </a:rPr>
              <a:t>Conference I </a:t>
            </a:r>
          </a:p>
          <a:p>
            <a:pPr algn="ctr">
              <a:lnSpc>
                <a:spcPts val="1100"/>
              </a:lnSpc>
              <a:spcBef>
                <a:spcPts val="0"/>
              </a:spcBef>
              <a:spcAft>
                <a:spcPts val="0"/>
              </a:spcAft>
              <a:defRPr lang="en-US">
                <a:solidFill>
                  <a:srgbClr val="FFFFFF"/>
                </a:solidFill>
              </a:defRPr>
            </a:pPr>
            <a:r>
              <a:rPr lang="pt-PT" altLang="en-US" sz="1000" b="1" i="1" dirty="0">
                <a:solidFill>
                  <a:srgbClr val="008CBA"/>
                </a:solidFill>
                <a:latin typeface="Arial Narrow" panose="020B0606020202030204" pitchFamily="34" charset="0"/>
                <a:cs typeface="Arial Narrow" panose="020B0606020202030204" pitchFamily="34" charset="0"/>
                <a:sym typeface="+mn-ea"/>
              </a:rPr>
              <a:t>«</a:t>
            </a:r>
            <a:r>
              <a:rPr sz="1000" b="1" i="1" dirty="0">
                <a:solidFill>
                  <a:srgbClr val="008CBA"/>
                </a:solidFill>
                <a:latin typeface="Arial Narrow" panose="020B0606020202030204" pitchFamily="34" charset="0"/>
                <a:cs typeface="Arial Narrow" panose="020B0606020202030204" pitchFamily="34" charset="0"/>
                <a:sym typeface="+mn-ea"/>
              </a:rPr>
              <a:t>ACCESS TO THE ECOWAS PREFERENTIAL MARKET</a:t>
            </a:r>
            <a:r>
              <a:rPr lang="pt-PT" altLang="en-US" sz="1000" b="1" i="1" dirty="0">
                <a:solidFill>
                  <a:srgbClr val="008CBA"/>
                </a:solidFill>
                <a:latin typeface="Arial Narrow" panose="020B0606020202030204" pitchFamily="34" charset="0"/>
                <a:cs typeface="Arial Narrow" panose="020B0606020202030204" pitchFamily="34" charset="0"/>
                <a:sym typeface="+mn-ea"/>
              </a:rPr>
              <a:t>»</a:t>
            </a:r>
            <a:endParaRPr lang="en-US" sz="1000" dirty="0">
              <a:solidFill>
                <a:srgbClr val="008CBA"/>
              </a:solidFill>
              <a:latin typeface="Arial Narrow" panose="020B0606020202030204" pitchFamily="34" charset="0"/>
              <a:cs typeface="Arial Narrow" panose="020B0606020202030204" pitchFamily="34" charset="0"/>
            </a:endParaRPr>
          </a:p>
          <a:p>
            <a:pPr algn="ctr">
              <a:lnSpc>
                <a:spcPts val="1200"/>
              </a:lnSpc>
              <a:defRPr lang="en-US">
                <a:solidFill>
                  <a:srgbClr val="FFFFFF"/>
                </a:solidFill>
              </a:defRPr>
            </a:pPr>
            <a:endParaRPr lang="en-US" sz="1000" dirty="0">
              <a:solidFill>
                <a:srgbClr val="008CBA"/>
              </a:solidFill>
              <a:latin typeface="Arial Narrow" panose="020B0606020202030204" pitchFamily="34" charset="0"/>
              <a:cs typeface="Arial Narrow" panose="020B0606020202030204" pitchFamily="34" charset="0"/>
            </a:endParaRPr>
          </a:p>
        </p:txBody>
      </p:sp>
      <p:sp>
        <p:nvSpPr>
          <p:cNvPr id="62" name="Rectangle: Rounded Corners 209"/>
          <p:cNvSpPr/>
          <p:nvPr/>
        </p:nvSpPr>
        <p:spPr>
          <a:xfrm>
            <a:off x="8568690" y="6084570"/>
            <a:ext cx="1584325" cy="72961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June</a:t>
            </a:r>
          </a:p>
          <a:p>
            <a:pPr algn="ctr" defTabSz="0" fontAlgn="auto">
              <a:lnSpc>
                <a:spcPct val="80000"/>
              </a:lnSpc>
              <a:spcBef>
                <a:spcPts val="0"/>
              </a:spcBef>
              <a:spcAft>
                <a:spcPts val="0"/>
              </a:spcAft>
              <a:defRPr lang="en-US"/>
            </a:pPr>
            <a:r>
              <a:rPr lang="pt-PT" sz="1200" dirty="0" err="1">
                <a:solidFill>
                  <a:schemeClr val="tx1"/>
                </a:solidFill>
                <a:latin typeface="Arial Narrow" panose="020B0606020202030204" pitchFamily="34" charset="0"/>
                <a:sym typeface="+mn-ea"/>
              </a:rPr>
              <a:t>Opening</a:t>
            </a:r>
            <a:r>
              <a:rPr lang="pt-PT" sz="1200" dirty="0">
                <a:solidFill>
                  <a:schemeClr val="tx1"/>
                </a:solidFill>
                <a:latin typeface="Arial Narrow" panose="020B0606020202030204" pitchFamily="34" charset="0"/>
                <a:sym typeface="+mn-ea"/>
              </a:rPr>
              <a:t> </a:t>
            </a:r>
            <a:r>
              <a:rPr lang="pt-PT" sz="1200" dirty="0" err="1">
                <a:solidFill>
                  <a:schemeClr val="tx1"/>
                </a:solidFill>
                <a:latin typeface="Arial Narrow" panose="020B0606020202030204" pitchFamily="34" charset="0"/>
                <a:sym typeface="+mn-ea"/>
              </a:rPr>
              <a:t>Session</a:t>
            </a:r>
            <a:endParaRPr lang="pt-PT" sz="1200" dirty="0">
              <a:solidFill>
                <a:schemeClr val="tx1"/>
              </a:solidFill>
              <a:latin typeface="Arial Narrow" panose="020B0606020202030204" pitchFamily="34" charset="0"/>
            </a:endParaRPr>
          </a:p>
          <a:p>
            <a:pPr algn="ctr" defTabSz="0" fontAlgn="auto">
              <a:defRPr lang="en-US">
                <a:solidFill>
                  <a:srgbClr val="0099CC"/>
                </a:solidFill>
              </a:defRPr>
            </a:pPr>
            <a:endParaRPr lang="pt-PT" altLang="en-GB" sz="1200" b="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0" name="TextBox 210"/>
          <p:cNvSpPr/>
          <p:nvPr/>
        </p:nvSpPr>
        <p:spPr>
          <a:xfrm>
            <a:off x="8569325" y="6589395"/>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9</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sp>
        <p:nvSpPr>
          <p:cNvPr id="91" name="Rectangle: Rounded Corners 209"/>
          <p:cNvSpPr/>
          <p:nvPr/>
        </p:nvSpPr>
        <p:spPr>
          <a:xfrm>
            <a:off x="10499725" y="6086475"/>
            <a:ext cx="1592580" cy="741045"/>
          </a:xfrm>
          <a:prstGeom prst="roundRect">
            <a:avLst>
              <a:gd name="adj" fmla="val 16667"/>
            </a:avLst>
          </a:prstGeom>
          <a:solidFill>
            <a:srgbClr val="3EA4BA"/>
          </a:solidFill>
          <a:ln w="15875" cap="flat" cmpd="sng" algn="ctr">
            <a:noFill/>
            <a:prstDash val="solid"/>
            <a:headEnd type="none"/>
            <a:tailEnd type="none"/>
          </a:ln>
          <a:effectLst/>
        </p:spPr>
        <p:txBody>
          <a:bodyPr vert="horz" wrap="square" lIns="91440" tIns="45720" rIns="91440" bIns="45720" numCol="1" spcCol="215900" anchor="t"/>
          <a:lstStyle/>
          <a:p>
            <a:pPr algn="ctr" defTabSz="0" fontAlgn="auto">
              <a:lnSpc>
                <a:spcPct val="80000"/>
              </a:lnSpc>
              <a:spcBef>
                <a:spcPts val="0"/>
              </a:spcBef>
              <a:spcAft>
                <a:spcPts val="0"/>
              </a:spcAft>
              <a:defRPr lang="en-US">
                <a:solidFill>
                  <a:srgbClr val="0099CC"/>
                </a:solidFill>
              </a:defRPr>
            </a:pPr>
            <a:r>
              <a:rPr lang="pt-PT" altLang="en-GB" sz="1400" b="1" dirty="0" smtClean="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2021</a:t>
            </a:r>
            <a:endParaRPr lang="pt-PT" altLang="en-GB" sz="14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lnSpc>
                <a:spcPct val="80000"/>
              </a:lnSpc>
              <a:spcBef>
                <a:spcPts val="0"/>
              </a:spcBef>
              <a:spcAft>
                <a:spcPts val="0"/>
              </a:spcAft>
              <a:defRPr lang="en-US"/>
            </a:pP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lang="pt-PT" altLang="en-US"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1</a:t>
            </a:r>
            <a:r>
              <a:rPr sz="140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 </a:t>
            </a:r>
            <a:r>
              <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June</a:t>
            </a:r>
            <a:endParaRPr lang="pt-PT" altLang="en-US" sz="1400"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r>
              <a:rPr sz="1200">
                <a:solidFill>
                  <a:schemeClr val="tx1"/>
                </a:solidFill>
                <a:latin typeface="Arial Narrow" panose="020B0606020202030204" pitchFamily="34" charset="0"/>
                <a:sym typeface="+mn-ea"/>
              </a:rPr>
              <a:t>GALA </a:t>
            </a:r>
            <a:r>
              <a:rPr lang="pt-PT" altLang="en-US" sz="1200">
                <a:solidFill>
                  <a:schemeClr val="tx1"/>
                </a:solidFill>
                <a:latin typeface="Arial Narrow" panose="020B0606020202030204" pitchFamily="34" charset="0"/>
                <a:sym typeface="+mn-ea"/>
              </a:rPr>
              <a:t>DINNER</a:t>
            </a:r>
            <a:endParaRPr lang="pt-PT" sz="12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0" fontAlgn="auto">
              <a:defRPr lang="en-US">
                <a:solidFill>
                  <a:srgbClr val="0099CC"/>
                </a:solidFill>
              </a:defRPr>
            </a:pPr>
            <a:endParaRPr lang="pt-PT" altLang="en-GB" sz="1200" b="1" i="1"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2" name="TextBox 210"/>
          <p:cNvSpPr/>
          <p:nvPr/>
        </p:nvSpPr>
        <p:spPr>
          <a:xfrm>
            <a:off x="10573385" y="6606540"/>
            <a:ext cx="156210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23</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a:t>
            </a:r>
          </a:p>
        </p:txBody>
      </p:sp>
      <p:pic>
        <p:nvPicPr>
          <p:cNvPr id="93" name="Imagem 92" descr="logo"/>
          <p:cNvPicPr>
            <a:picLocks noChangeAspect="1"/>
          </p:cNvPicPr>
          <p:nvPr/>
        </p:nvPicPr>
        <p:blipFill>
          <a:blip r:embed="rId3"/>
          <a:stretch>
            <a:fillRect/>
          </a:stretch>
        </p:blipFill>
        <p:spPr>
          <a:xfrm>
            <a:off x="-4445" y="92075"/>
            <a:ext cx="3107055" cy="681990"/>
          </a:xfrm>
          <a:prstGeom prst="rect">
            <a:avLst/>
          </a:prstGeom>
        </p:spPr>
      </p:pic>
      <p:sp>
        <p:nvSpPr>
          <p:cNvPr id="94" name="Slide Number Placeholder 6"/>
          <p:cNvSpPr txBox="1"/>
          <p:nvPr/>
        </p:nvSpPr>
        <p:spPr bwMode="auto">
          <a:xfrm>
            <a:off x="6602126" y="661256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8</a:t>
            </a:fld>
            <a:endParaRPr lang="fr-FR" altLang="pt-PT" sz="1200" b="1" i="1" u="sng" dirty="0" smtClean="0">
              <a:solidFill>
                <a:schemeClr val="tx1"/>
              </a:solidFill>
            </a:endParaRPr>
          </a:p>
        </p:txBody>
      </p:sp>
      <p:sp>
        <p:nvSpPr>
          <p:cNvPr id="96" name="Caixa de Texto 95"/>
          <p:cNvSpPr txBox="1"/>
          <p:nvPr/>
        </p:nvSpPr>
        <p:spPr>
          <a:xfrm>
            <a:off x="8978265" y="2398395"/>
            <a:ext cx="194500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chemeClr val="tx1"/>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cs typeface="Arial Narrow" panose="020B0606020202030204" pitchFamily="34" charset="0"/>
                <a:sym typeface="+mn-ea"/>
              </a:rPr>
              <a:t>Cabo Verde</a:t>
            </a:r>
            <a:endParaRPr lang="pt-PT" sz="1200" dirty="0">
              <a:solidFill>
                <a:schemeClr val="tx1"/>
              </a:solidFill>
              <a:latin typeface="Arial Narrow" panose="020B0606020202030204" pitchFamily="34" charset="0"/>
              <a:cs typeface="Arial Narrow" panose="020B0606020202030204" pitchFamily="34" charset="0"/>
              <a:sym typeface="+mn-ea"/>
            </a:endParaRP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chemeClr val="tx1"/>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USA / AGOA </a:t>
            </a:r>
            <a:r>
              <a:rPr lang="pt-PT" sz="1200" i="1" dirty="0">
                <a:solidFill>
                  <a:schemeClr val="bg1"/>
                </a:solidFill>
                <a:latin typeface="Arial Narrow" panose="020B0606020202030204" pitchFamily="34" charset="0"/>
                <a:cs typeface="Arial Narrow" panose="020B0606020202030204" pitchFamily="34" charset="0"/>
                <a:sym typeface="+mn-ea"/>
              </a:rPr>
              <a:t> </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99" name="Caixa de Texto 98"/>
          <p:cNvSpPr txBox="1"/>
          <p:nvPr/>
        </p:nvSpPr>
        <p:spPr>
          <a:xfrm>
            <a:off x="4185920" y="6019800"/>
            <a:ext cx="1783715"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en-GB" sz="1200" b="1" dirty="0" smtClean="0">
                <a:solidFill>
                  <a:schemeClr val="bg1"/>
                </a:solidFill>
                <a:latin typeface="Arial Narrow" panose="020B0606020202030204" pitchFamily="34" charset="0"/>
                <a:cs typeface="Arial Narrow" panose="020B0606020202030204" pitchFamily="34" charset="0"/>
                <a:sym typeface="+mn-ea"/>
              </a:rPr>
              <a:t>: </a:t>
            </a:r>
            <a:r>
              <a:rPr lang="pt-PT" sz="1200" dirty="0">
                <a:solidFill>
                  <a:schemeClr val="bg1"/>
                </a:solidFill>
                <a:latin typeface="Arial Narrow" panose="020B0606020202030204" pitchFamily="34" charset="0"/>
                <a:cs typeface="Arial Narrow" panose="020B0606020202030204" pitchFamily="34" charset="0"/>
                <a:sym typeface="+mn-ea"/>
              </a:rPr>
              <a:t>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altLang="en-US" sz="1200" i="1" dirty="0">
                <a:solidFill>
                  <a:schemeClr val="bg1"/>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cs typeface="Arial Narrow" panose="020B0606020202030204" pitchFamily="34" charset="0"/>
                <a:sym typeface="+mn-ea"/>
              </a:rPr>
              <a:t> CEDEAO</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197" name="Caixa de Texto 196"/>
          <p:cNvSpPr txBox="1"/>
          <p:nvPr/>
        </p:nvSpPr>
        <p:spPr>
          <a:xfrm>
            <a:off x="8524875" y="5598795"/>
            <a:ext cx="1946910" cy="386080"/>
          </a:xfrm>
          <a:prstGeom prst="rect">
            <a:avLst/>
          </a:prstGeom>
          <a:noFill/>
        </p:spPr>
        <p:txBody>
          <a:bodyPr wrap="square" rtlCol="0">
            <a:spAutoFit/>
          </a:bodyPr>
          <a:lstStyle/>
          <a:p>
            <a:pPr>
              <a:lnSpc>
                <a:spcPct val="80000"/>
              </a:lnSpc>
            </a:pPr>
            <a:r>
              <a:rPr lang="en-GB" sz="1200" b="1" i="1" dirty="0" smtClean="0">
                <a:solidFill>
                  <a:srgbClr val="008CBA"/>
                </a:solidFill>
                <a:latin typeface="Arial Narrow" panose="020B0606020202030204" pitchFamily="34" charset="0"/>
                <a:sym typeface="+mn-ea"/>
              </a:rPr>
              <a:t>Moderator</a:t>
            </a:r>
            <a:r>
              <a:rPr lang="pt-PT" sz="1200" dirty="0">
                <a:solidFill>
                  <a:srgbClr val="008CBA"/>
                </a:solidFill>
                <a:latin typeface="Arial Narrow" panose="020B0606020202030204" pitchFamily="34" charset="0"/>
                <a:cs typeface="Arial Narrow" panose="020B0606020202030204" pitchFamily="34" charset="0"/>
                <a:sym typeface="+mn-ea"/>
              </a:rPr>
              <a:t>:</a:t>
            </a:r>
            <a:r>
              <a:rPr lang="pt-PT" sz="1200" dirty="0">
                <a:solidFill>
                  <a:schemeClr val="bg1"/>
                </a:solidFill>
                <a:latin typeface="Arial Narrow" panose="020B0606020202030204" pitchFamily="34" charset="0"/>
                <a:cs typeface="Arial Narrow" panose="020B0606020202030204" pitchFamily="34" charset="0"/>
                <a:sym typeface="+mn-ea"/>
              </a:rPr>
              <a:t> Cabo Verde</a:t>
            </a:r>
          </a:p>
          <a:p>
            <a:pPr>
              <a:lnSpc>
                <a:spcPct val="80000"/>
              </a:lnSpc>
            </a:pPr>
            <a:r>
              <a:rPr lang="en-GB" sz="1200" b="1" dirty="0" smtClean="0">
                <a:solidFill>
                  <a:srgbClr val="008CBA"/>
                </a:solidFill>
                <a:latin typeface="Arial Narrow" panose="020B0606020202030204" pitchFamily="34" charset="0"/>
                <a:sym typeface="+mn-ea"/>
              </a:rPr>
              <a:t>Speaker</a:t>
            </a:r>
            <a:r>
              <a:rPr lang="pt-PT" sz="1200" i="1" dirty="0">
                <a:solidFill>
                  <a:srgbClr val="008CBA"/>
                </a:solidFill>
                <a:latin typeface="Arial Narrow" panose="020B0606020202030204" pitchFamily="34" charset="0"/>
                <a:cs typeface="Arial Narrow" panose="020B0606020202030204" pitchFamily="34" charset="0"/>
                <a:sym typeface="+mn-ea"/>
              </a:rPr>
              <a:t>: </a:t>
            </a:r>
            <a:r>
              <a:rPr lang="pt-PT" sz="1200" i="1" dirty="0">
                <a:solidFill>
                  <a:schemeClr val="bg1"/>
                </a:solidFill>
                <a:latin typeface="Arial Narrow" panose="020B0606020202030204" pitchFamily="34" charset="0"/>
                <a:sym typeface="+mn-ea"/>
              </a:rPr>
              <a:t>UE / SPG +</a:t>
            </a:r>
            <a:r>
              <a:rPr lang="pt-PT" sz="1200" i="1" dirty="0">
                <a:solidFill>
                  <a:schemeClr val="bg1"/>
                </a:solidFill>
                <a:latin typeface="Arial Narrow" panose="020B0606020202030204" pitchFamily="34" charset="0"/>
                <a:cs typeface="Arial Narrow" panose="020B0606020202030204" pitchFamily="34" charset="0"/>
                <a:sym typeface="+mn-ea"/>
              </a:rPr>
              <a:t> </a:t>
            </a:r>
            <a:endParaRPr lang="pt-PT" altLang="en-US" sz="1200" i="1" dirty="0">
              <a:solidFill>
                <a:schemeClr val="bg1"/>
              </a:solidFill>
              <a:latin typeface="Arial Narrow" panose="020B0606020202030204" pitchFamily="34" charset="0"/>
              <a:cs typeface="Arial Narrow" panose="020B0606020202030204" pitchFamily="34" charset="0"/>
              <a:sym typeface="+mn-ea"/>
            </a:endParaRPr>
          </a:p>
        </p:txBody>
      </p:sp>
      <p:sp>
        <p:nvSpPr>
          <p:cNvPr id="109" name="Linha7"/>
          <p:cNvSpPr/>
          <p:nvPr/>
        </p:nvSpPr>
        <p:spPr>
          <a:xfrm rot="16200000">
            <a:off x="5342890" y="2461260"/>
            <a:ext cx="809625" cy="6350"/>
          </a:xfrm>
          <a:prstGeom prst="line">
            <a:avLst/>
          </a:prstGeom>
          <a:noFill/>
          <a:ln w="19050" cap="flat" cmpd="sng" algn="ctr">
            <a:solidFill>
              <a:srgbClr val="008CBA"/>
            </a:solidFill>
            <a:prstDash val="solid"/>
            <a:headEnd type="none" w="med" len="med"/>
            <a:tailEnd type="triangle" w="med" len="med"/>
          </a:ln>
          <a:effectLst/>
        </p:spPr>
      </p:sp>
      <p:sp>
        <p:nvSpPr>
          <p:cNvPr id="110" name="Linha7"/>
          <p:cNvSpPr/>
          <p:nvPr/>
        </p:nvSpPr>
        <p:spPr>
          <a:xfrm rot="16200000">
            <a:off x="5347970" y="3509010"/>
            <a:ext cx="809625" cy="6350"/>
          </a:xfrm>
          <a:prstGeom prst="line">
            <a:avLst/>
          </a:prstGeom>
          <a:noFill/>
          <a:ln w="19050" cap="flat" cmpd="sng" algn="ctr">
            <a:solidFill>
              <a:srgbClr val="008CBA"/>
            </a:solidFill>
            <a:prstDash val="solid"/>
            <a:headEnd type="none"/>
            <a:tailEnd type="none" w="med" len="med"/>
          </a:ln>
          <a:effectLst/>
        </p:spPr>
      </p:sp>
      <p:sp>
        <p:nvSpPr>
          <p:cNvPr id="111" name="Linha7"/>
          <p:cNvSpPr/>
          <p:nvPr/>
        </p:nvSpPr>
        <p:spPr>
          <a:xfrm rot="16200000">
            <a:off x="5353050" y="4926330"/>
            <a:ext cx="809625" cy="6350"/>
          </a:xfrm>
          <a:prstGeom prst="line">
            <a:avLst/>
          </a:prstGeom>
          <a:noFill/>
          <a:ln w="19050" cap="flat" cmpd="sng" algn="ctr">
            <a:solidFill>
              <a:srgbClr val="008CBA"/>
            </a:solidFill>
            <a:prstDash val="solid"/>
            <a:headEnd type="triangle" w="med" len="med"/>
            <a:tailEnd type="none" w="med" len="med"/>
          </a:ln>
          <a:effectLst/>
        </p:spPr>
      </p:sp>
      <p:sp>
        <p:nvSpPr>
          <p:cNvPr id="113" name="Straight Connector 144"/>
          <p:cNvSpPr/>
          <p:nvPr/>
        </p:nvSpPr>
        <p:spPr>
          <a:xfrm flipH="1">
            <a:off x="4648835" y="2850515"/>
            <a:ext cx="10795" cy="817880"/>
          </a:xfrm>
          <a:prstGeom prst="line">
            <a:avLst/>
          </a:prstGeom>
          <a:noFill/>
          <a:ln w="19050" cap="flat" cmpd="sng" algn="ctr">
            <a:solidFill>
              <a:srgbClr val="008CBA"/>
            </a:solidFill>
            <a:prstDash val="solid"/>
            <a:headEnd type="triangle" w="med" len="med"/>
            <a:tailEnd type="none" w="med" len="med"/>
          </a:ln>
          <a:effectLst/>
        </p:spPr>
      </p:sp>
      <p:sp>
        <p:nvSpPr>
          <p:cNvPr id="118" name="Straight Connector 144"/>
          <p:cNvSpPr/>
          <p:nvPr/>
        </p:nvSpPr>
        <p:spPr>
          <a:xfrm>
            <a:off x="4676775" y="4350385"/>
            <a:ext cx="6985" cy="807720"/>
          </a:xfrm>
          <a:prstGeom prst="line">
            <a:avLst/>
          </a:prstGeom>
          <a:noFill/>
          <a:ln w="19050" cap="flat" cmpd="sng" algn="ctr">
            <a:solidFill>
              <a:srgbClr val="008CBA"/>
            </a:solidFill>
            <a:prstDash val="solid"/>
            <a:headEnd type="triangle" w="med" len="med"/>
            <a:tailEnd type="none" w="med" len="med"/>
          </a:ln>
          <a:effectLst/>
        </p:spPr>
      </p:sp>
      <p:sp>
        <p:nvSpPr>
          <p:cNvPr id="122" name="Oval 121"/>
          <p:cNvSpPr/>
          <p:nvPr/>
        </p:nvSpPr>
        <p:spPr>
          <a:xfrm>
            <a:off x="5693410" y="362204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23" name="Oval 122"/>
          <p:cNvSpPr/>
          <p:nvPr/>
        </p:nvSpPr>
        <p:spPr>
          <a:xfrm>
            <a:off x="5695950" y="508825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139" name="Conexão Reta 138"/>
          <p:cNvCxnSpPr/>
          <p:nvPr/>
        </p:nvCxnSpPr>
        <p:spPr>
          <a:xfrm>
            <a:off x="4636770" y="3672840"/>
            <a:ext cx="1113790" cy="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cxnSp>
        <p:nvCxnSpPr>
          <p:cNvPr id="140" name="Conexão Reta 139"/>
          <p:cNvCxnSpPr/>
          <p:nvPr/>
        </p:nvCxnSpPr>
        <p:spPr>
          <a:xfrm>
            <a:off x="4671695" y="5148580"/>
            <a:ext cx="1073785" cy="2540"/>
          </a:xfrm>
          <a:prstGeom prst="line">
            <a:avLst/>
          </a:prstGeom>
          <a:ln w="19050">
            <a:solidFill>
              <a:srgbClr val="008CBA"/>
            </a:solidFill>
          </a:ln>
        </p:spPr>
        <p:style>
          <a:lnRef idx="1">
            <a:schemeClr val="accent1"/>
          </a:lnRef>
          <a:fillRef idx="0">
            <a:schemeClr val="accent1"/>
          </a:fillRef>
          <a:effectRef idx="0">
            <a:schemeClr val="accent1"/>
          </a:effectRef>
          <a:fontRef idx="minor">
            <a:schemeClr val="tx1"/>
          </a:fontRef>
        </p:style>
      </p:cxnSp>
      <p:sp>
        <p:nvSpPr>
          <p:cNvPr id="144" name="Forma automática5"/>
          <p:cNvSpPr/>
          <p:nvPr/>
        </p:nvSpPr>
        <p:spPr>
          <a:xfrm>
            <a:off x="6556375" y="298132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rgbClr val="008CBA"/>
                </a:solidFill>
                <a:latin typeface="Arial Narrow" panose="020B0606020202030204" pitchFamily="34" charset="0"/>
                <a:sym typeface="+mn-ea"/>
              </a:rPr>
              <a:t>Lunch</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5" name="TextBox 206"/>
          <p:cNvSpPr/>
          <p:nvPr/>
        </p:nvSpPr>
        <p:spPr>
          <a:xfrm>
            <a:off x="6532880" y="322707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grpSp>
        <p:nvGrpSpPr>
          <p:cNvPr id="124" name="Agrupar 123"/>
          <p:cNvGrpSpPr/>
          <p:nvPr/>
        </p:nvGrpSpPr>
        <p:grpSpPr>
          <a:xfrm>
            <a:off x="7367905" y="1820545"/>
            <a:ext cx="1209040" cy="1165860"/>
            <a:chOff x="11299" y="3259"/>
            <a:chExt cx="1904" cy="1836"/>
          </a:xfrm>
        </p:grpSpPr>
        <p:sp>
          <p:nvSpPr>
            <p:cNvPr id="156" name="Oval 112"/>
            <p:cNvSpPr/>
            <p:nvPr/>
          </p:nvSpPr>
          <p:spPr>
            <a:xfrm>
              <a:off x="11299" y="3259"/>
              <a:ext cx="1904" cy="1836"/>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Conference II</a:t>
              </a:r>
              <a:endPar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57" name="TextBox 176"/>
            <p:cNvSpPr/>
            <p:nvPr/>
          </p:nvSpPr>
          <p:spPr>
            <a:xfrm>
              <a:off x="11520" y="4595"/>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2</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25" name="Agrupar 124"/>
          <p:cNvGrpSpPr/>
          <p:nvPr/>
        </p:nvGrpSpPr>
        <p:grpSpPr>
          <a:xfrm>
            <a:off x="7362825" y="3550920"/>
            <a:ext cx="1214120" cy="1175385"/>
            <a:chOff x="11291" y="6236"/>
            <a:chExt cx="1912" cy="1851"/>
          </a:xfrm>
        </p:grpSpPr>
        <p:sp>
          <p:nvSpPr>
            <p:cNvPr id="158" name="Oval 112"/>
            <p:cNvSpPr/>
            <p:nvPr/>
          </p:nvSpPr>
          <p:spPr>
            <a:xfrm>
              <a:off x="11291" y="6236"/>
              <a:ext cx="1912" cy="1851"/>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rPr>
                <a:t>Panel</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a:t>
              </a:r>
              <a:r>
                <a:rPr lang="en-US" sz="10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a:t>
              </a:r>
              <a:endPar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159" name="TextBox 176"/>
            <p:cNvSpPr/>
            <p:nvPr/>
          </p:nvSpPr>
          <p:spPr>
            <a:xfrm>
              <a:off x="11494" y="7623"/>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14</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6</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grpSp>
        <p:nvGrpSpPr>
          <p:cNvPr id="138" name="Agrupar 137"/>
          <p:cNvGrpSpPr/>
          <p:nvPr/>
        </p:nvGrpSpPr>
        <p:grpSpPr>
          <a:xfrm>
            <a:off x="7286625" y="4998720"/>
            <a:ext cx="1289685" cy="1210310"/>
            <a:chOff x="11204" y="8642"/>
            <a:chExt cx="1913" cy="1875"/>
          </a:xfrm>
        </p:grpSpPr>
        <p:sp>
          <p:nvSpPr>
            <p:cNvPr id="160" name="Oval 112"/>
            <p:cNvSpPr/>
            <p:nvPr/>
          </p:nvSpPr>
          <p:spPr>
            <a:xfrm>
              <a:off x="11204" y="8642"/>
              <a:ext cx="1913" cy="1875"/>
            </a:xfrm>
            <a:prstGeom prst="ellipse">
              <a:avLst/>
            </a:prstGeom>
            <a:solidFill>
              <a:srgbClr val="C7F3F3"/>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pt-PT" alt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1</a:t>
              </a:r>
              <a:r>
                <a:rPr lang="en-US" sz="1400" b="1" dirty="0"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400" b="1" dirty="0" err="1" smtClean="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June</a:t>
              </a:r>
              <a:endParaRPr lang="en-US" sz="14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endParaRPr>
            </a:p>
            <a:p>
              <a:pPr algn="ctr" defTabSz="899795">
                <a:defRPr lang="en-US">
                  <a:solidFill>
                    <a:srgbClr val="FFFFFF"/>
                  </a:solidFill>
                </a:defRPr>
              </a:pPr>
              <a:r>
                <a:rPr lang="pt-PT" altLang="en-US" sz="1000" b="1" dirty="0" err="1">
                  <a:solidFill>
                    <a:srgbClr val="00B050"/>
                  </a:solidFill>
                  <a:latin typeface="Arial Narrow" panose="020B0606020202030204" pitchFamily="34" charset="0"/>
                  <a:ea typeface="Century Gothic" panose="020B0502020202020204" pitchFamily="2" charset="0"/>
                  <a:cs typeface="Century Gothic" panose="020B0502020202020204" pitchFamily="2" charset="0"/>
                  <a:sym typeface="+mn-ea"/>
                </a:rPr>
                <a:t>Conference</a:t>
              </a:r>
              <a:r>
                <a:rPr 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 </a:t>
              </a:r>
              <a:r>
                <a:rPr lang="pt-PT" altLang="en-US" sz="1000" b="1" dirty="0">
                  <a:solidFill>
                    <a:srgbClr val="00B050"/>
                  </a:solidFill>
                  <a:latin typeface="Arial Narrow" panose="020B0606020202030204" pitchFamily="34" charset="0"/>
                  <a:ea typeface="Century Gothic" panose="020B0502020202020204" pitchFamily="2" charset="0"/>
                  <a:cs typeface="Century Gothic" panose="020B0502020202020204" pitchFamily="2" charset="0"/>
                </a:rPr>
                <a:t>III</a:t>
              </a:r>
            </a:p>
          </p:txBody>
        </p:sp>
        <p:sp>
          <p:nvSpPr>
            <p:cNvPr id="161" name="TextBox 176"/>
            <p:cNvSpPr/>
            <p:nvPr/>
          </p:nvSpPr>
          <p:spPr>
            <a:xfrm>
              <a:off x="11504" y="10071"/>
              <a:ext cx="1374" cy="392"/>
            </a:xfrm>
            <a:prstGeom prst="rect">
              <a:avLst/>
            </a:prstGeom>
            <a:noFill/>
            <a:ln>
              <a:noFill/>
            </a:ln>
            <a:effectLst/>
          </p:spPr>
          <p:txBody>
            <a:bodyPr vert="horz" wrap="square" lIns="91440" tIns="45720" rIns="91440" bIns="45720" numCol="1" spcCol="215900" anchor="t"/>
            <a:lstStyle/>
            <a:p>
              <a:pPr algn="ctr">
                <a:defRPr lang="en-US"/>
              </a:pP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17</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1</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0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71" name="Cortar Retângulo de Canto Simples 170"/>
          <p:cNvSpPr/>
          <p:nvPr/>
        </p:nvSpPr>
        <p:spPr>
          <a:xfrm>
            <a:off x="4051300" y="673735"/>
            <a:ext cx="1710055" cy="25146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rPr>
              <a:t>2</a:t>
            </a:r>
            <a:r>
              <a:rPr lang="pt-PT" altLang="en-US" sz="1400" b="1" baseline="30000">
                <a:solidFill>
                  <a:schemeClr val="tx1"/>
                </a:solidFill>
              </a:rPr>
              <a:t>nd</a:t>
            </a:r>
            <a:r>
              <a:rPr lang="pt-PT" altLang="en-US" sz="1400" b="1">
                <a:solidFill>
                  <a:schemeClr val="tx1"/>
                </a:solidFill>
              </a:rPr>
              <a:t> DAY - </a:t>
            </a:r>
            <a:r>
              <a:rPr lang="pt-PT" altLang="en-US" sz="1400" b="1">
                <a:solidFill>
                  <a:schemeClr val="tx1"/>
                </a:solidFill>
                <a:sym typeface="+mn-ea"/>
              </a:rPr>
              <a:t> </a:t>
            </a:r>
            <a:r>
              <a:rPr lang="pt-PT" altLang="en-US" sz="1200" b="1">
                <a:solidFill>
                  <a:srgbClr val="FFFF00"/>
                </a:solidFill>
                <a:sym typeface="+mn-ea"/>
              </a:rPr>
              <a:t>10 JUNE</a:t>
            </a:r>
          </a:p>
        </p:txBody>
      </p:sp>
      <p:grpSp>
        <p:nvGrpSpPr>
          <p:cNvPr id="2" name="Agrupar 1"/>
          <p:cNvGrpSpPr/>
          <p:nvPr/>
        </p:nvGrpSpPr>
        <p:grpSpPr>
          <a:xfrm>
            <a:off x="5172710" y="3878580"/>
            <a:ext cx="1153160" cy="1169670"/>
            <a:chOff x="3453" y="5909"/>
            <a:chExt cx="1816" cy="1842"/>
          </a:xfrm>
        </p:grpSpPr>
        <p:sp>
          <p:nvSpPr>
            <p:cNvPr id="3"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rPr>
                <a:t>10 June</a:t>
              </a:r>
              <a:endParaRPr lang="pt-PT" sz="1400" dirty="0">
                <a:latin typeface="Arial Narrow" panose="020B0606020202030204" pitchFamily="34" charset="0"/>
              </a:endParaRPr>
            </a:p>
            <a:p>
              <a:pPr algn="ctr">
                <a:lnSpc>
                  <a:spcPts val="1200"/>
                </a:lnSpc>
                <a:defRPr lang="en-US">
                  <a:solidFill>
                    <a:srgbClr val="FFFFFF"/>
                  </a:solidFill>
                </a:defRPr>
              </a:pPr>
              <a:r>
                <a:rPr lang="pt-PT" altLang="en-US" sz="1000" dirty="0" err="1">
                  <a:solidFill>
                    <a:schemeClr val="bg1"/>
                  </a:solidFill>
                  <a:latin typeface="Arial Narrow" panose="020B0606020202030204" pitchFamily="34" charset="0"/>
                  <a:sym typeface="+mn-ea"/>
                </a:rPr>
                <a:t>Market</a:t>
              </a:r>
              <a:endParaRPr lang="pt-PT" altLang="en-US" sz="10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000" dirty="0">
                  <a:solidFill>
                    <a:schemeClr val="bg1"/>
                  </a:solidFill>
                  <a:latin typeface="Arial Narrow" panose="020B0606020202030204" pitchFamily="34" charset="0"/>
                  <a:sym typeface="+mn-ea"/>
                </a:rPr>
                <a:t>Opportunity</a:t>
              </a:r>
              <a:endParaRPr lang="pt-PT" sz="1000">
                <a:solidFill>
                  <a:schemeClr val="bg1"/>
                </a:solidFill>
                <a:latin typeface="Arial Narrow" panose="020B0606020202030204" pitchFamily="34" charset="0"/>
              </a:endParaRPr>
            </a:p>
            <a:p>
              <a:pPr algn="ctr" defTabSz="899795">
                <a:defRPr lang="en-US">
                  <a:solidFill>
                    <a:srgbClr val="FFFFFF"/>
                  </a:solidFill>
                </a:defRPr>
              </a:pPr>
              <a:endParaRPr lang="pt-PT" sz="1000" dirty="0">
                <a:latin typeface="Arial Narrow" panose="020B0606020202030204" pitchFamily="34" charset="0"/>
              </a:endParaRPr>
            </a:p>
          </p:txBody>
        </p:sp>
        <p:sp>
          <p:nvSpPr>
            <p:cNvPr id="183" name="TextBox 167"/>
            <p:cNvSpPr/>
            <p:nvPr/>
          </p:nvSpPr>
          <p:spPr>
            <a:xfrm>
              <a:off x="3671" y="736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17:00 -18:30 </a:t>
              </a:r>
            </a:p>
          </p:txBody>
        </p:sp>
      </p:grpSp>
      <p:sp>
        <p:nvSpPr>
          <p:cNvPr id="188" name="Forma automática5"/>
          <p:cNvSpPr/>
          <p:nvPr/>
        </p:nvSpPr>
        <p:spPr>
          <a:xfrm>
            <a:off x="6557010" y="4601210"/>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err="1" smtClean="0">
              <a:solidFill>
                <a:srgbClr val="008CBA"/>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4" name="TextBox 206"/>
          <p:cNvSpPr/>
          <p:nvPr/>
        </p:nvSpPr>
        <p:spPr>
          <a:xfrm>
            <a:off x="6533515" y="4846955"/>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16:30 – 17:00</a:t>
            </a:r>
          </a:p>
        </p:txBody>
      </p:sp>
      <p:sp>
        <p:nvSpPr>
          <p:cNvPr id="5" name="Cortar Retângulo de Canto Simples 4"/>
          <p:cNvSpPr/>
          <p:nvPr/>
        </p:nvSpPr>
        <p:spPr>
          <a:xfrm>
            <a:off x="9656445" y="86995"/>
            <a:ext cx="1762760" cy="20764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rPr>
              <a:t>3</a:t>
            </a:r>
            <a:r>
              <a:rPr lang="pt-PT" altLang="en-US" sz="1400" b="1" baseline="30000">
                <a:solidFill>
                  <a:schemeClr val="tx1"/>
                </a:solidFill>
              </a:rPr>
              <a:t>rd</a:t>
            </a:r>
            <a:r>
              <a:rPr lang="pt-PT" altLang="en-US" sz="1400" b="1">
                <a:solidFill>
                  <a:schemeClr val="tx1"/>
                </a:solidFill>
              </a:rPr>
              <a:t> DAY </a:t>
            </a:r>
            <a:r>
              <a:rPr lang="pt-PT" altLang="en-US" sz="1400" b="1">
                <a:solidFill>
                  <a:schemeClr val="tx1"/>
                </a:solidFill>
                <a:sym typeface="+mn-ea"/>
              </a:rPr>
              <a:t>-  </a:t>
            </a:r>
            <a:r>
              <a:rPr lang="pt-PT" altLang="en-US" sz="1200" b="1">
                <a:solidFill>
                  <a:srgbClr val="FFFF00"/>
                </a:solidFill>
                <a:sym typeface="+mn-ea"/>
              </a:rPr>
              <a:t>11 JUNE</a:t>
            </a:r>
          </a:p>
        </p:txBody>
      </p:sp>
      <p:grpSp>
        <p:nvGrpSpPr>
          <p:cNvPr id="6" name="Agrupar 5"/>
          <p:cNvGrpSpPr/>
          <p:nvPr/>
        </p:nvGrpSpPr>
        <p:grpSpPr>
          <a:xfrm>
            <a:off x="7581900" y="1647825"/>
            <a:ext cx="451485" cy="105410"/>
            <a:chOff x="11977" y="2442"/>
            <a:chExt cx="1031" cy="166"/>
          </a:xfrm>
        </p:grpSpPr>
        <p:sp>
          <p:nvSpPr>
            <p:cNvPr id="7" name="Oval 6"/>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9"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2" name="Agrupar 11"/>
          <p:cNvGrpSpPr/>
          <p:nvPr/>
        </p:nvGrpSpPr>
        <p:grpSpPr>
          <a:xfrm>
            <a:off x="7590155" y="3199765"/>
            <a:ext cx="451485" cy="105410"/>
            <a:chOff x="11977" y="2442"/>
            <a:chExt cx="1031" cy="166"/>
          </a:xfrm>
        </p:grpSpPr>
        <p:sp>
          <p:nvSpPr>
            <p:cNvPr id="13" name="Oval 12"/>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4"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grpSp>
        <p:nvGrpSpPr>
          <p:cNvPr id="15" name="Agrupar 14"/>
          <p:cNvGrpSpPr/>
          <p:nvPr/>
        </p:nvGrpSpPr>
        <p:grpSpPr>
          <a:xfrm>
            <a:off x="7576820" y="4848860"/>
            <a:ext cx="451485" cy="105410"/>
            <a:chOff x="11977" y="2442"/>
            <a:chExt cx="1031" cy="166"/>
          </a:xfrm>
        </p:grpSpPr>
        <p:sp>
          <p:nvSpPr>
            <p:cNvPr id="20" name="Oval 19"/>
            <p:cNvSpPr/>
            <p:nvPr/>
          </p:nvSpPr>
          <p:spPr>
            <a:xfrm>
              <a:off x="12824" y="2442"/>
              <a:ext cx="184" cy="166"/>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21" name="Linha9"/>
            <p:cNvSpPr/>
            <p:nvPr/>
          </p:nvSpPr>
          <p:spPr>
            <a:xfrm rot="5400000">
              <a:off x="12437" y="2060"/>
              <a:ext cx="15" cy="934"/>
            </a:xfrm>
            <a:prstGeom prst="line">
              <a:avLst/>
            </a:prstGeom>
            <a:noFill/>
            <a:ln w="9525" cap="flat" cmpd="sng" algn="ctr">
              <a:solidFill>
                <a:srgbClr val="008CBA"/>
              </a:solidFill>
              <a:prstDash val="solid"/>
              <a:headEnd type="none"/>
              <a:tailEnd type="triangle" w="med" len="med"/>
            </a:ln>
            <a:effectLst/>
          </p:spPr>
        </p:sp>
      </p:grpSp>
      <p:sp>
        <p:nvSpPr>
          <p:cNvPr id="22" name="Caixa de Texto 21"/>
          <p:cNvSpPr txBox="1"/>
          <p:nvPr/>
        </p:nvSpPr>
        <p:spPr>
          <a:xfrm>
            <a:off x="8612505" y="854710"/>
            <a:ext cx="3284220" cy="988695"/>
          </a:xfrm>
          <a:prstGeom prst="rect">
            <a:avLst/>
          </a:prstGeom>
          <a:noFill/>
        </p:spPr>
        <p:txBody>
          <a:bodyPr wrap="square" rtlCol="0">
            <a:spAutoFit/>
          </a:bodyPr>
          <a:lstStyle/>
          <a:p>
            <a:pPr>
              <a:lnSpc>
                <a:spcPts val="1200"/>
              </a:lnSpc>
              <a:defRPr lang="en-US"/>
            </a:pPr>
            <a:r>
              <a:rPr lang="en-GB" sz="1000" b="1" i="1" dirty="0" smtClean="0">
                <a:solidFill>
                  <a:schemeClr val="bg1"/>
                </a:solidFill>
                <a:latin typeface="Arial Narrow" panose="020B0606020202030204" pitchFamily="34" charset="0"/>
                <a:sym typeface="+mn-ea"/>
              </a:rPr>
              <a:t>Moderator</a:t>
            </a:r>
            <a:r>
              <a:rPr lang="pt-PT" sz="1000" b="1" i="1" dirty="0">
                <a:solidFill>
                  <a:schemeClr val="bg1"/>
                </a:solidFill>
                <a:latin typeface="Arial Narrow" panose="020B0606020202030204" pitchFamily="34" charset="0"/>
                <a:cs typeface="Arial Narrow" panose="020B0606020202030204" pitchFamily="34" charset="0"/>
                <a:sym typeface="+mn-ea"/>
              </a:rPr>
              <a:t>:</a:t>
            </a:r>
            <a:r>
              <a:rPr lang="pt-PT" sz="1000" i="1" dirty="0">
                <a:solidFill>
                  <a:schemeClr val="bg1"/>
                </a:solidFill>
                <a:latin typeface="Arial Narrow" panose="020B0606020202030204" pitchFamily="34" charset="0"/>
                <a:cs typeface="Arial Narrow" panose="020B0606020202030204" pitchFamily="34" charset="0"/>
                <a:sym typeface="+mn-ea"/>
              </a:rPr>
              <a:t> Cabo Verde</a:t>
            </a:r>
            <a:endParaRPr lang="pt-PT" sz="1000" i="1" dirty="0">
              <a:solidFill>
                <a:schemeClr val="bg1"/>
              </a:solidFill>
              <a:latin typeface="Arial Narrow" panose="020B0606020202030204" pitchFamily="34" charset="0"/>
              <a:cs typeface="Arial Narrow" panose="020B0606020202030204" pitchFamily="34" charset="0"/>
            </a:endParaRPr>
          </a:p>
          <a:p>
            <a:pPr>
              <a:lnSpc>
                <a:spcPts val="1200"/>
              </a:lnSpc>
              <a:defRPr lang="en-US"/>
            </a:pPr>
            <a:r>
              <a:rPr lang="en-GB" sz="1100" b="1" dirty="0" smtClean="0">
                <a:solidFill>
                  <a:schemeClr val="bg1"/>
                </a:solidFill>
                <a:latin typeface="Arial Narrow" panose="020B0606020202030204" pitchFamily="34" charset="0"/>
                <a:sym typeface="+mn-ea"/>
              </a:rPr>
              <a:t>Speaker</a:t>
            </a:r>
            <a:r>
              <a:rPr lang="pt-BR" sz="1100" b="1" i="1" dirty="0" smtClean="0">
                <a:solidFill>
                  <a:schemeClr val="bg1"/>
                </a:solidFill>
                <a:latin typeface="Arial Narrow" panose="020B0606020202030204" pitchFamily="34" charset="0"/>
                <a:cs typeface="Arial Narrow" panose="020B0606020202030204" pitchFamily="34" charset="0"/>
                <a:sym typeface="+mn-ea"/>
              </a:rPr>
              <a:t>:</a:t>
            </a:r>
            <a:endParaRPr lang="pt-BR" sz="1200" b="1" i="1" dirty="0" smtClean="0">
              <a:solidFill>
                <a:schemeClr val="bg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a:t>
            </a:r>
            <a:r>
              <a:rPr sz="1000" dirty="0" smtClean="0">
                <a:solidFill>
                  <a:schemeClr val="bg1"/>
                </a:solidFill>
                <a:latin typeface="Arial Narrow" panose="020B0606020202030204" pitchFamily="34" charset="0"/>
                <a:cs typeface="Arial Narrow" panose="020B0606020202030204" pitchFamily="34" charset="0"/>
                <a:sym typeface="+mn-ea"/>
              </a:rPr>
              <a:t> </a:t>
            </a:r>
            <a:r>
              <a:rPr lang="pt-PT" altLang="en-US" sz="1000" dirty="0" smtClean="0">
                <a:solidFill>
                  <a:schemeClr val="bg1"/>
                </a:solidFill>
                <a:latin typeface="Arial Narrow" panose="020B0606020202030204" pitchFamily="34" charset="0"/>
                <a:cs typeface="Arial Narrow" panose="020B0606020202030204" pitchFamily="34" charset="0"/>
                <a:sym typeface="+mn-ea"/>
              </a:rPr>
              <a:t>ECOWAS Investment and Development Bank</a:t>
            </a: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African Guarantee and Economic Cooperation Fund</a:t>
            </a: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 </a:t>
            </a:r>
            <a:r>
              <a:rPr sz="1000" dirty="0">
                <a:solidFill>
                  <a:schemeClr val="bg1"/>
                </a:solidFill>
                <a:latin typeface="Arial Narrow" panose="020B0606020202030204" pitchFamily="34" charset="0"/>
                <a:sym typeface="+mn-ea"/>
              </a:rPr>
              <a:t>African Development Bank - AfDB</a:t>
            </a: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 </a:t>
            </a:r>
            <a:r>
              <a:rPr sz="1000" dirty="0">
                <a:solidFill>
                  <a:schemeClr val="bg1"/>
                </a:solidFill>
                <a:latin typeface="Arial Narrow" panose="020B0606020202030204" pitchFamily="34" charset="0"/>
                <a:cs typeface="Arial Narrow" panose="020B0606020202030204" pitchFamily="34" charset="0"/>
                <a:sym typeface="+mn-ea"/>
              </a:rPr>
              <a:t>International Finance Corporation - IFC</a:t>
            </a:r>
          </a:p>
        </p:txBody>
      </p:sp>
      <p:sp>
        <p:nvSpPr>
          <p:cNvPr id="23" name="Caixa de Texto 22"/>
          <p:cNvSpPr txBox="1"/>
          <p:nvPr/>
        </p:nvSpPr>
        <p:spPr>
          <a:xfrm>
            <a:off x="8524240" y="3886200"/>
            <a:ext cx="3430905" cy="781752"/>
          </a:xfrm>
          <a:prstGeom prst="rect">
            <a:avLst/>
          </a:prstGeom>
          <a:noFill/>
        </p:spPr>
        <p:txBody>
          <a:bodyPr wrap="square" rtlCol="0">
            <a:spAutoFit/>
          </a:bodyPr>
          <a:lstStyle/>
          <a:p>
            <a:pPr>
              <a:lnSpc>
                <a:spcPct val="80000"/>
              </a:lnSpc>
            </a:pPr>
            <a:r>
              <a:rPr lang="en-GB" sz="1000" b="1" i="1" dirty="0" smtClean="0">
                <a:solidFill>
                  <a:schemeClr val="bg1"/>
                </a:solidFill>
                <a:latin typeface="Arial Narrow" panose="020B0606020202030204" pitchFamily="34" charset="0"/>
                <a:sym typeface="+mn-ea"/>
              </a:rPr>
              <a:t>Moderator</a:t>
            </a:r>
            <a:r>
              <a:rPr lang="pt-PT" sz="1000" dirty="0">
                <a:solidFill>
                  <a:schemeClr val="bg1"/>
                </a:solidFill>
                <a:latin typeface="Arial Narrow" panose="020B0606020202030204" pitchFamily="34" charset="0"/>
                <a:cs typeface="Arial Narrow" panose="020B0606020202030204" pitchFamily="34" charset="0"/>
                <a:sym typeface="+mn-ea"/>
              </a:rPr>
              <a:t>: Cabo Verde</a:t>
            </a:r>
          </a:p>
          <a:p>
            <a:pPr>
              <a:lnSpc>
                <a:spcPct val="80000"/>
              </a:lnSpc>
            </a:pPr>
            <a:r>
              <a:rPr lang="en-GB" sz="1000" b="1" dirty="0" smtClean="0">
                <a:solidFill>
                  <a:schemeClr val="bg1"/>
                </a:solidFill>
                <a:latin typeface="Arial Narrow" panose="020B0606020202030204" pitchFamily="34" charset="0"/>
                <a:sym typeface="+mn-ea"/>
              </a:rPr>
              <a:t>Speaker</a:t>
            </a:r>
            <a:r>
              <a:rPr lang="pt-PT" sz="1000" i="1" dirty="0">
                <a:solidFill>
                  <a:schemeClr val="bg1"/>
                </a:solidFill>
                <a:latin typeface="Arial Narrow" panose="020B0606020202030204" pitchFamily="34" charset="0"/>
                <a:cs typeface="Arial Narrow" panose="020B0606020202030204" pitchFamily="34" charset="0"/>
                <a:sym typeface="+mn-ea"/>
              </a:rPr>
              <a:t>: </a:t>
            </a: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ECOWAS Commission</a:t>
            </a: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 </a:t>
            </a:r>
            <a:r>
              <a:rPr lang="pt-PT" sz="1000" i="1" dirty="0">
                <a:solidFill>
                  <a:schemeClr val="bg1"/>
                </a:solidFill>
                <a:latin typeface="Arial Narrow" panose="020B0606020202030204" pitchFamily="34" charset="0"/>
              </a:rPr>
              <a:t>ANPROTEC</a:t>
            </a:r>
            <a:r>
              <a:rPr lang="pt-PT" sz="1000" i="1" dirty="0">
                <a:solidFill>
                  <a:schemeClr val="bg1"/>
                </a:solidFill>
                <a:latin typeface="Arial Narrow" panose="020B0606020202030204" pitchFamily="34" charset="0"/>
                <a:cs typeface="Arial Narrow" panose="020B0606020202030204" pitchFamily="34" charset="0"/>
                <a:sym typeface="+mn-ea"/>
              </a:rPr>
              <a:t> </a:t>
            </a:r>
            <a:r>
              <a:rPr lang="pt-PT" altLang="en-US" sz="1000" dirty="0">
                <a:solidFill>
                  <a:schemeClr val="bg1"/>
                </a:solidFill>
                <a:latin typeface="Arial Narrow" panose="020B0606020202030204" pitchFamily="34" charset="0"/>
                <a:cs typeface="Arial Narrow" panose="020B0606020202030204" pitchFamily="34" charset="0"/>
                <a:sym typeface="+mn-ea"/>
              </a:rPr>
              <a:t>- </a:t>
            </a:r>
            <a:r>
              <a:rPr lang="pt-PT" sz="1000" i="1" dirty="0">
                <a:solidFill>
                  <a:schemeClr val="bg1"/>
                </a:solidFill>
                <a:latin typeface="Arial Narrow" panose="020B0606020202030204" pitchFamily="34" charset="0"/>
                <a:cs typeface="Arial Narrow" panose="020B0606020202030204" pitchFamily="34" charset="0"/>
                <a:sym typeface="+mn-ea"/>
              </a:rPr>
              <a:t>Brazil</a:t>
            </a:r>
            <a:endParaRPr sz="1000" dirty="0" smtClean="0">
              <a:solidFill>
                <a:schemeClr val="bg1"/>
              </a:solidFill>
              <a:latin typeface="Arial Narrow" panose="020B0606020202030204" pitchFamily="34" charset="0"/>
              <a:cs typeface="Arial Narrow" panose="020B0606020202030204" pitchFamily="34" charset="0"/>
              <a:sym typeface="+mn-ea"/>
            </a:endParaRPr>
          </a:p>
          <a:p>
            <a:pPr>
              <a:lnSpc>
                <a:spcPct val="80000"/>
              </a:lnSpc>
            </a:pPr>
            <a:r>
              <a:rPr sz="1200" dirty="0" smtClean="0">
                <a:solidFill>
                  <a:schemeClr val="bg1"/>
                </a:solidFill>
                <a:latin typeface="Arial Narrow" panose="020B0606020202030204" pitchFamily="34" charset="0"/>
                <a:cs typeface="Arial Narrow" panose="020B0606020202030204" pitchFamily="34" charset="0"/>
                <a:sym typeface="+mn-ea"/>
              </a:rPr>
              <a:t>■ </a:t>
            </a:r>
            <a:r>
              <a:rPr sz="1000" dirty="0" smtClean="0">
                <a:solidFill>
                  <a:schemeClr val="bg1"/>
                </a:solidFill>
                <a:latin typeface="Arial Narrow" panose="020B0606020202030204" pitchFamily="34" charset="0"/>
                <a:cs typeface="Arial Narrow" panose="020B0606020202030204" pitchFamily="34" charset="0"/>
                <a:sym typeface="+mn-ea"/>
              </a:rPr>
              <a:t>French Development Agency - </a:t>
            </a:r>
            <a:r>
              <a:rPr sz="1000" i="1" dirty="0" smtClean="0">
                <a:solidFill>
                  <a:schemeClr val="bg1"/>
                </a:solidFill>
                <a:latin typeface="Arial Narrow" panose="020B0606020202030204" pitchFamily="34" charset="0"/>
                <a:cs typeface="Arial Narrow" panose="020B0606020202030204" pitchFamily="34" charset="0"/>
                <a:sym typeface="+mn-ea"/>
              </a:rPr>
              <a:t>AFD</a:t>
            </a:r>
            <a:endParaRPr sz="1000" dirty="0" smtClean="0">
              <a:solidFill>
                <a:schemeClr val="bg1"/>
              </a:solidFill>
              <a:latin typeface="Arial Narrow" panose="020B0606020202030204" pitchFamily="34" charset="0"/>
              <a:cs typeface="Arial Narrow" panose="020B0606020202030204" pitchFamily="34" charset="0"/>
              <a:sym typeface="+mn-ea"/>
            </a:endParaRPr>
          </a:p>
        </p:txBody>
      </p:sp>
      <p:sp>
        <p:nvSpPr>
          <p:cNvPr id="24" name="CaixaDeTexto 1"/>
          <p:cNvSpPr txBox="1"/>
          <p:nvPr/>
        </p:nvSpPr>
        <p:spPr>
          <a:xfrm>
            <a:off x="2446020" y="6650990"/>
            <a:ext cx="4275455" cy="245110"/>
          </a:xfrm>
          <a:prstGeom prst="rect">
            <a:avLst/>
          </a:prstGeom>
          <a:noFill/>
        </p:spPr>
        <p:txBody>
          <a:bodyPr wrap="square" rtlCol="0">
            <a:spAutoFit/>
          </a:bodyPr>
          <a:lstStyle/>
          <a:p>
            <a:r>
              <a:rPr lang="en-US" sz="1000" b="1" dirty="0">
                <a:solidFill>
                  <a:schemeClr val="bg1"/>
                </a:solidFill>
              </a:rPr>
              <a:t>Remark</a:t>
            </a:r>
            <a:r>
              <a:rPr lang="en-US" sz="1000" dirty="0">
                <a:solidFill>
                  <a:schemeClr val="bg1"/>
                </a:solidFill>
              </a:rPr>
              <a:t>: </a:t>
            </a:r>
            <a:r>
              <a:rPr lang="en-US" sz="1000" i="1" dirty="0">
                <a:solidFill>
                  <a:schemeClr val="bg1"/>
                </a:solidFill>
              </a:rPr>
              <a:t>Some of the names indicated are still being </a:t>
            </a:r>
            <a:r>
              <a:rPr lang="en-US" sz="1000" i="1" dirty="0" smtClean="0">
                <a:solidFill>
                  <a:schemeClr val="bg1"/>
                </a:solidFill>
              </a:rPr>
              <a:t>confirmed</a:t>
            </a:r>
            <a:r>
              <a:rPr lang="pt-PT" altLang="en-US" sz="1000" i="1" dirty="0" smtClean="0">
                <a:solidFill>
                  <a:schemeClr val="bg1"/>
                </a:solidFill>
              </a:rPr>
              <a:t>.</a:t>
            </a:r>
          </a:p>
        </p:txBody>
      </p:sp>
      <p:sp>
        <p:nvSpPr>
          <p:cNvPr id="25" name="Triângulo Isósceles 24"/>
          <p:cNvSpPr/>
          <p:nvPr/>
        </p:nvSpPr>
        <p:spPr>
          <a:xfrm rot="5400000">
            <a:off x="8321040" y="861695"/>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1" name="Triângulo Isósceles 30"/>
          <p:cNvSpPr/>
          <p:nvPr/>
        </p:nvSpPr>
        <p:spPr>
          <a:xfrm rot="5400000">
            <a:off x="8318500" y="2327275"/>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32" name="Triângulo Isósceles 31"/>
          <p:cNvSpPr/>
          <p:nvPr/>
        </p:nvSpPr>
        <p:spPr>
          <a:xfrm rot="5400000">
            <a:off x="8315960" y="4041140"/>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44" name="Triângulo Isósceles 43"/>
          <p:cNvSpPr/>
          <p:nvPr/>
        </p:nvSpPr>
        <p:spPr>
          <a:xfrm rot="5400000">
            <a:off x="8324215" y="5571490"/>
            <a:ext cx="297815" cy="193040"/>
          </a:xfrm>
          <a:prstGeom prst="triangle">
            <a:avLst/>
          </a:prstGeom>
          <a:solidFill>
            <a:schemeClr val="accent5">
              <a:lumMod val="20000"/>
              <a:lumOff val="80000"/>
            </a:schemeClr>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cxnSp>
        <p:nvCxnSpPr>
          <p:cNvPr id="84" name="Conexão Reta 83"/>
          <p:cNvCxnSpPr/>
          <p:nvPr/>
        </p:nvCxnSpPr>
        <p:spPr>
          <a:xfrm>
            <a:off x="864870" y="1166495"/>
            <a:ext cx="5080" cy="5405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6" name="Linha2"/>
          <p:cNvSpPr/>
          <p:nvPr/>
        </p:nvSpPr>
        <p:spPr>
          <a:xfrm>
            <a:off x="2856865" y="3259455"/>
            <a:ext cx="220980" cy="0"/>
          </a:xfrm>
          <a:prstGeom prst="line">
            <a:avLst/>
          </a:prstGeom>
          <a:noFill/>
          <a:ln w="19050" cap="flat" cmpd="sng" algn="ctr">
            <a:solidFill>
              <a:schemeClr val="bg1"/>
            </a:solidFill>
            <a:prstDash val="solid"/>
            <a:headEnd type="none"/>
            <a:tailEnd type="triangle" w="med" len="med"/>
          </a:ln>
          <a:effectLst/>
        </p:spPr>
      </p:sp>
      <p:grpSp>
        <p:nvGrpSpPr>
          <p:cNvPr id="87" name="Agrupar 86"/>
          <p:cNvGrpSpPr/>
          <p:nvPr/>
        </p:nvGrpSpPr>
        <p:grpSpPr>
          <a:xfrm>
            <a:off x="2605405" y="2346325"/>
            <a:ext cx="1153160" cy="1165860"/>
            <a:chOff x="3447" y="3520"/>
            <a:chExt cx="1816" cy="1836"/>
          </a:xfrm>
        </p:grpSpPr>
        <p:sp>
          <p:nvSpPr>
            <p:cNvPr id="88" name="Oval 47"/>
            <p:cNvSpPr/>
            <p:nvPr/>
          </p:nvSpPr>
          <p:spPr>
            <a:xfrm>
              <a:off x="3447" y="3520"/>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95" name="TextBox 110"/>
            <p:cNvSpPr/>
            <p:nvPr/>
          </p:nvSpPr>
          <p:spPr>
            <a:xfrm>
              <a:off x="3614" y="4935"/>
              <a:ext cx="1482" cy="391"/>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08:30 – 10:30</a:t>
              </a:r>
            </a:p>
          </p:txBody>
        </p:sp>
      </p:grpSp>
      <p:sp>
        <p:nvSpPr>
          <p:cNvPr id="97" name="Rectangle: Rounded Corners 137"/>
          <p:cNvSpPr/>
          <p:nvPr/>
        </p:nvSpPr>
        <p:spPr>
          <a:xfrm>
            <a:off x="1581150" y="2930525"/>
            <a:ext cx="1007745" cy="529590"/>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endParaRPr>
          </a:p>
        </p:txBody>
      </p:sp>
      <p:sp>
        <p:nvSpPr>
          <p:cNvPr id="98" name="TextBox 138"/>
          <p:cNvSpPr/>
          <p:nvPr/>
        </p:nvSpPr>
        <p:spPr>
          <a:xfrm>
            <a:off x="1557655" y="3197225"/>
            <a:ext cx="10452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10:30 – 11:00</a:t>
            </a:r>
          </a:p>
        </p:txBody>
      </p:sp>
      <p:grpSp>
        <p:nvGrpSpPr>
          <p:cNvPr id="105" name="Agrupar 104"/>
          <p:cNvGrpSpPr/>
          <p:nvPr/>
        </p:nvGrpSpPr>
        <p:grpSpPr>
          <a:xfrm>
            <a:off x="2609215" y="3863340"/>
            <a:ext cx="1153160" cy="1165860"/>
            <a:chOff x="3453" y="5909"/>
            <a:chExt cx="1816" cy="1836"/>
          </a:xfrm>
        </p:grpSpPr>
        <p:sp>
          <p:nvSpPr>
            <p:cNvPr id="106" name="Oval 85"/>
            <p:cNvSpPr/>
            <p:nvPr/>
          </p:nvSpPr>
          <p:spPr>
            <a:xfrm>
              <a:off x="3453" y="5909"/>
              <a:ext cx="1816" cy="1836"/>
            </a:xfrm>
            <a:prstGeom prst="ellipse">
              <a:avLst/>
            </a:prstGeom>
            <a:solidFill>
              <a:srgbClr val="008CBA"/>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pt-PT" sz="1400" b="1" dirty="0">
                  <a:latin typeface="Arial Narrow" panose="020B0606020202030204" pitchFamily="34" charset="0"/>
                  <a:ea typeface="Century Gothic" panose="020B0502020202020204" pitchFamily="2" charset="0"/>
                  <a:cs typeface="Century Gothic" panose="020B0502020202020204" pitchFamily="2" charset="0"/>
                </a:rPr>
                <a:t>2021</a:t>
              </a:r>
            </a:p>
            <a:p>
              <a:pPr algn="ctr">
                <a:defRPr lang="en-US">
                  <a:solidFill>
                    <a:srgbClr val="FFFFFF"/>
                  </a:solidFill>
                </a:defRPr>
              </a:pPr>
              <a:r>
                <a:rPr lang="pt-PT" sz="1400" dirty="0">
                  <a:latin typeface="Arial Narrow" panose="020B0606020202030204" pitchFamily="34" charset="0"/>
                  <a:ea typeface="Century Gothic" panose="020B0502020202020204" pitchFamily="2" charset="0"/>
                  <a:cs typeface="Century Gothic" panose="020B0502020202020204" pitchFamily="2" charset="0"/>
                  <a:sym typeface="+mn-ea"/>
                </a:rPr>
                <a:t>10 June</a:t>
              </a:r>
              <a:endParaRPr lang="pt-PT" sz="1400" dirty="0">
                <a:latin typeface="Arial Narrow" panose="020B0606020202030204" pitchFamily="34" charset="0"/>
              </a:endParaRPr>
            </a:p>
            <a:p>
              <a:pPr algn="ctr">
                <a:defRPr lang="en-US">
                  <a:solidFill>
                    <a:srgbClr val="FFFFFF"/>
                  </a:solidFill>
                </a:defRPr>
              </a:pPr>
              <a:r>
                <a:rPr lang="pt-PT" sz="1000" dirty="0">
                  <a:latin typeface="Arial Narrow" panose="020B0606020202030204" pitchFamily="34" charset="0"/>
                  <a:sym typeface="+mn-ea"/>
                </a:rPr>
                <a:t>Business </a:t>
              </a:r>
              <a:r>
                <a:rPr lang="pt-PT" sz="1000" dirty="0" err="1" smtClean="0">
                  <a:latin typeface="Arial Narrow" panose="020B0606020202030204" pitchFamily="34" charset="0"/>
                  <a:sym typeface="+mn-ea"/>
                </a:rPr>
                <a:t>Opportunities</a:t>
              </a:r>
              <a:endParaRPr lang="pt-PT" sz="1000" dirty="0">
                <a:latin typeface="Arial Narrow" panose="020B0606020202030204" pitchFamily="34" charset="0"/>
              </a:endParaRPr>
            </a:p>
          </p:txBody>
        </p:sp>
        <p:sp>
          <p:nvSpPr>
            <p:cNvPr id="107" name="TextBox 167"/>
            <p:cNvSpPr/>
            <p:nvPr/>
          </p:nvSpPr>
          <p:spPr>
            <a:xfrm>
              <a:off x="3653" y="7333"/>
              <a:ext cx="1361" cy="388"/>
            </a:xfrm>
            <a:prstGeom prst="rect">
              <a:avLst/>
            </a:prstGeom>
            <a:noFill/>
            <a:ln>
              <a:noFill/>
            </a:ln>
            <a:effectLst/>
          </p:spPr>
          <p:txBody>
            <a:bodyPr vert="horz" wrap="square" lIns="91440" tIns="45720" rIns="91440" bIns="45720" numCol="1" spcCol="215900" anchor="t"/>
            <a:lstStyle/>
            <a:p>
              <a:pPr algn="ctr">
                <a:defRPr lang="en-US"/>
              </a:pPr>
              <a:r>
                <a:rPr lang="pt-PT" sz="1000">
                  <a:solidFill>
                    <a:srgbClr val="FFFF00"/>
                  </a:solidFill>
                  <a:latin typeface="Arial Narrow" panose="020B0606020202030204" pitchFamily="34" charset="0"/>
                  <a:ea typeface="Century Gothic" panose="020B0502020202020204" pitchFamily="2" charset="0"/>
                  <a:cs typeface="Century Gothic" panose="020B0502020202020204" pitchFamily="2" charset="0"/>
                </a:rPr>
                <a:t>11:00 -13:00 </a:t>
              </a:r>
            </a:p>
          </p:txBody>
        </p:sp>
      </p:grpSp>
      <p:sp>
        <p:nvSpPr>
          <p:cNvPr id="112" name="Forma automática5"/>
          <p:cNvSpPr/>
          <p:nvPr/>
        </p:nvSpPr>
        <p:spPr>
          <a:xfrm>
            <a:off x="1578610" y="4368165"/>
            <a:ext cx="1007745" cy="539115"/>
          </a:xfrm>
          <a:prstGeom prst="roundRect">
            <a:avLst>
              <a:gd name="adj" fmla="val 16667"/>
            </a:avLst>
          </a:prstGeom>
          <a:gradFill flip="none" rotWithShape="1">
            <a:gsLst>
              <a:gs pos="0">
                <a:srgbClr val="98897E"/>
              </a:gs>
              <a:gs pos="50000">
                <a:srgbClr val="D6C1B4"/>
              </a:gs>
              <a:gs pos="100000">
                <a:srgbClr val="FEE6D3"/>
              </a:gs>
            </a:gsLst>
            <a:path path="circle"/>
            <a:tileRect/>
          </a:gra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err="1">
                <a:solidFill>
                  <a:schemeClr val="tx1"/>
                </a:solidFill>
                <a:latin typeface="Arial Narrow" panose="020B0606020202030204" pitchFamily="34" charset="0"/>
                <a:sym typeface="+mn-ea"/>
              </a:rPr>
              <a:t>Lunch</a:t>
            </a:r>
            <a:endParaRPr lang="pt-PT" sz="1200" b="1" dirty="0" err="1"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14" name="TextBox 206"/>
          <p:cNvSpPr/>
          <p:nvPr/>
        </p:nvSpPr>
        <p:spPr>
          <a:xfrm>
            <a:off x="1555115" y="4613910"/>
            <a:ext cx="1045210" cy="273685"/>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000" b="1">
                <a:latin typeface="Arial" panose="020B0604020202020204" pitchFamily="34" charset="0"/>
                <a:ea typeface="Century Gothic" panose="020B0502020202020204" pitchFamily="2" charset="0"/>
                <a:cs typeface="Arial" panose="020B0604020202020204" pitchFamily="34" charset="0"/>
              </a:rPr>
              <a:t>13:00 – 14:30</a:t>
            </a:r>
          </a:p>
        </p:txBody>
      </p:sp>
      <p:sp>
        <p:nvSpPr>
          <p:cNvPr id="116" name="Linha7"/>
          <p:cNvSpPr/>
          <p:nvPr/>
        </p:nvSpPr>
        <p:spPr>
          <a:xfrm rot="16200000">
            <a:off x="2785745" y="2436495"/>
            <a:ext cx="809625" cy="6350"/>
          </a:xfrm>
          <a:prstGeom prst="line">
            <a:avLst/>
          </a:prstGeom>
          <a:noFill/>
          <a:ln w="19050" cap="flat" cmpd="sng" algn="ctr">
            <a:solidFill>
              <a:srgbClr val="008CBA"/>
            </a:solidFill>
            <a:prstDash val="solid"/>
            <a:headEnd type="none" w="med" len="med"/>
            <a:tailEnd type="triangle" w="med" len="med"/>
          </a:ln>
          <a:effectLst/>
        </p:spPr>
      </p:sp>
      <p:sp>
        <p:nvSpPr>
          <p:cNvPr id="119" name="Linha7"/>
          <p:cNvSpPr/>
          <p:nvPr/>
        </p:nvSpPr>
        <p:spPr>
          <a:xfrm>
            <a:off x="2076450" y="5201285"/>
            <a:ext cx="1090295" cy="5715"/>
          </a:xfrm>
          <a:prstGeom prst="line">
            <a:avLst/>
          </a:prstGeom>
          <a:noFill/>
          <a:ln w="19050" cap="flat" cmpd="sng" algn="ctr">
            <a:solidFill>
              <a:srgbClr val="008CBA"/>
            </a:solidFill>
            <a:prstDash val="solid"/>
            <a:headEnd type="none"/>
            <a:tailEnd type="none" w="med" len="med"/>
          </a:ln>
          <a:effectLst/>
        </p:spPr>
      </p:sp>
      <p:sp>
        <p:nvSpPr>
          <p:cNvPr id="127" name="Linha7"/>
          <p:cNvSpPr/>
          <p:nvPr/>
        </p:nvSpPr>
        <p:spPr>
          <a:xfrm flipV="1">
            <a:off x="2077085" y="3660775"/>
            <a:ext cx="1101090" cy="13970"/>
          </a:xfrm>
          <a:prstGeom prst="line">
            <a:avLst/>
          </a:prstGeom>
          <a:noFill/>
          <a:ln w="19050" cap="flat" cmpd="sng" algn="ctr">
            <a:solidFill>
              <a:srgbClr val="008CBA"/>
            </a:solidFill>
            <a:prstDash val="solid"/>
            <a:headEnd type="none"/>
            <a:tailEnd type="none" w="med" len="med"/>
          </a:ln>
          <a:effectLst/>
        </p:spPr>
      </p:sp>
      <p:sp>
        <p:nvSpPr>
          <p:cNvPr id="128" name="Straight Connector 144"/>
          <p:cNvSpPr/>
          <p:nvPr/>
        </p:nvSpPr>
        <p:spPr>
          <a:xfrm flipH="1">
            <a:off x="2082165" y="3484880"/>
            <a:ext cx="5715" cy="189230"/>
          </a:xfrm>
          <a:prstGeom prst="line">
            <a:avLst/>
          </a:prstGeom>
          <a:noFill/>
          <a:ln w="19050" cap="flat" cmpd="sng" algn="ctr">
            <a:solidFill>
              <a:srgbClr val="008CBA"/>
            </a:solidFill>
            <a:prstDash val="solid"/>
            <a:headEnd type="triangle" w="med" len="med"/>
            <a:tailEnd type="none" w="med" len="med"/>
          </a:ln>
          <a:effectLst/>
        </p:spPr>
      </p:sp>
      <p:sp>
        <p:nvSpPr>
          <p:cNvPr id="129" name="Straight Connector 144"/>
          <p:cNvSpPr/>
          <p:nvPr/>
        </p:nvSpPr>
        <p:spPr>
          <a:xfrm flipH="1">
            <a:off x="2077085" y="4932045"/>
            <a:ext cx="5080" cy="268605"/>
          </a:xfrm>
          <a:prstGeom prst="line">
            <a:avLst/>
          </a:prstGeom>
          <a:noFill/>
          <a:ln w="19050" cap="flat" cmpd="sng" algn="ctr">
            <a:solidFill>
              <a:srgbClr val="008CBA"/>
            </a:solidFill>
            <a:prstDash val="solid"/>
            <a:headEnd type="triangle" w="med" len="med"/>
            <a:tailEnd type="none" w="med" len="med"/>
          </a:ln>
          <a:effectLst/>
        </p:spPr>
      </p:sp>
      <p:sp>
        <p:nvSpPr>
          <p:cNvPr id="130" name="Oval 129"/>
          <p:cNvSpPr/>
          <p:nvPr/>
        </p:nvSpPr>
        <p:spPr>
          <a:xfrm>
            <a:off x="3123565" y="3604260"/>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1" name="Oval 130"/>
          <p:cNvSpPr/>
          <p:nvPr/>
        </p:nvSpPr>
        <p:spPr>
          <a:xfrm>
            <a:off x="3109595" y="5159375"/>
            <a:ext cx="116840" cy="105410"/>
          </a:xfrm>
          <a:prstGeom prst="ellipse">
            <a:avLst/>
          </a:prstGeom>
          <a:solidFill>
            <a:srgbClr val="008CBA"/>
          </a:solidFill>
          <a:ln>
            <a:solidFill>
              <a:srgbClr val="008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a:p>
        </p:txBody>
      </p:sp>
      <p:sp>
        <p:nvSpPr>
          <p:cNvPr id="132" name="Rectangle: Rounded Corners 137"/>
          <p:cNvSpPr/>
          <p:nvPr/>
        </p:nvSpPr>
        <p:spPr>
          <a:xfrm>
            <a:off x="31750" y="1240155"/>
            <a:ext cx="2132330" cy="252730"/>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dirty="0" smtClean="0">
                <a:solidFill>
                  <a:srgbClr val="416D12"/>
                </a:solidFill>
                <a:latin typeface="Arial Narrow" panose="020B0606020202030204" pitchFamily="34" charset="0"/>
                <a:sym typeface="+mn-ea"/>
              </a:rPr>
              <a:t>Accreditation - </a:t>
            </a: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sym typeface="+mn-ea"/>
              </a:rPr>
              <a:t>08:00 – 08:15</a:t>
            </a:r>
            <a:endPar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endParaRPr>
          </a:p>
          <a:p>
            <a:pPr algn="ctr">
              <a:defRPr lang="en-US">
                <a:solidFill>
                  <a:srgbClr val="0099CC"/>
                </a:solidFill>
              </a:defRPr>
            </a:pP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5" name="Cortar Retângulo de Canto Simples 134"/>
          <p:cNvSpPr/>
          <p:nvPr/>
        </p:nvSpPr>
        <p:spPr>
          <a:xfrm>
            <a:off x="24765" y="735965"/>
            <a:ext cx="1676400" cy="231775"/>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altLang="en-US" sz="1400" b="1">
                <a:solidFill>
                  <a:schemeClr val="tx1"/>
                </a:solidFill>
                <a:sym typeface="+mn-ea"/>
              </a:rPr>
              <a:t>1</a:t>
            </a:r>
            <a:r>
              <a:rPr lang="pt-PT" altLang="en-US" sz="1400" b="1" baseline="30000">
                <a:solidFill>
                  <a:schemeClr val="tx1"/>
                </a:solidFill>
                <a:sym typeface="+mn-ea"/>
              </a:rPr>
              <a:t>st</a:t>
            </a:r>
            <a:r>
              <a:rPr lang="pt-PT" altLang="en-US" sz="1400" b="1">
                <a:solidFill>
                  <a:schemeClr val="tx1"/>
                </a:solidFill>
                <a:sym typeface="+mn-ea"/>
              </a:rPr>
              <a:t> DAY -</a:t>
            </a:r>
            <a:r>
              <a:rPr lang="pt-PT" altLang="en-US" sz="1400" b="1">
                <a:sym typeface="+mn-ea"/>
              </a:rPr>
              <a:t> </a:t>
            </a:r>
            <a:r>
              <a:rPr lang="pt-PT" altLang="en-US" sz="1200" b="1">
                <a:solidFill>
                  <a:srgbClr val="FFFF00"/>
                </a:solidFill>
                <a:sym typeface="+mn-ea"/>
              </a:rPr>
              <a:t>9 JUNE</a:t>
            </a:r>
            <a:endParaRPr lang="pt-PT" altLang="en-US" sz="1200" b="1">
              <a:solidFill>
                <a:srgbClr val="FFFF00"/>
              </a:solidFill>
            </a:endParaRPr>
          </a:p>
        </p:txBody>
      </p:sp>
      <p:sp>
        <p:nvSpPr>
          <p:cNvPr id="136" name="Rectangle: Rounded Corners 137"/>
          <p:cNvSpPr/>
          <p:nvPr/>
        </p:nvSpPr>
        <p:spPr>
          <a:xfrm>
            <a:off x="190500" y="1515745"/>
            <a:ext cx="1374775" cy="422275"/>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37" name="Rectangle: Rounded Corners 137"/>
          <p:cNvSpPr/>
          <p:nvPr/>
        </p:nvSpPr>
        <p:spPr>
          <a:xfrm>
            <a:off x="184150" y="1986280"/>
            <a:ext cx="1382395" cy="436245"/>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en-GB" sz="1200" dirty="0" smtClean="0">
                <a:solidFill>
                  <a:srgbClr val="021731"/>
                </a:solidFill>
                <a:latin typeface="Arial Narrow" panose="020B0606020202030204" pitchFamily="34" charset="0"/>
                <a:ea typeface="Century Gothic" panose="020B0502020202020204" pitchFamily="2" charset="0"/>
                <a:cs typeface="Century Gothic" panose="020B0502020202020204" pitchFamily="2" charset="0"/>
                <a:sym typeface="+mn-ea"/>
              </a:rPr>
              <a:t>Coffee-Break</a:t>
            </a:r>
            <a:endParaRPr lang="pt-PT" sz="1200" b="1" dirty="0" smtClean="0">
              <a:solidFill>
                <a:srgbClr val="416D12"/>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4" name="Rectangle: Rounded Corners 137"/>
          <p:cNvSpPr/>
          <p:nvPr/>
        </p:nvSpPr>
        <p:spPr>
          <a:xfrm>
            <a:off x="189230" y="2477135"/>
            <a:ext cx="1376045" cy="453390"/>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55" name="Rectangle: Rounded Corners 137"/>
          <p:cNvSpPr/>
          <p:nvPr/>
        </p:nvSpPr>
        <p:spPr>
          <a:xfrm>
            <a:off x="191770" y="2969895"/>
            <a:ext cx="1373505" cy="440055"/>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200" b="1" i="1" dirty="0" err="1">
                <a:solidFill>
                  <a:schemeClr val="bg1"/>
                </a:solidFill>
                <a:latin typeface="Arial Narrow" panose="020B0606020202030204" pitchFamily="34" charset="0"/>
                <a:sym typeface="+mn-ea"/>
              </a:rPr>
              <a:t>Lunch</a:t>
            </a:r>
            <a:endParaRPr lang="pt-PT" sz="1200" b="1" i="1" dirty="0" err="1"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33" name="Rectangle: Rounded Corners 137"/>
          <p:cNvSpPr/>
          <p:nvPr/>
        </p:nvSpPr>
        <p:spPr>
          <a:xfrm>
            <a:off x="187960" y="3440430"/>
            <a:ext cx="1378585" cy="439420"/>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0099CC"/>
                </a:solidFill>
              </a:defRPr>
            </a:pPr>
            <a:r>
              <a:rPr lang="pt-PT" sz="1100" dirty="0" smtClean="0">
                <a:solidFill>
                  <a:schemeClr val="bg1"/>
                </a:solidFill>
                <a:latin typeface="Arial Narrow" panose="020B0606020202030204" pitchFamily="34" charset="0"/>
                <a:sym typeface="+mn-ea"/>
              </a:rPr>
              <a:t>Business Round</a:t>
            </a:r>
            <a:endParaRPr lang="pt-PT" sz="11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69" name="TextBox 138"/>
          <p:cNvSpPr/>
          <p:nvPr/>
        </p:nvSpPr>
        <p:spPr>
          <a:xfrm>
            <a:off x="161925" y="2679700"/>
            <a:ext cx="140335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10:45 – 12:30</a:t>
            </a:r>
          </a:p>
        </p:txBody>
      </p:sp>
      <p:sp>
        <p:nvSpPr>
          <p:cNvPr id="170" name="TextBox 138"/>
          <p:cNvSpPr/>
          <p:nvPr/>
        </p:nvSpPr>
        <p:spPr>
          <a:xfrm>
            <a:off x="161925" y="3168015"/>
            <a:ext cx="14135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12:30 – 14:00</a:t>
            </a:r>
          </a:p>
        </p:txBody>
      </p:sp>
      <p:sp>
        <p:nvSpPr>
          <p:cNvPr id="34" name="TextBox 138"/>
          <p:cNvSpPr/>
          <p:nvPr/>
        </p:nvSpPr>
        <p:spPr>
          <a:xfrm>
            <a:off x="126365" y="3640455"/>
            <a:ext cx="143891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14:00 – 15:30</a:t>
            </a:r>
          </a:p>
        </p:txBody>
      </p:sp>
      <p:sp>
        <p:nvSpPr>
          <p:cNvPr id="178" name="TextBox 138"/>
          <p:cNvSpPr/>
          <p:nvPr/>
        </p:nvSpPr>
        <p:spPr>
          <a:xfrm>
            <a:off x="143510" y="1704975"/>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08:15 – 10:15</a:t>
            </a:r>
          </a:p>
        </p:txBody>
      </p:sp>
      <p:sp>
        <p:nvSpPr>
          <p:cNvPr id="179" name="TextBox 138"/>
          <p:cNvSpPr/>
          <p:nvPr/>
        </p:nvSpPr>
        <p:spPr>
          <a:xfrm>
            <a:off x="144145" y="2176780"/>
            <a:ext cx="1421765"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solidFill>
                  <a:srgbClr val="00B4B2"/>
                </a:solidFill>
                <a:latin typeface="Arial" panose="020B0604020202020204" pitchFamily="34" charset="0"/>
                <a:ea typeface="Century Gothic" panose="020B0502020202020204" pitchFamily="2" charset="0"/>
                <a:cs typeface="Arial" panose="020B0604020202020204" pitchFamily="34" charset="0"/>
              </a:rPr>
              <a:t>10:15 – 10:45</a:t>
            </a:r>
          </a:p>
        </p:txBody>
      </p:sp>
      <p:sp>
        <p:nvSpPr>
          <p:cNvPr id="39" name="Cortar Retângulo de Canto Simples 38"/>
          <p:cNvSpPr/>
          <p:nvPr/>
        </p:nvSpPr>
        <p:spPr>
          <a:xfrm>
            <a:off x="19685" y="988695"/>
            <a:ext cx="171450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lnSpc>
                <a:spcPct val="85000"/>
              </a:lnSpc>
              <a:spcBef>
                <a:spcPts val="0"/>
              </a:spcBef>
              <a:spcAft>
                <a:spcPts val="0"/>
              </a:spcAft>
              <a:defRPr lang="en-US">
                <a:solidFill>
                  <a:srgbClr val="FFFFFF"/>
                </a:solidFill>
              </a:defRPr>
            </a:pPr>
            <a:r>
              <a:rPr lang="en-GB" sz="1200" b="1" dirty="0">
                <a:latin typeface="Arial Narrow" panose="020B0606020202030204" pitchFamily="34" charset="0"/>
                <a:ea typeface="Calibri" panose="020F0502020204030204" pitchFamily="2" charset="0"/>
                <a:cs typeface="Times New Roman" panose="02020603050405020304" pitchFamily="1" charset="0"/>
                <a:sym typeface="+mn-ea"/>
              </a:rPr>
              <a:t>BUSINES</a:t>
            </a:r>
            <a:r>
              <a:rPr lang="pt-PT" altLang="en-GB" sz="1200" b="1" dirty="0">
                <a:latin typeface="Arial Narrow" panose="020B0606020202030204" pitchFamily="34" charset="0"/>
                <a:ea typeface="Calibri" panose="020F0502020204030204" pitchFamily="2" charset="0"/>
                <a:cs typeface="Times New Roman" panose="02020603050405020304" pitchFamily="1" charset="0"/>
                <a:sym typeface="+mn-ea"/>
              </a:rPr>
              <a:t>S</a:t>
            </a:r>
            <a:r>
              <a:rPr lang="en-GB" sz="1200" b="1" dirty="0">
                <a:latin typeface="Arial Narrow" panose="020B0606020202030204" pitchFamily="34" charset="0"/>
                <a:ea typeface="Calibri" panose="020F0502020204030204" pitchFamily="2" charset="0"/>
                <a:cs typeface="Times New Roman" panose="02020603050405020304" pitchFamily="1" charset="0"/>
                <a:sym typeface="+mn-ea"/>
              </a:rPr>
              <a:t> ROUND</a:t>
            </a:r>
            <a:endParaRPr lang="pt-PT" altLang="en-US" sz="1200" b="1" dirty="0" smtClean="0">
              <a:solidFill>
                <a:srgbClr val="FFFFFF"/>
              </a:solidFill>
              <a:latin typeface="Arial Narrow" panose="020B0606020202030204" pitchFamily="34" charset="0"/>
              <a:sym typeface="+mn-ea"/>
            </a:endParaRPr>
          </a:p>
        </p:txBody>
      </p:sp>
      <p:grpSp>
        <p:nvGrpSpPr>
          <p:cNvPr id="184" name="Agrupar 183"/>
          <p:cNvGrpSpPr/>
          <p:nvPr/>
        </p:nvGrpSpPr>
        <p:grpSpPr>
          <a:xfrm>
            <a:off x="66576" y="4521749"/>
            <a:ext cx="1655733" cy="1528118"/>
            <a:chOff x="-64" y="4644"/>
            <a:chExt cx="2604" cy="2057"/>
          </a:xfrm>
          <a:solidFill>
            <a:srgbClr val="C7F3F3"/>
          </a:solidFill>
        </p:grpSpPr>
        <p:sp>
          <p:nvSpPr>
            <p:cNvPr id="185" name="Oval 38"/>
            <p:cNvSpPr/>
            <p:nvPr/>
          </p:nvSpPr>
          <p:spPr>
            <a:xfrm>
              <a:off x="-64" y="4644"/>
              <a:ext cx="2604" cy="2057"/>
            </a:xfrm>
            <a:prstGeom prst="ellipse">
              <a:avLst/>
            </a:prstGeom>
            <a:grpFill/>
            <a:ln w="15875" cap="flat" cmpd="sng" algn="ctr">
              <a:noFill/>
              <a:prstDash val="solid"/>
              <a:headEnd type="none"/>
              <a:tailEnd type="none"/>
            </a:ln>
            <a:effectLst/>
          </p:spPr>
          <p:txBody>
            <a:bodyPr vert="horz" wrap="square" lIns="91440" tIns="45720" rIns="91440" bIns="45720" numCol="1" spcCol="215900" anchor="t"/>
            <a:lstStyle/>
            <a:p>
              <a:pPr algn="ctr">
                <a:defRPr lang="en-US">
                  <a:solidFill>
                    <a:srgbClr val="FFFFFF"/>
                  </a:solidFill>
                </a:defRPr>
              </a:pPr>
              <a:r>
                <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202</a:t>
              </a:r>
              <a:r>
                <a:rPr lang="pt-PT" alt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rPr>
                <a:t>1</a:t>
              </a:r>
              <a:endParaRPr lang="en-US" sz="1400" b="1" dirty="0">
                <a:solidFill>
                  <a:srgbClr val="3EA4BA"/>
                </a:solidFill>
                <a:latin typeface="Arial Narrow" panose="020B0606020202030204" pitchFamily="34" charset="0"/>
                <a:ea typeface="Century Gothic" panose="020B0502020202020204" pitchFamily="2" charset="0"/>
                <a:cs typeface="Century Gothic" panose="020B0502020202020204" pitchFamily="2" charset="0"/>
              </a:endParaRPr>
            </a:p>
            <a:p>
              <a:pPr algn="ctr">
                <a:defRPr lang="en-US">
                  <a:solidFill>
                    <a:srgbClr val="FFFFFF"/>
                  </a:solidFill>
                </a:defRPr>
              </a:pPr>
              <a:r>
                <a:rPr lang="pt-PT" altLang="en-US" sz="1400" b="1" dirty="0">
                  <a:solidFill>
                    <a:srgbClr val="008CBA"/>
                  </a:solidFill>
                  <a:latin typeface="Arial Narrow" panose="020B0606020202030204" pitchFamily="34" charset="0"/>
                  <a:ea typeface="Century Gothic" panose="020B0502020202020204" pitchFamily="2" charset="0"/>
                  <a:cs typeface="Century Gothic" panose="020B0502020202020204" pitchFamily="2" charset="0"/>
                </a:rPr>
                <a:t>9 June</a:t>
              </a:r>
            </a:p>
            <a:p>
              <a:pPr algn="ctr" fontAlgn="auto">
                <a:lnSpc>
                  <a:spcPts val="1100"/>
                </a:lnSpc>
                <a:defRPr lang="en-US">
                  <a:solidFill>
                    <a:srgbClr val="FFFFFF"/>
                  </a:solidFill>
                </a:defRPr>
              </a:pPr>
              <a:r>
                <a:rPr lang="pt-PT" sz="1100" dirty="0" err="1">
                  <a:solidFill>
                    <a:schemeClr val="bg1"/>
                  </a:solidFill>
                  <a:latin typeface="Arial Narrow" panose="020B0606020202030204" pitchFamily="34" charset="0"/>
                  <a:sym typeface="+mn-ea"/>
                </a:rPr>
                <a:t>Opening</a:t>
              </a:r>
              <a:r>
                <a:rPr lang="pt-PT" sz="1100" dirty="0">
                  <a:solidFill>
                    <a:schemeClr val="bg1"/>
                  </a:solidFill>
                  <a:latin typeface="Arial Narrow" panose="020B0606020202030204" pitchFamily="34" charset="0"/>
                  <a:sym typeface="+mn-ea"/>
                </a:rPr>
                <a:t> </a:t>
              </a:r>
              <a:r>
                <a:rPr lang="pt-PT" sz="1100" dirty="0" err="1">
                  <a:solidFill>
                    <a:schemeClr val="bg1"/>
                  </a:solidFill>
                  <a:latin typeface="Arial Narrow" panose="020B0606020202030204" pitchFamily="34" charset="0"/>
                  <a:sym typeface="+mn-ea"/>
                </a:rPr>
                <a:t>Session</a:t>
              </a:r>
              <a:endParaRPr lang="pt-PT" sz="1100" dirty="0">
                <a:solidFill>
                  <a:schemeClr val="bg1"/>
                </a:solidFill>
                <a:latin typeface="Arial Narrow" panose="020B0606020202030204" pitchFamily="34" charset="0"/>
              </a:endParaRPr>
            </a:p>
            <a:p>
              <a:pPr algn="ctr" fontAlgn="auto">
                <a:lnSpc>
                  <a:spcPts val="1100"/>
                </a:lnSpc>
                <a:defRPr lang="en-US">
                  <a:solidFill>
                    <a:srgbClr val="FFFFFF"/>
                  </a:solidFill>
                </a:defRPr>
              </a:pPr>
              <a:r>
                <a:rPr lang="pt-PT" altLang="en-US" sz="1100" dirty="0" err="1">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rPr>
                <a:t> of Business Forum</a:t>
              </a:r>
            </a:p>
          </p:txBody>
        </p:sp>
        <p:sp>
          <p:nvSpPr>
            <p:cNvPr id="40" name="TextBox 101"/>
            <p:cNvSpPr/>
            <p:nvPr/>
          </p:nvSpPr>
          <p:spPr>
            <a:xfrm>
              <a:off x="393" y="6130"/>
              <a:ext cx="1695" cy="388"/>
            </a:xfrm>
            <a:prstGeom prst="rect">
              <a:avLst/>
            </a:prstGeom>
            <a:noFill/>
            <a:ln>
              <a:noFill/>
            </a:ln>
            <a:effectLst/>
            <a:extLst>
              <a:ext uri="{909E8E84-426E-40DD-AFC4-6F175D3DCCD1}">
                <a14:hiddenFill xmlns:a14="http://schemas.microsoft.com/office/drawing/2010/main">
                  <a:grpFill/>
                </a14:hiddenFill>
              </a:ext>
            </a:extLst>
          </p:spPr>
          <p:txBody>
            <a:bodyPr vert="horz" wrap="square" lIns="91440" tIns="45720" rIns="91440" bIns="45720" numCol="1" spcCol="215900" anchor="t"/>
            <a:lstStyle/>
            <a:p>
              <a:pPr algn="ctr">
                <a:defRPr lang="en-US"/>
              </a:pP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15</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3</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 – </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16</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a:t>
              </a:r>
              <a:r>
                <a:rPr lang="pt-PT" alt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r>
                <a:rPr lang="en-US" sz="1200" b="1">
                  <a:solidFill>
                    <a:srgbClr val="008CBA"/>
                  </a:solidFill>
                  <a:latin typeface="Arial Narrow" panose="020B0606020202030204" pitchFamily="34" charset="0"/>
                  <a:ea typeface="Century Gothic" panose="020B0502020202020204" pitchFamily="2" charset="0"/>
                  <a:cs typeface="Century Gothic" panose="020B0502020202020204" pitchFamily="2" charset="0"/>
                </a:rPr>
                <a:t>0</a:t>
              </a:r>
            </a:p>
          </p:txBody>
        </p:sp>
      </p:grpSp>
      <p:sp>
        <p:nvSpPr>
          <p:cNvPr id="133" name="Rectangle: Rounded Corners 137"/>
          <p:cNvSpPr/>
          <p:nvPr/>
        </p:nvSpPr>
        <p:spPr>
          <a:xfrm>
            <a:off x="2540" y="6133464"/>
            <a:ext cx="2379980" cy="729615"/>
          </a:xfrm>
          <a:prstGeom prst="roundRect">
            <a:avLst>
              <a:gd name="adj" fmla="val 16667"/>
            </a:avLst>
          </a:prstGeom>
          <a:solidFill>
            <a:schemeClr val="accent5">
              <a:lumMod val="20000"/>
              <a:lumOff val="80000"/>
            </a:schemeClr>
          </a:solidFill>
          <a:ln w="15875" cap="flat" cmpd="sng" algn="ctr">
            <a:noFill/>
            <a:prstDash val="solid"/>
            <a:headEnd type="none"/>
            <a:tailEnd type="none"/>
          </a:ln>
          <a:effectLst/>
        </p:spPr>
        <p:txBody>
          <a:bodyPr vert="horz" wrap="square" lIns="91440" tIns="45720" rIns="91440" bIns="45720" numCol="1" spcCol="215900" anchor="t"/>
          <a:lstStyle/>
          <a:p>
            <a:pPr algn="ctr" fontAlgn="auto">
              <a:lnSpc>
                <a:spcPts val="1200"/>
              </a:lnSpc>
              <a:defRPr lang="en-US">
                <a:solidFill>
                  <a:srgbClr val="0099CC"/>
                </a:solidFill>
              </a:defRPr>
            </a:pPr>
            <a:endParaRPr lang="pt-PT" sz="1100" dirty="0" smtClean="0">
              <a:solidFill>
                <a:srgbClr val="416D12"/>
              </a:solidFill>
              <a:latin typeface="Arial Narrow" panose="020B0606020202030204" pitchFamily="34" charset="0"/>
              <a:sym typeface="+mn-ea"/>
            </a:endParaRP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Panel I:</a:t>
            </a:r>
          </a:p>
          <a:p>
            <a:pPr algn="ctr" fontAlgn="auto">
              <a:lnSpc>
                <a:spcPts val="1200"/>
              </a:lnSpc>
              <a:defRPr lang="en-US">
                <a:solidFill>
                  <a:srgbClr val="0099CC"/>
                </a:solidFill>
              </a:defRPr>
            </a:pPr>
            <a:r>
              <a:rPr lang="pt-PT" sz="1100" i="1" dirty="0" smtClean="0">
                <a:latin typeface="Arial Narrow" panose="020B0606020202030204" pitchFamily="34" charset="0"/>
                <a:sym typeface="+mn-ea"/>
              </a:rPr>
              <a:t>BRAZIL</a:t>
            </a:r>
            <a:r>
              <a:rPr lang="pt-PT" sz="1100" dirty="0" smtClean="0">
                <a:latin typeface="Arial Narrow" panose="020B0606020202030204" pitchFamily="34" charset="0"/>
                <a:sym typeface="+mn-ea"/>
              </a:rPr>
              <a:t>:</a:t>
            </a:r>
            <a:r>
              <a:rPr lang="pt-PT" sz="1000" dirty="0" smtClean="0">
                <a:latin typeface="Arial Narrow" panose="020B0606020202030204" pitchFamily="34" charset="0"/>
                <a:sym typeface="+mn-ea"/>
              </a:rPr>
              <a:t> The Potential and the Opportunity of Technical and Entrepreneurial Cooperation.</a:t>
            </a:r>
            <a:endParaRPr lang="pt-PT" sz="1100" dirty="0" smtClean="0">
              <a:solidFill>
                <a:srgbClr val="416D12"/>
              </a:solidFill>
              <a:latin typeface="Arial Narrow" panose="020B0606020202030204" pitchFamily="34" charset="0"/>
              <a:sym typeface="+mn-ea"/>
            </a:endParaRPr>
          </a:p>
        </p:txBody>
      </p:sp>
      <p:sp>
        <p:nvSpPr>
          <p:cNvPr id="134" name="TextBox 138"/>
          <p:cNvSpPr/>
          <p:nvPr/>
        </p:nvSpPr>
        <p:spPr>
          <a:xfrm>
            <a:off x="76200" y="6152515"/>
            <a:ext cx="1916430" cy="273050"/>
          </a:xfrm>
          <a:prstGeom prst="rect">
            <a:avLst/>
          </a:prstGeom>
          <a:noFill/>
          <a:ln>
            <a:noFill/>
          </a:ln>
          <a:effectLst/>
        </p:spPr>
        <p:txBody>
          <a:bodyPr vert="horz" wrap="square" lIns="91440" tIns="45720" rIns="91440" bIns="45720" numCol="1" spcCol="215900" anchor="t"/>
          <a:lstStyle/>
          <a:p>
            <a:pPr algn="ctr">
              <a:defRPr lang="en-US">
                <a:solidFill>
                  <a:srgbClr val="000000"/>
                </a:solidFill>
              </a:defRPr>
            </a:pPr>
            <a:r>
              <a:rPr lang="pt-PT" sz="1200" b="1">
                <a:ln>
                  <a:noFill/>
                </a:ln>
                <a:solidFill>
                  <a:srgbClr val="00B4B2"/>
                </a:solidFill>
                <a:latin typeface="Arial" panose="020B0604020202020204" pitchFamily="34" charset="0"/>
                <a:ea typeface="Century Gothic" panose="020B0502020202020204" pitchFamily="2" charset="0"/>
                <a:cs typeface="Arial" panose="020B0604020202020204" pitchFamily="34" charset="0"/>
              </a:rPr>
              <a:t>16:00 – 18:00</a:t>
            </a:r>
          </a:p>
        </p:txBody>
      </p:sp>
      <p:sp>
        <p:nvSpPr>
          <p:cNvPr id="38" name="Cortar Retângulo de Canto Simples 37"/>
          <p:cNvSpPr/>
          <p:nvPr/>
        </p:nvSpPr>
        <p:spPr>
          <a:xfrm>
            <a:off x="-10160" y="5950585"/>
            <a:ext cx="2392680" cy="247650"/>
          </a:xfrm>
          <a:prstGeom prst="snip1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0099CC"/>
                </a:solidFill>
              </a:defRPr>
            </a:pPr>
            <a:r>
              <a:rPr sz="1200" b="1" i="1" dirty="0" smtClean="0">
                <a:solidFill>
                  <a:schemeClr val="tx1"/>
                </a:solidFill>
                <a:sym typeface="+mn-ea"/>
              </a:rPr>
              <a:t>ECONOMIC  </a:t>
            </a:r>
            <a:r>
              <a:rPr lang="pt-PT" sz="1200" b="1" dirty="0" smtClean="0">
                <a:solidFill>
                  <a:schemeClr val="tx1"/>
                </a:solidFill>
                <a:latin typeface="Arial Narrow" panose="020B0606020202030204" pitchFamily="34" charset="0"/>
                <a:sym typeface="+mn-ea"/>
              </a:rPr>
              <a:t>WORKSHOP</a:t>
            </a:r>
            <a:endParaRPr lang="pt-PT" altLang="en-US" sz="1200" b="1" dirty="0" smtClean="0">
              <a:solidFill>
                <a:schemeClr val="tx1"/>
              </a:solidFill>
              <a:latin typeface="Arial Narrow" panose="020B0606020202030204" pitchFamily="34" charset="0"/>
              <a:sym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 name="Imagem 39" descr="logo"/>
          <p:cNvPicPr>
            <a:picLocks noChangeAspect="1"/>
          </p:cNvPicPr>
          <p:nvPr/>
        </p:nvPicPr>
        <p:blipFill>
          <a:blip r:embed="rId3"/>
          <a:stretch>
            <a:fillRect/>
          </a:stretch>
        </p:blipFill>
        <p:spPr>
          <a:xfrm>
            <a:off x="94615" y="98425"/>
            <a:ext cx="3092450" cy="724535"/>
          </a:xfrm>
          <a:prstGeom prst="rect">
            <a:avLst/>
          </a:prstGeom>
        </p:spPr>
      </p:pic>
      <p:pic>
        <p:nvPicPr>
          <p:cNvPr id="41" name="Imagem 40" descr="logo"/>
          <p:cNvPicPr>
            <a:picLocks noChangeAspect="1"/>
          </p:cNvPicPr>
          <p:nvPr/>
        </p:nvPicPr>
        <p:blipFill>
          <a:blip r:embed="rId4"/>
          <a:stretch>
            <a:fillRect/>
          </a:stretch>
        </p:blipFill>
        <p:spPr>
          <a:xfrm>
            <a:off x="9073515" y="6161405"/>
            <a:ext cx="3107055" cy="681990"/>
          </a:xfrm>
          <a:prstGeom prst="rect">
            <a:avLst/>
          </a:prstGeom>
        </p:spPr>
      </p:pic>
      <p:pic>
        <p:nvPicPr>
          <p:cNvPr id="113" name="Imagem 112" descr="LOGO-Paises ecowas"/>
          <p:cNvPicPr>
            <a:picLocks noChangeAspect="1"/>
          </p:cNvPicPr>
          <p:nvPr/>
        </p:nvPicPr>
        <p:blipFill>
          <a:blip r:embed="rId5"/>
          <a:stretch>
            <a:fillRect/>
          </a:stretch>
        </p:blipFill>
        <p:spPr>
          <a:xfrm>
            <a:off x="3371215" y="2859405"/>
            <a:ext cx="3897630" cy="3858260"/>
          </a:xfrm>
          <a:prstGeom prst="rect">
            <a:avLst/>
          </a:prstGeom>
        </p:spPr>
      </p:pic>
      <p:cxnSp>
        <p:nvCxnSpPr>
          <p:cNvPr id="17" name="Straight Connector 149"/>
          <p:cNvCxnSpPr/>
          <p:nvPr/>
        </p:nvCxnSpPr>
        <p:spPr>
          <a:xfrm>
            <a:off x="6317875" y="22884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Connector 192"/>
          <p:cNvCxnSpPr/>
          <p:nvPr/>
        </p:nvCxnSpPr>
        <p:spPr>
          <a:xfrm>
            <a:off x="9458245" y="5100699"/>
            <a:ext cx="0" cy="299446"/>
          </a:xfrm>
          <a:prstGeom prst="line">
            <a:avLst/>
          </a:prstGeom>
          <a:ln w="190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148"/>
          <p:cNvCxnSpPr/>
          <p:nvPr/>
        </p:nvCxnSpPr>
        <p:spPr>
          <a:xfrm>
            <a:off x="1044191" y="3143651"/>
            <a:ext cx="2899882"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74316" y="2553223"/>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2020</a:t>
            </a:r>
            <a:endParaRPr lang="pt-PT" sz="2000" b="1" dirty="0">
              <a:solidFill>
                <a:srgbClr val="FFFF00"/>
              </a:solidFill>
              <a:latin typeface="Arial Narrow" panose="020B0606020202030204" pitchFamily="34" charset="0"/>
            </a:endParaRPr>
          </a:p>
          <a:p>
            <a:pPr algn="ctr"/>
            <a:r>
              <a:rPr lang="pt-PT" sz="1200" b="1" dirty="0" smtClean="0">
                <a:solidFill>
                  <a:schemeClr val="tx1"/>
                </a:solidFill>
                <a:latin typeface="Arial Narrow" panose="020B0606020202030204" pitchFamily="34" charset="0"/>
              </a:rPr>
              <a:t>01</a:t>
            </a:r>
          </a:p>
          <a:p>
            <a:pPr algn="ctr"/>
            <a:r>
              <a:rPr lang="pt-PT" sz="1200" b="1" dirty="0" smtClean="0">
                <a:solidFill>
                  <a:schemeClr val="tx1"/>
                </a:solidFill>
                <a:latin typeface="Arial Narrow" panose="020B0606020202030204" pitchFamily="34" charset="0"/>
              </a:rPr>
              <a:t>August</a:t>
            </a:r>
          </a:p>
        </p:txBody>
      </p:sp>
      <p:sp>
        <p:nvSpPr>
          <p:cNvPr id="8" name="Rectangle: Rounded Corners 103"/>
          <p:cNvSpPr/>
          <p:nvPr/>
        </p:nvSpPr>
        <p:spPr>
          <a:xfrm>
            <a:off x="131712" y="5361245"/>
            <a:ext cx="2056531" cy="1151564"/>
          </a:xfrm>
          <a:prstGeom prst="roundRect">
            <a:avLst/>
          </a:prstGeom>
          <a:solidFill>
            <a:schemeClr val="tx1">
              <a:lumMod val="9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lang="en-US">
                <a:solidFill>
                  <a:srgbClr val="FFFFFF"/>
                </a:solidFill>
              </a:defRPr>
            </a:pPr>
            <a:r>
              <a:rPr sz="1200" dirty="0">
                <a:solidFill>
                  <a:schemeClr val="bg1"/>
                </a:solidFill>
                <a:cs typeface="+mn-lt"/>
                <a:sym typeface="+mn-ea"/>
              </a:rPr>
              <a:t>Registration opens for expressions of interest and participation in the Forum</a:t>
            </a:r>
          </a:p>
        </p:txBody>
      </p:sp>
      <p:sp>
        <p:nvSpPr>
          <p:cNvPr id="9" name="Rectangle: Rounded Corners 111"/>
          <p:cNvSpPr/>
          <p:nvPr/>
        </p:nvSpPr>
        <p:spPr>
          <a:xfrm>
            <a:off x="5242751" y="1082688"/>
            <a:ext cx="2173915" cy="1084466"/>
          </a:xfrm>
          <a:prstGeom prst="roundRect">
            <a:avLst/>
          </a:prstGeom>
          <a:solidFill>
            <a:schemeClr val="tx1">
              <a:lumMod val="9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pt-PT" sz="1200" dirty="0">
                <a:solidFill>
                  <a:schemeClr val="bg1"/>
                </a:solidFill>
              </a:rPr>
              <a:t>Deadline for registration to participate in the business round </a:t>
            </a:r>
          </a:p>
        </p:txBody>
      </p:sp>
      <p:sp>
        <p:nvSpPr>
          <p:cNvPr id="10" name="Isosceles Triangle 145"/>
          <p:cNvSpPr/>
          <p:nvPr/>
        </p:nvSpPr>
        <p:spPr>
          <a:xfrm flipV="1">
            <a:off x="6223262"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1" name="Straight Connector 150"/>
          <p:cNvCxnSpPr/>
          <p:nvPr/>
        </p:nvCxnSpPr>
        <p:spPr>
          <a:xfrm>
            <a:off x="3790533" y="3140722"/>
            <a:ext cx="3859743" cy="0"/>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58"/>
          <p:cNvCxnSpPr/>
          <p:nvPr/>
        </p:nvCxnSpPr>
        <p:spPr>
          <a:xfrm>
            <a:off x="845047" y="3723227"/>
            <a:ext cx="0" cy="1250862"/>
          </a:xfrm>
          <a:prstGeom prst="line">
            <a:avLst/>
          </a:prstGeom>
          <a:ln w="19050">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Straight Connector 159"/>
          <p:cNvCxnSpPr/>
          <p:nvPr/>
        </p:nvCxnSpPr>
        <p:spPr>
          <a:xfrm>
            <a:off x="831952" y="4982506"/>
            <a:ext cx="3396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160"/>
          <p:cNvCxnSpPr/>
          <p:nvPr/>
        </p:nvCxnSpPr>
        <p:spPr>
          <a:xfrm>
            <a:off x="1175986" y="4978357"/>
            <a:ext cx="0" cy="1859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Isosceles Triangle 161"/>
          <p:cNvSpPr/>
          <p:nvPr/>
        </p:nvSpPr>
        <p:spPr>
          <a:xfrm>
            <a:off x="1080898" y="5118846"/>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8" name="Oval 87"/>
          <p:cNvSpPr/>
          <p:nvPr/>
        </p:nvSpPr>
        <p:spPr>
          <a:xfrm>
            <a:off x="5704296" y="2557239"/>
            <a:ext cx="1153227" cy="1166021"/>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rgbClr val="FFFF00"/>
                </a:solidFill>
                <a:latin typeface="Arial Narrow" panose="020B0606020202030204" pitchFamily="34" charset="0"/>
              </a:rPr>
              <a:t>2021</a:t>
            </a:r>
          </a:p>
          <a:p>
            <a:pPr algn="ctr"/>
            <a:r>
              <a:rPr lang="pt-PT" sz="1200" b="1" dirty="0" smtClean="0">
                <a:solidFill>
                  <a:schemeClr val="tx1"/>
                </a:solidFill>
                <a:latin typeface="Arial Narrow" panose="020B0606020202030204" pitchFamily="34" charset="0"/>
              </a:rPr>
              <a:t>30</a:t>
            </a:r>
          </a:p>
          <a:p>
            <a:pPr algn="ctr"/>
            <a:r>
              <a:rPr lang="pt-PT" sz="1200" b="1" dirty="0" smtClean="0">
                <a:solidFill>
                  <a:schemeClr val="tx1"/>
                </a:solidFill>
                <a:latin typeface="Arial Narrow" panose="020B0606020202030204" pitchFamily="34" charset="0"/>
              </a:rPr>
              <a:t>April</a:t>
            </a:r>
          </a:p>
        </p:txBody>
      </p:sp>
      <p:cxnSp>
        <p:nvCxnSpPr>
          <p:cNvPr id="89" name="Straight Connector 192"/>
          <p:cNvCxnSpPr/>
          <p:nvPr/>
        </p:nvCxnSpPr>
        <p:spPr>
          <a:xfrm>
            <a:off x="7652428" y="5100728"/>
            <a:ext cx="0" cy="854356"/>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Isosceles Triangle 193"/>
          <p:cNvSpPr/>
          <p:nvPr/>
        </p:nvSpPr>
        <p:spPr>
          <a:xfrm>
            <a:off x="7556031" y="5885812"/>
            <a:ext cx="186224" cy="22105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1" name="Rectangle: Rounded Corners 198"/>
          <p:cNvSpPr/>
          <p:nvPr/>
        </p:nvSpPr>
        <p:spPr>
          <a:xfrm>
            <a:off x="6663399" y="6123445"/>
            <a:ext cx="1982128" cy="6215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0">
              <a:defRPr lang="en-US">
                <a:solidFill>
                  <a:srgbClr val="FFFFFF"/>
                </a:solidFill>
              </a:defRPr>
            </a:pPr>
            <a:r>
              <a:rPr lang="en-GB" sz="1400" b="1" dirty="0">
                <a:latin typeface="Arial Narrow" panose="020B0606020202030204" pitchFamily="34" charset="0"/>
                <a:ea typeface="Calibri" panose="020F0502020204030204" pitchFamily="2" charset="0"/>
                <a:cs typeface="Times New Roman" panose="02020603050405020304" pitchFamily="1" charset="0"/>
                <a:sym typeface="+mn-ea"/>
              </a:rPr>
              <a:t>BUSINESS ROUND</a:t>
            </a:r>
            <a:endParaRPr lang="pt-PT" sz="1400" dirty="0">
              <a:solidFill>
                <a:schemeClr val="accent6">
                  <a:lumMod val="50000"/>
                </a:schemeClr>
              </a:solidFill>
              <a:latin typeface="Arial Narrow" panose="020B0606020202030204" pitchFamily="34" charset="0"/>
            </a:endParaRPr>
          </a:p>
        </p:txBody>
      </p:sp>
      <p:cxnSp>
        <p:nvCxnSpPr>
          <p:cNvPr id="92" name="Straight Connector 211"/>
          <p:cNvCxnSpPr/>
          <p:nvPr/>
        </p:nvCxnSpPr>
        <p:spPr>
          <a:xfrm flipV="1">
            <a:off x="7633335" y="3585210"/>
            <a:ext cx="3630295" cy="1079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038513" y="3927456"/>
            <a:ext cx="1200053" cy="115447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a:solidFill>
                  <a:schemeClr val="tx1"/>
                </a:solidFill>
                <a:latin typeface="Arial Narrow" panose="020B0606020202030204" pitchFamily="34" charset="0"/>
              </a:rPr>
              <a:t>2021</a:t>
            </a:r>
          </a:p>
          <a:p>
            <a:pPr algn="ctr"/>
            <a:r>
              <a:rPr lang="pt-PT" sz="1200" dirty="0" smtClean="0">
                <a:solidFill>
                  <a:schemeClr val="tx1"/>
                </a:solidFill>
                <a:latin typeface="Arial Narrow" panose="020B0606020202030204" pitchFamily="34" charset="0"/>
              </a:rPr>
              <a:t>09</a:t>
            </a:r>
          </a:p>
          <a:p>
            <a:pPr algn="ctr"/>
            <a:r>
              <a:rPr lang="pt-PT" sz="1200" dirty="0" smtClean="0">
                <a:solidFill>
                  <a:schemeClr val="tx1"/>
                </a:solidFill>
                <a:latin typeface="Arial Narrow" panose="020B0606020202030204" pitchFamily="34" charset="0"/>
              </a:rPr>
              <a:t>June</a:t>
            </a:r>
            <a:endParaRPr lang="pt-PT" sz="1200" b="1" dirty="0">
              <a:solidFill>
                <a:schemeClr val="tx1"/>
              </a:solidFill>
              <a:latin typeface="Arial Narrow" panose="020B0606020202030204" pitchFamily="34" charset="0"/>
            </a:endParaRPr>
          </a:p>
        </p:txBody>
      </p:sp>
      <p:cxnSp>
        <p:nvCxnSpPr>
          <p:cNvPr id="94" name="Straight Connector 144"/>
          <p:cNvCxnSpPr/>
          <p:nvPr/>
        </p:nvCxnSpPr>
        <p:spPr>
          <a:xfrm>
            <a:off x="7641120" y="3136193"/>
            <a:ext cx="0" cy="482260"/>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cxnSp>
        <p:nvCxnSpPr>
          <p:cNvPr id="95" name="Straight Connector 144"/>
          <p:cNvCxnSpPr/>
          <p:nvPr/>
        </p:nvCxnSpPr>
        <p:spPr>
          <a:xfrm>
            <a:off x="7642350" y="3610684"/>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ectangle: Rounded Corners 111"/>
          <p:cNvSpPr/>
          <p:nvPr/>
        </p:nvSpPr>
        <p:spPr>
          <a:xfrm>
            <a:off x="2323325" y="1059071"/>
            <a:ext cx="2161434" cy="1112651"/>
          </a:xfrm>
          <a:prstGeom prst="roundRect">
            <a:avLst/>
          </a:prstGeom>
          <a:solidFill>
            <a:schemeClr val="tx1">
              <a:lumMod val="95000"/>
            </a:schemeClr>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sz="1200" dirty="0">
                <a:solidFill>
                  <a:schemeClr val="bg1"/>
                </a:solidFill>
                <a:sym typeface="+mn-ea"/>
              </a:rPr>
              <a:t>Deadline for </a:t>
            </a:r>
            <a:r>
              <a:rPr sz="1200" dirty="0" smtClean="0">
                <a:solidFill>
                  <a:schemeClr val="bg1"/>
                </a:solidFill>
                <a:sym typeface="+mn-ea"/>
              </a:rPr>
              <a:t>the expression </a:t>
            </a:r>
            <a:r>
              <a:rPr sz="1200" dirty="0">
                <a:solidFill>
                  <a:schemeClr val="bg1"/>
                </a:solidFill>
                <a:sym typeface="+mn-ea"/>
              </a:rPr>
              <a:t>of interest in participating in </a:t>
            </a:r>
            <a:r>
              <a:rPr sz="1200" dirty="0" smtClean="0">
                <a:solidFill>
                  <a:schemeClr val="bg1"/>
                </a:solidFill>
                <a:sym typeface="+mn-ea"/>
              </a:rPr>
              <a:t>the business network</a:t>
            </a:r>
            <a:endParaRPr lang="pt-PT" sz="1200" dirty="0" smtClean="0">
              <a:solidFill>
                <a:schemeClr val="bg1"/>
              </a:solidFill>
              <a:sym typeface="+mn-ea"/>
            </a:endParaRPr>
          </a:p>
        </p:txBody>
      </p:sp>
      <p:sp>
        <p:nvSpPr>
          <p:cNvPr id="99" name="Oval 98"/>
          <p:cNvSpPr/>
          <p:nvPr/>
        </p:nvSpPr>
        <p:spPr>
          <a:xfrm>
            <a:off x="2774950" y="2566670"/>
            <a:ext cx="1242060" cy="1151890"/>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000" b="1" dirty="0" smtClean="0">
                <a:solidFill>
                  <a:srgbClr val="FFFF00"/>
                </a:solidFill>
                <a:latin typeface="Arial Narrow" panose="020B0606020202030204" pitchFamily="34" charset="0"/>
              </a:rPr>
              <a:t>2021</a:t>
            </a:r>
            <a:endParaRPr lang="pt-PT" sz="2000" b="1" dirty="0">
              <a:solidFill>
                <a:srgbClr val="FFFF00"/>
              </a:solidFill>
              <a:latin typeface="Arial Narrow" panose="020B0606020202030204" pitchFamily="34" charset="0"/>
            </a:endParaRPr>
          </a:p>
          <a:p>
            <a:pPr algn="ctr"/>
            <a:r>
              <a:rPr lang="pt-PT" sz="1200" b="1" dirty="0" smtClean="0">
                <a:solidFill>
                  <a:schemeClr val="tx1"/>
                </a:solidFill>
                <a:latin typeface="Arial Narrow" panose="020B0606020202030204" pitchFamily="34" charset="0"/>
              </a:rPr>
              <a:t>31</a:t>
            </a:r>
          </a:p>
          <a:p>
            <a:pPr algn="ctr"/>
            <a:r>
              <a:rPr lang="pt-PT" sz="1200" b="1" dirty="0" smtClean="0">
                <a:solidFill>
                  <a:schemeClr val="tx1"/>
                </a:solidFill>
                <a:latin typeface="Arial Narrow" panose="020B0606020202030204" pitchFamily="34" charset="0"/>
              </a:rPr>
              <a:t>January</a:t>
            </a:r>
          </a:p>
        </p:txBody>
      </p:sp>
      <p:cxnSp>
        <p:nvCxnSpPr>
          <p:cNvPr id="100" name="Straight Connector 212"/>
          <p:cNvCxnSpPr/>
          <p:nvPr/>
        </p:nvCxnSpPr>
        <p:spPr>
          <a:xfrm>
            <a:off x="11300666" y="2816747"/>
            <a:ext cx="0" cy="1513543"/>
          </a:xfrm>
          <a:prstGeom prst="line">
            <a:avLst/>
          </a:prstGeom>
          <a:ln w="19050">
            <a:solidFill>
              <a:srgbClr val="00B4B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8854681" y="3936413"/>
            <a:ext cx="1200053" cy="115447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sz="2400" dirty="0">
                <a:solidFill>
                  <a:schemeClr val="accent6">
                    <a:lumMod val="50000"/>
                  </a:schemeClr>
                </a:solidFill>
                <a:latin typeface="Arial Narrow" panose="020B0606020202030204" pitchFamily="34" charset="0"/>
              </a:rPr>
              <a:t>2021</a:t>
            </a:r>
          </a:p>
          <a:p>
            <a:pPr algn="ctr"/>
            <a:r>
              <a:rPr lang="pt-PT" sz="1200" dirty="0" smtClean="0">
                <a:solidFill>
                  <a:schemeClr val="accent6">
                    <a:lumMod val="50000"/>
                  </a:schemeClr>
                </a:solidFill>
                <a:latin typeface="Arial Narrow" panose="020B0606020202030204" pitchFamily="34" charset="0"/>
              </a:rPr>
              <a:t>10 </a:t>
            </a:r>
            <a:r>
              <a:rPr lang="pt-PT" sz="1200" dirty="0">
                <a:solidFill>
                  <a:schemeClr val="accent6">
                    <a:lumMod val="50000"/>
                  </a:schemeClr>
                </a:solidFill>
                <a:latin typeface="Arial Narrow" panose="020B0606020202030204" pitchFamily="34" charset="0"/>
              </a:rPr>
              <a:t>AND</a:t>
            </a:r>
            <a:r>
              <a:rPr lang="pt-PT" sz="1200" dirty="0" smtClean="0">
                <a:solidFill>
                  <a:schemeClr val="accent6">
                    <a:lumMod val="50000"/>
                  </a:schemeClr>
                </a:solidFill>
                <a:latin typeface="Arial Narrow" panose="020B0606020202030204" pitchFamily="34" charset="0"/>
              </a:rPr>
              <a:t> 11</a:t>
            </a:r>
          </a:p>
          <a:p>
            <a:pPr algn="ctr"/>
            <a:r>
              <a:rPr lang="pt-PT" sz="1200" dirty="0" smtClean="0">
                <a:solidFill>
                  <a:schemeClr val="accent6">
                    <a:lumMod val="50000"/>
                  </a:schemeClr>
                </a:solidFill>
                <a:latin typeface="Arial Narrow" panose="020B0606020202030204" pitchFamily="34" charset="0"/>
              </a:rPr>
              <a:t>June</a:t>
            </a:r>
            <a:endParaRPr lang="pt-PT" sz="1200" dirty="0">
              <a:solidFill>
                <a:schemeClr val="accent6">
                  <a:lumMod val="50000"/>
                </a:schemeClr>
              </a:solidFill>
              <a:latin typeface="Arial Narrow" panose="020B0606020202030204" pitchFamily="34" charset="0"/>
            </a:endParaRPr>
          </a:p>
        </p:txBody>
      </p:sp>
      <p:sp>
        <p:nvSpPr>
          <p:cNvPr id="107" name="Rectangle: Rounded Corners 198"/>
          <p:cNvSpPr/>
          <p:nvPr/>
        </p:nvSpPr>
        <p:spPr>
          <a:xfrm>
            <a:off x="8526551" y="5570544"/>
            <a:ext cx="1889494" cy="4607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pt-PT" sz="1400" dirty="0" smtClean="0">
                <a:solidFill>
                  <a:schemeClr val="accent6">
                    <a:lumMod val="50000"/>
                  </a:schemeClr>
                </a:solidFill>
                <a:latin typeface="Arial Narrow" panose="020B0606020202030204" pitchFamily="34" charset="0"/>
              </a:rPr>
              <a:t>BUSINESS FORUM</a:t>
            </a:r>
            <a:endParaRPr lang="pt-PT" sz="1400" dirty="0">
              <a:solidFill>
                <a:schemeClr val="accent6">
                  <a:lumMod val="50000"/>
                </a:schemeClr>
              </a:solidFill>
              <a:latin typeface="Arial Narrow" panose="020B0606020202030204" pitchFamily="34" charset="0"/>
            </a:endParaRPr>
          </a:p>
        </p:txBody>
      </p:sp>
      <p:sp>
        <p:nvSpPr>
          <p:cNvPr id="108" name="Isosceles Triangle 193"/>
          <p:cNvSpPr/>
          <p:nvPr/>
        </p:nvSpPr>
        <p:spPr>
          <a:xfrm>
            <a:off x="9357100" y="5343929"/>
            <a:ext cx="195724" cy="2210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09" name="Straight Connector 149"/>
          <p:cNvCxnSpPr/>
          <p:nvPr/>
        </p:nvCxnSpPr>
        <p:spPr>
          <a:xfrm>
            <a:off x="9457950" y="3609247"/>
            <a:ext cx="0" cy="299445"/>
          </a:xfrm>
          <a:prstGeom prst="line">
            <a:avLst/>
          </a:prstGeom>
          <a:ln w="19050">
            <a:solidFill>
              <a:srgbClr val="00B4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CaixaDeTexto 118"/>
          <p:cNvSpPr/>
          <p:nvPr/>
        </p:nvSpPr>
        <p:spPr>
          <a:xfrm>
            <a:off x="4404824" y="273982"/>
            <a:ext cx="4628081" cy="528992"/>
          </a:xfrm>
          <a:prstGeom prst="rect">
            <a:avLst/>
          </a:prstGeom>
          <a:noFill/>
          <a:ln>
            <a:noFill/>
          </a:ln>
          <a:effectLst/>
        </p:spPr>
        <p:txBody>
          <a:bodyPr vert="horz" wrap="square" lIns="91440" tIns="45720" rIns="91440" bIns="45720" numCol="1" spcCol="215900" anchor="t"/>
          <a:lstStyle/>
          <a:p>
            <a:pPr algn="ctr">
              <a:defRPr lang="en-US"/>
            </a:pPr>
            <a:r>
              <a:rPr i="1" dirty="0">
                <a:gradFill>
                  <a:gsLst>
                    <a:gs pos="0">
                      <a:srgbClr val="14CD68"/>
                    </a:gs>
                    <a:gs pos="100000">
                      <a:srgbClr val="035C7D"/>
                    </a:gs>
                  </a:gsLst>
                  <a:lin scaled="0"/>
                </a:gradFill>
                <a:sym typeface="+mn-ea"/>
              </a:rPr>
              <a:t>DEADLINES </a:t>
            </a:r>
            <a:r>
              <a:rPr i="1" dirty="0" smtClean="0">
                <a:gradFill>
                  <a:gsLst>
                    <a:gs pos="0">
                      <a:srgbClr val="14CD68"/>
                    </a:gs>
                    <a:gs pos="100000">
                      <a:srgbClr val="035C7D"/>
                    </a:gs>
                  </a:gsLst>
                  <a:lin scaled="0"/>
                </a:gradFill>
                <a:sym typeface="+mn-ea"/>
              </a:rPr>
              <a:t>FOR </a:t>
            </a:r>
            <a:r>
              <a:rPr i="1" dirty="0">
                <a:gradFill>
                  <a:gsLst>
                    <a:gs pos="0">
                      <a:srgbClr val="14CD68"/>
                    </a:gs>
                    <a:gs pos="100000">
                      <a:srgbClr val="035C7D"/>
                    </a:gs>
                  </a:gsLst>
                  <a:lin scaled="0"/>
                </a:gradFill>
                <a:sym typeface="+mn-ea"/>
              </a:rPr>
              <a:t>EXPRESSION OF INTEREST AND REGISTRATION</a:t>
            </a:r>
            <a:endParaRPr lang="en-US" i="1" dirty="0">
              <a:gradFill>
                <a:gsLst>
                  <a:gs pos="0">
                    <a:srgbClr val="14CD68"/>
                  </a:gs>
                  <a:gs pos="100000">
                    <a:srgbClr val="035C7D"/>
                  </a:gs>
                </a:gsLst>
                <a:lin scaled="0"/>
              </a:gradFill>
              <a:sym typeface="+mn-ea"/>
            </a:endParaRPr>
          </a:p>
        </p:txBody>
      </p:sp>
      <p:cxnSp>
        <p:nvCxnSpPr>
          <p:cNvPr id="18" name="Straight Connector 149"/>
          <p:cNvCxnSpPr/>
          <p:nvPr/>
        </p:nvCxnSpPr>
        <p:spPr>
          <a:xfrm>
            <a:off x="3406400" y="2288447"/>
            <a:ext cx="0" cy="299445"/>
          </a:xfrm>
          <a:prstGeom prst="line">
            <a:avLst/>
          </a:prstGeom>
          <a:ln w="190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Isosceles Triangle 145"/>
          <p:cNvSpPr/>
          <p:nvPr/>
        </p:nvSpPr>
        <p:spPr>
          <a:xfrm flipV="1">
            <a:off x="3312644" y="2189334"/>
            <a:ext cx="186224" cy="2210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Slide Number Placeholder 6"/>
          <p:cNvSpPr txBox="1"/>
          <p:nvPr/>
        </p:nvSpPr>
        <p:spPr bwMode="auto">
          <a:xfrm>
            <a:off x="609412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tx1"/>
                </a:solidFill>
              </a:rPr>
              <a:t>Pag </a:t>
            </a:r>
            <a:fld id="{6C07E9C5-6E20-4A25-9F31-81ECFC5683B7}" type="slidenum">
              <a:rPr lang="fr-FR" altLang="pt-PT" sz="1200" b="1" i="1" u="sng" dirty="0" smtClean="0">
                <a:solidFill>
                  <a:schemeClr val="tx1"/>
                </a:solidFill>
              </a:rPr>
              <a:t>9</a:t>
            </a:fld>
            <a:endParaRPr lang="fr-FR" altLang="pt-PT" sz="1200" b="1" i="1" u="sng" dirty="0" smtClean="0">
              <a:solidFill>
                <a:schemeClr val="tx1"/>
              </a:solidFill>
            </a:endParaRPr>
          </a:p>
        </p:txBody>
      </p:sp>
      <p:sp>
        <p:nvSpPr>
          <p:cNvPr id="3" name="Oval 2"/>
          <p:cNvSpPr/>
          <p:nvPr/>
        </p:nvSpPr>
        <p:spPr>
          <a:xfrm>
            <a:off x="10410190" y="3998595"/>
            <a:ext cx="1739900" cy="170624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tx1"/>
                </a:solidFill>
                <a:latin typeface="Arial Narrow" panose="020B0606020202030204" pitchFamily="34" charset="0"/>
              </a:rPr>
              <a:t>2021</a:t>
            </a:r>
          </a:p>
          <a:p>
            <a:pPr algn="ctr"/>
            <a:r>
              <a:rPr lang="pt-PT" dirty="0" smtClean="0">
                <a:solidFill>
                  <a:schemeClr val="tx1"/>
                </a:solidFill>
                <a:latin typeface="Arial Narrow" panose="020B0606020202030204" pitchFamily="34" charset="0"/>
              </a:rPr>
              <a:t>11 June</a:t>
            </a:r>
          </a:p>
          <a:p>
            <a:pPr algn="ctr"/>
            <a:endParaRPr lang="pt-PT" sz="1050" dirty="0">
              <a:solidFill>
                <a:schemeClr val="tx1"/>
              </a:solidFill>
              <a:latin typeface="Arial Narrow" panose="020B0606020202030204" pitchFamily="34" charset="0"/>
            </a:endParaRPr>
          </a:p>
          <a:p>
            <a:pPr algn="ctr"/>
            <a:r>
              <a:rPr sz="1050" dirty="0">
                <a:solidFill>
                  <a:schemeClr val="tx1"/>
                </a:solidFill>
                <a:latin typeface="Arial Narrow" panose="020B0606020202030204" pitchFamily="34" charset="0"/>
                <a:cs typeface="Arial Narrow" panose="020B0606020202030204" pitchFamily="34" charset="0"/>
                <a:sym typeface="+mn-ea"/>
              </a:rPr>
              <a:t>ACCESS TO PREFERENTIAL MARKETS</a:t>
            </a:r>
          </a:p>
        </p:txBody>
      </p:sp>
      <p:sp>
        <p:nvSpPr>
          <p:cNvPr id="16" name="Oval 15"/>
          <p:cNvSpPr/>
          <p:nvPr/>
        </p:nvSpPr>
        <p:spPr>
          <a:xfrm>
            <a:off x="10347325" y="1288415"/>
            <a:ext cx="1835150" cy="18249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PT" b="1" dirty="0">
                <a:solidFill>
                  <a:schemeClr val="tx1"/>
                </a:solidFill>
                <a:latin typeface="Arial Narrow" panose="020B0606020202030204" pitchFamily="34" charset="0"/>
              </a:rPr>
              <a:t>2021</a:t>
            </a:r>
          </a:p>
          <a:p>
            <a:pPr algn="ctr"/>
            <a:r>
              <a:rPr lang="pt-PT" dirty="0" smtClean="0">
                <a:solidFill>
                  <a:schemeClr val="tx1"/>
                </a:solidFill>
                <a:latin typeface="Arial Narrow" panose="020B0606020202030204" pitchFamily="34" charset="0"/>
              </a:rPr>
              <a:t>10 June</a:t>
            </a:r>
            <a:endParaRPr lang="pt-PT" dirty="0">
              <a:solidFill>
                <a:schemeClr val="tx1"/>
              </a:solidFill>
              <a:latin typeface="Arial Narrow" panose="020B0606020202030204" pitchFamily="34" charset="0"/>
            </a:endParaRPr>
          </a:p>
          <a:p>
            <a:pPr algn="ctr"/>
            <a:endParaRPr lang="pt-PT" sz="1050" dirty="0" smtClean="0">
              <a:solidFill>
                <a:schemeClr val="tx1"/>
              </a:solidFill>
              <a:latin typeface="Arial Narrow" panose="020B0606020202030204" pitchFamily="34" charset="0"/>
            </a:endParaRPr>
          </a:p>
          <a:p>
            <a:pPr algn="ctr"/>
            <a:r>
              <a:rPr sz="1050" dirty="0" smtClean="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rPr>
              <a:t>PRESENTATION OF OPPORTUNITIES IN ECOWAS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2085</Words>
  <Application>Microsoft Office PowerPoint</Application>
  <PresentationFormat>Custom</PresentationFormat>
  <Paragraphs>876</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Teresa</cp:lastModifiedBy>
  <cp:revision>548</cp:revision>
  <dcterms:created xsi:type="dcterms:W3CDTF">2019-09-15T11:56:00Z</dcterms:created>
  <dcterms:modified xsi:type="dcterms:W3CDTF">2021-02-01T18:24:23Z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