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5" r:id="rId9"/>
    <p:sldId id="287" r:id="rId10"/>
    <p:sldId id="288" r:id="rId11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FF"/>
    <a:srgbClr val="23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100" d="100"/>
          <a:sy n="100" d="100"/>
        </p:scale>
        <p:origin x="-58" y="-58"/>
      </p:cViewPr>
      <p:guideLst>
        <p:guide orient="horz" pos="2174"/>
        <p:guide pos="3851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  <a:t>17-12-2020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991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  <a:t>17/12/2020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74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  <a:t>17-12-2020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  <a:t>‹#›</a:t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  <a:t>17-12-2020</a:t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  <a:t>17-12-2020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  <a:t>17-12-2020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  <a:t>‹#›</a:t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  <a:t>17-12-2020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  <a:t>17-12-2020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  <a:t>‹#›</a:t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  <a:t>17-12-2020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  <a:t>17-12-2020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  <a:t>17-12-2020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  <a:t>17-12-2020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  <a:t>17-12-2020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  <a:t>17-12-2020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  <a:t>17-12-2020</a:t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  <a:t>17-12-2020</a:t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  <a:t>17-12-2020</a:t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  <a:t>17-12-2020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  <a:t>17-12-2020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  <a:t>17-12-2020</a:t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3475990"/>
            <a:ext cx="10058400" cy="3386455"/>
          </a:xfrm>
          <a:prstGeom prst="rect">
            <a:avLst/>
          </a:prstGeom>
        </p:spPr>
      </p:pic>
      <p:sp>
        <p:nvSpPr>
          <p:cNvPr id="4" name="Bisel 3"/>
          <p:cNvSpPr/>
          <p:nvPr/>
        </p:nvSpPr>
        <p:spPr>
          <a:xfrm>
            <a:off x="0" y="2410460"/>
            <a:ext cx="5981065" cy="4447540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9" name="Anel 38"/>
          <p:cNvSpPr/>
          <p:nvPr/>
        </p:nvSpPr>
        <p:spPr>
          <a:xfrm>
            <a:off x="6086475" y="3037205"/>
            <a:ext cx="6108700" cy="373443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2824480"/>
            <a:ext cx="4850130" cy="3478530"/>
          </a:xfrm>
          <a:prstGeom prst="rect">
            <a:avLst/>
          </a:prstGeom>
        </p:spPr>
      </p:pic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9" name="CaixaDeTexto 67"/>
          <p:cNvSpPr/>
          <p:nvPr/>
        </p:nvSpPr>
        <p:spPr>
          <a:xfrm>
            <a:off x="9226550" y="1699260"/>
            <a:ext cx="2548890" cy="1694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215963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1965960" y="64643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157720" y="149987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-635" y="1866900"/>
            <a:ext cx="4295140" cy="5429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161290"/>
            <a:ext cx="3092450" cy="724535"/>
          </a:xfrm>
          <a:prstGeom prst="rect">
            <a:avLst/>
          </a:prstGeom>
        </p:spPr>
      </p:pic>
      <p:sp>
        <p:nvSpPr>
          <p:cNvPr id="40" name="Rectângulo 39"/>
          <p:cNvSpPr/>
          <p:nvPr/>
        </p:nvSpPr>
        <p:spPr>
          <a:xfrm>
            <a:off x="5981065" y="3449320"/>
            <a:ext cx="89535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41" name="Rectângulo 40"/>
          <p:cNvSpPr/>
          <p:nvPr/>
        </p:nvSpPr>
        <p:spPr>
          <a:xfrm>
            <a:off x="6742430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42" name="Rectângulo 41"/>
          <p:cNvSpPr/>
          <p:nvPr/>
        </p:nvSpPr>
        <p:spPr>
          <a:xfrm>
            <a:off x="11260455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43" name="Rectângulo 42"/>
          <p:cNvSpPr/>
          <p:nvPr/>
        </p:nvSpPr>
        <p:spPr>
          <a:xfrm>
            <a:off x="10965180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44" name="Rectângulo 43"/>
          <p:cNvSpPr/>
          <p:nvPr/>
        </p:nvSpPr>
        <p:spPr>
          <a:xfrm>
            <a:off x="6751955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340" y="6127750"/>
            <a:ext cx="3359150" cy="737235"/>
          </a:xfrm>
          <a:prstGeom prst="rect">
            <a:avLst/>
          </a:prstGeom>
        </p:spPr>
      </p:pic>
      <p:sp>
        <p:nvSpPr>
          <p:cNvPr id="2" name="CaixaDeTexto 8"/>
          <p:cNvSpPr txBox="1"/>
          <p:nvPr/>
        </p:nvSpPr>
        <p:spPr>
          <a:xfrm>
            <a:off x="3712210" y="916305"/>
            <a:ext cx="415353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INTERNATIONAL</a:t>
            </a:r>
          </a:p>
          <a:p>
            <a:pPr algn="ctr"/>
            <a:r>
              <a:rPr lang="pt-PT" sz="32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CONFERENCE</a:t>
            </a:r>
            <a:endParaRPr lang="pt-PT" sz="32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  <p:sp>
        <p:nvSpPr>
          <p:cNvPr id="5" name="CaixaDeTexto 8"/>
          <p:cNvSpPr txBox="1"/>
          <p:nvPr/>
        </p:nvSpPr>
        <p:spPr>
          <a:xfrm>
            <a:off x="4556125" y="3016250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PROGRAMME</a:t>
            </a:r>
            <a:endParaRPr lang="pt-PT" sz="24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25" name="Anel 24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6" name="Triângulo Retângulo 25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B0F0"/>
                </a:solidFill>
                <a:latin typeface="Arial Narrow" panose="020B0606020202030204" pitchFamily="34" charset="0"/>
              </a:rPr>
              <a:t>CONTACTS</a:t>
            </a:r>
          </a:p>
        </p:txBody>
      </p:sp>
      <p:sp>
        <p:nvSpPr>
          <p:cNvPr id="11" name="CaixaDeTexto 67"/>
          <p:cNvSpPr txBox="1"/>
          <p:nvPr/>
        </p:nvSpPr>
        <p:spPr>
          <a:xfrm>
            <a:off x="9281795" y="1143635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6666"/>
                </a:solidFill>
                <a:sym typeface="+mn-ea"/>
              </a:rPr>
              <a:t>09 -11 JUNE</a:t>
            </a:r>
            <a:endParaRPr lang="pt-PT" sz="2400" dirty="0">
              <a:solidFill>
                <a:srgbClr val="006666"/>
              </a:solidFill>
            </a:endParaRP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________</a:t>
            </a:r>
            <a:r>
              <a:rPr lang="pt-PT" sz="1400" baseline="-25000" dirty="0">
                <a:solidFill>
                  <a:srgbClr val="006666"/>
                </a:solidFill>
              </a:rPr>
              <a:t>■</a:t>
            </a:r>
            <a:r>
              <a:rPr lang="pt-PT" sz="1200" dirty="0">
                <a:solidFill>
                  <a:srgbClr val="006666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6666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6666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SANTIAGO ISLAND</a:t>
            </a:r>
          </a:p>
          <a:p>
            <a:pPr algn="ctr"/>
            <a:r>
              <a:rPr lang="pt-PT" sz="2400" dirty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15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bg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bg1"/>
                </a:solidFill>
              </a:rPr>
              <a:t>10</a:t>
            </a:fld>
            <a:endParaRPr lang="fr-FR" altLang="pt-PT" sz="12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20" y="6120765"/>
            <a:ext cx="3359150" cy="73723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31" name="Caixa de Texto 30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32" name="Anel 31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4" name="Imagem 33" descr="fund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" y="5469890"/>
            <a:ext cx="3819525" cy="1285875"/>
          </a:xfrm>
          <a:prstGeom prst="rect">
            <a:avLst/>
          </a:prstGeom>
        </p:spPr>
      </p:pic>
      <p:sp>
        <p:nvSpPr>
          <p:cNvPr id="35" name="Anel 34"/>
          <p:cNvSpPr/>
          <p:nvPr/>
        </p:nvSpPr>
        <p:spPr>
          <a:xfrm>
            <a:off x="886460" y="5404485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-7620" y="5290820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7" name="Rectângulo 36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8" name="Rectângulo 37"/>
          <p:cNvSpPr/>
          <p:nvPr/>
        </p:nvSpPr>
        <p:spPr>
          <a:xfrm>
            <a:off x="886460" y="65468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9" name="Rectângulo 38"/>
          <p:cNvSpPr/>
          <p:nvPr/>
        </p:nvSpPr>
        <p:spPr>
          <a:xfrm>
            <a:off x="1052195" y="5419725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2" name="CaixaDeTexto 53"/>
          <p:cNvSpPr txBox="1"/>
          <p:nvPr/>
        </p:nvSpPr>
        <p:spPr>
          <a:xfrm>
            <a:off x="9583420" y="4604385"/>
            <a:ext cx="240093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B0F0"/>
                </a:solidFill>
              </a:rPr>
              <a:t>B</a:t>
            </a:r>
            <a:r>
              <a:rPr lang="pt-PT" altLang="en-US" sz="1600" b="1" i="1" dirty="0" smtClean="0">
                <a:solidFill>
                  <a:srgbClr val="00B0F0"/>
                </a:solidFill>
              </a:rPr>
              <a:t>ASALT CONFERENCE</a:t>
            </a:r>
            <a:endParaRPr lang="en-US" sz="1600" b="1" i="1" dirty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nfo@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11" name="Anel 10"/>
          <p:cNvSpPr/>
          <p:nvPr/>
        </p:nvSpPr>
        <p:spPr>
          <a:xfrm>
            <a:off x="0" y="985520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187896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21920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5922645" y="4317365"/>
            <a:ext cx="969010" cy="840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PLAN</a:t>
            </a:r>
          </a:p>
        </p:txBody>
      </p:sp>
      <p:sp>
        <p:nvSpPr>
          <p:cNvPr id="3" name="Right Arrow 6"/>
          <p:cNvSpPr/>
          <p:nvPr/>
        </p:nvSpPr>
        <p:spPr>
          <a:xfrm>
            <a:off x="6925310" y="4279265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7477760" y="3383280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Focused on Environmental Protection</a:t>
            </a:r>
          </a:p>
        </p:txBody>
      </p:sp>
      <p:sp>
        <p:nvSpPr>
          <p:cNvPr id="26" name="Rectangle 20"/>
          <p:cNvSpPr/>
          <p:nvPr/>
        </p:nvSpPr>
        <p:spPr>
          <a:xfrm>
            <a:off x="7474585" y="4036060"/>
            <a:ext cx="1565275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Centred on Innovation</a:t>
            </a:r>
          </a:p>
        </p:txBody>
      </p:sp>
      <p:sp>
        <p:nvSpPr>
          <p:cNvPr id="27" name="Rectangle 22"/>
          <p:cNvSpPr/>
          <p:nvPr/>
        </p:nvSpPr>
        <p:spPr>
          <a:xfrm>
            <a:off x="7466965" y="4728210"/>
            <a:ext cx="1565910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Realist</a:t>
            </a:r>
            <a:endParaRPr lang="en-GB" sz="1200" i="1" dirty="0">
              <a:solidFill>
                <a:srgbClr val="235343"/>
              </a:solidFill>
              <a:latin typeface="Arial Narrow" panose="020B0606020202030204" pitchFamily="34" charset="0"/>
            </a:endParaRPr>
          </a:p>
          <a:p>
            <a:pPr>
              <a:defRPr lang="en-US">
                <a:solidFill>
                  <a:srgbClr val="FFFFFF"/>
                </a:solidFill>
              </a:defRPr>
            </a:pPr>
            <a:endParaRPr lang="en-GB" sz="1200" i="1" dirty="0">
              <a:solidFill>
                <a:srgbClr val="2353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7466965" y="5393055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Strategic</a:t>
            </a:r>
          </a:p>
        </p:txBody>
      </p:sp>
      <p:sp>
        <p:nvSpPr>
          <p:cNvPr id="29" name="Rectangle 8"/>
          <p:cNvSpPr/>
          <p:nvPr/>
        </p:nvSpPr>
        <p:spPr>
          <a:xfrm>
            <a:off x="9285605" y="4279265"/>
            <a:ext cx="1188085" cy="828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sym typeface="+mn-ea"/>
              </a:rPr>
              <a:t>Actions</a:t>
            </a:r>
            <a:endParaRPr lang="en-GB" sz="1400" i="1" dirty="0" smtClean="0">
              <a:solidFill>
                <a:srgbClr val="235343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30" name="Right Arrow 24"/>
          <p:cNvSpPr/>
          <p:nvPr/>
        </p:nvSpPr>
        <p:spPr>
          <a:xfrm>
            <a:off x="9057640" y="4234815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1" name="Rectangle 25"/>
          <p:cNvSpPr/>
          <p:nvPr/>
        </p:nvSpPr>
        <p:spPr>
          <a:xfrm>
            <a:off x="10984230" y="4285615"/>
            <a:ext cx="1188085" cy="82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sym typeface="+mn-ea"/>
              </a:rPr>
              <a:t>Results</a:t>
            </a:r>
            <a:endParaRPr lang="en-GB" sz="1400" i="1" dirty="0" smtClean="0">
              <a:solidFill>
                <a:srgbClr val="235343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32" name="Right Arrow 26"/>
          <p:cNvSpPr/>
          <p:nvPr/>
        </p:nvSpPr>
        <p:spPr>
          <a:xfrm>
            <a:off x="10479405" y="4253865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9678035" y="5227955"/>
            <a:ext cx="255905" cy="1430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4" name="Right Arrow 30"/>
          <p:cNvSpPr/>
          <p:nvPr/>
        </p:nvSpPr>
        <p:spPr>
          <a:xfrm rot="16200000">
            <a:off x="5665470" y="5648960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5" name="Rectangle 11"/>
          <p:cNvSpPr/>
          <p:nvPr/>
        </p:nvSpPr>
        <p:spPr>
          <a:xfrm>
            <a:off x="6232525" y="6218555"/>
            <a:ext cx="3684905" cy="44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Revaluation</a:t>
            </a: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" y="6108700"/>
            <a:ext cx="3359150" cy="737235"/>
          </a:xfrm>
          <a:prstGeom prst="rect">
            <a:avLst/>
          </a:prstGeom>
        </p:spPr>
      </p:pic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250190" y="828675"/>
          <a:ext cx="6724650" cy="15919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36240"/>
                <a:gridCol w="470535"/>
                <a:gridCol w="2856230"/>
                <a:gridCol w="461645"/>
              </a:tblGrid>
              <a:tr h="34226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i="1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i="1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Preamble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Summary of the Business Forum Program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Programme - Day 1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Deadlines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Programme - Day 2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Events Schedule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Programme - Day </a:t>
                      </a:r>
                      <a:r>
                        <a:rPr lang="pt-PT" alt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endParaRPr lang="pt-PT" alt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Contacts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m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950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33625"/>
            <a:ext cx="3944620" cy="3176905"/>
          </a:xfrm>
          <a:prstGeom prst="rect">
            <a:avLst/>
          </a:prstGeom>
        </p:spPr>
      </p:pic>
      <p:sp>
        <p:nvSpPr>
          <p:cNvPr id="6" name="Anel 5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6120765"/>
            <a:ext cx="3359150" cy="73723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30" y="4412615"/>
            <a:ext cx="3819525" cy="1285875"/>
          </a:xfrm>
          <a:prstGeom prst="rect">
            <a:avLst/>
          </a:prstGeom>
        </p:spPr>
      </p:pic>
      <p:sp>
        <p:nvSpPr>
          <p:cNvPr id="15" name="Anel 14"/>
          <p:cNvSpPr/>
          <p:nvPr/>
        </p:nvSpPr>
        <p:spPr>
          <a:xfrm>
            <a:off x="8563610" y="4347210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7669530" y="4233545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ctângulo 9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Rectângulo 10"/>
          <p:cNvSpPr/>
          <p:nvPr/>
        </p:nvSpPr>
        <p:spPr>
          <a:xfrm>
            <a:off x="8658860" y="54800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2" name="Rectângulo 11"/>
          <p:cNvSpPr/>
          <p:nvPr/>
        </p:nvSpPr>
        <p:spPr>
          <a:xfrm>
            <a:off x="8729345" y="4362450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1" name="Imagem 20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4" name="CaixaDeTexto 3"/>
          <p:cNvSpPr/>
          <p:nvPr/>
        </p:nvSpPr>
        <p:spPr>
          <a:xfrm>
            <a:off x="115570" y="105410"/>
            <a:ext cx="7398385" cy="2327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ts val="1200"/>
              </a:lnSpc>
              <a:defRPr lang="en-US"/>
            </a:pPr>
            <a:r>
              <a:rPr lang="pt-PT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PREAMBLE</a:t>
            </a:r>
            <a:endParaRPr lang="pt-PT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Verde will host an international event on the theme </a:t>
            </a:r>
            <a:r>
              <a:rPr lang="pt-PT" alt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APPLICATION OF BASALT POWDER IN AGRICULTURE AND BASALT FIB</a:t>
            </a:r>
            <a:r>
              <a:rPr lang="pt-PT" alt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ER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IN INDUSTRY - Its advantages as Fertilizer and Reinforcement of Composite Materials</a:t>
            </a:r>
            <a:r>
              <a:rPr lang="pt-PT" alt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»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. The event will take place on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7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-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9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June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202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in the Noble Hall of the Parliament of Cabo Verde, city of Praia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GB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 algn="just"/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International Conference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is focused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on the application of basalt powder in agriculture and basalt </a:t>
            </a:r>
            <a:r>
              <a:rPr lang="en-GB"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fiber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in industry and lasts three days,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7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9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June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202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. </a:t>
            </a:r>
            <a:endParaRPr lang="en-GB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GB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In parallel, a three-day Business Forum, called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ATLANTIC BUSINESS FORUM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will take place, from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June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9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to 1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202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includes a business roundtable on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June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9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202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focused on Business Opportunities and Business Partnerships, involving African companies, with particular emphasis on those of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ECOWAS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with companies from other origins, especially from Europe and Brazil. Each component of the event has a specific program.</a:t>
            </a:r>
            <a:endParaRPr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endParaRPr lang="fr-F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785860" y="4397375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011930" y="59283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878445" cy="4227830"/>
            <a:chOff x="6663" y="4100"/>
            <a:chExt cx="12407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311" cy="5799"/>
              <a:chOff x="8759" y="4100"/>
              <a:chExt cx="10311" cy="5799"/>
            </a:xfrm>
          </p:grpSpPr>
          <p:sp>
            <p:nvSpPr>
              <p:cNvPr id="11" name="Rectângulo 10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2" name="Anel 11"/>
              <p:cNvSpPr/>
              <p:nvPr/>
            </p:nvSpPr>
            <p:spPr>
              <a:xfrm>
                <a:off x="985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13" name="Rectângulo 1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5" name="Anel 14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7" name="Rectângulo 26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5" name="TextBox 26"/>
          <p:cNvSpPr/>
          <p:nvPr/>
        </p:nvSpPr>
        <p:spPr>
          <a:xfrm>
            <a:off x="1108075" y="850265"/>
            <a:ext cx="5864860" cy="5770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rom 7</a:t>
            </a: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:00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Opening ceremony</a:t>
            </a:r>
            <a:endParaRPr lang="en-GB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I:  </a:t>
            </a:r>
            <a:r>
              <a:rPr lang="pt-PT" alt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CURRENT STATE OF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RESEARCH OF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USE OF BASALT POWDER AND THE CONSOLIDATION OF ITS APPLICATION IN AGRICULTURE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Dr.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Eder Martins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 – </a:t>
            </a:r>
            <a:r>
              <a:rPr lang="pt-PT"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at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EMBRAPA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-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Brazilian Agricultural Research Corporation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Moderador: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Coffee Break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II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FROM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RESEARCH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TO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LEGISLATION  AND REGULATION OF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APPLICATION OF BASALT POWDER IN AGRICULTURE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B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Brazil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as Case Study</a:t>
            </a:r>
            <a:r>
              <a:rPr lang="pt-PT" alt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Prof.  Suzi Huff Theodoro – 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 at the University of Brasília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Verde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GB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III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RECONSTRUCTION OF THE SOIL 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AND ENVIRONMENT THROUGH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FINELY CRUSHED ROCKS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TO INCREASE PRODUCTIVITY AND FOOD QUALITY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Prof. Bernardo </a:t>
            </a:r>
            <a:r>
              <a:rPr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Knapik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 at Paraná State University - Brazil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Coffee Break 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V: </a:t>
            </a:r>
            <a:r>
              <a:rPr sz="1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USE OF BASALT POWDER IN AGRICULTURE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– Case Studiy»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Emeritus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Peter van </a:t>
            </a:r>
            <a:r>
              <a:rPr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Straaten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University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of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Guelph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–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Canada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rgbClr val="006666"/>
                </a:solidFill>
                <a:latin typeface="Arial Narrow" panose="020B0606020202030204" pitchFamily="34" charset="0"/>
              </a:rPr>
              <a:t>Côte d’Ivoire</a:t>
            </a:r>
            <a:endParaRPr lang="pt-PT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Welcome Reception</a:t>
            </a: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2" name="TextBox 16"/>
          <p:cNvSpPr/>
          <p:nvPr/>
        </p:nvSpPr>
        <p:spPr>
          <a:xfrm>
            <a:off x="42545" y="858414"/>
            <a:ext cx="1210310" cy="5913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ACCREDITATION:</a:t>
            </a:r>
            <a:endParaRPr lang="en-US" sz="11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08:00 – 08:30 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pt-BR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14:00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15:45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16:15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20:00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22:30</a:t>
            </a:r>
          </a:p>
        </p:txBody>
      </p:sp>
      <p:sp>
        <p:nvSpPr>
          <p:cNvPr id="7" name="TextBox 31"/>
          <p:cNvSpPr/>
          <p:nvPr/>
        </p:nvSpPr>
        <p:spPr>
          <a:xfrm>
            <a:off x="15875" y="598170"/>
            <a:ext cx="164274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cs typeface="Times New Roman" panose="02020603050405020304" pitchFamily="1" charset="0"/>
                <a:sym typeface="+mn-ea"/>
              </a:rPr>
              <a:t>DAY 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07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8" name="TextBox 1"/>
          <p:cNvSpPr/>
          <p:nvPr/>
        </p:nvSpPr>
        <p:spPr>
          <a:xfrm>
            <a:off x="15875" y="331999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PROGRAMME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sp>
        <p:nvSpPr>
          <p:cNvPr id="35" name="CaixaDeTexto 1"/>
          <p:cNvSpPr txBox="1"/>
          <p:nvPr/>
        </p:nvSpPr>
        <p:spPr>
          <a:xfrm>
            <a:off x="7621" y="6628130"/>
            <a:ext cx="26746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Remark</a:t>
            </a:r>
            <a:r>
              <a:rPr lang="en-US" sz="1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en-US" sz="1000" i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Some of the names indicated are still being </a:t>
            </a:r>
            <a:r>
              <a:rPr 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confirmed</a:t>
            </a:r>
            <a:r>
              <a:rPr lang="pt-PT" alt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el 5"/>
          <p:cNvSpPr/>
          <p:nvPr/>
        </p:nvSpPr>
        <p:spPr>
          <a:xfrm>
            <a:off x="5324475" y="2603500"/>
            <a:ext cx="6842125" cy="368236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11930" y="53568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3" name="Imagem 12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15" name="Rectângulo 1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6" name="Anel 1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21" name="Rectângulo 20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26" name="Imagem 2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27" name="Anel 26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5" name="Rectângulo 34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6" name="Rectângulo 35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7" name="Rectângulo 36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2" name="Rectângulo 1"/>
          <p:cNvSpPr/>
          <p:nvPr/>
        </p:nvSpPr>
        <p:spPr>
          <a:xfrm>
            <a:off x="3993515" y="3024505"/>
            <a:ext cx="7781925" cy="5048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1738630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078865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" name="TextBox 16"/>
          <p:cNvSpPr/>
          <p:nvPr/>
        </p:nvSpPr>
        <p:spPr>
          <a:xfrm>
            <a:off x="53340" y="403860"/>
            <a:ext cx="1333500" cy="6210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ACCREDITATION: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14:00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15:45 – 16:15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&gt;18: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0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0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sym typeface="+mn-ea"/>
            </a:endParaRPr>
          </a:p>
        </p:txBody>
      </p:sp>
      <p:sp>
        <p:nvSpPr>
          <p:cNvPr id="5" name="TextBox 26"/>
          <p:cNvSpPr/>
          <p:nvPr/>
        </p:nvSpPr>
        <p:spPr>
          <a:xfrm>
            <a:off x="1116330" y="387985"/>
            <a:ext cx="7747635" cy="6227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alt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</a:t>
            </a: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rom 7:00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Panel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CURRENT STATE OF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RESEARCH  </a:t>
            </a:r>
            <a:r>
              <a:rPr lang="pt-PT" altLang="en-US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OF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THE USE OF SILICATIC ROCKS IN SOIL CORRECTION AND FERTILIZATION - State of the Art in Africa 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endParaRPr lang="pt-BR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University of Yaoundé - Cameroon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University of Poitiers - France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University of Stellenbosch - South Africa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University of Antananarivo - Madagascar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CILSS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- Permanent Interstate Committee for Drought Control in the Sahel</a:t>
            </a:r>
          </a:p>
          <a:p>
            <a:pPr>
              <a:lnSpc>
                <a:spcPts val="1200"/>
              </a:lnSpc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 </a:t>
            </a:r>
            <a:r>
              <a:rPr lang="pt-PT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 CHALLENGES OF SUSTAINABLE DEVELOPMENT: - The need for strategic management of nutrients in agriculture</a:t>
            </a:r>
            <a:r>
              <a:rPr lang="pt-PT" altLang="en-US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BR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Ministry of Agriculture and Rural Development of Côte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d'Ivoire</a:t>
            </a:r>
            <a:endParaRPr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ARAA 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Regional Agency for Agriculture and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Food</a:t>
            </a:r>
            <a:endParaRPr lang="pt-PT" alt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Directorate of Agriculture and Rural Development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of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ECOWAS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Ministry of Agriculture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of The Gambia</a:t>
            </a:r>
          </a:p>
          <a:p>
            <a:pPr>
              <a:lnSpc>
                <a:spcPts val="1200"/>
              </a:lnSpc>
              <a:defRPr lang="en-US"/>
            </a:pPr>
            <a:endParaRPr lang="pt-PT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Lunch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 III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BASALTS: AGROMINERAL POTENTIAL AND PRODUCTIVE CHAIN OPPORTUNITIES 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Magda Bergmann - Researcher at Geological Survey of Brazil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Andrea Sander     - Researcher at Geological Survey of Brazil</a:t>
            </a:r>
          </a:p>
          <a:p>
            <a:pPr>
              <a:lnSpc>
                <a:spcPts val="1200"/>
              </a:lnSpc>
              <a:defRPr lang="en-US"/>
            </a:pPr>
            <a:endParaRPr lang="pt-PT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</a:p>
          <a:p>
            <a:pPr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b="1" i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V: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«SOIL FERTILIZATION WITH ROCK POWDER AND FOOD PRODUCTION» 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Emeritus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Othon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Henry </a:t>
            </a:r>
            <a:r>
              <a:rPr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Leonardos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 at the University of Brasília</a:t>
            </a:r>
            <a:endParaRPr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</a:p>
          <a:p>
            <a:pPr>
              <a:lnSpc>
                <a:spcPts val="1200"/>
              </a:lnSpc>
              <a:defRPr lang="en-US"/>
            </a:pPr>
            <a:endParaRPr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Free time</a:t>
            </a:r>
            <a:endParaRPr lang="pt-PT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sym typeface="+mn-ea"/>
            </a:endParaRPr>
          </a:p>
        </p:txBody>
      </p:sp>
      <p:sp>
        <p:nvSpPr>
          <p:cNvPr id="24" name="TextBox 31"/>
          <p:cNvSpPr/>
          <p:nvPr/>
        </p:nvSpPr>
        <p:spPr>
          <a:xfrm>
            <a:off x="93345" y="203835"/>
            <a:ext cx="158686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" charset="0"/>
                <a:cs typeface="Times New Roman" panose="02020603050405020304" pitchFamily="1" charset="0"/>
                <a:sym typeface="+mn-ea"/>
              </a:rPr>
              <a:t>DAY 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08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25" name="TextBox 1"/>
          <p:cNvSpPr/>
          <p:nvPr/>
        </p:nvSpPr>
        <p:spPr>
          <a:xfrm>
            <a:off x="156210" y="18107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PROGRAMME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sp>
        <p:nvSpPr>
          <p:cNvPr id="39" name="CaixaDeTexto 1"/>
          <p:cNvSpPr txBox="1"/>
          <p:nvPr/>
        </p:nvSpPr>
        <p:spPr>
          <a:xfrm>
            <a:off x="7621" y="6628130"/>
            <a:ext cx="26746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Remark</a:t>
            </a:r>
            <a:r>
              <a:rPr lang="en-US" sz="1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en-US" sz="1000" i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Some of the names indicated are still being </a:t>
            </a:r>
            <a:r>
              <a:rPr 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confirmed</a:t>
            </a:r>
            <a:r>
              <a:rPr lang="pt-PT" alt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5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6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3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3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4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5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5" name="TextBox 26"/>
          <p:cNvSpPr/>
          <p:nvPr/>
        </p:nvSpPr>
        <p:spPr>
          <a:xfrm>
            <a:off x="980440" y="521335"/>
            <a:ext cx="6845300" cy="60906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320"/>
              </a:lnSpc>
              <a:defRPr lang="en-US"/>
            </a:pPr>
            <a:r>
              <a:rPr lang="pt-BR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rom 7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</a:t>
            </a:r>
            <a:r>
              <a:rPr lang="pt-BR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00</a:t>
            </a:r>
            <a:endParaRPr lang="pt-BR" sz="11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sz="1100" b="1" i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VI</a:t>
            </a:r>
            <a:r>
              <a:rPr lang="pt-PT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«THE ORNAMENTAL ROCKS SECTOR - The potential of Basalt as an ornamental rock»</a:t>
            </a:r>
            <a:endParaRPr lang="pt-PT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en-GB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The BRGM </a:t>
            </a:r>
            <a:r>
              <a:rPr lang="pt-PT" alt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Bureau de Recherches Géologiques et Minières </a:t>
            </a:r>
            <a:r>
              <a:rPr lang="pt-PT" alt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</a:t>
            </a:r>
            <a:r>
              <a:rPr lang="pt-PT" alt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France)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320"/>
              </a:lnSpc>
              <a:defRPr lang="en-US"/>
            </a:pPr>
            <a:endParaRPr lang="pt-PT" sz="1100" b="1" i="1" dirty="0" err="1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320"/>
              </a:lnSpc>
              <a:defRPr lang="en-US"/>
            </a:pPr>
            <a:endParaRPr lang="pt-BR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Coffee 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Break </a:t>
            </a:r>
            <a:endParaRPr lang="pt-PT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altLang="en-US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VII: 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«THE CHALLENGES OF AGRICULTURAL PRODUCTION AND PROCESSING IN WEST AFRICA - An opportunity for industrialization» </a:t>
            </a:r>
            <a:endParaRPr sz="11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en-GB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FAO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–  Food and Agriculture Organization of the United Nations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320"/>
              </a:lnSpc>
              <a:defRPr lang="en-US"/>
            </a:pP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pt-BR" sz="11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endParaRPr lang="pt-BR" sz="11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BR" sz="11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Panel </a:t>
            </a:r>
            <a:r>
              <a:rPr lang="pt-PT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IV:  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THE ROLE OF THE BASALT INDUSTRY IN ECONOMIC COOPERATION AND STRENGTHENING REGIONAL INTEGRATION </a:t>
            </a:r>
            <a:r>
              <a:rPr lang="pt-PT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 </a:t>
            </a:r>
            <a:r>
              <a:rPr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Asset in Economic Cooperation and Trade between Cabo Verde, Senegal and The Gambia</a:t>
            </a:r>
            <a:r>
              <a:rPr lang="pt-PT" altLang="en-US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Cabo Verde</a:t>
            </a:r>
            <a:endParaRPr lang="pt-BR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pt-BR" sz="11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Cabo 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Verde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Ministry of Mines and Geology of Senegal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Ministry of Transport, </a:t>
            </a: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Works 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and Infrastructure of The Gambia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African Development Bank </a:t>
            </a: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-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A</a:t>
            </a:r>
            <a:r>
              <a:rPr lang="pt-PT" altLang="en-US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DB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ECOWAS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Bank for Investment 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and Development </a:t>
            </a: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</a:t>
            </a: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EBID</a:t>
            </a: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International Finance Corporation - </a:t>
            </a:r>
            <a:r>
              <a:rPr lang="pt-PT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IFC</a:t>
            </a: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ts val="1320"/>
              </a:lnSpc>
              <a:defRPr lang="en-US"/>
            </a:pPr>
            <a:endParaRPr lang="pt-BR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endParaRPr lang="pt-BR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endParaRPr lang="pt-BR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pt-PT" alt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Closing </a:t>
            </a:r>
            <a:r>
              <a:rPr lang="pt-PT" alt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ceremony of the International Conference</a:t>
            </a:r>
          </a:p>
          <a:p>
            <a:pPr>
              <a:lnSpc>
                <a:spcPts val="1320"/>
              </a:lnSpc>
              <a:defRPr lang="en-US"/>
            </a:pPr>
            <a:endParaRPr lang="pt-PT" alt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320"/>
              </a:lnSpc>
              <a:defRPr lang="en-US"/>
            </a:pPr>
            <a:r>
              <a:rPr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Welcome Dinner «THE FLAVORS OF ECOWAS»</a:t>
            </a:r>
          </a:p>
        </p:txBody>
      </p:sp>
      <p:sp>
        <p:nvSpPr>
          <p:cNvPr id="36" name="TextBox 31"/>
          <p:cNvSpPr/>
          <p:nvPr/>
        </p:nvSpPr>
        <p:spPr>
          <a:xfrm>
            <a:off x="-37465" y="203751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DAY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37" name="TextBox 1"/>
          <p:cNvSpPr/>
          <p:nvPr/>
        </p:nvSpPr>
        <p:spPr>
          <a:xfrm>
            <a:off x="-37465" y="-1354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sp>
        <p:nvSpPr>
          <p:cNvPr id="4" name="TextBox 16"/>
          <p:cNvSpPr/>
          <p:nvPr/>
        </p:nvSpPr>
        <p:spPr>
          <a:xfrm>
            <a:off x="635" y="527685"/>
            <a:ext cx="1210310" cy="6125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320"/>
              </a:lnSpc>
              <a:defRPr lang="en-US"/>
            </a:pPr>
            <a:r>
              <a:rPr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ACCREDITATION</a:t>
            </a:r>
            <a:r>
              <a:rPr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10:45</a:t>
            </a:r>
          </a:p>
          <a:p>
            <a:pPr>
              <a:lnSpc>
                <a:spcPts val="132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en-US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</a:p>
          <a:p>
            <a:pPr>
              <a:lnSpc>
                <a:spcPts val="132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16:00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16:00 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 16:30</a:t>
            </a:r>
          </a:p>
          <a:p>
            <a:pPr>
              <a:lnSpc>
                <a:spcPts val="132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32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:30  –  23:00</a:t>
            </a: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sp>
        <p:nvSpPr>
          <p:cNvPr id="33" name="CaixaDeTexto 1"/>
          <p:cNvSpPr txBox="1"/>
          <p:nvPr/>
        </p:nvSpPr>
        <p:spPr>
          <a:xfrm>
            <a:off x="7621" y="6628130"/>
            <a:ext cx="26746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Remark</a:t>
            </a:r>
            <a:r>
              <a:rPr lang="en-US" sz="1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en-US" sz="1000" i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Some of the names indicated are still being </a:t>
            </a:r>
            <a:r>
              <a:rPr 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confirmed</a:t>
            </a:r>
            <a:r>
              <a:rPr lang="pt-PT" alt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sp>
        <p:nvSpPr>
          <p:cNvPr id="117" name="Linha7"/>
          <p:cNvSpPr/>
          <p:nvPr/>
        </p:nvSpPr>
        <p:spPr>
          <a:xfrm rot="16200000">
            <a:off x="2765425" y="506285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5" name="Linha7"/>
          <p:cNvSpPr/>
          <p:nvPr/>
        </p:nvSpPr>
        <p:spPr>
          <a:xfrm rot="16200000">
            <a:off x="2770505" y="362648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8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16" name="Rectangle: Rounded Corners 111"/>
          <p:cNvSpPr/>
          <p:nvPr/>
        </p:nvSpPr>
        <p:spPr>
          <a:xfrm>
            <a:off x="2289175" y="92487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The Gambia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Cote d’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Ivoire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41" name="Agrupar 40"/>
          <p:cNvGrpSpPr/>
          <p:nvPr/>
        </p:nvGrpSpPr>
        <p:grpSpPr>
          <a:xfrm>
            <a:off x="5176520" y="2381885"/>
            <a:ext cx="1153160" cy="1165860"/>
            <a:chOff x="8101" y="3527"/>
            <a:chExt cx="1816" cy="1836"/>
          </a:xfrm>
        </p:grpSpPr>
        <p:sp>
          <p:nvSpPr>
            <p:cNvPr id="17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June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</a:p>
          </p:txBody>
        </p:sp>
      </p:grpSp>
      <p:sp>
        <p:nvSpPr>
          <p:cNvPr id="19" name="Rectangle: Rounded Corners 125"/>
          <p:cNvSpPr/>
          <p:nvPr/>
        </p:nvSpPr>
        <p:spPr>
          <a:xfrm>
            <a:off x="4959350" y="9245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Nigeria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Niger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Sierra Leone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6" name="CaixaDeTexto 118"/>
          <p:cNvSpPr/>
          <p:nvPr/>
        </p:nvSpPr>
        <p:spPr>
          <a:xfrm>
            <a:off x="473964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PROGRAMME</a:t>
            </a:r>
          </a:p>
        </p:txBody>
      </p:sp>
      <p:sp>
        <p:nvSpPr>
          <p:cNvPr id="27" name="Forma automática3"/>
          <p:cNvSpPr/>
          <p:nvPr/>
        </p:nvSpPr>
        <p:spPr>
          <a:xfrm>
            <a:off x="8452485" y="340995"/>
            <a:ext cx="3644265" cy="158496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ts val="12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ECONOMIC AND FINANCIAL WORKSHOP</a:t>
            </a:r>
            <a:endParaRPr lang="pt-PT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914400">
              <a:lnSpc>
                <a:spcPts val="12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Panel</a:t>
            </a:r>
            <a:r>
              <a:rPr lang="pt-PT"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 </a:t>
            </a:r>
            <a:r>
              <a:rPr lang="pt-PT"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II</a:t>
            </a:r>
            <a:endParaRPr lang="pt-PT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1200"/>
              </a:lnSpc>
              <a:defRPr lang="en-US" sz="1100">
                <a:solidFill>
                  <a:srgbClr val="FFFFFF"/>
                </a:solidFill>
              </a:defRPr>
            </a:pP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PRIVATE SECTOR FINANCING IN ECOWAS</a:t>
            </a: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»</a:t>
            </a:r>
            <a:endParaRPr lang="pt-PT" sz="1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4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9" name="Forma automática4"/>
          <p:cNvSpPr/>
          <p:nvPr/>
        </p:nvSpPr>
        <p:spPr>
          <a:xfrm>
            <a:off x="4131945" y="22771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30" name="Retângulo10"/>
          <p:cNvSpPr/>
          <p:nvPr/>
        </p:nvSpPr>
        <p:spPr>
          <a:xfrm>
            <a:off x="4117975" y="25234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grpSp>
        <p:nvGrpSpPr>
          <p:cNvPr id="35" name="Agrupar 34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36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 </a:t>
              </a:r>
              <a:r>
                <a:rPr lang="en-US" sz="12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37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42" name="Rectangle: Rounded Corners 205"/>
          <p:cNvSpPr/>
          <p:nvPr/>
        </p:nvSpPr>
        <p:spPr>
          <a:xfrm>
            <a:off x="4182110" y="37846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ree time</a:t>
            </a:r>
            <a:endParaRPr lang="pt-PT" sz="1200" dirty="0" smtClean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3" name="Retângulo6"/>
          <p:cNvSpPr/>
          <p:nvPr/>
        </p:nvSpPr>
        <p:spPr>
          <a:xfrm>
            <a:off x="4144010" y="40506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rgbClr val="3EA4BA"/>
                </a:solidFill>
                <a:sym typeface="+mn-ea"/>
              </a:rPr>
              <a:t>ECONOMIC AND FINANCIAL WORKSHOP</a:t>
            </a:r>
            <a:endParaRPr lang="pt-PT" sz="1400" b="1" dirty="0">
              <a:solidFill>
                <a:srgbClr val="3EA4BA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chemeClr val="bg1"/>
                </a:solidFill>
                <a:sym typeface="+mn-ea"/>
              </a:rPr>
              <a:t>Panel I</a:t>
            </a:r>
            <a:r>
              <a:rPr altLang="it-IT" b="1" dirty="0" smtClean="0">
                <a:solidFill>
                  <a:schemeClr val="bg1"/>
                </a:solidFill>
                <a:sym typeface="+mn-ea"/>
              </a:rPr>
              <a:t>II</a:t>
            </a:r>
            <a:r>
              <a:rPr lang="it-IT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it-IT" dirty="0">
                <a:solidFill>
                  <a:schemeClr val="bg1"/>
                </a:solidFill>
                <a:sym typeface="+mn-ea"/>
              </a:rPr>
              <a:t>- 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«</a:t>
            </a:r>
            <a:r>
              <a:rPr i="1" dirty="0">
                <a:solidFill>
                  <a:schemeClr val="bg1"/>
                </a:solidFill>
                <a:sym typeface="+mn-ea"/>
              </a:rPr>
              <a:t>THE DEVELOPMENT OF THE DIGITAL ECONOMY IN AFRICA: The Importance of Start-Ups in Market Innovation and Youth Entrepreneurship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»</a:t>
            </a:r>
            <a:endParaRPr lang="fr-FR" dirty="0">
              <a:solidFill>
                <a:schemeClr val="bg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117"/>
          <p:cNvSpPr/>
          <p:nvPr/>
        </p:nvSpPr>
        <p:spPr>
          <a:xfrm>
            <a:off x="2508885" y="5462905"/>
            <a:ext cx="1499235" cy="120650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ea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5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II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THE PREFERENTIAL UNITED STATES MARKET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6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III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dirty="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ACCESS TO THE PREFERENTIAL EUROPEAN UNION MARKET</a:t>
            </a: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3EA4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rgbClr val="3EA4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57" name="Rectangle: Rounded Corners 198"/>
          <p:cNvSpPr/>
          <p:nvPr/>
        </p:nvSpPr>
        <p:spPr>
          <a:xfrm>
            <a:off x="4081780" y="53562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Conference 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THE ECOWAS PREFERENTIAL MARKET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2" name="Rectangle: Rounded Corners 209"/>
          <p:cNvSpPr/>
          <p:nvPr/>
        </p:nvSpPr>
        <p:spPr>
          <a:xfrm>
            <a:off x="8568690" y="6084570"/>
            <a:ext cx="15843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June</a:t>
            </a: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pt-PT" sz="120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Opening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Session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b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0" name="TextBox 210"/>
          <p:cNvSpPr/>
          <p:nvPr/>
        </p:nvSpPr>
        <p:spPr>
          <a:xfrm>
            <a:off x="8569325" y="6589395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91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June</a:t>
            </a:r>
            <a:endParaRPr lang="pt-PT" altLang="en-US" sz="14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GALA </a:t>
            </a:r>
            <a:r>
              <a:rPr lang="pt-PT" altLang="en-US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DINNER</a:t>
            </a:r>
            <a:endParaRPr lang="pt-PT" sz="1200" b="1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b="1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2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pic>
        <p:nvPicPr>
          <p:cNvPr id="93" name="Imagem 9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94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96" name="Caixa de Texto 95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9" name="Caixa de Texto 98"/>
          <p:cNvSpPr txBox="1"/>
          <p:nvPr/>
        </p:nvSpPr>
        <p:spPr>
          <a:xfrm>
            <a:off x="4185920" y="60198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en-GB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CEDEAO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9" name="Linha7"/>
          <p:cNvSpPr/>
          <p:nvPr/>
        </p:nvSpPr>
        <p:spPr>
          <a:xfrm rot="16200000">
            <a:off x="5342890" y="24612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110" name="Linha7"/>
          <p:cNvSpPr/>
          <p:nvPr/>
        </p:nvSpPr>
        <p:spPr>
          <a:xfrm rot="16200000">
            <a:off x="5347970" y="35090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11" name="Linha7"/>
          <p:cNvSpPr/>
          <p:nvPr/>
        </p:nvSpPr>
        <p:spPr>
          <a:xfrm rot="16200000">
            <a:off x="5353050" y="49263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3" name="Straight Connector 144"/>
          <p:cNvSpPr/>
          <p:nvPr/>
        </p:nvSpPr>
        <p:spPr>
          <a:xfrm flipH="1">
            <a:off x="4648835" y="28505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8" name="Straight Connector 144"/>
          <p:cNvSpPr/>
          <p:nvPr/>
        </p:nvSpPr>
        <p:spPr>
          <a:xfrm>
            <a:off x="4676775" y="43503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22" name="Oval 121"/>
          <p:cNvSpPr/>
          <p:nvPr/>
        </p:nvSpPr>
        <p:spPr>
          <a:xfrm>
            <a:off x="5693410" y="36220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23" name="Oval 122"/>
          <p:cNvSpPr/>
          <p:nvPr/>
        </p:nvSpPr>
        <p:spPr>
          <a:xfrm>
            <a:off x="5695950" y="50882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139" name="Conexão Reta 138"/>
          <p:cNvCxnSpPr/>
          <p:nvPr/>
        </p:nvCxnSpPr>
        <p:spPr>
          <a:xfrm>
            <a:off x="4636770" y="36728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/>
          <p:nvPr/>
        </p:nvCxnSpPr>
        <p:spPr>
          <a:xfrm>
            <a:off x="4671695" y="51485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4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grpSp>
        <p:nvGrpSpPr>
          <p:cNvPr id="124" name="Agrupar 123"/>
          <p:cNvGrpSpPr/>
          <p:nvPr/>
        </p:nvGrpSpPr>
        <p:grpSpPr>
          <a:xfrm>
            <a:off x="7367905" y="1820545"/>
            <a:ext cx="1209040" cy="1165860"/>
            <a:chOff x="11299" y="3259"/>
            <a:chExt cx="1904" cy="1836"/>
          </a:xfrm>
        </p:grpSpPr>
        <p:sp>
          <p:nvSpPr>
            <p:cNvPr id="156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Conference 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7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125" name="Agrupar 124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158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9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138" name="Agrupar 137"/>
          <p:cNvGrpSpPr/>
          <p:nvPr/>
        </p:nvGrpSpPr>
        <p:grpSpPr>
          <a:xfrm>
            <a:off x="7286625" y="4998720"/>
            <a:ext cx="1289685" cy="1210310"/>
            <a:chOff x="11204" y="8642"/>
            <a:chExt cx="1913" cy="1875"/>
          </a:xfrm>
        </p:grpSpPr>
        <p:sp>
          <p:nvSpPr>
            <p:cNvPr id="160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Conference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</a:p>
          </p:txBody>
        </p:sp>
        <p:sp>
          <p:nvSpPr>
            <p:cNvPr id="161" name="TextBox 176"/>
            <p:cNvSpPr/>
            <p:nvPr/>
          </p:nvSpPr>
          <p:spPr>
            <a:xfrm>
              <a:off x="11504" y="10071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71" name="Cortar Retângulo de Canto Simples 170"/>
          <p:cNvSpPr/>
          <p:nvPr/>
        </p:nvSpPr>
        <p:spPr>
          <a:xfrm>
            <a:off x="4051300" y="673735"/>
            <a:ext cx="1710055" cy="25146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2</a:t>
            </a:r>
            <a:r>
              <a:rPr lang="pt-PT" altLang="en-US" sz="1400" b="1" baseline="30000">
                <a:solidFill>
                  <a:schemeClr val="tx1"/>
                </a:solidFill>
              </a:rPr>
              <a:t>nd</a:t>
            </a:r>
            <a:r>
              <a:rPr lang="pt-PT" altLang="en-US" sz="1400" b="1">
                <a:solidFill>
                  <a:schemeClr val="tx1"/>
                </a:solidFill>
              </a:rPr>
              <a:t> DAY - 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10 JUNE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5172710" y="3878580"/>
            <a:ext cx="1153160" cy="1169670"/>
            <a:chOff x="3453" y="5909"/>
            <a:chExt cx="1816" cy="1842"/>
          </a:xfrm>
        </p:grpSpPr>
        <p:sp>
          <p:nvSpPr>
            <p:cNvPr id="3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lnSpc>
                  <a:spcPts val="12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Market</a:t>
              </a: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Opportunity</a:t>
              </a:r>
              <a:endParaRPr lang="pt-PT" sz="100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83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</a:p>
          </p:txBody>
        </p:sp>
      </p:grpSp>
      <p:sp>
        <p:nvSpPr>
          <p:cNvPr id="188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5" name="Cortar Retângulo de Canto Simples 4"/>
          <p:cNvSpPr/>
          <p:nvPr/>
        </p:nvSpPr>
        <p:spPr>
          <a:xfrm>
            <a:off x="9656445" y="86995"/>
            <a:ext cx="1762760" cy="20764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3</a:t>
            </a:r>
            <a:r>
              <a:rPr lang="pt-PT" altLang="en-US" sz="1400" b="1" baseline="30000">
                <a:solidFill>
                  <a:schemeClr val="tx1"/>
                </a:solidFill>
              </a:rPr>
              <a:t>rd</a:t>
            </a:r>
            <a:r>
              <a:rPr lang="pt-PT" altLang="en-US" sz="1400" b="1">
                <a:solidFill>
                  <a:schemeClr val="tx1"/>
                </a:solidFill>
              </a:rPr>
              <a:t> DAY 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- 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11 JUNE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7" name="Oval 6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12" name="Agrupar 11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13" name="Oval 1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1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15" name="Agrupar 14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20" name="Oval 1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2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22" name="Caixa de Texto 21"/>
          <p:cNvSpPr txBox="1"/>
          <p:nvPr/>
        </p:nvSpPr>
        <p:spPr>
          <a:xfrm>
            <a:off x="8612505" y="854710"/>
            <a:ext cx="32842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ECOWAS Investment and Development Bank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 Guarantee and Economic Cooperation Fund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African Development Bank - AfDB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International Finance Corporation - IFC</a:t>
            </a:r>
          </a:p>
        </p:txBody>
      </p:sp>
      <p:sp>
        <p:nvSpPr>
          <p:cNvPr id="23" name="Caixa de Texto 22"/>
          <p:cNvSpPr txBox="1"/>
          <p:nvPr/>
        </p:nvSpPr>
        <p:spPr>
          <a:xfrm>
            <a:off x="8524240" y="3886200"/>
            <a:ext cx="343090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</a:p>
          <a:p>
            <a:pPr>
              <a:lnSpc>
                <a:spcPct val="80000"/>
              </a:lnSpc>
            </a:pPr>
            <a:r>
              <a:rPr lang="en-GB" sz="10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ECOWAS Commission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ANPROTEC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Brazil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French Development Agency 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4" name="CaixaDeTexto 1"/>
          <p:cNvSpPr txBox="1"/>
          <p:nvPr/>
        </p:nvSpPr>
        <p:spPr>
          <a:xfrm>
            <a:off x="2446020" y="6650990"/>
            <a:ext cx="42754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Remark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i="1" dirty="0">
                <a:solidFill>
                  <a:schemeClr val="bg1"/>
                </a:solidFill>
              </a:rPr>
              <a:t>Some of the names indicated are still being </a:t>
            </a:r>
            <a:r>
              <a:rPr lang="en-US" sz="1000" i="1" dirty="0" smtClean="0">
                <a:solidFill>
                  <a:schemeClr val="bg1"/>
                </a:solidFill>
              </a:rPr>
              <a:t>confirmed</a:t>
            </a:r>
            <a:r>
              <a:rPr lang="pt-PT" altLang="en-US" sz="10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Triângulo Isósceles 24"/>
          <p:cNvSpPr/>
          <p:nvPr/>
        </p:nvSpPr>
        <p:spPr>
          <a:xfrm rot="5400000">
            <a:off x="8321040" y="86169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1" name="Triângulo Isósceles 30"/>
          <p:cNvSpPr/>
          <p:nvPr/>
        </p:nvSpPr>
        <p:spPr>
          <a:xfrm rot="5400000">
            <a:off x="8318500" y="232727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2" name="Triângulo Isósceles 31"/>
          <p:cNvSpPr/>
          <p:nvPr/>
        </p:nvSpPr>
        <p:spPr>
          <a:xfrm rot="5400000">
            <a:off x="8315960" y="404114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8324215" y="557149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84" name="Conexão Reta 83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87" name="Agrupar 86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88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95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</a:p>
          </p:txBody>
        </p:sp>
      </p:grpSp>
      <p:sp>
        <p:nvSpPr>
          <p:cNvPr id="97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8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</a:p>
        </p:txBody>
      </p:sp>
      <p:grpSp>
        <p:nvGrpSpPr>
          <p:cNvPr id="105" name="Agrupar 104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106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07" name="TextBox 167"/>
            <p:cNvSpPr/>
            <p:nvPr/>
          </p:nvSpPr>
          <p:spPr>
            <a:xfrm>
              <a:off x="3653" y="733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</a:p>
          </p:txBody>
        </p:sp>
      </p:grpSp>
      <p:sp>
        <p:nvSpPr>
          <p:cNvPr id="112" name="Forma automática5"/>
          <p:cNvSpPr/>
          <p:nvPr/>
        </p:nvSpPr>
        <p:spPr>
          <a:xfrm>
            <a:off x="1578610" y="436816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14" name="TextBox 206"/>
          <p:cNvSpPr/>
          <p:nvPr/>
        </p:nvSpPr>
        <p:spPr>
          <a:xfrm>
            <a:off x="1555115" y="461391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sp>
        <p:nvSpPr>
          <p:cNvPr id="116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119" name="Linha7"/>
          <p:cNvSpPr/>
          <p:nvPr/>
        </p:nvSpPr>
        <p:spPr>
          <a:xfrm>
            <a:off x="2076450" y="520128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27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28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29" name="Straight Connector 144"/>
          <p:cNvSpPr/>
          <p:nvPr/>
        </p:nvSpPr>
        <p:spPr>
          <a:xfrm flipH="1">
            <a:off x="2077085" y="4932045"/>
            <a:ext cx="5080" cy="26860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30" name="Oval 129"/>
          <p:cNvSpPr/>
          <p:nvPr/>
        </p:nvSpPr>
        <p:spPr>
          <a:xfrm>
            <a:off x="3123565" y="360426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31" name="Oval 130"/>
          <p:cNvSpPr/>
          <p:nvPr/>
        </p:nvSpPr>
        <p:spPr>
          <a:xfrm>
            <a:off x="3109595" y="515937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32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Accreditation - </a:t>
            </a: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35" name="Cortar Retângulo de Canto Simples 134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1</a:t>
            </a:r>
            <a:r>
              <a:rPr lang="pt-PT" altLang="en-US" sz="1400" b="1" baseline="30000">
                <a:solidFill>
                  <a:schemeClr val="tx1"/>
                </a:solidFill>
                <a:sym typeface="+mn-ea"/>
              </a:rPr>
              <a:t>st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 DAY -</a:t>
            </a:r>
            <a:r>
              <a:rPr lang="pt-PT" altLang="en-US" sz="1400" b="1"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9 JUNE</a:t>
            </a:r>
            <a:endParaRPr lang="pt-PT" altLang="en-US" sz="1200" b="1">
              <a:solidFill>
                <a:srgbClr val="FFFF00"/>
              </a:solidFill>
            </a:endParaRPr>
          </a:p>
        </p:txBody>
      </p:sp>
      <p:sp>
        <p:nvSpPr>
          <p:cNvPr id="136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37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54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55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i="1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33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9" name="TextBox 138"/>
          <p:cNvSpPr/>
          <p:nvPr/>
        </p:nvSpPr>
        <p:spPr>
          <a:xfrm>
            <a:off x="161925" y="2679700"/>
            <a:ext cx="140335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</a:p>
        </p:txBody>
      </p:sp>
      <p:sp>
        <p:nvSpPr>
          <p:cNvPr id="170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</a:p>
        </p:txBody>
      </p:sp>
      <p:sp>
        <p:nvSpPr>
          <p:cNvPr id="34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15:30</a:t>
            </a:r>
          </a:p>
        </p:txBody>
      </p:sp>
      <p:sp>
        <p:nvSpPr>
          <p:cNvPr id="178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</a:p>
        </p:txBody>
      </p:sp>
      <p:sp>
        <p:nvSpPr>
          <p:cNvPr id="179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</a:p>
        </p:txBody>
      </p:sp>
      <p:sp>
        <p:nvSpPr>
          <p:cNvPr id="39" name="Cortar Retângulo de Canto Simples 38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grpSp>
        <p:nvGrpSpPr>
          <p:cNvPr id="184" name="Agrupar 183"/>
          <p:cNvGrpSpPr/>
          <p:nvPr/>
        </p:nvGrpSpPr>
        <p:grpSpPr>
          <a:xfrm>
            <a:off x="66576" y="4521749"/>
            <a:ext cx="1655733" cy="1528118"/>
            <a:chOff x="-64" y="4644"/>
            <a:chExt cx="2604" cy="2057"/>
          </a:xfrm>
          <a:solidFill>
            <a:srgbClr val="C7F3F3"/>
          </a:solidFill>
        </p:grpSpPr>
        <p:sp>
          <p:nvSpPr>
            <p:cNvPr id="185" name="Oval 38"/>
            <p:cNvSpPr/>
            <p:nvPr/>
          </p:nvSpPr>
          <p:spPr>
            <a:xfrm>
              <a:off x="-64" y="4644"/>
              <a:ext cx="2604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4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June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Opening</a:t>
              </a:r>
              <a:r>
                <a:rPr lang="pt-PT" sz="11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 </a:t>
              </a: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Session</a:t>
              </a:r>
              <a:endParaRPr lang="pt-PT" sz="11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of Business Forum</a:t>
              </a:r>
            </a:p>
          </p:txBody>
        </p:sp>
        <p:sp>
          <p:nvSpPr>
            <p:cNvPr id="40" name="TextBox 101"/>
            <p:cNvSpPr/>
            <p:nvPr/>
          </p:nvSpPr>
          <p:spPr>
            <a:xfrm>
              <a:off x="393" y="6130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15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16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33" name="Rectangle: Rounded Corners 137"/>
          <p:cNvSpPr/>
          <p:nvPr/>
        </p:nvSpPr>
        <p:spPr>
          <a:xfrm>
            <a:off x="2540" y="6133464"/>
            <a:ext cx="2379980" cy="72961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i="1" dirty="0" smtClean="0">
                <a:latin typeface="Arial Narrow" panose="020B0606020202030204" pitchFamily="34" charset="0"/>
                <a:sym typeface="+mn-ea"/>
              </a:rPr>
              <a:t>Panel I:</a:t>
            </a: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i="1" dirty="0" smtClean="0">
                <a:latin typeface="Arial Narrow" panose="020B0606020202030204" pitchFamily="34" charset="0"/>
                <a:sym typeface="+mn-ea"/>
              </a:rPr>
              <a:t>BRAZIL</a:t>
            </a:r>
            <a:r>
              <a:rPr lang="pt-PT" sz="1100" dirty="0" smtClean="0">
                <a:latin typeface="Arial Narrow" panose="020B0606020202030204" pitchFamily="34" charset="0"/>
                <a:sym typeface="+mn-ea"/>
              </a:rPr>
              <a:t>:</a:t>
            </a:r>
            <a:r>
              <a:rPr lang="pt-PT" sz="1000" dirty="0" smtClean="0">
                <a:latin typeface="Arial Narrow" panose="020B0606020202030204" pitchFamily="34" charset="0"/>
                <a:sym typeface="+mn-ea"/>
              </a:rPr>
              <a:t> The Potential and the Opportunity of </a:t>
            </a:r>
            <a:r>
              <a:rPr lang="pt-PT" sz="1000" dirty="0" smtClean="0">
                <a:latin typeface="Arial Narrow" panose="020B0606020202030204" pitchFamily="34" charset="0"/>
                <a:sym typeface="+mn-ea"/>
              </a:rPr>
              <a:t>Technical </a:t>
            </a:r>
            <a:r>
              <a:rPr lang="pt-PT" sz="1000" dirty="0" smtClean="0">
                <a:latin typeface="Arial Narrow" panose="020B0606020202030204" pitchFamily="34" charset="0"/>
                <a:sym typeface="+mn-ea"/>
              </a:rPr>
              <a:t>and Entrepreneurial Cooperation.</a:t>
            </a: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134" name="TextBox 138"/>
          <p:cNvSpPr/>
          <p:nvPr/>
        </p:nvSpPr>
        <p:spPr>
          <a:xfrm>
            <a:off x="76200" y="6152515"/>
            <a:ext cx="191643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16:00 – 18:00</a:t>
            </a:r>
          </a:p>
        </p:txBody>
      </p:sp>
      <p:sp>
        <p:nvSpPr>
          <p:cNvPr id="38" name="Cortar Retângulo de Canto Simples 37"/>
          <p:cNvSpPr/>
          <p:nvPr/>
        </p:nvSpPr>
        <p:spPr>
          <a:xfrm>
            <a:off x="-10160" y="5950585"/>
            <a:ext cx="239268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 b="1" i="1" dirty="0" smtClean="0">
                <a:solidFill>
                  <a:schemeClr val="tx1"/>
                </a:solidFill>
                <a:sym typeface="+mn-ea"/>
              </a:rPr>
              <a:t>ECONOMIC  </a:t>
            </a:r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WORKSHOP</a:t>
            </a:r>
            <a:endParaRPr lang="pt-PT" altLang="en-US" sz="1200" b="1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pic>
        <p:nvPicPr>
          <p:cNvPr id="41" name="Imagem 4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515" y="6161405"/>
            <a:ext cx="3107055" cy="681990"/>
          </a:xfrm>
          <a:prstGeom prst="rect">
            <a:avLst/>
          </a:prstGeom>
        </p:spPr>
      </p:pic>
      <p:pic>
        <p:nvPicPr>
          <p:cNvPr id="113" name="Imagem 112" descr="LOGO-Paises ecowa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cxnSp>
        <p:nvCxnSpPr>
          <p:cNvPr id="17" name="Straight Connector 149"/>
          <p:cNvCxnSpPr/>
          <p:nvPr/>
        </p:nvCxnSpPr>
        <p:spPr>
          <a:xfrm>
            <a:off x="6317875" y="22884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August</a:t>
            </a:r>
          </a:p>
        </p:txBody>
      </p:sp>
      <p:sp>
        <p:nvSpPr>
          <p:cNvPr id="8" name="Rectangle: Rounded Corners 103"/>
          <p:cNvSpPr/>
          <p:nvPr/>
        </p:nvSpPr>
        <p:spPr>
          <a:xfrm>
            <a:off x="131712" y="5361245"/>
            <a:ext cx="2056531" cy="115156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200" dirty="0">
                <a:solidFill>
                  <a:schemeClr val="bg1"/>
                </a:solidFill>
                <a:cs typeface="+mn-lt"/>
                <a:sym typeface="+mn-ea"/>
              </a:rPr>
              <a:t>Registration opens for expressions of interest and participation in the Forum</a:t>
            </a:r>
          </a:p>
        </p:txBody>
      </p:sp>
      <p:sp>
        <p:nvSpPr>
          <p:cNvPr id="9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</a:rPr>
              <a:t>Deadline for registration to participate in the business round </a:t>
            </a:r>
          </a:p>
        </p:txBody>
      </p:sp>
      <p:sp>
        <p:nvSpPr>
          <p:cNvPr id="10" name="Isosceles Triangle 145"/>
          <p:cNvSpPr/>
          <p:nvPr/>
        </p:nvSpPr>
        <p:spPr>
          <a:xfrm flipV="1">
            <a:off x="6223262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April</a:t>
            </a:r>
          </a:p>
        </p:txBody>
      </p:sp>
      <p:cxnSp>
        <p:nvCxnSpPr>
          <p:cNvPr id="89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2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June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4"/>
          <p:cNvCxnSpPr/>
          <p:nvPr/>
        </p:nvCxnSpPr>
        <p:spPr>
          <a:xfrm>
            <a:off x="7642350" y="3610684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chemeClr val="bg1"/>
                </a:solidFill>
                <a:sym typeface="+mn-ea"/>
              </a:rPr>
              <a:t>Deadline for </a:t>
            </a:r>
            <a:r>
              <a:rPr sz="1200" dirty="0" smtClean="0">
                <a:solidFill>
                  <a:schemeClr val="bg1"/>
                </a:solidFill>
                <a:sym typeface="+mn-ea"/>
              </a:rPr>
              <a:t>the expression </a:t>
            </a:r>
            <a:r>
              <a:rPr sz="1200" dirty="0">
                <a:solidFill>
                  <a:schemeClr val="bg1"/>
                </a:solidFill>
                <a:sym typeface="+mn-ea"/>
              </a:rPr>
              <a:t>of interest in participating in </a:t>
            </a:r>
            <a:r>
              <a:rPr sz="1200" dirty="0" smtClean="0">
                <a:solidFill>
                  <a:schemeClr val="bg1"/>
                </a:solidFill>
                <a:sym typeface="+mn-ea"/>
              </a:rPr>
              <a:t>the business network</a:t>
            </a:r>
            <a:endParaRPr lang="pt-PT" sz="1200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January</a:t>
            </a: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300666" y="2816747"/>
            <a:ext cx="0" cy="1513543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AND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June</a:t>
            </a:r>
            <a:endParaRPr lang="pt-PT" sz="12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18"/>
          <p:cNvSpPr/>
          <p:nvPr/>
        </p:nvSpPr>
        <p:spPr>
          <a:xfrm>
            <a:off x="4404824" y="273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DEADLINES </a:t>
            </a:r>
            <a:r>
              <a:rPr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FOR </a:t>
            </a:r>
            <a:r>
              <a:rPr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EXPRESSION OF INTEREST AND REGISTRATION</a:t>
            </a:r>
            <a:endParaRPr lang="en-US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18" name="Straight Connector 149"/>
          <p:cNvCxnSpPr/>
          <p:nvPr/>
        </p:nvCxnSpPr>
        <p:spPr>
          <a:xfrm>
            <a:off x="3406400" y="22884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Isosceles Triangle 145"/>
          <p:cNvSpPr/>
          <p:nvPr/>
        </p:nvSpPr>
        <p:spPr>
          <a:xfrm flipV="1">
            <a:off x="3312644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410190" y="3998595"/>
            <a:ext cx="1739900" cy="1706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June</a:t>
            </a: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PREFERENTIAL MARKETS</a:t>
            </a:r>
          </a:p>
        </p:txBody>
      </p:sp>
      <p:sp>
        <p:nvSpPr>
          <p:cNvPr id="16" name="Oval 15"/>
          <p:cNvSpPr/>
          <p:nvPr/>
        </p:nvSpPr>
        <p:spPr>
          <a:xfrm>
            <a:off x="10347325" y="1288415"/>
            <a:ext cx="1835150" cy="1824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 June</a:t>
            </a:r>
            <a:endParaRPr lang="pt-PT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PRESENTATION OF OPPORTUNITIES IN ECOWAS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11" name="CaixaDeTexto 2"/>
          <p:cNvSpPr txBox="1"/>
          <p:nvPr/>
        </p:nvSpPr>
        <p:spPr>
          <a:xfrm>
            <a:off x="4426842" y="184439"/>
            <a:ext cx="311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en-US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EVENTS AGENDA</a:t>
            </a:r>
            <a:endParaRPr lang="pt-PT" altLang="en-US" b="1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Narrow" panose="020B0606020202030204" pitchFamily="34" charset="0"/>
              <a:sym typeface="+mn-ea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44746"/>
              </p:ext>
            </p:extLst>
          </p:nvPr>
        </p:nvGraphicFramePr>
        <p:xfrm>
          <a:off x="8255" y="813435"/>
          <a:ext cx="12193270" cy="60274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/>
                <a:gridCol w="48260"/>
                <a:gridCol w="71120"/>
                <a:gridCol w="447675"/>
                <a:gridCol w="1909445"/>
                <a:gridCol w="189230"/>
                <a:gridCol w="447675"/>
                <a:gridCol w="208280"/>
                <a:gridCol w="358775"/>
                <a:gridCol w="3053080"/>
                <a:gridCol w="208280"/>
                <a:gridCol w="366395"/>
                <a:gridCol w="208280"/>
                <a:gridCol w="387350"/>
                <a:gridCol w="3841750"/>
              </a:tblGrid>
              <a:tr h="270582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INTERNATIONAL CONFERENCE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INTERNATIONAL CONFERENCE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4682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07 to 09 JUNE 2021</a:t>
                      </a:r>
                      <a:endParaRPr lang="pt-PT" sz="1400" b="0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09 JUNE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 09 - 11 JUNE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B>
                      <a:noFill/>
                    </a:lnB>
                  </a:tcPr>
                </a:tc>
              </a:tr>
              <a:tr h="216215"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Application of Basalt Powder in Agriculture and Basalt 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Fiber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in Industry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Application of Basalt Powder in Agriculture and Basalt 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Fiber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in Industry</a:t>
                      </a:r>
                      <a:endParaRPr lang="fr-FR" sz="11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OF </a:t>
                      </a: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089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37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June 2021</a:t>
                      </a:r>
                      <a:endParaRPr lang="pt-PT" sz="14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June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12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LUNCH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595">
                <a:tc gridSpan="5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0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200" b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0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200" b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3964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Opening Ceremony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VII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</a:t>
                      </a:r>
                      <a:r>
                        <a:rPr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  <a:sym typeface="+mn-ea"/>
                        </a:rPr>
                        <a:t>Panel I: </a:t>
                      </a:r>
                      <a:r>
                        <a:rPr lang="pt-PT" alt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  <a:sym typeface="+mn-ea"/>
                        </a:rPr>
                        <a:t>«</a:t>
                      </a:r>
                      <a:r>
                        <a:rPr lang="en-US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  <a:sym typeface="+mn-ea"/>
                        </a:rPr>
                        <a:t>BRAZIL: The Potential and the Opportunity of Technical and Entrepreneurial Cooperation»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971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en-GB" sz="1100" b="0" i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JUNE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5594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en-US" sz="1100" b="1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alt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VIII</a:t>
                      </a:r>
                      <a:endParaRPr lang="pt-PT" altLang="en-GB" sz="110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100" b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09966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II:</a:t>
                      </a:r>
                      <a:endParaRPr lang="pt-PT" sz="11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Lunch</a:t>
                      </a:r>
                      <a:endParaRPr lang="pt-PT" sz="1100" b="0" i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Opening Ceremony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219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IV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343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III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934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971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IV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219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971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Welcome Reception</a:t>
                      </a:r>
                      <a:endParaRPr lang="pt-PT" sz="12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Closing Session</a:t>
                      </a:r>
                      <a:r>
                        <a:rPr lang="pt-PT" sz="8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endParaRPr lang="pt-PT" sz="800" b="1" i="1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594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ACCESS TO THE ECOWAS PREFERENTIAL MARKET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3096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08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June </a:t>
                      </a:r>
                      <a:r>
                        <a:rPr lang="pt-PT" sz="1200" b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Welcome Dinner «</a:t>
                      </a:r>
                      <a:r>
                        <a:rPr sz="1200" i="1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THE FLAVORS OF ECOWAS</a:t>
                      </a:r>
                      <a:r>
                        <a:rPr sz="1200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»</a:t>
                      </a:r>
                      <a:endParaRPr lang="pt-PT" sz="1200" b="1" i="1" kern="1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u="non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</a:t>
                      </a:r>
                      <a:r>
                        <a:rPr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ree time</a:t>
                      </a:r>
                      <a:endParaRPr lang="pt-PT" sz="11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90">
                <a:tc gridSpan="5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0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sz="1200" b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altLang="en-US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</a:t>
                      </a:r>
                      <a:r>
                        <a:rPr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JUNE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5595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5594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- </a:t>
                      </a:r>
                      <a:r>
                        <a:rPr sz="900" dirty="0">
                          <a:solidFill>
                            <a:schemeClr val="bg1"/>
                          </a:solidFill>
                          <a:sym typeface="+mn-ea"/>
                        </a:rPr>
                        <a:t>PRIVATE SECTOR FINANCING IN ECOWAS</a:t>
                      </a:r>
                      <a:endParaRPr lang="fr-FR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6219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4346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III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- </a:t>
                      </a:r>
                      <a:r>
                        <a:rPr lang="it-I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THE DEVELOPMENT OF THE DIGITAL ECONOMY IN AFRICA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6844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V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Lunch</a:t>
                      </a:r>
                      <a:endParaRPr lang="pt-PT" sz="1100" b="0" i="1" u="none" strike="noStrike" kern="1" spc="0" baseline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4346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200" b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 - </a:t>
                      </a:r>
                      <a:r>
                        <a:rPr sz="9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ACCESS TO THE PREFERENTIAL UNITED STATES MARKET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5594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6219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III -</a:t>
                      </a:r>
                      <a:r>
                        <a:rPr sz="9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ACCESS TO THE PREFERENTIAL EUROPEAN UNION MARKET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5594"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Closing Session of the </a:t>
                      </a:r>
                      <a:r>
                        <a:rPr lang="pt-PT" alt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Business Forum</a:t>
                      </a:r>
                      <a:endParaRPr lang="pt-PT" alt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3094"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GALA DINNER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</a:tbl>
          </a:graphicData>
        </a:graphic>
      </p:graphicFrame>
      <p:sp>
        <p:nvSpPr>
          <p:cNvPr id="1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  <a:t>9</a:t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5" name="Imagem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1909</Words>
  <Application>Microsoft Office PowerPoint</Application>
  <PresentationFormat>Custom</PresentationFormat>
  <Paragraphs>789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543</cp:revision>
  <dcterms:created xsi:type="dcterms:W3CDTF">2019-09-15T11:56:00Z</dcterms:created>
  <dcterms:modified xsi:type="dcterms:W3CDTF">2020-12-17T15:18:52Z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