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61" r:id="rId7"/>
    <p:sldId id="262" r:id="rId8"/>
    <p:sldId id="270" r:id="rId9"/>
    <p:sldId id="268" r:id="rId10"/>
    <p:sldId id="267" r:id="rId11"/>
    <p:sldId id="271" r:id="rId12"/>
    <p:sldId id="274" r:id="rId13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  <p:extLst>
    <p:ext uri="{521415D9-36F7-43E2-AB2F-B90AF26B5E84}">
      <p14:sectionLst xmlns:p14="http://schemas.microsoft.com/office/powerpoint/2010/main">
        <p14:section name="Secção Predefinida" id="{8c85f634-cc82-435c-9f35-8c4c738c112c}">
          <p14:sldIdLst>
            <p14:sldId id="256"/>
            <p14:sldId id="257"/>
            <p14:sldId id="258"/>
            <p14:sldId id="262"/>
            <p14:sldId id="270"/>
            <p14:sldId id="261"/>
          </p14:sldIdLst>
        </p14:section>
        <p14:section name="Secção Sem Título" id="{44d46167-00af-4952-be72-f50f8259da09}">
          <p14:sldIdLst>
            <p14:sldId id="267"/>
            <p14:sldId id="271"/>
            <p14:sldId id="27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88" autoAdjust="0"/>
    <p:restoredTop sz="95541" autoAdjust="0"/>
  </p:normalViewPr>
  <p:slideViewPr>
    <p:cSldViewPr snapToGrid="0">
      <p:cViewPr>
        <p:scale>
          <a:sx n="100" d="100"/>
          <a:sy n="100" d="100"/>
        </p:scale>
        <p:origin x="-36" y="72"/>
      </p:cViewPr>
      <p:guideLst>
        <p:guide orient="horz" pos="2154"/>
        <p:guide pos="3846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US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en-US"/>
            </a:pPr>
            <a:endParaRPr lang="en-US"/>
          </a:p>
        </p:txBody>
      </p:sp>
      <p:sp>
        <p:nvSpPr>
          <p:cNvPr id="4" name="Marcador de Posição do Número do Diapositivo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en-US"/>
            </a:pPr>
            <a:fld id="{371A6FFF-B1DA-4F99-94A2-47CC21EC6212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en-US"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en-US"/>
            </a:pPr>
            <a:fld id="{371A71A6-E8DA-4F87-94A2-1ED23FEC624B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en-US"/>
            </a:fld>
            <a:endParaRPr lang="en-US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en-US"/>
            </a:fld>
            <a:endParaRPr lang="en-US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en-US"/>
            </a:fld>
            <a:endParaRPr lang="en-US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en-US"/>
            </a:fld>
            <a:endParaRPr lang="en-US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en-US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en-US"/>
            </a:fld>
            <a:endParaRPr lang="en-US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en-US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en-US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54789" y="3788015"/>
            <a:ext cx="378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i="1" dirty="0"/>
              <a:t>EVENT </a:t>
            </a:r>
            <a:endParaRPr lang="pt-PT" sz="3200" i="1" dirty="0" smtClean="0"/>
          </a:p>
          <a:p>
            <a:pPr algn="ctr"/>
            <a:r>
              <a:rPr lang="pt-PT" sz="3200" i="1" dirty="0" smtClean="0"/>
              <a:t>PROGRAMME</a:t>
            </a:r>
            <a:endParaRPr lang="pt-PT" sz="3200" i="1" dirty="0"/>
          </a:p>
        </p:txBody>
      </p:sp>
      <p:pic>
        <p:nvPicPr>
          <p:cNvPr id="22" name="Picture 13" descr="Resultado de imagem para societ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6555" y="1094105"/>
            <a:ext cx="3618865" cy="36468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05" y="3905885"/>
            <a:ext cx="3810000" cy="2946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CaixaDeTexto 67"/>
          <p:cNvSpPr/>
          <p:nvPr/>
        </p:nvSpPr>
        <p:spPr>
          <a:xfrm>
            <a:off x="1807210" y="5029200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ym typeface="+mn-ea"/>
              </a:rPr>
              <a:t>7 </a:t>
            </a:r>
            <a:r>
              <a:rPr sz="2000" dirty="0" smtClean="0">
                <a:sym typeface="+mn-ea"/>
              </a:rPr>
              <a:t>- </a:t>
            </a:r>
            <a:r>
              <a:rPr lang="pt-PT" altLang="en-US" sz="2000" dirty="0" smtClean="0">
                <a:sym typeface="+mn-ea"/>
              </a:rPr>
              <a:t>9</a:t>
            </a:r>
            <a:r>
              <a:rPr sz="2000" dirty="0" smtClean="0">
                <a:sym typeface="+mn-ea"/>
              </a:rPr>
              <a:t> </a:t>
            </a:r>
            <a:r>
              <a:rPr lang="pt-PT" altLang="en-US" sz="2000" dirty="0" smtClean="0">
                <a:sym typeface="+mn-ea"/>
              </a:rPr>
              <a:t>JUNE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dirty="0" smtClean="0"/>
              <a:t>________</a:t>
            </a:r>
            <a:r>
              <a:rPr lang="en-US" sz="2000" dirty="0" smtClean="0">
                <a:solidFill>
                  <a:srgbClr val="00B050"/>
                </a:solidFill>
              </a:rPr>
              <a:t>■</a:t>
            </a:r>
            <a:r>
              <a:rPr lang="en-US" sz="2000" dirty="0" smtClean="0"/>
              <a:t>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alt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90" y="-13970"/>
            <a:ext cx="5207000" cy="1143000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4" name="Imagem 3" descr="logo event20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62717" y="3016788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CONTACTS</a:t>
            </a:r>
            <a:endParaRPr lang="pt-PT" i="1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oup 111"/>
          <p:cNvGrpSpPr/>
          <p:nvPr/>
        </p:nvGrpSpPr>
        <p:grpSpPr>
          <a:xfrm>
            <a:off x="6616533" y="96220"/>
            <a:ext cx="5497131" cy="2695822"/>
            <a:chOff x="643306" y="6439847"/>
            <a:chExt cx="5497131" cy="269582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aixaDeTexto 53"/>
          <p:cNvSpPr txBox="1"/>
          <p:nvPr/>
        </p:nvSpPr>
        <p:spPr>
          <a:xfrm>
            <a:off x="9528810" y="3798570"/>
            <a:ext cx="25273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600" b="1" i="1" dirty="0" smtClean="0">
                <a:solidFill>
                  <a:srgbClr val="FFC000"/>
                </a:solidFill>
              </a:rPr>
              <a:t>BASALT CONFERENCE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</a:t>
            </a:r>
            <a:r>
              <a:rPr lang="en-US" sz="1200" dirty="0" smtClean="0">
                <a:latin typeface="Arial Narrow" panose="020B0606020202030204" pitchFamily="34" charset="0"/>
              </a:rPr>
              <a:t>800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Viber:+</a:t>
            </a:r>
            <a:r>
              <a:rPr lang="en-US" sz="1200" dirty="0">
                <a:latin typeface="Arial Narrow" panose="020B0606020202030204" pitchFamily="34" charset="0"/>
              </a:rPr>
              <a:t>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Skype</a:t>
            </a:r>
            <a:r>
              <a:rPr lang="en-US" sz="1200" dirty="0">
                <a:latin typeface="Arial Narrow" panose="020B0606020202030204" pitchFamily="34" charset="0"/>
              </a:rPr>
              <a:t>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>
              <a:latin typeface="Arial Narrow" panose="020B0606020202030204" pitchFamily="34" charset="0"/>
            </a:endParaRPr>
          </a:p>
          <a:p>
            <a:r>
              <a:rPr lang="pt-PT" altLang="en-US" sz="1200" smtClean="0">
                <a:latin typeface="Arial Narrow" panose="020B0606020202030204" pitchFamily="34" charset="0"/>
              </a:rPr>
              <a:t>www.emergys.pt</a:t>
            </a:r>
            <a:endParaRPr lang="pt-PT" altLang="en-US" sz="1200" smtClean="0">
              <a:latin typeface="Arial Narrow" panose="020B0606020202030204" pitchFamily="34" charset="0"/>
            </a:endParaRPr>
          </a:p>
          <a:p>
            <a:r>
              <a:rPr sz="1200" smtClean="0">
                <a:latin typeface="Arial Narrow" panose="020B0606020202030204" pitchFamily="34" charset="0"/>
                <a:sym typeface="+mn-ea"/>
              </a:rPr>
              <a:t>info@</a:t>
            </a:r>
            <a:r>
              <a:rPr lang="pt-PT" altLang="en-US" sz="1200" smtClean="0">
                <a:latin typeface="Arial Narrow" panose="020B0606020202030204" pitchFamily="34" charset="0"/>
                <a:sym typeface="+mn-ea"/>
              </a:rPr>
              <a:t>basaltconference.com</a:t>
            </a:r>
            <a:endParaRPr lang="en-US" sz="1200">
              <a:latin typeface="Arial Narrow" panose="020B0606020202030204" pitchFamily="34" charset="0"/>
            </a:endParaRPr>
          </a:p>
          <a:p>
            <a:r>
              <a:rPr lang="en-US" sz="1200" smtClean="0">
                <a:latin typeface="Arial Narrow" panose="020B0606020202030204" pitchFamily="34" charset="0"/>
              </a:rPr>
              <a:t>www.</a:t>
            </a:r>
            <a:r>
              <a:rPr lang="pt-PT" altLang="en-US" sz="1200" smtClean="0">
                <a:latin typeface="Arial Narrow" panose="020B0606020202030204" pitchFamily="34" charset="0"/>
                <a:sym typeface="+mn-ea"/>
              </a:rPr>
              <a:t>basaltconference.com</a:t>
            </a:r>
            <a:endParaRPr lang="en-US" sz="1200">
              <a:latin typeface="Arial Narrow" panose="020B0606020202030204" pitchFamily="34" charset="0"/>
            </a:endParaRPr>
          </a:p>
        </p:txBody>
      </p:sp>
      <p:pic>
        <p:nvPicPr>
          <p:cNvPr id="14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4787265"/>
            <a:ext cx="1989455" cy="1538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JUNE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3" name="Imagem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4" name="Imagem 3" descr="logo event20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5172615" y="1282065"/>
          <a:ext cx="6724650" cy="1979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6335"/>
                <a:gridCol w="470263"/>
                <a:gridCol w="2856411"/>
                <a:gridCol w="461555"/>
              </a:tblGrid>
              <a:tr h="41783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en-US" sz="1200" b="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  <a:endParaRPr lang="en-GB" sz="1200" b="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en-US" sz="1200" b="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  <a:endParaRPr lang="en-GB" sz="1200" b="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Preamble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Summary of the Business Forum Program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1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Deadlines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Events Schedule</a:t>
                      </a:r>
                      <a:endParaRPr lang="en-GB" sz="120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Programme - Day </a:t>
                      </a:r>
                      <a:r>
                        <a:rPr lang="pt-PT" altLang="en-GB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endParaRPr lang="pt-PT" altLang="en-GB" sz="120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  <a:endParaRPr lang="pt-PT" alt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  <a:endParaRPr lang="pt-PT" alt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5"/>
          <p:cNvSpPr/>
          <p:nvPr/>
        </p:nvSpPr>
        <p:spPr>
          <a:xfrm>
            <a:off x="5714365" y="4423410"/>
            <a:ext cx="969010" cy="840740"/>
          </a:xfrm>
          <a:prstGeom prst="rect">
            <a:avLst/>
          </a:prstGeom>
          <a:solidFill>
            <a:srgbClr val="64A6F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PLAN</a:t>
            </a:r>
            <a:endParaRPr lang="en-US" b="1" i="1" dirty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4" name="Right Arrow 6"/>
          <p:cNvSpPr/>
          <p:nvPr/>
        </p:nvSpPr>
        <p:spPr>
          <a:xfrm>
            <a:off x="6727825" y="4385310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25" name="Rectangle 7"/>
          <p:cNvSpPr/>
          <p:nvPr/>
        </p:nvSpPr>
        <p:spPr>
          <a:xfrm>
            <a:off x="7269480" y="3489325"/>
            <a:ext cx="1565910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latin typeface="Arial Narrow" panose="020B0606020202030204" pitchFamily="34" charset="0"/>
              </a:rPr>
              <a:t>Focused on Environmental Protection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266305" y="4142105"/>
            <a:ext cx="1565275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latin typeface="Arial Narrow" panose="020B0606020202030204" pitchFamily="34" charset="0"/>
              </a:rPr>
              <a:t>Centred on Innovation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258685" y="4834255"/>
            <a:ext cx="1565910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latin typeface="Arial Narrow" panose="020B0606020202030204" pitchFamily="34" charset="0"/>
              </a:rPr>
              <a:t>Realist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3"/>
          <p:cNvSpPr/>
          <p:nvPr/>
        </p:nvSpPr>
        <p:spPr>
          <a:xfrm>
            <a:off x="7258685" y="5499100"/>
            <a:ext cx="1565910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latin typeface="Arial Narrow" panose="020B0606020202030204" pitchFamily="34" charset="0"/>
              </a:rPr>
              <a:t>Strategic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9077325" y="4385310"/>
            <a:ext cx="1188085" cy="828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solidFill>
                  <a:schemeClr val="tx2">
                    <a:lumMod val="50000"/>
                  </a:schemeClr>
                </a:solidFill>
              </a:rPr>
              <a:t>Actions</a:t>
            </a:r>
            <a:endParaRPr lang="en-GB" sz="1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8849360" y="4340860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1" name="Rectangle 25"/>
          <p:cNvSpPr/>
          <p:nvPr/>
        </p:nvSpPr>
        <p:spPr>
          <a:xfrm>
            <a:off x="10709275" y="4391660"/>
            <a:ext cx="1188085" cy="825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endParaRPr lang="en-GB" sz="1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271125" y="4359910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3" name="Rectangle 10"/>
          <p:cNvSpPr/>
          <p:nvPr/>
        </p:nvSpPr>
        <p:spPr>
          <a:xfrm>
            <a:off x="9522460" y="5334000"/>
            <a:ext cx="255905" cy="1430655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4" name="Right Arrow 30"/>
          <p:cNvSpPr/>
          <p:nvPr/>
        </p:nvSpPr>
        <p:spPr>
          <a:xfrm rot="16200000">
            <a:off x="5500370" y="5755005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5" name="Rectangle 11"/>
          <p:cNvSpPr/>
          <p:nvPr/>
        </p:nvSpPr>
        <p:spPr>
          <a:xfrm>
            <a:off x="6076950" y="6324600"/>
            <a:ext cx="3684905" cy="448310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Revaluation</a:t>
            </a:r>
            <a:endParaRPr lang="en-GB" sz="14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640" y="5316220"/>
            <a:ext cx="1989455" cy="15386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agem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6446520"/>
            <a:ext cx="1306830" cy="394970"/>
          </a:xfrm>
          <a:prstGeom prst="rect">
            <a:avLst/>
          </a:prstGeom>
        </p:spPr>
      </p:pic>
      <p:sp>
        <p:nvSpPr>
          <p:cNvPr id="5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2" name="Imagem 1" descr="logo event2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  <p:pic>
        <p:nvPicPr>
          <p:cNvPr id="14" name="Imagem 13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490" y="-13970"/>
            <a:ext cx="5207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"/>
          <p:cNvSpPr/>
          <p:nvPr/>
        </p:nvSpPr>
        <p:spPr>
          <a:xfrm>
            <a:off x="5386070" y="653415"/>
            <a:ext cx="5965825" cy="3395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en-US" sz="20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PREAMBLE</a:t>
            </a:r>
            <a:endParaRPr lang="en-US" sz="2000" b="1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defRPr lang="en-US"/>
            </a:pP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Cabo Verde will host an international event on the theme </a:t>
            </a:r>
            <a:r>
              <a:rPr lang="pt-PT" altLang="en-GB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en-GB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APPLICATION OF BASALT POWDER IN AGRICULTURE AND BASALT FIB</a:t>
            </a:r>
            <a:r>
              <a:rPr lang="pt-PT" altLang="en-GB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ER</a:t>
            </a:r>
            <a:r>
              <a:rPr lang="en-GB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 IN INDUSTRY - Its advantages as Fertilizer and Reinforcement of Composite Materials</a:t>
            </a:r>
            <a:r>
              <a:rPr lang="pt-PT" altLang="en-GB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 The event will take place on 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7 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June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in the Noble Hall of the Parliament of Cabo Verde, city of Praia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This event is structured essentially in two components: an International Conference and a Business Forum. </a:t>
            </a:r>
            <a:endParaRPr lang="en-GB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GB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International Conference </a:t>
            </a:r>
            <a:r>
              <a:rPr lang="en-GB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focused 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on the application of basalt powder in agriculture and basalt </a:t>
            </a:r>
            <a:r>
              <a:rPr lang="en-GB" sz="1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fiber</a:t>
            </a:r>
            <a:r>
              <a:rPr lang="en-GB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 industry and lasts three days, 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7 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June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GB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The three-day Business Forum, from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June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 to 1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202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includes a business roundtable on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June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202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focused on Business Opportunities and Business Partnerships, involving African companies, with particular emphasis on those of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 ECOWAS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with companies from other origins, especially from Europe and Brazil. Each component of the event has a specific program.</a:t>
            </a:r>
            <a:endParaRPr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640" y="5316220"/>
            <a:ext cx="1989455" cy="1538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4" name="Imagem 3" descr="logo event2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6"/>
          <p:cNvSpPr/>
          <p:nvPr/>
        </p:nvSpPr>
        <p:spPr>
          <a:xfrm>
            <a:off x="4705985" y="685694"/>
            <a:ext cx="1210310" cy="5913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ACCREDITATION:</a:t>
            </a:r>
            <a:endParaRPr lang="en-US" sz="1100" b="1" i="1" dirty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08:00 – 08:30 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 smtClean="0"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100" dirty="0"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1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  <a:endParaRPr lang="en-US" sz="1100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20:00 </a:t>
            </a: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– 22:30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23" name="TextBox 26"/>
          <p:cNvSpPr/>
          <p:nvPr/>
        </p:nvSpPr>
        <p:spPr>
          <a:xfrm>
            <a:off x="5710555" y="688234"/>
            <a:ext cx="5718810" cy="58883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f</a:t>
            </a:r>
            <a:r>
              <a:rPr lang="en-US" sz="1100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rom 7</a:t>
            </a:r>
            <a:r>
              <a:rPr lang="en-US" sz="1100" b="1" i="1" dirty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:00</a:t>
            </a:r>
            <a:endParaRPr lang="en-US" sz="1100" b="1" i="1" dirty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i="1" dirty="0" smtClean="0">
                <a:latin typeface="Arial Narrow" panose="020B0606020202030204" pitchFamily="34" charset="0"/>
              </a:rPr>
              <a:t>Opening ceremony</a:t>
            </a:r>
            <a:endParaRPr lang="en-GB" sz="1100" i="1" dirty="0" smtClean="0"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b="1" i="1" dirty="0">
              <a:solidFill>
                <a:srgbClr val="C00000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Conference </a:t>
            </a:r>
            <a:r>
              <a:rPr lang="en-US" sz="1100" b="1" i="1" dirty="0">
                <a:latin typeface="Arial Narrow" panose="020B0606020202030204" pitchFamily="34" charset="0"/>
                <a:ea typeface="Century Gothic" panose="020B0502020202020204" pitchFamily="2" charset="0"/>
              </a:rPr>
              <a:t>I: </a:t>
            </a:r>
            <a:r>
              <a:rPr lang="en-US" sz="11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 </a:t>
            </a:r>
            <a:r>
              <a:rPr lang="pt-PT" altLang="en-US" sz="11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«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 CURRENT STATE OF </a:t>
            </a:r>
            <a:r>
              <a:rPr 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RESEARCH OF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 USE OF BASALT POWDER AND THE CONSOLIDATION OF ITS APPLICATION IN AGRICULTURE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lang="en-US" sz="11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Dr. 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Eder Martins</a:t>
            </a: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 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Researcher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EMBRAPA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-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Brazilian Agricultural Research Corporation</a:t>
            </a: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Moderador: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>
                <a:latin typeface="Arial Narrow" panose="020B0606020202030204" pitchFamily="34" charset="0"/>
              </a:rPr>
              <a:t>Conference </a:t>
            </a:r>
            <a:r>
              <a:rPr lang="en-US" sz="1100" b="1" i="1" dirty="0">
                <a:latin typeface="Arial Narrow" panose="020B0606020202030204" pitchFamily="34" charset="0"/>
                <a:ea typeface="Century Gothic" panose="020B0502020202020204" pitchFamily="2" charset="0"/>
              </a:rPr>
              <a:t>II</a:t>
            </a:r>
            <a:r>
              <a:rPr lang="en-US" sz="1100" i="1" dirty="0"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 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«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FROM </a:t>
            </a:r>
            <a:r>
              <a:rPr 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RESEARCH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LEGISLATION  AND REGULATION OF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 APPLICATION OF BASALT POWDER IN AGRICULTURE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Brazil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as Case Study</a:t>
            </a: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Speaker</a:t>
            </a:r>
            <a:r>
              <a:rPr lang="en-US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Prof.  Suzi Huff Theodoro – 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Researcher at the University of Brasília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Moderator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Cabo </a:t>
            </a: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Verde</a:t>
            </a:r>
            <a:endParaRPr lang="pt-BR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GB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b="1" i="1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Lunch</a:t>
            </a:r>
            <a:endParaRPr lang="en-US" sz="1100" b="1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100" b="1" i="1" dirty="0" smtClean="0"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100" b="1" i="1" dirty="0" smtClean="0">
                <a:latin typeface="Arial Narrow" panose="020B0606020202030204" pitchFamily="34" charset="0"/>
                <a:sym typeface="+mn-ea"/>
              </a:rPr>
              <a:t>III</a:t>
            </a:r>
            <a:r>
              <a:rPr sz="1100" b="1" i="1" dirty="0" smtClean="0">
                <a:latin typeface="Arial Narrow" panose="020B0606020202030204" pitchFamily="34" charset="0"/>
                <a:sym typeface="+mn-ea"/>
              </a:rPr>
              <a:t>:</a:t>
            </a:r>
            <a:r>
              <a:rPr sz="1100" i="1" dirty="0" smtClean="0"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RECONSTRUCTION OF THE SOIL  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AND ENVIRONMENT THROUGH </a:t>
            </a:r>
            <a:r>
              <a:rPr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FINELY CRUSHED ROCKS 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TO INCREASE PRODUCTIVITY AND FOOD QUALITY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sz="11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 at Paraná State University - Brazil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 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GB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100" b="1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100" b="1" i="1" dirty="0"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100" b="1" i="1" dirty="0">
                <a:latin typeface="Arial Narrow" panose="020B0606020202030204" pitchFamily="34" charset="0"/>
                <a:sym typeface="+mn-ea"/>
              </a:rPr>
              <a:t>I</a:t>
            </a:r>
            <a:r>
              <a:rPr sz="1100" b="1" i="1" dirty="0" smtClean="0">
                <a:latin typeface="Arial Narrow" panose="020B0606020202030204" pitchFamily="34" charset="0"/>
                <a:sym typeface="+mn-ea"/>
              </a:rPr>
              <a:t>V: </a:t>
            </a:r>
            <a:r>
              <a:rPr sz="1100" b="1" dirty="0" smtClean="0"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USE OF BASALT POWDER IN AGRICULTURE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Case Studiy»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1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sz="11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sz="11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University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Canada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GB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100" i="1" dirty="0" smtClean="0">
                <a:latin typeface="Arial Narrow" panose="020B0606020202030204" pitchFamily="34" charset="0"/>
              </a:rPr>
              <a:t>Welcome Reception</a:t>
            </a:r>
            <a:endParaRPr lang="en-GB" sz="1100" i="1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en-US" sz="1100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4679315" y="263419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07</a:t>
            </a:r>
            <a:r>
              <a:rPr 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en-US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4679315" y="-2646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PROGRAMME</a:t>
            </a:r>
            <a:endParaRPr lang="en-US" sz="1400" b="1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248529" y="6305488"/>
            <a:ext cx="251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Remark:</a:t>
            </a:r>
            <a:endParaRPr lang="en-US" sz="1000" dirty="0"/>
          </a:p>
          <a:p>
            <a:r>
              <a:rPr lang="en-US" sz="1000" dirty="0"/>
              <a:t>Some of the names indicated are still being </a:t>
            </a:r>
            <a:r>
              <a:rPr lang="en-US" sz="1000" dirty="0" smtClean="0"/>
              <a:t>confirmed</a:t>
            </a:r>
            <a:endParaRPr lang="en-US" sz="1000" dirty="0"/>
          </a:p>
        </p:txBody>
      </p:sp>
      <p:pic>
        <p:nvPicPr>
          <p:cNvPr id="9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640" y="5316220"/>
            <a:ext cx="1989455" cy="1538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4" name="Imagem 3" descr="logo event2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6"/>
          <p:cNvSpPr/>
          <p:nvPr/>
        </p:nvSpPr>
        <p:spPr>
          <a:xfrm>
            <a:off x="4177030" y="792480"/>
            <a:ext cx="1210310" cy="52774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11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ACCREDITATION: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100" dirty="0"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1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  <a:endParaRPr lang="en-US" sz="1100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15:45 – 16:15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&gt;18:</a:t>
            </a:r>
            <a:r>
              <a:rPr lang="pt-PT" altLang="en-US" sz="11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0</a:t>
            </a:r>
            <a:r>
              <a:rPr sz="11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23" name="TextBox 26"/>
          <p:cNvSpPr/>
          <p:nvPr/>
        </p:nvSpPr>
        <p:spPr>
          <a:xfrm>
            <a:off x="5121275" y="776605"/>
            <a:ext cx="7115175" cy="5382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   </a:t>
            </a:r>
            <a:r>
              <a:rPr lang="en-US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f</a:t>
            </a:r>
            <a:r>
              <a:rPr lang="en-US" sz="1100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rom 7:00</a:t>
            </a:r>
            <a:endParaRPr lang="en-US" sz="1100" b="1" i="1" dirty="0" smtClean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Panel</a:t>
            </a: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b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RESEARCH  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USE OF SILICATIC ROCKS IN SOIL CORRECTION AND FERTILIZATION - State of the Art in Africa 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Yaoundé - Cameroon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Poitiers - France</a:t>
            </a:r>
            <a:endParaRPr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Stellenbosch - South Africa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Antananarivo - Madagascar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CILSS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- Permanent Interstate Committee for Drought Control in the Sahel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II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CHALLENGES OF SUSTAINABLE DEVELOPMENT: - The need for strategic management of nutrients in agriculture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BR" sz="1100" b="1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Ministry of Agriculture and Rural Development of Côte 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d'Ivoire</a:t>
            </a:r>
            <a:endParaRPr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FAO 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Food and Agriculture Organization of the United 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Nations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ARAA  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Regional Agency for Agriculture and 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Food</a:t>
            </a:r>
            <a:endParaRPr lang="pt-PT" altLang="en-US" sz="11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Directorate of Agriculture and Rural Development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ECOWAS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Ministry of Agriculture </a:t>
            </a:r>
            <a:r>
              <a:rPr lang="pt-PT" altLang="en-US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 The Gambia</a:t>
            </a:r>
            <a:endParaRPr lang="pt-PT" sz="11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b="1" i="1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Lunch</a:t>
            </a:r>
            <a:endParaRPr lang="en-US" sz="1100" b="1" i="1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b="1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V</a:t>
            </a:r>
            <a:r>
              <a:rPr lang="pt-PT" sz="11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BASALTS: AGROMINERAL POTENTIAL AND PRODUCTIVE CHAIN OPPORTUNITIES 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1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Dra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Magda Bergmann -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at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Geological Survey of Brazil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I:</a:t>
            </a:r>
            <a:r>
              <a:rPr lang="pt-PT" sz="11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«SOIL FERTILIZATION WITH ROCK POWDER AND FOOD PRODUCTION» </a:t>
            </a:r>
            <a:endParaRPr lang="pt-PT" sz="1100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1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Othon Henry Leonardos,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sz="11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dirty="0" smtClean="0">
                <a:latin typeface="Arial Narrow" panose="020B0606020202030204" pitchFamily="34" charset="0"/>
                <a:sym typeface="+mn-ea"/>
              </a:rPr>
              <a:t>Debate</a:t>
            </a:r>
            <a:endParaRPr sz="1100" dirty="0" smtClean="0"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sz="1100" dirty="0" smtClean="0"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Free time</a:t>
            </a:r>
            <a:endParaRPr lang="en-US" sz="1100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4217035" y="581660"/>
            <a:ext cx="158686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en-US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4279900" y="406727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PROGRAMME</a:t>
            </a:r>
            <a:endParaRPr lang="en-US" sz="1400" b="1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51959" y="6305488"/>
            <a:ext cx="251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Remark:</a:t>
            </a:r>
            <a:endParaRPr lang="en-US" sz="1000" dirty="0"/>
          </a:p>
          <a:p>
            <a:r>
              <a:rPr lang="en-US" sz="1000" dirty="0"/>
              <a:t>Some of the names indicated are still being </a:t>
            </a:r>
            <a:r>
              <a:rPr lang="en-US" sz="1000" dirty="0" smtClean="0"/>
              <a:t>confirmed</a:t>
            </a:r>
            <a:endParaRPr lang="en-US" sz="1000" dirty="0"/>
          </a:p>
        </p:txBody>
      </p:sp>
      <p:pic>
        <p:nvPicPr>
          <p:cNvPr id="9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640" y="5316220"/>
            <a:ext cx="1989455" cy="1538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4" name="Imagem 3" descr="logo event2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6"/>
          <p:cNvSpPr/>
          <p:nvPr/>
        </p:nvSpPr>
        <p:spPr>
          <a:xfrm>
            <a:off x="5883275" y="772795"/>
            <a:ext cx="6111240" cy="5824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defRPr lang="en-US"/>
            </a:pPr>
            <a:r>
              <a:rPr lang="pt-BR" sz="10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f</a:t>
            </a:r>
            <a:r>
              <a:rPr lang="pt-BR" sz="1000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rom 7</a:t>
            </a:r>
            <a:r>
              <a:rPr lang="pt-PT" sz="1000" b="1" i="1" dirty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BR" sz="1000" b="1" i="1" dirty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00</a:t>
            </a:r>
            <a:endParaRPr lang="pt-BR" sz="1000" b="1" i="1" dirty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Panel  I</a:t>
            </a:r>
            <a:r>
              <a:rPr lang="pt-PT" sz="10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000" b="1" i="1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pt-PT" sz="1000" b="1" i="1" dirty="0"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0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CHALLENGES OF UNIVERSITIES IN AFRICA - Poles of Scientific Excellence, Technological Development and Business Innovation of the Continent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or: </a:t>
            </a:r>
            <a:endParaRPr lang="en-GB" sz="1000" b="1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PT" altLang="en-US" sz="10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Ministry of Higher Education and Scientific Research  of the Republic of Côte d'Ivoire - MESRSCI</a:t>
            </a:r>
            <a:endParaRPr lang="pt-PT" altLang="en-US"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Association of African Universities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- AAU</a:t>
            </a:r>
            <a:endParaRPr lang="pt-PT" altLang="en-US"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United Nations Educational, Scientific and Cultural Organization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- UNESCO</a:t>
            </a:r>
            <a:endParaRPr lang="pt-PT" altLang="en-US"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United Nations Economic Commission for Africa - CEA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PT" sz="1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Debate</a:t>
            </a:r>
            <a:endParaRPr lang="pt-PT" sz="1000" dirty="0" smtClean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BR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 </a:t>
            </a:r>
            <a:r>
              <a:rPr lang="pt-BR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Break 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Panel  </a:t>
            </a:r>
            <a:r>
              <a:rPr lang="pt-PT" sz="10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IV</a:t>
            </a:r>
            <a:r>
              <a:rPr sz="1000" b="1" i="1" dirty="0" smtClean="0">
                <a:latin typeface="Arial Narrow" panose="020B0606020202030204" pitchFamily="34" charset="0"/>
                <a:sym typeface="+mn-ea"/>
              </a:rPr>
              <a:t>: </a:t>
            </a:r>
            <a:r>
              <a:rPr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«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PRODUCTION AND APPLICATION OF BASALT FIBER COMPOSITES IN CIVIL CONSTRUCTION AND PUBLIC WORKS - Advantages and Economic Impact for the Construction Sector and Influence on the Corrosion Process»</a:t>
            </a:r>
            <a:endParaRPr lang="en-US" sz="1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PT" sz="1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Speakers</a:t>
            </a:r>
            <a:r>
              <a:rPr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 sz="10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0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World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Corporation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(BWC) – United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States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United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States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Corporation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- United </a:t>
            </a:r>
            <a:r>
              <a:rPr lang="pt-PT" sz="10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States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FIBERBAS – </a:t>
            </a:r>
            <a:r>
              <a:rPr sz="1000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Ukraine</a:t>
            </a:r>
            <a:endParaRPr sz="1000" i="1" dirty="0" err="1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Windsor University - Canada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endParaRPr lang="pt-PT" sz="1000" dirty="0" smtClean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Debate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BR" sz="10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Lunch</a:t>
            </a:r>
            <a:endParaRPr lang="pt-BR" sz="1000" b="1" i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000" b="1" i="1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Panel</a:t>
            </a:r>
            <a:r>
              <a:rPr lang="pt-PT" sz="10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 V</a:t>
            </a:r>
            <a:r>
              <a:rPr lang="pt-PT" sz="1000" b="1" i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 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«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THE ROLE OF THE BASALT INDUSTRY IN ECONOMIC COOPERATION AND STRENGTHENING REGIONAL INTEGRATION </a:t>
            </a:r>
            <a:r>
              <a:rPr lang="pt-PT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Asset in Economic Cooperation and Trade between Cabo Verde, Senegal and The Gambia</a:t>
            </a:r>
            <a:r>
              <a:rPr lang="pt-PT" altLang="en-US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endParaRPr lang="en-US" sz="10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0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altLang="en-GB" sz="10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lang="en-GB" sz="10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Verde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Speakers:</a:t>
            </a:r>
            <a:endParaRPr lang="en-US" sz="1000" b="1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Verde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Ministry of Mines and Geology of Senegal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Ministry of Transport,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Works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and Infrastructure of The Gambia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en-GB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African Development Bank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-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A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DB</a:t>
            </a:r>
            <a:endParaRPr lang="en-US" sz="10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ECOWAS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Bank for Investment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and Development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EBID</a:t>
            </a:r>
            <a:endParaRPr lang="en-US" sz="10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International Finance Corporation - </a:t>
            </a:r>
            <a:r>
              <a:rPr lang="pt-PT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IFC</a:t>
            </a:r>
            <a:endParaRPr lang="pt-PT" sz="10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endParaRPr lang="pt-BR" sz="1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BR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Debate</a:t>
            </a:r>
            <a:endParaRPr lang="pt-BR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Closing ceremony of the International Conference</a:t>
            </a:r>
            <a:endParaRPr lang="pt-PT" altLang="en-US" sz="10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sz="1000" i="1" dirty="0">
                <a:latin typeface="Arial Narrow" panose="020B0606020202030204" pitchFamily="34" charset="0"/>
                <a:sym typeface="+mn-ea"/>
              </a:rPr>
              <a:t>Welcome Dinner «THE FLAVORS OF ECOWAS»</a:t>
            </a:r>
            <a:endParaRPr lang="pt-BR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36" name="TextBox 31"/>
          <p:cNvSpPr/>
          <p:nvPr/>
        </p:nvSpPr>
        <p:spPr>
          <a:xfrm>
            <a:off x="4879340" y="534670"/>
            <a:ext cx="154686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 June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4906010" y="308175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PROGRA</a:t>
            </a:r>
            <a:r>
              <a:rPr lang="pt-PT" altLang="pt-BR" sz="14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</a:t>
            </a:r>
            <a:r>
              <a:rPr lang="pt-BR" sz="1400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ME</a:t>
            </a:r>
            <a:endParaRPr lang="pt-BR" sz="1400" b="1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48529" y="6305488"/>
            <a:ext cx="251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Remark:</a:t>
            </a:r>
            <a:endParaRPr lang="en-US" sz="1000" dirty="0"/>
          </a:p>
          <a:p>
            <a:r>
              <a:rPr lang="en-US" sz="1000" dirty="0"/>
              <a:t>Some of the names indicated are still being </a:t>
            </a:r>
            <a:r>
              <a:rPr lang="en-US" sz="1000" dirty="0" smtClean="0"/>
              <a:t>confirmed</a:t>
            </a:r>
            <a:endParaRPr lang="en-US" sz="1000" dirty="0"/>
          </a:p>
        </p:txBody>
      </p:sp>
      <p:sp>
        <p:nvSpPr>
          <p:cNvPr id="22" name="TextBox 16"/>
          <p:cNvSpPr/>
          <p:nvPr/>
        </p:nvSpPr>
        <p:spPr>
          <a:xfrm>
            <a:off x="4875530" y="760095"/>
            <a:ext cx="1210310" cy="5836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defRPr lang="en-US"/>
            </a:pPr>
            <a:r>
              <a:rPr sz="1000" b="1" i="1" dirty="0">
                <a:solidFill>
                  <a:srgbClr val="008080"/>
                </a:solidFill>
                <a:latin typeface="Arial Narrow" panose="020B0606020202030204" pitchFamily="34" charset="0"/>
                <a:sym typeface="+mn-ea"/>
              </a:rPr>
              <a:t>ACCREDITATION</a:t>
            </a:r>
            <a:r>
              <a:rPr lang="en-US" sz="10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: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</a:rPr>
              <a:t>– 10:45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000" dirty="0"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0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  <a:endParaRPr lang="en-US" sz="1000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</a:rPr>
              <a:t>14:00 – </a:t>
            </a:r>
            <a:r>
              <a:rPr lang="en-US" sz="10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16:00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0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16:00  –  16:30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000" dirty="0" smtClean="0">
                <a:latin typeface="Arial Narrow" panose="020B0606020202030204" pitchFamily="34" charset="0"/>
              </a:rPr>
              <a:t>20</a:t>
            </a:r>
            <a:r>
              <a:rPr lang="en-US" sz="10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:30  –  23:00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pic>
        <p:nvPicPr>
          <p:cNvPr id="9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640" y="5316220"/>
            <a:ext cx="1989455" cy="1538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  <p:pic>
        <p:nvPicPr>
          <p:cNvPr id="4" name="Imagem 3" descr="logo event2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1042035"/>
            <a:ext cx="391731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: Rounded Corners 125"/>
          <p:cNvSpPr/>
          <p:nvPr/>
        </p:nvSpPr>
        <p:spPr>
          <a:xfrm>
            <a:off x="8519795" y="4211955"/>
            <a:ext cx="3653155" cy="985520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Conference</a:t>
            </a:r>
            <a:r>
              <a:rPr lang="pt-PT" altLang="en-US" sz="1400" b="1" dirty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III </a:t>
            </a:r>
            <a:endParaRPr lang="pt-PT" altLang="en-US" sz="1400" b="1" dirty="0">
              <a:ln>
                <a:noFill/>
              </a:ln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900" b="1" i="1" dirty="0">
                <a:ln>
                  <a:noFill/>
                </a:ln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«</a:t>
            </a:r>
            <a:r>
              <a:rPr sz="900" b="1" dirty="0">
                <a:ln>
                  <a:noFill/>
                </a:ln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ACCESS TO THE PREFERENTIAL EUROPEAN UNION MARKET</a:t>
            </a:r>
            <a:r>
              <a:rPr lang="pt-PT" altLang="en-US" sz="900" b="1" i="1" dirty="0">
                <a:ln>
                  <a:noFill/>
                </a:ln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»</a:t>
            </a:r>
            <a:endParaRPr lang="pt-PT" altLang="en-US" sz="900" b="1" i="1" dirty="0">
              <a:ln>
                <a:noFill/>
              </a:ln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43" name="Straight Connector 160"/>
          <p:cNvSpPr/>
          <p:nvPr/>
        </p:nvSpPr>
        <p:spPr>
          <a:xfrm>
            <a:off x="2292985" y="1953260"/>
            <a:ext cx="0" cy="1860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44" name="Isosceles Triangle 145"/>
          <p:cNvSpPr/>
          <p:nvPr/>
        </p:nvSpPr>
        <p:spPr>
          <a:xfrm flipV="1">
            <a:off x="2205448" y="1910279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45" name="Isosceles Triangle 146"/>
          <p:cNvSpPr/>
          <p:nvPr/>
        </p:nvSpPr>
        <p:spPr>
          <a:xfrm flipV="1">
            <a:off x="4465955" y="186880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rot="10800000"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47" name="Forma automática2"/>
          <p:cNvSpPr/>
          <p:nvPr/>
        </p:nvSpPr>
        <p:spPr>
          <a:xfrm flipV="1">
            <a:off x="10445750" y="155448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48" name="Isosceles Triangle 183"/>
          <p:cNvSpPr/>
          <p:nvPr/>
        </p:nvSpPr>
        <p:spPr>
          <a:xfrm flipV="1">
            <a:off x="7014845" y="139001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49" name="Straight Connector 211"/>
          <p:cNvSpPr/>
          <p:nvPr/>
        </p:nvSpPr>
        <p:spPr>
          <a:xfrm>
            <a:off x="4884420" y="2899410"/>
            <a:ext cx="1576070" cy="69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5" name="Linha2"/>
          <p:cNvSpPr/>
          <p:nvPr/>
        </p:nvSpPr>
        <p:spPr>
          <a:xfrm>
            <a:off x="2440305" y="2904490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8" name="Linha8"/>
          <p:cNvSpPr/>
          <p:nvPr/>
        </p:nvSpPr>
        <p:spPr>
          <a:xfrm>
            <a:off x="4561205" y="2057400"/>
            <a:ext cx="0" cy="27241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50" name="Oval 47"/>
          <p:cNvSpPr/>
          <p:nvPr/>
        </p:nvSpPr>
        <p:spPr>
          <a:xfrm>
            <a:off x="1393190" y="2319020"/>
            <a:ext cx="1153160" cy="1165860"/>
          </a:xfrm>
          <a:prstGeom prst="ellipse">
            <a:avLst/>
          </a:prstGeom>
          <a:solidFill>
            <a:srgbClr val="008C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June</a:t>
            </a:r>
            <a:endParaRPr lang="pt-PT" sz="1000" dirty="0">
              <a:latin typeface="Arial Narrow" panose="020B0606020202030204" pitchFamily="34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</a:rPr>
              <a:t>Business </a:t>
            </a:r>
            <a:r>
              <a:rPr lang="pt-PT" sz="1000" dirty="0" err="1" smtClean="0">
                <a:latin typeface="Arial Narrow" panose="020B0606020202030204" pitchFamily="34" charset="0"/>
              </a:rPr>
              <a:t>Opportunities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sp>
        <p:nvSpPr>
          <p:cNvPr id="51" name="TextBox 110"/>
          <p:cNvSpPr/>
          <p:nvPr/>
        </p:nvSpPr>
        <p:spPr>
          <a:xfrm>
            <a:off x="1496060" y="3183255"/>
            <a:ext cx="941070" cy="248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08:30 – 10:30</a:t>
            </a:r>
            <a:endParaRPr lang="pt-PT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2" name="Rectangle: Rounded Corners 111"/>
          <p:cNvSpPr/>
          <p:nvPr/>
        </p:nvSpPr>
        <p:spPr>
          <a:xfrm>
            <a:off x="1379220" y="842958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Presentations</a:t>
            </a:r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20" name="Oval 61"/>
          <p:cNvSpPr/>
          <p:nvPr/>
        </p:nvSpPr>
        <p:spPr>
          <a:xfrm>
            <a:off x="3959860" y="2319655"/>
            <a:ext cx="1153160" cy="1165860"/>
          </a:xfrm>
          <a:prstGeom prst="ellipse">
            <a:avLst/>
          </a:prstGeom>
          <a:solidFill>
            <a:srgbClr val="008C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June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</a:rPr>
              <a:t>Business </a:t>
            </a:r>
            <a:r>
              <a:rPr lang="pt-PT" sz="1000" dirty="0" err="1" smtClean="0">
                <a:latin typeface="Arial Narrow" panose="020B0606020202030204" pitchFamily="34" charset="0"/>
              </a:rPr>
              <a:t>Opportunities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124"/>
          <p:cNvSpPr/>
          <p:nvPr/>
        </p:nvSpPr>
        <p:spPr>
          <a:xfrm>
            <a:off x="4116070" y="3155315"/>
            <a:ext cx="873125" cy="248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14:30 – 16:30</a:t>
            </a:r>
            <a:endParaRPr lang="pt-PT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2" name="Rectangle: Rounded Corners 125"/>
          <p:cNvSpPr/>
          <p:nvPr/>
        </p:nvSpPr>
        <p:spPr>
          <a:xfrm>
            <a:off x="3754120" y="814705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Presentations</a:t>
            </a:r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Nigeria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Niger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Sierra Leone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53" name="Rectangle 126"/>
          <p:cNvSpPr/>
          <p:nvPr/>
        </p:nvSpPr>
        <p:spPr>
          <a:xfrm>
            <a:off x="3800475" y="1109345"/>
            <a:ext cx="45720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54" name="Rectangle 127"/>
          <p:cNvSpPr/>
          <p:nvPr/>
        </p:nvSpPr>
        <p:spPr>
          <a:xfrm>
            <a:off x="3800475" y="1260475"/>
            <a:ext cx="45720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55" name="Rectangle 128"/>
          <p:cNvSpPr/>
          <p:nvPr/>
        </p:nvSpPr>
        <p:spPr>
          <a:xfrm>
            <a:off x="3800475" y="1431925"/>
            <a:ext cx="45720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23" name="Rectangle 129"/>
          <p:cNvSpPr/>
          <p:nvPr/>
        </p:nvSpPr>
        <p:spPr>
          <a:xfrm>
            <a:off x="3794760" y="1584325"/>
            <a:ext cx="46355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57" name="Rectangle 130"/>
          <p:cNvSpPr/>
          <p:nvPr/>
        </p:nvSpPr>
        <p:spPr>
          <a:xfrm>
            <a:off x="3797935" y="1713230"/>
            <a:ext cx="45720" cy="5016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58" name="Rectangle: Rounded Corners 137"/>
          <p:cNvSpPr/>
          <p:nvPr/>
        </p:nvSpPr>
        <p:spPr>
          <a:xfrm>
            <a:off x="2092960" y="3929380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err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9" name="TextBox 138"/>
          <p:cNvSpPr/>
          <p:nvPr/>
        </p:nvSpPr>
        <p:spPr>
          <a:xfrm>
            <a:off x="2078990" y="417576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24" name="Linha3"/>
          <p:cNvSpPr/>
          <p:nvPr/>
        </p:nvSpPr>
        <p:spPr>
          <a:xfrm>
            <a:off x="2605405" y="3069590"/>
            <a:ext cx="0" cy="7766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60" name="Straight Connector 150"/>
          <p:cNvSpPr/>
          <p:nvPr/>
        </p:nvSpPr>
        <p:spPr>
          <a:xfrm>
            <a:off x="3710305" y="2903220"/>
            <a:ext cx="243205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61" name="Linha5"/>
          <p:cNvSpPr/>
          <p:nvPr/>
        </p:nvSpPr>
        <p:spPr>
          <a:xfrm>
            <a:off x="3869086" y="3036570"/>
            <a:ext cx="0" cy="7766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63" name="Oval 85"/>
          <p:cNvSpPr/>
          <p:nvPr/>
        </p:nvSpPr>
        <p:spPr>
          <a:xfrm>
            <a:off x="2658110" y="2319655"/>
            <a:ext cx="1153160" cy="1165860"/>
          </a:xfrm>
          <a:prstGeom prst="ellipse">
            <a:avLst/>
          </a:prstGeom>
          <a:solidFill>
            <a:srgbClr val="008C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June</a:t>
            </a:r>
            <a:endParaRPr lang="pt-PT" sz="1000" dirty="0">
              <a:latin typeface="Arial Narrow" panose="020B0606020202030204" pitchFamily="34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</a:rPr>
              <a:t>Business </a:t>
            </a:r>
            <a:r>
              <a:rPr lang="pt-PT" sz="1000" dirty="0" err="1" smtClean="0">
                <a:latin typeface="Arial Narrow" panose="020B0606020202030204" pitchFamily="34" charset="0"/>
              </a:rPr>
              <a:t>Opportunities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sp>
        <p:nvSpPr>
          <p:cNvPr id="64" name="TextBox 167"/>
          <p:cNvSpPr/>
          <p:nvPr/>
        </p:nvSpPr>
        <p:spPr>
          <a:xfrm>
            <a:off x="2808605" y="3178175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11:00 -13:00 </a:t>
            </a:r>
            <a:endParaRPr lang="pt-PT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65" name="Forma automática5"/>
          <p:cNvSpPr/>
          <p:nvPr/>
        </p:nvSpPr>
        <p:spPr>
          <a:xfrm>
            <a:off x="3295650" y="393255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err="1">
                <a:solidFill>
                  <a:srgbClr val="008CBA"/>
                </a:solidFill>
                <a:latin typeface="Arial Narrow" panose="020B0606020202030204" pitchFamily="34" charset="0"/>
              </a:rPr>
              <a:t>Lunch</a:t>
            </a:r>
            <a:endParaRPr lang="pt-PT" sz="1200" dirty="0" err="1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66" name="TextBox 206"/>
          <p:cNvSpPr/>
          <p:nvPr/>
        </p:nvSpPr>
        <p:spPr>
          <a:xfrm>
            <a:off x="3276600" y="417576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67" name="CaixaDeTexto 118"/>
          <p:cNvSpPr/>
          <p:nvPr/>
        </p:nvSpPr>
        <p:spPr>
          <a:xfrm>
            <a:off x="2302787" y="-62"/>
            <a:ext cx="319151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dirty="0" smtClean="0"/>
              <a:t>ATLANTIC BUSINESS</a:t>
            </a:r>
            <a:endParaRPr lang="pt-PT" dirty="0" smtClean="0"/>
          </a:p>
          <a:p>
            <a:pPr algn="ctr">
              <a:defRPr lang="en-US"/>
            </a:pPr>
            <a:r>
              <a:rPr lang="pt-PT" dirty="0" smtClean="0"/>
              <a:t> </a:t>
            </a:r>
            <a:r>
              <a:rPr lang="pt-PT" dirty="0"/>
              <a:t>FORUM </a:t>
            </a:r>
            <a:r>
              <a:rPr lang="pt-PT" dirty="0" smtClean="0"/>
              <a:t>PROGRAMME</a:t>
            </a:r>
            <a:endParaRPr lang="pt-PT" dirty="0"/>
          </a:p>
        </p:txBody>
      </p:sp>
      <p:sp>
        <p:nvSpPr>
          <p:cNvPr id="68" name="Straight Connector 144"/>
          <p:cNvSpPr/>
          <p:nvPr/>
        </p:nvSpPr>
        <p:spPr>
          <a:xfrm>
            <a:off x="6450330" y="2890520"/>
            <a:ext cx="0" cy="77724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69" name="Forma automática3"/>
          <p:cNvSpPr/>
          <p:nvPr/>
        </p:nvSpPr>
        <p:spPr>
          <a:xfrm>
            <a:off x="5374005" y="16510"/>
            <a:ext cx="3237865" cy="138493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400" b="1" i="1" dirty="0" smtClean="0">
                <a:solidFill>
                  <a:srgbClr val="0F715E"/>
                </a:solidFill>
              </a:rPr>
              <a:t>ECONOMIC AND FINANCIAL WORKSHOP</a:t>
            </a:r>
            <a:endParaRPr lang="pt-PT" sz="1400" b="1" dirty="0">
              <a:solidFill>
                <a:srgbClr val="641111"/>
              </a:solidFill>
            </a:endParaRPr>
          </a:p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200" b="1" i="1" dirty="0" smtClean="0">
                <a:solidFill>
                  <a:schemeClr val="bg1"/>
                </a:solidFill>
              </a:rPr>
              <a:t>Panel</a:t>
            </a:r>
            <a:r>
              <a:rPr lang="pt-PT" sz="1200" b="1" i="1" dirty="0" smtClean="0">
                <a:solidFill>
                  <a:schemeClr val="bg1"/>
                </a:solidFill>
              </a:rPr>
              <a:t> </a:t>
            </a:r>
            <a:r>
              <a:rPr lang="pt-PT" sz="1200" b="1" i="1" dirty="0">
                <a:solidFill>
                  <a:schemeClr val="bg1"/>
                </a:solidFill>
              </a:rPr>
              <a:t>I</a:t>
            </a:r>
            <a:endParaRPr lang="pt-PT" sz="1200" b="1" i="1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  <a:defRPr lang="en-US" sz="1100">
                <a:solidFill>
                  <a:srgbClr val="FFFFFF"/>
                </a:solidFill>
              </a:defRPr>
            </a:pP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PRIVATE SECTOR FINANCING IN ECOWAS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en-US" sz="1000" i="1" dirty="0"/>
          </a:p>
        </p:txBody>
      </p:sp>
      <p:sp>
        <p:nvSpPr>
          <p:cNvPr id="70" name="Straight Connector 151"/>
          <p:cNvSpPr/>
          <p:nvPr/>
        </p:nvSpPr>
        <p:spPr>
          <a:xfrm>
            <a:off x="5229860" y="3049270"/>
            <a:ext cx="0" cy="7766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71" name="Forma automática4"/>
          <p:cNvSpPr/>
          <p:nvPr/>
        </p:nvSpPr>
        <p:spPr>
          <a:xfrm>
            <a:off x="4719320" y="39281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err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Retângulo10"/>
          <p:cNvSpPr/>
          <p:nvPr/>
        </p:nvSpPr>
        <p:spPr>
          <a:xfrm>
            <a:off x="4705350" y="41744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73" name="Oval 143"/>
          <p:cNvSpPr/>
          <p:nvPr/>
        </p:nvSpPr>
        <p:spPr>
          <a:xfrm>
            <a:off x="5753100" y="3419475"/>
            <a:ext cx="1368000" cy="1368000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eaLnBrk="1" fontAlgn="auto" latinLnBrk="0" hangingPunct="1">
              <a:lnSpc>
                <a:spcPct val="100000"/>
              </a:lnSpc>
              <a:tabLst>
                <a:tab pos="0" algn="l"/>
              </a:tabLst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eaLnBrk="1" fontAlgn="auto" latinLnBrk="0" hangingPunct="1">
              <a:lnSpc>
                <a:spcPct val="100000"/>
              </a:lnSpc>
              <a:tabLst>
                <a:tab pos="0" algn="l"/>
              </a:tabLst>
              <a:defRPr lang="en-US">
                <a:solidFill>
                  <a:srgbClr val="FFFFFF"/>
                </a:solidFill>
              </a:defRPr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June</a:t>
            </a:r>
            <a:endParaRPr lang="pt-PT" sz="10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Market</a:t>
            </a:r>
            <a:endParaRPr lang="pt-PT" altLang="en-US" sz="10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Opportunity</a:t>
            </a:r>
            <a:endParaRPr lang="pt-PT" sz="900">
              <a:latin typeface="Arial Narrow" panose="020B0606020202030204" pitchFamily="34" charset="0"/>
            </a:endParaRPr>
          </a:p>
          <a:p>
            <a:pPr algn="ctr" defTabSz="0" eaLnBrk="1" fontAlgn="auto" latinLnBrk="0" hangingPunct="1">
              <a:lnSpc>
                <a:spcPct val="100000"/>
              </a:lnSpc>
              <a:tabLst>
                <a:tab pos="0" algn="l"/>
              </a:tabLst>
              <a:defRPr lang="en-US">
                <a:solidFill>
                  <a:srgbClr val="FFFFFF"/>
                </a:solidFill>
              </a:defRPr>
            </a:pPr>
            <a:endParaRPr lang="pt-PT" sz="900">
              <a:latin typeface="Arial Narrow" panose="020B0606020202030204" pitchFamily="34" charset="0"/>
            </a:endParaRPr>
          </a:p>
        </p:txBody>
      </p:sp>
      <p:sp>
        <p:nvSpPr>
          <p:cNvPr id="74" name="Retângulo9"/>
          <p:cNvSpPr/>
          <p:nvPr/>
        </p:nvSpPr>
        <p:spPr>
          <a:xfrm>
            <a:off x="5962015" y="4437380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17:00 – 19:00</a:t>
            </a:r>
            <a:endParaRPr lang="pt-PT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5" name="Straight Connector 148"/>
          <p:cNvSpPr/>
          <p:nvPr/>
        </p:nvSpPr>
        <p:spPr>
          <a:xfrm>
            <a:off x="701353" y="2906395"/>
            <a:ext cx="681943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26" name="Group 102"/>
          <p:cNvGrpSpPr/>
          <p:nvPr/>
        </p:nvGrpSpPr>
        <p:grpSpPr>
          <a:xfrm>
            <a:off x="10795" y="5154295"/>
            <a:ext cx="1796415" cy="1266825"/>
            <a:chOff x="10795" y="5154295"/>
            <a:chExt cx="1796415" cy="1266825"/>
          </a:xfrm>
        </p:grpSpPr>
        <p:sp>
          <p:nvSpPr>
            <p:cNvPr id="27" name="Rectangle: Rounded Corners 103"/>
            <p:cNvSpPr/>
            <p:nvPr/>
          </p:nvSpPr>
          <p:spPr>
            <a:xfrm>
              <a:off x="10795" y="5154295"/>
              <a:ext cx="1796415" cy="126682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Initial Interventions</a:t>
              </a:r>
              <a:endParaRPr lang="en-US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104"/>
            <p:cNvSpPr/>
            <p:nvPr/>
          </p:nvSpPr>
          <p:spPr>
            <a:xfrm>
              <a:off x="97790" y="5457190"/>
              <a:ext cx="45720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Rectangle 105"/>
            <p:cNvSpPr/>
            <p:nvPr/>
          </p:nvSpPr>
          <p:spPr>
            <a:xfrm>
              <a:off x="97790" y="5619115"/>
              <a:ext cx="45720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106"/>
            <p:cNvSpPr/>
            <p:nvPr/>
          </p:nvSpPr>
          <p:spPr>
            <a:xfrm>
              <a:off x="97790" y="5803265"/>
              <a:ext cx="45720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107"/>
            <p:cNvSpPr/>
            <p:nvPr/>
          </p:nvSpPr>
          <p:spPr>
            <a:xfrm>
              <a:off x="92075" y="5966460"/>
              <a:ext cx="46355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108"/>
            <p:cNvSpPr/>
            <p:nvPr/>
          </p:nvSpPr>
          <p:spPr>
            <a:xfrm>
              <a:off x="97790" y="6137275"/>
              <a:ext cx="45720" cy="5397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Straight Connector 158"/>
          <p:cNvSpPr/>
          <p:nvPr/>
        </p:nvSpPr>
        <p:spPr>
          <a:xfrm>
            <a:off x="715134" y="4220306"/>
            <a:ext cx="0" cy="53052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33" name="Straight Connector 159"/>
          <p:cNvSpPr/>
          <p:nvPr/>
        </p:nvSpPr>
        <p:spPr>
          <a:xfrm>
            <a:off x="710567" y="4744720"/>
            <a:ext cx="21265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34" name="Straight Connector 160"/>
          <p:cNvSpPr/>
          <p:nvPr/>
        </p:nvSpPr>
        <p:spPr>
          <a:xfrm>
            <a:off x="913765" y="4740910"/>
            <a:ext cx="0" cy="1860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35" name="Isosceles Triangle 161"/>
          <p:cNvSpPr/>
          <p:nvPr/>
        </p:nvSpPr>
        <p:spPr>
          <a:xfrm>
            <a:off x="817880" y="488124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6" name="Oval 38"/>
          <p:cNvSpPr/>
          <p:nvPr/>
        </p:nvSpPr>
        <p:spPr>
          <a:xfrm>
            <a:off x="3255" y="1511172"/>
            <a:ext cx="1388078" cy="1295271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 June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05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</a:rPr>
              <a:t>BUSINESS ROUNDS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37" name="TextBox 101"/>
          <p:cNvSpPr/>
          <p:nvPr/>
        </p:nvSpPr>
        <p:spPr>
          <a:xfrm>
            <a:off x="249493" y="247868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09:00 </a:t>
            </a:r>
            <a:r>
              <a:rPr lang="en-US" sz="10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– </a:t>
            </a:r>
            <a:r>
              <a:rPr lang="en-US" sz="100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00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38" name="Straight Connector 144"/>
          <p:cNvSpPr/>
          <p:nvPr/>
        </p:nvSpPr>
        <p:spPr>
          <a:xfrm>
            <a:off x="707303" y="2812201"/>
            <a:ext cx="0" cy="22513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39" name="Oval 38"/>
          <p:cNvSpPr/>
          <p:nvPr/>
        </p:nvSpPr>
        <p:spPr>
          <a:xfrm>
            <a:off x="114300" y="2975610"/>
            <a:ext cx="1194435" cy="1210945"/>
          </a:xfrm>
          <a:prstGeom prst="ellipse">
            <a:avLst/>
          </a:prstGeom>
          <a:gradFill flip="none" rotWithShape="1">
            <a:gsLst>
              <a:gs pos="0">
                <a:srgbClr val="004D4D"/>
              </a:gs>
              <a:gs pos="50000">
                <a:srgbClr val="006C6C"/>
              </a:gs>
              <a:gs pos="100000">
                <a:srgbClr val="008080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June</a:t>
            </a:r>
            <a:endParaRPr lang="pt-PT" altLang="en-US" sz="12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50" dirty="0" err="1">
                <a:latin typeface="Arial Narrow" panose="020B0606020202030204" pitchFamily="34" charset="0"/>
              </a:rPr>
              <a:t>Opening</a:t>
            </a:r>
            <a:r>
              <a:rPr lang="pt-PT" sz="1050" dirty="0">
                <a:latin typeface="Arial Narrow" panose="020B0606020202030204" pitchFamily="34" charset="0"/>
              </a:rPr>
              <a:t> </a:t>
            </a:r>
            <a:r>
              <a:rPr lang="pt-PT" sz="1050" dirty="0" err="1">
                <a:latin typeface="Arial Narrow" panose="020B0606020202030204" pitchFamily="34" charset="0"/>
              </a:rPr>
              <a:t>Session</a:t>
            </a:r>
            <a:endParaRPr lang="pt-PT" sz="1050" dirty="0">
              <a:latin typeface="Arial Narrow" panose="020B0606020202030204" pitchFamily="34" charset="0"/>
            </a:endParaRPr>
          </a:p>
        </p:txBody>
      </p:sp>
      <p:sp>
        <p:nvSpPr>
          <p:cNvPr id="40" name="TextBox 101"/>
          <p:cNvSpPr/>
          <p:nvPr/>
        </p:nvSpPr>
        <p:spPr>
          <a:xfrm>
            <a:off x="284382" y="386864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08:00 – 08:30</a:t>
            </a:r>
            <a:endParaRPr lang="en-US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41" name="Straight Connector 144"/>
          <p:cNvSpPr/>
          <p:nvPr/>
        </p:nvSpPr>
        <p:spPr>
          <a:xfrm>
            <a:off x="9115425" y="2362200"/>
            <a:ext cx="7620" cy="142113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42" name="Linha9"/>
          <p:cNvSpPr/>
          <p:nvPr/>
        </p:nvSpPr>
        <p:spPr>
          <a:xfrm>
            <a:off x="10550525" y="3945890"/>
            <a:ext cx="0" cy="2990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62" name="Linha1"/>
          <p:cNvSpPr/>
          <p:nvPr/>
        </p:nvSpPr>
        <p:spPr>
          <a:xfrm>
            <a:off x="7098030" y="2815590"/>
            <a:ext cx="0" cy="44450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93" name="Rectangle: Rounded Corners 209"/>
          <p:cNvSpPr/>
          <p:nvPr/>
        </p:nvSpPr>
        <p:spPr>
          <a:xfrm>
            <a:off x="7555230" y="1488440"/>
            <a:ext cx="1003300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4" name="TextBox 210"/>
          <p:cNvSpPr/>
          <p:nvPr/>
        </p:nvSpPr>
        <p:spPr>
          <a:xfrm>
            <a:off x="7584440" y="1734185"/>
            <a:ext cx="950595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5" name="Linha7"/>
          <p:cNvSpPr/>
          <p:nvPr/>
        </p:nvSpPr>
        <p:spPr>
          <a:xfrm>
            <a:off x="7086600" y="3236595"/>
            <a:ext cx="809625" cy="635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96" name="Linha10"/>
          <p:cNvSpPr/>
          <p:nvPr/>
        </p:nvSpPr>
        <p:spPr>
          <a:xfrm flipH="1">
            <a:off x="7104380" y="1548765"/>
            <a:ext cx="3175" cy="25082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97" name="Oval 112"/>
          <p:cNvSpPr/>
          <p:nvPr/>
        </p:nvSpPr>
        <p:spPr>
          <a:xfrm>
            <a:off x="6521450" y="1799590"/>
            <a:ext cx="1153160" cy="1165860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June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endParaRPr lang="en-US" sz="10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Panel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I</a:t>
            </a: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8" name="TextBox 176"/>
          <p:cNvSpPr/>
          <p:nvPr/>
        </p:nvSpPr>
        <p:spPr>
          <a:xfrm>
            <a:off x="6677025" y="2692400"/>
            <a:ext cx="872490" cy="248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10: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9" name="Oval 116"/>
          <p:cNvSpPr/>
          <p:nvPr/>
        </p:nvSpPr>
        <p:spPr>
          <a:xfrm>
            <a:off x="7291705" y="3542665"/>
            <a:ext cx="1200150" cy="1154430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June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Market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Opportunity</a:t>
            </a: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0" name="Retângulo5"/>
          <p:cNvSpPr/>
          <p:nvPr/>
        </p:nvSpPr>
        <p:spPr>
          <a:xfrm>
            <a:off x="7395845" y="440118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2" name="Rectangle: Rounded Corners 205"/>
          <p:cNvSpPr/>
          <p:nvPr/>
        </p:nvSpPr>
        <p:spPr>
          <a:xfrm>
            <a:off x="8607425" y="364617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03" name="Retângulo6"/>
          <p:cNvSpPr/>
          <p:nvPr/>
        </p:nvSpPr>
        <p:spPr>
          <a:xfrm>
            <a:off x="8569325" y="3890010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6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 – 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6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04" name="Linha9"/>
          <p:cNvSpPr/>
          <p:nvPr/>
        </p:nvSpPr>
        <p:spPr>
          <a:xfrm>
            <a:off x="7897495" y="2747010"/>
            <a:ext cx="635" cy="7956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05" name="Oval 116"/>
          <p:cNvSpPr/>
          <p:nvPr/>
        </p:nvSpPr>
        <p:spPr>
          <a:xfrm>
            <a:off x="9953625" y="1773555"/>
            <a:ext cx="1200150" cy="1154430"/>
          </a:xfrm>
          <a:prstGeom prst="ellipse">
            <a:avLst/>
          </a:prstGeom>
          <a:solidFill>
            <a:srgbClr val="FF000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June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050" b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Panel</a:t>
            </a: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II</a:t>
            </a: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6" name="TextBox 195"/>
          <p:cNvSpPr/>
          <p:nvPr/>
        </p:nvSpPr>
        <p:spPr>
          <a:xfrm>
            <a:off x="10066020" y="2651125"/>
            <a:ext cx="949960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14: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16: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7" name="Oval 143"/>
          <p:cNvSpPr/>
          <p:nvPr/>
        </p:nvSpPr>
        <p:spPr>
          <a:xfrm>
            <a:off x="9961245" y="2960370"/>
            <a:ext cx="1200150" cy="1154430"/>
          </a:xfrm>
          <a:prstGeom prst="ellipse">
            <a:avLst/>
          </a:prstGeom>
          <a:solidFill>
            <a:srgbClr val="00B0F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June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Market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Opportunity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8" name="Retângulo9"/>
          <p:cNvSpPr/>
          <p:nvPr/>
        </p:nvSpPr>
        <p:spPr>
          <a:xfrm>
            <a:off x="10073640" y="384111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6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9" name="Linha11"/>
          <p:cNvSpPr/>
          <p:nvPr/>
        </p:nvSpPr>
        <p:spPr>
          <a:xfrm flipV="1">
            <a:off x="7901940" y="2747645"/>
            <a:ext cx="121412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10" name="Linha11"/>
          <p:cNvSpPr/>
          <p:nvPr/>
        </p:nvSpPr>
        <p:spPr>
          <a:xfrm flipV="1">
            <a:off x="9117965" y="3535680"/>
            <a:ext cx="70485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arrow" w="med" len="med"/>
          </a:ln>
          <a:effectLst/>
        </p:spPr>
      </p:sp>
      <p:sp>
        <p:nvSpPr>
          <p:cNvPr id="111" name="Linha11"/>
          <p:cNvSpPr/>
          <p:nvPr/>
        </p:nvSpPr>
        <p:spPr>
          <a:xfrm flipV="1">
            <a:off x="9115425" y="2378075"/>
            <a:ext cx="70485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arrow" w="med" len="med"/>
          </a:ln>
          <a:effectLst/>
        </p:spPr>
      </p:sp>
      <p:sp>
        <p:nvSpPr>
          <p:cNvPr id="112" name="Straight Connector 151"/>
          <p:cNvSpPr/>
          <p:nvPr/>
        </p:nvSpPr>
        <p:spPr>
          <a:xfrm>
            <a:off x="7904480" y="2046605"/>
            <a:ext cx="3175" cy="6864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113" name="Linha8"/>
          <p:cNvSpPr/>
          <p:nvPr/>
        </p:nvSpPr>
        <p:spPr>
          <a:xfrm flipH="1">
            <a:off x="1965325" y="2128520"/>
            <a:ext cx="1270" cy="20256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14" name="Linha6"/>
          <p:cNvSpPr/>
          <p:nvPr/>
        </p:nvSpPr>
        <p:spPr>
          <a:xfrm flipH="1">
            <a:off x="3241675" y="3484880"/>
            <a:ext cx="635" cy="132270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15" name="Rectangle: Rounded Corners 177"/>
          <p:cNvSpPr/>
          <p:nvPr/>
        </p:nvSpPr>
        <p:spPr>
          <a:xfrm>
            <a:off x="8696325" y="0"/>
            <a:ext cx="3475355" cy="154559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1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rgbClr val="0F715E"/>
                </a:solidFill>
                <a:sym typeface="+mn-ea"/>
              </a:rPr>
              <a:t>ECONOMIC </a:t>
            </a:r>
            <a:r>
              <a:rPr sz="1400" b="1" i="1" dirty="0" smtClean="0">
                <a:solidFill>
                  <a:srgbClr val="0F715E"/>
                </a:solidFill>
                <a:sym typeface="+mn-ea"/>
              </a:rPr>
              <a:t>AND FINANCIAL </a:t>
            </a:r>
            <a:r>
              <a:rPr sz="1400" b="1" i="1" dirty="0" smtClean="0">
                <a:solidFill>
                  <a:srgbClr val="0F715E"/>
                </a:solidFill>
                <a:sym typeface="+mn-ea"/>
              </a:rPr>
              <a:t>WORKSHOP</a:t>
            </a:r>
            <a:endParaRPr lang="pt-PT" sz="1400" b="1" dirty="0" smtClean="0">
              <a:solidFill>
                <a:srgbClr val="0F715E"/>
              </a:solidFill>
            </a:endParaRPr>
          </a:p>
          <a:p>
            <a:pPr algn="just" defTabSz="914400">
              <a:lnSpc>
                <a:spcPts val="11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sz="1000" b="1" dirty="0">
                <a:solidFill>
                  <a:schemeClr val="bg1"/>
                </a:solidFill>
              </a:rPr>
              <a:t>Panel I</a:t>
            </a:r>
            <a:r>
              <a:rPr altLang="it-IT" sz="1000" b="1" dirty="0">
                <a:solidFill>
                  <a:schemeClr val="bg1"/>
                </a:solidFill>
              </a:rPr>
              <a:t>II</a:t>
            </a:r>
            <a:r>
              <a:rPr lang="it-IT" sz="1000" b="1" dirty="0">
                <a:solidFill>
                  <a:schemeClr val="bg1"/>
                </a:solidFill>
              </a:rPr>
              <a:t> -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altLang="it-IT" sz="1000" b="1" dirty="0">
                <a:solidFill>
                  <a:schemeClr val="bg1"/>
                </a:solidFill>
              </a:rPr>
              <a:t>«</a:t>
            </a:r>
            <a:r>
              <a:rPr sz="1000" i="1" dirty="0">
                <a:solidFill>
                  <a:schemeClr val="bg1"/>
                </a:solidFill>
              </a:rPr>
              <a:t>THE DEVELOPMENT OF THE DIGITAL ECONOMY IN AFRICA: The Importance of Start-Ups in Market Innovation and Youth Entrepreneurship</a:t>
            </a:r>
            <a:r>
              <a:rPr altLang="it-IT" sz="1000" b="1" dirty="0">
                <a:solidFill>
                  <a:schemeClr val="bg1"/>
                </a:solidFill>
              </a:rPr>
              <a:t>»</a:t>
            </a:r>
            <a:endParaRPr lang="it-IT" sz="1000" b="1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sz="1050" dirty="0"/>
          </a:p>
        </p:txBody>
      </p:sp>
      <p:sp>
        <p:nvSpPr>
          <p:cNvPr id="116" name="Linha12"/>
          <p:cNvSpPr/>
          <p:nvPr/>
        </p:nvSpPr>
        <p:spPr>
          <a:xfrm flipH="1">
            <a:off x="8603615" y="5135245"/>
            <a:ext cx="1270" cy="38036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17" name="Isosceles Triangle 153"/>
          <p:cNvSpPr/>
          <p:nvPr/>
        </p:nvSpPr>
        <p:spPr>
          <a:xfrm>
            <a:off x="8519795" y="534479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18" name="Rectangle: Rounded Corners 117"/>
          <p:cNvSpPr/>
          <p:nvPr/>
        </p:nvSpPr>
        <p:spPr>
          <a:xfrm>
            <a:off x="1944370" y="5555615"/>
            <a:ext cx="1797050" cy="128968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Presentations</a:t>
            </a:r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Guiné-Conacri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Guiné-Bissau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9" name="Retângulo4"/>
          <p:cNvSpPr/>
          <p:nvPr/>
        </p:nvSpPr>
        <p:spPr>
          <a:xfrm>
            <a:off x="1993265" y="5848350"/>
            <a:ext cx="45720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995805" y="6023610"/>
            <a:ext cx="45720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993265" y="6170930"/>
            <a:ext cx="45720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Rectangle 121"/>
          <p:cNvSpPr/>
          <p:nvPr/>
        </p:nvSpPr>
        <p:spPr>
          <a:xfrm>
            <a:off x="1987550" y="6323330"/>
            <a:ext cx="46355" cy="457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Rectangle 122"/>
          <p:cNvSpPr/>
          <p:nvPr/>
        </p:nvSpPr>
        <p:spPr>
          <a:xfrm>
            <a:off x="1985645" y="6483350"/>
            <a:ext cx="45720" cy="5016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Straight Connector 192"/>
          <p:cNvSpPr/>
          <p:nvPr/>
        </p:nvSpPr>
        <p:spPr>
          <a:xfrm flipH="1">
            <a:off x="7900670" y="4725035"/>
            <a:ext cx="635" cy="4260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43" name="Straight Connector 152"/>
          <p:cNvSpPr/>
          <p:nvPr/>
        </p:nvSpPr>
        <p:spPr>
          <a:xfrm flipH="1">
            <a:off x="6441440" y="4838700"/>
            <a:ext cx="2540" cy="37020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44" name="Linha11"/>
          <p:cNvSpPr/>
          <p:nvPr/>
        </p:nvSpPr>
        <p:spPr>
          <a:xfrm flipV="1">
            <a:off x="7896860" y="5135880"/>
            <a:ext cx="70866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45" name="Linha7"/>
          <p:cNvSpPr/>
          <p:nvPr/>
        </p:nvSpPr>
        <p:spPr>
          <a:xfrm>
            <a:off x="5533390" y="5208905"/>
            <a:ext cx="908050" cy="63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46" name="Straight Connector 159"/>
          <p:cNvSpPr/>
          <p:nvPr/>
        </p:nvSpPr>
        <p:spPr>
          <a:xfrm rot="5400000">
            <a:off x="5436237" y="5303520"/>
            <a:ext cx="21265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52" name="Isosceles Triangle 153"/>
          <p:cNvSpPr/>
          <p:nvPr/>
        </p:nvSpPr>
        <p:spPr>
          <a:xfrm>
            <a:off x="5456555" y="531495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63" name="Straight Connector 159"/>
          <p:cNvSpPr/>
          <p:nvPr/>
        </p:nvSpPr>
        <p:spPr>
          <a:xfrm flipV="1">
            <a:off x="2832100" y="4794250"/>
            <a:ext cx="409575" cy="63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68" name="Straight Connector 160"/>
          <p:cNvSpPr/>
          <p:nvPr/>
        </p:nvSpPr>
        <p:spPr>
          <a:xfrm flipH="1">
            <a:off x="2832100" y="4792980"/>
            <a:ext cx="5715" cy="68453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71" name="Forma automática1"/>
          <p:cNvSpPr/>
          <p:nvPr/>
        </p:nvSpPr>
        <p:spPr>
          <a:xfrm>
            <a:off x="2748915" y="5311775"/>
            <a:ext cx="186690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72" name="Caixa de Texto 171"/>
          <p:cNvSpPr txBox="1"/>
          <p:nvPr/>
        </p:nvSpPr>
        <p:spPr>
          <a:xfrm>
            <a:off x="8740140" y="615315"/>
            <a:ext cx="3430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0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ECOWAS Commission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Startup Europe Partnership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SEP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French Development Agency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CGAP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Consultative Group to Assist the Poor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75" name="Linha7"/>
          <p:cNvSpPr/>
          <p:nvPr/>
        </p:nvSpPr>
        <p:spPr>
          <a:xfrm>
            <a:off x="1944370" y="2122170"/>
            <a:ext cx="346710" cy="635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90" name="Rectangle: Rounded Corners 198"/>
          <p:cNvSpPr/>
          <p:nvPr/>
        </p:nvSpPr>
        <p:spPr>
          <a:xfrm>
            <a:off x="7258685" y="5577205"/>
            <a:ext cx="3317240" cy="1263650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Conference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II 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9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900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PREFERENTIAL UNITED STATES MARKET</a:t>
            </a:r>
            <a:r>
              <a:rPr lang="pt-PT" altLang="en-US" sz="9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sz="9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3" name="Caixa de Texto 192"/>
          <p:cNvSpPr txBox="1"/>
          <p:nvPr/>
        </p:nvSpPr>
        <p:spPr>
          <a:xfrm>
            <a:off x="8624570" y="4839970"/>
            <a:ext cx="352869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/>
          </a:p>
        </p:txBody>
      </p:sp>
      <p:sp>
        <p:nvSpPr>
          <p:cNvPr id="195" name="Caixa de Texto 194"/>
          <p:cNvSpPr txBox="1"/>
          <p:nvPr/>
        </p:nvSpPr>
        <p:spPr>
          <a:xfrm>
            <a:off x="7261860" y="625157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/>
          </a:p>
        </p:txBody>
      </p:sp>
      <p:sp>
        <p:nvSpPr>
          <p:cNvPr id="196" name="Rectangle: Rounded Corners 198"/>
          <p:cNvSpPr/>
          <p:nvPr/>
        </p:nvSpPr>
        <p:spPr>
          <a:xfrm>
            <a:off x="3794125" y="5574665"/>
            <a:ext cx="3443605" cy="1263650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Conference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I 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9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9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ECOWAS PREFERENTIAL MARKET</a:t>
            </a:r>
            <a:r>
              <a:rPr lang="pt-PT" altLang="en-US" sz="9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sz="9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3858895" y="623824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05" name="Rectangle: Rounded Corners 209"/>
          <p:cNvSpPr/>
          <p:nvPr/>
        </p:nvSpPr>
        <p:spPr>
          <a:xfrm>
            <a:off x="10607675" y="5257165"/>
            <a:ext cx="1584325" cy="7905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GB" sz="1200" dirty="0" smtClean="0">
                <a:latin typeface="Arial Narrow" panose="020B0606020202030204" pitchFamily="34" charset="0"/>
                <a:sym typeface="+mn-ea"/>
              </a:rPr>
              <a:t>Closing Session</a:t>
            </a:r>
            <a:endParaRPr lang="en-GB" sz="1200" dirty="0" smtClean="0">
              <a:latin typeface="Arial Narrow" panose="020B0606020202030204" pitchFamily="34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endParaRPr lang="en-US" sz="12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6" name="TextBox 210"/>
          <p:cNvSpPr/>
          <p:nvPr/>
        </p:nvSpPr>
        <p:spPr>
          <a:xfrm>
            <a:off x="10608310" y="576897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9" name="Rectangle: Rounded Corners 209"/>
          <p:cNvSpPr/>
          <p:nvPr/>
        </p:nvSpPr>
        <p:spPr>
          <a:xfrm>
            <a:off x="10596880" y="60991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r>
              <a:rPr sz="1200">
                <a:latin typeface="Arial Narrow" panose="020B0606020202030204" pitchFamily="34" charset="0"/>
                <a:sym typeface="+mn-ea"/>
              </a:rPr>
              <a:t>GALA </a:t>
            </a:r>
            <a:r>
              <a:rPr lang="pt-PT" altLang="en-US" sz="1200">
                <a:latin typeface="Arial Narrow" panose="020B0606020202030204" pitchFamily="34" charset="0"/>
                <a:sym typeface="+mn-ea"/>
              </a:rPr>
              <a:t>DINNER</a:t>
            </a:r>
            <a:endParaRPr lang="pt-PT" sz="1200" b="1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endParaRPr lang="en-US" sz="120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10" name="TextBox 210"/>
          <p:cNvSpPr/>
          <p:nvPr/>
        </p:nvSpPr>
        <p:spPr>
          <a:xfrm>
            <a:off x="10629900" y="661987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16" name="Caixa de Texto 215"/>
          <p:cNvSpPr txBox="1"/>
          <p:nvPr/>
        </p:nvSpPr>
        <p:spPr>
          <a:xfrm>
            <a:off x="5373370" y="496570"/>
            <a:ext cx="32842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 Investment and Development Bank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 Guarantee and Economic Cooperation Fund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African Development Bank - AfDB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International Finance Corporation - IFC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3" name="Imagem 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9"/>
          <p:cNvCxnSpPr/>
          <p:nvPr/>
        </p:nvCxnSpPr>
        <p:spPr>
          <a:xfrm>
            <a:off x="6319981" y="2289058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August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Deadline for registration to participate in the business round 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1" name="Isosceles Triangle 145"/>
          <p:cNvSpPr/>
          <p:nvPr/>
        </p:nvSpPr>
        <p:spPr>
          <a:xfrm flipV="1">
            <a:off x="6232787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2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April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20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June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4"/>
          <p:cNvCxnSpPr/>
          <p:nvPr/>
        </p:nvCxnSpPr>
        <p:spPr>
          <a:xfrm>
            <a:off x="7642350" y="3610684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49"/>
          <p:cNvCxnSpPr/>
          <p:nvPr/>
        </p:nvCxnSpPr>
        <p:spPr>
          <a:xfrm>
            <a:off x="3414856" y="2298583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200"/>
              </a:lnSpc>
            </a:pPr>
            <a:r>
              <a:rPr sz="1200" dirty="0">
                <a:solidFill>
                  <a:schemeClr val="bg1"/>
                </a:solidFill>
                <a:sym typeface="+mn-ea"/>
              </a:rPr>
              <a:t>Deadline for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expression </a:t>
            </a:r>
            <a:r>
              <a:rPr sz="1200" dirty="0">
                <a:solidFill>
                  <a:schemeClr val="bg1"/>
                </a:solidFill>
                <a:sym typeface="+mn-ea"/>
              </a:rPr>
              <a:t>of interest in participating in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business network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27" name="Isosceles Triangle 145"/>
          <p:cNvSpPr/>
          <p:nvPr/>
        </p:nvSpPr>
        <p:spPr>
          <a:xfrm flipV="1">
            <a:off x="3327884" y="2198859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January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Straight Connector 212"/>
          <p:cNvCxnSpPr/>
          <p:nvPr/>
        </p:nvCxnSpPr>
        <p:spPr>
          <a:xfrm>
            <a:off x="11300666" y="2816747"/>
            <a:ext cx="0" cy="1513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0604500" y="4019550"/>
            <a:ext cx="1416050" cy="137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June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SOCIAL EVENT</a:t>
            </a:r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20:30 </a:t>
            </a:r>
            <a:r>
              <a:rPr lang="pt-PT" sz="1050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23:00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593705" y="1580515"/>
            <a:ext cx="1435100" cy="13220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June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Guided Tours</a:t>
            </a:r>
            <a:endParaRPr lang="en-US" sz="1050" dirty="0"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17:00 </a:t>
            </a:r>
            <a:r>
              <a:rPr lang="pt-PT" sz="1050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19:00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endParaRPr lang="pt-PT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AND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  <a:endParaRPr lang="pt-PT" sz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June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35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118"/>
          <p:cNvSpPr/>
          <p:nvPr/>
        </p:nvSpPr>
        <p:spPr>
          <a:xfrm>
            <a:off x="36301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sym typeface="+mn-ea"/>
              </a:rPr>
              <a:t>DEADLINES </a:t>
            </a:r>
            <a:r>
              <a:rPr i="1" dirty="0" smtClean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sym typeface="+mn-ea"/>
              </a:rPr>
              <a:t>FOR </a:t>
            </a:r>
            <a:r>
              <a:rPr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sym typeface="+mn-ea"/>
              </a:rPr>
              <a:t>EXPRESSION OF INTEREST AND REGISTRATION</a:t>
            </a:r>
            <a:endParaRPr lang="en-US" i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9" name="Rectangle: Rounded Corners 103"/>
          <p:cNvSpPr/>
          <p:nvPr/>
        </p:nvSpPr>
        <p:spPr>
          <a:xfrm>
            <a:off x="131712" y="5307270"/>
            <a:ext cx="2056531" cy="11515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Registration opens for expressions of interest and participation in the Forum</a:t>
            </a:r>
            <a:endParaRPr sz="12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37" name="Imagem 36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0"/>
            <a:ext cx="2133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2"/>
          <p:cNvSpPr txBox="1"/>
          <p:nvPr/>
        </p:nvSpPr>
        <p:spPr>
          <a:xfrm>
            <a:off x="4426842" y="1844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altLang="en-US" b="1" i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sym typeface="+mn-ea"/>
              </a:rPr>
              <a:t>EVENTS AGENDA</a:t>
            </a:r>
            <a:endParaRPr lang="pt-PT" b="1" i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8255" y="813435"/>
          <a:ext cx="12193270" cy="6066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7495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INTERNATIONAL CONFERENCE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CONFERENCE INTERNATIONALE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52425">
                <a:tc gridSpan="5">
                  <a:txBody>
                    <a:bodyPr/>
                    <a:p>
                      <a:pPr algn="ctr" fontAlgn="ctr"/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9 to 11 JUNE 2021</a:t>
                      </a:r>
                      <a:endParaRPr lang="pt-PT" sz="1400" b="0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11 JUNE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PRAIA /  09 - 11 JUNE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>
                    <a:lnB>
                      <a:noFill/>
                    </a:lnB>
                  </a:tcPr>
                </a:tc>
                <a:tc hMerge="1">
                  <a:tcPr>
                    <a:lnB>
                      <a:noFill/>
                    </a:lnB>
                  </a:tcPr>
                </a:tc>
                <a:tc hMerge="1">
                  <a:tcPr>
                    <a:lnB>
                      <a:noFill/>
                    </a:lnB>
                  </a:tcPr>
                </a:tc>
              </a:tr>
              <a:tr h="219710">
                <a:tc rowSpan="2" gridSpan="5">
                  <a:txBody>
                    <a:bodyPr/>
                    <a:p>
                      <a:pPr algn="ctr" fontAlgn="b"/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Application of Basalt Powder in Agriculture and Basalt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Fiber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in Industry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p>
                      <a:pPr algn="ctr" fontAlgn="b"/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Application of Basalt Powder in Agriculture and Basalt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Fiber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in Industry</a:t>
                      </a:r>
                      <a:endParaRPr lang="fr-FR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OF </a:t>
                      </a: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31775">
                <a:tc vMerge="1" gridSpan="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4574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June 2021</a:t>
                      </a:r>
                      <a:endParaRPr lang="pt-PT" sz="14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June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13</a:t>
                      </a:r>
                      <a:r>
                        <a:rPr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LUNCH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8595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200" b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200" b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0" i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Opening Ceremony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IV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0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0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0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noProof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</a:t>
                      </a:r>
                      <a:r>
                        <a:rPr lang="pt-PT" altLang="en-US" sz="1100" b="0" i="1" noProof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LOSING</a:t>
                      </a:r>
                      <a:r>
                        <a:rPr sz="1100" b="0" i="1" noProof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S</a:t>
                      </a:r>
                      <a:r>
                        <a:rPr lang="pt-PT" altLang="en-US" sz="1100" b="0" i="1" noProof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ESSION OF THE</a:t>
                      </a:r>
                      <a:r>
                        <a:rPr lang="pt-PT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BUSINESS ROUND</a:t>
                      </a:r>
                      <a:endParaRPr lang="pt-PT" sz="11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79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en-GB" sz="1100" b="0" i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JUNE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en-US" sz="1100" b="1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Panel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</a:t>
                      </a:r>
                      <a:endParaRPr lang="pt-PT" altLang="en-GB" sz="110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100" b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II:</a:t>
                      </a:r>
                      <a:endParaRPr lang="pt-PT" sz="11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Lunch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Opening Ceremony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VI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48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9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IV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9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Welcome Reception</a:t>
                      </a:r>
                      <a:endParaRPr lang="pt-PT" sz="12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Closing Session</a:t>
                      </a:r>
                      <a:r>
                        <a:rPr lang="pt-PT" sz="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8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75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ACCESS TO THE ECOWAS PREFERENTIAL MARKET</a:t>
                      </a:r>
                      <a:endParaRPr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05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08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June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2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Welcome Dinner «</a:t>
                      </a:r>
                      <a:r>
                        <a:rPr sz="1200" i="1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THE FLAVORS OF ECOWAS</a:t>
                      </a:r>
                      <a:r>
                        <a:rPr sz="1200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»</a:t>
                      </a:r>
                      <a:endParaRPr lang="pt-PT" sz="1200" b="1" i="1" kern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u="sng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u="sng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ree time</a:t>
                      </a:r>
                      <a:endParaRPr lang="pt-PT" sz="11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sz="1200" b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JUNE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859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900" dirty="0">
                          <a:solidFill>
                            <a:schemeClr val="bg1"/>
                          </a:solidFill>
                          <a:sym typeface="+mn-ea"/>
                        </a:rPr>
                        <a:t>PRIVATE SECTOR FINANCING IN ECOWAS</a:t>
                      </a:r>
                      <a:endParaRPr lang="fr-FR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939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732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fontAlgn="t"/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 </a:t>
                      </a:r>
                      <a:r>
                        <a:rPr lang="it-I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THE DEVELOPMENT OF THE DIGITAL ECONOMY IN AFRICA</a:t>
                      </a:r>
                      <a:endParaRPr lang="it-IT" sz="9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002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Lunch</a:t>
                      </a:r>
                      <a:endParaRPr lang="pt-PT" sz="1100" b="0" i="1" u="none" strike="noStrike" kern="1" spc="0" baseline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732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200" b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 - </a:t>
                      </a:r>
                      <a:r>
                        <a:rPr sz="9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ACCESS TO THE PREFERENTIAL UNITED STATES MARKET</a:t>
                      </a:r>
                      <a:endParaRPr sz="9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939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III -</a:t>
                      </a:r>
                      <a:r>
                        <a:rPr sz="9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ACCESS TO THE PREFERENTIAL EUROPEAN UNION MARKET</a:t>
                      </a:r>
                      <a:endParaRPr sz="9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Closing Session of the </a:t>
                      </a:r>
                      <a:r>
                        <a:rPr lang="pt-PT" alt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Business Forum</a:t>
                      </a:r>
                      <a:endParaRPr lang="pt-PT" alt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621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GALA DINNER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pic>
        <p:nvPicPr>
          <p:cNvPr id="5" name="Imagem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-10160"/>
            <a:ext cx="1649730" cy="88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12421</Words>
  <Application>WPS Presentation</Application>
  <PresentationFormat>Grand écran</PresentationFormat>
  <Paragraphs>1375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Century Gothic</vt:lpstr>
      <vt:lpstr>Wingdings 3</vt:lpstr>
      <vt:lpstr>Calibri</vt:lpstr>
      <vt:lpstr>Arial Narrow</vt:lpstr>
      <vt:lpstr>Times New Roman</vt:lpstr>
      <vt:lpstr>Microsoft YaHei</vt:lpstr>
      <vt:lpstr/>
      <vt:lpstr>Arial Unicode MS</vt:lpstr>
      <vt:lpstr>Segoe Print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356</cp:revision>
  <dcterms:created xsi:type="dcterms:W3CDTF">2019-09-15T11:56:00Z</dcterms:created>
  <dcterms:modified xsi:type="dcterms:W3CDTF">2020-10-05T08:23:56Z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2070-11.2.0.9684</vt:lpwstr>
  </property>
</Properties>
</file>