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3" r:id="rId3"/>
    <p:sldId id="260" r:id="rId4"/>
    <p:sldId id="264" r:id="rId5"/>
    <p:sldId id="257" r:id="rId6"/>
    <p:sldId id="262" r:id="rId7"/>
    <p:sldId id="268" r:id="rId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B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41" y="413"/>
      </p:cViewPr>
      <p:guideLst>
        <p:guide orient="horz" pos="2228"/>
        <p:guide pos="27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PT" smtClean="0"/>
              <a:t>Clique para editar o estilo</a:t>
            </a:r>
            <a:endParaRPr lang="en-US" dirty="0"/>
          </a:p>
        </p:txBody>
      </p:sp>
      <p:sp>
        <p:nvSpPr>
          <p:cNvPr id="3" name="Subtitle 2"/>
          <p:cNvSpPr>
            <a:spLocks noGrp="1"/>
          </p:cNvSpPr>
          <p:nvPr>
            <p:ph type="subTitle" idx="1" hasCustomPrompt="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pt-PT" smtClean="0"/>
              <a:t>Faça clique para editar o estilo</a:t>
            </a:r>
            <a:endParaRPr lang="en-US" dirty="0"/>
          </a:p>
        </p:txBody>
      </p:sp>
      <p:sp>
        <p:nvSpPr>
          <p:cNvPr id="4" name="Date Placeholder 3"/>
          <p:cNvSpPr>
            <a:spLocks noGrp="1"/>
          </p:cNvSpPr>
          <p:nvPr>
            <p:ph type="dt" sz="half" idx="10"/>
          </p:nvPr>
        </p:nvSpPr>
        <p:spPr/>
        <p:txBody>
          <a:bodyPr/>
          <a:lstStyle/>
          <a:p>
            <a:fld id="{817FC7EE-1963-496B-A561-E9F6A53919E8}" type="datetimeFigureOut">
              <a:rPr lang="pt-PT" smtClean="0"/>
              <a:t>05-10-2021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hasCustomPrompt="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817FC7EE-1963-496B-A561-E9F6A53919E8}" type="datetimeFigureOut">
              <a:rPr lang="pt-PT" smtClean="0"/>
              <a:t>05-10-2021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hasCustomPrompt="1"/>
          </p:nvPr>
        </p:nvSpPr>
        <p:spPr>
          <a:xfrm>
            <a:off x="457200" y="274639"/>
            <a:ext cx="6019800" cy="4678362"/>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817FC7EE-1963-496B-A561-E9F6A53919E8}" type="datetimeFigureOut">
              <a:rPr lang="pt-PT" smtClean="0"/>
              <a:t>05-10-2021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hasCustomPrompt="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817FC7EE-1963-496B-A561-E9F6A53919E8}" type="datetimeFigureOut">
              <a:rPr lang="pt-PT" smtClean="0"/>
              <a:t>05-10-2021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pt-PT" smtClean="0"/>
              <a:t>Clique para editar o estilo</a:t>
            </a:r>
            <a:endParaRPr lang="en-US" dirty="0"/>
          </a:p>
        </p:txBody>
      </p:sp>
      <p:sp>
        <p:nvSpPr>
          <p:cNvPr id="3" name="Text Placeholder 2"/>
          <p:cNvSpPr>
            <a:spLocks noGrp="1"/>
          </p:cNvSpPr>
          <p:nvPr>
            <p:ph type="body" idx="1" hasCustomPrompt="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pt-PT" smtClean="0"/>
              <a:t>Clique para editar os estilos</a:t>
            </a:r>
          </a:p>
        </p:txBody>
      </p:sp>
      <p:sp>
        <p:nvSpPr>
          <p:cNvPr id="4" name="Date Placeholder 3"/>
          <p:cNvSpPr>
            <a:spLocks noGrp="1"/>
          </p:cNvSpPr>
          <p:nvPr>
            <p:ph type="dt" sz="half" idx="10"/>
          </p:nvPr>
        </p:nvSpPr>
        <p:spPr/>
        <p:txBody>
          <a:bodyPr/>
          <a:lstStyle/>
          <a:p>
            <a:fld id="{817FC7EE-1963-496B-A561-E9F6A53919E8}" type="datetimeFigureOut">
              <a:rPr lang="pt-PT" smtClean="0"/>
              <a:t>05-10-2021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hasCustomPrompt="1"/>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817FC7EE-1963-496B-A561-E9F6A53919E8}" type="datetimeFigureOut">
              <a:rPr lang="pt-PT" smtClean="0"/>
              <a:t>05-10-2021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47BF5DC-1B5B-4F36-9D46-723D7D34F689}" type="slidenum">
              <a:rPr lang="pt-PT" smtClean="0"/>
              <a:t>‹#›</a:t>
            </a:fld>
            <a:endParaRPr lang="pt-PT"/>
          </a:p>
        </p:txBody>
      </p:sp>
      <p:sp>
        <p:nvSpPr>
          <p:cNvPr id="8" name="Title 7"/>
          <p:cNvSpPr>
            <a:spLocks noGrp="1"/>
          </p:cNvSpPr>
          <p:nvPr>
            <p:ph type="title"/>
          </p:nvPr>
        </p:nvSpPr>
        <p:spPr/>
        <p:txBody>
          <a:bodyPr/>
          <a:lstStyle/>
          <a:p>
            <a:r>
              <a:rPr lang="pt-PT" smtClean="0"/>
              <a:t>Clique para editar o estilo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hasCustomPrompt="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pt-PT" smtClean="0"/>
              <a:t>Clique para editar os estilos</a:t>
            </a:r>
          </a:p>
        </p:txBody>
      </p:sp>
      <p:sp>
        <p:nvSpPr>
          <p:cNvPr id="4" name="Content Placeholder 3"/>
          <p:cNvSpPr>
            <a:spLocks noGrp="1"/>
          </p:cNvSpPr>
          <p:nvPr>
            <p:ph sz="half" idx="2" hasCustomPrompt="1"/>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hasCustomPrompt="1"/>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pt-PT" smtClean="0"/>
              <a:t>Clique para editar os estilos</a:t>
            </a:r>
          </a:p>
        </p:txBody>
      </p:sp>
      <p:sp>
        <p:nvSpPr>
          <p:cNvPr id="6" name="Content Placeholder 5"/>
          <p:cNvSpPr>
            <a:spLocks noGrp="1"/>
          </p:cNvSpPr>
          <p:nvPr>
            <p:ph sz="quarter" idx="4" hasCustomPrompt="1"/>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817FC7EE-1963-496B-A561-E9F6A53919E8}" type="datetimeFigureOut">
              <a:rPr lang="pt-PT" smtClean="0"/>
              <a:t>05-10-2021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817FC7EE-1963-496B-A561-E9F6A53919E8}" type="datetimeFigureOut">
              <a:rPr lang="pt-PT" smtClean="0"/>
              <a:t>05-10-2021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FC7EE-1963-496B-A561-E9F6A53919E8}" type="datetimeFigureOut">
              <a:rPr lang="pt-PT" smtClean="0"/>
              <a:t>05-10-2021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pt-PT" smtClean="0"/>
              <a:t>Clique para editar o estilo</a:t>
            </a:r>
            <a:endParaRPr lang="en-US" dirty="0"/>
          </a:p>
        </p:txBody>
      </p:sp>
      <p:sp>
        <p:nvSpPr>
          <p:cNvPr id="3" name="Content Placeholder 2"/>
          <p:cNvSpPr>
            <a:spLocks noGrp="1"/>
          </p:cNvSpPr>
          <p:nvPr>
            <p:ph idx="1" hasCustomPrompt="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hasCustomPrompt="1"/>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pt-PT" smtClean="0"/>
              <a:t>Clique para editar os estilos</a:t>
            </a:r>
          </a:p>
        </p:txBody>
      </p:sp>
      <p:sp>
        <p:nvSpPr>
          <p:cNvPr id="5" name="Date Placeholder 4"/>
          <p:cNvSpPr>
            <a:spLocks noGrp="1"/>
          </p:cNvSpPr>
          <p:nvPr>
            <p:ph type="dt" sz="half" idx="10"/>
          </p:nvPr>
        </p:nvSpPr>
        <p:spPr/>
        <p:txBody>
          <a:bodyPr/>
          <a:lstStyle/>
          <a:p>
            <a:fld id="{817FC7EE-1963-496B-A561-E9F6A53919E8}" type="datetimeFigureOut">
              <a:rPr lang="pt-PT" smtClean="0"/>
              <a:t>05-10-2021</a:t>
            </a:fld>
            <a:endParaRPr lang="pt-P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P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47BF5DC-1B5B-4F36-9D46-723D7D34F689}" type="slidenum">
              <a:rPr lang="pt-PT" smtClean="0"/>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PT" smtClean="0"/>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PT" smtClean="0"/>
              <a:t>Clique para editar o estilo</a:t>
            </a:r>
            <a:endParaRPr lang="en-US" dirty="0"/>
          </a:p>
        </p:txBody>
      </p:sp>
      <p:sp>
        <p:nvSpPr>
          <p:cNvPr id="4" name="Text Placeholder 3"/>
          <p:cNvSpPr>
            <a:spLocks noGrp="1"/>
          </p:cNvSpPr>
          <p:nvPr>
            <p:ph type="body" sz="half" idx="2" hasCustomPrompt="1"/>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817FC7EE-1963-496B-A561-E9F6A53919E8}" type="datetimeFigureOut">
              <a:rPr lang="pt-PT" smtClean="0"/>
              <a:t>05-10-2021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PT" smtClean="0"/>
              <a:t>Clique para editar o estilo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17FC7EE-1963-496B-A561-E9F6A53919E8}" type="datetimeFigureOut">
              <a:rPr lang="pt-PT" smtClean="0"/>
              <a:t>05-10-2021</a:t>
            </a:fld>
            <a:endParaRPr lang="pt-P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P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47BF5DC-1B5B-4F36-9D46-723D7D34F689}"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4"/>
          <p:cNvSpPr/>
          <p:nvPr/>
        </p:nvSpPr>
        <p:spPr>
          <a:xfrm>
            <a:off x="6366510" y="4700270"/>
            <a:ext cx="2760980" cy="5835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lnSpc>
                <a:spcPct val="100000"/>
              </a:lnSpc>
            </a:pPr>
            <a:r>
              <a:rPr lang="pt-PT" sz="1600" i="1" dirty="0" smtClean="0">
                <a:solidFill>
                  <a:schemeClr val="bg1"/>
                </a:solidFill>
                <a:latin typeface="Arial Narrow" panose="020B0606020202030204" pitchFamily="34" charset="0"/>
                <a:sym typeface="+mn-ea"/>
              </a:rPr>
              <a:t>«THE BASALT </a:t>
            </a:r>
          </a:p>
          <a:p>
            <a:pPr algn="ctr">
              <a:lnSpc>
                <a:spcPct val="100000"/>
              </a:lnSpc>
            </a:pPr>
            <a:r>
              <a:rPr lang="pt-PT" sz="1600" i="1" dirty="0" smtClean="0">
                <a:solidFill>
                  <a:schemeClr val="bg1"/>
                </a:solidFill>
                <a:latin typeface="Arial Narrow" panose="020B0606020202030204" pitchFamily="34" charset="0"/>
                <a:sym typeface="+mn-ea"/>
              </a:rPr>
              <a:t>THE WEALTH OF THE NATIONS»</a:t>
            </a:r>
            <a:endParaRPr lang="pt-PT" sz="1600" i="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rial Narrow" panose="020B0606020202030204" pitchFamily="34" charset="0"/>
            </a:endParaRPr>
          </a:p>
        </p:txBody>
      </p:sp>
      <p:sp>
        <p:nvSpPr>
          <p:cNvPr id="4" name="CaixaDeTexto 67"/>
          <p:cNvSpPr/>
          <p:nvPr/>
        </p:nvSpPr>
        <p:spPr>
          <a:xfrm>
            <a:off x="3321050" y="158750"/>
            <a:ext cx="2470785" cy="1595755"/>
          </a:xfrm>
          <a:prstGeom prst="rect">
            <a:avLst/>
          </a:prstGeom>
          <a:noFill/>
          <a:ln>
            <a:noFill/>
          </a:ln>
          <a:effectLst/>
        </p:spPr>
        <p:txBody>
          <a:bodyPr vert="horz" wrap="square" lIns="91440" tIns="45720" rIns="91440" bIns="45720" numCol="1" spcCol="215900" anchor="t"/>
          <a:lstStyle/>
          <a:p>
            <a:pPr algn="ctr">
              <a:defRPr lang="en-US"/>
            </a:pPr>
            <a:r>
              <a:rPr lang="en-US" sz="3200" b="1" i="1" dirty="0">
                <a:solidFill>
                  <a:srgbClr val="92D050"/>
                </a:solidFill>
              </a:rPr>
              <a:t>CABO VERDE</a:t>
            </a:r>
            <a:endParaRPr lang="en-US" sz="2000" b="1" dirty="0">
              <a:solidFill>
                <a:srgbClr val="92D050"/>
              </a:solidFill>
            </a:endParaRPr>
          </a:p>
          <a:p>
            <a:pPr algn="ctr">
              <a:defRPr lang="en-US"/>
            </a:pPr>
            <a:r>
              <a:rPr sz="3200" b="1" dirty="0" smtClean="0">
                <a:gradFill>
                  <a:gsLst>
                    <a:gs pos="0">
                      <a:srgbClr val="E30000"/>
                    </a:gs>
                    <a:gs pos="100000">
                      <a:srgbClr val="760303"/>
                    </a:gs>
                  </a:gsLst>
                  <a:lin scaled="0"/>
                </a:gradFill>
                <a:sym typeface="+mn-ea"/>
              </a:rPr>
              <a:t>202</a:t>
            </a:r>
            <a:r>
              <a:rPr lang="pt-PT" sz="3200" b="1" dirty="0">
                <a:gradFill>
                  <a:gsLst>
                    <a:gs pos="0">
                      <a:srgbClr val="E30000"/>
                    </a:gs>
                    <a:gs pos="100000">
                      <a:srgbClr val="760303"/>
                    </a:gs>
                  </a:gsLst>
                  <a:lin scaled="0"/>
                </a:gradFill>
                <a:sym typeface="+mn-ea"/>
              </a:rPr>
              <a:t>2</a:t>
            </a:r>
            <a:endParaRPr lang="en-US" sz="2800" b="1" dirty="0">
              <a:solidFill>
                <a:srgbClr val="92D050"/>
              </a:solidFill>
            </a:endParaRPr>
          </a:p>
          <a:p>
            <a:pPr algn="ctr">
              <a:defRPr lang="en-US"/>
            </a:pPr>
            <a:r>
              <a:rPr sz="2000" baseline="30000" dirty="0">
                <a:solidFill>
                  <a:srgbClr val="0099CC"/>
                </a:solidFill>
                <a:sym typeface="+mn-ea"/>
              </a:rPr>
              <a:t>________</a:t>
            </a:r>
            <a:r>
              <a:rPr sz="2000" dirty="0">
                <a:solidFill>
                  <a:srgbClr val="0099CC"/>
                </a:solidFill>
                <a:sym typeface="+mn-ea"/>
              </a:rPr>
              <a:t>■</a:t>
            </a:r>
            <a:r>
              <a:rPr sz="2000" baseline="30000" dirty="0">
                <a:solidFill>
                  <a:srgbClr val="0099CC"/>
                </a:solidFill>
                <a:sym typeface="+mn-ea"/>
              </a:rPr>
              <a:t>________</a:t>
            </a:r>
            <a:endParaRPr sz="2000" baseline="30000" dirty="0">
              <a:solidFill>
                <a:srgbClr val="FFFF00"/>
              </a:solidFill>
              <a:sym typeface="+mn-ea"/>
            </a:endParaRPr>
          </a:p>
          <a:p>
            <a:pPr algn="ctr">
              <a:defRPr lang="en-US"/>
            </a:pPr>
            <a:r>
              <a:rPr lang="pt-PT" sz="2000" i="1" dirty="0" smtClean="0">
                <a:solidFill>
                  <a:srgbClr val="0099CC"/>
                </a:solidFill>
                <a:sym typeface="+mn-ea"/>
              </a:rPr>
              <a:t>14 </a:t>
            </a:r>
            <a:r>
              <a:rPr sz="2000" i="1" dirty="0" smtClean="0">
                <a:solidFill>
                  <a:srgbClr val="0099CC"/>
                </a:solidFill>
                <a:sym typeface="+mn-ea"/>
              </a:rPr>
              <a:t>- </a:t>
            </a:r>
            <a:r>
              <a:rPr lang="pt-PT" sz="2000" i="1" dirty="0" smtClean="0">
                <a:solidFill>
                  <a:srgbClr val="0099CC"/>
                </a:solidFill>
                <a:sym typeface="+mn-ea"/>
              </a:rPr>
              <a:t>16</a:t>
            </a:r>
            <a:r>
              <a:rPr sz="2000" i="1" dirty="0" smtClean="0">
                <a:solidFill>
                  <a:srgbClr val="0099CC"/>
                </a:solidFill>
                <a:sym typeface="+mn-ea"/>
              </a:rPr>
              <a:t> </a:t>
            </a:r>
            <a:r>
              <a:rPr lang="pt-PT" altLang="en-US" sz="2000" i="1" dirty="0" smtClean="0">
                <a:solidFill>
                  <a:srgbClr val="0099CC"/>
                </a:solidFill>
                <a:sym typeface="+mn-ea"/>
              </a:rPr>
              <a:t>MARCH</a:t>
            </a:r>
            <a:endParaRPr lang="en-US" sz="2000" i="1" dirty="0">
              <a:solidFill>
                <a:srgbClr val="0099CC"/>
              </a:solidFill>
            </a:endParaRPr>
          </a:p>
          <a:p>
            <a:pPr algn="ctr">
              <a:defRPr lang="en-US"/>
            </a:pPr>
            <a:endParaRPr lang="en-US" sz="2000" b="1" i="1" dirty="0">
              <a:solidFill>
                <a:srgbClr val="0099CC"/>
              </a:solidFill>
            </a:endParaRPr>
          </a:p>
        </p:txBody>
      </p:sp>
      <p:graphicFrame>
        <p:nvGraphicFramePr>
          <p:cNvPr id="7" name="Objeto 6"/>
          <p:cNvGraphicFramePr/>
          <p:nvPr/>
        </p:nvGraphicFramePr>
        <p:xfrm>
          <a:off x="6558280" y="1939290"/>
          <a:ext cx="2354580" cy="2383155"/>
        </p:xfrm>
        <a:graphic>
          <a:graphicData uri="http://schemas.openxmlformats.org/presentationml/2006/ole">
            <mc:AlternateContent xmlns:mc="http://schemas.openxmlformats.org/markup-compatibility/2006">
              <mc:Choice xmlns:v="urn:schemas-microsoft-com:vml" Requires="v">
                <p:oleObj spid="_x0000_s1030" r:id="rId3" imgW="2352675" imgH="2381250" progId="Paint.Picture">
                  <p:embed/>
                </p:oleObj>
              </mc:Choice>
              <mc:Fallback>
                <p:oleObj r:id="rId3" imgW="2352675" imgH="2381250" progId="Paint.Picture">
                  <p:embed/>
                  <p:pic>
                    <p:nvPicPr>
                      <p:cNvPr id="0" name="Imagem 7"/>
                      <p:cNvPicPr/>
                      <p:nvPr/>
                    </p:nvPicPr>
                    <p:blipFill>
                      <a:blip r:embed="rId4"/>
                      <a:stretch>
                        <a:fillRect/>
                      </a:stretch>
                    </p:blipFill>
                    <p:spPr>
                      <a:xfrm>
                        <a:off x="6558280" y="1939290"/>
                        <a:ext cx="2354580" cy="2383155"/>
                      </a:xfrm>
                      <a:prstGeom prst="rect">
                        <a:avLst/>
                      </a:prstGeom>
                    </p:spPr>
                  </p:pic>
                </p:oleObj>
              </mc:Fallback>
            </mc:AlternateContent>
          </a:graphicData>
        </a:graphic>
      </p:graphicFrame>
      <p:sp>
        <p:nvSpPr>
          <p:cNvPr id="13" name="Rectangle 54"/>
          <p:cNvSpPr/>
          <p:nvPr/>
        </p:nvSpPr>
        <p:spPr>
          <a:xfrm>
            <a:off x="247015" y="5788025"/>
            <a:ext cx="5670550" cy="101473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lnSpc>
                <a:spcPct val="100000"/>
              </a:lnSpc>
            </a:pPr>
            <a:r>
              <a:rPr lang="pt-PT" sz="2000" b="1" i="1" dirty="0">
                <a:solidFill>
                  <a:schemeClr val="bg1"/>
                </a:solidFill>
                <a:latin typeface="Arial Narrow" panose="020B0606020202030204" pitchFamily="34" charset="0"/>
                <a:sym typeface="+mn-ea"/>
              </a:rPr>
              <a:t>THE MAIN BENEFITS</a:t>
            </a:r>
          </a:p>
          <a:p>
            <a:pPr algn="ctr">
              <a:lnSpc>
                <a:spcPct val="100000"/>
              </a:lnSpc>
            </a:pPr>
            <a:r>
              <a:rPr lang="pt-PT" sz="2000" b="1" i="1" dirty="0">
                <a:solidFill>
                  <a:schemeClr val="bg1"/>
                </a:solidFill>
                <a:latin typeface="Arial Narrow" panose="020B0606020202030204" pitchFamily="34" charset="0"/>
                <a:sym typeface="+mn-ea"/>
              </a:rPr>
              <a:t>OF</a:t>
            </a:r>
          </a:p>
          <a:p>
            <a:pPr algn="ctr">
              <a:lnSpc>
                <a:spcPct val="100000"/>
              </a:lnSpc>
            </a:pPr>
            <a:r>
              <a:rPr lang="pt-PT" sz="2000" b="1" i="1" dirty="0">
                <a:solidFill>
                  <a:schemeClr val="bg1"/>
                </a:solidFill>
                <a:latin typeface="Arial Narrow" panose="020B0606020202030204" pitchFamily="34" charset="0"/>
                <a:sym typeface="+mn-ea"/>
              </a:rPr>
              <a:t>BASALT POWDER IN AGRICULTURE</a:t>
            </a:r>
            <a:endParaRPr lang="pt-PT" sz="2000" b="1" i="1" dirty="0" smtClean="0">
              <a:solidFill>
                <a:schemeClr val="bg1"/>
              </a:solidFill>
              <a:latin typeface="Arial Narrow" panose="020B0606020202030204" pitchFamily="34" charset="0"/>
              <a:sym typeface="+mn-ea"/>
            </a:endParaRPr>
          </a:p>
        </p:txBody>
      </p:sp>
      <p:pic>
        <p:nvPicPr>
          <p:cNvPr id="20" name="Imagem9"/>
          <p:cNvPicPr>
            <a:picLocks noChangeAspect="1"/>
          </p:cNvPicPr>
          <p:nvPr/>
        </p:nvPicPr>
        <p:blipFill>
          <a:blip r:embed="rId5"/>
          <a:stretch>
            <a:fillRect/>
          </a:stretch>
        </p:blipFill>
        <p:spPr>
          <a:xfrm>
            <a:off x="7475855" y="5537200"/>
            <a:ext cx="1654175" cy="1318895"/>
          </a:xfrm>
          <a:prstGeom prst="rect">
            <a:avLst/>
          </a:prstGeom>
          <a:noFill/>
          <a:ln>
            <a:noFill/>
          </a:ln>
          <a:effectLst/>
        </p:spPr>
      </p:pic>
      <p:pic>
        <p:nvPicPr>
          <p:cNvPr id="29" name="Imagem 28"/>
          <p:cNvPicPr>
            <a:picLocks noChangeAspect="1"/>
          </p:cNvPicPr>
          <p:nvPr/>
        </p:nvPicPr>
        <p:blipFill>
          <a:blip r:embed="rId6"/>
          <a:stretch>
            <a:fillRect/>
          </a:stretch>
        </p:blipFill>
        <p:spPr>
          <a:xfrm>
            <a:off x="1993265" y="845185"/>
            <a:ext cx="1515110" cy="1256665"/>
          </a:xfrm>
          <a:prstGeom prst="rect">
            <a:avLst/>
          </a:prstGeom>
        </p:spPr>
      </p:pic>
      <p:pic>
        <p:nvPicPr>
          <p:cNvPr id="3" name="Imagem 2" descr="img-capa-conference"/>
          <p:cNvPicPr>
            <a:picLocks noChangeAspect="1"/>
          </p:cNvPicPr>
          <p:nvPr/>
        </p:nvPicPr>
        <p:blipFill>
          <a:blip r:embed="rId7"/>
          <a:stretch>
            <a:fillRect/>
          </a:stretch>
        </p:blipFill>
        <p:spPr>
          <a:xfrm>
            <a:off x="699770" y="2157730"/>
            <a:ext cx="4805045" cy="3618230"/>
          </a:xfrm>
          <a:prstGeom prst="rect">
            <a:avLst/>
          </a:prstGeom>
        </p:spPr>
      </p:pic>
      <p:sp>
        <p:nvSpPr>
          <p:cNvPr id="6" name="Rectangle 54"/>
          <p:cNvSpPr/>
          <p:nvPr/>
        </p:nvSpPr>
        <p:spPr>
          <a:xfrm>
            <a:off x="6579235" y="765810"/>
            <a:ext cx="2655570" cy="101473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lnSpc>
                <a:spcPct val="100000"/>
              </a:lnSpc>
            </a:pPr>
            <a:r>
              <a:rPr lang="pt-PT" sz="3000" i="1" dirty="0" smtClean="0">
                <a:solidFill>
                  <a:schemeClr val="bg1"/>
                </a:solidFill>
                <a:latin typeface="Arial Narrow" panose="020B0606020202030204" pitchFamily="34" charset="0"/>
                <a:sym typeface="+mn-ea"/>
              </a:rPr>
              <a:t>INTERNATIONAL</a:t>
            </a:r>
          </a:p>
          <a:p>
            <a:pPr algn="ctr">
              <a:lnSpc>
                <a:spcPct val="100000"/>
              </a:lnSpc>
            </a:pPr>
            <a:r>
              <a:rPr lang="pt-PT" sz="3000" i="1" dirty="0" smtClean="0">
                <a:solidFill>
                  <a:schemeClr val="bg1"/>
                </a:solidFill>
                <a:latin typeface="Arial Narrow" panose="020B0606020202030204" pitchFamily="34" charset="0"/>
                <a:sym typeface="+mn-ea"/>
              </a:rPr>
              <a:t>CONFERENCE</a:t>
            </a:r>
            <a:endParaRPr lang="pt-PT" sz="3000" i="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rial Narrow" panose="020B0606020202030204" pitchFamily="34" charset="0"/>
            </a:endParaRPr>
          </a:p>
        </p:txBody>
      </p:sp>
      <p:sp>
        <p:nvSpPr>
          <p:cNvPr id="12"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26"/>
          <p:cNvSpPr/>
          <p:nvPr/>
        </p:nvSpPr>
        <p:spPr>
          <a:xfrm>
            <a:off x="7630160" y="4359910"/>
            <a:ext cx="445770"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sp>
        <p:nvSpPr>
          <p:cNvPr id="3" name="Right Arrow 24"/>
          <p:cNvSpPr/>
          <p:nvPr/>
        </p:nvSpPr>
        <p:spPr>
          <a:xfrm>
            <a:off x="6323965" y="4340860"/>
            <a:ext cx="445770" cy="88900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graphicFrame>
        <p:nvGraphicFramePr>
          <p:cNvPr id="6" name="Tabela 5"/>
          <p:cNvGraphicFramePr>
            <a:graphicFrameLocks noGrp="1"/>
          </p:cNvGraphicFramePr>
          <p:nvPr/>
        </p:nvGraphicFramePr>
        <p:xfrm>
          <a:off x="1813560" y="574675"/>
          <a:ext cx="7171055" cy="3000375"/>
        </p:xfrm>
        <a:graphic>
          <a:graphicData uri="http://schemas.openxmlformats.org/drawingml/2006/table">
            <a:tbl>
              <a:tblPr>
                <a:noFill/>
              </a:tblPr>
              <a:tblGrid>
                <a:gridCol w="3120390"/>
                <a:gridCol w="515620"/>
                <a:gridCol w="3175635"/>
                <a:gridCol w="359410"/>
              </a:tblGrid>
              <a:tr h="417830">
                <a:tc>
                  <a:txBody>
                    <a:bodyPr/>
                    <a:lstStyle/>
                    <a:p>
                      <a:pPr marL="0" marR="0" indent="0" algn="ctr">
                        <a:buNone/>
                        <a:defRPr lang="en-US" b="1">
                          <a:solidFill>
                            <a:srgbClr val="FFFFFF"/>
                          </a:solidFill>
                        </a:defRPr>
                      </a:pPr>
                      <a:r>
                        <a:rPr lang="en-US" sz="1400" b="1" i="1">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1" i="1" dirty="0" err="1"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Pag</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400" b="1" i="1">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1" i="1"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Pag</a:t>
                      </a:r>
                      <a:endParaRPr lang="en-US" sz="12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Pr</a:t>
                      </a:r>
                      <a:r>
                        <a:rPr lang="pt-PT" alt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e</a:t>
                      </a:r>
                      <a:r>
                        <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amble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b="0" i="1" dirty="0" smtClean="0">
                          <a:solidFill>
                            <a:schemeClr val="tx1"/>
                          </a:solidFill>
                          <a:latin typeface="Arial Narrow" panose="020B0606020202030204" pitchFamily="34" charset="0"/>
                          <a:sym typeface="+mn-ea"/>
                        </a:rPr>
                        <a:t>The International Conference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6</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pt-PT" sz="1200" b="0" dirty="0">
                          <a:solidFill>
                            <a:schemeClr val="tx1"/>
                          </a:solidFill>
                          <a:latin typeface="Arial Narrow" panose="020B0606020202030204" pitchFamily="34" charset="0"/>
                          <a:sym typeface="+mn-ea"/>
                        </a:rPr>
                        <a:t>The main benefits of basalt powder in agriculture</a:t>
                      </a:r>
                      <a:endPar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4</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b="0" i="1" dirty="0" smtClean="0">
                          <a:solidFill>
                            <a:schemeClr val="tx1"/>
                          </a:solidFill>
                          <a:latin typeface="Arial Narrow" panose="020B0606020202030204" pitchFamily="34" charset="0"/>
                          <a:sym typeface="+mn-ea"/>
                        </a:rPr>
                        <a:t>Glossary</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altLang="en-US"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7</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a:lnSpc>
                          <a:spcPct val="90000"/>
                        </a:lnSpc>
                        <a:spcBef>
                          <a:spcPts val="0"/>
                        </a:spcBef>
                        <a:spcAft>
                          <a:spcPts val="0"/>
                        </a:spcAft>
                        <a:defRPr/>
                      </a:pPr>
                      <a:r>
                        <a:rPr lang="pt-PT" sz="1200" b="0" dirty="0">
                          <a:solidFill>
                            <a:schemeClr val="tx1"/>
                          </a:solidFill>
                          <a:latin typeface="Arial Narrow" panose="020B0606020202030204" pitchFamily="34" charset="0"/>
                          <a:sym typeface="+mn-ea"/>
                        </a:rPr>
                        <a:t>The main constituent elements of basalt</a:t>
                      </a:r>
                      <a:endPar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5</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i="1" dirty="0" smtClean="0">
                          <a:solidFill>
                            <a:schemeClr val="tx1"/>
                          </a:solidFill>
                          <a:latin typeface="Arial Narrow" panose="020B0606020202030204" pitchFamily="34" charset="0"/>
                          <a:sym typeface="+mn-ea"/>
                        </a:rPr>
                        <a:t>Attachment I - Event Framework</a:t>
                      </a:r>
                      <a:endParaRPr lang="pt-PT" alt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lvl="0" indent="0" algn="l" defTabSz="914400" eaLnBrk="1" fontAlgn="auto" latinLnBrk="0" hangingPunct="1">
                        <a:lnSpc>
                          <a:spcPct val="100000"/>
                        </a:lnSpc>
                        <a:spcBef>
                          <a:spcPts val="0"/>
                        </a:spcBef>
                        <a:spcAft>
                          <a:spcPts val="0"/>
                        </a:spcAft>
                        <a:buClrTx/>
                        <a:buSzTx/>
                        <a:buFontTx/>
                        <a:buNone/>
                        <a:defRPr lang="en-US">
                          <a:solidFill>
                            <a:srgbClr val="000000"/>
                          </a:solidFill>
                        </a:defRPr>
                      </a:pPr>
                      <a:endPar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r>
                        <a:rPr lang="pt-PT" sz="1200" i="1" dirty="0" smtClean="0">
                          <a:solidFill>
                            <a:schemeClr val="tx1"/>
                          </a:solidFill>
                          <a:latin typeface="Arial Narrow" panose="020B0606020202030204" pitchFamily="34" charset="0"/>
                          <a:sym typeface="+mn-ea"/>
                        </a:rPr>
                        <a:t>Attachment</a:t>
                      </a:r>
                      <a:r>
                        <a:rPr lang="pt-PT" altLang="en-US"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 II - International Conference Programme</a:t>
                      </a:r>
                      <a:endParaRPr lang="pt-PT"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alt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7" name="Rectangle 5"/>
          <p:cNvSpPr/>
          <p:nvPr/>
        </p:nvSpPr>
        <p:spPr>
          <a:xfrm>
            <a:off x="2392045" y="4366260"/>
            <a:ext cx="969010" cy="840740"/>
          </a:xfrm>
          <a:prstGeom prst="rect">
            <a:avLst/>
          </a:prstGeom>
          <a:solidFill>
            <a:schemeClr val="accent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US"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PLAN</a:t>
            </a:r>
            <a:endParaRPr lang="en-US" altLang="en-US"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8" name="Right Arrow 6"/>
          <p:cNvSpPr/>
          <p:nvPr/>
        </p:nvSpPr>
        <p:spPr>
          <a:xfrm>
            <a:off x="3376930" y="4318635"/>
            <a:ext cx="445135"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sp>
        <p:nvSpPr>
          <p:cNvPr id="9" name="Rectangle 7"/>
          <p:cNvSpPr/>
          <p:nvPr/>
        </p:nvSpPr>
        <p:spPr>
          <a:xfrm>
            <a:off x="3853815" y="3489325"/>
            <a:ext cx="2501265"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en-GB" sz="1200" i="1" dirty="0" smtClean="0">
                <a:latin typeface="Arial Narrow" panose="020B0606020202030204" pitchFamily="34" charset="0"/>
                <a:sym typeface="+mn-ea"/>
              </a:rPr>
              <a:t>Focused on Environmental Protection</a:t>
            </a:r>
            <a:endParaRPr lang="en-GB" sz="1200" i="1" dirty="0">
              <a:solidFill>
                <a:schemeClr val="tx1"/>
              </a:solidFill>
              <a:latin typeface="Arial Narrow" panose="020B0606020202030204" pitchFamily="34" charset="0"/>
            </a:endParaRPr>
          </a:p>
          <a:p>
            <a:pPr algn="ctr">
              <a:defRPr lang="en-US">
                <a:solidFill>
                  <a:srgbClr val="FFFFFF"/>
                </a:solidFill>
              </a:defRPr>
            </a:pPr>
            <a:r>
              <a:rPr lang="en-US" sz="1200" i="1" dirty="0">
                <a:latin typeface="Arial Narrow" panose="020B0606020202030204" pitchFamily="34" charset="0"/>
              </a:rPr>
              <a:t>and food quality</a:t>
            </a:r>
          </a:p>
        </p:txBody>
      </p:sp>
      <p:sp>
        <p:nvSpPr>
          <p:cNvPr id="10" name="Rectangle 20"/>
          <p:cNvSpPr/>
          <p:nvPr/>
        </p:nvSpPr>
        <p:spPr>
          <a:xfrm>
            <a:off x="3883660" y="4142105"/>
            <a:ext cx="2471420"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latin typeface="Arial Narrow" panose="020B0606020202030204" pitchFamily="34" charset="0"/>
                <a:sym typeface="+mn-ea"/>
              </a:rPr>
              <a:t>Centred on Innovation</a:t>
            </a:r>
            <a:endParaRPr lang="en-US" sz="1200" i="1" dirty="0">
              <a:latin typeface="Arial Narrow" panose="020B0606020202030204" pitchFamily="34" charset="0"/>
            </a:endParaRPr>
          </a:p>
        </p:txBody>
      </p:sp>
      <p:sp>
        <p:nvSpPr>
          <p:cNvPr id="11" name="Rectangle 22"/>
          <p:cNvSpPr/>
          <p:nvPr/>
        </p:nvSpPr>
        <p:spPr>
          <a:xfrm>
            <a:off x="3883025" y="4834255"/>
            <a:ext cx="2472055"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latin typeface="Arial Narrow" panose="020B0606020202030204" pitchFamily="34" charset="0"/>
                <a:sym typeface="+mn-ea"/>
              </a:rPr>
              <a:t>Realist</a:t>
            </a:r>
            <a:endParaRPr lang="en-US" sz="1200" i="1" dirty="0">
              <a:latin typeface="Arial Narrow" panose="020B0606020202030204" pitchFamily="34" charset="0"/>
            </a:endParaRPr>
          </a:p>
        </p:txBody>
      </p:sp>
      <p:sp>
        <p:nvSpPr>
          <p:cNvPr id="2" name="Rectangle 23"/>
          <p:cNvSpPr/>
          <p:nvPr/>
        </p:nvSpPr>
        <p:spPr>
          <a:xfrm>
            <a:off x="3883025" y="5499100"/>
            <a:ext cx="2483485"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latin typeface="Arial Narrow" panose="020B0606020202030204" pitchFamily="34" charset="0"/>
                <a:sym typeface="+mn-ea"/>
              </a:rPr>
              <a:t>Strategic</a:t>
            </a:r>
            <a:endParaRPr lang="en-US" sz="1200" i="1" dirty="0">
              <a:latin typeface="Arial Narrow" panose="020B0606020202030204" pitchFamily="34" charset="0"/>
            </a:endParaRPr>
          </a:p>
        </p:txBody>
      </p:sp>
      <p:sp>
        <p:nvSpPr>
          <p:cNvPr id="13" name="Rectangle 8"/>
          <p:cNvSpPr/>
          <p:nvPr/>
        </p:nvSpPr>
        <p:spPr>
          <a:xfrm>
            <a:off x="6724015" y="4385310"/>
            <a:ext cx="986790" cy="828040"/>
          </a:xfrm>
          <a:prstGeom prst="rect">
            <a:avLst/>
          </a:prstGeom>
          <a:solidFill>
            <a:schemeClr val="accent5">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rPr>
              <a:t>Actions</a:t>
            </a:r>
          </a:p>
        </p:txBody>
      </p:sp>
      <p:sp>
        <p:nvSpPr>
          <p:cNvPr id="16" name="Rectangle 25"/>
          <p:cNvSpPr/>
          <p:nvPr/>
        </p:nvSpPr>
        <p:spPr>
          <a:xfrm>
            <a:off x="8048625" y="4391660"/>
            <a:ext cx="1053465" cy="825500"/>
          </a:xfrm>
          <a:prstGeom prst="rect">
            <a:avLst/>
          </a:prstGeom>
          <a:solidFill>
            <a:schemeClr val="accent5">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rPr>
              <a:t>Results</a:t>
            </a:r>
          </a:p>
        </p:txBody>
      </p:sp>
      <p:sp>
        <p:nvSpPr>
          <p:cNvPr id="18" name="Rectangle 10"/>
          <p:cNvSpPr/>
          <p:nvPr/>
        </p:nvSpPr>
        <p:spPr>
          <a:xfrm>
            <a:off x="6572885" y="5334000"/>
            <a:ext cx="255905" cy="1430655"/>
          </a:xfrm>
          <a:prstGeom prst="rect">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endParaRPr lang="en-US"/>
          </a:p>
        </p:txBody>
      </p:sp>
      <p:sp>
        <p:nvSpPr>
          <p:cNvPr id="19" name="Right Arrow 30"/>
          <p:cNvSpPr/>
          <p:nvPr/>
        </p:nvSpPr>
        <p:spPr>
          <a:xfrm rot="16200000">
            <a:off x="2167255" y="5755005"/>
            <a:ext cx="1405255" cy="499745"/>
          </a:xfrm>
          <a:prstGeom prst="rightArrow">
            <a:avLst>
              <a:gd name="adj1" fmla="val 50000"/>
              <a:gd name="adj2" fmla="val 50024"/>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endParaRPr lang="en-US"/>
          </a:p>
        </p:txBody>
      </p:sp>
      <p:sp>
        <p:nvSpPr>
          <p:cNvPr id="37" name="Rectangle 11"/>
          <p:cNvSpPr/>
          <p:nvPr/>
        </p:nvSpPr>
        <p:spPr>
          <a:xfrm>
            <a:off x="2736215" y="6324600"/>
            <a:ext cx="4076065" cy="448310"/>
          </a:xfrm>
          <a:prstGeom prst="rect">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r>
              <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rPr>
              <a:t>Revaluation</a:t>
            </a:r>
          </a:p>
        </p:txBody>
      </p:sp>
      <p:pic>
        <p:nvPicPr>
          <p:cNvPr id="27" name="Imagem 26"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12" name="Objeto 11"/>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2054"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sp>
        <p:nvSpPr>
          <p:cNvPr id="20"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sz="2000" dirty="0" smtClean="0">
                <a:solidFill>
                  <a:schemeClr val="bg1"/>
                </a:solidFill>
                <a:sym typeface="+mn-ea"/>
              </a:rPr>
              <a:t>- </a:t>
            </a:r>
            <a:r>
              <a:rPr lang="pt-PT" altLang="en-US" sz="2000" dirty="0" smtClean="0">
                <a:solidFill>
                  <a:schemeClr val="bg1"/>
                </a:solidFill>
                <a:sym typeface="+mn-ea"/>
              </a:rPr>
              <a:t>16</a:t>
            </a:r>
            <a:r>
              <a:rPr sz="2000" dirty="0" smtClean="0">
                <a:solidFill>
                  <a:schemeClr val="bg1"/>
                </a:solidFill>
                <a:sym typeface="+mn-ea"/>
              </a:rPr>
              <a:t> </a:t>
            </a:r>
            <a:r>
              <a:rPr lang="pt-PT"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pic>
        <p:nvPicPr>
          <p:cNvPr id="21" name="Imagem9"/>
          <p:cNvPicPr>
            <a:picLocks noChangeAspect="1"/>
          </p:cNvPicPr>
          <p:nvPr/>
        </p:nvPicPr>
        <p:blipFill>
          <a:blip r:embed="rId6"/>
          <a:stretch>
            <a:fillRect/>
          </a:stretch>
        </p:blipFill>
        <p:spPr>
          <a:xfrm>
            <a:off x="7466330" y="5532755"/>
            <a:ext cx="1654175" cy="1318895"/>
          </a:xfrm>
          <a:prstGeom prst="rect">
            <a:avLst/>
          </a:prstGeom>
          <a:noFill/>
          <a:ln>
            <a:noFill/>
          </a:ln>
          <a:effectLst/>
        </p:spPr>
      </p:pic>
      <p:pic>
        <p:nvPicPr>
          <p:cNvPr id="36" name="Imagem 35"/>
          <p:cNvPicPr>
            <a:picLocks noChangeAspect="1"/>
          </p:cNvPicPr>
          <p:nvPr/>
        </p:nvPicPr>
        <p:blipFill>
          <a:blip r:embed="rId7"/>
          <a:stretch>
            <a:fillRect/>
          </a:stretch>
        </p:blipFill>
        <p:spPr>
          <a:xfrm>
            <a:off x="730885" y="805180"/>
            <a:ext cx="983615" cy="815975"/>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
        <p:nvSpPr>
          <p:cNvPr id="24"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3</a:t>
            </a:fld>
            <a:endParaRPr lang="fr-FR" altLang="pt-PT" sz="1200" b="1" i="1" u="sng" dirty="0">
              <a:solidFill>
                <a:schemeClr val="accent5">
                  <a:lumMod val="50000"/>
                </a:schemeClr>
              </a:solidFill>
            </a:endParaRPr>
          </a:p>
        </p:txBody>
      </p:sp>
      <p:sp>
        <p:nvSpPr>
          <p:cNvPr id="3" name="CaixaDeTexto 3"/>
          <p:cNvSpPr txBox="1"/>
          <p:nvPr/>
        </p:nvSpPr>
        <p:spPr>
          <a:xfrm>
            <a:off x="2769235" y="363855"/>
            <a:ext cx="6267450" cy="6290945"/>
          </a:xfrm>
          <a:prstGeom prst="rect">
            <a:avLst/>
          </a:prstGeom>
          <a:noFill/>
        </p:spPr>
        <p:txBody>
          <a:bodyPr wrap="square">
            <a:spAutoFit/>
          </a:bodyPr>
          <a:lstStyle/>
          <a:p>
            <a:pPr algn="just">
              <a:lnSpc>
                <a:spcPct val="90000"/>
              </a:lnSpc>
              <a:spcBef>
                <a:spcPts val="0"/>
              </a:spcBef>
              <a:spcAft>
                <a:spcPts val="0"/>
              </a:spcAft>
              <a:defRPr/>
            </a:pPr>
            <a:r>
              <a:rPr lang="fr-FR" altLang="fr-FR" sz="16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rPr>
              <a:t>PREAMBLE</a:t>
            </a:r>
            <a:endParaRPr lang="fr-FR" altLang="fr-FR" sz="1600" b="1" dirty="0" smtClean="0">
              <a:solidFill>
                <a:srgbClr val="92D050"/>
              </a:solidFill>
              <a:latin typeface="inherit"/>
            </a:endParaRPr>
          </a:p>
          <a:p>
            <a:pPr algn="just">
              <a:lnSpc>
                <a:spcPct val="90000"/>
              </a:lnSpc>
              <a:spcBef>
                <a:spcPts val="0"/>
              </a:spcBef>
              <a:spcAft>
                <a:spcPts val="0"/>
              </a:spcAft>
              <a:defRPr/>
            </a:pPr>
            <a:r>
              <a:rPr sz="1200">
                <a:latin typeface="Arial Narrow" panose="020B0606020202030204" pitchFamily="34" charset="0"/>
              </a:rPr>
              <a:t>Africa has about 1.3 billion people, or 17% of the world's population, and studies predict that THIS number will reach 4.5 billion by 2100, or 40% of the world's population by the end of the current century. This phenomenon is mainly due to the fact that the African continent has a falling mortality rate and an increasing birth rate, with a direct implication, both in the food supply of the population and in food security.</a:t>
            </a:r>
          </a:p>
          <a:p>
            <a:pPr algn="just">
              <a:lnSpc>
                <a:spcPct val="90000"/>
              </a:lnSpc>
              <a:spcBef>
                <a:spcPts val="0"/>
              </a:spcBef>
              <a:spcAft>
                <a:spcPts val="0"/>
              </a:spcAft>
              <a:defRPr/>
            </a:pPr>
            <a:endParaRPr lang="fr-FR" sz="1200" dirty="0" smtClean="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fr-FR" altLang="fr-FR" sz="1200">
                <a:solidFill>
                  <a:srgbClr val="222222"/>
                </a:solidFill>
                <a:latin typeface="Arial Narrow" panose="020B0606020202030204" pitchFamily="34" charset="0"/>
              </a:rPr>
              <a:t>About 70% of people live on agriculture, with women being responsible for 60-80% of the food produced and </a:t>
            </a:r>
            <a:r>
              <a:rPr lang="fr-FR" altLang="fr-FR" sz="1200" i="1">
                <a:solidFill>
                  <a:srgbClr val="222222"/>
                </a:solidFill>
                <a:latin typeface="Arial Narrow" panose="020B0606020202030204" pitchFamily="34" charset="0"/>
              </a:rPr>
              <a:t>SOLD</a:t>
            </a:r>
            <a:r>
              <a:rPr lang="fr-FR" altLang="fr-FR" sz="1200">
                <a:solidFill>
                  <a:srgbClr val="222222"/>
                </a:solidFill>
                <a:latin typeface="Arial Narrow" panose="020B0606020202030204" pitchFamily="34" charset="0"/>
              </a:rPr>
              <a:t>. Agriculture thus plays a catalytic role, stimulating growth and sharing African wealth. According to data from the New Partnership for Africa's Development,</a:t>
            </a:r>
            <a:r>
              <a:rPr lang="fr-FR" altLang="fr-FR" sz="1200" i="1">
                <a:solidFill>
                  <a:srgbClr val="222222"/>
                </a:solidFill>
                <a:latin typeface="Arial Narrow" panose="020B0606020202030204" pitchFamily="34" charset="0"/>
              </a:rPr>
              <a:t> NEPAD</a:t>
            </a:r>
            <a:r>
              <a:rPr lang="fr-FR" altLang="fr-FR" sz="1200">
                <a:solidFill>
                  <a:srgbClr val="222222"/>
                </a:solidFill>
                <a:latin typeface="Arial Narrow" panose="020B0606020202030204" pitchFamily="34" charset="0"/>
              </a:rPr>
              <a:t>, the African continent </a:t>
            </a:r>
            <a:r>
              <a:rPr lang="fr-FR" altLang="fr-FR" sz="1200" i="1">
                <a:solidFill>
                  <a:srgbClr val="222222"/>
                </a:solidFill>
                <a:latin typeface="Arial Narrow" panose="020B0606020202030204" pitchFamily="34" charset="0"/>
              </a:rPr>
              <a:t>HAS</a:t>
            </a:r>
            <a:r>
              <a:rPr lang="fr-FR" altLang="fr-FR" sz="1200">
                <a:solidFill>
                  <a:srgbClr val="222222"/>
                </a:solidFill>
                <a:latin typeface="Arial Narrow" panose="020B0606020202030204" pitchFamily="34" charset="0"/>
              </a:rPr>
              <a:t> 65% of the world's uncultivated fertile land, 10% of renewable freshwater resources and the continent's agricultural production has increased by 160 % in the past 30 years.</a:t>
            </a:r>
          </a:p>
          <a:p>
            <a:pPr algn="just">
              <a:lnSpc>
                <a:spcPct val="90000"/>
              </a:lnSpc>
              <a:spcBef>
                <a:spcPts val="0"/>
              </a:spcBef>
              <a:spcAft>
                <a:spcPts val="0"/>
              </a:spcAft>
              <a:defRPr/>
            </a:pPr>
            <a:endParaRPr lang="fr-FR" sz="1200" dirty="0" smtClean="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The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joint </a:t>
            </a:r>
            <a:r>
              <a:rPr lang="en-US" sz="1200" i="1" dirty="0">
                <a:latin typeface="Arial Narrow" panose="020B0606020202030204" pitchFamily="34" charset="0"/>
                <a:ea typeface="Century Gothic" panose="020B0502020202020204" pitchFamily="2" charset="0"/>
                <a:cs typeface="Arial Narrow" panose="020B0606020202030204" pitchFamily="34" charset="0"/>
                <a:sym typeface="+mn-ea"/>
              </a:rPr>
              <a:t>FAO</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 and </a:t>
            </a:r>
            <a:r>
              <a:rPr lang="en-US" sz="1200" i="1" dirty="0">
                <a:latin typeface="Arial Narrow" panose="020B0606020202030204" pitchFamily="34" charset="0"/>
                <a:ea typeface="Century Gothic" panose="020B0502020202020204" pitchFamily="2" charset="0"/>
                <a:cs typeface="Arial Narrow" panose="020B0606020202030204" pitchFamily="34" charset="0"/>
                <a:sym typeface="+mn-ea"/>
              </a:rPr>
              <a:t>ECA</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 - United Nations Economic Commission for Africa report, published on February 13, 2019 in Addis Ababa, Regional Vision for Africa on food security and nutrition, indicates that 237 million people in sub-Saharan Africa suffer from chronic malnutrition, retracing the progress made in recent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years.</a:t>
            </a:r>
            <a:endParaRPr lang="fr-F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endParaRPr sz="1200" dirty="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In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June 2006, African leaders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met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in Abuja, Nigeria,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in the purpose of taking measures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up to the importance of fertilizers for a green African revolution. The main outcome of this summit confirmed the commitment of African heads of state to rapidly increase the use of fertilizers on the continent, bringing the average from 9 kg / ha in 2006 to less than 50 kg / ha in 2015, the target which has not yet been reached.</a:t>
            </a:r>
            <a:endParaRPr lang="fr-F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endParaRPr lang="fr-FR" sz="1200" dirty="0" smtClean="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The average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fertilizer consumption in Africa is 10 kg /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ha</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which corresponds to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10% of the world average, almost 20 times less than the Asian average (191 kg / ha) and 9 times less than the Latin American average ( 94 kg / ha). The poor use of fertilizers in Africa is mainly due to two factors: the high price of fertilizers given the low purchasing power of farmers and the lack of alternatives available to producers and farmers</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ct val="90000"/>
              </a:lnSpc>
              <a:spcBef>
                <a:spcPts val="0"/>
              </a:spcBef>
              <a:spcAft>
                <a:spcPts val="0"/>
              </a:spcAft>
              <a:defRPr/>
            </a:pP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Over the past few decades, relevant applied research centers, universities and governments have focused on finding alternatives to traditional chemical fertilizers, both to increase agricultural profitability and the quality of food produced and the protection of the environment. The application of rock powder in agriculture has proven to be a suitable solution for agriculture to meet the challenges facing contemporary society, both in the present and in the future.</a:t>
            </a:r>
          </a:p>
          <a:p>
            <a:pPr algn="just">
              <a:lnSpc>
                <a:spcPct val="90000"/>
              </a:lnSpc>
              <a:spcBef>
                <a:spcPts val="0"/>
              </a:spcBef>
              <a:spcAft>
                <a:spcPts val="0"/>
              </a:spcAft>
              <a:defRPr/>
            </a:pP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Basalt rocks have a composition rich in chemical elements considered as nutrients for plants, which makes it suitable for use in agriculture, improving soil fertility.</a:t>
            </a:r>
          </a:p>
          <a:p>
            <a:pPr algn="just">
              <a:lnSpc>
                <a:spcPct val="90000"/>
              </a:lnSpc>
              <a:spcBef>
                <a:spcPts val="0"/>
              </a:spcBef>
              <a:spcAft>
                <a:spcPts val="0"/>
              </a:spcAft>
              <a:defRPr/>
            </a:pP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Here are some of the main benefits of basalt powder in agriculture as well as some of the main building blocks of basalt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powder.</a:t>
            </a:r>
            <a:endParaRPr sz="1200" dirty="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pic>
        <p:nvPicPr>
          <p:cNvPr id="11" name="Imagem 1" descr="logo"/>
          <p:cNvPicPr>
            <a:picLocks noChangeAspect="1"/>
          </p:cNvPicPr>
          <p:nvPr/>
        </p:nvPicPr>
        <p:blipFill>
          <a:blip r:embed="rId3"/>
          <a:stretch>
            <a:fillRect/>
          </a:stretch>
        </p:blipFill>
        <p:spPr>
          <a:xfrm>
            <a:off x="7765415" y="6446520"/>
            <a:ext cx="1306830" cy="394970"/>
          </a:xfrm>
          <a:prstGeom prst="rect">
            <a:avLst/>
          </a:prstGeom>
        </p:spPr>
      </p:pic>
      <p:pic>
        <p:nvPicPr>
          <p:cNvPr id="13" name="Imagem 12" descr="plant-with-roots-png-2"/>
          <p:cNvPicPr>
            <a:picLocks noChangeAspect="1"/>
          </p:cNvPicPr>
          <p:nvPr/>
        </p:nvPicPr>
        <p:blipFill>
          <a:blip r:embed="rId4"/>
          <a:stretch>
            <a:fillRect/>
          </a:stretch>
        </p:blipFill>
        <p:spPr>
          <a:xfrm>
            <a:off x="-24130" y="1362075"/>
            <a:ext cx="1345565" cy="1529715"/>
          </a:xfrm>
          <a:prstGeom prst="rect">
            <a:avLst/>
          </a:prstGeom>
        </p:spPr>
      </p:pic>
      <p:graphicFrame>
        <p:nvGraphicFramePr>
          <p:cNvPr id="16" name="Objeto 15"/>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3078" r:id="rId5" imgW="2352675" imgH="2381250" progId="Paint.Picture">
                  <p:embed/>
                </p:oleObj>
              </mc:Choice>
              <mc:Fallback>
                <p:oleObj r:id="rId5" imgW="2352675" imgH="2381250" progId="Paint.Picture">
                  <p:embed/>
                  <p:pic>
                    <p:nvPicPr>
                      <p:cNvPr id="0" name="Imagem 7"/>
                      <p:cNvPicPr/>
                      <p:nvPr/>
                    </p:nvPicPr>
                    <p:blipFill>
                      <a:blip r:embed="rId6"/>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7"/>
          <a:stretch>
            <a:fillRect/>
          </a:stretch>
        </p:blipFill>
        <p:spPr>
          <a:xfrm>
            <a:off x="730885" y="805180"/>
            <a:ext cx="983615" cy="81597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
        <p:nvSpPr>
          <p:cNvPr id="14"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sz="2000" dirty="0" smtClean="0">
                <a:solidFill>
                  <a:schemeClr val="bg1"/>
                </a:solidFill>
                <a:sym typeface="+mn-ea"/>
              </a:rPr>
              <a:t>- </a:t>
            </a:r>
            <a:r>
              <a:rPr lang="pt-PT" altLang="en-US" sz="2000" dirty="0" smtClean="0">
                <a:solidFill>
                  <a:schemeClr val="bg1"/>
                </a:solidFill>
                <a:sym typeface="+mn-ea"/>
              </a:rPr>
              <a:t>16</a:t>
            </a:r>
            <a:r>
              <a:rPr sz="2000" dirty="0" smtClean="0">
                <a:solidFill>
                  <a:schemeClr val="bg1"/>
                </a:solidFill>
                <a:sym typeface="+mn-ea"/>
              </a:rPr>
              <a:t> </a:t>
            </a:r>
            <a:r>
              <a:rPr lang="pt-PT"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
        <p:nvSpPr>
          <p:cNvPr id="15"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31110" y="215265"/>
            <a:ext cx="6638925" cy="6490335"/>
          </a:xfrm>
          <a:prstGeom prst="rect">
            <a:avLst/>
          </a:prstGeom>
          <a:noFill/>
        </p:spPr>
        <p:txBody>
          <a:bodyPr wrap="square">
            <a:spAutoFit/>
          </a:bodyPr>
          <a:lstStyle/>
          <a:p>
            <a:pPr>
              <a:lnSpc>
                <a:spcPts val="1200"/>
              </a:lnSpc>
            </a:pPr>
            <a:r>
              <a:rPr lang="pt-PT" sz="1400" b="1" i="1" dirty="0" smtClean="0">
                <a:solidFill>
                  <a:srgbClr val="33B6D5"/>
                </a:solidFill>
                <a:latin typeface="Arial Narrow" panose="020B0606020202030204" pitchFamily="34" charset="0"/>
                <a:cs typeface="Arial Narrow" panose="020B0606020202030204" pitchFamily="34" charset="0"/>
              </a:rPr>
              <a:t>»</a:t>
            </a:r>
            <a:r>
              <a:rPr lang="pt-PT" sz="1400" b="1" i="1" dirty="0">
                <a:solidFill>
                  <a:srgbClr val="92D050"/>
                </a:solidFill>
                <a:latin typeface="Arial Narrow" panose="020B0606020202030204" pitchFamily="34" charset="0"/>
                <a:sym typeface="+mn-ea"/>
              </a:rPr>
              <a:t>MAIN BENEFITS OF BASALT POWDER IN AGRICULTURE</a:t>
            </a:r>
            <a:endParaRPr lang="pt-PT" sz="1400" b="1" i="1" dirty="0">
              <a:solidFill>
                <a:schemeClr val="accent3">
                  <a:lumMod val="75000"/>
                </a:schemeClr>
              </a:solidFill>
              <a:latin typeface="Arial Narrow" panose="020B0606020202030204" pitchFamily="34" charset="0"/>
            </a:endParaRPr>
          </a:p>
          <a:p>
            <a:pPr>
              <a:lnSpc>
                <a:spcPts val="1200"/>
              </a:lnSpc>
            </a:pPr>
            <a:r>
              <a:rPr lang="pt-PT" sz="1200" b="1" dirty="0" err="1" smtClean="0">
                <a:gradFill>
                  <a:gsLst>
                    <a:gs pos="0">
                      <a:srgbClr val="14CD68"/>
                    </a:gs>
                    <a:gs pos="100000">
                      <a:srgbClr val="035C7D"/>
                    </a:gs>
                  </a:gsLst>
                  <a:lin scaled="0"/>
                </a:gradFill>
                <a:latin typeface="Arial Narrow" panose="020B0606020202030204" pitchFamily="34" charset="0"/>
                <a:sym typeface="+mn-ea"/>
              </a:rPr>
              <a:t>The</a:t>
            </a:r>
            <a:r>
              <a:rPr lang="pt-PT" sz="1200" b="1" dirty="0" smtClean="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basalt</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powder</a:t>
            </a:r>
            <a:r>
              <a:rPr lang="pt-PT" sz="1200" b="1" dirty="0">
                <a:gradFill>
                  <a:gsLst>
                    <a:gs pos="0">
                      <a:srgbClr val="14CD68"/>
                    </a:gs>
                    <a:gs pos="100000">
                      <a:srgbClr val="035C7D"/>
                    </a:gs>
                  </a:gsLst>
                  <a:lin scaled="0"/>
                </a:gradFill>
                <a:latin typeface="Arial Narrow" panose="020B0606020202030204" pitchFamily="34" charset="0"/>
                <a:sym typeface="+mn-ea"/>
              </a:rPr>
              <a:t> in </a:t>
            </a:r>
            <a:r>
              <a:rPr lang="pt-PT" sz="1200" b="1" dirty="0" err="1">
                <a:gradFill>
                  <a:gsLst>
                    <a:gs pos="0">
                      <a:srgbClr val="14CD68"/>
                    </a:gs>
                    <a:gs pos="100000">
                      <a:srgbClr val="035C7D"/>
                    </a:gs>
                  </a:gsLst>
                  <a:lin scaled="0"/>
                </a:gradFill>
                <a:latin typeface="Arial Narrow" panose="020B0606020202030204" pitchFamily="34" charset="0"/>
                <a:sym typeface="+mn-ea"/>
              </a:rPr>
              <a:t>the</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revitalisation</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of</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agricultural</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land:</a:t>
            </a:r>
            <a:endParaRPr lang="pt-PT" sz="1200" b="1"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Slow </a:t>
            </a:r>
            <a:r>
              <a:rPr lang="pt-PT" sz="1200" dirty="0" err="1">
                <a:latin typeface="Arial Narrow" panose="020B0606020202030204" pitchFamily="34" charset="0"/>
                <a:sym typeface="+mn-ea"/>
              </a:rPr>
              <a:t>release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of</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nutrients</a:t>
            </a:r>
            <a:r>
              <a:rPr lang="pt-PT" sz="1200" dirty="0">
                <a:latin typeface="Arial Narrow" panose="020B0606020202030204" pitchFamily="34" charset="0"/>
                <a:sym typeface="+mn-ea"/>
              </a:rPr>
              <a:t> for </a:t>
            </a:r>
            <a:r>
              <a:rPr lang="pt-PT" sz="1200" dirty="0" err="1">
                <a:latin typeface="Arial Narrow" panose="020B0606020202030204" pitchFamily="34" charset="0"/>
                <a:sym typeface="+mn-ea"/>
              </a:rPr>
              <a:t>plants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err="1">
                <a:latin typeface="Arial Narrow" panose="020B0606020202030204" pitchFamily="34" charset="0"/>
                <a:sym typeface="+mn-ea"/>
              </a:rPr>
              <a:t>The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losses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of</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nutrients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by</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leaching</a:t>
            </a:r>
            <a:r>
              <a:rPr lang="pt-PT" sz="1200" dirty="0">
                <a:latin typeface="Arial Narrow" panose="020B0606020202030204" pitchFamily="34" charset="0"/>
                <a:sym typeface="+mn-ea"/>
              </a:rPr>
              <a:t> are </a:t>
            </a:r>
            <a:r>
              <a:rPr lang="pt-PT" sz="1200" dirty="0" err="1">
                <a:latin typeface="Arial Narrow" panose="020B0606020202030204" pitchFamily="34" charset="0"/>
                <a:sym typeface="+mn-ea"/>
              </a:rPr>
              <a:t>reduced</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err="1">
                <a:latin typeface="Arial Narrow" panose="020B0606020202030204" pitchFamily="34" charset="0"/>
                <a:sym typeface="+mn-ea"/>
              </a:rPr>
              <a:t>Easy</a:t>
            </a:r>
            <a:r>
              <a:rPr lang="pt-PT" sz="1200" dirty="0">
                <a:latin typeface="Arial Narrow" panose="020B0606020202030204" pitchFamily="34" charset="0"/>
                <a:sym typeface="+mn-ea"/>
              </a:rPr>
              <a:t> to </a:t>
            </a:r>
            <a:r>
              <a:rPr lang="pt-PT" sz="1200" dirty="0" err="1">
                <a:latin typeface="Arial Narrow" panose="020B0606020202030204" pitchFamily="34" charset="0"/>
                <a:sym typeface="+mn-ea"/>
              </a:rPr>
              <a:t>apply</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It has the potential to neutralize soil acidity (pH);</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It has no acidifying or salinizing properties for the soil;</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The presence of silicon reduces the fixation of phosphorus in soils and is able to indirectly increase the available levels of this element;</a:t>
            </a:r>
          </a:p>
          <a:p>
            <a:pPr lvl="0">
              <a:lnSpc>
                <a:spcPts val="1200"/>
              </a:lnSpc>
            </a:pPr>
            <a:r>
              <a:rPr lang="pt-PT" sz="800" b="1" dirty="0" smtClean="0">
                <a:solidFill>
                  <a:srgbClr val="33B6D5"/>
                </a:solidFill>
                <a:latin typeface="Arial Narrow" panose="020B0606020202030204" pitchFamily="34" charset="0"/>
                <a:sym typeface="+mn-ea"/>
              </a:rPr>
              <a:t>■ </a:t>
            </a:r>
            <a:r>
              <a:rPr lang="pt-PT" sz="1200">
                <a:latin typeface="Arial Narrow" panose="020B0606020202030204" pitchFamily="34" charset="0"/>
                <a:sym typeface="+mn-ea"/>
              </a:rPr>
              <a:t>It is a source of the calcium nutrients (Ca), magnesium (Mg) and beneficial element silicon (Si);</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is a source of iron micronutrients (Fe), manganese (Mn) and optionally copper (Cu), zinc (Zn) and vanadium (V);</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It can replace or supplement chemical fertilization;</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increases the efficiency of chemical fertilization and has highly positive effects;</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Lower incidence of pests and diseases in plants;</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err="1">
                <a:latin typeface="Arial Narrow" panose="020B0606020202030204" pitchFamily="34" charset="0"/>
                <a:sym typeface="+mn-ea"/>
              </a:rPr>
              <a:t>Increases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productivity</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particularly</a:t>
            </a:r>
            <a:r>
              <a:rPr lang="pt-PT" sz="1200" dirty="0">
                <a:latin typeface="Arial Narrow" panose="020B0606020202030204" pitchFamily="34" charset="0"/>
                <a:sym typeface="+mn-ea"/>
              </a:rPr>
              <a:t> in </a:t>
            </a:r>
            <a:r>
              <a:rPr lang="pt-PT" sz="1200" dirty="0" err="1">
                <a:latin typeface="Arial Narrow" panose="020B0606020202030204" pitchFamily="34" charset="0"/>
                <a:sym typeface="+mn-ea"/>
              </a:rPr>
              <a:t>fruit</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trees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and</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cereals</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nSpc>
                <a:spcPts val="600"/>
              </a:lnSpc>
              <a:spcBef>
                <a:spcPts val="0"/>
              </a:spcBef>
              <a:spcAft>
                <a:spcPts val="0"/>
              </a:spcAft>
            </a:pPr>
            <a:r>
              <a:rPr lang="pt-PT" sz="1200" dirty="0">
                <a:latin typeface="Arial Narrow" panose="020B0606020202030204" pitchFamily="34" charset="0"/>
                <a:sym typeface="+mn-ea"/>
              </a:rPr>
              <a:t> </a:t>
            </a:r>
            <a:endParaRPr lang="pt-PT" sz="1200" dirty="0">
              <a:latin typeface="Arial Narrow" panose="020B0606020202030204" pitchFamily="34" charset="0"/>
            </a:endParaRPr>
          </a:p>
          <a:p>
            <a:pPr>
              <a:lnSpc>
                <a:spcPts val="1200"/>
              </a:lnSpc>
              <a:defRPr/>
            </a:pPr>
            <a:r>
              <a:rPr lang="pt-PT" sz="1200" b="1" i="1" dirty="0" err="1">
                <a:gradFill>
                  <a:gsLst>
                    <a:gs pos="0">
                      <a:srgbClr val="14CD68"/>
                    </a:gs>
                    <a:gs pos="100000">
                      <a:srgbClr val="035C7D"/>
                    </a:gs>
                  </a:gsLst>
                  <a:lin scaled="0"/>
                </a:gradFill>
                <a:latin typeface="Arial Narrow" panose="020B0606020202030204" pitchFamily="34" charset="0"/>
                <a:sym typeface="+mn-ea"/>
              </a:rPr>
              <a:t>Basalt</a:t>
            </a:r>
            <a:r>
              <a:rPr lang="pt-PT" sz="1200" b="1" i="1" dirty="0">
                <a:gradFill>
                  <a:gsLst>
                    <a:gs pos="0">
                      <a:srgbClr val="14CD68"/>
                    </a:gs>
                    <a:gs pos="100000">
                      <a:srgbClr val="035C7D"/>
                    </a:gs>
                  </a:gsLst>
                  <a:lin scaled="0"/>
                </a:gradFill>
                <a:latin typeface="Arial Narrow" panose="020B0606020202030204" pitchFamily="34" charset="0"/>
                <a:sym typeface="+mn-ea"/>
              </a:rPr>
              <a:t> </a:t>
            </a:r>
            <a:r>
              <a:rPr lang="pt-PT" sz="1200" b="1" i="1" dirty="0" err="1">
                <a:gradFill>
                  <a:gsLst>
                    <a:gs pos="0">
                      <a:srgbClr val="14CD68"/>
                    </a:gs>
                    <a:gs pos="100000">
                      <a:srgbClr val="035C7D"/>
                    </a:gs>
                  </a:gsLst>
                  <a:lin scaled="0"/>
                </a:gradFill>
                <a:latin typeface="Arial Narrow" panose="020B0606020202030204" pitchFamily="34" charset="0"/>
                <a:sym typeface="+mn-ea"/>
              </a:rPr>
              <a:t>powder</a:t>
            </a:r>
            <a:r>
              <a:rPr lang="pt-PT" sz="1200" b="1" i="1" dirty="0">
                <a:gradFill>
                  <a:gsLst>
                    <a:gs pos="0">
                      <a:srgbClr val="14CD68"/>
                    </a:gs>
                    <a:gs pos="100000">
                      <a:srgbClr val="035C7D"/>
                    </a:gs>
                  </a:gsLst>
                  <a:lin scaled="0"/>
                </a:gradFill>
                <a:latin typeface="Arial Narrow" panose="020B0606020202030204" pitchFamily="34" charset="0"/>
                <a:sym typeface="+mn-ea"/>
              </a:rPr>
              <a:t> improves yields:</a:t>
            </a:r>
            <a:endParaRPr lang="pt-PT" sz="1200" b="1" i="1"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increases the growth of beneficial microorganisms, resulting in an increase in plant nutrients.</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Balances Soil</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makes nutrients available to plants at all stages of development.</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Provides essential nutrients.</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One application continuously releases minerals throughout an entire season</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nSpc>
                <a:spcPts val="600"/>
              </a:lnSpc>
              <a:spcBef>
                <a:spcPts val="0"/>
              </a:spcBef>
              <a:spcAft>
                <a:spcPts val="0"/>
              </a:spcAft>
              <a:defRPr/>
            </a:pPr>
            <a:endParaRPr lang="pt-PT" sz="1200" b="1" i="1" dirty="0">
              <a:solidFill>
                <a:schemeClr val="accent5">
                  <a:lumMod val="75000"/>
                </a:schemeClr>
              </a:solidFill>
              <a:latin typeface="Arial Narrow" panose="020B0606020202030204" pitchFamily="34" charset="0"/>
            </a:endParaRPr>
          </a:p>
          <a:p>
            <a:pPr>
              <a:lnSpc>
                <a:spcPts val="1200"/>
              </a:lnSpc>
              <a:defRPr/>
            </a:pPr>
            <a:r>
              <a:rPr lang="pt-PT" sz="1200" b="1" i="1" dirty="0" err="1">
                <a:gradFill>
                  <a:gsLst>
                    <a:gs pos="0">
                      <a:srgbClr val="14CD68"/>
                    </a:gs>
                    <a:gs pos="100000">
                      <a:srgbClr val="035C7D"/>
                    </a:gs>
                  </a:gsLst>
                  <a:lin scaled="0"/>
                </a:gradFill>
                <a:latin typeface="Arial Narrow" panose="020B0606020202030204" pitchFamily="34" charset="0"/>
                <a:sym typeface="+mn-ea"/>
              </a:rPr>
              <a:t>Basalt</a:t>
            </a:r>
            <a:r>
              <a:rPr lang="pt-PT" sz="1200" b="1" i="1" dirty="0">
                <a:gradFill>
                  <a:gsLst>
                    <a:gs pos="0">
                      <a:srgbClr val="14CD68"/>
                    </a:gs>
                    <a:gs pos="100000">
                      <a:srgbClr val="035C7D"/>
                    </a:gs>
                  </a:gsLst>
                  <a:lin scaled="0"/>
                </a:gradFill>
                <a:latin typeface="Arial Narrow" panose="020B0606020202030204" pitchFamily="34" charset="0"/>
                <a:sym typeface="+mn-ea"/>
              </a:rPr>
              <a:t> </a:t>
            </a:r>
            <a:r>
              <a:rPr lang="pt-PT" sz="1200" b="1" i="1" dirty="0" err="1">
                <a:gradFill>
                  <a:gsLst>
                    <a:gs pos="0">
                      <a:srgbClr val="14CD68"/>
                    </a:gs>
                    <a:gs pos="100000">
                      <a:srgbClr val="035C7D"/>
                    </a:gs>
                  </a:gsLst>
                  <a:lin scaled="0"/>
                </a:gradFill>
                <a:latin typeface="Arial Narrow" panose="020B0606020202030204" pitchFamily="34" charset="0"/>
                <a:sym typeface="+mn-ea"/>
              </a:rPr>
              <a:t>powder</a:t>
            </a:r>
            <a:r>
              <a:rPr lang="pt-PT" sz="1200" b="1" i="1" dirty="0">
                <a:gradFill>
                  <a:gsLst>
                    <a:gs pos="0">
                      <a:srgbClr val="14CD68"/>
                    </a:gs>
                    <a:gs pos="100000">
                      <a:srgbClr val="035C7D"/>
                    </a:gs>
                  </a:gsLst>
                  <a:lin scaled="0"/>
                </a:gradFill>
                <a:latin typeface="Arial Narrow" panose="020B0606020202030204" pitchFamily="34" charset="0"/>
                <a:sym typeface="+mn-ea"/>
              </a:rPr>
              <a:t> </a:t>
            </a:r>
            <a:r>
              <a:rPr lang="pt-PT" sz="1200" b="1" i="1" dirty="0" err="1">
                <a:gradFill>
                  <a:gsLst>
                    <a:gs pos="0">
                      <a:srgbClr val="14CD68"/>
                    </a:gs>
                    <a:gs pos="100000">
                      <a:srgbClr val="035C7D"/>
                    </a:gs>
                  </a:gsLst>
                  <a:lin scaled="0"/>
                </a:gradFill>
                <a:latin typeface="Arial Narrow" panose="020B0606020202030204" pitchFamily="34" charset="0"/>
                <a:sym typeface="+mn-ea"/>
              </a:rPr>
              <a:t>I</a:t>
            </a:r>
            <a:r>
              <a:rPr lang="pt-PT" sz="1200" b="1" i="1" dirty="0" err="1">
                <a:solidFill>
                  <a:schemeClr val="bg1"/>
                </a:solidFill>
                <a:latin typeface="Arial Narrow" panose="020B0606020202030204" pitchFamily="34" charset="0"/>
                <a:sym typeface="+mn-ea"/>
              </a:rPr>
              <a:t>ncreases</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Nutritional</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Value</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of</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agricultural products:</a:t>
            </a:r>
            <a:endParaRPr lang="pt-PT" sz="1200" b="1" i="1"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Can increase the cation exchange capacity of highly weathered soils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Speeds composting</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May help release phosphates more readily to the plant</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The standard dosage is equivalent to a 20 kg bag of basalt powder on 40 m</a:t>
            </a:r>
            <a:r>
              <a:rPr lang="pt-PT" sz="1200" baseline="30000" dirty="0">
                <a:latin typeface="Arial Narrow" panose="020B0606020202030204" pitchFamily="34" charset="0"/>
                <a:sym typeface="+mn-ea"/>
              </a:rPr>
              <a:t>2</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Basalt </a:t>
            </a:r>
            <a:r>
              <a:rPr lang="pt-PT" altLang="en-US" sz="1200" dirty="0" err="1">
                <a:latin typeface="Arial Narrow" panose="020B0606020202030204" pitchFamily="34" charset="0"/>
                <a:sym typeface="+mn-ea"/>
              </a:rPr>
              <a:t>powder</a:t>
            </a:r>
            <a:r>
              <a:rPr lang="en-US" altLang="pt-PT" sz="1200" dirty="0">
                <a:latin typeface="Arial Narrow" panose="020B0606020202030204" pitchFamily="34" charset="0"/>
                <a:sym typeface="+mn-ea"/>
              </a:rPr>
              <a:t> </a:t>
            </a:r>
            <a:r>
              <a:rPr lang="pt-PT" altLang="en-US" sz="1200" dirty="0" err="1">
                <a:latin typeface="Arial Narrow" panose="020B0606020202030204" pitchFamily="34" charset="0"/>
                <a:sym typeface="+mn-ea"/>
              </a:rPr>
              <a:t>will</a:t>
            </a:r>
            <a:r>
              <a:rPr lang="pt-PT" altLang="en-US" sz="1200" dirty="0">
                <a:latin typeface="Arial Narrow" panose="020B0606020202030204" pitchFamily="34" charset="0"/>
                <a:sym typeface="+mn-ea"/>
              </a:rPr>
              <a:t> </a:t>
            </a:r>
            <a:r>
              <a:rPr lang="en-US" altLang="pt-PT" sz="1200" dirty="0">
                <a:latin typeface="Arial Narrow" panose="020B0606020202030204" pitchFamily="34" charset="0"/>
                <a:sym typeface="+mn-ea"/>
              </a:rPr>
              <a:t>recondition </a:t>
            </a:r>
            <a:r>
              <a:rPr lang="pt-PT" altLang="en-US" sz="1200" dirty="0" err="1">
                <a:latin typeface="Arial Narrow" panose="020B0606020202030204" pitchFamily="34" charset="0"/>
                <a:sym typeface="+mn-ea"/>
              </a:rPr>
              <a:t>the</a:t>
            </a:r>
            <a:r>
              <a:rPr lang="pt-PT" altLang="en-US" sz="1200" dirty="0">
                <a:latin typeface="Arial Narrow" panose="020B0606020202030204" pitchFamily="34" charset="0"/>
                <a:sym typeface="+mn-ea"/>
              </a:rPr>
              <a:t> </a:t>
            </a:r>
            <a:r>
              <a:rPr lang="en-US" altLang="pt-PT" sz="1200" dirty="0">
                <a:latin typeface="Arial Narrow" panose="020B0606020202030204" pitchFamily="34" charset="0"/>
                <a:sym typeface="+mn-ea"/>
              </a:rPr>
              <a:t>soil naturally</a:t>
            </a:r>
            <a:r>
              <a:rPr lang="pt-PT" altLang="en-US" sz="1200" dirty="0">
                <a:latin typeface="Arial Narrow" panose="020B0606020202030204" pitchFamily="34" charset="0"/>
                <a:sym typeface="+mn-ea"/>
              </a:rPr>
              <a:t>,</a:t>
            </a:r>
            <a:r>
              <a:rPr lang="en-US" altLang="pt-PT" sz="1200" dirty="0">
                <a:latin typeface="Arial Narrow" panose="020B0606020202030204" pitchFamily="34" charset="0"/>
                <a:sym typeface="+mn-ea"/>
              </a:rPr>
              <a:t> giving healthier plants, fruit and vegetables and higher yields, aster.</a:t>
            </a:r>
          </a:p>
          <a:p>
            <a:pPr>
              <a:lnSpc>
                <a:spcPts val="700"/>
              </a:lnSpc>
              <a:spcBef>
                <a:spcPts val="0"/>
              </a:spcBef>
              <a:spcAft>
                <a:spcPts val="0"/>
              </a:spcAft>
              <a:defRPr/>
            </a:pPr>
            <a:endParaRPr lang="en-US" altLang="pt-PT" sz="1200" dirty="0">
              <a:latin typeface="Arial Narrow" panose="020B0606020202030204" pitchFamily="34" charset="0"/>
            </a:endParaRPr>
          </a:p>
          <a:p>
            <a:pPr>
              <a:lnSpc>
                <a:spcPts val="1200"/>
              </a:lnSpc>
              <a:defRPr/>
            </a:pPr>
            <a:r>
              <a:rPr lang="pt-PT" sz="1200" b="1" i="1" dirty="0">
                <a:solidFill>
                  <a:schemeClr val="bg1"/>
                </a:solidFill>
                <a:latin typeface="Arial Narrow" panose="020B0606020202030204" pitchFamily="34" charset="0"/>
                <a:sym typeface="+mn-ea"/>
              </a:rPr>
              <a:t>Contains: Calcium and Magnesium Silicate</a:t>
            </a:r>
            <a:endParaRPr lang="pt-PT" sz="1200" b="1" i="1" dirty="0">
              <a:latin typeface="Arial Narrow" panose="020B0606020202030204" pitchFamily="34" charset="0"/>
            </a:endParaRPr>
          </a:p>
          <a:p>
            <a:pPr lvl="0">
              <a:lnSpc>
                <a:spcPts val="12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Adequate silicon nutrition may help protect plants from insect and fungal diseases and prevent micronutrient toxicities and other nutrient imbalances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Silicon is also known to improve water use efficiency and enhance root growth and structural strength</a:t>
            </a:r>
            <a:r>
              <a:rPr lang="pt-PT" sz="1200" dirty="0">
                <a:latin typeface="Arial Narrow" panose="020B0606020202030204" pitchFamily="34" charset="0"/>
                <a:sym typeface="+mn-ea"/>
              </a:rPr>
              <a:t>, increasing the photosynthetic efficiency.</a:t>
            </a:r>
            <a:endParaRPr lang="pt-PT" sz="1200" dirty="0">
              <a:latin typeface="Arial Narrow" panose="020B0606020202030204" pitchFamily="34" charset="0"/>
            </a:endParaRPr>
          </a:p>
          <a:p>
            <a:pPr lvl="0">
              <a:lnSpc>
                <a:spcPts val="12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Silicon compounds impact on soil physical and chemical properties such as soil aggregation, water holding capacity and exchange and buffering capacity</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1">
              <a:lnSpc>
                <a:spcPts val="700"/>
              </a:lnSpc>
              <a:spcBef>
                <a:spcPts val="0"/>
              </a:spcBef>
              <a:spcAft>
                <a:spcPts val="0"/>
              </a:spcAft>
              <a:defRPr/>
            </a:pPr>
            <a:endParaRPr lang="pt-PT" sz="1200" dirty="0">
              <a:latin typeface="Arial Narrow" panose="020B0606020202030204" pitchFamily="34" charset="0"/>
            </a:endParaRPr>
          </a:p>
          <a:p>
            <a:pPr>
              <a:lnSpc>
                <a:spcPts val="1200"/>
              </a:lnSpc>
              <a:defRPr/>
            </a:pPr>
            <a:r>
              <a:rPr lang="pt-PT" sz="1200" b="1" i="1" dirty="0" err="1">
                <a:solidFill>
                  <a:schemeClr val="bg1"/>
                </a:solidFill>
                <a:latin typeface="Arial Narrow" panose="020B0606020202030204" pitchFamily="34" charset="0"/>
                <a:sym typeface="+mn-ea"/>
              </a:rPr>
              <a:t>Ingredients</a:t>
            </a:r>
            <a:endParaRPr lang="pt-PT" sz="1200" b="1" i="1" dirty="0">
              <a:latin typeface="Arial Narrow" panose="020B0606020202030204" pitchFamily="34" charset="0"/>
            </a:endParaRPr>
          </a:p>
          <a:p>
            <a:pPr>
              <a:lnSpc>
                <a:spcPts val="1200"/>
              </a:lnSpc>
              <a:defRPr/>
            </a:pPr>
            <a:r>
              <a:rPr lang="pt-PT" sz="1200" dirty="0">
                <a:latin typeface="Arial Narrow" panose="020B0606020202030204" pitchFamily="34" charset="0"/>
                <a:sym typeface="+mn-ea"/>
              </a:rPr>
              <a:t>Basalt powder is a soil enhancer and 100% remineralizer, thus forming a new and fertile soil.</a:t>
            </a:r>
            <a:endParaRPr lang="pt-PT" sz="1200" dirty="0">
              <a:latin typeface="Arial Narrow" panose="020B0606020202030204" pitchFamily="34" charset="0"/>
            </a:endParaRPr>
          </a:p>
          <a:p>
            <a:pPr>
              <a:lnSpc>
                <a:spcPts val="500"/>
              </a:lnSpc>
              <a:defRPr/>
            </a:pPr>
            <a:endParaRPr lang="pt-PT" sz="1200" dirty="0">
              <a:latin typeface="Arial Narrow" panose="020B0606020202030204" pitchFamily="34" charset="0"/>
            </a:endParaRPr>
          </a:p>
          <a:p>
            <a:pPr>
              <a:lnSpc>
                <a:spcPts val="1200"/>
              </a:lnSpc>
              <a:defRPr/>
            </a:pPr>
            <a:r>
              <a:rPr lang="pt-PT" sz="1200" b="1" i="1" dirty="0" err="1">
                <a:solidFill>
                  <a:schemeClr val="bg1"/>
                </a:solidFill>
                <a:latin typeface="Arial Narrow" panose="020B0606020202030204" pitchFamily="34" charset="0"/>
                <a:sym typeface="+mn-ea"/>
              </a:rPr>
              <a:t>Volcanic</a:t>
            </a:r>
            <a:r>
              <a:rPr lang="pt-PT" sz="1200" b="1" i="1" dirty="0">
                <a:solidFill>
                  <a:schemeClr val="bg1"/>
                </a:solidFill>
                <a:latin typeface="Arial Narrow" panose="020B0606020202030204" pitchFamily="34" charset="0"/>
                <a:sym typeface="+mn-ea"/>
              </a:rPr>
              <a:t> Rock</a:t>
            </a:r>
            <a:endParaRPr lang="pt-PT" sz="1200" b="1" i="1" dirty="0">
              <a:latin typeface="Arial Narrow" panose="020B0606020202030204" pitchFamily="34" charset="0"/>
            </a:endParaRPr>
          </a:p>
          <a:p>
            <a:pPr>
              <a:lnSpc>
                <a:spcPts val="1200"/>
              </a:lnSpc>
              <a:defRPr/>
            </a:pPr>
            <a:r>
              <a:rPr lang="en-US" altLang="pt-PT" sz="1200" dirty="0">
                <a:latin typeface="Arial Narrow" panose="020B0606020202030204" pitchFamily="34" charset="0"/>
                <a:sym typeface="+mn-ea"/>
              </a:rPr>
              <a:t>In the form of a fine dust, volcanic </a:t>
            </a:r>
            <a:r>
              <a:rPr lang="pt-PT" altLang="en-US" sz="1200" dirty="0">
                <a:latin typeface="Arial Narrow" panose="020B0606020202030204" pitchFamily="34" charset="0"/>
                <a:sym typeface="+mn-ea"/>
              </a:rPr>
              <a:t>rock</a:t>
            </a:r>
            <a:r>
              <a:rPr lang="en-US" altLang="pt-PT" sz="1200" dirty="0">
                <a:latin typeface="Arial Narrow" panose="020B0606020202030204" pitchFamily="34" charset="0"/>
                <a:sym typeface="+mn-ea"/>
              </a:rPr>
              <a:t> contributes to soil friability and contains micro-nutrients. It also serves as a natural insect deterrent</a:t>
            </a:r>
            <a:r>
              <a:rPr lang="pt-PT" sz="1200" dirty="0">
                <a:latin typeface="Arial Narrow" panose="020B0606020202030204" pitchFamily="34" charset="0"/>
                <a:sym typeface="+mn-ea"/>
              </a:rPr>
              <a:t>.</a:t>
            </a:r>
            <a:endParaRPr lang="pt-PT" sz="1200" dirty="0" smtClean="0">
              <a:solidFill>
                <a:schemeClr val="tx1"/>
              </a:solidFill>
              <a:latin typeface="Arial Narrow" panose="020B0606020202030204" pitchFamily="34" charset="0"/>
            </a:endParaRPr>
          </a:p>
        </p:txBody>
      </p:sp>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4</a:t>
            </a:fld>
            <a:endParaRPr lang="fr-FR" altLang="pt-PT" sz="1200" b="1" i="1" u="sng" dirty="0">
              <a:solidFill>
                <a:schemeClr val="accent5">
                  <a:lumMod val="50000"/>
                </a:schemeClr>
              </a:solidFill>
            </a:endParaRPr>
          </a:p>
        </p:txBody>
      </p:sp>
      <p:pic>
        <p:nvPicPr>
          <p:cNvPr id="21" name="Imagem 20"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23" name="Objeto 22"/>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4102"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805180"/>
            <a:ext cx="983615" cy="8159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
        <p:nvSpPr>
          <p:cNvPr id="11"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sz="2000" dirty="0" smtClean="0">
                <a:solidFill>
                  <a:schemeClr val="bg1"/>
                </a:solidFill>
                <a:sym typeface="+mn-ea"/>
              </a:rPr>
              <a:t>- </a:t>
            </a:r>
            <a:r>
              <a:rPr lang="pt-PT" altLang="en-US" sz="2000" dirty="0" smtClean="0">
                <a:solidFill>
                  <a:schemeClr val="bg1"/>
                </a:solidFill>
                <a:sym typeface="+mn-ea"/>
              </a:rPr>
              <a:t>16</a:t>
            </a:r>
            <a:r>
              <a:rPr sz="2000" dirty="0" smtClean="0">
                <a:solidFill>
                  <a:schemeClr val="bg1"/>
                </a:solidFill>
                <a:sym typeface="+mn-ea"/>
              </a:rPr>
              <a:t> </a:t>
            </a:r>
            <a:r>
              <a:rPr lang="pt-PT"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
        <p:nvSpPr>
          <p:cNvPr id="12"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469515" y="349885"/>
            <a:ext cx="6591935" cy="6263640"/>
          </a:xfrm>
          <a:prstGeom prst="rect">
            <a:avLst/>
          </a:prstGeom>
          <a:noFill/>
        </p:spPr>
        <p:txBody>
          <a:bodyPr wrap="square">
            <a:spAutoFit/>
          </a:bodyPr>
          <a:lstStyle/>
          <a:p>
            <a:pPr>
              <a:lnSpc>
                <a:spcPct val="90000"/>
              </a:lnSpc>
              <a:spcBef>
                <a:spcPts val="0"/>
              </a:spcBef>
              <a:spcAft>
                <a:spcPts val="0"/>
              </a:spcAft>
              <a:defRPr/>
            </a:pPr>
            <a:r>
              <a:rPr lang="pt-PT" sz="1400" b="1" i="1" dirty="0">
                <a:solidFill>
                  <a:srgbClr val="92D050"/>
                </a:solidFill>
                <a:latin typeface="Arial Narrow" panose="020B0606020202030204" pitchFamily="34" charset="0"/>
                <a:sym typeface="+mn-ea"/>
              </a:rPr>
              <a:t>THE MAIN CONSTITUENT ELEMENTS OF BASALT</a:t>
            </a:r>
            <a:endParaRPr lang="pt-PT" sz="1400" b="1" i="1" dirty="0">
              <a:solidFill>
                <a:srgbClr val="92D050"/>
              </a:solidFill>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Silicates:</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Silicates are necessary in building plant protein and in the synthesis of certain vitamins in plants. Silicates function as a vital element in protecting plants against insects and fungi attack, strengthening qualities and have been found to influence other minerals useful in plant metabolism</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Calcium:</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Plants need calcium for normal cell division, as a component of cell walls, as a component of the salts inside the cells and as a part of the genetic coding materials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Magnesium:</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Magnesium is a key component of the chlorophylls, the green </a:t>
            </a:r>
            <a:r>
              <a:rPr lang="en-US" altLang="pt-PT" sz="1200" dirty="0" err="1">
                <a:latin typeface="Arial Narrow" panose="020B0606020202030204" pitchFamily="34" charset="0"/>
                <a:sym typeface="+mn-ea"/>
              </a:rPr>
              <a:t>coloured</a:t>
            </a:r>
            <a:r>
              <a:rPr lang="en-US" altLang="pt-PT" sz="1200" dirty="0">
                <a:latin typeface="Arial Narrow" panose="020B0606020202030204" pitchFamily="34" charset="0"/>
                <a:sym typeface="+mn-ea"/>
              </a:rPr>
              <a:t> cells in the plant. It is therefore vital as chlorophylls are the cells which perform photosynthesis. Also, plants need magnesium before </a:t>
            </a:r>
            <a:r>
              <a:rPr lang="en-US" altLang="pt-PT" sz="1200" dirty="0" err="1">
                <a:latin typeface="Arial Narrow" panose="020B0606020202030204" pitchFamily="34" charset="0"/>
                <a:sym typeface="+mn-ea"/>
              </a:rPr>
              <a:t>thay</a:t>
            </a:r>
            <a:r>
              <a:rPr lang="en-US" altLang="pt-PT" sz="1200" dirty="0">
                <a:latin typeface="Arial Narrow" panose="020B0606020202030204" pitchFamily="34" charset="0"/>
                <a:sym typeface="+mn-ea"/>
              </a:rPr>
              <a:t> can make use of phosphorous and magnesium also activates several different enzyme systems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Iron:</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Iron is a </a:t>
            </a:r>
            <a:r>
              <a:rPr lang="en-US" altLang="pt-PT" sz="1200" dirty="0" err="1">
                <a:latin typeface="Arial Narrow" panose="020B0606020202030204" pitchFamily="34" charset="0"/>
                <a:sym typeface="+mn-ea"/>
              </a:rPr>
              <a:t>constitutent</a:t>
            </a:r>
            <a:r>
              <a:rPr lang="en-US" altLang="pt-PT" sz="1200" dirty="0">
                <a:latin typeface="Arial Narrow" panose="020B0606020202030204" pitchFamily="34" charset="0"/>
                <a:sym typeface="+mn-ea"/>
              </a:rPr>
              <a:t> of many compounds in plants that regulates and promotes growth. It is especially important to the function of chloroplasts, the plant cells that contain chlorophyll, which are the particles that perform photosynthesis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Potassium:</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Potassium strengthens plant stalks and helps undo the stress induced by excess nitrogen</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Phosphorus:</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Phosphorus is the </a:t>
            </a:r>
            <a:r>
              <a:rPr lang="pt-PT" altLang="en-US" sz="1200" dirty="0">
                <a:latin typeface="Arial Narrow" panose="020B0606020202030204" pitchFamily="34" charset="0"/>
                <a:sym typeface="+mn-ea"/>
              </a:rPr>
              <a:t>«</a:t>
            </a:r>
            <a:r>
              <a:rPr lang="en-US" altLang="pt-PT" sz="1200" dirty="0">
                <a:latin typeface="Arial Narrow" panose="020B0606020202030204" pitchFamily="34" charset="0"/>
                <a:sym typeface="+mn-ea"/>
              </a:rPr>
              <a:t>Go</a:t>
            </a:r>
            <a:r>
              <a:rPr lang="pt-PT" altLang="en-US" sz="1200" dirty="0">
                <a:latin typeface="Arial Narrow" panose="020B0606020202030204" pitchFamily="34" charset="0"/>
                <a:sym typeface="+mn-ea"/>
              </a:rPr>
              <a:t>»</a:t>
            </a:r>
            <a:r>
              <a:rPr lang="en-US" altLang="pt-PT" sz="1200" dirty="0">
                <a:latin typeface="Arial Narrow" panose="020B0606020202030204" pitchFamily="34" charset="0"/>
                <a:sym typeface="+mn-ea"/>
              </a:rPr>
              <a:t> food for plants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a:solidFill>
                  <a:schemeClr val="accent3">
                    <a:lumMod val="75000"/>
                  </a:schemeClr>
                </a:solidFill>
                <a:latin typeface="Arial Narrow" panose="020B0606020202030204" pitchFamily="34" charset="0"/>
                <a:sym typeface="+mn-ea"/>
              </a:rPr>
              <a:t>Trace </a:t>
            </a:r>
            <a:r>
              <a:rPr lang="pt-PT" sz="1200" b="1" i="1" dirty="0" err="1">
                <a:solidFill>
                  <a:schemeClr val="accent3">
                    <a:lumMod val="75000"/>
                  </a:schemeClr>
                </a:solidFill>
                <a:latin typeface="Arial Narrow" panose="020B0606020202030204" pitchFamily="34" charset="0"/>
                <a:sym typeface="+mn-ea"/>
              </a:rPr>
              <a:t>Minerals:</a:t>
            </a:r>
            <a:endParaRPr lang="pt-PT" sz="1200" b="1" i="1" dirty="0">
              <a:solidFill>
                <a:schemeClr val="accent3">
                  <a:lumMod val="75000"/>
                </a:schemeClr>
              </a:solidFill>
              <a:latin typeface="Arial Narrow" panose="020B0606020202030204" pitchFamily="34" charset="0"/>
            </a:endParaRPr>
          </a:p>
          <a:p>
            <a:pPr>
              <a:lnSpc>
                <a:spcPct val="90000"/>
              </a:lnSpc>
              <a:defRPr/>
            </a:pPr>
            <a:r>
              <a:rPr lang="pt-PT" sz="800" b="1" dirty="0" smtClean="0">
                <a:solidFill>
                  <a:srgbClr val="0099CC"/>
                </a:solidFill>
                <a:latin typeface="Arial Narrow" panose="020B0606020202030204" pitchFamily="34" charset="0"/>
                <a:sym typeface="+mn-ea"/>
              </a:rPr>
              <a:t>■ </a:t>
            </a:r>
            <a:r>
              <a:rPr sz="1200">
                <a:latin typeface="Arial Narrow" panose="020B0606020202030204" pitchFamily="34" charset="0"/>
                <a:sym typeface="+mn-ea"/>
              </a:rPr>
              <a:t>Basalt is a source of iron, manganese, and some types of basalts are sources of copper, zinc and vanadium.</a:t>
            </a:r>
          </a:p>
          <a:p>
            <a:pPr>
              <a:lnSpc>
                <a:spcPct val="90000"/>
              </a:lnSpc>
              <a:defRPr/>
            </a:pPr>
            <a:r>
              <a:rPr lang="pt-PT" sz="1200" b="1" i="1" dirty="0">
                <a:solidFill>
                  <a:schemeClr val="accent3">
                    <a:lumMod val="75000"/>
                  </a:schemeClr>
                </a:solidFill>
                <a:latin typeface="Arial Narrow" panose="020B0606020202030204" pitchFamily="34" charset="0"/>
                <a:sym typeface="+mn-ea"/>
              </a:rPr>
              <a:t>As a </a:t>
            </a:r>
            <a:r>
              <a:rPr lang="pt-PT" sz="1200" b="1" i="1" dirty="0" err="1">
                <a:solidFill>
                  <a:schemeClr val="accent3">
                    <a:lumMod val="75000"/>
                  </a:schemeClr>
                </a:solidFill>
                <a:latin typeface="Arial Narrow" panose="020B0606020202030204" pitchFamily="34" charset="0"/>
                <a:sym typeface="+mn-ea"/>
              </a:rPr>
              <a:t>soil</a:t>
            </a:r>
            <a:r>
              <a:rPr lang="pt-PT" sz="1200" b="1" i="1" dirty="0">
                <a:solidFill>
                  <a:schemeClr val="accent3">
                    <a:lumMod val="75000"/>
                  </a:schemeClr>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remineralisation</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product</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Basalt</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Powder</a:t>
            </a:r>
            <a:r>
              <a:rPr lang="pt-PT" sz="1200" b="1" i="1" dirty="0">
                <a:solidFill>
                  <a:schemeClr val="bg1"/>
                </a:solidFill>
                <a:latin typeface="Arial Narrow" panose="020B0606020202030204" pitchFamily="34" charset="0"/>
                <a:sym typeface="+mn-ea"/>
              </a:rPr>
              <a:t>:</a:t>
            </a:r>
            <a:endParaRPr lang="pt-PT" sz="1200" b="1" i="1" dirty="0">
              <a:solidFill>
                <a:schemeClr val="accent3">
                  <a:lumMod val="75000"/>
                </a:schemeClr>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sz="1200" dirty="0">
                <a:latin typeface="Arial Narrow" panose="020B0606020202030204" pitchFamily="34" charset="0"/>
                <a:sym typeface="+mn-ea"/>
              </a:rPr>
              <a:t>It causes an impressive growth of beneficial microorganisms in the soil and induces the development of plant roots.</a:t>
            </a:r>
            <a:endParaRPr lang="pt-PT" sz="1200" dirty="0">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Raises the moisture and nutrient storage capacity of the soil</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Makes mineral nutrients readily available, increasing their intake by plants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sz="1200" dirty="0">
                <a:latin typeface="Arial Narrow" panose="020B0606020202030204" pitchFamily="34" charset="0"/>
                <a:sym typeface="+mn-ea"/>
              </a:rPr>
              <a:t>Makes mineral nutrients available at all stages of plant growth.</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Provides sustained-release properties</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sz="1200">
                <a:latin typeface="Arial Narrow" panose="020B0606020202030204" pitchFamily="34" charset="0"/>
                <a:sym typeface="+mn-ea"/>
              </a:rPr>
              <a:t>Contracts the effects of soil acidity [pH].</a:t>
            </a:r>
            <a:endParaRPr sz="120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sz="1200">
                <a:latin typeface="Arial Narrow" panose="020B0606020202030204" pitchFamily="34" charset="0"/>
                <a:sym typeface="+mn-ea"/>
              </a:rPr>
              <a:t>Decreases toxic interchangeable aluminum</a:t>
            </a:r>
            <a:r>
              <a:rPr lang="pt-PT" sz="1200">
                <a:latin typeface="Arial Narrow" panose="020B0606020202030204" pitchFamily="34" charset="0"/>
                <a:sym typeface="+mn-ea"/>
              </a:rPr>
              <a:t>.</a:t>
            </a:r>
            <a:endParaRPr sz="120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Reduces soil erosion</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sz="1200" dirty="0">
                <a:latin typeface="Arial Narrow" panose="020B0606020202030204" pitchFamily="34" charset="0"/>
                <a:sym typeface="+mn-ea"/>
              </a:rPr>
              <a:t>Contributes to the </a:t>
            </a:r>
            <a:r>
              <a:rPr lang="en-US" altLang="pt-PT" sz="1200" dirty="0">
                <a:latin typeface="Arial Narrow" panose="020B0606020202030204" pitchFamily="34" charset="0"/>
                <a:sym typeface="+mn-ea"/>
              </a:rPr>
              <a:t>building</a:t>
            </a:r>
            <a:r>
              <a:rPr lang="pt-PT" sz="1200" dirty="0">
                <a:latin typeface="Arial Narrow" panose="020B0606020202030204" pitchFamily="34" charset="0"/>
                <a:sym typeface="+mn-ea"/>
              </a:rPr>
              <a:t> of stable humus complexes.</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altLang="en-US" sz="1200" dirty="0" err="1">
                <a:latin typeface="Arial Narrow" panose="020B0606020202030204" pitchFamily="34" charset="0"/>
                <a:sym typeface="+mn-ea"/>
              </a:rPr>
              <a:t>Im</a:t>
            </a:r>
            <a:r>
              <a:rPr lang="en-US" altLang="pt-PT" sz="1200" dirty="0">
                <a:latin typeface="Arial Narrow" panose="020B0606020202030204" pitchFamily="34" charset="0"/>
                <a:sym typeface="+mn-ea"/>
              </a:rPr>
              <a:t>proves resistance to insects, disease, fungus, frost and drought</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endParaRPr lang="pt-PT" sz="1200" dirty="0">
              <a:latin typeface="Arial Narrow" panose="020B0606020202030204" pitchFamily="34" charset="0"/>
            </a:endParaRPr>
          </a:p>
          <a:p>
            <a:pPr>
              <a:lnSpc>
                <a:spcPct val="90000"/>
              </a:lnSpc>
              <a:defRPr/>
            </a:pPr>
            <a:r>
              <a:rPr lang="pt-PT" sz="1200" dirty="0" err="1">
                <a:latin typeface="Arial Narrow" panose="020B0606020202030204" pitchFamily="34" charset="0"/>
                <a:sym typeface="+mn-ea"/>
              </a:rPr>
              <a:t>Basalt</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powder</a:t>
            </a:r>
            <a:r>
              <a:rPr lang="pt-PT" sz="1200" dirty="0">
                <a:latin typeface="Arial Narrow" panose="020B0606020202030204" pitchFamily="34" charset="0"/>
                <a:sym typeface="+mn-ea"/>
              </a:rPr>
              <a:t> can </a:t>
            </a:r>
            <a:r>
              <a:rPr lang="pt-PT" sz="1200" dirty="0" err="1">
                <a:latin typeface="Arial Narrow" panose="020B0606020202030204" pitchFamily="34" charset="0"/>
                <a:sym typeface="+mn-ea"/>
              </a:rPr>
              <a:t>be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supplied</a:t>
            </a:r>
            <a:r>
              <a:rPr lang="pt-PT" sz="1200" dirty="0">
                <a:latin typeface="Arial Narrow" panose="020B0606020202030204" pitchFamily="34" charset="0"/>
                <a:sym typeface="+mn-ea"/>
              </a:rPr>
              <a:t> in </a:t>
            </a:r>
            <a:r>
              <a:rPr lang="pt-PT" sz="1200" dirty="0" err="1">
                <a:latin typeface="Arial Narrow" panose="020B0606020202030204" pitchFamily="34" charset="0"/>
                <a:sym typeface="+mn-ea"/>
              </a:rPr>
              <a:t>small</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quantities</a:t>
            </a:r>
            <a:r>
              <a:rPr lang="pt-PT" sz="1200" dirty="0">
                <a:latin typeface="Arial Narrow" panose="020B0606020202030204" pitchFamily="34" charset="0"/>
                <a:sym typeface="+mn-ea"/>
              </a:rPr>
              <a:t> for </a:t>
            </a:r>
            <a:r>
              <a:rPr lang="pt-PT" sz="1200" dirty="0" err="1">
                <a:latin typeface="Arial Narrow" panose="020B0606020202030204" pitchFamily="34" charset="0"/>
                <a:sym typeface="+mn-ea"/>
              </a:rPr>
              <a:t>gardening</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or</a:t>
            </a:r>
            <a:r>
              <a:rPr lang="pt-PT" sz="1200" dirty="0">
                <a:latin typeface="Arial Narrow" panose="020B0606020202030204" pitchFamily="34" charset="0"/>
                <a:sym typeface="+mn-ea"/>
              </a:rPr>
              <a:t> in </a:t>
            </a:r>
            <a:r>
              <a:rPr lang="pt-PT" sz="1200" dirty="0" err="1">
                <a:latin typeface="Arial Narrow" panose="020B0606020202030204" pitchFamily="34" charset="0"/>
                <a:sym typeface="+mn-ea"/>
              </a:rPr>
              <a:t>large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quantities</a:t>
            </a:r>
            <a:r>
              <a:rPr lang="pt-PT" sz="1200" dirty="0">
                <a:latin typeface="Arial Narrow" panose="020B0606020202030204" pitchFamily="34" charset="0"/>
                <a:sym typeface="+mn-ea"/>
              </a:rPr>
              <a:t> for </a:t>
            </a:r>
            <a:r>
              <a:rPr lang="pt-PT" sz="1200" dirty="0" err="1">
                <a:latin typeface="Arial Narrow" panose="020B0606020202030204" pitchFamily="34" charset="0"/>
                <a:sym typeface="+mn-ea"/>
              </a:rPr>
              <a:t>intensive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and</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extensive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farming</a:t>
            </a:r>
            <a:r>
              <a:rPr lang="pt-PT" sz="1200" dirty="0" smtClean="0">
                <a:latin typeface="Arial Narrow" panose="020B0606020202030204" pitchFamily="34" charset="0"/>
                <a:sym typeface="+mn-ea"/>
              </a:rPr>
              <a:t>.</a:t>
            </a:r>
            <a:endParaRPr lang="pt-PT" sz="1200" dirty="0" smtClean="0">
              <a:solidFill>
                <a:schemeClr val="tx1"/>
              </a:solidFill>
              <a:latin typeface="Arial Narrow" panose="020B0606020202030204" pitchFamily="34" charset="0"/>
            </a:endParaRPr>
          </a:p>
        </p:txBody>
      </p:sp>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5</a:t>
            </a:fld>
            <a:endParaRPr lang="fr-FR" altLang="pt-PT" sz="1200" b="1" i="1" u="sng" dirty="0">
              <a:solidFill>
                <a:schemeClr val="accent5">
                  <a:lumMod val="50000"/>
                </a:schemeClr>
              </a:solidFill>
            </a:endParaRPr>
          </a:p>
        </p:txBody>
      </p:sp>
      <p:pic>
        <p:nvPicPr>
          <p:cNvPr id="18" name="Imagem 17"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19" name="Objeto 18"/>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5126"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948690"/>
            <a:ext cx="983615" cy="8159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
        <p:nvSpPr>
          <p:cNvPr id="11"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sz="2000" dirty="0" smtClean="0">
                <a:solidFill>
                  <a:schemeClr val="bg1"/>
                </a:solidFill>
                <a:sym typeface="+mn-ea"/>
              </a:rPr>
              <a:t>- </a:t>
            </a:r>
            <a:r>
              <a:rPr lang="pt-PT" altLang="en-US" sz="2000" dirty="0" smtClean="0">
                <a:solidFill>
                  <a:schemeClr val="bg1"/>
                </a:solidFill>
                <a:sym typeface="+mn-ea"/>
              </a:rPr>
              <a:t>16</a:t>
            </a:r>
            <a:r>
              <a:rPr sz="2000" dirty="0" smtClean="0">
                <a:solidFill>
                  <a:schemeClr val="bg1"/>
                </a:solidFill>
                <a:sym typeface="+mn-ea"/>
              </a:rPr>
              <a:t> </a:t>
            </a:r>
            <a:r>
              <a:rPr lang="pt-PT"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
        <p:nvSpPr>
          <p:cNvPr id="12"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6</a:t>
            </a:fld>
            <a:endParaRPr lang="fr-FR" altLang="pt-PT" sz="1200" b="1" i="1" u="sng" dirty="0">
              <a:solidFill>
                <a:schemeClr val="accent5">
                  <a:lumMod val="50000"/>
                </a:schemeClr>
              </a:solidFill>
            </a:endParaRPr>
          </a:p>
        </p:txBody>
      </p:sp>
      <p:sp>
        <p:nvSpPr>
          <p:cNvPr id="2" name="CaixaDeTexto 3"/>
          <p:cNvSpPr txBox="1"/>
          <p:nvPr/>
        </p:nvSpPr>
        <p:spPr>
          <a:xfrm>
            <a:off x="3041015" y="789305"/>
            <a:ext cx="5828665" cy="5323205"/>
          </a:xfrm>
          <a:prstGeom prst="rect">
            <a:avLst/>
          </a:prstGeom>
          <a:noFill/>
        </p:spPr>
        <p:txBody>
          <a:bodyPr wrap="square">
            <a:spAutoFit/>
          </a:bodyPr>
          <a:lstStyle/>
          <a:p>
            <a:pPr algn="just">
              <a:defRPr/>
            </a:pPr>
            <a:r>
              <a:rPr lang="en-US" sz="1600" b="1" i="1" dirty="0" smtClean="0">
                <a:gradFill>
                  <a:gsLst>
                    <a:gs pos="0">
                      <a:srgbClr val="14CD68"/>
                    </a:gs>
                    <a:gs pos="100000">
                      <a:srgbClr val="035C7D"/>
                    </a:gs>
                  </a:gsLst>
                  <a:lin scaled="0"/>
                </a:gradFill>
                <a:latin typeface="Arial Narrow" panose="020B0606020202030204" pitchFamily="34" charset="0"/>
              </a:rPr>
              <a:t>THE </a:t>
            </a:r>
            <a:r>
              <a:rPr lang="en-US" sz="1600" b="1" i="1" dirty="0">
                <a:gradFill>
                  <a:gsLst>
                    <a:gs pos="0">
                      <a:srgbClr val="14CD68"/>
                    </a:gs>
                    <a:gs pos="100000">
                      <a:srgbClr val="035C7D"/>
                    </a:gs>
                  </a:gsLst>
                  <a:lin scaled="0"/>
                </a:gradFill>
                <a:latin typeface="Arial Narrow" panose="020B0606020202030204" pitchFamily="34" charset="0"/>
              </a:rPr>
              <a:t>INTERNATIONAL CONFERENCE</a:t>
            </a:r>
            <a:endParaRPr lang="en-US" sz="1600" b="1" dirty="0">
              <a:solidFill>
                <a:schemeClr val="accent4"/>
              </a:solidFill>
              <a:latin typeface="Arial Narrow" panose="020B0606020202030204" pitchFamily="34" charset="0"/>
            </a:endParaRPr>
          </a:p>
          <a:p>
            <a:pPr algn="just">
              <a:defRPr/>
            </a:pPr>
            <a:r>
              <a:rPr lang="en-US" sz="1200" dirty="0">
                <a:solidFill>
                  <a:schemeClr val="tx1"/>
                </a:solidFill>
                <a:latin typeface="Arial Narrow" panose="020B0606020202030204" pitchFamily="34" charset="0"/>
              </a:rPr>
              <a:t>Aware of the importance and the challenges that many countries face with regard to increasing agricultural productivity, the quality of food produced, food security and environmental challenges, Cape Verde will bring together some of the most eminent scientists and international researchers who for decades have focused their research activities on the application of rock powder in agriculture, soil recovery and the </a:t>
            </a:r>
            <a:r>
              <a:rPr lang="en-US" sz="1200" dirty="0" err="1">
                <a:solidFill>
                  <a:schemeClr val="tx1"/>
                </a:solidFill>
                <a:latin typeface="Arial Narrow" panose="020B0606020202030204" pitchFamily="34" charset="0"/>
              </a:rPr>
              <a:t>agromineral</a:t>
            </a:r>
            <a:r>
              <a:rPr lang="en-US" sz="1200" dirty="0">
                <a:solidFill>
                  <a:schemeClr val="tx1"/>
                </a:solidFill>
                <a:latin typeface="Arial Narrow" panose="020B0606020202030204" pitchFamily="34" charset="0"/>
              </a:rPr>
              <a:t> characteristics of rock powder</a:t>
            </a:r>
            <a:r>
              <a:rPr lang="en-US" sz="1200" dirty="0" smtClean="0">
                <a:solidFill>
                  <a:schemeClr val="tx1"/>
                </a:solidFill>
                <a:latin typeface="Arial Narrow" panose="020B0606020202030204" pitchFamily="34" charset="0"/>
              </a:rPr>
              <a:t>.</a:t>
            </a:r>
          </a:p>
          <a:p>
            <a:pPr algn="just">
              <a:defRPr/>
            </a:pPr>
            <a:endParaRPr lang="en-US" sz="1200" dirty="0" smtClean="0">
              <a:solidFill>
                <a:schemeClr val="tx1"/>
              </a:solidFill>
              <a:latin typeface="Arial Narrow" panose="020B0606020202030204" pitchFamily="34" charset="0"/>
            </a:endParaRPr>
          </a:p>
          <a:p>
            <a:pPr algn="just">
              <a:defRPr/>
            </a:pPr>
            <a:r>
              <a:rPr lang="en-US" sz="1200" dirty="0">
                <a:solidFill>
                  <a:schemeClr val="tx1"/>
                </a:solidFill>
                <a:latin typeface="Arial Narrow" panose="020B0606020202030204" pitchFamily="34" charset="0"/>
              </a:rPr>
              <a:t>It is in this context that the International Conference will focus on the application of basalt powder in agriculture, lasting three days, from </a:t>
            </a:r>
            <a:r>
              <a:rPr lang="en-US" sz="1200" dirty="0" smtClean="0">
                <a:latin typeface="Arial Narrow" panose="020B0606020202030204" pitchFamily="34" charset="0"/>
              </a:rPr>
              <a:t>March</a:t>
            </a:r>
            <a:r>
              <a:rPr lang="en-US" sz="1200" dirty="0" smtClean="0">
                <a:solidFill>
                  <a:schemeClr val="tx1"/>
                </a:solidFill>
                <a:latin typeface="Arial Narrow" panose="020B0606020202030204" pitchFamily="34" charset="0"/>
              </a:rPr>
              <a:t> </a:t>
            </a:r>
            <a:r>
              <a:rPr lang="pt-PT" altLang="en-US" sz="1200" dirty="0" smtClean="0">
                <a:solidFill>
                  <a:schemeClr val="tx1"/>
                </a:solidFill>
                <a:latin typeface="Arial Narrow" panose="020B0606020202030204" pitchFamily="34" charset="0"/>
              </a:rPr>
              <a:t>14</a:t>
            </a:r>
            <a:r>
              <a:rPr lang="en-US" sz="1200" dirty="0" smtClean="0">
                <a:solidFill>
                  <a:schemeClr val="tx1"/>
                </a:solidFill>
                <a:latin typeface="Arial Narrow" panose="020B0606020202030204" pitchFamily="34" charset="0"/>
              </a:rPr>
              <a:t> </a:t>
            </a:r>
            <a:r>
              <a:rPr lang="en-US" sz="1200" dirty="0">
                <a:solidFill>
                  <a:schemeClr val="tx1"/>
                </a:solidFill>
                <a:latin typeface="Arial Narrow" panose="020B0606020202030204" pitchFamily="34" charset="0"/>
              </a:rPr>
              <a:t>to </a:t>
            </a:r>
            <a:r>
              <a:rPr lang="pt-PT" altLang="en-US" sz="1200" dirty="0" smtClean="0">
                <a:solidFill>
                  <a:schemeClr val="tx1"/>
                </a:solidFill>
                <a:latin typeface="Arial Narrow" panose="020B0606020202030204" pitchFamily="34" charset="0"/>
              </a:rPr>
              <a:t>16</a:t>
            </a:r>
            <a:r>
              <a:rPr lang="en-US" sz="1200" dirty="0" smtClean="0">
                <a:solidFill>
                  <a:schemeClr val="tx1"/>
                </a:solidFill>
                <a:latin typeface="Arial Narrow" panose="020B0606020202030204" pitchFamily="34" charset="0"/>
              </a:rPr>
              <a:t>, 202</a:t>
            </a:r>
            <a:r>
              <a:rPr lang="pt-PT" sz="1200" dirty="0">
                <a:latin typeface="Arial Narrow" panose="020B0606020202030204" pitchFamily="34" charset="0"/>
              </a:rPr>
              <a:t>2</a:t>
            </a:r>
            <a:r>
              <a:rPr lang="en-US" sz="1200" dirty="0" smtClean="0">
                <a:solidFill>
                  <a:schemeClr val="tx1"/>
                </a:solidFill>
                <a:latin typeface="Arial Narrow" panose="020B0606020202030204" pitchFamily="34" charset="0"/>
              </a:rPr>
              <a:t>, </a:t>
            </a:r>
            <a:r>
              <a:rPr lang="en-US" sz="1200" dirty="0">
                <a:solidFill>
                  <a:schemeClr val="tx1"/>
                </a:solidFill>
                <a:latin typeface="Arial Narrow" panose="020B0606020202030204" pitchFamily="34" charset="0"/>
              </a:rPr>
              <a:t>in the Noble Hall of the National Assembly of Cape Verde, Praia, capital of the Republic of Cabo Verde</a:t>
            </a:r>
            <a:endParaRPr lang="pt-PT" sz="1200" dirty="0" smtClean="0">
              <a:solidFill>
                <a:schemeClr val="tx1"/>
              </a:solidFill>
              <a:latin typeface="Arial Narrow" panose="020B0606020202030204" pitchFamily="34" charset="0"/>
            </a:endParaRPr>
          </a:p>
          <a:p>
            <a:pPr algn="just">
              <a:defRPr/>
            </a:pPr>
            <a:endParaRPr lang="en-US" sz="1200" dirty="0" smtClean="0">
              <a:solidFill>
                <a:schemeClr val="tx1"/>
              </a:solidFill>
              <a:latin typeface="Arial Narrow" panose="020B0606020202030204" pitchFamily="34" charset="0"/>
            </a:endParaRPr>
          </a:p>
          <a:p>
            <a:pPr algn="just">
              <a:defRPr/>
            </a:pPr>
            <a:r>
              <a:rPr lang="en-US" sz="1200" dirty="0" smtClean="0">
                <a:solidFill>
                  <a:schemeClr val="tx1"/>
                </a:solidFill>
                <a:latin typeface="Arial Narrow" panose="020B0606020202030204" pitchFamily="34" charset="0"/>
              </a:rPr>
              <a:t>This </a:t>
            </a:r>
            <a:r>
              <a:rPr lang="en-US" sz="1200" dirty="0">
                <a:solidFill>
                  <a:schemeClr val="tx1"/>
                </a:solidFill>
                <a:latin typeface="Arial Narrow" panose="020B0606020202030204" pitchFamily="34" charset="0"/>
              </a:rPr>
              <a:t>international conference of Cape Verde will have the honor of recording the presence of eminent personalities from the scientific </a:t>
            </a:r>
            <a:r>
              <a:rPr lang="en-US" sz="1200" dirty="0" smtClean="0">
                <a:solidFill>
                  <a:schemeClr val="tx1"/>
                </a:solidFill>
                <a:latin typeface="Arial Narrow" panose="020B0606020202030204" pitchFamily="34" charset="0"/>
              </a:rPr>
              <a:t>community </a:t>
            </a:r>
            <a:r>
              <a:rPr lang="en-US" sz="1200" dirty="0">
                <a:solidFill>
                  <a:schemeClr val="tx1"/>
                </a:solidFill>
                <a:latin typeface="Arial Narrow" panose="020B0606020202030204" pitchFamily="34" charset="0"/>
              </a:rPr>
              <a:t>such as the researcher who introduced the application of rock powder to agriculture in Brazil. in the 1970s, Prof. Emeritus </a:t>
            </a:r>
            <a:r>
              <a:rPr lang="en-US" sz="1200" dirty="0" err="1">
                <a:solidFill>
                  <a:schemeClr val="tx1"/>
                </a:solidFill>
                <a:latin typeface="Arial Narrow" panose="020B0606020202030204" pitchFamily="34" charset="0"/>
              </a:rPr>
              <a:t>Othon</a:t>
            </a:r>
            <a:r>
              <a:rPr lang="en-US" sz="1200" dirty="0">
                <a:solidFill>
                  <a:schemeClr val="tx1"/>
                </a:solidFill>
                <a:latin typeface="Arial Narrow" panose="020B0606020202030204" pitchFamily="34" charset="0"/>
              </a:rPr>
              <a:t> Henry </a:t>
            </a:r>
            <a:r>
              <a:rPr lang="en-US" sz="1200" dirty="0" err="1">
                <a:solidFill>
                  <a:schemeClr val="tx1"/>
                </a:solidFill>
                <a:latin typeface="Arial Narrow" panose="020B0606020202030204" pitchFamily="34" charset="0"/>
              </a:rPr>
              <a:t>Leonardos</a:t>
            </a:r>
            <a:r>
              <a:rPr lang="en-US" sz="1200" dirty="0">
                <a:solidFill>
                  <a:schemeClr val="tx1"/>
                </a:solidFill>
                <a:latin typeface="Arial Narrow" panose="020B0606020202030204" pitchFamily="34" charset="0"/>
              </a:rPr>
              <a:t>, of the University of Brasilia; eminent researchers Prof Eder Martins, researcher at </a:t>
            </a:r>
            <a:r>
              <a:rPr lang="en-US" sz="1200" i="1" dirty="0">
                <a:solidFill>
                  <a:schemeClr val="tx1"/>
                </a:solidFill>
                <a:latin typeface="Arial Narrow" panose="020B0606020202030204" pitchFamily="34" charset="0"/>
              </a:rPr>
              <a:t>EMBRAPA</a:t>
            </a:r>
            <a:r>
              <a:rPr lang="en-US" sz="1200" dirty="0">
                <a:solidFill>
                  <a:schemeClr val="tx1"/>
                </a:solidFill>
                <a:latin typeface="Arial Narrow" panose="020B0606020202030204" pitchFamily="34" charset="0"/>
              </a:rPr>
              <a:t> - Brazilian Society for Agricultural Research; Prof. Suzi Huff </a:t>
            </a:r>
            <a:r>
              <a:rPr lang="en-US" sz="1200" dirty="0" err="1">
                <a:solidFill>
                  <a:schemeClr val="tx1"/>
                </a:solidFill>
                <a:latin typeface="Arial Narrow" panose="020B0606020202030204" pitchFamily="34" charset="0"/>
              </a:rPr>
              <a:t>Theodoro</a:t>
            </a:r>
            <a:r>
              <a:rPr lang="en-US" sz="1200" dirty="0">
                <a:solidFill>
                  <a:schemeClr val="tx1"/>
                </a:solidFill>
                <a:latin typeface="Arial Narrow" panose="020B0606020202030204" pitchFamily="34" charset="0"/>
              </a:rPr>
              <a:t> - Researcher at the University of Brasilia; </a:t>
            </a:r>
            <a:r>
              <a:rPr lang="en-US" sz="1200" dirty="0">
                <a:latin typeface="Arial Narrow" panose="020B0606020202030204" pitchFamily="34" charset="0"/>
                <a:sym typeface="+mn-ea"/>
              </a:rPr>
              <a:t>Prof. </a:t>
            </a:r>
            <a:r>
              <a:rPr lang="en-US" sz="1200" dirty="0">
                <a:solidFill>
                  <a:schemeClr val="tx1"/>
                </a:solidFill>
                <a:latin typeface="Arial Narrow" panose="020B0606020202030204" pitchFamily="34" charset="0"/>
              </a:rPr>
              <a:t>Bernardo </a:t>
            </a:r>
            <a:r>
              <a:rPr lang="en-US" sz="1200" dirty="0" err="1">
                <a:solidFill>
                  <a:schemeClr val="tx1"/>
                </a:solidFill>
                <a:latin typeface="Arial Narrow" panose="020B0606020202030204" pitchFamily="34" charset="0"/>
              </a:rPr>
              <a:t>Knapik</a:t>
            </a:r>
            <a:r>
              <a:rPr lang="en-US" sz="1200" dirty="0">
                <a:solidFill>
                  <a:schemeClr val="tx1"/>
                </a:solidFill>
                <a:latin typeface="Arial Narrow" panose="020B0606020202030204" pitchFamily="34" charset="0"/>
              </a:rPr>
              <a:t> - Researcher at the State University of Paraná - Brazil; </a:t>
            </a:r>
            <a:r>
              <a:rPr lang="en-US" sz="1200" dirty="0">
                <a:latin typeface="Arial Narrow" panose="020B0606020202030204" pitchFamily="34" charset="0"/>
                <a:sym typeface="+mn-ea"/>
              </a:rPr>
              <a:t>Prof. Emeritus </a:t>
            </a:r>
            <a:r>
              <a:rPr lang="en-US" sz="1200" dirty="0">
                <a:solidFill>
                  <a:schemeClr val="tx1"/>
                </a:solidFill>
                <a:latin typeface="Arial Narrow" panose="020B0606020202030204" pitchFamily="34" charset="0"/>
              </a:rPr>
              <a:t>Peter van </a:t>
            </a:r>
            <a:r>
              <a:rPr lang="en-US" sz="1200" dirty="0" err="1">
                <a:solidFill>
                  <a:schemeClr val="tx1"/>
                </a:solidFill>
                <a:latin typeface="Arial Narrow" panose="020B0606020202030204" pitchFamily="34" charset="0"/>
              </a:rPr>
              <a:t>Straaten</a:t>
            </a:r>
            <a:r>
              <a:rPr lang="en-US" sz="1200" dirty="0">
                <a:solidFill>
                  <a:schemeClr val="tx1"/>
                </a:solidFill>
                <a:latin typeface="Arial Narrow" panose="020B0606020202030204" pitchFamily="34" charset="0"/>
              </a:rPr>
              <a:t> - University of Guelph - Canada; </a:t>
            </a:r>
            <a:r>
              <a:rPr lang="pt-PT" altLang="en-US" sz="1200" dirty="0" err="1">
                <a:solidFill>
                  <a:schemeClr val="tx1"/>
                </a:solidFill>
                <a:latin typeface="Arial Narrow" panose="020B0606020202030204" pitchFamily="34" charset="0"/>
              </a:rPr>
              <a:t>MSc</a:t>
            </a:r>
            <a:r>
              <a:rPr lang="en-US" sz="1200" dirty="0">
                <a:solidFill>
                  <a:schemeClr val="tx1"/>
                </a:solidFill>
                <a:latin typeface="Arial Narrow" panose="020B0606020202030204" pitchFamily="34" charset="0"/>
              </a:rPr>
              <a:t> Magda Bergmann - Geological Survey of Brazil; </a:t>
            </a:r>
            <a:r>
              <a:rPr lang="pt-PT" altLang="en-US" sz="1200" dirty="0">
                <a:latin typeface="Arial Narrow" panose="020B0606020202030204" pitchFamily="34" charset="0"/>
                <a:sym typeface="+mn-ea"/>
              </a:rPr>
              <a:t>MSc</a:t>
            </a:r>
            <a:r>
              <a:rPr lang="en-US" sz="1200" dirty="0">
                <a:latin typeface="Arial Narrow" panose="020B0606020202030204" pitchFamily="34" charset="0"/>
                <a:sym typeface="+mn-ea"/>
              </a:rPr>
              <a:t>. </a:t>
            </a:r>
            <a:r>
              <a:rPr lang="en-US" sz="1200" dirty="0">
                <a:solidFill>
                  <a:schemeClr val="tx1"/>
                </a:solidFill>
                <a:latin typeface="Arial Narrow" panose="020B0606020202030204" pitchFamily="34" charset="0"/>
              </a:rPr>
              <a:t>Andrea Sander - Geological Survey of Brazil.</a:t>
            </a:r>
          </a:p>
          <a:p>
            <a:pPr algn="just">
              <a:defRPr/>
            </a:pPr>
            <a:endParaRPr lang="pt-PT" sz="1200" dirty="0">
              <a:solidFill>
                <a:schemeClr val="tx1"/>
              </a:solidFill>
              <a:latin typeface="Arial Narrow" panose="020B0606020202030204" pitchFamily="34" charset="0"/>
            </a:endParaRPr>
          </a:p>
          <a:p>
            <a:pPr algn="just">
              <a:defRPr/>
            </a:pPr>
            <a:r>
              <a:rPr lang="en-US" sz="1200" dirty="0" smtClean="0">
                <a:solidFill>
                  <a:schemeClr val="tx1"/>
                </a:solidFill>
                <a:latin typeface="Arial Narrow" panose="020B0606020202030204" pitchFamily="34" charset="0"/>
              </a:rPr>
              <a:t>These </a:t>
            </a:r>
            <a:r>
              <a:rPr lang="en-US" sz="1200" dirty="0">
                <a:solidFill>
                  <a:schemeClr val="tx1"/>
                </a:solidFill>
                <a:latin typeface="Arial Narrow" panose="020B0606020202030204" pitchFamily="34" charset="0"/>
              </a:rPr>
              <a:t>researchers </a:t>
            </a:r>
            <a:r>
              <a:rPr lang="en-US" sz="1200" dirty="0" smtClean="0">
                <a:solidFill>
                  <a:schemeClr val="tx1"/>
                </a:solidFill>
                <a:latin typeface="Arial Narrow" panose="020B0606020202030204" pitchFamily="34" charset="0"/>
              </a:rPr>
              <a:t>will be </a:t>
            </a:r>
            <a:r>
              <a:rPr lang="en-US" sz="1200" dirty="0">
                <a:solidFill>
                  <a:schemeClr val="tx1"/>
                </a:solidFill>
                <a:latin typeface="Arial Narrow" panose="020B0606020202030204" pitchFamily="34" charset="0"/>
              </a:rPr>
              <a:t>joined by other eminent researchers, </a:t>
            </a:r>
            <a:r>
              <a:rPr lang="en-US" sz="1200" dirty="0" smtClean="0">
                <a:solidFill>
                  <a:schemeClr val="tx1"/>
                </a:solidFill>
                <a:latin typeface="Arial Narrow" panose="020B0606020202030204" pitchFamily="34" charset="0"/>
              </a:rPr>
              <a:t>especially </a:t>
            </a:r>
            <a:r>
              <a:rPr lang="en-US" sz="1200" dirty="0">
                <a:solidFill>
                  <a:schemeClr val="tx1"/>
                </a:solidFill>
                <a:latin typeface="Arial Narrow" panose="020B0606020202030204" pitchFamily="34" charset="0"/>
              </a:rPr>
              <a:t>from the University of Cape Verde and from various African and European academic and research institutions</a:t>
            </a:r>
            <a:r>
              <a:rPr lang="en-US" sz="1200" dirty="0" smtClean="0">
                <a:solidFill>
                  <a:schemeClr val="tx1"/>
                </a:solidFill>
                <a:latin typeface="Arial Narrow" panose="020B0606020202030204" pitchFamily="34" charset="0"/>
              </a:rPr>
              <a:t>.</a:t>
            </a:r>
          </a:p>
          <a:p>
            <a:pPr algn="just">
              <a:defRPr/>
            </a:pPr>
            <a:endParaRPr lang="pt-PT" sz="1200" dirty="0">
              <a:solidFill>
                <a:schemeClr val="tx1"/>
              </a:solidFill>
              <a:latin typeface="Arial Narrow" panose="020B0606020202030204" pitchFamily="34" charset="0"/>
            </a:endParaRPr>
          </a:p>
          <a:p>
            <a:pPr algn="just">
              <a:defRPr/>
            </a:pPr>
            <a:r>
              <a:rPr lang="en-US" sz="1200" dirty="0" smtClean="0">
                <a:solidFill>
                  <a:schemeClr val="tx1"/>
                </a:solidFill>
                <a:latin typeface="Arial Narrow" panose="020B0606020202030204" pitchFamily="34" charset="0"/>
              </a:rPr>
              <a:t>Moreover, important </a:t>
            </a:r>
            <a:r>
              <a:rPr lang="en-US" sz="1200" dirty="0">
                <a:solidFill>
                  <a:schemeClr val="tx1"/>
                </a:solidFill>
                <a:latin typeface="Arial Narrow" panose="020B0606020202030204" pitchFamily="34" charset="0"/>
              </a:rPr>
              <a:t>international financial institutions, regional institutions that focus on agriculture and the environment, as well as important Cape Verde development partners and regional development, will also be present at </a:t>
            </a:r>
            <a:r>
              <a:rPr lang="en-US" sz="1200" dirty="0" smtClean="0">
                <a:solidFill>
                  <a:schemeClr val="tx1"/>
                </a:solidFill>
                <a:latin typeface="Arial Narrow" panose="020B0606020202030204" pitchFamily="34" charset="0"/>
              </a:rPr>
              <a:t>this Event </a:t>
            </a:r>
            <a:r>
              <a:rPr lang="en-US" sz="1200" dirty="0">
                <a:solidFill>
                  <a:schemeClr val="tx1"/>
                </a:solidFill>
                <a:latin typeface="Arial Narrow" panose="020B0606020202030204" pitchFamily="34" charset="0"/>
              </a:rPr>
              <a:t>honoring the Organizing and enhancing the precious scientific heritage that will be presented during </a:t>
            </a:r>
            <a:r>
              <a:rPr lang="en-US" sz="1200" dirty="0" smtClean="0">
                <a:solidFill>
                  <a:schemeClr val="tx1"/>
                </a:solidFill>
                <a:latin typeface="Arial Narrow" panose="020B0606020202030204" pitchFamily="34" charset="0"/>
              </a:rPr>
              <a:t>this Event</a:t>
            </a:r>
            <a:r>
              <a:rPr lang="en-US" sz="1200" dirty="0">
                <a:solidFill>
                  <a:schemeClr val="tx1"/>
                </a:solidFill>
                <a:latin typeface="Arial Narrow" panose="020B0606020202030204" pitchFamily="34" charset="0"/>
              </a:rPr>
              <a:t>, thus strengthening and enhancing one of Cape Verde's most important natural resources: basalt.</a:t>
            </a:r>
            <a:endParaRPr lang="en-US" sz="1200" dirty="0" smtClean="0">
              <a:solidFill>
                <a:schemeClr val="tx1"/>
              </a:solidFill>
              <a:latin typeface="Arial Narrow" panose="020B0606020202030204" pitchFamily="34" charset="0"/>
            </a:endParaRPr>
          </a:p>
        </p:txBody>
      </p:sp>
      <p:pic>
        <p:nvPicPr>
          <p:cNvPr id="19" name="Imagem 18"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21" name="Objeto 20"/>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6150"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805180"/>
            <a:ext cx="983615" cy="8159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
        <p:nvSpPr>
          <p:cNvPr id="11"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sz="2000" dirty="0" smtClean="0">
                <a:solidFill>
                  <a:schemeClr val="bg1"/>
                </a:solidFill>
                <a:sym typeface="+mn-ea"/>
              </a:rPr>
              <a:t>- </a:t>
            </a:r>
            <a:r>
              <a:rPr lang="pt-PT" altLang="en-US" sz="2000" dirty="0" smtClean="0">
                <a:solidFill>
                  <a:schemeClr val="bg1"/>
                </a:solidFill>
                <a:sym typeface="+mn-ea"/>
              </a:rPr>
              <a:t>16</a:t>
            </a:r>
            <a:r>
              <a:rPr sz="2000" dirty="0" smtClean="0">
                <a:solidFill>
                  <a:schemeClr val="bg1"/>
                </a:solidFill>
                <a:sym typeface="+mn-ea"/>
              </a:rPr>
              <a:t> </a:t>
            </a:r>
            <a:r>
              <a:rPr lang="pt-PT"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
        <p:nvSpPr>
          <p:cNvPr id="12"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3"/>
          <p:cNvSpPr txBox="1"/>
          <p:nvPr/>
        </p:nvSpPr>
        <p:spPr>
          <a:xfrm>
            <a:off x="2639695" y="130810"/>
            <a:ext cx="6384290" cy="6721475"/>
          </a:xfrm>
          <a:prstGeom prst="rect">
            <a:avLst/>
          </a:prstGeom>
          <a:noFill/>
        </p:spPr>
        <p:txBody>
          <a:bodyPr wrap="square">
            <a:spAutoFit/>
          </a:bodyPr>
          <a:lstStyle/>
          <a:p>
            <a:pPr algn="just">
              <a:lnSpc>
                <a:spcPct val="100000"/>
              </a:lnSpc>
            </a:pPr>
            <a:r>
              <a:rPr lang="pt-PT" sz="1400" b="1" i="1" dirty="0" smtClean="0">
                <a:gradFill>
                  <a:gsLst>
                    <a:gs pos="0">
                      <a:srgbClr val="9EE256"/>
                    </a:gs>
                    <a:gs pos="100000">
                      <a:srgbClr val="52762D"/>
                    </a:gs>
                  </a:gsLst>
                  <a:lin scaled="0"/>
                </a:gradFill>
                <a:latin typeface="Arial Narrow" panose="020B0606020202030204" pitchFamily="34" charset="0"/>
              </a:rPr>
              <a:t>GLOSSARY</a:t>
            </a:r>
            <a:endParaRPr lang="pt-PT" sz="1200" b="1" i="1" dirty="0" smtClean="0">
              <a:solidFill>
                <a:srgbClr val="92D050"/>
              </a:solidFill>
              <a:latin typeface="Arial Narrow" panose="020B0606020202030204" pitchFamily="34" charset="0"/>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Agromineral:</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Mineral raw material for the production of inputs for soil fertility management.</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Basalt is an eruptive, magmatic igneous rock with a mafic composition, which is why it is rich in magnesium and iron silicates and poor in silica.</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Olivine 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Olivine basalt, also often called alkaline basalt, is a fine-grained volcanic rock of dark color characterized by the presence of olivine phenocrysts, augite rich in titanium, plagioclase and iron oxides.</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Tholeitic 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The tholeitic basalt, or toléite, is the name given to rocks typical of areas of magmatic ascent, such as ocean ridges and faults, which have general characteristics identical to alkaline basalts, but are rich in phenocrysts of non-zoned olivines and calcium pyroxenes.</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Picnic 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Picritic basalt, picrobasalt or oceanite is a variety of basalt with a high magnesium olivine content which is very rich in olivine. It is dark with olivine phenocrysts, 20 to 50%, greenish yellow pyroxenes and dark black brown, most of which are Augites.</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Fertilizers: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Fertilizers are any type of substance applied to the soil or plant tissue to provide one or more nutrients essential for plant growth.</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latin typeface="Arial Narrow" panose="020B0606020202030204" pitchFamily="34" charset="0"/>
                <a:ea typeface="Century Gothic" panose="020B0502020202020204" pitchFamily="2" charset="0"/>
                <a:cs typeface="Arial Narrow" panose="020B0606020202030204" pitchFamily="34" charset="0"/>
                <a:sym typeface="+mn-ea"/>
              </a:rPr>
              <a:t>Rem</a:t>
            </a: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i</a:t>
            </a: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neralizers: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Material of mineral origin which has undergone only reduction and classification in size by mechanical processes and which modifies the fertility indices of the soil by adding macro and micronutrients for plants, as well as the promotion of improvement of the physical or physico-chemical properties or the biological activity of the soil.</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«Stonemeal»:</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i="1"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"Stonemeal" </a:t>
            </a: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is a technology which considers that certain types of rock, mineralogically rich in macro and micronutrients, have the function of remineralizing / rejuvenating soils and therefore increasing their fertility..</a:t>
            </a: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 </a:t>
            </a:r>
          </a:p>
          <a:p>
            <a:pPr algn="just">
              <a:lnSpc>
                <a:spcPct val="85000"/>
              </a:lnSpc>
              <a:spcBef>
                <a:spcPts val="0"/>
              </a:spcBef>
              <a:spcAft>
                <a:spcPts val="0"/>
              </a:spcAft>
              <a:defRPr/>
            </a:pP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«Stonemeal» and potassium:</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Potassium is a chemical element essential to life because it enters the composition of the cell nucleus and is involved in various metabolic processes in plants, such as enzymatic activation, osmotic control of water flow, production and breakdown of carbohydrate chains and load balancing. The record for the importance of potassium in agriculture has been found since Antiquity, where it was used in the form of ashes resulting from the burning of trees or fish.</a:t>
            </a:r>
          </a:p>
        </p:txBody>
      </p:sp>
      <p:sp>
        <p:nvSpPr>
          <p:cNvPr id="24"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7</a:t>
            </a:fld>
            <a:endParaRPr lang="fr-FR" altLang="pt-PT" sz="1200" b="1" i="1" u="sng" dirty="0">
              <a:solidFill>
                <a:schemeClr val="accent5">
                  <a:lumMod val="50000"/>
                </a:schemeClr>
              </a:solidFill>
            </a:endParaRPr>
          </a:p>
        </p:txBody>
      </p:sp>
      <p:pic>
        <p:nvPicPr>
          <p:cNvPr id="32" name="Imagem 31"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33" name="Objeto 32"/>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7174"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876935"/>
            <a:ext cx="983615" cy="8159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
        <p:nvSpPr>
          <p:cNvPr id="11"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sz="2000" dirty="0" smtClean="0">
                <a:solidFill>
                  <a:schemeClr val="bg1"/>
                </a:solidFill>
                <a:sym typeface="+mn-ea"/>
              </a:rPr>
              <a:t>- </a:t>
            </a:r>
            <a:r>
              <a:rPr lang="pt-PT" altLang="en-US" sz="2000" dirty="0" smtClean="0">
                <a:solidFill>
                  <a:schemeClr val="bg1"/>
                </a:solidFill>
                <a:sym typeface="+mn-ea"/>
              </a:rPr>
              <a:t>16</a:t>
            </a:r>
            <a:r>
              <a:rPr sz="2000" dirty="0" smtClean="0">
                <a:solidFill>
                  <a:schemeClr val="bg1"/>
                </a:solidFill>
                <a:sym typeface="+mn-ea"/>
              </a:rPr>
              <a:t> </a:t>
            </a:r>
            <a:r>
              <a:rPr lang="pt-PT"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
        <p:nvSpPr>
          <p:cNvPr id="12"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Ângulos">
  <a:themeElements>
    <a:clrScheme name="Â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20</TotalTime>
  <Words>2008</Words>
  <Application>Microsoft Office PowerPoint</Application>
  <PresentationFormat>On-screen Show (4:3)</PresentationFormat>
  <Paragraphs>192</Paragraphs>
  <Slides>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Ângulos</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dc:creator>
  <cp:lastModifiedBy>Base</cp:lastModifiedBy>
  <cp:revision>320</cp:revision>
  <dcterms:created xsi:type="dcterms:W3CDTF">2018-07-04T09:31:00Z</dcterms:created>
  <dcterms:modified xsi:type="dcterms:W3CDTF">2021-10-05T20:17:50Z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