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BBD7"/>
    <a:srgbClr val="06517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2" autoAdjust="0"/>
    <p:restoredTop sz="94660"/>
  </p:normalViewPr>
  <p:slideViewPr>
    <p:cSldViewPr snapToGrid="0">
      <p:cViewPr>
        <p:scale>
          <a:sx n="100" d="100"/>
          <a:sy n="100" d="100"/>
        </p:scale>
        <p:origin x="-58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Conexão recta 94"/>
          <p:cNvCxnSpPr/>
          <p:nvPr/>
        </p:nvCxnSpPr>
        <p:spPr>
          <a:xfrm flipV="1">
            <a:off x="10084028" y="2302159"/>
            <a:ext cx="0" cy="13290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7" name="Conexão recta 98"/>
          <p:cNvCxnSpPr/>
          <p:nvPr/>
        </p:nvCxnSpPr>
        <p:spPr>
          <a:xfrm>
            <a:off x="843915" y="4200525"/>
            <a:ext cx="3943350" cy="1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8" name="Conexão recta 99"/>
          <p:cNvCxnSpPr/>
          <p:nvPr/>
        </p:nvCxnSpPr>
        <p:spPr>
          <a:xfrm>
            <a:off x="4620553" y="472511"/>
            <a:ext cx="0" cy="3211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2" name="Conexão recta 104"/>
          <p:cNvCxnSpPr/>
          <p:nvPr/>
        </p:nvCxnSpPr>
        <p:spPr>
          <a:xfrm>
            <a:off x="6101137" y="2375797"/>
            <a:ext cx="0" cy="157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 rot="16200000">
            <a:off x="11096251" y="769843"/>
            <a:ext cx="1800202" cy="2769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events@</a:t>
            </a:r>
            <a:r>
              <a:rPr lang="pt-PT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emergys.tech</a:t>
            </a:r>
            <a:endParaRPr lang="pt-PT" sz="12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30" name="Conexão recta 103"/>
          <p:cNvCxnSpPr/>
          <p:nvPr/>
        </p:nvCxnSpPr>
        <p:spPr>
          <a:xfrm>
            <a:off x="2287905" y="2372995"/>
            <a:ext cx="6918325" cy="6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2" name="Conexão recta 104"/>
          <p:cNvCxnSpPr/>
          <p:nvPr/>
        </p:nvCxnSpPr>
        <p:spPr>
          <a:xfrm>
            <a:off x="2290986" y="2367930"/>
            <a:ext cx="0" cy="1730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5" name="Conexão recta 104"/>
          <p:cNvCxnSpPr/>
          <p:nvPr/>
        </p:nvCxnSpPr>
        <p:spPr>
          <a:xfrm>
            <a:off x="8211049" y="2375797"/>
            <a:ext cx="0" cy="157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8" name="Rectângulo 9"/>
          <p:cNvSpPr/>
          <p:nvPr/>
        </p:nvSpPr>
        <p:spPr>
          <a:xfrm>
            <a:off x="3890020" y="909861"/>
            <a:ext cx="1488643" cy="565783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bg1"/>
                </a:solidFill>
                <a:latin typeface="Arial Narrow" panose="020B0606020202030204" pitchFamily="34" charset="0"/>
              </a:rPr>
              <a:t>GENERAL MANAGER</a:t>
            </a:r>
          </a:p>
        </p:txBody>
      </p:sp>
      <p:sp>
        <p:nvSpPr>
          <p:cNvPr id="117" name="Rectângulo 7"/>
          <p:cNvSpPr/>
          <p:nvPr/>
        </p:nvSpPr>
        <p:spPr>
          <a:xfrm>
            <a:off x="3200712" y="22865"/>
            <a:ext cx="2808312" cy="554462"/>
          </a:xfrm>
          <a:prstGeom prst="rect">
            <a:avLst/>
          </a:prstGeom>
          <a:solidFill>
            <a:srgbClr val="3FBBD7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bg1"/>
                </a:solidFill>
                <a:latin typeface="Arial Narrow" panose="020B0606020202030204" pitchFamily="34" charset="0"/>
              </a:rPr>
              <a:t>BOARD OF DIRECTORS</a:t>
            </a:r>
          </a:p>
        </p:txBody>
      </p:sp>
      <p:sp>
        <p:nvSpPr>
          <p:cNvPr id="246" name="Rectângulo 106"/>
          <p:cNvSpPr/>
          <p:nvPr/>
        </p:nvSpPr>
        <p:spPr>
          <a:xfrm>
            <a:off x="2783347" y="1642517"/>
            <a:ext cx="1461380" cy="319232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DEPUTY GENERAL MANAGER</a:t>
            </a:r>
          </a:p>
        </p:txBody>
      </p:sp>
      <p:cxnSp>
        <p:nvCxnSpPr>
          <p:cNvPr id="341" name="Conexão recta 94"/>
          <p:cNvCxnSpPr/>
          <p:nvPr/>
        </p:nvCxnSpPr>
        <p:spPr>
          <a:xfrm flipV="1">
            <a:off x="6354445" y="728980"/>
            <a:ext cx="6350" cy="3917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72" name="Rectângulo 6"/>
          <p:cNvSpPr/>
          <p:nvPr/>
        </p:nvSpPr>
        <p:spPr>
          <a:xfrm>
            <a:off x="6755272" y="1358166"/>
            <a:ext cx="1685136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Executive Committee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of the Event</a:t>
            </a:r>
          </a:p>
        </p:txBody>
      </p:sp>
      <p:sp>
        <p:nvSpPr>
          <p:cNvPr id="379" name="Rectângulo 6"/>
          <p:cNvSpPr/>
          <p:nvPr/>
        </p:nvSpPr>
        <p:spPr>
          <a:xfrm>
            <a:off x="6760438" y="468288"/>
            <a:ext cx="1685136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Scientific Council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of the Event</a:t>
            </a:r>
            <a:endParaRPr lang="pt-PT" sz="1200" dirty="0">
              <a:solidFill>
                <a:schemeClr val="bg1"/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</p:txBody>
      </p:sp>
      <p:sp>
        <p:nvSpPr>
          <p:cNvPr id="378" name="Rectângulo 6"/>
          <p:cNvSpPr/>
          <p:nvPr/>
        </p:nvSpPr>
        <p:spPr>
          <a:xfrm>
            <a:off x="6758631" y="910636"/>
            <a:ext cx="1678084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Organizing Committee of the Event</a:t>
            </a:r>
          </a:p>
        </p:txBody>
      </p:sp>
      <p:sp>
        <p:nvSpPr>
          <p:cNvPr id="413" name="Rectângulo 106"/>
          <p:cNvSpPr/>
          <p:nvPr/>
        </p:nvSpPr>
        <p:spPr>
          <a:xfrm>
            <a:off x="5042148" y="1642517"/>
            <a:ext cx="1461380" cy="319232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DEPUTY GENERAL MANAGER</a:t>
            </a:r>
          </a:p>
        </p:txBody>
      </p:sp>
      <p:sp>
        <p:nvSpPr>
          <p:cNvPr id="415" name="Rectângulo 106"/>
          <p:cNvSpPr/>
          <p:nvPr/>
        </p:nvSpPr>
        <p:spPr>
          <a:xfrm>
            <a:off x="5043021" y="1965605"/>
            <a:ext cx="1446911" cy="208005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 </a:t>
            </a:r>
            <a:r>
              <a:rPr lang="pt-PT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pt-PT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</a:t>
            </a:r>
            <a:endParaRPr lang="pt-PT" sz="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8" name="Conexão recta 108"/>
          <p:cNvCxnSpPr/>
          <p:nvPr/>
        </p:nvCxnSpPr>
        <p:spPr>
          <a:xfrm flipV="1">
            <a:off x="4311182" y="1823492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9" name="Conexão recta 108"/>
          <p:cNvCxnSpPr/>
          <p:nvPr/>
        </p:nvCxnSpPr>
        <p:spPr>
          <a:xfrm flipV="1">
            <a:off x="4975802" y="1833962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81" name="Conexão recta 109"/>
          <p:cNvCxnSpPr/>
          <p:nvPr/>
        </p:nvCxnSpPr>
        <p:spPr>
          <a:xfrm>
            <a:off x="6341745" y="1122680"/>
            <a:ext cx="337185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21" name="Conexão recta 108"/>
          <p:cNvCxnSpPr/>
          <p:nvPr/>
        </p:nvCxnSpPr>
        <p:spPr>
          <a:xfrm flipV="1">
            <a:off x="6683375" y="1024890"/>
            <a:ext cx="0" cy="167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" name="Grupo 1"/>
          <p:cNvGrpSpPr/>
          <p:nvPr/>
        </p:nvGrpSpPr>
        <p:grpSpPr>
          <a:xfrm>
            <a:off x="6544669" y="1446359"/>
            <a:ext cx="128645" cy="167454"/>
            <a:chOff x="6488154" y="1457154"/>
            <a:chExt cx="128645" cy="167454"/>
          </a:xfrm>
        </p:grpSpPr>
        <p:cxnSp>
          <p:nvCxnSpPr>
            <p:cNvPr id="422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23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" name="Grupo 2"/>
          <p:cNvGrpSpPr/>
          <p:nvPr/>
        </p:nvGrpSpPr>
        <p:grpSpPr>
          <a:xfrm>
            <a:off x="6544791" y="583533"/>
            <a:ext cx="126782" cy="167454"/>
            <a:chOff x="6487641" y="593058"/>
            <a:chExt cx="126782" cy="167454"/>
          </a:xfrm>
        </p:grpSpPr>
        <p:cxnSp>
          <p:nvCxnSpPr>
            <p:cNvPr id="424" name="Conexão recta 109"/>
            <p:cNvCxnSpPr/>
            <p:nvPr/>
          </p:nvCxnSpPr>
          <p:spPr>
            <a:xfrm>
              <a:off x="6487641" y="673646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25" name="Conexão recta 108"/>
            <p:cNvCxnSpPr/>
            <p:nvPr/>
          </p:nvCxnSpPr>
          <p:spPr>
            <a:xfrm flipV="1">
              <a:off x="6612607" y="593058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28" name="Triângulo Isósceles 427"/>
          <p:cNvSpPr/>
          <p:nvPr/>
        </p:nvSpPr>
        <p:spPr bwMode="auto">
          <a:xfrm flipV="1">
            <a:off x="5702377" y="1934741"/>
            <a:ext cx="122334" cy="86612"/>
          </a:xfrm>
          <a:prstGeom prst="triangle">
            <a:avLst/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" name="Rectângulo 106"/>
          <p:cNvSpPr/>
          <p:nvPr/>
        </p:nvSpPr>
        <p:spPr>
          <a:xfrm>
            <a:off x="2778210" y="1965605"/>
            <a:ext cx="1475994" cy="208005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 | AMÉRICA</a:t>
            </a:r>
            <a:endParaRPr lang="pt-PT" sz="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1" name="Triângulo Isósceles 430"/>
          <p:cNvSpPr/>
          <p:nvPr/>
        </p:nvSpPr>
        <p:spPr bwMode="auto">
          <a:xfrm flipV="1">
            <a:off x="3433058" y="1934741"/>
            <a:ext cx="122334" cy="86612"/>
          </a:xfrm>
          <a:prstGeom prst="triangle">
            <a:avLst/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41" name="Conexão recta 109"/>
          <p:cNvCxnSpPr/>
          <p:nvPr/>
        </p:nvCxnSpPr>
        <p:spPr>
          <a:xfrm>
            <a:off x="2226687" y="2551334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2" name="Conexão recta 109"/>
          <p:cNvCxnSpPr/>
          <p:nvPr/>
        </p:nvCxnSpPr>
        <p:spPr>
          <a:xfrm>
            <a:off x="6043111" y="2541809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3" name="Conexão recta 109"/>
          <p:cNvCxnSpPr/>
          <p:nvPr/>
        </p:nvCxnSpPr>
        <p:spPr>
          <a:xfrm>
            <a:off x="8155726" y="2541809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453" name="Grupo 452"/>
          <p:cNvGrpSpPr/>
          <p:nvPr/>
        </p:nvGrpSpPr>
        <p:grpSpPr>
          <a:xfrm>
            <a:off x="774626" y="4200897"/>
            <a:ext cx="126782" cy="129158"/>
            <a:chOff x="3850104" y="3203451"/>
            <a:chExt cx="126782" cy="129158"/>
          </a:xfrm>
        </p:grpSpPr>
        <p:cxnSp>
          <p:nvCxnSpPr>
            <p:cNvPr id="454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55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56" name="Grupo 455"/>
          <p:cNvGrpSpPr/>
          <p:nvPr/>
        </p:nvGrpSpPr>
        <p:grpSpPr>
          <a:xfrm>
            <a:off x="2051720" y="4199756"/>
            <a:ext cx="126782" cy="129158"/>
            <a:chOff x="3850104" y="3203451"/>
            <a:chExt cx="126782" cy="129158"/>
          </a:xfrm>
        </p:grpSpPr>
        <p:cxnSp>
          <p:nvCxnSpPr>
            <p:cNvPr id="457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58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59" name="Grupo 458"/>
          <p:cNvGrpSpPr/>
          <p:nvPr/>
        </p:nvGrpSpPr>
        <p:grpSpPr>
          <a:xfrm>
            <a:off x="3306807" y="4205089"/>
            <a:ext cx="126782" cy="129158"/>
            <a:chOff x="3850104" y="3203451"/>
            <a:chExt cx="126782" cy="129158"/>
          </a:xfrm>
        </p:grpSpPr>
        <p:cxnSp>
          <p:nvCxnSpPr>
            <p:cNvPr id="460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1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62" name="Grupo 461"/>
          <p:cNvGrpSpPr/>
          <p:nvPr/>
        </p:nvGrpSpPr>
        <p:grpSpPr>
          <a:xfrm>
            <a:off x="4711918" y="4200897"/>
            <a:ext cx="126782" cy="129158"/>
            <a:chOff x="3850104" y="3203451"/>
            <a:chExt cx="126782" cy="129158"/>
          </a:xfrm>
        </p:grpSpPr>
        <p:cxnSp>
          <p:nvCxnSpPr>
            <p:cNvPr id="463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4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65" name="Grupo 464"/>
          <p:cNvGrpSpPr/>
          <p:nvPr/>
        </p:nvGrpSpPr>
        <p:grpSpPr>
          <a:xfrm>
            <a:off x="6088454" y="4195564"/>
            <a:ext cx="126782" cy="129158"/>
            <a:chOff x="3850104" y="3203451"/>
            <a:chExt cx="126782" cy="129158"/>
          </a:xfrm>
        </p:grpSpPr>
        <p:cxnSp>
          <p:nvCxnSpPr>
            <p:cNvPr id="466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7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469" name="Conexão recta 109"/>
          <p:cNvCxnSpPr/>
          <p:nvPr/>
        </p:nvCxnSpPr>
        <p:spPr>
          <a:xfrm>
            <a:off x="7332781" y="4328914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0" name="Conexão recta 107"/>
          <p:cNvCxnSpPr/>
          <p:nvPr/>
        </p:nvCxnSpPr>
        <p:spPr>
          <a:xfrm flipV="1">
            <a:off x="7401272" y="3683640"/>
            <a:ext cx="0" cy="6322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471" name="Grupo 470"/>
          <p:cNvGrpSpPr/>
          <p:nvPr/>
        </p:nvGrpSpPr>
        <p:grpSpPr>
          <a:xfrm>
            <a:off x="8623592" y="4195564"/>
            <a:ext cx="126782" cy="129158"/>
            <a:chOff x="3850104" y="3203451"/>
            <a:chExt cx="126782" cy="129158"/>
          </a:xfrm>
        </p:grpSpPr>
        <p:cxnSp>
          <p:nvCxnSpPr>
            <p:cNvPr id="472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73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364" name="Conexão recta 98"/>
          <p:cNvCxnSpPr/>
          <p:nvPr/>
        </p:nvCxnSpPr>
        <p:spPr>
          <a:xfrm>
            <a:off x="6153150" y="4192905"/>
            <a:ext cx="2540000" cy="38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65" name="Conexão recta 103"/>
          <p:cNvCxnSpPr/>
          <p:nvPr/>
        </p:nvCxnSpPr>
        <p:spPr>
          <a:xfrm flipV="1">
            <a:off x="2761615" y="3688080"/>
            <a:ext cx="4639310" cy="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74" name="Conexão recta 108"/>
          <p:cNvCxnSpPr/>
          <p:nvPr/>
        </p:nvCxnSpPr>
        <p:spPr>
          <a:xfrm flipV="1">
            <a:off x="2756942" y="4029447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82" name="Conexão recta 108"/>
          <p:cNvCxnSpPr/>
          <p:nvPr/>
        </p:nvCxnSpPr>
        <p:spPr>
          <a:xfrm flipV="1">
            <a:off x="2766467" y="3692649"/>
            <a:ext cx="0" cy="138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63" name="Rectângulo 6"/>
          <p:cNvSpPr/>
          <p:nvPr/>
        </p:nvSpPr>
        <p:spPr>
          <a:xfrm>
            <a:off x="1571541" y="3779416"/>
            <a:ext cx="2372335" cy="335756"/>
          </a:xfrm>
          <a:prstGeom prst="rect">
            <a:avLst/>
          </a:prstGeom>
          <a:solidFill>
            <a:srgbClr val="06517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PLANNING DIVISION</a:t>
            </a:r>
          </a:p>
        </p:txBody>
      </p:sp>
      <p:sp>
        <p:nvSpPr>
          <p:cNvPr id="375" name="Rectângulo 6"/>
          <p:cNvSpPr/>
          <p:nvPr/>
        </p:nvSpPr>
        <p:spPr>
          <a:xfrm>
            <a:off x="6211044" y="3779515"/>
            <a:ext cx="2372335" cy="335756"/>
          </a:xfrm>
          <a:prstGeom prst="rect">
            <a:avLst/>
          </a:prstGeom>
          <a:solidFill>
            <a:srgbClr val="06517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OPERATIONS DIVISION</a:t>
            </a:r>
          </a:p>
        </p:txBody>
      </p:sp>
      <p:sp>
        <p:nvSpPr>
          <p:cNvPr id="412" name="CaixaDeTexto 28"/>
          <p:cNvSpPr txBox="1"/>
          <p:nvPr/>
        </p:nvSpPr>
        <p:spPr>
          <a:xfrm>
            <a:off x="417682" y="4993885"/>
            <a:ext cx="1183394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Paper management</a:t>
            </a:r>
          </a:p>
        </p:txBody>
      </p:sp>
      <p:sp>
        <p:nvSpPr>
          <p:cNvPr id="414" name="CaixaDeTexto 30"/>
          <p:cNvSpPr txBox="1"/>
          <p:nvPr/>
        </p:nvSpPr>
        <p:spPr>
          <a:xfrm>
            <a:off x="422223" y="5265974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Ceremonies</a:t>
            </a:r>
          </a:p>
        </p:txBody>
      </p:sp>
      <p:sp>
        <p:nvSpPr>
          <p:cNvPr id="426" name="CaixaDeTexto 32"/>
          <p:cNvSpPr txBox="1"/>
          <p:nvPr/>
        </p:nvSpPr>
        <p:spPr>
          <a:xfrm>
            <a:off x="420862" y="5518179"/>
            <a:ext cx="10123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Publications</a:t>
            </a:r>
          </a:p>
        </p:txBody>
      </p:sp>
      <p:sp>
        <p:nvSpPr>
          <p:cNvPr id="427" name="CaixaDeTexto 36"/>
          <p:cNvSpPr txBox="1"/>
          <p:nvPr/>
        </p:nvSpPr>
        <p:spPr>
          <a:xfrm>
            <a:off x="406006" y="6282784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Institutional</a:t>
            </a:r>
          </a:p>
        </p:txBody>
      </p:sp>
      <p:sp>
        <p:nvSpPr>
          <p:cNvPr id="429" name="CaixaDeTexto 38"/>
          <p:cNvSpPr txBox="1"/>
          <p:nvPr/>
        </p:nvSpPr>
        <p:spPr>
          <a:xfrm>
            <a:off x="406006" y="6520998"/>
            <a:ext cx="829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Registration</a:t>
            </a:r>
          </a:p>
        </p:txBody>
      </p:sp>
      <p:sp>
        <p:nvSpPr>
          <p:cNvPr id="437" name="CaixaDeTexto 41"/>
          <p:cNvSpPr txBox="1"/>
          <p:nvPr/>
        </p:nvSpPr>
        <p:spPr>
          <a:xfrm>
            <a:off x="1693744" y="4946229"/>
            <a:ext cx="1093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Choice of location</a:t>
            </a:r>
          </a:p>
        </p:txBody>
      </p:sp>
      <p:sp>
        <p:nvSpPr>
          <p:cNvPr id="440" name="CaixaDeTexto 43"/>
          <p:cNvSpPr txBox="1"/>
          <p:nvPr/>
        </p:nvSpPr>
        <p:spPr>
          <a:xfrm>
            <a:off x="1688970" y="5242917"/>
            <a:ext cx="12215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Protocol Team</a:t>
            </a:r>
          </a:p>
        </p:txBody>
      </p:sp>
      <p:sp>
        <p:nvSpPr>
          <p:cNvPr id="486" name="CaixaDeTexto 45"/>
          <p:cNvSpPr txBox="1"/>
          <p:nvPr/>
        </p:nvSpPr>
        <p:spPr>
          <a:xfrm>
            <a:off x="1693162" y="5779719"/>
            <a:ext cx="1214000" cy="233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Risk management</a:t>
            </a:r>
          </a:p>
        </p:txBody>
      </p:sp>
      <p:sp>
        <p:nvSpPr>
          <p:cNvPr id="493" name="CaixaDeTexto 47"/>
          <p:cNvSpPr txBox="1"/>
          <p:nvPr/>
        </p:nvSpPr>
        <p:spPr>
          <a:xfrm>
            <a:off x="1678553" y="6254209"/>
            <a:ext cx="10123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Signage</a:t>
            </a:r>
          </a:p>
        </p:txBody>
      </p:sp>
      <p:sp>
        <p:nvSpPr>
          <p:cNvPr id="494" name="CaixaDeTexto 49"/>
          <p:cNvSpPr txBox="1"/>
          <p:nvPr/>
        </p:nvSpPr>
        <p:spPr>
          <a:xfrm>
            <a:off x="1688078" y="6497077"/>
            <a:ext cx="11792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Access control</a:t>
            </a:r>
          </a:p>
        </p:txBody>
      </p:sp>
      <p:sp>
        <p:nvSpPr>
          <p:cNvPr id="495" name="CaixaDeTexto 70"/>
          <p:cNvSpPr txBox="1"/>
          <p:nvPr/>
        </p:nvSpPr>
        <p:spPr>
          <a:xfrm>
            <a:off x="2886472" y="4954404"/>
            <a:ext cx="1003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Coordination</a:t>
            </a:r>
          </a:p>
        </p:txBody>
      </p:sp>
      <p:sp>
        <p:nvSpPr>
          <p:cNvPr id="496" name="CaixaDeTexto 72"/>
          <p:cNvSpPr txBox="1"/>
          <p:nvPr/>
        </p:nvSpPr>
        <p:spPr>
          <a:xfrm>
            <a:off x="2884170" y="5217795"/>
            <a:ext cx="1468755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Meetings with Customers</a:t>
            </a:r>
          </a:p>
        </p:txBody>
      </p:sp>
      <p:sp>
        <p:nvSpPr>
          <p:cNvPr id="497" name="CaixaDeTexto 74"/>
          <p:cNvSpPr txBox="1"/>
          <p:nvPr/>
        </p:nvSpPr>
        <p:spPr>
          <a:xfrm>
            <a:off x="2888656" y="5429712"/>
            <a:ext cx="8037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Help Desk</a:t>
            </a:r>
          </a:p>
        </p:txBody>
      </p:sp>
      <p:sp>
        <p:nvSpPr>
          <p:cNvPr id="498" name="CaixaDeTexto 81"/>
          <p:cNvSpPr txBox="1"/>
          <p:nvPr/>
        </p:nvSpPr>
        <p:spPr>
          <a:xfrm>
            <a:off x="4358153" y="5336234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Catering</a:t>
            </a:r>
          </a:p>
        </p:txBody>
      </p:sp>
      <p:sp>
        <p:nvSpPr>
          <p:cNvPr id="499" name="CaixaDeTexto 83"/>
          <p:cNvSpPr txBox="1"/>
          <p:nvPr/>
        </p:nvSpPr>
        <p:spPr>
          <a:xfrm>
            <a:off x="4342130" y="6520180"/>
            <a:ext cx="1303655" cy="232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Reception Programme</a:t>
            </a:r>
          </a:p>
        </p:txBody>
      </p:sp>
      <p:sp>
        <p:nvSpPr>
          <p:cNvPr id="500" name="CaixaDeTexto 101"/>
          <p:cNvSpPr txBox="1"/>
          <p:nvPr/>
        </p:nvSpPr>
        <p:spPr>
          <a:xfrm>
            <a:off x="2889795" y="5906988"/>
            <a:ext cx="1218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Event management</a:t>
            </a:r>
          </a:p>
        </p:txBody>
      </p:sp>
      <p:sp>
        <p:nvSpPr>
          <p:cNvPr id="501" name="CaixaDeTexto 81"/>
          <p:cNvSpPr txBox="1"/>
          <p:nvPr/>
        </p:nvSpPr>
        <p:spPr>
          <a:xfrm>
            <a:off x="4358252" y="5045689"/>
            <a:ext cx="1010155" cy="233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Reception</a:t>
            </a:r>
          </a:p>
        </p:txBody>
      </p:sp>
      <p:sp>
        <p:nvSpPr>
          <p:cNvPr id="502" name="CaixaDeTexto 81"/>
          <p:cNvSpPr txBox="1"/>
          <p:nvPr/>
        </p:nvSpPr>
        <p:spPr>
          <a:xfrm>
            <a:off x="4341762" y="6197040"/>
            <a:ext cx="116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Tourist guides</a:t>
            </a:r>
          </a:p>
        </p:txBody>
      </p:sp>
      <p:sp>
        <p:nvSpPr>
          <p:cNvPr id="503" name="CaixaDeTexto 101"/>
          <p:cNvSpPr txBox="1"/>
          <p:nvPr/>
        </p:nvSpPr>
        <p:spPr>
          <a:xfrm>
            <a:off x="2883638" y="6327208"/>
            <a:ext cx="10382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Suppliers</a:t>
            </a:r>
          </a:p>
        </p:txBody>
      </p:sp>
      <p:sp>
        <p:nvSpPr>
          <p:cNvPr id="504" name="CaixaDeTexto 34"/>
          <p:cNvSpPr txBox="1"/>
          <p:nvPr/>
        </p:nvSpPr>
        <p:spPr>
          <a:xfrm>
            <a:off x="2888972" y="6513101"/>
            <a:ext cx="10123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Budget</a:t>
            </a:r>
          </a:p>
        </p:txBody>
      </p:sp>
      <p:sp>
        <p:nvSpPr>
          <p:cNvPr id="505" name="CaixaDeTexto 81"/>
          <p:cNvSpPr txBox="1"/>
          <p:nvPr/>
        </p:nvSpPr>
        <p:spPr>
          <a:xfrm>
            <a:off x="4357461" y="5648431"/>
            <a:ext cx="117742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Welcome Tour</a:t>
            </a:r>
          </a:p>
        </p:txBody>
      </p:sp>
      <p:sp>
        <p:nvSpPr>
          <p:cNvPr id="506" name="CaixaDeTexto 74"/>
          <p:cNvSpPr txBox="1"/>
          <p:nvPr/>
        </p:nvSpPr>
        <p:spPr>
          <a:xfrm>
            <a:off x="2889885" y="5687695"/>
            <a:ext cx="1364615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Resource management</a:t>
            </a:r>
          </a:p>
        </p:txBody>
      </p:sp>
      <p:sp>
        <p:nvSpPr>
          <p:cNvPr id="507" name="CaixaDeTexto 81"/>
          <p:cNvSpPr txBox="1"/>
          <p:nvPr/>
        </p:nvSpPr>
        <p:spPr>
          <a:xfrm>
            <a:off x="4349967" y="5932578"/>
            <a:ext cx="125133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Welcome dinner</a:t>
            </a:r>
          </a:p>
        </p:txBody>
      </p:sp>
      <p:grpSp>
        <p:nvGrpSpPr>
          <p:cNvPr id="508" name="Grupo 507"/>
          <p:cNvGrpSpPr/>
          <p:nvPr/>
        </p:nvGrpSpPr>
        <p:grpSpPr>
          <a:xfrm>
            <a:off x="4263323" y="4772769"/>
            <a:ext cx="514417" cy="1937320"/>
            <a:chOff x="3951459" y="4772769"/>
            <a:chExt cx="514417" cy="1937320"/>
          </a:xfrm>
        </p:grpSpPr>
        <p:cxnSp>
          <p:nvCxnSpPr>
            <p:cNvPr id="509" name="Conexão recta 99"/>
            <p:cNvCxnSpPr/>
            <p:nvPr/>
          </p:nvCxnSpPr>
          <p:spPr>
            <a:xfrm>
              <a:off x="3951459" y="4934186"/>
              <a:ext cx="0" cy="17008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510" name="Grupo 509"/>
            <p:cNvGrpSpPr/>
            <p:nvPr/>
          </p:nvGrpSpPr>
          <p:grpSpPr>
            <a:xfrm>
              <a:off x="3952600" y="5063821"/>
              <a:ext cx="145124" cy="157342"/>
              <a:chOff x="5220072" y="4965942"/>
              <a:chExt cx="145124" cy="157342"/>
            </a:xfrm>
          </p:grpSpPr>
          <p:cxnSp>
            <p:nvCxnSpPr>
              <p:cNvPr id="528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9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511" name="Conexão recta 93"/>
            <p:cNvCxnSpPr/>
            <p:nvPr/>
          </p:nvCxnSpPr>
          <p:spPr>
            <a:xfrm flipV="1">
              <a:off x="4452464" y="4772769"/>
              <a:ext cx="0" cy="157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12" name="Conexão recta 109"/>
            <p:cNvCxnSpPr/>
            <p:nvPr/>
          </p:nvCxnSpPr>
          <p:spPr>
            <a:xfrm>
              <a:off x="3955336" y="4938395"/>
              <a:ext cx="510540" cy="69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513" name="Grupo 512"/>
            <p:cNvGrpSpPr/>
            <p:nvPr/>
          </p:nvGrpSpPr>
          <p:grpSpPr>
            <a:xfrm>
              <a:off x="3952600" y="5380428"/>
              <a:ext cx="145124" cy="157342"/>
              <a:chOff x="5220072" y="4965942"/>
              <a:chExt cx="145124" cy="157342"/>
            </a:xfrm>
          </p:grpSpPr>
          <p:cxnSp>
            <p:nvCxnSpPr>
              <p:cNvPr id="526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7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4" name="Grupo 513"/>
            <p:cNvGrpSpPr/>
            <p:nvPr/>
          </p:nvGrpSpPr>
          <p:grpSpPr>
            <a:xfrm>
              <a:off x="3952600" y="5658935"/>
              <a:ext cx="145124" cy="157342"/>
              <a:chOff x="5220072" y="4965942"/>
              <a:chExt cx="145124" cy="157342"/>
            </a:xfrm>
          </p:grpSpPr>
          <p:cxnSp>
            <p:nvCxnSpPr>
              <p:cNvPr id="524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5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5" name="Grupo 514"/>
            <p:cNvGrpSpPr/>
            <p:nvPr/>
          </p:nvGrpSpPr>
          <p:grpSpPr>
            <a:xfrm>
              <a:off x="3952600" y="5952300"/>
              <a:ext cx="145124" cy="157342"/>
              <a:chOff x="5220072" y="4965942"/>
              <a:chExt cx="145124" cy="157342"/>
            </a:xfrm>
          </p:grpSpPr>
          <p:cxnSp>
            <p:nvCxnSpPr>
              <p:cNvPr id="522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3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6" name="Grupo 515"/>
            <p:cNvGrpSpPr/>
            <p:nvPr/>
          </p:nvGrpSpPr>
          <p:grpSpPr>
            <a:xfrm>
              <a:off x="3952600" y="6236140"/>
              <a:ext cx="145124" cy="157342"/>
              <a:chOff x="5220072" y="4965942"/>
              <a:chExt cx="145124" cy="157342"/>
            </a:xfrm>
          </p:grpSpPr>
          <p:cxnSp>
            <p:nvCxnSpPr>
              <p:cNvPr id="520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1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17" name="Grupo 516"/>
            <p:cNvGrpSpPr/>
            <p:nvPr/>
          </p:nvGrpSpPr>
          <p:grpSpPr>
            <a:xfrm>
              <a:off x="3952600" y="6552747"/>
              <a:ext cx="145124" cy="157342"/>
              <a:chOff x="5220072" y="4965942"/>
              <a:chExt cx="145124" cy="157342"/>
            </a:xfrm>
          </p:grpSpPr>
          <p:cxnSp>
            <p:nvCxnSpPr>
              <p:cNvPr id="518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19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0" name="Conexão recta 99"/>
          <p:cNvCxnSpPr/>
          <p:nvPr/>
        </p:nvCxnSpPr>
        <p:spPr>
          <a:xfrm>
            <a:off x="2802106" y="4920469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31" name="Grupo 530"/>
          <p:cNvGrpSpPr/>
          <p:nvPr/>
        </p:nvGrpSpPr>
        <p:grpSpPr>
          <a:xfrm>
            <a:off x="2803247" y="5249782"/>
            <a:ext cx="145124" cy="157342"/>
            <a:chOff x="5220072" y="4965942"/>
            <a:chExt cx="145124" cy="157342"/>
          </a:xfrm>
        </p:grpSpPr>
        <p:cxnSp>
          <p:nvCxnSpPr>
            <p:cNvPr id="53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3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34" name="Conexão recta 93"/>
          <p:cNvCxnSpPr/>
          <p:nvPr/>
        </p:nvCxnSpPr>
        <p:spPr>
          <a:xfrm flipV="1">
            <a:off x="3379311" y="4759052"/>
            <a:ext cx="0" cy="157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35" name="Conexão recta 109"/>
          <p:cNvCxnSpPr/>
          <p:nvPr/>
        </p:nvCxnSpPr>
        <p:spPr>
          <a:xfrm flipV="1">
            <a:off x="2806065" y="4924425"/>
            <a:ext cx="581025" cy="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36" name="Grupo 535"/>
          <p:cNvGrpSpPr/>
          <p:nvPr/>
        </p:nvGrpSpPr>
        <p:grpSpPr>
          <a:xfrm>
            <a:off x="2803247" y="5469998"/>
            <a:ext cx="145124" cy="157342"/>
            <a:chOff x="5220072" y="4965942"/>
            <a:chExt cx="145124" cy="157342"/>
          </a:xfrm>
        </p:grpSpPr>
        <p:cxnSp>
          <p:nvCxnSpPr>
            <p:cNvPr id="537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38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39" name="Grupo 538"/>
          <p:cNvGrpSpPr/>
          <p:nvPr/>
        </p:nvGrpSpPr>
        <p:grpSpPr>
          <a:xfrm>
            <a:off x="2803247" y="5702368"/>
            <a:ext cx="145124" cy="157342"/>
            <a:chOff x="5220072" y="4965942"/>
            <a:chExt cx="145124" cy="157342"/>
          </a:xfrm>
        </p:grpSpPr>
        <p:cxnSp>
          <p:nvCxnSpPr>
            <p:cNvPr id="54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4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42" name="Grupo 541"/>
          <p:cNvGrpSpPr/>
          <p:nvPr/>
        </p:nvGrpSpPr>
        <p:grpSpPr>
          <a:xfrm>
            <a:off x="2803247" y="5938583"/>
            <a:ext cx="145124" cy="157342"/>
            <a:chOff x="5220072" y="4965942"/>
            <a:chExt cx="145124" cy="157342"/>
          </a:xfrm>
        </p:grpSpPr>
        <p:cxnSp>
          <p:nvCxnSpPr>
            <p:cNvPr id="543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44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45" name="Grupo 544"/>
          <p:cNvGrpSpPr/>
          <p:nvPr/>
        </p:nvGrpSpPr>
        <p:grpSpPr>
          <a:xfrm>
            <a:off x="2803247" y="6355773"/>
            <a:ext cx="145124" cy="157342"/>
            <a:chOff x="5220072" y="4965942"/>
            <a:chExt cx="145124" cy="157342"/>
          </a:xfrm>
        </p:grpSpPr>
        <p:cxnSp>
          <p:nvCxnSpPr>
            <p:cNvPr id="546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47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48" name="Grupo 547"/>
          <p:cNvGrpSpPr/>
          <p:nvPr/>
        </p:nvGrpSpPr>
        <p:grpSpPr>
          <a:xfrm>
            <a:off x="2803247" y="6548555"/>
            <a:ext cx="145124" cy="157342"/>
            <a:chOff x="5220072" y="4965942"/>
            <a:chExt cx="145124" cy="157342"/>
          </a:xfrm>
        </p:grpSpPr>
        <p:cxnSp>
          <p:nvCxnSpPr>
            <p:cNvPr id="549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50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51" name="Grupo 550"/>
          <p:cNvGrpSpPr/>
          <p:nvPr/>
        </p:nvGrpSpPr>
        <p:grpSpPr>
          <a:xfrm>
            <a:off x="2802106" y="4984601"/>
            <a:ext cx="145124" cy="157342"/>
            <a:chOff x="5220072" y="4965942"/>
            <a:chExt cx="145124" cy="157342"/>
          </a:xfrm>
        </p:grpSpPr>
        <p:cxnSp>
          <p:nvCxnSpPr>
            <p:cNvPr id="55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5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54" name="Conexão recta 99"/>
          <p:cNvCxnSpPr/>
          <p:nvPr/>
        </p:nvCxnSpPr>
        <p:spPr>
          <a:xfrm>
            <a:off x="334784" y="4924661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55" name="Grupo 554"/>
          <p:cNvGrpSpPr/>
          <p:nvPr/>
        </p:nvGrpSpPr>
        <p:grpSpPr>
          <a:xfrm>
            <a:off x="335925" y="5311124"/>
            <a:ext cx="145124" cy="157342"/>
            <a:chOff x="5220072" y="4965942"/>
            <a:chExt cx="145124" cy="157342"/>
          </a:xfrm>
        </p:grpSpPr>
        <p:cxnSp>
          <p:nvCxnSpPr>
            <p:cNvPr id="556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57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58" name="Conexão recta 93"/>
          <p:cNvCxnSpPr/>
          <p:nvPr/>
        </p:nvCxnSpPr>
        <p:spPr>
          <a:xfrm flipV="1">
            <a:off x="835789" y="4753719"/>
            <a:ext cx="0" cy="157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59" name="Conexão recta 109"/>
          <p:cNvCxnSpPr/>
          <p:nvPr/>
        </p:nvCxnSpPr>
        <p:spPr>
          <a:xfrm>
            <a:off x="338874" y="4928939"/>
            <a:ext cx="5010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60" name="Grupo 559"/>
          <p:cNvGrpSpPr/>
          <p:nvPr/>
        </p:nvGrpSpPr>
        <p:grpSpPr>
          <a:xfrm>
            <a:off x="335925" y="5559915"/>
            <a:ext cx="145124" cy="157342"/>
            <a:chOff x="5220072" y="4965942"/>
            <a:chExt cx="145124" cy="157342"/>
          </a:xfrm>
        </p:grpSpPr>
        <p:cxnSp>
          <p:nvCxnSpPr>
            <p:cNvPr id="561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2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63" name="Grupo 562"/>
          <p:cNvGrpSpPr/>
          <p:nvPr/>
        </p:nvGrpSpPr>
        <p:grpSpPr>
          <a:xfrm>
            <a:off x="335925" y="6326609"/>
            <a:ext cx="145124" cy="157342"/>
            <a:chOff x="5220072" y="4965942"/>
            <a:chExt cx="145124" cy="157342"/>
          </a:xfrm>
        </p:grpSpPr>
        <p:cxnSp>
          <p:nvCxnSpPr>
            <p:cNvPr id="56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66" name="Grupo 565"/>
          <p:cNvGrpSpPr/>
          <p:nvPr/>
        </p:nvGrpSpPr>
        <p:grpSpPr>
          <a:xfrm>
            <a:off x="335925" y="6552747"/>
            <a:ext cx="145124" cy="157342"/>
            <a:chOff x="5220072" y="4965942"/>
            <a:chExt cx="145124" cy="157342"/>
          </a:xfrm>
        </p:grpSpPr>
        <p:cxnSp>
          <p:nvCxnSpPr>
            <p:cNvPr id="567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8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69" name="Grupo 568"/>
          <p:cNvGrpSpPr/>
          <p:nvPr/>
        </p:nvGrpSpPr>
        <p:grpSpPr>
          <a:xfrm>
            <a:off x="334784" y="4998318"/>
            <a:ext cx="145124" cy="157342"/>
            <a:chOff x="5220072" y="4965942"/>
            <a:chExt cx="145124" cy="157342"/>
          </a:xfrm>
        </p:grpSpPr>
        <p:cxnSp>
          <p:nvCxnSpPr>
            <p:cNvPr id="57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7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72" name="Conexão recta 99"/>
          <p:cNvCxnSpPr/>
          <p:nvPr/>
        </p:nvCxnSpPr>
        <p:spPr>
          <a:xfrm>
            <a:off x="1609693" y="4920469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73" name="Grupo 572"/>
          <p:cNvGrpSpPr/>
          <p:nvPr/>
        </p:nvGrpSpPr>
        <p:grpSpPr>
          <a:xfrm>
            <a:off x="1610834" y="5287882"/>
            <a:ext cx="145124" cy="157342"/>
            <a:chOff x="5220072" y="4965942"/>
            <a:chExt cx="145124" cy="157342"/>
          </a:xfrm>
        </p:grpSpPr>
        <p:cxnSp>
          <p:nvCxnSpPr>
            <p:cNvPr id="57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7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76" name="Conexão recta 93"/>
          <p:cNvCxnSpPr/>
          <p:nvPr/>
        </p:nvCxnSpPr>
        <p:spPr>
          <a:xfrm flipV="1">
            <a:off x="2110698" y="4749527"/>
            <a:ext cx="0" cy="157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77" name="Conexão recta 109"/>
          <p:cNvCxnSpPr/>
          <p:nvPr/>
        </p:nvCxnSpPr>
        <p:spPr>
          <a:xfrm>
            <a:off x="1613783" y="4924747"/>
            <a:ext cx="5010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578" name="Grupo 577"/>
          <p:cNvGrpSpPr/>
          <p:nvPr/>
        </p:nvGrpSpPr>
        <p:grpSpPr>
          <a:xfrm>
            <a:off x="1610834" y="5575914"/>
            <a:ext cx="145124" cy="157342"/>
            <a:chOff x="5220072" y="4965942"/>
            <a:chExt cx="145124" cy="157342"/>
          </a:xfrm>
        </p:grpSpPr>
        <p:cxnSp>
          <p:nvCxnSpPr>
            <p:cNvPr id="579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0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81" name="Grupo 580"/>
          <p:cNvGrpSpPr/>
          <p:nvPr/>
        </p:nvGrpSpPr>
        <p:grpSpPr>
          <a:xfrm>
            <a:off x="1610834" y="5797618"/>
            <a:ext cx="145124" cy="157342"/>
            <a:chOff x="5220072" y="4965942"/>
            <a:chExt cx="145124" cy="157342"/>
          </a:xfrm>
        </p:grpSpPr>
        <p:cxnSp>
          <p:nvCxnSpPr>
            <p:cNvPr id="58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84" name="Grupo 583"/>
          <p:cNvGrpSpPr/>
          <p:nvPr/>
        </p:nvGrpSpPr>
        <p:grpSpPr>
          <a:xfrm>
            <a:off x="1610834" y="6062408"/>
            <a:ext cx="145124" cy="157342"/>
            <a:chOff x="5220072" y="4965942"/>
            <a:chExt cx="145124" cy="157342"/>
          </a:xfrm>
        </p:grpSpPr>
        <p:cxnSp>
          <p:nvCxnSpPr>
            <p:cNvPr id="585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6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87" name="Grupo 586"/>
          <p:cNvGrpSpPr/>
          <p:nvPr/>
        </p:nvGrpSpPr>
        <p:grpSpPr>
          <a:xfrm>
            <a:off x="1610834" y="6298623"/>
            <a:ext cx="145124" cy="157342"/>
            <a:chOff x="5220072" y="4965942"/>
            <a:chExt cx="145124" cy="157342"/>
          </a:xfrm>
        </p:grpSpPr>
        <p:cxnSp>
          <p:nvCxnSpPr>
            <p:cNvPr id="588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9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90" name="Grupo 589"/>
          <p:cNvGrpSpPr/>
          <p:nvPr/>
        </p:nvGrpSpPr>
        <p:grpSpPr>
          <a:xfrm>
            <a:off x="1610834" y="6548555"/>
            <a:ext cx="145124" cy="157342"/>
            <a:chOff x="5220072" y="4965942"/>
            <a:chExt cx="145124" cy="157342"/>
          </a:xfrm>
        </p:grpSpPr>
        <p:cxnSp>
          <p:nvCxnSpPr>
            <p:cNvPr id="591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92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593" name="Grupo 592"/>
          <p:cNvGrpSpPr/>
          <p:nvPr/>
        </p:nvGrpSpPr>
        <p:grpSpPr>
          <a:xfrm>
            <a:off x="1609693" y="4984601"/>
            <a:ext cx="145124" cy="157342"/>
            <a:chOff x="5220072" y="4965942"/>
            <a:chExt cx="145124" cy="157342"/>
          </a:xfrm>
        </p:grpSpPr>
        <p:cxnSp>
          <p:nvCxnSpPr>
            <p:cNvPr id="59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9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596" name="CaixaDeTexto 43"/>
          <p:cNvSpPr txBox="1"/>
          <p:nvPr/>
        </p:nvSpPr>
        <p:spPr>
          <a:xfrm>
            <a:off x="1689739" y="5543654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Security</a:t>
            </a:r>
          </a:p>
        </p:txBody>
      </p:sp>
      <p:sp>
        <p:nvSpPr>
          <p:cNvPr id="597" name="CaixaDeTexto 28"/>
          <p:cNvSpPr txBox="1"/>
          <p:nvPr/>
        </p:nvSpPr>
        <p:spPr>
          <a:xfrm>
            <a:off x="1683877" y="6004277"/>
            <a:ext cx="997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Accessibility</a:t>
            </a:r>
          </a:p>
        </p:txBody>
      </p:sp>
      <p:sp>
        <p:nvSpPr>
          <p:cNvPr id="598" name="CaixaDeTexto 34"/>
          <p:cNvSpPr txBox="1"/>
          <p:nvPr/>
        </p:nvSpPr>
        <p:spPr>
          <a:xfrm>
            <a:off x="423319" y="5789394"/>
            <a:ext cx="1190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Speaker Support</a:t>
            </a:r>
          </a:p>
        </p:txBody>
      </p:sp>
      <p:grpSp>
        <p:nvGrpSpPr>
          <p:cNvPr id="599" name="Grupo 598"/>
          <p:cNvGrpSpPr/>
          <p:nvPr/>
        </p:nvGrpSpPr>
        <p:grpSpPr>
          <a:xfrm>
            <a:off x="338386" y="5832970"/>
            <a:ext cx="145124" cy="157342"/>
            <a:chOff x="5220072" y="4965942"/>
            <a:chExt cx="145124" cy="157342"/>
          </a:xfrm>
        </p:grpSpPr>
        <p:cxnSp>
          <p:nvCxnSpPr>
            <p:cNvPr id="60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02" name="CaixaDeTexto 34"/>
          <p:cNvSpPr txBox="1"/>
          <p:nvPr/>
        </p:nvSpPr>
        <p:spPr>
          <a:xfrm>
            <a:off x="417986" y="6037044"/>
            <a:ext cx="1190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Exhibitor Support</a:t>
            </a:r>
          </a:p>
        </p:txBody>
      </p:sp>
      <p:grpSp>
        <p:nvGrpSpPr>
          <p:cNvPr id="603" name="Grupo 602"/>
          <p:cNvGrpSpPr/>
          <p:nvPr/>
        </p:nvGrpSpPr>
        <p:grpSpPr>
          <a:xfrm>
            <a:off x="333053" y="6080620"/>
            <a:ext cx="145124" cy="157342"/>
            <a:chOff x="5220072" y="4965942"/>
            <a:chExt cx="145124" cy="157342"/>
          </a:xfrm>
        </p:grpSpPr>
        <p:cxnSp>
          <p:nvCxnSpPr>
            <p:cNvPr id="60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06" name="CaixaDeTexto 101"/>
          <p:cNvSpPr txBox="1"/>
          <p:nvPr/>
        </p:nvSpPr>
        <p:spPr>
          <a:xfrm>
            <a:off x="2892256" y="6116538"/>
            <a:ext cx="10616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050" noProof="1">
                <a:latin typeface="Arial Narrow" panose="020B0606020202030204" pitchFamily="34" charset="0"/>
                <a:cs typeface="Times New Roman" panose="02020603050405020304" pitchFamily="18" charset="0"/>
              </a:rPr>
              <a:t>B2B management</a:t>
            </a:r>
          </a:p>
        </p:txBody>
      </p:sp>
      <p:grpSp>
        <p:nvGrpSpPr>
          <p:cNvPr id="607" name="Grupo 606"/>
          <p:cNvGrpSpPr/>
          <p:nvPr/>
        </p:nvGrpSpPr>
        <p:grpSpPr>
          <a:xfrm>
            <a:off x="2805708" y="6148133"/>
            <a:ext cx="145124" cy="157342"/>
            <a:chOff x="5220072" y="4965942"/>
            <a:chExt cx="145124" cy="157342"/>
          </a:xfrm>
        </p:grpSpPr>
        <p:cxnSp>
          <p:nvCxnSpPr>
            <p:cNvPr id="608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9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22" name="Rectângulo 21"/>
          <p:cNvSpPr/>
          <p:nvPr/>
        </p:nvSpPr>
        <p:spPr>
          <a:xfrm>
            <a:off x="4196045" y="4387070"/>
            <a:ext cx="1152128" cy="42683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Reception</a:t>
            </a:r>
          </a:p>
        </p:txBody>
      </p:sp>
      <p:sp>
        <p:nvSpPr>
          <p:cNvPr id="121" name="Rectângulo 19"/>
          <p:cNvSpPr/>
          <p:nvPr/>
        </p:nvSpPr>
        <p:spPr>
          <a:xfrm>
            <a:off x="2805157" y="4385307"/>
            <a:ext cx="1152128" cy="411846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</a:p>
        </p:txBody>
      </p:sp>
      <p:sp>
        <p:nvSpPr>
          <p:cNvPr id="226" name="Rectângulo 13"/>
          <p:cNvSpPr/>
          <p:nvPr/>
        </p:nvSpPr>
        <p:spPr>
          <a:xfrm>
            <a:off x="1548254" y="4378949"/>
            <a:ext cx="1152128" cy="418203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location</a:t>
            </a:r>
          </a:p>
        </p:txBody>
      </p:sp>
      <p:sp>
        <p:nvSpPr>
          <p:cNvPr id="225" name="Rectângulo 11"/>
          <p:cNvSpPr/>
          <p:nvPr/>
        </p:nvSpPr>
        <p:spPr>
          <a:xfrm>
            <a:off x="263407" y="4384368"/>
            <a:ext cx="1152128" cy="412784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</a:p>
        </p:txBody>
      </p:sp>
      <p:sp>
        <p:nvSpPr>
          <p:cNvPr id="610" name="CaixaDeTexto 52"/>
          <p:cNvSpPr txBox="1"/>
          <p:nvPr/>
        </p:nvSpPr>
        <p:spPr>
          <a:xfrm>
            <a:off x="6957128" y="5010227"/>
            <a:ext cx="1294096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Sound equipment</a:t>
            </a:r>
          </a:p>
        </p:txBody>
      </p:sp>
      <p:sp>
        <p:nvSpPr>
          <p:cNvPr id="611" name="CaixaDeTexto 54"/>
          <p:cNvSpPr txBox="1"/>
          <p:nvPr/>
        </p:nvSpPr>
        <p:spPr>
          <a:xfrm>
            <a:off x="6976178" y="5220384"/>
            <a:ext cx="10014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Audiovisual</a:t>
            </a:r>
          </a:p>
        </p:txBody>
      </p:sp>
      <p:sp>
        <p:nvSpPr>
          <p:cNvPr id="612" name="CaixaDeTexto 56"/>
          <p:cNvSpPr txBox="1"/>
          <p:nvPr/>
        </p:nvSpPr>
        <p:spPr>
          <a:xfrm>
            <a:off x="6965950" y="5510530"/>
            <a:ext cx="1245870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Technical Secretariat</a:t>
            </a:r>
          </a:p>
        </p:txBody>
      </p:sp>
      <p:sp>
        <p:nvSpPr>
          <p:cNvPr id="613" name="CaixaDeTexto 58"/>
          <p:cNvSpPr txBox="1"/>
          <p:nvPr/>
        </p:nvSpPr>
        <p:spPr>
          <a:xfrm>
            <a:off x="6959279" y="6495327"/>
            <a:ext cx="12071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Tour Logistics</a:t>
            </a:r>
          </a:p>
        </p:txBody>
      </p:sp>
      <p:sp>
        <p:nvSpPr>
          <p:cNvPr id="614" name="CaixaDeTexto 61"/>
          <p:cNvSpPr txBox="1"/>
          <p:nvPr/>
        </p:nvSpPr>
        <p:spPr>
          <a:xfrm>
            <a:off x="5699529" y="4946229"/>
            <a:ext cx="120809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Media liaison</a:t>
            </a:r>
          </a:p>
        </p:txBody>
      </p:sp>
      <p:sp>
        <p:nvSpPr>
          <p:cNvPr id="615" name="CaixaDeTexto 63"/>
          <p:cNvSpPr txBox="1"/>
          <p:nvPr/>
        </p:nvSpPr>
        <p:spPr>
          <a:xfrm>
            <a:off x="5706221" y="5202103"/>
            <a:ext cx="1001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Advertising</a:t>
            </a:r>
          </a:p>
        </p:txBody>
      </p:sp>
      <p:sp>
        <p:nvSpPr>
          <p:cNvPr id="616" name="CaixaDeTexto 65"/>
          <p:cNvSpPr txBox="1"/>
          <p:nvPr/>
        </p:nvSpPr>
        <p:spPr>
          <a:xfrm>
            <a:off x="5695335" y="5838908"/>
            <a:ext cx="711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News</a:t>
            </a:r>
          </a:p>
        </p:txBody>
      </p:sp>
      <p:sp>
        <p:nvSpPr>
          <p:cNvPr id="617" name="CaixaDeTexto 67"/>
          <p:cNvSpPr txBox="1"/>
          <p:nvPr/>
        </p:nvSpPr>
        <p:spPr>
          <a:xfrm>
            <a:off x="5695330" y="6192737"/>
            <a:ext cx="12666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Event Promotion</a:t>
            </a:r>
          </a:p>
        </p:txBody>
      </p:sp>
      <p:sp>
        <p:nvSpPr>
          <p:cNvPr id="618" name="CaixaDeTexto 76"/>
          <p:cNvSpPr txBox="1"/>
          <p:nvPr/>
        </p:nvSpPr>
        <p:spPr>
          <a:xfrm>
            <a:off x="5699192" y="6539061"/>
            <a:ext cx="1329464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Press Office</a:t>
            </a:r>
          </a:p>
        </p:txBody>
      </p:sp>
      <p:sp>
        <p:nvSpPr>
          <p:cNvPr id="619" name="CaixaDeTexto 87"/>
          <p:cNvSpPr txBox="1"/>
          <p:nvPr/>
        </p:nvSpPr>
        <p:spPr>
          <a:xfrm>
            <a:off x="8251224" y="5728707"/>
            <a:ext cx="10014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Sale points</a:t>
            </a:r>
          </a:p>
        </p:txBody>
      </p:sp>
      <p:sp>
        <p:nvSpPr>
          <p:cNvPr id="620" name="CaixaDeTexto 89"/>
          <p:cNvSpPr txBox="1"/>
          <p:nvPr/>
        </p:nvSpPr>
        <p:spPr>
          <a:xfrm>
            <a:off x="8254229" y="6093296"/>
            <a:ext cx="9003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Gifts</a:t>
            </a:r>
          </a:p>
        </p:txBody>
      </p:sp>
      <p:sp>
        <p:nvSpPr>
          <p:cNvPr id="621" name="CaixaDeTexto 90"/>
          <p:cNvSpPr txBox="1"/>
          <p:nvPr/>
        </p:nvSpPr>
        <p:spPr>
          <a:xfrm>
            <a:off x="8241699" y="4936115"/>
            <a:ext cx="120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Sales team</a:t>
            </a:r>
          </a:p>
        </p:txBody>
      </p:sp>
      <p:sp>
        <p:nvSpPr>
          <p:cNvPr id="622" name="CaixaDeTexto 56"/>
          <p:cNvSpPr txBox="1"/>
          <p:nvPr/>
        </p:nvSpPr>
        <p:spPr>
          <a:xfrm>
            <a:off x="6949754" y="6000796"/>
            <a:ext cx="10885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Transfers</a:t>
            </a:r>
          </a:p>
        </p:txBody>
      </p:sp>
      <p:sp>
        <p:nvSpPr>
          <p:cNvPr id="623" name="CaixaDeTexto 81"/>
          <p:cNvSpPr txBox="1"/>
          <p:nvPr/>
        </p:nvSpPr>
        <p:spPr>
          <a:xfrm>
            <a:off x="6976178" y="5720470"/>
            <a:ext cx="7625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Hotels</a:t>
            </a:r>
          </a:p>
        </p:txBody>
      </p:sp>
      <p:sp>
        <p:nvSpPr>
          <p:cNvPr id="624" name="TextBox 227"/>
          <p:cNvSpPr txBox="1"/>
          <p:nvPr/>
        </p:nvSpPr>
        <p:spPr>
          <a:xfrm rot="16200000">
            <a:off x="11304648" y="6026803"/>
            <a:ext cx="1440162" cy="276999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www.emergys.tech</a:t>
            </a:r>
            <a:endParaRPr lang="pt-PT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25" name="CaixaDeTexto 90"/>
          <p:cNvSpPr txBox="1"/>
          <p:nvPr/>
        </p:nvSpPr>
        <p:spPr>
          <a:xfrm>
            <a:off x="8255305" y="5325112"/>
            <a:ext cx="117476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GB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Liaison to sponsors</a:t>
            </a:r>
          </a:p>
        </p:txBody>
      </p:sp>
      <p:sp>
        <p:nvSpPr>
          <p:cNvPr id="626" name="CaixaDeTexto 89"/>
          <p:cNvSpPr txBox="1"/>
          <p:nvPr/>
        </p:nvSpPr>
        <p:spPr>
          <a:xfrm>
            <a:off x="5697104" y="5545807"/>
            <a:ext cx="127907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Promotion of brands</a:t>
            </a:r>
          </a:p>
        </p:txBody>
      </p:sp>
      <p:grpSp>
        <p:nvGrpSpPr>
          <p:cNvPr id="627" name="Grupo 626"/>
          <p:cNvGrpSpPr/>
          <p:nvPr/>
        </p:nvGrpSpPr>
        <p:grpSpPr>
          <a:xfrm>
            <a:off x="5612075" y="4764425"/>
            <a:ext cx="505100" cy="1946845"/>
            <a:chOff x="5218931" y="4760615"/>
            <a:chExt cx="505100" cy="1946845"/>
          </a:xfrm>
        </p:grpSpPr>
        <p:cxnSp>
          <p:nvCxnSpPr>
            <p:cNvPr id="628" name="Conexão recta 99"/>
            <p:cNvCxnSpPr/>
            <p:nvPr/>
          </p:nvCxnSpPr>
          <p:spPr>
            <a:xfrm>
              <a:off x="5218931" y="4931557"/>
              <a:ext cx="0" cy="17008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29" name="Grupo 628"/>
            <p:cNvGrpSpPr/>
            <p:nvPr/>
          </p:nvGrpSpPr>
          <p:grpSpPr>
            <a:xfrm>
              <a:off x="5220072" y="4975467"/>
              <a:ext cx="145124" cy="157342"/>
              <a:chOff x="5220072" y="4965942"/>
              <a:chExt cx="145124" cy="157342"/>
            </a:xfrm>
          </p:grpSpPr>
          <p:cxnSp>
            <p:nvCxnSpPr>
              <p:cNvPr id="647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8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630" name="Conexão recta 93"/>
            <p:cNvCxnSpPr/>
            <p:nvPr/>
          </p:nvCxnSpPr>
          <p:spPr>
            <a:xfrm flipV="1">
              <a:off x="5719936" y="4760615"/>
              <a:ext cx="0" cy="157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31" name="Conexão recta 109"/>
            <p:cNvCxnSpPr/>
            <p:nvPr/>
          </p:nvCxnSpPr>
          <p:spPr>
            <a:xfrm>
              <a:off x="5223021" y="4926310"/>
              <a:ext cx="50101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32" name="Grupo 631"/>
            <p:cNvGrpSpPr/>
            <p:nvPr/>
          </p:nvGrpSpPr>
          <p:grpSpPr>
            <a:xfrm>
              <a:off x="5220072" y="5234924"/>
              <a:ext cx="145124" cy="157342"/>
              <a:chOff x="5220072" y="4965942"/>
              <a:chExt cx="145124" cy="157342"/>
            </a:xfrm>
          </p:grpSpPr>
          <p:cxnSp>
            <p:nvCxnSpPr>
              <p:cNvPr id="645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6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3" name="Grupo 632"/>
            <p:cNvGrpSpPr/>
            <p:nvPr/>
          </p:nvGrpSpPr>
          <p:grpSpPr>
            <a:xfrm>
              <a:off x="5220072" y="5542006"/>
              <a:ext cx="145124" cy="157342"/>
              <a:chOff x="5220072" y="4965942"/>
              <a:chExt cx="145124" cy="157342"/>
            </a:xfrm>
          </p:grpSpPr>
          <p:cxnSp>
            <p:nvCxnSpPr>
              <p:cNvPr id="643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4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4" name="Grupo 633"/>
            <p:cNvGrpSpPr/>
            <p:nvPr/>
          </p:nvGrpSpPr>
          <p:grpSpPr>
            <a:xfrm>
              <a:off x="5220072" y="5873471"/>
              <a:ext cx="145124" cy="157342"/>
              <a:chOff x="5220072" y="4965942"/>
              <a:chExt cx="145124" cy="157342"/>
            </a:xfrm>
          </p:grpSpPr>
          <p:cxnSp>
            <p:nvCxnSpPr>
              <p:cNvPr id="641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2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5" name="Grupo 634"/>
            <p:cNvGrpSpPr/>
            <p:nvPr/>
          </p:nvGrpSpPr>
          <p:grpSpPr>
            <a:xfrm>
              <a:off x="5220072" y="6233511"/>
              <a:ext cx="145124" cy="157342"/>
              <a:chOff x="5220072" y="4965942"/>
              <a:chExt cx="145124" cy="157342"/>
            </a:xfrm>
          </p:grpSpPr>
          <p:cxnSp>
            <p:nvCxnSpPr>
              <p:cNvPr id="639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0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36" name="Grupo 635"/>
            <p:cNvGrpSpPr/>
            <p:nvPr/>
          </p:nvGrpSpPr>
          <p:grpSpPr>
            <a:xfrm>
              <a:off x="5220072" y="6550118"/>
              <a:ext cx="145124" cy="157342"/>
              <a:chOff x="5220072" y="4965942"/>
              <a:chExt cx="145124" cy="157342"/>
            </a:xfrm>
          </p:grpSpPr>
          <p:cxnSp>
            <p:nvCxnSpPr>
              <p:cNvPr id="637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38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9" name="Grupo 648"/>
          <p:cNvGrpSpPr/>
          <p:nvPr/>
        </p:nvGrpSpPr>
        <p:grpSpPr>
          <a:xfrm>
            <a:off x="8162297" y="4753719"/>
            <a:ext cx="505100" cy="1956370"/>
            <a:chOff x="7764708" y="4753719"/>
            <a:chExt cx="505100" cy="1956370"/>
          </a:xfrm>
        </p:grpSpPr>
        <p:cxnSp>
          <p:nvCxnSpPr>
            <p:cNvPr id="650" name="Conexão recta 99"/>
            <p:cNvCxnSpPr/>
            <p:nvPr/>
          </p:nvCxnSpPr>
          <p:spPr>
            <a:xfrm>
              <a:off x="7764708" y="4924661"/>
              <a:ext cx="0" cy="17008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51" name="Grupo 650"/>
            <p:cNvGrpSpPr/>
            <p:nvPr/>
          </p:nvGrpSpPr>
          <p:grpSpPr>
            <a:xfrm>
              <a:off x="7765849" y="5349224"/>
              <a:ext cx="145124" cy="157342"/>
              <a:chOff x="5220072" y="4965942"/>
              <a:chExt cx="145124" cy="157342"/>
            </a:xfrm>
          </p:grpSpPr>
          <p:cxnSp>
            <p:nvCxnSpPr>
              <p:cNvPr id="666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7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652" name="Conexão recta 93"/>
            <p:cNvCxnSpPr/>
            <p:nvPr/>
          </p:nvCxnSpPr>
          <p:spPr>
            <a:xfrm flipV="1">
              <a:off x="8265713" y="4753719"/>
              <a:ext cx="0" cy="157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53" name="Conexão recta 109"/>
            <p:cNvCxnSpPr/>
            <p:nvPr/>
          </p:nvCxnSpPr>
          <p:spPr>
            <a:xfrm>
              <a:off x="7768798" y="4928939"/>
              <a:ext cx="50101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654" name="Grupo 653"/>
            <p:cNvGrpSpPr/>
            <p:nvPr/>
          </p:nvGrpSpPr>
          <p:grpSpPr>
            <a:xfrm>
              <a:off x="7765849" y="5731365"/>
              <a:ext cx="145124" cy="157342"/>
              <a:chOff x="5220072" y="4965942"/>
              <a:chExt cx="145124" cy="157342"/>
            </a:xfrm>
          </p:grpSpPr>
          <p:cxnSp>
            <p:nvCxnSpPr>
              <p:cNvPr id="664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5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55" name="Grupo 654"/>
            <p:cNvGrpSpPr/>
            <p:nvPr/>
          </p:nvGrpSpPr>
          <p:grpSpPr>
            <a:xfrm>
              <a:off x="7765849" y="6133275"/>
              <a:ext cx="145124" cy="157342"/>
              <a:chOff x="5220072" y="4965942"/>
              <a:chExt cx="145124" cy="157342"/>
            </a:xfrm>
          </p:grpSpPr>
          <p:cxnSp>
            <p:nvCxnSpPr>
              <p:cNvPr id="662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3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56" name="Grupo 655"/>
            <p:cNvGrpSpPr/>
            <p:nvPr/>
          </p:nvGrpSpPr>
          <p:grpSpPr>
            <a:xfrm>
              <a:off x="7765849" y="6552747"/>
              <a:ext cx="145124" cy="157342"/>
              <a:chOff x="5220072" y="4965942"/>
              <a:chExt cx="145124" cy="157342"/>
            </a:xfrm>
          </p:grpSpPr>
          <p:cxnSp>
            <p:nvCxnSpPr>
              <p:cNvPr id="660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1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57" name="Grupo 656"/>
            <p:cNvGrpSpPr/>
            <p:nvPr/>
          </p:nvGrpSpPr>
          <p:grpSpPr>
            <a:xfrm>
              <a:off x="7764708" y="4988793"/>
              <a:ext cx="145124" cy="157342"/>
              <a:chOff x="5220072" y="4965942"/>
              <a:chExt cx="145124" cy="157342"/>
            </a:xfrm>
          </p:grpSpPr>
          <p:cxnSp>
            <p:nvCxnSpPr>
              <p:cNvPr id="658" name="Conexão recta 109"/>
              <p:cNvCxnSpPr/>
              <p:nvPr/>
            </p:nvCxnSpPr>
            <p:spPr>
              <a:xfrm>
                <a:off x="5220072" y="5051276"/>
                <a:ext cx="1451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59" name="Conexão recta 104"/>
              <p:cNvCxnSpPr/>
              <p:nvPr/>
            </p:nvCxnSpPr>
            <p:spPr>
              <a:xfrm>
                <a:off x="5364088" y="4965942"/>
                <a:ext cx="0" cy="1573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8" name="Conexão recta 99"/>
          <p:cNvCxnSpPr/>
          <p:nvPr/>
        </p:nvCxnSpPr>
        <p:spPr>
          <a:xfrm>
            <a:off x="6884186" y="4932552"/>
            <a:ext cx="0" cy="1700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669" name="Grupo 668"/>
          <p:cNvGrpSpPr/>
          <p:nvPr/>
        </p:nvGrpSpPr>
        <p:grpSpPr>
          <a:xfrm>
            <a:off x="6885327" y="5016220"/>
            <a:ext cx="145124" cy="173076"/>
            <a:chOff x="5220072" y="4965942"/>
            <a:chExt cx="145124" cy="157342"/>
          </a:xfrm>
        </p:grpSpPr>
        <p:cxnSp>
          <p:nvCxnSpPr>
            <p:cNvPr id="670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1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672" name="Conexão recta 93"/>
          <p:cNvCxnSpPr/>
          <p:nvPr/>
        </p:nvCxnSpPr>
        <p:spPr>
          <a:xfrm flipV="1">
            <a:off x="7385191" y="4753719"/>
            <a:ext cx="0" cy="17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3" name="Conexão recta 109"/>
          <p:cNvCxnSpPr/>
          <p:nvPr/>
        </p:nvCxnSpPr>
        <p:spPr>
          <a:xfrm>
            <a:off x="6888276" y="4927305"/>
            <a:ext cx="5010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674" name="Grupo 673"/>
          <p:cNvGrpSpPr/>
          <p:nvPr/>
        </p:nvGrpSpPr>
        <p:grpSpPr>
          <a:xfrm>
            <a:off x="6885327" y="5275677"/>
            <a:ext cx="145124" cy="173076"/>
            <a:chOff x="5220072" y="4965942"/>
            <a:chExt cx="145124" cy="157342"/>
          </a:xfrm>
        </p:grpSpPr>
        <p:cxnSp>
          <p:nvCxnSpPr>
            <p:cNvPr id="675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6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77" name="Grupo 676"/>
          <p:cNvGrpSpPr/>
          <p:nvPr/>
        </p:nvGrpSpPr>
        <p:grpSpPr>
          <a:xfrm>
            <a:off x="6885327" y="5516084"/>
            <a:ext cx="145124" cy="173076"/>
            <a:chOff x="5220072" y="4965942"/>
            <a:chExt cx="145124" cy="157342"/>
          </a:xfrm>
        </p:grpSpPr>
        <p:cxnSp>
          <p:nvCxnSpPr>
            <p:cNvPr id="678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9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80" name="Grupo 679"/>
          <p:cNvGrpSpPr/>
          <p:nvPr/>
        </p:nvGrpSpPr>
        <p:grpSpPr>
          <a:xfrm>
            <a:off x="6885327" y="5780874"/>
            <a:ext cx="145124" cy="173076"/>
            <a:chOff x="5220072" y="4965942"/>
            <a:chExt cx="145124" cy="157342"/>
          </a:xfrm>
        </p:grpSpPr>
        <p:cxnSp>
          <p:nvCxnSpPr>
            <p:cNvPr id="681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2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83" name="Grupo 682"/>
          <p:cNvGrpSpPr/>
          <p:nvPr/>
        </p:nvGrpSpPr>
        <p:grpSpPr>
          <a:xfrm>
            <a:off x="6885327" y="6036139"/>
            <a:ext cx="145124" cy="173076"/>
            <a:chOff x="5220072" y="4965942"/>
            <a:chExt cx="145124" cy="157342"/>
          </a:xfrm>
        </p:grpSpPr>
        <p:cxnSp>
          <p:nvCxnSpPr>
            <p:cNvPr id="684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5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86" name="Grupo 685"/>
          <p:cNvGrpSpPr/>
          <p:nvPr/>
        </p:nvGrpSpPr>
        <p:grpSpPr>
          <a:xfrm>
            <a:off x="6885327" y="6543246"/>
            <a:ext cx="145124" cy="173076"/>
            <a:chOff x="5220072" y="4965942"/>
            <a:chExt cx="145124" cy="157342"/>
          </a:xfrm>
        </p:grpSpPr>
        <p:cxnSp>
          <p:nvCxnSpPr>
            <p:cNvPr id="687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8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89" name="CaixaDeTexto 89"/>
          <p:cNvSpPr txBox="1"/>
          <p:nvPr/>
        </p:nvSpPr>
        <p:spPr>
          <a:xfrm>
            <a:off x="8253382" y="6503000"/>
            <a:ext cx="9003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Newsletter</a:t>
            </a:r>
          </a:p>
        </p:txBody>
      </p:sp>
      <p:sp>
        <p:nvSpPr>
          <p:cNvPr id="690" name="CaixaDeTexto 58"/>
          <p:cNvSpPr txBox="1"/>
          <p:nvPr/>
        </p:nvSpPr>
        <p:spPr>
          <a:xfrm>
            <a:off x="6949066" y="6256362"/>
            <a:ext cx="13477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 Narrow" panose="020B0606020202030204" pitchFamily="34" charset="0"/>
                <a:cs typeface="Times New Roman" panose="02020603050405020304" pitchFamily="18" charset="0"/>
              </a:rPr>
              <a:t>Event Logistics</a:t>
            </a:r>
          </a:p>
        </p:txBody>
      </p:sp>
      <p:grpSp>
        <p:nvGrpSpPr>
          <p:cNvPr id="691" name="Grupo 690"/>
          <p:cNvGrpSpPr/>
          <p:nvPr/>
        </p:nvGrpSpPr>
        <p:grpSpPr>
          <a:xfrm>
            <a:off x="6884640" y="6303760"/>
            <a:ext cx="145124" cy="173076"/>
            <a:chOff x="5220072" y="4965942"/>
            <a:chExt cx="145124" cy="157342"/>
          </a:xfrm>
        </p:grpSpPr>
        <p:cxnSp>
          <p:nvCxnSpPr>
            <p:cNvPr id="692" name="Conexão recta 109"/>
            <p:cNvCxnSpPr/>
            <p:nvPr/>
          </p:nvCxnSpPr>
          <p:spPr>
            <a:xfrm>
              <a:off x="5220072" y="5051276"/>
              <a:ext cx="1451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93" name="Conexão recta 104"/>
            <p:cNvCxnSpPr/>
            <p:nvPr/>
          </p:nvCxnSpPr>
          <p:spPr>
            <a:xfrm>
              <a:off x="5364088" y="4965942"/>
              <a:ext cx="0" cy="157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23" name="Rectângulo 23"/>
          <p:cNvSpPr/>
          <p:nvPr/>
        </p:nvSpPr>
        <p:spPr>
          <a:xfrm>
            <a:off x="8070125" y="4387070"/>
            <a:ext cx="1224136" cy="42683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Merchandising</a:t>
            </a:r>
          </a:p>
        </p:txBody>
      </p:sp>
      <p:sp>
        <p:nvSpPr>
          <p:cNvPr id="119" name="Rectângulo 15"/>
          <p:cNvSpPr/>
          <p:nvPr/>
        </p:nvSpPr>
        <p:spPr>
          <a:xfrm>
            <a:off x="6818690" y="4374848"/>
            <a:ext cx="1145436" cy="436198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Logistics</a:t>
            </a:r>
          </a:p>
        </p:txBody>
      </p:sp>
      <p:sp>
        <p:nvSpPr>
          <p:cNvPr id="120" name="Rectângulo 17"/>
          <p:cNvSpPr/>
          <p:nvPr/>
        </p:nvSpPr>
        <p:spPr>
          <a:xfrm>
            <a:off x="5559112" y="4378247"/>
            <a:ext cx="1152128" cy="43359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Promotions</a:t>
            </a:r>
          </a:p>
        </p:txBody>
      </p:sp>
      <p:cxnSp>
        <p:nvCxnSpPr>
          <p:cNvPr id="694" name="Conexão recta 96"/>
          <p:cNvCxnSpPr/>
          <p:nvPr/>
        </p:nvCxnSpPr>
        <p:spPr>
          <a:xfrm flipV="1">
            <a:off x="2290986" y="2917722"/>
            <a:ext cx="0" cy="134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95" name="Rectângulo 6"/>
          <p:cNvSpPr/>
          <p:nvPr/>
        </p:nvSpPr>
        <p:spPr>
          <a:xfrm>
            <a:off x="130746" y="3254414"/>
            <a:ext cx="1083750" cy="39597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Business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Event</a:t>
            </a:r>
          </a:p>
        </p:txBody>
      </p:sp>
      <p:sp>
        <p:nvSpPr>
          <p:cNvPr id="696" name="Rectângulo 6"/>
          <p:cNvSpPr/>
          <p:nvPr/>
        </p:nvSpPr>
        <p:spPr>
          <a:xfrm>
            <a:off x="3454668" y="3267608"/>
            <a:ext cx="1020941" cy="38817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</a:p>
          <a:p>
            <a:pPr algn="ctr"/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</p:txBody>
      </p:sp>
      <p:cxnSp>
        <p:nvCxnSpPr>
          <p:cNvPr id="697" name="Conexão recta 107"/>
          <p:cNvCxnSpPr/>
          <p:nvPr/>
        </p:nvCxnSpPr>
        <p:spPr>
          <a:xfrm flipH="1" flipV="1">
            <a:off x="676910" y="3055620"/>
            <a:ext cx="5080" cy="144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98" name="Conexão recta 109"/>
          <p:cNvCxnSpPr/>
          <p:nvPr/>
        </p:nvCxnSpPr>
        <p:spPr>
          <a:xfrm>
            <a:off x="681990" y="3049905"/>
            <a:ext cx="32956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99" name="Rectângulo 6"/>
          <p:cNvSpPr/>
          <p:nvPr/>
        </p:nvSpPr>
        <p:spPr>
          <a:xfrm>
            <a:off x="1481348" y="2612529"/>
            <a:ext cx="1652904" cy="3357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Sectors of Activity</a:t>
            </a:r>
          </a:p>
        </p:txBody>
      </p:sp>
      <p:sp>
        <p:nvSpPr>
          <p:cNvPr id="700" name="Rectângulo 6"/>
          <p:cNvSpPr/>
          <p:nvPr/>
        </p:nvSpPr>
        <p:spPr>
          <a:xfrm>
            <a:off x="1266898" y="3260175"/>
            <a:ext cx="1020941" cy="39597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Business</a:t>
            </a:r>
          </a:p>
          <a:p>
            <a:pPr algn="ctr"/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Tourism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01" name="Rectângulo 6"/>
          <p:cNvSpPr/>
          <p:nvPr/>
        </p:nvSpPr>
        <p:spPr>
          <a:xfrm>
            <a:off x="2329616" y="3245880"/>
            <a:ext cx="1070595" cy="41443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International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Exhibition</a:t>
            </a:r>
          </a:p>
        </p:txBody>
      </p:sp>
      <p:cxnSp>
        <p:nvCxnSpPr>
          <p:cNvPr id="702" name="Conexão recta 109"/>
          <p:cNvCxnSpPr/>
          <p:nvPr/>
        </p:nvCxnSpPr>
        <p:spPr>
          <a:xfrm>
            <a:off x="2802751" y="3197350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3" name="Conexão recta 109"/>
          <p:cNvCxnSpPr/>
          <p:nvPr/>
        </p:nvCxnSpPr>
        <p:spPr>
          <a:xfrm>
            <a:off x="1722631" y="3197350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4" name="Conexão recta 109"/>
          <p:cNvCxnSpPr/>
          <p:nvPr/>
        </p:nvCxnSpPr>
        <p:spPr>
          <a:xfrm>
            <a:off x="621085" y="3197350"/>
            <a:ext cx="126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5" name="Conexão recta 107"/>
          <p:cNvCxnSpPr/>
          <p:nvPr/>
        </p:nvCxnSpPr>
        <p:spPr>
          <a:xfrm flipV="1">
            <a:off x="1777405" y="3062859"/>
            <a:ext cx="0" cy="114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6" name="Conexão recta 107"/>
          <p:cNvCxnSpPr/>
          <p:nvPr/>
        </p:nvCxnSpPr>
        <p:spPr>
          <a:xfrm flipV="1">
            <a:off x="2853333" y="3062859"/>
            <a:ext cx="0" cy="114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8" name="Conexão recta 109"/>
          <p:cNvCxnSpPr/>
          <p:nvPr/>
        </p:nvCxnSpPr>
        <p:spPr>
          <a:xfrm>
            <a:off x="3897630" y="3211195"/>
            <a:ext cx="12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9" name="Conexão recta 107"/>
          <p:cNvCxnSpPr/>
          <p:nvPr/>
        </p:nvCxnSpPr>
        <p:spPr>
          <a:xfrm flipV="1">
            <a:off x="3966210" y="3049905"/>
            <a:ext cx="1905" cy="146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11" name="Rectângulo 105"/>
          <p:cNvSpPr/>
          <p:nvPr/>
        </p:nvSpPr>
        <p:spPr>
          <a:xfrm>
            <a:off x="4881554" y="3245010"/>
            <a:ext cx="1152128" cy="399302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</a:p>
        </p:txBody>
      </p:sp>
      <p:cxnSp>
        <p:nvCxnSpPr>
          <p:cNvPr id="712" name="Conexão recta 109"/>
          <p:cNvCxnSpPr/>
          <p:nvPr/>
        </p:nvCxnSpPr>
        <p:spPr>
          <a:xfrm>
            <a:off x="5463540" y="3067050"/>
            <a:ext cx="13125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13" name="Conexão recta 110"/>
          <p:cNvCxnSpPr/>
          <p:nvPr/>
        </p:nvCxnSpPr>
        <p:spPr>
          <a:xfrm flipH="1">
            <a:off x="6107409" y="2860593"/>
            <a:ext cx="1" cy="196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14" name="Rectângulo 6"/>
          <p:cNvSpPr/>
          <p:nvPr/>
        </p:nvSpPr>
        <p:spPr>
          <a:xfrm>
            <a:off x="7371141" y="2612529"/>
            <a:ext cx="1679072" cy="3357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services</a:t>
            </a:r>
          </a:p>
        </p:txBody>
      </p:sp>
      <p:sp>
        <p:nvSpPr>
          <p:cNvPr id="715" name="Rectângulo 106"/>
          <p:cNvSpPr/>
          <p:nvPr/>
        </p:nvSpPr>
        <p:spPr>
          <a:xfrm>
            <a:off x="6169893" y="3248297"/>
            <a:ext cx="1152128" cy="39534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</a:p>
        </p:txBody>
      </p:sp>
      <p:sp>
        <p:nvSpPr>
          <p:cNvPr id="716" name="Rectângulo 6"/>
          <p:cNvSpPr/>
          <p:nvPr/>
        </p:nvSpPr>
        <p:spPr>
          <a:xfrm>
            <a:off x="5170520" y="2612529"/>
            <a:ext cx="1862534" cy="3357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Partners</a:t>
            </a:r>
          </a:p>
        </p:txBody>
      </p:sp>
      <p:grpSp>
        <p:nvGrpSpPr>
          <p:cNvPr id="717" name="Grupo 716"/>
          <p:cNvGrpSpPr/>
          <p:nvPr/>
        </p:nvGrpSpPr>
        <p:grpSpPr>
          <a:xfrm>
            <a:off x="5395039" y="3072151"/>
            <a:ext cx="126782" cy="129158"/>
            <a:chOff x="3850104" y="3203451"/>
            <a:chExt cx="126782" cy="129158"/>
          </a:xfrm>
        </p:grpSpPr>
        <p:cxnSp>
          <p:nvCxnSpPr>
            <p:cNvPr id="718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19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720" name="Grupo 719"/>
          <p:cNvGrpSpPr/>
          <p:nvPr/>
        </p:nvGrpSpPr>
        <p:grpSpPr>
          <a:xfrm>
            <a:off x="6707857" y="3072151"/>
            <a:ext cx="126782" cy="129158"/>
            <a:chOff x="3850104" y="3203451"/>
            <a:chExt cx="126782" cy="129158"/>
          </a:xfrm>
        </p:grpSpPr>
        <p:cxnSp>
          <p:nvCxnSpPr>
            <p:cNvPr id="721" name="Conexão recta 109"/>
            <p:cNvCxnSpPr/>
            <p:nvPr/>
          </p:nvCxnSpPr>
          <p:spPr>
            <a:xfrm>
              <a:off x="3850104" y="3332609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22" name="Conexão recta 107"/>
            <p:cNvCxnSpPr/>
            <p:nvPr/>
          </p:nvCxnSpPr>
          <p:spPr>
            <a:xfrm flipV="1">
              <a:off x="3918595" y="3203451"/>
              <a:ext cx="0" cy="114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19" name="Rectângulo 6"/>
          <p:cNvSpPr/>
          <p:nvPr/>
        </p:nvSpPr>
        <p:spPr>
          <a:xfrm>
            <a:off x="6754759" y="1812315"/>
            <a:ext cx="1685136" cy="406266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Business Council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of the Event</a:t>
            </a:r>
          </a:p>
        </p:txBody>
      </p:sp>
      <p:grpSp>
        <p:nvGrpSpPr>
          <p:cNvPr id="7" name="Grupo 4"/>
          <p:cNvGrpSpPr/>
          <p:nvPr/>
        </p:nvGrpSpPr>
        <p:grpSpPr>
          <a:xfrm>
            <a:off x="6539458" y="670844"/>
            <a:ext cx="133978" cy="1407913"/>
            <a:chOff x="6482308" y="670844"/>
            <a:chExt cx="133978" cy="1407913"/>
          </a:xfrm>
        </p:grpSpPr>
        <p:cxnSp>
          <p:nvCxnSpPr>
            <p:cNvPr id="383" name="Conexão recta 94"/>
            <p:cNvCxnSpPr/>
            <p:nvPr/>
          </p:nvCxnSpPr>
          <p:spPr>
            <a:xfrm flipV="1">
              <a:off x="6482308" y="670844"/>
              <a:ext cx="0" cy="1329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320" name="Grupo 319"/>
            <p:cNvGrpSpPr/>
            <p:nvPr/>
          </p:nvGrpSpPr>
          <p:grpSpPr>
            <a:xfrm>
              <a:off x="6487641" y="1911303"/>
              <a:ext cx="128645" cy="167454"/>
              <a:chOff x="6488154" y="1457154"/>
              <a:chExt cx="128645" cy="167454"/>
            </a:xfrm>
          </p:grpSpPr>
          <p:cxnSp>
            <p:nvCxnSpPr>
              <p:cNvPr id="321" name="Conexão recta 109"/>
              <p:cNvCxnSpPr/>
              <p:nvPr/>
            </p:nvCxnSpPr>
            <p:spPr>
              <a:xfrm>
                <a:off x="6488154" y="1547267"/>
                <a:ext cx="12678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22" name="Conexão recta 108"/>
              <p:cNvCxnSpPr/>
              <p:nvPr/>
            </p:nvCxnSpPr>
            <p:spPr>
              <a:xfrm flipV="1">
                <a:off x="6616799" y="1457154"/>
                <a:ext cx="0" cy="1674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47" name="Conexão recta 109"/>
          <p:cNvCxnSpPr/>
          <p:nvPr/>
        </p:nvCxnSpPr>
        <p:spPr>
          <a:xfrm>
            <a:off x="9415145" y="3627755"/>
            <a:ext cx="635" cy="2651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49" name="Triângulo Isósceles 348"/>
          <p:cNvSpPr/>
          <p:nvPr/>
        </p:nvSpPr>
        <p:spPr bwMode="auto">
          <a:xfrm flipV="1">
            <a:off x="903385" y="1667569"/>
            <a:ext cx="122334" cy="86612"/>
          </a:xfrm>
          <a:prstGeom prst="triangle">
            <a:avLst/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31" name="Conexão recta 109"/>
          <p:cNvCxnSpPr/>
          <p:nvPr/>
        </p:nvCxnSpPr>
        <p:spPr>
          <a:xfrm>
            <a:off x="4312951" y="1916832"/>
            <a:ext cx="6595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Conexão recta 109"/>
          <p:cNvCxnSpPr/>
          <p:nvPr/>
        </p:nvCxnSpPr>
        <p:spPr>
          <a:xfrm flipV="1">
            <a:off x="4615180" y="713105"/>
            <a:ext cx="1736090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Conexão recta 94"/>
          <p:cNvCxnSpPr/>
          <p:nvPr/>
        </p:nvCxnSpPr>
        <p:spPr>
          <a:xfrm flipV="1">
            <a:off x="9410700" y="3618230"/>
            <a:ext cx="671830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6" name="Grupo 1"/>
          <p:cNvGrpSpPr/>
          <p:nvPr/>
        </p:nvGrpSpPr>
        <p:grpSpPr>
          <a:xfrm>
            <a:off x="9414869" y="4154634"/>
            <a:ext cx="128645" cy="167454"/>
            <a:chOff x="6488154" y="1457154"/>
            <a:chExt cx="128645" cy="167454"/>
          </a:xfrm>
        </p:grpSpPr>
        <p:cxnSp>
          <p:nvCxnSpPr>
            <p:cNvPr id="17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9" name="Grupo 1"/>
          <p:cNvGrpSpPr/>
          <p:nvPr/>
        </p:nvGrpSpPr>
        <p:grpSpPr>
          <a:xfrm>
            <a:off x="9408519" y="4778839"/>
            <a:ext cx="128645" cy="167454"/>
            <a:chOff x="6488154" y="1457154"/>
            <a:chExt cx="128645" cy="167454"/>
          </a:xfrm>
        </p:grpSpPr>
        <p:cxnSp>
          <p:nvCxnSpPr>
            <p:cNvPr id="20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2" name="Grupo 1"/>
          <p:cNvGrpSpPr/>
          <p:nvPr/>
        </p:nvGrpSpPr>
        <p:grpSpPr>
          <a:xfrm>
            <a:off x="9426934" y="6178379"/>
            <a:ext cx="128645" cy="167454"/>
            <a:chOff x="6488154" y="1457154"/>
            <a:chExt cx="128645" cy="167454"/>
          </a:xfrm>
        </p:grpSpPr>
        <p:cxnSp>
          <p:nvCxnSpPr>
            <p:cNvPr id="23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4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6" name="Rectângulo 6"/>
          <p:cNvSpPr/>
          <p:nvPr/>
        </p:nvSpPr>
        <p:spPr>
          <a:xfrm>
            <a:off x="9256584" y="2038711"/>
            <a:ext cx="1671061" cy="617997"/>
          </a:xfrm>
          <a:prstGeom prst="rect">
            <a:avLst/>
          </a:prstGeom>
          <a:solidFill>
            <a:srgbClr val="3FBBD7"/>
          </a:solidFill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BUSINESS DIVISION</a:t>
            </a:r>
          </a:p>
        </p:txBody>
      </p:sp>
      <p:cxnSp>
        <p:nvCxnSpPr>
          <p:cNvPr id="27" name="Conexão recta 108"/>
          <p:cNvCxnSpPr/>
          <p:nvPr/>
        </p:nvCxnSpPr>
        <p:spPr>
          <a:xfrm flipV="1">
            <a:off x="9210207" y="2274342"/>
            <a:ext cx="0" cy="167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30" name="Picture 14" descr="Resultado de imagem para data 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4204" y="2756910"/>
            <a:ext cx="1061721" cy="108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ângulo 30"/>
          <p:cNvSpPr/>
          <p:nvPr/>
        </p:nvSpPr>
        <p:spPr>
          <a:xfrm>
            <a:off x="11296686" y="2917001"/>
            <a:ext cx="718967" cy="443741"/>
          </a:xfrm>
          <a:prstGeom prst="rect">
            <a:avLst/>
          </a:prstGeom>
          <a:solidFill>
            <a:srgbClr val="3FBBD7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rIns="36000" anchor="ctr"/>
          <a:lstStyle/>
          <a:p>
            <a:pPr algn="ctr">
              <a:defRPr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ECO DATA</a:t>
            </a:r>
          </a:p>
        </p:txBody>
      </p:sp>
      <p:sp>
        <p:nvSpPr>
          <p:cNvPr id="32" name="Right Arrow 29"/>
          <p:cNvSpPr/>
          <p:nvPr/>
        </p:nvSpPr>
        <p:spPr>
          <a:xfrm flipH="1">
            <a:off x="11208048" y="2946719"/>
            <a:ext cx="176212" cy="448894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3" name="Rectângulo 32"/>
          <p:cNvSpPr/>
          <p:nvPr/>
        </p:nvSpPr>
        <p:spPr>
          <a:xfrm>
            <a:off x="11341643" y="3362518"/>
            <a:ext cx="673167" cy="134679"/>
          </a:xfrm>
          <a:prstGeom prst="rect">
            <a:avLst/>
          </a:prstGeom>
          <a:solidFill>
            <a:srgbClr val="0651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sz="1000" dirty="0">
                <a:latin typeface="Arial Narrow" panose="020B0606020202030204" pitchFamily="34" charset="0"/>
              </a:rPr>
              <a:t>DATABASE</a:t>
            </a:r>
          </a:p>
        </p:txBody>
      </p:sp>
      <p:grpSp>
        <p:nvGrpSpPr>
          <p:cNvPr id="37" name="Agrupar 36"/>
          <p:cNvGrpSpPr/>
          <p:nvPr/>
        </p:nvGrpSpPr>
        <p:grpSpPr>
          <a:xfrm>
            <a:off x="10092055" y="3246755"/>
            <a:ext cx="192405" cy="167640"/>
            <a:chOff x="15893" y="5008"/>
            <a:chExt cx="303" cy="264"/>
          </a:xfrm>
        </p:grpSpPr>
        <p:cxnSp>
          <p:nvCxnSpPr>
            <p:cNvPr id="34" name="Conexão recta 108"/>
            <p:cNvCxnSpPr/>
            <p:nvPr/>
          </p:nvCxnSpPr>
          <p:spPr>
            <a:xfrm flipV="1">
              <a:off x="16196" y="5008"/>
              <a:ext cx="0" cy="2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5" name="Conexão recta 109"/>
            <p:cNvCxnSpPr/>
            <p:nvPr/>
          </p:nvCxnSpPr>
          <p:spPr>
            <a:xfrm flipV="1">
              <a:off x="15893" y="5139"/>
              <a:ext cx="298" cy="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38" name="Grupo 1"/>
          <p:cNvGrpSpPr/>
          <p:nvPr/>
        </p:nvGrpSpPr>
        <p:grpSpPr>
          <a:xfrm>
            <a:off x="9431379" y="5449399"/>
            <a:ext cx="128645" cy="167454"/>
            <a:chOff x="6488154" y="1457154"/>
            <a:chExt cx="128645" cy="167454"/>
          </a:xfrm>
        </p:grpSpPr>
        <p:cxnSp>
          <p:nvCxnSpPr>
            <p:cNvPr id="339" name="Conexão recta 109"/>
            <p:cNvCxnSpPr/>
            <p:nvPr/>
          </p:nvCxnSpPr>
          <p:spPr>
            <a:xfrm>
              <a:off x="6488154" y="1556792"/>
              <a:ext cx="12678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0" name="Conexão recta 108"/>
            <p:cNvCxnSpPr/>
            <p:nvPr/>
          </p:nvCxnSpPr>
          <p:spPr>
            <a:xfrm flipV="1">
              <a:off x="6616799" y="1457154"/>
              <a:ext cx="0" cy="167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7958" y="3968671"/>
            <a:ext cx="2309894" cy="5748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940" y="4574037"/>
            <a:ext cx="2352800" cy="5598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11" y="5308834"/>
            <a:ext cx="2246097" cy="50753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89" y="183995"/>
            <a:ext cx="2367780" cy="5464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eta Curvada para Cima 331"/>
          <p:cNvSpPr/>
          <p:nvPr/>
        </p:nvSpPr>
        <p:spPr>
          <a:xfrm rot="-4620000" flipV="1">
            <a:off x="3629638" y="4459218"/>
            <a:ext cx="1203525" cy="537807"/>
          </a:xfrm>
          <a:prstGeom prst="curvedUpArrow">
            <a:avLst/>
          </a:prstGeom>
          <a:solidFill>
            <a:schemeClr val="accent1">
              <a:alpha val="83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4083230" y="54149"/>
            <a:ext cx="5843465" cy="464577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35" name="Fluxograma: Documento 334"/>
          <p:cNvSpPr/>
          <p:nvPr/>
        </p:nvSpPr>
        <p:spPr>
          <a:xfrm>
            <a:off x="5651504" y="6050834"/>
            <a:ext cx="1341340" cy="714129"/>
          </a:xfrm>
          <a:prstGeom prst="flowChartDocumen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REGISTRATION</a:t>
            </a:r>
          </a:p>
        </p:txBody>
      </p:sp>
      <p:sp>
        <p:nvSpPr>
          <p:cNvPr id="338" name="Arredondar Retângulo de Canto Simples 337"/>
          <p:cNvSpPr/>
          <p:nvPr/>
        </p:nvSpPr>
        <p:spPr>
          <a:xfrm>
            <a:off x="6789656" y="642685"/>
            <a:ext cx="1296144" cy="442641"/>
          </a:xfrm>
          <a:prstGeom prst="round1Rect">
            <a:avLst/>
          </a:prstGeom>
          <a:solidFill>
            <a:srgbClr val="34B69D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EMERGYS</a:t>
            </a:r>
          </a:p>
        </p:txBody>
      </p:sp>
      <p:sp>
        <p:nvSpPr>
          <p:cNvPr id="339" name="Fluxograma: Documento 338"/>
          <p:cNvSpPr/>
          <p:nvPr/>
        </p:nvSpPr>
        <p:spPr>
          <a:xfrm>
            <a:off x="8782685" y="3806825"/>
            <a:ext cx="1631950" cy="589915"/>
          </a:xfrm>
          <a:prstGeom prst="flowChartDocumen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</a:rPr>
              <a:t>OPINION OF THE SCIENTIFIC COUNCIL</a:t>
            </a:r>
          </a:p>
        </p:txBody>
      </p:sp>
      <p:sp>
        <p:nvSpPr>
          <p:cNvPr id="340" name="Fluxograma: Documento 339"/>
          <p:cNvSpPr/>
          <p:nvPr/>
        </p:nvSpPr>
        <p:spPr>
          <a:xfrm>
            <a:off x="4380123" y="4709457"/>
            <a:ext cx="1623021" cy="964044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Information produced by the Executive Committee and destined for internal consumption.</a:t>
            </a:r>
          </a:p>
        </p:txBody>
      </p:sp>
      <p:sp>
        <p:nvSpPr>
          <p:cNvPr id="342" name="Fluxograma: Documento 341"/>
          <p:cNvSpPr/>
          <p:nvPr/>
        </p:nvSpPr>
        <p:spPr>
          <a:xfrm>
            <a:off x="8416077" y="4713215"/>
            <a:ext cx="1623021" cy="964044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Information produced by the Executive Committee and intended for the external public.</a:t>
            </a:r>
          </a:p>
        </p:txBody>
      </p:sp>
      <p:cxnSp>
        <p:nvCxnSpPr>
          <p:cNvPr id="343" name="Conexão Reta 342"/>
          <p:cNvCxnSpPr/>
          <p:nvPr/>
        </p:nvCxnSpPr>
        <p:spPr>
          <a:xfrm>
            <a:off x="6371022" y="1544743"/>
            <a:ext cx="591503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4" name="Conexão Reta 343"/>
          <p:cNvCxnSpPr/>
          <p:nvPr/>
        </p:nvCxnSpPr>
        <p:spPr>
          <a:xfrm>
            <a:off x="8409616" y="4098086"/>
            <a:ext cx="37094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Conexão Reta 344"/>
          <p:cNvCxnSpPr/>
          <p:nvPr/>
        </p:nvCxnSpPr>
        <p:spPr>
          <a:xfrm>
            <a:off x="8060055" y="5186694"/>
            <a:ext cx="356475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6" name="Conexão Reta 345"/>
          <p:cNvCxnSpPr/>
          <p:nvPr/>
        </p:nvCxnSpPr>
        <p:spPr>
          <a:xfrm flipH="1">
            <a:off x="6011237" y="5194645"/>
            <a:ext cx="440004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1" name="Conexão Reta 350"/>
          <p:cNvCxnSpPr/>
          <p:nvPr/>
        </p:nvCxnSpPr>
        <p:spPr>
          <a:xfrm>
            <a:off x="7235680" y="5413929"/>
            <a:ext cx="0" cy="274195"/>
          </a:xfrm>
          <a:prstGeom prst="line">
            <a:avLst/>
          </a:prstGeom>
          <a:ln>
            <a:solidFill>
              <a:srgbClr val="00B0F0"/>
            </a:solidFill>
            <a:headEnd type="triangle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52" name="Fluxograma: Documento 351"/>
          <p:cNvSpPr/>
          <p:nvPr/>
        </p:nvSpPr>
        <p:spPr>
          <a:xfrm>
            <a:off x="7446262" y="6042883"/>
            <a:ext cx="1920933" cy="714129"/>
          </a:xfrm>
          <a:prstGeom prst="flowChartDocumen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200" dirty="0">
              <a:solidFill>
                <a:schemeClr val="tx1"/>
              </a:solidFill>
            </a:endParaRPr>
          </a:p>
        </p:txBody>
      </p:sp>
      <p:pic>
        <p:nvPicPr>
          <p:cNvPr id="353" name="Picture 14" descr="Resultado de imagem para data 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617" y="6032060"/>
            <a:ext cx="871483" cy="715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5" name="Conexão Reta 354"/>
          <p:cNvCxnSpPr/>
          <p:nvPr/>
        </p:nvCxnSpPr>
        <p:spPr>
          <a:xfrm>
            <a:off x="6305494" y="5716647"/>
            <a:ext cx="182746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Conexão Reta 355"/>
          <p:cNvCxnSpPr/>
          <p:nvPr/>
        </p:nvCxnSpPr>
        <p:spPr>
          <a:xfrm>
            <a:off x="6315478" y="5721057"/>
            <a:ext cx="0" cy="331777"/>
          </a:xfrm>
          <a:prstGeom prst="line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7" name="Conexão Reta 356"/>
          <p:cNvCxnSpPr/>
          <p:nvPr/>
        </p:nvCxnSpPr>
        <p:spPr>
          <a:xfrm>
            <a:off x="8123629" y="5702925"/>
            <a:ext cx="0" cy="331777"/>
          </a:xfrm>
          <a:prstGeom prst="line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6" name="Conexão Reta 375"/>
          <p:cNvCxnSpPr/>
          <p:nvPr/>
        </p:nvCxnSpPr>
        <p:spPr>
          <a:xfrm flipH="1">
            <a:off x="7962174" y="2425190"/>
            <a:ext cx="448850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7" name="Conexão Reta 376"/>
          <p:cNvCxnSpPr/>
          <p:nvPr/>
        </p:nvCxnSpPr>
        <p:spPr>
          <a:xfrm rot="5400000">
            <a:off x="7560284" y="3261151"/>
            <a:ext cx="169737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Conexão Reta 379"/>
          <p:cNvCxnSpPr/>
          <p:nvPr/>
        </p:nvCxnSpPr>
        <p:spPr>
          <a:xfrm rot="5400000">
            <a:off x="6036678" y="1186434"/>
            <a:ext cx="701615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Fluxograma: Processo Predefinido 383"/>
          <p:cNvSpPr/>
          <p:nvPr/>
        </p:nvSpPr>
        <p:spPr>
          <a:xfrm>
            <a:off x="8647116" y="3001254"/>
            <a:ext cx="1653374" cy="447113"/>
          </a:xfrm>
          <a:prstGeom prst="flowChartPredefinedProcess">
            <a:avLst/>
          </a:prstGeom>
          <a:solidFill>
            <a:srgbClr val="3FBB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SCIENTIFIC COUNCIL</a:t>
            </a:r>
          </a:p>
        </p:txBody>
      </p:sp>
      <p:sp>
        <p:nvSpPr>
          <p:cNvPr id="385" name="Fluxograma: Processo Predefinido 384"/>
          <p:cNvSpPr/>
          <p:nvPr/>
        </p:nvSpPr>
        <p:spPr>
          <a:xfrm>
            <a:off x="8646795" y="2270125"/>
            <a:ext cx="1768475" cy="335915"/>
          </a:xfrm>
          <a:prstGeom prst="flowChartPredefinedProcess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Request for Opinion</a:t>
            </a:r>
          </a:p>
        </p:txBody>
      </p:sp>
      <p:cxnSp>
        <p:nvCxnSpPr>
          <p:cNvPr id="386" name="Conexão Reta 385"/>
          <p:cNvCxnSpPr/>
          <p:nvPr/>
        </p:nvCxnSpPr>
        <p:spPr>
          <a:xfrm>
            <a:off x="5164305" y="3278202"/>
            <a:ext cx="110133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Fluxograma: Multidocumentos 386"/>
          <p:cNvSpPr/>
          <p:nvPr/>
        </p:nvSpPr>
        <p:spPr>
          <a:xfrm>
            <a:off x="5478764" y="2934676"/>
            <a:ext cx="458974" cy="304194"/>
          </a:xfrm>
          <a:prstGeom prst="flowChartMultidocument">
            <a:avLst/>
          </a:prstGeom>
          <a:solidFill>
            <a:srgbClr val="3FBB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NO</a:t>
            </a:r>
          </a:p>
        </p:txBody>
      </p:sp>
      <p:sp>
        <p:nvSpPr>
          <p:cNvPr id="388" name="Fluxograma: Documento 387"/>
          <p:cNvSpPr/>
          <p:nvPr/>
        </p:nvSpPr>
        <p:spPr>
          <a:xfrm>
            <a:off x="4467123" y="3507087"/>
            <a:ext cx="1392952" cy="590189"/>
          </a:xfrm>
          <a:prstGeom prst="flowChartDocumen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900" dirty="0">
                <a:solidFill>
                  <a:schemeClr val="tx1"/>
                </a:solidFill>
              </a:rPr>
              <a:t>EVENT MANAGER</a:t>
            </a:r>
          </a:p>
        </p:txBody>
      </p:sp>
      <p:cxnSp>
        <p:nvCxnSpPr>
          <p:cNvPr id="389" name="Conexão Reta 388"/>
          <p:cNvCxnSpPr/>
          <p:nvPr/>
        </p:nvCxnSpPr>
        <p:spPr>
          <a:xfrm rot="5400000" flipH="1">
            <a:off x="4040233" y="2372718"/>
            <a:ext cx="2246234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0" name="Conexão Reta 389"/>
          <p:cNvCxnSpPr/>
          <p:nvPr/>
        </p:nvCxnSpPr>
        <p:spPr>
          <a:xfrm flipH="1">
            <a:off x="5881316" y="3793342"/>
            <a:ext cx="527134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91" name="Fluxograma: Multidocumentos 390"/>
          <p:cNvSpPr/>
          <p:nvPr/>
        </p:nvSpPr>
        <p:spPr>
          <a:xfrm>
            <a:off x="7306945" y="4137025"/>
            <a:ext cx="563880" cy="304165"/>
          </a:xfrm>
          <a:prstGeom prst="flowChartMultidocument">
            <a:avLst/>
          </a:prstGeom>
          <a:solidFill>
            <a:srgbClr val="3FBB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YES</a:t>
            </a:r>
          </a:p>
        </p:txBody>
      </p:sp>
      <p:sp>
        <p:nvSpPr>
          <p:cNvPr id="392" name="Losango 391"/>
          <p:cNvSpPr/>
          <p:nvPr/>
        </p:nvSpPr>
        <p:spPr>
          <a:xfrm>
            <a:off x="6254297" y="2843543"/>
            <a:ext cx="1980220" cy="871297"/>
          </a:xfrm>
          <a:prstGeom prst="diamond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DECISION</a:t>
            </a:r>
          </a:p>
        </p:txBody>
      </p:sp>
      <p:cxnSp>
        <p:nvCxnSpPr>
          <p:cNvPr id="393" name="Conexão Reta 392"/>
          <p:cNvCxnSpPr/>
          <p:nvPr/>
        </p:nvCxnSpPr>
        <p:spPr>
          <a:xfrm>
            <a:off x="6176722" y="848388"/>
            <a:ext cx="591503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4" name="Conexão Reta 393"/>
          <p:cNvCxnSpPr/>
          <p:nvPr/>
        </p:nvCxnSpPr>
        <p:spPr>
          <a:xfrm>
            <a:off x="7234951" y="1956272"/>
            <a:ext cx="224623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Conexão Reta 394"/>
          <p:cNvCxnSpPr/>
          <p:nvPr/>
        </p:nvCxnSpPr>
        <p:spPr>
          <a:xfrm rot="5400000">
            <a:off x="7599234" y="1843142"/>
            <a:ext cx="22355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Arredondar Retângulo de Canto Simples 395"/>
          <p:cNvSpPr/>
          <p:nvPr/>
        </p:nvSpPr>
        <p:spPr>
          <a:xfrm>
            <a:off x="6977952" y="1276083"/>
            <a:ext cx="1425758" cy="535596"/>
          </a:xfrm>
          <a:prstGeom prst="round1Rect">
            <a:avLst/>
          </a:prstGeom>
          <a:solidFill>
            <a:srgbClr val="3FBBD7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00" dirty="0">
                <a:solidFill>
                  <a:schemeClr val="bg1"/>
                </a:solidFill>
              </a:rPr>
              <a:t>EXECUTIVE COMMITTEE</a:t>
            </a:r>
          </a:p>
        </p:txBody>
      </p:sp>
      <p:cxnSp>
        <p:nvCxnSpPr>
          <p:cNvPr id="397" name="Conexão Reta 396"/>
          <p:cNvCxnSpPr/>
          <p:nvPr/>
        </p:nvCxnSpPr>
        <p:spPr>
          <a:xfrm rot="16200000" flipH="1" flipV="1">
            <a:off x="9290702" y="2789839"/>
            <a:ext cx="367278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8" name="Conexão Reta 397"/>
          <p:cNvCxnSpPr/>
          <p:nvPr/>
        </p:nvCxnSpPr>
        <p:spPr>
          <a:xfrm rot="16200000" flipH="1" flipV="1">
            <a:off x="9311627" y="2105186"/>
            <a:ext cx="325431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9" name="Conexão Reta 398"/>
          <p:cNvCxnSpPr/>
          <p:nvPr/>
        </p:nvCxnSpPr>
        <p:spPr>
          <a:xfrm rot="16200000" flipH="1" flipV="1">
            <a:off x="7109351" y="2076476"/>
            <a:ext cx="268951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0" name="Conexão Reta 399"/>
          <p:cNvCxnSpPr/>
          <p:nvPr/>
        </p:nvCxnSpPr>
        <p:spPr>
          <a:xfrm rot="16200000" flipH="1" flipV="1">
            <a:off x="9290703" y="3624451"/>
            <a:ext cx="367278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1" name="Seta de Movimento para a Direita 400"/>
          <p:cNvSpPr/>
          <p:nvPr/>
        </p:nvSpPr>
        <p:spPr>
          <a:xfrm>
            <a:off x="10125878" y="4962172"/>
            <a:ext cx="415568" cy="443110"/>
          </a:xfrm>
          <a:prstGeom prst="strip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2" name="Arredondar Retângulo de Canto Simples 401"/>
          <p:cNvSpPr/>
          <p:nvPr/>
        </p:nvSpPr>
        <p:spPr>
          <a:xfrm>
            <a:off x="8503100" y="6119314"/>
            <a:ext cx="648071" cy="442641"/>
          </a:xfrm>
          <a:prstGeom prst="round1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PT" sz="1600" dirty="0">
              <a:solidFill>
                <a:schemeClr val="tx1"/>
              </a:solidFill>
            </a:endParaRPr>
          </a:p>
        </p:txBody>
      </p:sp>
      <p:sp>
        <p:nvSpPr>
          <p:cNvPr id="403" name="Seta para a Esquerda 402"/>
          <p:cNvSpPr/>
          <p:nvPr/>
        </p:nvSpPr>
        <p:spPr>
          <a:xfrm>
            <a:off x="8540312" y="6203647"/>
            <a:ext cx="220363" cy="288032"/>
          </a:xfrm>
          <a:prstGeom prst="leftArrow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4" name="Fluxograma: Documento 403"/>
          <p:cNvSpPr/>
          <p:nvPr/>
        </p:nvSpPr>
        <p:spPr>
          <a:xfrm>
            <a:off x="6303645" y="4895215"/>
            <a:ext cx="1866900" cy="589915"/>
          </a:xfrm>
          <a:prstGeom prst="flowChartDocumen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TECHNICAL SECRETARIAT</a:t>
            </a:r>
          </a:p>
        </p:txBody>
      </p:sp>
      <p:cxnSp>
        <p:nvCxnSpPr>
          <p:cNvPr id="405" name="Conexão Reta 404"/>
          <p:cNvCxnSpPr/>
          <p:nvPr/>
        </p:nvCxnSpPr>
        <p:spPr>
          <a:xfrm rot="5400000">
            <a:off x="6036583" y="4154568"/>
            <a:ext cx="75657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Conexão Reta 405"/>
          <p:cNvCxnSpPr/>
          <p:nvPr/>
        </p:nvCxnSpPr>
        <p:spPr>
          <a:xfrm>
            <a:off x="6402493" y="4513422"/>
            <a:ext cx="85385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Conexão Reta 406"/>
          <p:cNvCxnSpPr/>
          <p:nvPr/>
        </p:nvCxnSpPr>
        <p:spPr>
          <a:xfrm rot="16200000" flipH="1" flipV="1">
            <a:off x="7114993" y="2724018"/>
            <a:ext cx="268951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8" name="Arredondar Retângulo de Canto Simples 407"/>
          <p:cNvSpPr/>
          <p:nvPr/>
        </p:nvSpPr>
        <p:spPr>
          <a:xfrm>
            <a:off x="6542404" y="2216460"/>
            <a:ext cx="1425758" cy="402401"/>
          </a:xfrm>
          <a:prstGeom prst="round1Rect">
            <a:avLst/>
          </a:prstGeom>
          <a:gradFill flip="none" rotWithShape="1">
            <a:gsLst>
              <a:gs pos="0">
                <a:srgbClr val="34B69D">
                  <a:shade val="30000"/>
                  <a:satMod val="115000"/>
                </a:srgbClr>
              </a:gs>
              <a:gs pos="50000">
                <a:srgbClr val="34B69D">
                  <a:shade val="67500"/>
                  <a:satMod val="115000"/>
                </a:srgbClr>
              </a:gs>
              <a:gs pos="100000">
                <a:srgbClr val="34B69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00" dirty="0">
                <a:solidFill>
                  <a:schemeClr val="bg1"/>
                </a:solidFill>
              </a:rPr>
              <a:t>GENERAL MANAGEMENT</a:t>
            </a:r>
          </a:p>
        </p:txBody>
      </p:sp>
      <p:sp>
        <p:nvSpPr>
          <p:cNvPr id="409" name="Seta de Movimento para a Direita 408"/>
          <p:cNvSpPr/>
          <p:nvPr/>
        </p:nvSpPr>
        <p:spPr>
          <a:xfrm>
            <a:off x="5252848" y="1933676"/>
            <a:ext cx="1209499" cy="949846"/>
          </a:xfrm>
          <a:prstGeom prst="strip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Submission of the Event Proposal</a:t>
            </a:r>
          </a:p>
        </p:txBody>
      </p:sp>
      <p:cxnSp>
        <p:nvCxnSpPr>
          <p:cNvPr id="410" name="Conexão Reta 409"/>
          <p:cNvCxnSpPr/>
          <p:nvPr/>
        </p:nvCxnSpPr>
        <p:spPr>
          <a:xfrm rot="16200000" flipH="1" flipV="1">
            <a:off x="6680502" y="4296681"/>
            <a:ext cx="1152680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2" name="Conexão Reta 431"/>
          <p:cNvCxnSpPr/>
          <p:nvPr/>
        </p:nvCxnSpPr>
        <p:spPr>
          <a:xfrm rot="5400000">
            <a:off x="2384973" y="2168753"/>
            <a:ext cx="36004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Conexão Reta 432"/>
          <p:cNvCxnSpPr/>
          <p:nvPr/>
        </p:nvCxnSpPr>
        <p:spPr>
          <a:xfrm>
            <a:off x="2549763" y="2358405"/>
            <a:ext cx="1534205" cy="0"/>
          </a:xfrm>
          <a:prstGeom prst="line">
            <a:avLst/>
          </a:prstGeom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6" name="Fluxograma: Documento 335"/>
          <p:cNvSpPr/>
          <p:nvPr/>
        </p:nvSpPr>
        <p:spPr>
          <a:xfrm>
            <a:off x="1601943" y="774229"/>
            <a:ext cx="1963855" cy="1304015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tint val="66000"/>
                  <a:satMod val="160000"/>
                </a:srgbClr>
              </a:gs>
              <a:gs pos="50000">
                <a:srgbClr val="34B69D">
                  <a:tint val="44500"/>
                  <a:satMod val="160000"/>
                </a:srgbClr>
              </a:gs>
              <a:gs pos="100000">
                <a:srgbClr val="34B69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INFORMATION GENERATION</a:t>
            </a:r>
          </a:p>
          <a:p>
            <a:pPr algn="ctr"/>
            <a:endParaRPr lang="pt-PT" sz="1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algn="ctr"/>
            <a:r>
              <a:rPr lang="pt-PT" sz="1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[ ENTITIES, COMPANIES</a:t>
            </a:r>
          </a:p>
          <a:p>
            <a:pPr algn="ctr"/>
            <a:r>
              <a:rPr lang="pt-PT" sz="1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UNIVERSITIES, OPPORTUNITIES ]</a:t>
            </a:r>
          </a:p>
        </p:txBody>
      </p:sp>
      <p:sp>
        <p:nvSpPr>
          <p:cNvPr id="10" name="Retângulo Arredondado 9"/>
          <p:cNvSpPr/>
          <p:nvPr/>
        </p:nvSpPr>
        <p:spPr>
          <a:xfrm>
            <a:off x="4100197" y="426358"/>
            <a:ext cx="2117345" cy="79967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Arial Narrow" panose="020B0606020202030204" pitchFamily="34" charset="0"/>
              </a:rPr>
              <a:t>ORGANIZING COMMITTEE PREPARES THE EVENT PROGRAMME</a:t>
            </a:r>
          </a:p>
        </p:txBody>
      </p:sp>
      <p:sp>
        <p:nvSpPr>
          <p:cNvPr id="4" name="Fluxograma: Multidocumentos 3"/>
          <p:cNvSpPr/>
          <p:nvPr/>
        </p:nvSpPr>
        <p:spPr>
          <a:xfrm>
            <a:off x="8796639" y="6195401"/>
            <a:ext cx="458974" cy="304194"/>
          </a:xfrm>
          <a:prstGeom prst="flowChartMultidocument">
            <a:avLst/>
          </a:prstGeom>
          <a:solidFill>
            <a:srgbClr val="3FBB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2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DB</a:t>
            </a:r>
          </a:p>
        </p:txBody>
      </p:sp>
      <p:sp>
        <p:nvSpPr>
          <p:cNvPr id="8" name="Fluxograma: Documento 7"/>
          <p:cNvSpPr/>
          <p:nvPr/>
        </p:nvSpPr>
        <p:spPr>
          <a:xfrm>
            <a:off x="1358265" y="2758440"/>
            <a:ext cx="2439670" cy="1304290"/>
          </a:xfrm>
          <a:prstGeom prst="flowChartDocument">
            <a:avLst/>
          </a:prstGeom>
          <a:gradFill flip="none" rotWithShape="1">
            <a:gsLst>
              <a:gs pos="0">
                <a:srgbClr val="34B69D">
                  <a:tint val="66000"/>
                  <a:satMod val="160000"/>
                </a:srgbClr>
              </a:gs>
              <a:gs pos="50000">
                <a:srgbClr val="34B69D">
                  <a:tint val="44500"/>
                  <a:satMod val="160000"/>
                </a:srgbClr>
              </a:gs>
              <a:gs pos="100000">
                <a:srgbClr val="34B69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sym typeface="+mn-ea"/>
            </a:endParaRPr>
          </a:p>
          <a:p>
            <a:pPr algn="ctr"/>
            <a:r>
              <a:rPr lang="en-US" sz="12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F</a:t>
            </a:r>
            <a:r>
              <a:rPr lang="pt-PT" altLang="en-US" sz="12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LOWS OF INFORMATION</a:t>
            </a:r>
            <a:endParaRPr lang="en-US" sz="12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Processing of information from the presentation of the proposal for the organization of the scientific, economic, or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Business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 </a:t>
            </a:r>
            <a:r>
              <a:rPr lang="pt-PT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vent of </a:t>
            </a:r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EMERGYS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+mn-ea"/>
              </a:rPr>
              <a:t> until the beginning of the organization process.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58" name="TextBox 57"/>
          <p:cNvSpPr txBox="1"/>
          <p:nvPr/>
        </p:nvSpPr>
        <p:spPr>
          <a:xfrm rot="16200000">
            <a:off x="11096251" y="769843"/>
            <a:ext cx="1800202" cy="2769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events@</a:t>
            </a:r>
            <a:r>
              <a:rPr lang="pt-PT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emergys.tech</a:t>
            </a:r>
            <a:endParaRPr lang="pt-PT" sz="12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9" name="TextBox 227"/>
          <p:cNvSpPr txBox="1"/>
          <p:nvPr/>
        </p:nvSpPr>
        <p:spPr>
          <a:xfrm rot="16200000">
            <a:off x="11304648" y="6026803"/>
            <a:ext cx="1440162" cy="276999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pt-PT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www.emergys.tech</a:t>
            </a:r>
            <a:endParaRPr lang="pt-PT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69" y="153515"/>
            <a:ext cx="2367780" cy="5464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258</Words>
  <Application>Microsoft Office PowerPoint</Application>
  <PresentationFormat>Custom</PresentationFormat>
  <Paragraphs>110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pigos</dc:creator>
  <cp:lastModifiedBy>Base</cp:lastModifiedBy>
  <cp:revision>41</cp:revision>
  <dcterms:created xsi:type="dcterms:W3CDTF">2020-11-08T17:38:00Z</dcterms:created>
  <dcterms:modified xsi:type="dcterms:W3CDTF">2021-09-02T16:17:10Z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2070-11.2.0.9739</vt:lpwstr>
  </property>
</Properties>
</file>