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60" r:id="rId3"/>
    <p:sldId id="339" r:id="rId4"/>
    <p:sldId id="340" r:id="rId5"/>
    <p:sldId id="307" r:id="rId6"/>
    <p:sldId id="338" r:id="rId7"/>
    <p:sldId id="341" r:id="rId8"/>
    <p:sldId id="342" r:id="rId9"/>
    <p:sldId id="350" r:id="rId10"/>
    <p:sldId id="349" r:id="rId11"/>
    <p:sldId id="295" r:id="rId12"/>
    <p:sldId id="294" r:id="rId13"/>
    <p:sldId id="351" r:id="rId14"/>
    <p:sldId id="352"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FFFFFF"/>
    <a:srgbClr val="416D12"/>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8" y="-58"/>
      </p:cViewPr>
      <p:guideLst>
        <p:guide orient="horz" pos="2379"/>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30-01-2021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820477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30-01-2021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93070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30-01-2021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30-01-2021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30-01-2021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30-01-2021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30-01-2021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30-01-2021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30-01-2021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30-01-2021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7620" y="1963420"/>
            <a:ext cx="5210175" cy="2930525"/>
          </a:xfrm>
          <a:prstGeom prst="rect">
            <a:avLst/>
          </a:prstGeom>
        </p:spPr>
      </p:pic>
      <p:sp>
        <p:nvSpPr>
          <p:cNvPr id="13" name="Triângulo Retângulo 12"/>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1" name="Imagem 10" descr="LOGO-Paises ecowas"/>
          <p:cNvPicPr>
            <a:picLocks noChangeAspect="1"/>
          </p:cNvPicPr>
          <p:nvPr/>
        </p:nvPicPr>
        <p:blipFill>
          <a:blip r:embed="rId3"/>
          <a:stretch>
            <a:fillRect/>
          </a:stretch>
        </p:blipFill>
        <p:spPr>
          <a:xfrm>
            <a:off x="5163185" y="2161540"/>
            <a:ext cx="3897630" cy="3858260"/>
          </a:xfrm>
          <a:prstGeom prst="rect">
            <a:avLst/>
          </a:prstGeom>
        </p:spPr>
      </p:pic>
      <p:sp>
        <p:nvSpPr>
          <p:cNvPr id="127" name="CaixaDeTexto 53"/>
          <p:cNvSpPr txBox="1"/>
          <p:nvPr/>
        </p:nvSpPr>
        <p:spPr>
          <a:xfrm>
            <a:off x="9721496" y="496275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rPr>
              <a:t>www.businessround.emergys.pt</a:t>
            </a: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sp>
        <p:nvSpPr>
          <p:cNvPr id="153"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chemeClr val="bg1"/>
                </a:solidFill>
              </a:rPr>
              <a:t>09 JUNHO</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dirty="0">
                <a:solidFill>
                  <a:schemeClr val="bg1"/>
                </a:solidFill>
              </a:rPr>
              <a:t>2021</a:t>
            </a:r>
          </a:p>
          <a:p>
            <a:pPr algn="ctr"/>
            <a:r>
              <a:rPr lang="pt-PT" dirty="0">
                <a:solidFill>
                  <a:schemeClr val="bg1"/>
                </a:solidFill>
              </a:rPr>
              <a:t>PRAIA</a:t>
            </a:r>
          </a:p>
          <a:p>
            <a:pPr algn="ctr"/>
            <a:r>
              <a:rPr lang="pt-PT" sz="1200" dirty="0">
                <a:solidFill>
                  <a:schemeClr val="bg1"/>
                </a:solidFill>
              </a:rPr>
              <a:t>ILHA DE SANTIAGO</a:t>
            </a:r>
          </a:p>
          <a:p>
            <a:pPr algn="ctr"/>
            <a:r>
              <a:rPr lang="pt-PT" sz="2000" dirty="0">
                <a:solidFill>
                  <a:schemeClr val="bg1"/>
                </a:solidFill>
              </a:rPr>
              <a:t>CABO VERDE</a:t>
            </a:r>
          </a:p>
        </p:txBody>
      </p:sp>
      <p:sp>
        <p:nvSpPr>
          <p:cNvPr id="39" name="Rectangle 2"/>
          <p:cNvSpPr txBox="1">
            <a:spLocks noChangeArrowheads="1"/>
          </p:cNvSpPr>
          <p:nvPr/>
        </p:nvSpPr>
        <p:spPr>
          <a:xfrm>
            <a:off x="4050030" y="844550"/>
            <a:ext cx="509778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ROnDA / RODADA</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DE NEGÓCIOS</a:t>
            </a:r>
          </a:p>
        </p:txBody>
      </p:sp>
      <p:pic>
        <p:nvPicPr>
          <p:cNvPr id="2"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6" name="Imagem 25" descr="logo"/>
          <p:cNvPicPr>
            <a:picLocks noChangeAspect="1"/>
          </p:cNvPicPr>
          <p:nvPr/>
        </p:nvPicPr>
        <p:blipFill>
          <a:blip r:embed="rId6"/>
          <a:stretch>
            <a:fillRect/>
          </a:stretch>
        </p:blipFill>
        <p:spPr>
          <a:xfrm>
            <a:off x="9074150" y="124460"/>
            <a:ext cx="3107055" cy="681990"/>
          </a:xfrm>
          <a:prstGeom prst="rect">
            <a:avLst/>
          </a:prstGeom>
        </p:spPr>
      </p:pic>
      <p:pic>
        <p:nvPicPr>
          <p:cNvPr id="10" name="Imagem 9" descr="logo"/>
          <p:cNvPicPr>
            <a:picLocks noChangeAspect="1"/>
          </p:cNvPicPr>
          <p:nvPr/>
        </p:nvPicPr>
        <p:blipFill>
          <a:blip r:embed="rId7"/>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ângulo Retângulo 11"/>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cxnSp>
        <p:nvCxnSpPr>
          <p:cNvPr id="2" name="Conexão Reta 1"/>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69"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6"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3" name="Agrupar 2"/>
          <p:cNvGrpSpPr/>
          <p:nvPr/>
        </p:nvGrpSpPr>
        <p:grpSpPr>
          <a:xfrm>
            <a:off x="2605405" y="2346325"/>
            <a:ext cx="1153160" cy="1165860"/>
            <a:chOff x="3447" y="3520"/>
            <a:chExt cx="1816" cy="1836"/>
          </a:xfrm>
        </p:grpSpPr>
        <p:sp>
          <p:nvSpPr>
            <p:cNvPr id="50"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Junho</a:t>
              </a:r>
              <a:endParaRPr lang="pt-PT" sz="1400" dirty="0">
                <a:latin typeface="Arial Narrow" panose="020B0606020202030204" pitchFamily="34" charset="0"/>
              </a:endParaRPr>
            </a:p>
            <a:p>
              <a:pPr algn="ctr" defTabSz="899795" fontAlgn="auto">
                <a:lnSpc>
                  <a:spcPts val="1100"/>
                </a:lnSpc>
                <a:defRPr lang="en-US">
                  <a:solidFill>
                    <a:srgbClr val="FFFFFF"/>
                  </a:solidFill>
                </a:defRPr>
              </a:pP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Oportunidade</a:t>
              </a:r>
              <a:r>
                <a:rPr sz="1000" dirty="0">
                  <a:latin typeface="Arial Narrow" panose="020B0606020202030204" pitchFamily="34" charset="0"/>
                  <a:ea typeface="Century Gothic" panose="020B0502020202020204" pitchFamily="2" charset="0"/>
                  <a:cs typeface="Century Gothic" panose="020B0502020202020204" pitchFamily="2" charset="0"/>
                  <a:sym typeface="+mn-ea"/>
                </a:rPr>
                <a:t> de </a:t>
              </a: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negócios</a:t>
              </a:r>
              <a:endParaRPr lang="pt-PT" sz="1000" dirty="0">
                <a:latin typeface="Arial Narrow" panose="020B0606020202030204" pitchFamily="34" charset="0"/>
              </a:endParaRPr>
            </a:p>
          </p:txBody>
        </p:sp>
        <p:sp>
          <p:nvSpPr>
            <p:cNvPr id="51"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grpSp>
        <p:nvGrpSpPr>
          <p:cNvPr id="4" name="Agrupar 3"/>
          <p:cNvGrpSpPr/>
          <p:nvPr/>
        </p:nvGrpSpPr>
        <p:grpSpPr>
          <a:xfrm>
            <a:off x="5176520" y="2356485"/>
            <a:ext cx="1153160" cy="1165860"/>
            <a:chOff x="8101" y="3527"/>
            <a:chExt cx="1816" cy="1836"/>
          </a:xfrm>
        </p:grpSpPr>
        <p:sp>
          <p:nvSpPr>
            <p:cNvPr id="128"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Junho</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defTabSz="899795" fontAlgn="auto">
                <a:lnSpc>
                  <a:spcPts val="1100"/>
                </a:lnSpc>
                <a:defRPr lang="en-US">
                  <a:solidFill>
                    <a:srgbClr val="FFFFFF"/>
                  </a:solidFill>
                </a:defRPr>
              </a:pP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Oportunidade</a:t>
              </a:r>
              <a:r>
                <a:rPr sz="1000" dirty="0">
                  <a:latin typeface="Arial Narrow" panose="020B0606020202030204" pitchFamily="34" charset="0"/>
                  <a:ea typeface="Century Gothic" panose="020B0502020202020204" pitchFamily="2" charset="0"/>
                  <a:cs typeface="Century Gothic" panose="020B0502020202020204" pitchFamily="2" charset="0"/>
                  <a:sym typeface="+mn-ea"/>
                </a:rPr>
                <a:t> de </a:t>
              </a: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negócios</a:t>
              </a:r>
              <a:endParaRPr lang="pt-PT" sz="1000" dirty="0">
                <a:latin typeface="Arial Narrow" panose="020B0606020202030204" pitchFamily="34" charset="0"/>
              </a:endParaRPr>
            </a:p>
          </p:txBody>
        </p:sp>
        <p:sp>
          <p:nvSpPr>
            <p:cNvPr id="129"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31"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a:solidFill>
                  <a:schemeClr val="tx1"/>
                </a:solidFill>
                <a:latin typeface="Arial Narrow" panose="020B0606020202030204" pitchFamily="34" charset="0"/>
                <a:sym typeface="+mn-ea"/>
              </a:rPr>
              <a:t>A</a:t>
            </a:r>
            <a:r>
              <a:rPr lang="pt-PT" altLang="en-US" sz="1200" b="1" dirty="0">
                <a:solidFill>
                  <a:schemeClr val="tx1"/>
                </a:solidFill>
                <a:latin typeface="Arial Narrow" panose="020B0606020202030204" pitchFamily="34" charset="0"/>
                <a:sym typeface="+mn-ea"/>
              </a:rPr>
              <a:t>PRESENTAÇÕES</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Níger</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Serra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Leoa</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9"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5" name="Agrupar 4"/>
          <p:cNvGrpSpPr/>
          <p:nvPr/>
        </p:nvGrpSpPr>
        <p:grpSpPr>
          <a:xfrm>
            <a:off x="2609215" y="3863340"/>
            <a:ext cx="1153160" cy="1165860"/>
            <a:chOff x="3453" y="5909"/>
            <a:chExt cx="1816" cy="1836"/>
          </a:xfrm>
        </p:grpSpPr>
        <p:sp>
          <p:nvSpPr>
            <p:cNvPr id="6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Junho</a:t>
              </a:r>
              <a:endParaRPr lang="pt-PT" sz="1400" dirty="0">
                <a:latin typeface="Arial Narrow" panose="020B0606020202030204" pitchFamily="34" charset="0"/>
              </a:endParaRPr>
            </a:p>
            <a:p>
              <a:pPr algn="ctr" defTabSz="899795" fontAlgn="auto">
                <a:lnSpc>
                  <a:spcPts val="1100"/>
                </a:lnSpc>
                <a:defRPr lang="en-US">
                  <a:solidFill>
                    <a:srgbClr val="FFFFFF"/>
                  </a:solidFill>
                </a:defRPr>
              </a:pP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Oportunidade</a:t>
              </a:r>
              <a:r>
                <a:rPr sz="1000" dirty="0">
                  <a:latin typeface="Arial Narrow" panose="020B0606020202030204" pitchFamily="34" charset="0"/>
                  <a:ea typeface="Century Gothic" panose="020B0502020202020204" pitchFamily="2" charset="0"/>
                  <a:cs typeface="Century Gothic" panose="020B0502020202020204" pitchFamily="2" charset="0"/>
                  <a:sym typeface="+mn-ea"/>
                </a:rPr>
                <a:t> de </a:t>
              </a:r>
              <a:r>
                <a:rPr sz="1000" dirty="0" err="1">
                  <a:latin typeface="Arial Narrow" panose="020B0606020202030204" pitchFamily="34" charset="0"/>
                  <a:ea typeface="Century Gothic" panose="020B0502020202020204" pitchFamily="2" charset="0"/>
                  <a:cs typeface="Century Gothic" panose="020B0502020202020204" pitchFamily="2" charset="0"/>
                  <a:sym typeface="+mn-ea"/>
                </a:rPr>
                <a:t>negócios</a:t>
              </a:r>
              <a:endParaRPr lang="pt-PT" sz="1000" dirty="0">
                <a:latin typeface="Arial Narrow" panose="020B0606020202030204" pitchFamily="34" charset="0"/>
              </a:endParaRPr>
            </a:p>
          </p:txBody>
        </p:sp>
        <p:sp>
          <p:nvSpPr>
            <p:cNvPr id="64"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65" name="Forma automática5"/>
          <p:cNvSpPr/>
          <p:nvPr/>
        </p:nvSpPr>
        <p:spPr>
          <a:xfrm>
            <a:off x="1578610" y="422338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sz="120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Almoço</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66" name="TextBox 206"/>
          <p:cNvSpPr/>
          <p:nvPr/>
        </p:nvSpPr>
        <p:spPr>
          <a:xfrm>
            <a:off x="1555115" y="446913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67" name="CaixaDeTexto 118"/>
          <p:cNvSpPr/>
          <p:nvPr/>
        </p:nvSpPr>
        <p:spPr>
          <a:xfrm>
            <a:off x="413512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PROGRAMA</a:t>
            </a:r>
          </a:p>
        </p:txBody>
      </p:sp>
      <p:sp>
        <p:nvSpPr>
          <p:cNvPr id="69" name="Forma automática3"/>
          <p:cNvSpPr/>
          <p:nvPr/>
        </p:nvSpPr>
        <p:spPr>
          <a:xfrm>
            <a:off x="8452485" y="340995"/>
            <a:ext cx="3644265" cy="141224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en-US" sz="1400" b="1" i="1" dirty="0">
                <a:solidFill>
                  <a:srgbClr val="008CBA"/>
                </a:solidFill>
                <a:sym typeface="+mn-ea"/>
              </a:rPr>
              <a:t>WORKSHOP ECONÓMICO </a:t>
            </a:r>
            <a:r>
              <a:rPr altLang="en-US" sz="1400" b="1" i="1" dirty="0">
                <a:solidFill>
                  <a:srgbClr val="008CBA"/>
                </a:solidFill>
                <a:sym typeface="+mn-ea"/>
              </a:rPr>
              <a:t>E FINANCEIRA</a:t>
            </a:r>
            <a:r>
              <a:rPr lang="en-US" sz="1400" b="1" i="1" dirty="0">
                <a:solidFill>
                  <a:srgbClr val="008CBA"/>
                </a:solidFill>
                <a:sym typeface="+mn-ea"/>
              </a:rPr>
              <a:t> </a:t>
            </a: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b="1" dirty="0">
                <a:solidFill>
                  <a:srgbClr val="008CBA"/>
                </a:solidFill>
                <a:sym typeface="+mn-ea"/>
              </a:rPr>
              <a:t>Painel </a:t>
            </a:r>
            <a:r>
              <a:rPr lang="pt-PT" sz="1100" b="1" dirty="0" smtClean="0">
                <a:solidFill>
                  <a:srgbClr val="008CBA"/>
                </a:solidFill>
                <a:sym typeface="+mn-ea"/>
              </a:rPr>
              <a:t>II</a:t>
            </a:r>
            <a:endParaRPr lang="pt-PT" sz="1100" b="1" dirty="0" smtClean="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tx1"/>
                </a:solidFill>
                <a:sym typeface="+mn-ea"/>
              </a:rPr>
              <a:t>«</a:t>
            </a:r>
            <a:r>
              <a:rPr lang="en-US" sz="1100" i="1" dirty="0">
                <a:solidFill>
                  <a:schemeClr val="tx1"/>
                </a:solidFill>
                <a:sym typeface="+mn-ea"/>
              </a:rPr>
              <a:t>FINANCIAMENTO DO SECTOR PRIVADO NA CEDEAO</a:t>
            </a:r>
            <a:r>
              <a:rPr altLang="fr-FR" sz="1100" i="1" dirty="0" smtClean="0">
                <a:solidFill>
                  <a:schemeClr val="tx1"/>
                </a:solidFill>
                <a:sym typeface="+mn-ea"/>
              </a:rPr>
              <a:t>»</a:t>
            </a: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sp>
        <p:nvSpPr>
          <p:cNvPr id="176"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grpSp>
        <p:nvGrpSpPr>
          <p:cNvPr id="48" name="Agrupar 47"/>
          <p:cNvGrpSpPr/>
          <p:nvPr/>
        </p:nvGrpSpPr>
        <p:grpSpPr>
          <a:xfrm>
            <a:off x="7372350" y="340995"/>
            <a:ext cx="1214120" cy="1211580"/>
            <a:chOff x="11307" y="281"/>
            <a:chExt cx="1912" cy="1908"/>
          </a:xfrm>
          <a:solidFill>
            <a:srgbClr val="C7F3F3"/>
          </a:solidFill>
        </p:grpSpPr>
        <p:sp>
          <p:nvSpPr>
            <p:cNvPr id="178"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Junho</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a:t>
              </a:r>
              <a:r>
                <a:rPr lang="pt-PT" altLang="en-US" sz="12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2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nel</a:t>
              </a: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84"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Tempo livre</a:t>
            </a: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5"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86"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en-US" sz="1400" b="1" i="1" dirty="0">
                <a:solidFill>
                  <a:srgbClr val="008CBA"/>
                </a:solidFill>
                <a:sym typeface="+mn-ea"/>
              </a:rPr>
              <a:t>WORKSHOP ECONÓMICO </a:t>
            </a:r>
            <a:r>
              <a:rPr altLang="en-US" sz="1400" b="1" i="1" dirty="0">
                <a:solidFill>
                  <a:srgbClr val="008CBA"/>
                </a:solidFill>
                <a:sym typeface="+mn-ea"/>
              </a:rPr>
              <a:t>E FINANCEIRA</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rgbClr val="008CBA"/>
                </a:solidFill>
                <a:sym typeface="+mn-ea"/>
              </a:rPr>
              <a:t>Pa</a:t>
            </a:r>
            <a:r>
              <a:rPr altLang="it-IT" b="1" dirty="0">
                <a:solidFill>
                  <a:srgbClr val="008CBA"/>
                </a:solidFill>
                <a:sym typeface="+mn-ea"/>
              </a:rPr>
              <a:t>i</a:t>
            </a:r>
            <a:r>
              <a:rPr lang="it-IT" b="1" dirty="0">
                <a:solidFill>
                  <a:srgbClr val="008CBA"/>
                </a:solidFill>
                <a:sym typeface="+mn-ea"/>
              </a:rPr>
              <a:t>nel I</a:t>
            </a:r>
            <a:r>
              <a:rPr altLang="it-IT" b="1" dirty="0" smtClean="0">
                <a:solidFill>
                  <a:srgbClr val="008CBA"/>
                </a:solidFill>
                <a:sym typeface="+mn-ea"/>
              </a:rPr>
              <a:t>II</a:t>
            </a:r>
            <a:r>
              <a:rPr lang="it-IT" b="1" dirty="0" smtClean="0">
                <a:solidFill>
                  <a:srgbClr val="008CBA"/>
                </a:solidFill>
                <a:sym typeface="+mn-ea"/>
              </a:rPr>
              <a:t> </a:t>
            </a:r>
            <a:r>
              <a:rPr lang="it-IT" dirty="0">
                <a:solidFill>
                  <a:schemeClr val="tx1"/>
                </a:solidFill>
                <a:sym typeface="+mn-ea"/>
              </a:rPr>
              <a:t>- </a:t>
            </a:r>
            <a:r>
              <a:rPr altLang="it-IT" dirty="0">
                <a:solidFill>
                  <a:schemeClr val="tx1"/>
                </a:solidFill>
                <a:sym typeface="+mn-ea"/>
              </a:rPr>
              <a:t>«</a:t>
            </a:r>
            <a:r>
              <a:rPr i="1" dirty="0" smtClean="0">
                <a:solidFill>
                  <a:schemeClr val="tx1"/>
                </a:solidFill>
                <a:cs typeface="Arial Narrow" panose="020B0606020202030204" pitchFamily="34" charset="0"/>
                <a:sym typeface="+mn-ea"/>
              </a:rPr>
              <a:t>DESENVOLVIMENTO DA ECONOMIA DIGITAL EM ÁFRICA</a:t>
            </a:r>
            <a:r>
              <a:rPr lang="it-IT" b="1" i="1" dirty="0">
                <a:solidFill>
                  <a:schemeClr val="tx1"/>
                </a:solidFill>
                <a:cs typeface="Arial Narrow" panose="020B0606020202030204" pitchFamily="34" charset="0"/>
                <a:sym typeface="+mn-ea"/>
              </a:rPr>
              <a:t>: </a:t>
            </a:r>
            <a:r>
              <a:rPr altLang="it-IT" i="1" dirty="0">
                <a:solidFill>
                  <a:schemeClr val="tx1"/>
                </a:solidFill>
                <a:cs typeface="Arial Narrow" panose="020B0606020202030204" pitchFamily="34" charset="0"/>
                <a:sym typeface="+mn-ea"/>
              </a:rPr>
              <a:t>A importância das Start-Ups na Inovação de Mercado</a:t>
            </a:r>
            <a:r>
              <a:rPr i="1" dirty="0">
                <a:solidFill>
                  <a:schemeClr val="tx1"/>
                </a:solidFill>
                <a:cs typeface="Arial Narrow" panose="020B0606020202030204" pitchFamily="34" charset="0"/>
                <a:sym typeface="+mn-ea"/>
              </a:rPr>
              <a:t>s</a:t>
            </a:r>
            <a:r>
              <a:rPr altLang="it-IT" i="1" dirty="0">
                <a:solidFill>
                  <a:schemeClr val="tx1"/>
                </a:solidFill>
                <a:cs typeface="Arial Narrow" panose="020B0606020202030204" pitchFamily="34" charset="0"/>
                <a:sym typeface="+mn-ea"/>
              </a:rPr>
              <a:t> e Empreendedorismo Jovem</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114"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Conferência II </a:t>
            </a:r>
          </a:p>
          <a:p>
            <a:pPr algn="ctr">
              <a:lnSpc>
                <a:spcPts val="1100"/>
              </a:lnSpc>
              <a:spcBef>
                <a:spcPts val="0"/>
              </a:spcBef>
              <a:spcAft>
                <a:spcPts val="0"/>
              </a:spcAft>
              <a:defRPr lang="en-US">
                <a:solidFill>
                  <a:srgbClr val="FFFFFF"/>
                </a:solidFill>
              </a:defRPr>
            </a:pPr>
            <a:r>
              <a:rPr lang="pt-PT" altLang="en-US"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ACESSO AO MERCADO PREFERÊNCIAL DOS EUA</a:t>
            </a:r>
            <a:r>
              <a:rPr lang="pt-PT" altLang="en-US" sz="1000" b="1" i="1" dirty="0">
                <a:solidFill>
                  <a:schemeClr val="tx1"/>
                </a:solidFill>
                <a:latin typeface="Arial Narrow" panose="020B0606020202030204" pitchFamily="34" charset="0"/>
                <a:cs typeface="Arial Narrow" panose="020B0606020202030204" pitchFamily="34" charset="0"/>
                <a:sym typeface="+mn-ea"/>
              </a:rPr>
              <a:t>»</a:t>
            </a: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194"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Conferência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ACESSO AO MERCADO PREFERÊNCIAL DA UNIÃO EUROPEIA</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 name="Rectangle: Rounded Corners 198"/>
          <p:cNvSpPr/>
          <p:nvPr/>
        </p:nvSpPr>
        <p:spPr>
          <a:xfrm>
            <a:off x="4081780" y="53308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Conferência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lang="pt-PT" sz="1000" i="1" dirty="0">
                <a:solidFill>
                  <a:srgbClr val="008CBA"/>
                </a:solidFill>
                <a:latin typeface="Arial Narrow" panose="020B0606020202030204" pitchFamily="34" charset="0"/>
                <a:cs typeface="Arial Narrow" panose="020B0606020202030204" pitchFamily="34" charset="0"/>
                <a:sym typeface="+mn-ea"/>
              </a:rPr>
              <a:t>ACESSO AO MERCADO PREFERÊNCIAL DA </a:t>
            </a:r>
            <a:r>
              <a:rPr sz="1000" i="1" dirty="0">
                <a:solidFill>
                  <a:srgbClr val="008CBA"/>
                </a:solidFill>
                <a:latin typeface="Arial Narrow" panose="020B0606020202030204" pitchFamily="34" charset="0"/>
                <a:cs typeface="Arial Narrow" panose="020B0606020202030204" pitchFamily="34" charset="0"/>
                <a:sym typeface="+mn-ea"/>
              </a:rPr>
              <a:t>CEDEAO</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205" name="Rectangle: Rounded Corners 209"/>
          <p:cNvSpPr/>
          <p:nvPr/>
        </p:nvSpPr>
        <p:spPr>
          <a:xfrm>
            <a:off x="8505190" y="6084570"/>
            <a:ext cx="16478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Junho</a:t>
            </a:r>
            <a:endParaRPr lang="pt-PT" altLang="en-US"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100" dirty="0" smtClean="0">
                <a:solidFill>
                  <a:schemeClr val="bg1"/>
                </a:solidFill>
                <a:latin typeface="Arial Narrow" panose="020B0606020202030204" pitchFamily="34" charset="0"/>
                <a:sym typeface="+mn-ea"/>
              </a:rPr>
              <a:t>Sess</a:t>
            </a:r>
            <a:r>
              <a:rPr lang="pt-PT" altLang="fr-FR" sz="1100" dirty="0" smtClean="0">
                <a:solidFill>
                  <a:schemeClr val="bg1"/>
                </a:solidFill>
                <a:latin typeface="Arial Narrow" panose="020B0606020202030204" pitchFamily="34" charset="0"/>
                <a:sym typeface="+mn-ea"/>
              </a:rPr>
              <a:t>ão</a:t>
            </a:r>
            <a:r>
              <a:rPr lang="fr-FR" sz="1100" dirty="0" smtClean="0">
                <a:solidFill>
                  <a:schemeClr val="bg1"/>
                </a:solidFill>
                <a:latin typeface="Arial Narrow" panose="020B0606020202030204" pitchFamily="34" charset="0"/>
                <a:sym typeface="+mn-ea"/>
              </a:rPr>
              <a:t> de </a:t>
            </a:r>
            <a:r>
              <a:rPr lang="pt-PT" altLang="fr-FR" sz="1100" dirty="0" smtClean="0">
                <a:solidFill>
                  <a:schemeClr val="bg1"/>
                </a:solidFill>
                <a:latin typeface="Arial Narrow" panose="020B0606020202030204" pitchFamily="34" charset="0"/>
                <a:sym typeface="+mn-ea"/>
              </a:rPr>
              <a:t>encerramento</a:t>
            </a:r>
            <a:endParaRPr lang="en-US"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6"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7"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Junho</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JANTAR DE GALA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8"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7" name="Imagem 6" descr="logo"/>
          <p:cNvPicPr>
            <a:picLocks noChangeAspect="1"/>
          </p:cNvPicPr>
          <p:nvPr/>
        </p:nvPicPr>
        <p:blipFill>
          <a:blip r:embed="rId3"/>
          <a:stretch>
            <a:fillRect/>
          </a:stretch>
        </p:blipFill>
        <p:spPr>
          <a:xfrm>
            <a:off x="-4445" y="92075"/>
            <a:ext cx="3107055" cy="681990"/>
          </a:xfrm>
          <a:prstGeom prst="rect">
            <a:avLst/>
          </a:prstGeom>
        </p:spPr>
      </p:pic>
      <p:sp>
        <p:nvSpPr>
          <p:cNvPr id="9"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10" name="Caixa de Texto 9"/>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dirty="0">
                <a:latin typeface="Arial Narrow" panose="020B0606020202030204" pitchFamily="34" charset="0"/>
                <a:cs typeface="Arial Narrow" panose="020B0606020202030204" pitchFamily="34" charset="0"/>
                <a:sym typeface="+mn-ea"/>
              </a:rPr>
              <a:t>Moderador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chemeClr val="tx1"/>
                </a:solidFill>
                <a:latin typeface="Arial Narrow" panose="020B0606020202030204" pitchFamily="34" charset="0"/>
                <a:sym typeface="+mn-ea"/>
              </a:rPr>
              <a:t>Oradores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rgbClr val="008CBA"/>
                </a:solidFill>
                <a:latin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Banco de Investimento e de Desenvolvimento da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tx1"/>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a:t>
            </a:r>
            <a:r>
              <a:rPr lang="pt-PT" sz="1000" dirty="0" smtClean="0">
                <a:solidFill>
                  <a:schemeClr val="tx1"/>
                </a:solidFill>
                <a:latin typeface="Arial Narrow" panose="020B0606020202030204" pitchFamily="34" charset="0"/>
                <a:cs typeface="Arial Narrow" panose="020B0606020202030204" pitchFamily="34" charset="0"/>
                <a:sym typeface="+mn-ea"/>
              </a:rPr>
              <a:t>undo </a:t>
            </a:r>
            <a:r>
              <a:rPr sz="1000" dirty="0" smtClean="0">
                <a:solidFill>
                  <a:schemeClr val="tx1"/>
                </a:solidFill>
                <a:latin typeface="Arial Narrow" panose="020B0606020202030204" pitchFamily="34" charset="0"/>
                <a:cs typeface="Arial Narrow" panose="020B0606020202030204" pitchFamily="34" charset="0"/>
                <a:sym typeface="+mn-ea"/>
              </a:rPr>
              <a:t>African</a:t>
            </a:r>
            <a:r>
              <a:rPr lang="pt-PT" sz="1000" dirty="0" smtClean="0">
                <a:solidFill>
                  <a:schemeClr val="tx1"/>
                </a:solidFill>
                <a:latin typeface="Arial Narrow" panose="020B0606020202030204" pitchFamily="34" charset="0"/>
                <a:cs typeface="Arial Narrow" panose="020B0606020202030204" pitchFamily="34" charset="0"/>
                <a:sym typeface="+mn-ea"/>
              </a:rPr>
              <a:t>o</a:t>
            </a:r>
            <a:r>
              <a:rPr sz="1000" dirty="0" smtClean="0">
                <a:solidFill>
                  <a:schemeClr val="tx1"/>
                </a:solidFill>
                <a:latin typeface="Arial Narrow" panose="020B0606020202030204" pitchFamily="34" charset="0"/>
                <a:cs typeface="Arial Narrow" panose="020B0606020202030204" pitchFamily="34" charset="0"/>
                <a:sym typeface="+mn-ea"/>
              </a:rPr>
              <a:t> de Garanti</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 e de Coopera</a:t>
            </a:r>
            <a:r>
              <a:rPr lang="pt-PT" sz="1000" dirty="0" smtClean="0">
                <a:solidFill>
                  <a:schemeClr val="tx1"/>
                </a:solidFill>
                <a:latin typeface="Arial Narrow" panose="020B0606020202030204" pitchFamily="34" charset="0"/>
                <a:cs typeface="Arial Narrow" panose="020B0606020202030204" pitchFamily="34" charset="0"/>
                <a:sym typeface="+mn-ea"/>
              </a:rPr>
              <a:t>ção</a:t>
            </a:r>
            <a:r>
              <a:rPr sz="1000" dirty="0" smtClean="0">
                <a:solidFill>
                  <a:schemeClr val="tx1"/>
                </a:solidFill>
                <a:latin typeface="Arial Narrow" panose="020B0606020202030204" pitchFamily="34" charset="0"/>
                <a:cs typeface="Arial Narrow" panose="020B0606020202030204" pitchFamily="34" charset="0"/>
                <a:sym typeface="+mn-ea"/>
              </a:rPr>
              <a:t> Econ</a:t>
            </a:r>
            <a:r>
              <a:rPr lang="pt-PT" sz="1000" dirty="0" smtClean="0">
                <a:solidFill>
                  <a:schemeClr val="tx1"/>
                </a:solidFill>
                <a:latin typeface="Arial Narrow" panose="020B0606020202030204" pitchFamily="34" charset="0"/>
                <a:cs typeface="Arial Narrow" panose="020B0606020202030204" pitchFamily="34" charset="0"/>
                <a:sym typeface="+mn-ea"/>
              </a:rPr>
              <a:t>ómica - FAGACE</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Ban</a:t>
            </a:r>
            <a:r>
              <a:rPr lang="pt-PT" sz="1000" dirty="0" smtClean="0">
                <a:solidFill>
                  <a:schemeClr val="tx1"/>
                </a:solidFill>
                <a:latin typeface="Arial Narrow" panose="020B0606020202030204" pitchFamily="34" charset="0"/>
                <a:cs typeface="Arial Narrow" panose="020B0606020202030204" pitchFamily="34" charset="0"/>
                <a:sym typeface="+mn-ea"/>
              </a:rPr>
              <a:t>co</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frican</a:t>
            </a:r>
            <a:r>
              <a:rPr lang="pt-PT" sz="1000" dirty="0" smtClean="0">
                <a:solidFill>
                  <a:schemeClr val="tx1"/>
                </a:solidFill>
                <a:latin typeface="Arial Narrow" panose="020B0606020202030204" pitchFamily="34" charset="0"/>
                <a:cs typeface="Arial Narrow" panose="020B0606020202030204" pitchFamily="34" charset="0"/>
                <a:sym typeface="+mn-ea"/>
              </a:rPr>
              <a:t>o</a:t>
            </a:r>
            <a:r>
              <a:rPr sz="1000" dirty="0" smtClean="0">
                <a:solidFill>
                  <a:schemeClr val="tx1"/>
                </a:solidFill>
                <a:latin typeface="Arial Narrow" panose="020B0606020202030204" pitchFamily="34" charset="0"/>
                <a:cs typeface="Arial Narrow" panose="020B0606020202030204" pitchFamily="34" charset="0"/>
                <a:sym typeface="+mn-ea"/>
              </a:rPr>
              <a:t> de </a:t>
            </a:r>
            <a:r>
              <a:rPr lang="pt-PT" sz="1000" dirty="0" smtClean="0">
                <a:solidFill>
                  <a:schemeClr val="tx1"/>
                </a:solidFill>
                <a:latin typeface="Arial Narrow" panose="020B0606020202030204" pitchFamily="34" charset="0"/>
                <a:cs typeface="Arial Narrow" panose="020B0606020202030204" pitchFamily="34" charset="0"/>
                <a:sym typeface="+mn-ea"/>
              </a:rPr>
              <a:t>Desenvolvimento</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 BAD</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dirty="0" smtClean="0">
                <a:solidFill>
                  <a:schemeClr val="tx1"/>
                </a:solidFill>
                <a:latin typeface="Arial Narrow" panose="020B0606020202030204" pitchFamily="34" charset="0"/>
                <a:cs typeface="Arial Narrow" panose="020B0606020202030204" pitchFamily="34" charset="0"/>
                <a:sym typeface="+mn-ea"/>
              </a:rPr>
              <a:t>S</a:t>
            </a:r>
            <a:r>
              <a:rPr sz="1000" dirty="0">
                <a:solidFill>
                  <a:schemeClr val="tx1"/>
                </a:solidFill>
                <a:latin typeface="Arial Narrow" panose="020B0606020202030204" pitchFamily="34" charset="0"/>
                <a:cs typeface="Arial Narrow" panose="020B0606020202030204" pitchFamily="34" charset="0"/>
                <a:sym typeface="+mn-ea"/>
              </a:rPr>
              <a:t>oci</a:t>
            </a:r>
            <a:r>
              <a:rPr lang="pt-PT" sz="1000" dirty="0">
                <a:solidFill>
                  <a:schemeClr val="tx1"/>
                </a:solidFill>
                <a:latin typeface="Arial Narrow" panose="020B0606020202030204" pitchFamily="34" charset="0"/>
                <a:cs typeface="Arial Narrow" panose="020B0606020202030204" pitchFamily="34" charset="0"/>
                <a:sym typeface="+mn-ea"/>
              </a:rPr>
              <a:t>edade</a:t>
            </a:r>
            <a:r>
              <a:rPr sz="1000" dirty="0">
                <a:solidFill>
                  <a:schemeClr val="tx1"/>
                </a:solidFill>
                <a:latin typeface="Arial Narrow" panose="020B0606020202030204" pitchFamily="34" charset="0"/>
                <a:cs typeface="Arial Narrow" panose="020B0606020202030204" pitchFamily="34" charset="0"/>
                <a:sym typeface="+mn-ea"/>
              </a:rPr>
              <a:t> </a:t>
            </a:r>
            <a:r>
              <a:rPr lang="pt-PT" sz="1000" dirty="0">
                <a:solidFill>
                  <a:schemeClr val="tx1"/>
                </a:solidFill>
                <a:latin typeface="Arial Narrow" panose="020B0606020202030204" pitchFamily="34" charset="0"/>
                <a:cs typeface="Arial Narrow" panose="020B0606020202030204" pitchFamily="34" charset="0"/>
                <a:sym typeface="+mn-ea"/>
              </a:rPr>
              <a:t>F</a:t>
            </a:r>
            <a:r>
              <a:rPr sz="1000" dirty="0">
                <a:solidFill>
                  <a:schemeClr val="tx1"/>
                </a:solidFill>
                <a:latin typeface="Arial Narrow" panose="020B0606020202030204" pitchFamily="34" charset="0"/>
                <a:cs typeface="Arial Narrow" panose="020B0606020202030204" pitchFamily="34" charset="0"/>
                <a:sym typeface="+mn-ea"/>
              </a:rPr>
              <a:t>inanc</a:t>
            </a:r>
            <a:r>
              <a:rPr lang="pt-PT" sz="1000" dirty="0">
                <a:solidFill>
                  <a:schemeClr val="tx1"/>
                </a:solidFill>
                <a:latin typeface="Arial Narrow" panose="020B0606020202030204" pitchFamily="34" charset="0"/>
                <a:cs typeface="Arial Narrow" panose="020B0606020202030204" pitchFamily="34" charset="0"/>
                <a:sym typeface="+mn-ea"/>
              </a:rPr>
              <a:t>eira</a:t>
            </a:r>
            <a:r>
              <a:rPr sz="1000" dirty="0">
                <a:solidFill>
                  <a:schemeClr val="tx1"/>
                </a:solidFill>
                <a:latin typeface="Arial Narrow" panose="020B0606020202030204" pitchFamily="34" charset="0"/>
                <a:cs typeface="Arial Narrow" panose="020B0606020202030204" pitchFamily="34" charset="0"/>
                <a:sym typeface="+mn-ea"/>
              </a:rPr>
              <a:t> </a:t>
            </a:r>
            <a:r>
              <a:rPr lang="pt-PT" sz="1000" dirty="0">
                <a:solidFill>
                  <a:schemeClr val="tx1"/>
                </a:solidFill>
                <a:latin typeface="Arial Narrow" panose="020B0606020202030204" pitchFamily="34" charset="0"/>
                <a:cs typeface="Arial Narrow" panose="020B0606020202030204" pitchFamily="34" charset="0"/>
                <a:sym typeface="+mn-ea"/>
              </a:rPr>
              <a:t>I</a:t>
            </a:r>
            <a:r>
              <a:rPr sz="1000" dirty="0">
                <a:solidFill>
                  <a:schemeClr val="tx1"/>
                </a:solidFill>
                <a:latin typeface="Arial Narrow" panose="020B0606020202030204" pitchFamily="34" charset="0"/>
                <a:cs typeface="Arial Narrow" panose="020B0606020202030204" pitchFamily="34" charset="0"/>
                <a:sym typeface="+mn-ea"/>
              </a:rPr>
              <a:t>nternational </a:t>
            </a:r>
            <a:r>
              <a:rPr lang="pt-PT" sz="1000" dirty="0">
                <a:solidFill>
                  <a:schemeClr val="tx1"/>
                </a:solidFill>
                <a:latin typeface="Arial Narrow" panose="020B0606020202030204" pitchFamily="34" charset="0"/>
                <a:cs typeface="Arial Narrow" panose="020B0606020202030204" pitchFamily="34" charset="0"/>
                <a:sym typeface="+mn-ea"/>
              </a:rPr>
              <a:t>- SFI</a:t>
            </a:r>
          </a:p>
        </p:txBody>
      </p:sp>
      <p:sp>
        <p:nvSpPr>
          <p:cNvPr id="215" name="Caixa de Texto 214"/>
          <p:cNvSpPr txBox="1"/>
          <p:nvPr/>
        </p:nvSpPr>
        <p:spPr>
          <a:xfrm>
            <a:off x="8505190" y="3876040"/>
            <a:ext cx="3462020" cy="843308"/>
          </a:xfrm>
          <a:prstGeom prst="rect">
            <a:avLst/>
          </a:prstGeom>
          <a:noFill/>
        </p:spPr>
        <p:txBody>
          <a:bodyPr wrap="square" rtlCol="0">
            <a:spAutoFit/>
          </a:bodyPr>
          <a:lstStyle/>
          <a:p>
            <a:pPr>
              <a:lnSpc>
                <a:spcPts val="1200"/>
              </a:lnSpc>
              <a:defRPr lang="en-US"/>
            </a:pPr>
            <a:r>
              <a:rPr lang="pt-PT" sz="1200" dirty="0">
                <a:latin typeface="Arial Narrow" panose="020B0606020202030204" pitchFamily="34" charset="0"/>
                <a:cs typeface="Arial Narrow" panose="020B0606020202030204" pitchFamily="34" charset="0"/>
                <a:sym typeface="+mn-ea"/>
              </a:rPr>
              <a:t>Moderador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latin typeface="Arial Narrow" panose="020B0606020202030204" pitchFamily="34" charset="0"/>
                <a:sym typeface="+mn-ea"/>
              </a:rPr>
              <a:t>Oradores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Commissão da </a:t>
            </a:r>
            <a:r>
              <a:rPr lang="pt-PT" altLang="en-US" sz="1000" i="1" dirty="0" smtClean="0">
                <a:solidFill>
                  <a:schemeClr val="tx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latin typeface="Arial Narrow" panose="020B0606020202030204" pitchFamily="34" charset="0"/>
                <a:cs typeface="Arial Narrow" panose="020B0606020202030204" pitchFamily="34" charset="0"/>
                <a:sym typeface="+mn-ea"/>
              </a:rPr>
              <a:t> </a:t>
            </a:r>
            <a:r>
              <a:rPr sz="1000" dirty="0" smtClean="0">
                <a:latin typeface="Arial Narrow" panose="020B0606020202030204" pitchFamily="34" charset="0"/>
                <a:cs typeface="Arial Narrow" panose="020B0606020202030204" pitchFamily="34" charset="0"/>
                <a:sym typeface="+mn-ea"/>
              </a:rPr>
              <a:t> </a:t>
            </a:r>
            <a:r>
              <a:rPr lang="pt-PT" sz="1000" dirty="0">
                <a:latin typeface="Arial Narrow" panose="020B0606020202030204" pitchFamily="34" charset="0"/>
              </a:rPr>
              <a:t>ANPROTEC</a:t>
            </a:r>
            <a:r>
              <a:rPr lang="pt-PT" sz="1000"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Brasil</a:t>
            </a:r>
            <a:endParaRPr lang="pt-PT" sz="1000" dirty="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Ag</a:t>
            </a:r>
            <a:r>
              <a:rPr lang="pt-PT" sz="1000" dirty="0" smtClean="0">
                <a:solidFill>
                  <a:schemeClr val="tx1"/>
                </a:solidFill>
                <a:latin typeface="Arial Narrow" panose="020B0606020202030204" pitchFamily="34" charset="0"/>
                <a:cs typeface="Arial Narrow" panose="020B0606020202030204" pitchFamily="34" charset="0"/>
                <a:sym typeface="+mn-ea"/>
              </a:rPr>
              <a:t>ência</a:t>
            </a:r>
            <a:r>
              <a:rPr sz="1000" dirty="0" smtClean="0">
                <a:solidFill>
                  <a:schemeClr val="tx1"/>
                </a:solidFill>
                <a:latin typeface="Arial Narrow" panose="020B0606020202030204" pitchFamily="34" charset="0"/>
                <a:cs typeface="Arial Narrow" panose="020B0606020202030204" pitchFamily="34" charset="0"/>
                <a:sym typeface="+mn-ea"/>
              </a:rPr>
              <a:t> Français</a:t>
            </a:r>
            <a:r>
              <a:rPr lang="pt-PT" sz="1000" dirty="0" smtClean="0">
                <a:solidFill>
                  <a:schemeClr val="tx1"/>
                </a:solidFill>
                <a:latin typeface="Arial Narrow" panose="020B0606020202030204" pitchFamily="34" charset="0"/>
                <a:cs typeface="Arial Narrow" panose="020B0606020202030204" pitchFamily="34" charset="0"/>
                <a:sym typeface="+mn-ea"/>
              </a:rPr>
              <a:t>a</a:t>
            </a:r>
            <a:r>
              <a:rPr sz="1000" dirty="0" smtClean="0">
                <a:solidFill>
                  <a:schemeClr val="tx1"/>
                </a:solidFill>
                <a:latin typeface="Arial Narrow" panose="020B0606020202030204" pitchFamily="34" charset="0"/>
                <a:cs typeface="Arial Narrow" panose="020B0606020202030204" pitchFamily="34" charset="0"/>
                <a:sym typeface="+mn-ea"/>
              </a:rPr>
              <a:t> de D</a:t>
            </a:r>
            <a:r>
              <a:rPr lang="pt-PT" sz="1000" dirty="0" smtClean="0">
                <a:solidFill>
                  <a:schemeClr val="tx1"/>
                </a:solidFill>
                <a:latin typeface="Arial Narrow" panose="020B0606020202030204" pitchFamily="34" charset="0"/>
                <a:cs typeface="Arial Narrow" panose="020B0606020202030204" pitchFamily="34" charset="0"/>
                <a:sym typeface="+mn-ea"/>
              </a:rPr>
              <a:t>esenvolvimento</a:t>
            </a:r>
            <a:r>
              <a:rPr sz="1000" dirty="0" smtClean="0">
                <a:solidFill>
                  <a:schemeClr val="tx1"/>
                </a:solidFill>
                <a:latin typeface="Arial Narrow" panose="020B0606020202030204" pitchFamily="34" charset="0"/>
                <a:cs typeface="Arial Narrow" panose="020B0606020202030204" pitchFamily="34" charset="0"/>
                <a:sym typeface="+mn-ea"/>
              </a:rPr>
              <a:t>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8" name="Caixa de Texto 7"/>
          <p:cNvSpPr txBox="1"/>
          <p:nvPr/>
        </p:nvSpPr>
        <p:spPr>
          <a:xfrm>
            <a:off x="8978265" y="2398395"/>
            <a:ext cx="1945005" cy="386080"/>
          </a:xfrm>
          <a:prstGeom prst="rect">
            <a:avLst/>
          </a:prstGeom>
          <a:noFill/>
        </p:spPr>
        <p:txBody>
          <a:bodyPr wrap="square" rtlCol="0">
            <a:spAutoFit/>
          </a:bodyPr>
          <a:lstStyle/>
          <a:p>
            <a:pPr>
              <a:lnSpc>
                <a:spcPct val="80000"/>
              </a:lnSpc>
            </a:pPr>
            <a:r>
              <a:rPr lang="pt-PT" sz="1200" dirty="0">
                <a:latin typeface="Arial Narrow" panose="020B0606020202030204" pitchFamily="34" charset="0"/>
                <a:cs typeface="Arial Narrow" panose="020B0606020202030204" pitchFamily="34" charset="0"/>
                <a:sym typeface="+mn-ea"/>
              </a:rPr>
              <a:t>Moderador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200" i="1" dirty="0">
                <a:solidFill>
                  <a:schemeClr val="tx1"/>
                </a:solidFill>
                <a:latin typeface="Arial Narrow" panose="020B0606020202030204" pitchFamily="34" charset="0"/>
                <a:cs typeface="Arial Narrow" panose="020B0606020202030204" pitchFamily="34" charset="0"/>
                <a:sym typeface="+mn-ea"/>
              </a:rPr>
              <a:t>Conferencista</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27" name="Caixa de Texto 26"/>
          <p:cNvSpPr txBox="1"/>
          <p:nvPr/>
        </p:nvSpPr>
        <p:spPr>
          <a:xfrm>
            <a:off x="4185920" y="5994400"/>
            <a:ext cx="1783715" cy="386080"/>
          </a:xfrm>
          <a:prstGeom prst="rect">
            <a:avLst/>
          </a:prstGeom>
          <a:noFill/>
        </p:spPr>
        <p:txBody>
          <a:bodyPr wrap="square" rtlCol="0">
            <a:spAutoFit/>
          </a:bodyPr>
          <a:lstStyle/>
          <a:p>
            <a:pPr>
              <a:lnSpc>
                <a:spcPct val="80000"/>
              </a:lnSpc>
            </a:pPr>
            <a:r>
              <a:rPr lang="pt-PT" sz="1200" dirty="0">
                <a:solidFill>
                  <a:schemeClr val="tx1"/>
                </a:solidFill>
                <a:latin typeface="Arial Narrow" panose="020B0606020202030204" pitchFamily="34" charset="0"/>
                <a:cs typeface="Arial Narrow" panose="020B0606020202030204" pitchFamily="34" charset="0"/>
                <a:sym typeface="+mn-ea"/>
              </a:rPr>
              <a:t>Moderador: Cabo Verde</a:t>
            </a:r>
          </a:p>
          <a:p>
            <a:pPr>
              <a:lnSpc>
                <a:spcPct val="80000"/>
              </a:lnSpc>
            </a:pPr>
            <a:r>
              <a:rPr lang="pt-PT" altLang="en-US" sz="1200" i="1" dirty="0">
                <a:solidFill>
                  <a:schemeClr val="tx1"/>
                </a:solidFill>
                <a:latin typeface="Arial Narrow" panose="020B0606020202030204" pitchFamily="34" charset="0"/>
                <a:cs typeface="Arial Narrow" panose="020B0606020202030204" pitchFamily="34" charset="0"/>
                <a:sym typeface="+mn-ea"/>
              </a:rPr>
              <a:t>Conferencista</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37" name="Caixa de Texto 36"/>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latin typeface="Arial Narrow" panose="020B0606020202030204" pitchFamily="34" charset="0"/>
                <a:cs typeface="Arial Narrow" panose="020B0606020202030204" pitchFamily="34" charset="0"/>
                <a:sym typeface="+mn-ea"/>
              </a:rPr>
              <a:t>Moderador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chemeClr val="tx1"/>
                </a:solidFill>
                <a:latin typeface="Arial Narrow" panose="020B0606020202030204" pitchFamily="34" charset="0"/>
                <a:cs typeface="Arial Narrow" panose="020B0606020202030204" pitchFamily="34" charset="0"/>
                <a:sym typeface="+mn-ea"/>
              </a:rPr>
              <a:t>Conferencista</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43"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44"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45"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46"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47"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49" name="Straight Connector 144"/>
          <p:cNvSpPr/>
          <p:nvPr/>
        </p:nvSpPr>
        <p:spPr>
          <a:xfrm flipH="1">
            <a:off x="2077085" y="4781471"/>
            <a:ext cx="5080" cy="432592"/>
          </a:xfrm>
          <a:prstGeom prst="line">
            <a:avLst/>
          </a:prstGeom>
          <a:noFill/>
          <a:ln w="19050" cap="flat" cmpd="sng" algn="ctr">
            <a:solidFill>
              <a:srgbClr val="008CBA"/>
            </a:solidFill>
            <a:prstDash val="solid"/>
            <a:headEnd type="triangle" w="med" len="med"/>
            <a:tailEnd type="none" w="med" len="med"/>
          </a:ln>
          <a:effectLst/>
        </p:spPr>
      </p:sp>
      <p:sp>
        <p:nvSpPr>
          <p:cNvPr id="52"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60"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61" name="Linha7"/>
          <p:cNvSpPr/>
          <p:nvPr/>
        </p:nvSpPr>
        <p:spPr>
          <a:xfrm rot="16200000">
            <a:off x="5353050" y="4900930"/>
            <a:ext cx="809625" cy="6350"/>
          </a:xfrm>
          <a:prstGeom prst="line">
            <a:avLst/>
          </a:prstGeom>
          <a:noFill/>
          <a:ln w="19050" cap="flat" cmpd="sng" algn="ctr">
            <a:solidFill>
              <a:srgbClr val="008CBA"/>
            </a:solidFill>
            <a:prstDash val="solid"/>
            <a:headEnd type="triangle" w="med" len="med"/>
            <a:tailEnd type="none" w="med" len="med"/>
          </a:ln>
          <a:effectLst/>
        </p:spPr>
      </p:sp>
      <p:sp>
        <p:nvSpPr>
          <p:cNvPr id="68"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73"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74" name="Oval 73"/>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5" name="Oval 74"/>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6" name="Oval 75"/>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7" name="Oval 76"/>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8" name="Conexão Reta 77"/>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0"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sz="120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Almoço</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1"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82" name="Agrupar 81"/>
          <p:cNvGrpSpPr/>
          <p:nvPr/>
        </p:nvGrpSpPr>
        <p:grpSpPr>
          <a:xfrm>
            <a:off x="7251065" y="1816100"/>
            <a:ext cx="1325880" cy="1231900"/>
            <a:chOff x="11299" y="3259"/>
            <a:chExt cx="1904" cy="1836"/>
          </a:xfrm>
        </p:grpSpPr>
        <p:sp>
          <p:nvSpPr>
            <p:cNvPr id="83"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Junho</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Conferência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4"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85" name="Agrupar 84"/>
          <p:cNvGrpSpPr/>
          <p:nvPr/>
        </p:nvGrpSpPr>
        <p:grpSpPr>
          <a:xfrm>
            <a:off x="7362825" y="3550920"/>
            <a:ext cx="1214120" cy="1175385"/>
            <a:chOff x="11291" y="6236"/>
            <a:chExt cx="1912" cy="1851"/>
          </a:xfrm>
        </p:grpSpPr>
        <p:sp>
          <p:nvSpPr>
            <p:cNvPr id="87"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Junho</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a:t>
              </a: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8"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89" name="Agrupar 88"/>
          <p:cNvGrpSpPr/>
          <p:nvPr/>
        </p:nvGrpSpPr>
        <p:grpSpPr>
          <a:xfrm>
            <a:off x="7250430" y="5019040"/>
            <a:ext cx="1325880" cy="1285240"/>
            <a:chOff x="11204" y="8642"/>
            <a:chExt cx="1913" cy="1875"/>
          </a:xfrm>
        </p:grpSpPr>
        <p:sp>
          <p:nvSpPr>
            <p:cNvPr id="94"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Junho</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Conferência</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95" name="TextBox 176"/>
            <p:cNvSpPr/>
            <p:nvPr/>
          </p:nvSpPr>
          <p:spPr>
            <a:xfrm>
              <a:off x="11504" y="986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97"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chemeClr val="tx1"/>
                </a:solidFill>
                <a:latin typeface="Arial Narrow" panose="020B0606020202030204" pitchFamily="34" charset="0"/>
                <a:sym typeface="+mn-ea"/>
              </a:rPr>
              <a:t>Acreditação</a:t>
            </a:r>
            <a:r>
              <a:rPr lang="pt-PT" sz="1200" b="1" dirty="0" smtClean="0">
                <a:solidFill>
                  <a:srgbClr val="416D12"/>
                </a:solidFill>
                <a:latin typeface="Arial Narrow" panose="020B0606020202030204" pitchFamily="34" charset="0"/>
                <a:sym typeface="+mn-ea"/>
              </a:rPr>
              <a:t>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8" name="Rectangle: Rounded Corners 137"/>
          <p:cNvSpPr/>
          <p:nvPr/>
        </p:nvSpPr>
        <p:spPr>
          <a:xfrm>
            <a:off x="2540" y="6057264"/>
            <a:ext cx="2259330" cy="700569"/>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05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050" dirty="0" smtClean="0">
                <a:latin typeface="Arial Narrow" panose="020B0606020202030204" pitchFamily="34" charset="0"/>
                <a:sym typeface="+mn-ea"/>
              </a:rPr>
              <a:t>«</a:t>
            </a:r>
            <a:r>
              <a:rPr lang="pt-PT" sz="1050" b="1" i="1" dirty="0" smtClean="0">
                <a:latin typeface="Arial Narrow" panose="020B0606020202030204" pitchFamily="34" charset="0"/>
                <a:sym typeface="+mn-ea"/>
              </a:rPr>
              <a:t>BRASIL</a:t>
            </a:r>
            <a:r>
              <a:rPr lang="pt-PT" sz="1050" dirty="0" smtClean="0">
                <a:latin typeface="Arial Narrow" panose="020B0606020202030204" pitchFamily="34" charset="0"/>
                <a:sym typeface="+mn-ea"/>
              </a:rPr>
              <a:t>: O Potencial e Oportunidade de Cooperação Técnica e Empresarial»</a:t>
            </a:r>
          </a:p>
        </p:txBody>
      </p:sp>
      <p:sp>
        <p:nvSpPr>
          <p:cNvPr id="105" name="TextBox 138"/>
          <p:cNvSpPr/>
          <p:nvPr/>
        </p:nvSpPr>
        <p:spPr>
          <a:xfrm>
            <a:off x="76200" y="6076315"/>
            <a:ext cx="191643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17:15 </a:t>
            </a:r>
            <a:r>
              <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 </a:t>
            </a: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endParaRPr>
          </a:p>
        </p:txBody>
      </p:sp>
      <p:sp>
        <p:nvSpPr>
          <p:cNvPr id="106" name="Cortar Retângulo de Canto Simples 105"/>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1º DIA - </a:t>
            </a:r>
            <a:r>
              <a:rPr lang="pt-PT" altLang="en-US" sz="1200" b="1">
                <a:solidFill>
                  <a:srgbClr val="FFFF00"/>
                </a:solidFill>
              </a:rPr>
              <a:t>9 JUNHO</a:t>
            </a:r>
          </a:p>
        </p:txBody>
      </p:sp>
      <p:sp>
        <p:nvSpPr>
          <p:cNvPr id="107" name="Cortar Retângulo de Canto Simples 106"/>
          <p:cNvSpPr/>
          <p:nvPr/>
        </p:nvSpPr>
        <p:spPr>
          <a:xfrm>
            <a:off x="3446780" y="605155"/>
            <a:ext cx="183007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2º DIA - </a:t>
            </a:r>
            <a:r>
              <a:rPr lang="pt-PT" altLang="en-US" sz="1200" b="1">
                <a:solidFill>
                  <a:srgbClr val="FFFF00"/>
                </a:solidFill>
                <a:sym typeface="+mn-ea"/>
              </a:rPr>
              <a:t>10 JUNHO</a:t>
            </a:r>
          </a:p>
        </p:txBody>
      </p:sp>
      <p:grpSp>
        <p:nvGrpSpPr>
          <p:cNvPr id="112" name="Agrupar 111"/>
          <p:cNvGrpSpPr/>
          <p:nvPr/>
        </p:nvGrpSpPr>
        <p:grpSpPr>
          <a:xfrm>
            <a:off x="5172710" y="3853180"/>
            <a:ext cx="1153160" cy="1169670"/>
            <a:chOff x="3453" y="5909"/>
            <a:chExt cx="1816" cy="1842"/>
          </a:xfrm>
        </p:grpSpPr>
        <p:sp>
          <p:nvSpPr>
            <p:cNvPr id="11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Junho</a:t>
              </a:r>
              <a:endParaRPr lang="pt-PT" sz="1400" dirty="0">
                <a:latin typeface="Arial Narrow" panose="020B0606020202030204" pitchFamily="34" charset="0"/>
              </a:endParaRPr>
            </a:p>
            <a:p>
              <a:pPr algn="ctr" defTabSz="899795">
                <a:defRPr lang="en-US">
                  <a:solidFill>
                    <a:srgbClr val="FFFFFF"/>
                  </a:solidFill>
                </a:defRPr>
              </a:pPr>
              <a:r>
                <a:rPr sz="1000" dirty="0" err="1">
                  <a:solidFill>
                    <a:schemeClr val="bg1"/>
                  </a:solidFill>
                  <a:latin typeface="Arial Narrow" panose="020B0606020202030204" pitchFamily="34" charset="0"/>
                  <a:sym typeface="+mn-ea"/>
                </a:rPr>
                <a:t>Oportunidade</a:t>
              </a:r>
              <a:r>
                <a:rPr sz="1000" dirty="0">
                  <a:solidFill>
                    <a:schemeClr val="bg1"/>
                  </a:solidFill>
                  <a:latin typeface="Arial Narrow" panose="020B0606020202030204" pitchFamily="34" charset="0"/>
                  <a:sym typeface="+mn-ea"/>
                </a:rPr>
                <a:t> de </a:t>
              </a:r>
              <a:r>
                <a:rPr lang="pt-PT" altLang="en-US" sz="1000" dirty="0" err="1">
                  <a:solidFill>
                    <a:schemeClr val="bg1"/>
                  </a:solidFill>
                  <a:latin typeface="Arial Narrow" panose="020B0606020202030204" pitchFamily="34" charset="0"/>
                  <a:sym typeface="+mn-ea"/>
                </a:rPr>
                <a:t>mercados</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defTabSz="899795">
                <a:defRPr lang="en-US">
                  <a:solidFill>
                    <a:srgbClr val="FFFFFF"/>
                  </a:solidFill>
                </a:defRPr>
              </a:pP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6"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17"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127" name="Cortar Retângulo de Canto Simples 126"/>
          <p:cNvSpPr/>
          <p:nvPr/>
        </p:nvSpPr>
        <p:spPr>
          <a:xfrm>
            <a:off x="9522460" y="92075"/>
            <a:ext cx="1918335" cy="25400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3º DIA -</a:t>
            </a:r>
            <a:r>
              <a:rPr lang="pt-PT" altLang="en-US" sz="1200" b="1">
                <a:sym typeface="+mn-ea"/>
              </a:rPr>
              <a:t> </a:t>
            </a:r>
            <a:r>
              <a:rPr lang="pt-PT" altLang="en-US" sz="1200" b="1">
                <a:solidFill>
                  <a:srgbClr val="FFFF00"/>
                </a:solidFill>
                <a:sym typeface="+mn-ea"/>
              </a:rPr>
              <a:t>11 JUNHO</a:t>
            </a:r>
          </a:p>
        </p:txBody>
      </p:sp>
      <p:grpSp>
        <p:nvGrpSpPr>
          <p:cNvPr id="130" name="Agrupar 129"/>
          <p:cNvGrpSpPr/>
          <p:nvPr/>
        </p:nvGrpSpPr>
        <p:grpSpPr>
          <a:xfrm>
            <a:off x="7581900" y="1647825"/>
            <a:ext cx="451485" cy="105410"/>
            <a:chOff x="11977" y="2442"/>
            <a:chExt cx="1031" cy="166"/>
          </a:xfrm>
        </p:grpSpPr>
        <p:sp>
          <p:nvSpPr>
            <p:cNvPr id="132" name="Oval 13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4" name="Agrupar 133"/>
          <p:cNvGrpSpPr/>
          <p:nvPr/>
        </p:nvGrpSpPr>
        <p:grpSpPr>
          <a:xfrm>
            <a:off x="7590155" y="3199765"/>
            <a:ext cx="451485" cy="105410"/>
            <a:chOff x="11977" y="2442"/>
            <a:chExt cx="1031" cy="166"/>
          </a:xfrm>
        </p:grpSpPr>
        <p:sp>
          <p:nvSpPr>
            <p:cNvPr id="135" name="Oval 13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7" name="Agrupar 136"/>
          <p:cNvGrpSpPr/>
          <p:nvPr/>
        </p:nvGrpSpPr>
        <p:grpSpPr>
          <a:xfrm>
            <a:off x="7576820" y="4848860"/>
            <a:ext cx="451485" cy="105410"/>
            <a:chOff x="11977" y="2442"/>
            <a:chExt cx="1031" cy="166"/>
          </a:xfrm>
        </p:grpSpPr>
        <p:sp>
          <p:nvSpPr>
            <p:cNvPr id="153" name="Oval 15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155" name="CaixaDeTexto 13"/>
          <p:cNvSpPr txBox="1"/>
          <p:nvPr/>
        </p:nvSpPr>
        <p:spPr>
          <a:xfrm>
            <a:off x="2251075" y="6575425"/>
            <a:ext cx="3723005" cy="275590"/>
          </a:xfrm>
          <a:prstGeom prst="rect">
            <a:avLst/>
          </a:prstGeom>
          <a:noFill/>
        </p:spPr>
        <p:txBody>
          <a:bodyPr wrap="square" rtlCol="0">
            <a:spAutoFit/>
          </a:bodyPr>
          <a:lstStyle/>
          <a:p>
            <a:pPr>
              <a:lnSpc>
                <a:spcPct val="75000"/>
              </a:lnSpc>
              <a:spcBef>
                <a:spcPts val="0"/>
              </a:spcBef>
              <a:spcAft>
                <a:spcPts val="0"/>
              </a:spcAft>
            </a:pPr>
            <a:r>
              <a:rPr lang="pt-PT" sz="800" i="1" dirty="0" smtClean="0">
                <a:solidFill>
                  <a:schemeClr val="bg1"/>
                </a:solidFill>
                <a:sym typeface="+mn-ea"/>
              </a:rPr>
              <a:t>Nota:</a:t>
            </a:r>
            <a:endParaRPr lang="pt-PT" sz="800" i="1" dirty="0" smtClean="0">
              <a:solidFill>
                <a:schemeClr val="bg1"/>
              </a:solidFill>
            </a:endParaRPr>
          </a:p>
          <a:p>
            <a:pPr>
              <a:lnSpc>
                <a:spcPct val="75000"/>
              </a:lnSpc>
              <a:spcBef>
                <a:spcPts val="0"/>
              </a:spcBef>
              <a:spcAft>
                <a:spcPts val="0"/>
              </a:spcAft>
            </a:pPr>
            <a:r>
              <a:rPr lang="pt-PT" sz="800" i="1" dirty="0" smtClean="0">
                <a:sym typeface="+mn-ea"/>
              </a:rPr>
              <a:t>Alguns dos nomes mencionados ainda estão em processo de confirmação.</a:t>
            </a:r>
            <a:endParaRPr lang="pt-PT" sz="800" i="1" dirty="0" smtClean="0">
              <a:solidFill>
                <a:schemeClr val="tx1"/>
              </a:solidFill>
            </a:endParaRPr>
          </a:p>
        </p:txBody>
      </p:sp>
      <p:sp>
        <p:nvSpPr>
          <p:cNvPr id="165" name="Triângulo Isósceles 164"/>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Triângulo Isósceles 176"/>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80" name="Triângulo Isósceles 179"/>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81" name="Triângulo Isósceles 180"/>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86"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1"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2"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8"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sz="120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Almoço</a:t>
            </a:r>
            <a:endPar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9"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2"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03"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04"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15:30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1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1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20" name="Cortar Retângulo de Canto Simples 219"/>
          <p:cNvSpPr/>
          <p:nvPr/>
        </p:nvSpPr>
        <p:spPr>
          <a:xfrm>
            <a:off x="-10160" y="5874385"/>
            <a:ext cx="2272665"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dirty="0" smtClean="0">
                <a:solidFill>
                  <a:srgbClr val="FFFFFF"/>
                </a:solidFill>
                <a:latin typeface="Arial Narrow" panose="020B0606020202030204" pitchFamily="34" charset="0"/>
                <a:sym typeface="+mn-ea"/>
              </a:rPr>
              <a:t>WORKSHOP ECONÓMICO</a:t>
            </a:r>
            <a:endParaRPr lang="pt-PT" altLang="en-US" sz="1200" b="1" dirty="0" smtClean="0">
              <a:solidFill>
                <a:srgbClr val="FFFFFF"/>
              </a:solidFill>
              <a:latin typeface="Arial Narrow" panose="020B0606020202030204" pitchFamily="34" charset="0"/>
              <a:sym typeface="+mn-ea"/>
            </a:endParaRPr>
          </a:p>
        </p:txBody>
      </p:sp>
      <p:sp>
        <p:nvSpPr>
          <p:cNvPr id="221" name="Rectangle: Rounded Corners 117"/>
          <p:cNvSpPr/>
          <p:nvPr/>
        </p:nvSpPr>
        <p:spPr>
          <a:xfrm>
            <a:off x="2262505" y="5499100"/>
            <a:ext cx="1797050" cy="107696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sz="1200" b="1" dirty="0">
                <a:solidFill>
                  <a:schemeClr val="tx1"/>
                </a:solidFill>
                <a:latin typeface="Arial Narrow" panose="020B0606020202030204" pitchFamily="34" charset="0"/>
                <a:sym typeface="+mn-ea"/>
              </a:rPr>
              <a:t>A</a:t>
            </a:r>
            <a:r>
              <a:rPr lang="pt-PT" altLang="en-US" sz="1200" b="1" dirty="0">
                <a:solidFill>
                  <a:schemeClr val="tx1"/>
                </a:solidFill>
                <a:latin typeface="Arial Narrow" panose="020B0606020202030204" pitchFamily="34" charset="0"/>
                <a:sym typeface="+mn-ea"/>
              </a:rPr>
              <a:t>PRESENTAÇÕES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tx1"/>
                </a:solidFill>
                <a:latin typeface="Arial Narrow" panose="020B0606020202030204" pitchFamily="34" charset="0"/>
                <a:sym typeface="+mn-ea"/>
              </a:rPr>
              <a:t> </a:t>
            </a:r>
            <a:r>
              <a:rPr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Guiné-Conacri</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tx1"/>
                </a:solidFill>
                <a:latin typeface="Arial Narrow" panose="020B0606020202030204" pitchFamily="34" charset="0"/>
                <a:sym typeface="+mn-ea"/>
              </a:rPr>
              <a:t> </a:t>
            </a:r>
            <a:r>
              <a:rPr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22" name="Cortar Retângulo de Canto Simples 221"/>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sp>
        <p:nvSpPr>
          <p:cNvPr id="223" name="Rectangle: Rounded Corners 111"/>
          <p:cNvSpPr/>
          <p:nvPr/>
        </p:nvSpPr>
        <p:spPr>
          <a:xfrm>
            <a:off x="2283460" y="8994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sz="1200" b="1" dirty="0">
                <a:solidFill>
                  <a:schemeClr val="tx1"/>
                </a:solidFill>
                <a:latin typeface="Arial Narrow" panose="020B0606020202030204" pitchFamily="34" charset="0"/>
                <a:sym typeface="+mn-ea"/>
              </a:rPr>
              <a:t>A</a:t>
            </a:r>
            <a:r>
              <a:rPr lang="pt-PT" altLang="en-US" sz="1200" b="1" dirty="0">
                <a:solidFill>
                  <a:schemeClr val="tx1"/>
                </a:solidFill>
                <a:latin typeface="Arial Narrow" panose="020B0606020202030204" pitchFamily="34" charset="0"/>
                <a:sym typeface="+mn-ea"/>
              </a:rPr>
              <a:t>PRESENTAÇÕES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â</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Costa do Marfim</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224" name="Agrupar 223"/>
          <p:cNvGrpSpPr/>
          <p:nvPr/>
        </p:nvGrpSpPr>
        <p:grpSpPr>
          <a:xfrm>
            <a:off x="66576" y="4392209"/>
            <a:ext cx="1625213" cy="1528118"/>
            <a:chOff x="-64" y="4644"/>
            <a:chExt cx="2556" cy="2057"/>
          </a:xfrm>
          <a:solidFill>
            <a:srgbClr val="C7F3F3"/>
          </a:solidFill>
        </p:grpSpPr>
        <p:sp>
          <p:nvSpPr>
            <p:cNvPr id="225"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1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de Junho</a:t>
              </a:r>
            </a:p>
            <a:p>
              <a:pPr algn="ctr" fontAlgn="auto">
                <a:lnSpc>
                  <a:spcPts val="1100"/>
                </a:lnSpc>
                <a:defRPr lang="en-US">
                  <a:solidFill>
                    <a:srgbClr val="FFFFFF"/>
                  </a:solidFill>
                </a:defRPr>
              </a:pP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Sessão</a:t>
              </a:r>
              <a:r>
                <a:rPr sz="11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de </a:t>
              </a:r>
              <a:r>
                <a:rPr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Abertura </a:t>
              </a: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do Fórum</a:t>
              </a: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Empresarial</a:t>
              </a:r>
            </a:p>
          </p:txBody>
        </p:sp>
        <p:sp>
          <p:nvSpPr>
            <p:cNvPr id="226" name="TextBox 101"/>
            <p:cNvSpPr/>
            <p:nvPr/>
          </p:nvSpPr>
          <p:spPr>
            <a:xfrm>
              <a:off x="357" y="614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 name="Imagem 1"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01</a:t>
            </a:r>
          </a:p>
          <a:p>
            <a:pPr algn="ctr"/>
            <a:r>
              <a:rPr lang="pt-PT" sz="1400" b="1" dirty="0" smtClean="0">
                <a:solidFill>
                  <a:schemeClr val="bg1"/>
                </a:solidFill>
                <a:latin typeface="Arial Narrow" panose="020B0606020202030204" pitchFamily="34" charset="0"/>
              </a:rPr>
              <a:t>Agosto</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Abertura de inscrições </a:t>
            </a:r>
            <a:r>
              <a:rPr lang="pt-PT" sz="1200" dirty="0" smtClean="0">
                <a:solidFill>
                  <a:schemeClr val="tx1"/>
                </a:solidFill>
                <a:sym typeface="+mn-ea"/>
              </a:rPr>
              <a:t>para manifestação</a:t>
            </a:r>
            <a:endParaRPr lang="pt-PT" sz="1200" dirty="0" smtClean="0">
              <a:solidFill>
                <a:schemeClr val="tx1"/>
              </a:solidFill>
            </a:endParaRPr>
          </a:p>
          <a:p>
            <a:pPr algn="ctr">
              <a:lnSpc>
                <a:spcPct val="100000"/>
              </a:lnSpc>
            </a:pPr>
            <a:r>
              <a:rPr lang="pt-PT" sz="1200" dirty="0" smtClean="0">
                <a:solidFill>
                  <a:schemeClr val="tx1"/>
                </a:solidFill>
                <a:sym typeface="+mn-ea"/>
              </a:rPr>
              <a:t>de interesse e participação no Fórum</a:t>
            </a:r>
            <a:endParaRPr lang="pt-PT" sz="1200" dirty="0" smtClean="0">
              <a:solidFill>
                <a:schemeClr val="tx1"/>
              </a:solidFill>
              <a:latin typeface="Arial Narrow" panose="020B0606020202030204" pitchFamily="34" charset="0"/>
              <a:sym typeface="+mn-ea"/>
            </a:endParaRP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Prazo limite de inscrição para participar na </a:t>
            </a:r>
            <a:r>
              <a:rPr lang="pt-PT" sz="1200" dirty="0" smtClean="0">
                <a:solidFill>
                  <a:schemeClr val="tx1"/>
                </a:solidFill>
                <a:sym typeface="+mn-ea"/>
              </a:rPr>
              <a:t>rodada / ronda de negócios</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bg1"/>
                </a:solidFill>
                <a:latin typeface="Arial Narrow" panose="020B0606020202030204" pitchFamily="34" charset="0"/>
              </a:rPr>
              <a:t>30</a:t>
            </a:r>
          </a:p>
          <a:p>
            <a:pPr algn="ctr"/>
            <a:r>
              <a:rPr lang="pt-PT" sz="1400" b="1" dirty="0" smtClean="0">
                <a:solidFill>
                  <a:schemeClr val="bg1"/>
                </a:solidFill>
                <a:latin typeface="Arial Narrow" panose="020B0606020202030204" pitchFamily="34" charset="0"/>
              </a:rPr>
              <a:t>Abril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Junho</a:t>
            </a:r>
            <a:endParaRPr lang="pt-PT" sz="1400" b="1" dirty="0" smtClean="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sym typeface="+mn-ea"/>
              </a:rPr>
              <a:t>Prazo limite de inscrição para participar </a:t>
            </a:r>
            <a:r>
              <a:rPr lang="pt-PT" sz="1200" dirty="0" smtClean="0">
                <a:solidFill>
                  <a:schemeClr val="tx1"/>
                </a:solidFill>
                <a:sym typeface="+mn-ea"/>
              </a:rPr>
              <a:t>no Fórum Empresarial e </a:t>
            </a:r>
            <a:r>
              <a:rPr lang="pt-PT" sz="1200" dirty="0">
                <a:solidFill>
                  <a:schemeClr val="tx1"/>
                </a:solidFill>
                <a:sym typeface="+mn-ea"/>
              </a:rPr>
              <a:t>nos encontros institucionais</a:t>
            </a:r>
            <a:endParaRPr lang="pt-PT" sz="1200" dirty="0" smtClean="0">
              <a:solidFill>
                <a:schemeClr val="tx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31</a:t>
            </a:r>
          </a:p>
          <a:p>
            <a:pPr algn="ctr"/>
            <a:r>
              <a:rPr lang="pt-PT" sz="1400" b="1" dirty="0" smtClean="0">
                <a:solidFill>
                  <a:schemeClr val="bg1"/>
                </a:solidFill>
                <a:latin typeface="Arial Narrow" panose="020B0606020202030204" pitchFamily="34" charset="0"/>
              </a:rPr>
              <a:t>Janeiro</a:t>
            </a:r>
          </a:p>
        </p:txBody>
      </p:sp>
      <p:cxnSp>
        <p:nvCxnSpPr>
          <p:cNvPr id="100"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Junho</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lang="en-US" dirty="0" smtClean="0">
                <a:gradFill>
                  <a:gsLst>
                    <a:gs pos="0">
                      <a:srgbClr val="14CD68"/>
                    </a:gs>
                    <a:gs pos="100000">
                      <a:srgbClr val="035C7D"/>
                    </a:gs>
                  </a:gsLst>
                  <a:lin scaled="0"/>
                </a:gradFill>
                <a:sym typeface="+mn-ea"/>
              </a:rPr>
              <a:t>PRAZOS PARA A MANIFESTAÇÃO DE INTERESSE E INSCRIÇÕES</a:t>
            </a:r>
            <a:endParaRPr lang="en-US" i="1" dirty="0" smtClean="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pic>
        <p:nvPicPr>
          <p:cNvPr id="3" name="Imagem 2" descr="logo"/>
          <p:cNvPicPr>
            <a:picLocks noChangeAspect="1"/>
          </p:cNvPicPr>
          <p:nvPr/>
        </p:nvPicPr>
        <p:blipFill>
          <a:blip r:embed="rId4"/>
          <a:stretch>
            <a:fillRect/>
          </a:stretch>
        </p:blipFill>
        <p:spPr>
          <a:xfrm>
            <a:off x="9074150" y="70485"/>
            <a:ext cx="3107055" cy="681990"/>
          </a:xfrm>
          <a:prstGeom prst="rect">
            <a:avLst/>
          </a:prstGeom>
        </p:spPr>
      </p:pic>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descr="logo"/>
          <p:cNvPicPr>
            <a:picLocks noChangeAspect="1"/>
          </p:cNvPicPr>
          <p:nvPr/>
        </p:nvPicPr>
        <p:blipFill>
          <a:blip r:embed="rId5"/>
          <a:stretch>
            <a:fillRect/>
          </a:stretch>
        </p:blipFill>
        <p:spPr>
          <a:xfrm>
            <a:off x="0" y="128270"/>
            <a:ext cx="2891155" cy="635000"/>
          </a:xfrm>
          <a:prstGeom prst="rect">
            <a:avLst/>
          </a:prstGeom>
        </p:spPr>
      </p:pic>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sp>
        <p:nvSpPr>
          <p:cNvPr id="15" name="Oval 14"/>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Junho</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ACESSO A MERCADOS PREFERENCIAIS</a:t>
            </a:r>
          </a:p>
        </p:txBody>
      </p:sp>
      <p:sp>
        <p:nvSpPr>
          <p:cNvPr id="16" name="Oval 15"/>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Junho</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APRESENTAÇÃO DE OPORTUNIDADES NA CEDEAO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 name="Imagem 1" descr="logo"/>
          <p:cNvPicPr>
            <a:picLocks noChangeAspect="1"/>
          </p:cNvPicPr>
          <p:nvPr/>
        </p:nvPicPr>
        <p:blipFill>
          <a:blip r:embed="rId4"/>
          <a:stretch>
            <a:fillRect/>
          </a:stretch>
        </p:blipFill>
        <p:spPr>
          <a:xfrm>
            <a:off x="-635" y="71120"/>
            <a:ext cx="5207000" cy="1143000"/>
          </a:xfrm>
          <a:prstGeom prst="rect">
            <a:avLst/>
          </a:prstGeom>
        </p:spPr>
      </p:pic>
      <p:sp>
        <p:nvSpPr>
          <p:cNvPr id="3"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sp>
        <p:nvSpPr>
          <p:cNvPr id="12"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JUNHO</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ILHA DE SANTIAGO</a:t>
            </a:r>
          </a:p>
          <a:p>
            <a:pPr algn="ctr"/>
            <a:r>
              <a:rPr lang="pt-PT" sz="2400" dirty="0">
                <a:solidFill>
                  <a:srgbClr val="008CBA"/>
                </a:solidFill>
              </a:rPr>
              <a:t>CABO VERDE</a:t>
            </a:r>
          </a:p>
        </p:txBody>
      </p:sp>
      <p:pic>
        <p:nvPicPr>
          <p:cNvPr id="14" name="Image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1220" y="5633085"/>
            <a:ext cx="677545" cy="561975"/>
          </a:xfrm>
          <a:prstGeom prst="rect">
            <a:avLst/>
          </a:prstGeom>
        </p:spPr>
      </p:pic>
      <p:sp>
        <p:nvSpPr>
          <p:cNvPr id="16" name="CaixaDeTexto 1"/>
          <p:cNvSpPr txBox="1"/>
          <p:nvPr/>
        </p:nvSpPr>
        <p:spPr>
          <a:xfrm>
            <a:off x="5267039" y="331373"/>
            <a:ext cx="2609574" cy="376676"/>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COMO PARTICIPAR</a:t>
            </a:r>
          </a:p>
        </p:txBody>
      </p:sp>
      <p:sp>
        <p:nvSpPr>
          <p:cNvPr id="17" name="CaixaDeTexto 2"/>
          <p:cNvSpPr txBox="1"/>
          <p:nvPr/>
        </p:nvSpPr>
        <p:spPr>
          <a:xfrm>
            <a:off x="5706854" y="729323"/>
            <a:ext cx="6106511" cy="3108543"/>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rPr>
              <a:t>Todos os interessados estão convidados a participar no </a:t>
            </a:r>
            <a:r>
              <a:rPr lang="pt-PT" sz="1400" i="1" dirty="0">
                <a:solidFill>
                  <a:schemeClr val="tx1"/>
                </a:solidFill>
                <a:latin typeface="Arial Narrow" panose="020B0606020202030204" pitchFamily="34" charset="0"/>
              </a:rPr>
              <a:t>ATLANTIC BUSINESS FORUM</a:t>
            </a:r>
            <a:r>
              <a:rPr lang="pt-PT" sz="1400" dirty="0">
                <a:solidFill>
                  <a:schemeClr val="tx1"/>
                </a:solidFill>
                <a:latin typeface="Arial Narrow" panose="020B0606020202030204" pitchFamily="34" charset="0"/>
              </a:rPr>
              <a:t> subordinado ao </a:t>
            </a:r>
            <a:r>
              <a:rPr lang="pt-PT" sz="1400" dirty="0" smtClean="0">
                <a:solidFill>
                  <a:schemeClr val="tx1"/>
                </a:solidFill>
                <a:latin typeface="Arial Narrow" panose="020B0606020202030204" pitchFamily="34" charset="0"/>
              </a:rPr>
              <a:t>tema «</a:t>
            </a:r>
            <a:r>
              <a:rPr lang="pt-PT" sz="1400" i="1" dirty="0">
                <a:solidFill>
                  <a:schemeClr val="tx1"/>
                </a:solidFill>
                <a:latin typeface="Arial Narrow" panose="020B0606020202030204" pitchFamily="34" charset="0"/>
              </a:rPr>
              <a:t>Oportunidades de Negócio e Parcerias Empresariais no Espaço da CEDAEO».</a:t>
            </a: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Para participar no Fórum é necessário </a:t>
            </a:r>
            <a:r>
              <a:rPr lang="pt-PT" sz="1400" i="1" dirty="0" smtClean="0">
                <a:solidFill>
                  <a:schemeClr val="tx1"/>
                </a:solidFill>
                <a:latin typeface="Arial Narrow" panose="020B0606020202030204" pitchFamily="34" charset="0"/>
              </a:rPr>
              <a:t>efectuar </a:t>
            </a:r>
            <a:r>
              <a:rPr lang="pt-PT" sz="1400" i="1" dirty="0">
                <a:solidFill>
                  <a:schemeClr val="tx1"/>
                </a:solidFill>
                <a:latin typeface="Arial Narrow" panose="020B0606020202030204" pitchFamily="34" charset="0"/>
              </a:rPr>
              <a:t>registo prévio, o qual poderá ser feito numa das seguintes modalidades: </a:t>
            </a:r>
          </a:p>
          <a:p>
            <a:pPr algn="just"/>
            <a:endParaRPr lang="pt-PT" sz="1400" i="1" dirty="0">
              <a:solidFill>
                <a:schemeClr val="tx1"/>
              </a:solidFill>
              <a:latin typeface="Arial Narrow" panose="020B0606020202030204" pitchFamily="34" charset="0"/>
            </a:endParaRPr>
          </a:p>
          <a:p>
            <a:pPr lvl="1" algn="just"/>
            <a:r>
              <a:rPr lang="pt-PT" sz="1400" b="1" i="1" dirty="0">
                <a:solidFill>
                  <a:schemeClr val="tx1"/>
                </a:solidFill>
                <a:latin typeface="Arial Narrow" panose="020B0606020202030204" pitchFamily="34" charset="0"/>
              </a:rPr>
              <a:t>1. </a:t>
            </a:r>
            <a:r>
              <a:rPr lang="pt-PT" sz="1400" i="1" dirty="0">
                <a:solidFill>
                  <a:schemeClr val="tx1"/>
                </a:solidFill>
                <a:latin typeface="Arial Narrow" panose="020B0606020202030204" pitchFamily="34" charset="0"/>
              </a:rPr>
              <a:t>Registo online através da plataforma: </a:t>
            </a:r>
            <a:r>
              <a:rPr lang="en-US" sz="1400" dirty="0" smtClean="0">
                <a:latin typeface="Arial Narrow" panose="020B0606020202030204" pitchFamily="34" charset="0"/>
                <a:sym typeface="+mn-ea"/>
              </a:rPr>
              <a:t>www.atlanticbusinessforum.com</a:t>
            </a:r>
            <a:r>
              <a:rPr lang="pt-PT" sz="1400" i="1" dirty="0" smtClean="0">
                <a:solidFill>
                  <a:schemeClr val="tx1"/>
                </a:solidFill>
                <a:latin typeface="Arial Narrow" panose="020B0606020202030204" pitchFamily="34" charset="0"/>
              </a:rPr>
              <a:t>; </a:t>
            </a:r>
            <a:r>
              <a:rPr lang="pt-PT" sz="1400" i="1" dirty="0">
                <a:solidFill>
                  <a:schemeClr val="tx1"/>
                </a:solidFill>
                <a:latin typeface="Arial Narrow" panose="020B0606020202030204" pitchFamily="34" charset="0"/>
              </a:rPr>
              <a:t>ou</a:t>
            </a:r>
          </a:p>
          <a:p>
            <a:pPr lvl="1" algn="just"/>
            <a:endParaRPr lang="pt-PT" sz="1400" i="1" dirty="0">
              <a:solidFill>
                <a:schemeClr val="tx1"/>
              </a:solidFill>
              <a:latin typeface="Arial Narrow" panose="020B0606020202030204" pitchFamily="34" charset="0"/>
            </a:endParaRPr>
          </a:p>
          <a:p>
            <a:pPr lvl="1" algn="just"/>
            <a:r>
              <a:rPr lang="pt-PT" sz="1400" b="1" i="1" dirty="0">
                <a:solidFill>
                  <a:schemeClr val="tx1"/>
                </a:solidFill>
                <a:latin typeface="Arial Narrow" panose="020B0606020202030204" pitchFamily="34" charset="0"/>
              </a:rPr>
              <a:t>2. </a:t>
            </a:r>
            <a:r>
              <a:rPr lang="pt-PT" sz="1400" i="1" dirty="0">
                <a:solidFill>
                  <a:schemeClr val="tx1"/>
                </a:solidFill>
                <a:latin typeface="Arial Narrow" panose="020B0606020202030204" pitchFamily="34" charset="0"/>
              </a:rPr>
              <a:t>Envio de um formulário de inscrição devidamente preenchido e que poderá ser descarregado na referida plataforma.</a:t>
            </a:r>
          </a:p>
          <a:p>
            <a:pPr algn="just"/>
            <a:endParaRPr lang="pt-PT" sz="1400" i="1"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Para </a:t>
            </a:r>
            <a:r>
              <a:rPr lang="pt-PT" sz="1400" i="1" dirty="0" smtClean="0">
                <a:solidFill>
                  <a:schemeClr val="tx1"/>
                </a:solidFill>
                <a:latin typeface="Arial Narrow" panose="020B0606020202030204" pitchFamily="34" charset="0"/>
              </a:rPr>
              <a:t>efeitos </a:t>
            </a:r>
            <a:r>
              <a:rPr lang="pt-PT" sz="1400" i="1" dirty="0">
                <a:solidFill>
                  <a:schemeClr val="tx1"/>
                </a:solidFill>
                <a:latin typeface="Arial Narrow" panose="020B0606020202030204" pitchFamily="34" charset="0"/>
              </a:rPr>
              <a:t>de </a:t>
            </a:r>
            <a:r>
              <a:rPr lang="pt-PT" sz="1400" i="1" dirty="0" smtClean="0">
                <a:solidFill>
                  <a:schemeClr val="tx1"/>
                </a:solidFill>
                <a:latin typeface="Arial Narrow" panose="020B0606020202030204" pitchFamily="34" charset="0"/>
              </a:rPr>
              <a:t>registo, devem </a:t>
            </a:r>
            <a:r>
              <a:rPr lang="pt-PT" sz="1400" i="1" dirty="0">
                <a:solidFill>
                  <a:schemeClr val="tx1"/>
                </a:solidFill>
                <a:latin typeface="Arial Narrow" panose="020B0606020202030204" pitchFamily="34" charset="0"/>
              </a:rPr>
              <a:t>ser seguidas rigorosamente todas as instruções inseridas, quer no Regulamento do </a:t>
            </a:r>
            <a:r>
              <a:rPr lang="pt-PT" sz="1400" i="1" dirty="0" smtClean="0">
                <a:solidFill>
                  <a:schemeClr val="tx1"/>
                </a:solidFill>
                <a:latin typeface="Arial Narrow" panose="020B0606020202030204" pitchFamily="34" charset="0"/>
              </a:rPr>
              <a:t>Evento, </a:t>
            </a:r>
            <a:r>
              <a:rPr lang="pt-PT" sz="1400" i="1" dirty="0">
                <a:solidFill>
                  <a:schemeClr val="tx1"/>
                </a:solidFill>
                <a:latin typeface="Arial Narrow" panose="020B0606020202030204" pitchFamily="34" charset="0"/>
              </a:rPr>
              <a:t>quer no formulário de inscrição.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5"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8"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pic>
        <p:nvPicPr>
          <p:cNvPr id="21" name="Imagem 88" descr="logo"/>
          <p:cNvPicPr>
            <a:picLocks noChangeAspect="1"/>
          </p:cNvPicPr>
          <p:nvPr/>
        </p:nvPicPr>
        <p:blipFill>
          <a:blip r:embed="rId4"/>
          <a:stretch>
            <a:fillRect/>
          </a:stretch>
        </p:blipFill>
        <p:spPr>
          <a:xfrm>
            <a:off x="9343770" y="176021"/>
            <a:ext cx="2567814" cy="563628"/>
          </a:xfrm>
          <a:prstGeom prst="rect">
            <a:avLst/>
          </a:prstGeom>
        </p:spPr>
      </p:pic>
      <p:pic>
        <p:nvPicPr>
          <p:cNvPr id="22" name="Imagem 89" descr="logo"/>
          <p:cNvPicPr>
            <a:picLocks noChangeAspect="1"/>
          </p:cNvPicPr>
          <p:nvPr/>
        </p:nvPicPr>
        <p:blipFill>
          <a:blip r:embed="rId5"/>
          <a:stretch>
            <a:fillRect/>
          </a:stretch>
        </p:blipFill>
        <p:spPr>
          <a:xfrm>
            <a:off x="17232" y="248365"/>
            <a:ext cx="2588086" cy="568165"/>
          </a:xfrm>
          <a:prstGeom prst="rect">
            <a:avLst/>
          </a:prstGeom>
        </p:spPr>
      </p:pic>
      <p:sp>
        <p:nvSpPr>
          <p:cNvPr id="23" name="CaixaDeTexto 5"/>
          <p:cNvSpPr txBox="1"/>
          <p:nvPr/>
        </p:nvSpPr>
        <p:spPr>
          <a:xfrm>
            <a:off x="3421393" y="803265"/>
            <a:ext cx="7680947" cy="6001643"/>
          </a:xfrm>
          <a:prstGeom prst="rect">
            <a:avLst/>
          </a:prstGeom>
          <a:noFill/>
        </p:spPr>
        <p:txBody>
          <a:bodyPr wrap="square">
            <a:spAutoFit/>
          </a:bodyPr>
          <a:lstStyle/>
          <a:p>
            <a:r>
              <a:rPr lang="pt-PT" sz="1200" cap="all" dirty="0">
                <a:solidFill>
                  <a:srgbClr val="008CBA"/>
                </a:solidFill>
                <a:latin typeface="Perpetua Titling MT" panose="02020502060505020804" pitchFamily="18" charset="0"/>
              </a:rPr>
              <a:t>BREVE HISTÓRIA</a:t>
            </a:r>
            <a:endParaRPr lang="pt-PT" sz="1200" dirty="0">
              <a:solidFill>
                <a:srgbClr val="008CBA"/>
              </a:solidFill>
              <a:latin typeface="Perpetua Titling MT" panose="02020502060505020804" pitchFamily="18" charset="0"/>
            </a:endParaRPr>
          </a:p>
          <a:p>
            <a:pPr algn="just"/>
            <a:r>
              <a:rPr lang="pt-PT" sz="1200" dirty="0"/>
              <a:t>A cidade da Ribeira Grande de Santiago, mais conhecida por Cidade Velha, sede do concelho com o mesmo nome, situa-se a cerca de 15 km da cidade da Praia, na Ilha de Santiago. Possui duas freguesias, Santíssimo Nome de Jesus e São João Baptista. Proclamada no século XVI, a Cidade Velha é considerada o berço de Cabo Verde. </a:t>
            </a:r>
            <a:endParaRPr lang="pt-PT" sz="1200" dirty="0" smtClean="0"/>
          </a:p>
          <a:p>
            <a:pPr algn="just"/>
            <a:endParaRPr lang="pt-PT" sz="1200" dirty="0"/>
          </a:p>
          <a:p>
            <a:pPr algn="just"/>
            <a:r>
              <a:rPr lang="pt-PT" sz="1200" dirty="0"/>
              <a:t>Fundada em 1462, dois anos após a chegada dos navegadores portugueses à ilha de Santiago, foi a primeira cidade erguida pelos portugueses em África e a primeira capital de Cabo Verde. A escolha do local - um vale profundo, na foz de uma ribeira, a chamada Ribeira Grande - como centro do povoamento e implantação de uma povoação foi principalmente determinada pela abundância de água e pelas facilidades para a agricultura. O terreno acidentado influenciou a implantação dos edifícios, organizando-se a povoação em anfiteatro, orientado ao mar</a:t>
            </a:r>
            <a:r>
              <a:rPr lang="pt-PT" sz="1200" dirty="0" smtClean="0"/>
              <a:t>.</a:t>
            </a:r>
          </a:p>
          <a:p>
            <a:pPr algn="just"/>
            <a:endParaRPr lang="pt-PT" sz="1200" dirty="0">
              <a:latin typeface="Arial Narrow" panose="020B0606020202030204" pitchFamily="34" charset="0"/>
            </a:endParaRPr>
          </a:p>
          <a:p>
            <a:pPr algn="just"/>
            <a:r>
              <a:rPr lang="pt-PT" sz="1200" dirty="0"/>
              <a:t>A Ribeira Grande serviu de base de tráfico de escravos e para aprovisionamento dos navios no seu período áureo, desde meados do século XV até finais do século XVI, durante o qual passaram pelo seu porto escravos de África para outras partes do Mundo, mantendo ainda alguma importância no início do século XVII, devido sobretudo ao tráfico negreiro. Ainda no século XV, foi porto de escala de Vasco da Gama, na sua viagem de descoberta do caminho marítimo para a Índia, e de Cristóvão Colombo, na sua terceira viagem para a América.</a:t>
            </a:r>
          </a:p>
          <a:p>
            <a:pPr algn="just"/>
            <a:endParaRPr lang="pt-PT" sz="1200" dirty="0" smtClean="0">
              <a:latin typeface="Arial Narrow" panose="020B0606020202030204" pitchFamily="34" charset="0"/>
            </a:endParaRPr>
          </a:p>
          <a:p>
            <a:pPr algn="just"/>
            <a:r>
              <a:rPr lang="pt-PT" sz="1200" dirty="0"/>
              <a:t>Os frequentes ataques de navios piratas nomeadamente de Francis Drake, levaram à fuga das populações para a vila de Praia de Santa Maria. Com o fim do tráfico de escravos e pelo facto de se situar junto a uma zona de pântanos, exposta a muitas doenças, os navegadores passaram a acostar no porto da Praia de Santa Maria, hoje cidade da </a:t>
            </a:r>
            <a:r>
              <a:rPr lang="pt-PT" sz="1200" dirty="0" smtClean="0"/>
              <a:t>Praia, capital de Cabo Verde. </a:t>
            </a:r>
            <a:r>
              <a:rPr lang="pt-PT" sz="1200" dirty="0"/>
              <a:t>A Ribeira Grande entrou em declínio, e em 1769 perdendo o seu estatuto de capital. Em 2005, com a reconstituição do concelho da Ribeira Grande de Santiago, a cidade voltou a ser proclamada</a:t>
            </a:r>
            <a:r>
              <a:rPr lang="pt-PT" sz="1200" dirty="0" smtClean="0"/>
              <a:t>.</a:t>
            </a:r>
          </a:p>
          <a:p>
            <a:pPr algn="just"/>
            <a:endParaRPr lang="pt-PT" sz="1200" dirty="0"/>
          </a:p>
          <a:p>
            <a:pPr algn="just"/>
            <a:r>
              <a:rPr lang="pt-PT" sz="1200" dirty="0"/>
              <a:t>A Cidade Velha conserva um significativo número de edifícios e ruínas, como a mais antiga igreja colonial do mundo, a Igreja de Nossa Senhora do Rosário, construída em 1495, em estilo manuelino. Em 10 de Maio de 2009, foi classificada pela </a:t>
            </a:r>
            <a:r>
              <a:rPr lang="pt-PT" sz="1200" i="1" dirty="0"/>
              <a:t>UNESCO</a:t>
            </a:r>
            <a:r>
              <a:rPr lang="pt-PT" sz="1200" dirty="0"/>
              <a:t> como Património Mundial da Humanidade e, no dia 26 de Junho do mesmo ano, como uma das Sete Maravilhas do Mundo de origem Portuguesa</a:t>
            </a:r>
            <a:r>
              <a:rPr lang="pt-PT" sz="1200" dirty="0" smtClean="0"/>
              <a:t>.</a:t>
            </a:r>
            <a:endParaRPr lang="pt-PT" sz="1200" dirty="0"/>
          </a:p>
        </p:txBody>
      </p:sp>
      <p:sp>
        <p:nvSpPr>
          <p:cNvPr id="24" name="Rectangle 2"/>
          <p:cNvSpPr txBox="1">
            <a:spLocks noChangeArrowheads="1"/>
          </p:cNvSpPr>
          <p:nvPr/>
        </p:nvSpPr>
        <p:spPr>
          <a:xfrm>
            <a:off x="2720340" y="144780"/>
            <a:ext cx="4599305" cy="6813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Cidade velha</a:t>
            </a:r>
          </a:p>
        </p:txBody>
      </p:sp>
      <p:pic>
        <p:nvPicPr>
          <p:cNvPr id="1026" name="Picture 2" descr="Cidade Velha: a anciã das cidades tropico-coloniais | Got2Glo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95" y="1227137"/>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6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14</a:t>
            </a:fld>
            <a:endParaRPr lang="fr-FR" altLang="pt-PT" sz="1200" b="1" i="1" u="sng" dirty="0" smtClean="0">
              <a:solidFill>
                <a:schemeClr val="tx1"/>
              </a:solidFill>
            </a:endParaRPr>
          </a:p>
        </p:txBody>
      </p:sp>
      <p:pic>
        <p:nvPicPr>
          <p:cNvPr id="21" name="Imagem 88" descr="logo"/>
          <p:cNvPicPr>
            <a:picLocks noChangeAspect="1"/>
          </p:cNvPicPr>
          <p:nvPr/>
        </p:nvPicPr>
        <p:blipFill>
          <a:blip r:embed="rId3"/>
          <a:stretch>
            <a:fillRect/>
          </a:stretch>
        </p:blipFill>
        <p:spPr>
          <a:xfrm>
            <a:off x="9343770" y="176021"/>
            <a:ext cx="2567814" cy="563628"/>
          </a:xfrm>
          <a:prstGeom prst="rect">
            <a:avLst/>
          </a:prstGeom>
        </p:spPr>
      </p:pic>
      <p:pic>
        <p:nvPicPr>
          <p:cNvPr id="22" name="Imagem 89" descr="logo"/>
          <p:cNvPicPr>
            <a:picLocks noChangeAspect="1"/>
          </p:cNvPicPr>
          <p:nvPr/>
        </p:nvPicPr>
        <p:blipFill>
          <a:blip r:embed="rId4"/>
          <a:stretch>
            <a:fillRect/>
          </a:stretch>
        </p:blipFill>
        <p:spPr>
          <a:xfrm>
            <a:off x="17232" y="248365"/>
            <a:ext cx="2588086" cy="568165"/>
          </a:xfrm>
          <a:prstGeom prst="rect">
            <a:avLst/>
          </a:prstGeom>
        </p:spPr>
      </p:pic>
      <p:sp>
        <p:nvSpPr>
          <p:cNvPr id="23" name="CaixaDeTexto 5"/>
          <p:cNvSpPr txBox="1"/>
          <p:nvPr/>
        </p:nvSpPr>
        <p:spPr>
          <a:xfrm>
            <a:off x="3436633" y="681345"/>
            <a:ext cx="7680947" cy="3016210"/>
          </a:xfrm>
          <a:prstGeom prst="rect">
            <a:avLst/>
          </a:prstGeom>
          <a:noFill/>
        </p:spPr>
        <p:txBody>
          <a:bodyPr wrap="square">
            <a:spAutoFit/>
          </a:bodyPr>
          <a:lstStyle/>
          <a:p>
            <a:pPr algn="just">
              <a:lnSpc>
                <a:spcPts val="1200"/>
              </a:lnSpc>
            </a:pPr>
            <a:r>
              <a:rPr lang="pt-PT" sz="1200" cap="all" dirty="0">
                <a:solidFill>
                  <a:srgbClr val="008CBA"/>
                </a:solidFill>
                <a:latin typeface="Perpetua Titling MT" panose="02020502060505020804" pitchFamily="18" charset="0"/>
              </a:rPr>
              <a:t>BREVE HISTÓRIA</a:t>
            </a:r>
            <a:endParaRPr lang="pt-PT" sz="1200" dirty="0">
              <a:solidFill>
                <a:srgbClr val="008CBA"/>
              </a:solidFill>
              <a:latin typeface="Perpetua Titling MT" panose="02020502060505020804" pitchFamily="18" charset="0"/>
            </a:endParaRPr>
          </a:p>
          <a:p>
            <a:pPr algn="just">
              <a:lnSpc>
                <a:spcPts val="1200"/>
              </a:lnSpc>
            </a:pPr>
            <a:r>
              <a:rPr lang="pt-PT" sz="1200" dirty="0" smtClean="0"/>
              <a:t>No </a:t>
            </a:r>
            <a:r>
              <a:rPr lang="pt-PT" sz="1200" dirty="0"/>
              <a:t>dia 31 de Janeiro de 2012, perto da foz da Ribeira Grande de Maria Parda, encerraram-se as comemorações dos 550 Anos do Povoamento de Cabo Verde com a inauguração de um Memorial, oferecido pela UCCLA (União das Cidades Capitais de Língua portuguesa). A obra, da autoria da escultora Maria Luísa Alte da Veiga, é feita em bronze e em pedra local, reproduzindo uma caravela, a cruz da Ordem de Cristo e o símbolo do Município da Ribeira Grande de Santiago. O Memorial contém a seguinte inscrição: </a:t>
            </a:r>
            <a:r>
              <a:rPr lang="pt-PT" sz="1200" dirty="0" smtClean="0"/>
              <a:t>«Aqui </a:t>
            </a:r>
            <a:r>
              <a:rPr lang="pt-PT" sz="1200" dirty="0"/>
              <a:t>arribaram, em 1 de Maio de 1460, os navegadores António da Noli e Diogo Gomes, ao serviço do Infante português D. </a:t>
            </a:r>
            <a:r>
              <a:rPr lang="pt-PT" sz="1200" dirty="0" smtClean="0"/>
              <a:t>Henrique».</a:t>
            </a:r>
          </a:p>
          <a:p>
            <a:pPr algn="just">
              <a:lnSpc>
                <a:spcPts val="1200"/>
              </a:lnSpc>
            </a:pPr>
            <a:endParaRPr lang="pt-PT" sz="1200" dirty="0"/>
          </a:p>
          <a:p>
            <a:pPr algn="just">
              <a:lnSpc>
                <a:spcPts val="1200"/>
              </a:lnSpc>
            </a:pPr>
            <a:r>
              <a:rPr lang="pt-PT" sz="1200" dirty="0">
                <a:solidFill>
                  <a:srgbClr val="008CBA"/>
                </a:solidFill>
                <a:latin typeface="Perpetua Titling MT" panose="02020502060505020804" pitchFamily="18" charset="0"/>
              </a:rPr>
              <a:t>Lugares de Interesse</a:t>
            </a:r>
          </a:p>
          <a:p>
            <a:pPr algn="just">
              <a:lnSpc>
                <a:spcPts val="1200"/>
              </a:lnSpc>
            </a:pPr>
            <a:r>
              <a:rPr lang="pt-PT" sz="1200" dirty="0"/>
              <a:t>O Pelourinho, erguido em 1512 </a:t>
            </a:r>
            <a:r>
              <a:rPr lang="pt-PT" sz="1200" dirty="0" smtClean="0"/>
              <a:t>ou </a:t>
            </a:r>
            <a:r>
              <a:rPr lang="pt-PT" sz="1200" dirty="0"/>
              <a:t>1520. Neste pilar de mármore, os escravos rebeldes eram punidos publicamente. Foi restaurado nos anos 60. Está na praça principal da cidade</a:t>
            </a:r>
            <a:r>
              <a:rPr lang="pt-PT" sz="1200" dirty="0" smtClean="0"/>
              <a:t>.</a:t>
            </a:r>
          </a:p>
          <a:p>
            <a:pPr algn="just">
              <a:lnSpc>
                <a:spcPts val="1200"/>
              </a:lnSpc>
            </a:pPr>
            <a:endParaRPr lang="pt-PT" sz="1200" dirty="0"/>
          </a:p>
          <a:p>
            <a:pPr algn="just">
              <a:lnSpc>
                <a:spcPts val="1200"/>
              </a:lnSpc>
            </a:pPr>
            <a:r>
              <a:rPr lang="pt-PT" sz="1200" dirty="0"/>
              <a:t>O Forte Real de São Filipe, que domina a cidade 120 metros acima do nível do </a:t>
            </a:r>
            <a:r>
              <a:rPr lang="pt-PT" sz="1200" dirty="0" smtClean="0"/>
              <a:t>mar, </a:t>
            </a:r>
            <a:r>
              <a:rPr lang="pt-PT" sz="1200" dirty="0"/>
              <a:t>foi construído em 1587-93. Este forte foi erguido como defesa contra os ataques dos piratas e corsários, principalmente franceses e ingleses</a:t>
            </a:r>
            <a:r>
              <a:rPr lang="pt-PT" sz="1200" dirty="0" smtClean="0"/>
              <a:t>.</a:t>
            </a:r>
          </a:p>
          <a:p>
            <a:pPr algn="just">
              <a:lnSpc>
                <a:spcPts val="1200"/>
              </a:lnSpc>
            </a:pPr>
            <a:endParaRPr lang="pt-PT" sz="1200" dirty="0"/>
          </a:p>
          <a:p>
            <a:pPr algn="just">
              <a:lnSpc>
                <a:spcPts val="1200"/>
              </a:lnSpc>
            </a:pPr>
            <a:r>
              <a:rPr lang="pt-PT" sz="1200" dirty="0"/>
              <a:t>A Igreja de Nossa Senhora do Rosário, a igreja colonial mais antiga do mundo, construída em 1495. Tem uma capela lateral em estilo gótico manuelino</a:t>
            </a:r>
            <a:r>
              <a:rPr lang="pt-PT" sz="1200" dirty="0" smtClean="0"/>
              <a:t>.</a:t>
            </a:r>
          </a:p>
        </p:txBody>
      </p:sp>
      <p:sp>
        <p:nvSpPr>
          <p:cNvPr id="24" name="Rectangle 2"/>
          <p:cNvSpPr txBox="1">
            <a:spLocks noChangeArrowheads="1"/>
          </p:cNvSpPr>
          <p:nvPr/>
        </p:nvSpPr>
        <p:spPr>
          <a:xfrm>
            <a:off x="2720340" y="-15240"/>
            <a:ext cx="4599305" cy="6813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Cidade velha</a:t>
            </a:r>
          </a:p>
        </p:txBody>
      </p:sp>
      <p:pic>
        <p:nvPicPr>
          <p:cNvPr id="2052" name="Picture 4" descr="Largo do Pelourinho, ilha de Santiago, em Cabo Ver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297" y="1035567"/>
            <a:ext cx="3107797" cy="2072876"/>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5"/>
          <p:cNvSpPr txBox="1"/>
          <p:nvPr/>
        </p:nvSpPr>
        <p:spPr>
          <a:xfrm>
            <a:off x="133297" y="3843645"/>
            <a:ext cx="7989623" cy="2708434"/>
          </a:xfrm>
          <a:prstGeom prst="rect">
            <a:avLst/>
          </a:prstGeom>
          <a:noFill/>
        </p:spPr>
        <p:txBody>
          <a:bodyPr wrap="square">
            <a:spAutoFit/>
          </a:bodyPr>
          <a:lstStyle/>
          <a:p>
            <a:pPr algn="just">
              <a:lnSpc>
                <a:spcPts val="1200"/>
              </a:lnSpc>
            </a:pPr>
            <a:r>
              <a:rPr lang="pt-PT" sz="1200" dirty="0" smtClean="0"/>
              <a:t>As </a:t>
            </a:r>
            <a:r>
              <a:rPr lang="pt-PT" sz="1200" dirty="0"/>
              <a:t>ruínas do Convento de São Francisco, construído em 1657 numa encosta fora do centro da cidade. Serviu como local de culto e de formação. Foi saqueado e danificado no assalto de piratas em 1712. A igreja do convento foi restaurada em 2002</a:t>
            </a:r>
            <a:r>
              <a:rPr lang="pt-PT" sz="1200" dirty="0" smtClean="0"/>
              <a:t>.</a:t>
            </a:r>
          </a:p>
          <a:p>
            <a:pPr algn="just">
              <a:lnSpc>
                <a:spcPts val="1200"/>
              </a:lnSpc>
            </a:pPr>
            <a:endParaRPr lang="pt-PT" sz="1200" dirty="0"/>
          </a:p>
          <a:p>
            <a:pPr algn="just">
              <a:lnSpc>
                <a:spcPts val="1200"/>
              </a:lnSpc>
            </a:pPr>
            <a:r>
              <a:rPr lang="pt-PT" sz="1200" dirty="0"/>
              <a:t>As ruínas da Sé Catedral, cuja construção foi iniciada em 1556 e concluída em 1705, tendo sido pilhada e severamente danificada por piratas franceses em 1712. As suas impressionantes ruínas (a igreja tinha 60 m de comprimento) foram conservadas em 2004</a:t>
            </a:r>
            <a:r>
              <a:rPr lang="pt-PT" sz="1200" dirty="0" smtClean="0"/>
              <a:t>.</a:t>
            </a:r>
          </a:p>
          <a:p>
            <a:pPr algn="just">
              <a:lnSpc>
                <a:spcPts val="1200"/>
              </a:lnSpc>
            </a:pPr>
            <a:endParaRPr lang="pt-PT" sz="1200" dirty="0"/>
          </a:p>
          <a:p>
            <a:pPr algn="just">
              <a:lnSpc>
                <a:spcPts val="1200"/>
              </a:lnSpc>
            </a:pPr>
            <a:r>
              <a:rPr lang="pt-PT" sz="1200" dirty="0"/>
              <a:t>Muitas casas tradicionais podem ser encontradas ao longo da Rua Banana e da Rua Carreira. A Rua Banana, que conduz à igreja, foi a primeira rua de urbanização portuguesa nos trópicos</a:t>
            </a:r>
            <a:r>
              <a:rPr lang="pt-PT" sz="1200" dirty="0" smtClean="0"/>
              <a:t>.</a:t>
            </a:r>
          </a:p>
          <a:p>
            <a:pPr algn="just">
              <a:lnSpc>
                <a:spcPts val="1200"/>
              </a:lnSpc>
            </a:pPr>
            <a:endParaRPr lang="pt-PT" sz="1200" dirty="0"/>
          </a:p>
          <a:p>
            <a:pPr algn="just">
              <a:lnSpc>
                <a:spcPts val="1200"/>
              </a:lnSpc>
            </a:pPr>
            <a:r>
              <a:rPr lang="pt-PT" sz="1200" dirty="0"/>
              <a:t>A Sé Catedral da cidade começou a ser erguida em 1555, sendo concluída em 1693, quando a cidade já tinha perdido muito de sua importância. Foi saqueada e severamente danificada por piratas franceses em 1712.</a:t>
            </a:r>
          </a:p>
          <a:p>
            <a:pPr algn="just">
              <a:lnSpc>
                <a:spcPts val="1200"/>
              </a:lnSpc>
            </a:pPr>
            <a:r>
              <a:rPr lang="pt-PT" sz="1200" dirty="0"/>
              <a:t> </a:t>
            </a:r>
          </a:p>
          <a:p>
            <a:pPr algn="just">
              <a:lnSpc>
                <a:spcPts val="1200"/>
              </a:lnSpc>
            </a:pPr>
            <a:r>
              <a:rPr lang="pt-PT" sz="1200" dirty="0">
                <a:solidFill>
                  <a:srgbClr val="008CBA"/>
                </a:solidFill>
                <a:latin typeface="Perpetua Titling MT" panose="02020502060505020804" pitchFamily="18" charset="0"/>
              </a:rPr>
              <a:t>Clima</a:t>
            </a:r>
          </a:p>
          <a:p>
            <a:pPr algn="just">
              <a:lnSpc>
                <a:spcPts val="1200"/>
              </a:lnSpc>
            </a:pPr>
            <a:r>
              <a:rPr lang="pt-PT" sz="1200" dirty="0"/>
              <a:t>A Cidade Velha tem um clima quente de deserto. Tem uma precipitação média de 201 milímetros e uma temperatura média de 25.2 °C. O mês mais frio é Janeiro (média 23 °C) e o mais quente é Outubro (média 28 °C</a:t>
            </a:r>
            <a:r>
              <a:rPr lang="pt-PT" sz="1200" dirty="0" smtClean="0"/>
              <a:t>).</a:t>
            </a:r>
            <a:endParaRPr lang="pt-PT" sz="1200" dirty="0"/>
          </a:p>
        </p:txBody>
      </p:sp>
      <p:pic>
        <p:nvPicPr>
          <p:cNvPr id="2054" name="Picture 6" descr="Ruínas na Sé Catedral, ilha de Santiago, em Cabo Ver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100" y="3919373"/>
            <a:ext cx="3760435" cy="250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1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chemeClr val="bg1"/>
                </a:solidFill>
                <a:latin typeface="Arial Narrow" panose="020B0606020202030204" pitchFamily="34" charset="0"/>
              </a:rPr>
              <a:t>CONTACTOS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JUNHO</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ILHA DE SANTIAGO</a:t>
            </a:r>
          </a:p>
          <a:p>
            <a:pPr algn="ctr"/>
            <a:r>
              <a:rPr lang="pt-PT" sz="2000" dirty="0">
                <a:solidFill>
                  <a:srgbClr val="008CBA"/>
                </a:solidFill>
              </a:rPr>
              <a:t>CABO VERDE</a:t>
            </a: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15</a:t>
            </a:fld>
            <a:endParaRPr lang="fr-FR" altLang="pt-PT" sz="1200" b="1" i="1" u="sng" dirty="0" smtClean="0">
              <a:solidFill>
                <a:schemeClr val="tx1"/>
              </a:solidFill>
            </a:endParaRPr>
          </a:p>
        </p:txBody>
      </p:sp>
      <p:pic>
        <p:nvPicPr>
          <p:cNvPr id="90" name="Imagem 89" descr="logo"/>
          <p:cNvPicPr>
            <a:picLocks noChangeAspect="1"/>
          </p:cNvPicPr>
          <p:nvPr/>
        </p:nvPicPr>
        <p:blipFill>
          <a:blip r:embed="rId5"/>
          <a:stretch>
            <a:fillRect/>
          </a:stretch>
        </p:blipFill>
        <p:spPr>
          <a:xfrm>
            <a:off x="7999095" y="120650"/>
            <a:ext cx="4168140" cy="915035"/>
          </a:xfrm>
          <a:prstGeom prst="rect">
            <a:avLst/>
          </a:prstGeom>
        </p:spPr>
      </p:pic>
      <p:sp>
        <p:nvSpPr>
          <p:cNvPr id="2" name="Rectangle 2"/>
          <p:cNvSpPr txBox="1">
            <a:spLocks noChangeArrowheads="1"/>
          </p:cNvSpPr>
          <p:nvPr/>
        </p:nvSpPr>
        <p:spPr>
          <a:xfrm>
            <a:off x="260985" y="585470"/>
            <a:ext cx="509778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ROnDA / RODADA</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DE NEGÓCIOS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6"/>
          <a:stretch>
            <a:fillRect/>
          </a:stretch>
        </p:blipFill>
        <p:spPr>
          <a:xfrm>
            <a:off x="-10795" y="120650"/>
            <a:ext cx="4168140" cy="915035"/>
          </a:xfrm>
          <a:prstGeom prst="rect">
            <a:avLst/>
          </a:prstGeom>
        </p:spPr>
      </p:pic>
      <p:graphicFrame>
        <p:nvGraphicFramePr>
          <p:cNvPr id="15" name="Tabela 14"/>
          <p:cNvGraphicFramePr/>
          <p:nvPr>
            <p:extLst>
              <p:ext uri="{D42A27DB-BD31-4B8C-83A1-F6EECF244321}">
                <p14:modId xmlns:p14="http://schemas.microsoft.com/office/powerpoint/2010/main" val="739692540"/>
              </p:ext>
            </p:extLst>
          </p:nvPr>
        </p:nvGraphicFramePr>
        <p:xfrm>
          <a:off x="1021715" y="3860165"/>
          <a:ext cx="8089900" cy="2719705"/>
        </p:xfrm>
        <a:graphic>
          <a:graphicData uri="http://schemas.openxmlformats.org/drawingml/2006/table">
            <a:tbl>
              <a:tblPr firstRow="1" bandRow="1">
                <a:tableStyleId>{5C22544A-7EE6-4342-B048-85BDC9FD1C3A}</a:tableStyleId>
              </a:tblPr>
              <a:tblGrid>
                <a:gridCol w="3703955"/>
                <a:gridCol w="485140"/>
                <a:gridCol w="3428365"/>
                <a:gridCol w="47244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7432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 </a:t>
                      </a:r>
                      <a:r>
                        <a:rPr lang="pt-PT" altLang="en-US" sz="1200">
                          <a:solidFill>
                            <a:schemeClr val="tx1"/>
                          </a:solidFill>
                          <a:latin typeface="Arial Narrow" panose="020B0606020202030204" pitchFamily="34" charset="0"/>
                          <a:cs typeface="Arial Narrow" panose="020B0606020202030204" pitchFamily="34" charset="0"/>
                          <a:sym typeface="+mn-ea"/>
                        </a:rPr>
                        <a:t>Préambule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b="0" i="1" dirty="0">
                          <a:solidFill>
                            <a:schemeClr val="tx1"/>
                          </a:solidFill>
                          <a:latin typeface="Arial Narrow" panose="020B0606020202030204" pitchFamily="34" charset="0"/>
                          <a:sym typeface="+mn-ea"/>
                        </a:rPr>
                        <a:t>Responsabilidades dos ASSOCIATED PARTNERS</a:t>
                      </a:r>
                      <a:endParaRPr lang="pt-PT" alt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dirty="0">
                          <a:solidFill>
                            <a:schemeClr val="tx1"/>
                          </a:solidFill>
                          <a:latin typeface="Arial Narrow" panose="020B0606020202030204" pitchFamily="34" charset="0"/>
                          <a:cs typeface="Arial Narrow" panose="020B0606020202030204" pitchFamily="34" charset="0"/>
                          <a:sym typeface="+mn-ea"/>
                        </a:rPr>
                        <a:t>A Ronda / Rodada de Negócios</a:t>
                      </a:r>
                      <a:endParaRPr lang="pt-PT" altLang="en-US"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Assistência Jurídica e Intérprete </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altLang="en-US" sz="1200">
                          <a:solidFill>
                            <a:schemeClr val="tx1"/>
                          </a:solidFill>
                          <a:latin typeface="Arial Narrow" panose="020B0606020202030204" pitchFamily="34" charset="0"/>
                          <a:cs typeface="Arial Narrow" panose="020B0606020202030204" pitchFamily="34" charset="0"/>
                          <a:sym typeface="+mn-ea"/>
                        </a:rPr>
                        <a:t>A Dimensão Geoeconómica de Cabo Verde</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pt-PT" sz="1200" b="0" dirty="0">
                          <a:solidFill>
                            <a:schemeClr val="tx1"/>
                          </a:solidFill>
                          <a:latin typeface="Arial Narrow" panose="020B0606020202030204" pitchFamily="34" charset="0"/>
                          <a:cs typeface="Arial Narrow" panose="020B0606020202030204" pitchFamily="34" charset="0"/>
                          <a:sym typeface="+mn-ea"/>
                        </a:rPr>
                        <a:t>O programa</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b="0" dirty="0">
                          <a:solidFill>
                            <a:schemeClr val="tx1"/>
                          </a:solidFill>
                          <a:latin typeface="Arial Narrow" panose="020B0606020202030204" pitchFamily="34" charset="0"/>
                          <a:cs typeface="Arial Narrow" panose="020B0606020202030204" pitchFamily="34" charset="0"/>
                          <a:sym typeface="+mn-ea"/>
                        </a:rPr>
                        <a:t>As </a:t>
                      </a:r>
                      <a:r>
                        <a:rPr lang="pt-PT" sz="1200" b="0" i="1" dirty="0">
                          <a:solidFill>
                            <a:schemeClr val="tx1"/>
                          </a:solidFill>
                          <a:latin typeface="Arial Narrow" panose="020B0606020202030204" pitchFamily="34" charset="0"/>
                          <a:cs typeface="Arial Narrow" panose="020B0606020202030204" pitchFamily="34" charset="0"/>
                          <a:sym typeface="+mn-ea"/>
                        </a:rPr>
                        <a:t>ETAPAS</a:t>
                      </a:r>
                      <a:r>
                        <a:rPr lang="pt-PT" sz="1200" b="0" dirty="0">
                          <a:solidFill>
                            <a:schemeClr val="tx1"/>
                          </a:solidFill>
                          <a:latin typeface="Arial Narrow" panose="020B0606020202030204" pitchFamily="34" charset="0"/>
                          <a:cs typeface="Arial Narrow" panose="020B0606020202030204" pitchFamily="34" charset="0"/>
                          <a:sym typeface="+mn-ea"/>
                        </a:rPr>
                        <a:t> da Ronda / Rodada de Negócios</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dirty="0" err="1">
                          <a:solidFill>
                            <a:srgbClr val="000000"/>
                          </a:solidFill>
                          <a:latin typeface="Arial Narrow" panose="020B0606020202030204" pitchFamily="34" charset="0"/>
                          <a:cs typeface="Arial Narrow" panose="020B0606020202030204" pitchFamily="34" charset="0"/>
                          <a:sym typeface="+mn-ea"/>
                        </a:rPr>
                        <a:t>Prazos</a:t>
                      </a:r>
                      <a:r>
                        <a:rPr lang="en-US" sz="1200" dirty="0">
                          <a:solidFill>
                            <a:srgbClr val="000000"/>
                          </a:solidFill>
                          <a:latin typeface="Arial Narrow" panose="020B0606020202030204" pitchFamily="34" charset="0"/>
                          <a:cs typeface="Arial Narrow" panose="020B0606020202030204" pitchFamily="34" charset="0"/>
                          <a:sym typeface="+mn-ea"/>
                        </a:rPr>
                        <a:t> para a </a:t>
                      </a:r>
                      <a:r>
                        <a:rPr lang="en-US" sz="1200" dirty="0" err="1">
                          <a:solidFill>
                            <a:srgbClr val="000000"/>
                          </a:solidFill>
                          <a:latin typeface="Arial Narrow" panose="020B0606020202030204" pitchFamily="34" charset="0"/>
                          <a:cs typeface="Arial Narrow" panose="020B0606020202030204" pitchFamily="34" charset="0"/>
                          <a:sym typeface="+mn-ea"/>
                        </a:rPr>
                        <a:t>manifestação</a:t>
                      </a:r>
                      <a:r>
                        <a:rPr lang="en-US" sz="1200" dirty="0">
                          <a:solidFill>
                            <a:srgbClr val="000000"/>
                          </a:solidFill>
                          <a:latin typeface="Arial Narrow" panose="020B0606020202030204" pitchFamily="34" charset="0"/>
                          <a:cs typeface="Arial Narrow" panose="020B0606020202030204" pitchFamily="34" charset="0"/>
                          <a:sym typeface="+mn-ea"/>
                        </a:rPr>
                        <a:t> de </a:t>
                      </a:r>
                      <a:r>
                        <a:rPr lang="en-US" sz="1200" dirty="0" err="1">
                          <a:solidFill>
                            <a:srgbClr val="000000"/>
                          </a:solidFill>
                          <a:latin typeface="Arial Narrow" panose="020B0606020202030204" pitchFamily="34" charset="0"/>
                          <a:cs typeface="Arial Narrow" panose="020B0606020202030204" pitchFamily="34" charset="0"/>
                          <a:sym typeface="+mn-ea"/>
                        </a:rPr>
                        <a:t>interesse</a:t>
                      </a:r>
                      <a:r>
                        <a:rPr lang="en-US" sz="1200" dirty="0">
                          <a:solidFill>
                            <a:srgbClr val="000000"/>
                          </a:solidFill>
                          <a:latin typeface="Arial Narrow" panose="020B0606020202030204" pitchFamily="34" charset="0"/>
                          <a:cs typeface="Arial Narrow" panose="020B0606020202030204" pitchFamily="34" charset="0"/>
                          <a:sym typeface="+mn-ea"/>
                        </a:rPr>
                        <a:t> e </a:t>
                      </a:r>
                      <a:r>
                        <a:rPr lang="en-US" sz="1200" dirty="0" err="1">
                          <a:solidFill>
                            <a:srgbClr val="000000"/>
                          </a:solidFill>
                          <a:latin typeface="Arial Narrow" panose="020B0606020202030204" pitchFamily="34" charset="0"/>
                          <a:cs typeface="Arial Narrow" panose="020B0606020202030204" pitchFamily="34" charset="0"/>
                          <a:sym typeface="+mn-ea"/>
                        </a:rPr>
                        <a:t>inscrições</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r>
                        <a:rPr lang="pt-PT" sz="1200" i="1" dirty="0" smtClean="0">
                          <a:solidFill>
                            <a:schemeClr val="tx1"/>
                          </a:solidFill>
                          <a:latin typeface="Arial Narrow" panose="020B0606020202030204" pitchFamily="34" charset="0"/>
                          <a:cs typeface="Arial Narrow" panose="020B0606020202030204" pitchFamily="34" charset="0"/>
                          <a:sym typeface="+mn-ea"/>
                        </a:rPr>
                        <a:t>Metodologia de Ronda / </a:t>
                      </a:r>
                      <a:r>
                        <a:rPr lang="pt-PT" sz="1200" i="1" dirty="0">
                          <a:solidFill>
                            <a:schemeClr val="tx1"/>
                          </a:solidFill>
                          <a:latin typeface="Arial Narrow" panose="020B0606020202030204" pitchFamily="34" charset="0"/>
                          <a:cs typeface="Arial Narrow" panose="020B0606020202030204" pitchFamily="34" charset="0"/>
                          <a:sym typeface="+mn-ea"/>
                        </a:rPr>
                        <a:t>Rodada de Negócios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a:solidFill>
                            <a:srgbClr val="000000"/>
                          </a:solidFill>
                          <a:latin typeface="Arial Narrow" panose="020B0606020202030204" pitchFamily="34" charset="0"/>
                          <a:cs typeface="Arial Narrow" panose="020B0606020202030204" pitchFamily="34" charset="0"/>
                          <a:sym typeface="+mn-ea"/>
                        </a:rPr>
                        <a:t>Como participar</a:t>
                      </a:r>
                      <a:endParaRPr lang="pt-PT" altLang="fr-FR" sz="1200" b="0"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a:txBody>
                    <a:bodyPr/>
                    <a:lstStyle/>
                    <a:p>
                      <a:pPr indent="0">
                        <a:buNone/>
                      </a:pPr>
                      <a:r>
                        <a:rPr lang="pt-PT" sz="1200" b="0" i="1" dirty="0">
                          <a:solidFill>
                            <a:schemeClr val="tx1"/>
                          </a:solidFill>
                          <a:latin typeface="Arial Narrow" panose="020B0606020202030204" pitchFamily="34" charset="0"/>
                          <a:sym typeface="+mn-ea"/>
                        </a:rPr>
                        <a:t>Benefícios da Ronda / Rodada de Negócios</a:t>
                      </a:r>
                      <a:endParaRPr lang="pt-PT"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altLang="en-US" sz="1200" b="0" dirty="0" smtClean="0">
                          <a:solidFill>
                            <a:srgbClr val="000000"/>
                          </a:solidFill>
                          <a:effectLst/>
                          <a:latin typeface="Arial Narrow" panose="020B0606020202030204" pitchFamily="34" charset="0"/>
                          <a:cs typeface="Arial Narrow" panose="020B0606020202030204" pitchFamily="34" charset="0"/>
                          <a:sym typeface="+mn-ea"/>
                        </a:rPr>
                        <a:t>Local</a:t>
                      </a:r>
                      <a:r>
                        <a:rPr lang="en-US" altLang="en-US" sz="1200" b="0" baseline="0" dirty="0" smtClean="0">
                          <a:solidFill>
                            <a:srgbClr val="000000"/>
                          </a:solidFill>
                          <a:effectLst/>
                          <a:latin typeface="Arial Narrow" panose="020B0606020202030204" pitchFamily="34" charset="0"/>
                          <a:cs typeface="Arial Narrow" panose="020B0606020202030204" pitchFamily="34" charset="0"/>
                          <a:sym typeface="+mn-ea"/>
                        </a:rPr>
                        <a:t> de </a:t>
                      </a:r>
                      <a:r>
                        <a:rPr lang="en-US" altLang="en-US" sz="1200" b="0" baseline="0" dirty="0" err="1" smtClean="0">
                          <a:solidFill>
                            <a:srgbClr val="000000"/>
                          </a:solidFill>
                          <a:effectLst/>
                          <a:latin typeface="Arial Narrow" panose="020B0606020202030204" pitchFamily="34" charset="0"/>
                          <a:cs typeface="Arial Narrow" panose="020B0606020202030204" pitchFamily="34" charset="0"/>
                          <a:sym typeface="+mn-ea"/>
                        </a:rPr>
                        <a:t>realização</a:t>
                      </a:r>
                      <a:r>
                        <a:rPr lang="en-US" altLang="en-US" sz="1200" b="0" baseline="0" dirty="0" smtClean="0">
                          <a:solidFill>
                            <a:srgbClr val="000000"/>
                          </a:solidFill>
                          <a:effectLst/>
                          <a:latin typeface="Arial Narrow" panose="020B0606020202030204" pitchFamily="34" charset="0"/>
                          <a:cs typeface="Arial Narrow" panose="020B0606020202030204" pitchFamily="34" charset="0"/>
                          <a:sym typeface="+mn-ea"/>
                        </a:rPr>
                        <a:t> – </a:t>
                      </a:r>
                      <a:r>
                        <a:rPr lang="en-US" altLang="en-US" sz="1200" b="0" baseline="0" dirty="0" err="1" smtClean="0">
                          <a:solidFill>
                            <a:srgbClr val="000000"/>
                          </a:solidFill>
                          <a:effectLst/>
                          <a:latin typeface="Arial Narrow" panose="020B0606020202030204" pitchFamily="34" charset="0"/>
                          <a:cs typeface="Arial Narrow" panose="020B0606020202030204" pitchFamily="34" charset="0"/>
                          <a:sym typeface="+mn-ea"/>
                        </a:rPr>
                        <a:t>Cidade</a:t>
                      </a:r>
                      <a:r>
                        <a:rPr lang="en-US" altLang="en-US" sz="1200" b="0" baseline="0" dirty="0" smtClean="0">
                          <a:solidFill>
                            <a:srgbClr val="000000"/>
                          </a:solidFill>
                          <a:effectLst/>
                          <a:latin typeface="Arial Narrow" panose="020B0606020202030204" pitchFamily="34" charset="0"/>
                          <a:cs typeface="Arial Narrow" panose="020B0606020202030204" pitchFamily="34" charset="0"/>
                          <a:sym typeface="+mn-ea"/>
                        </a:rPr>
                        <a:t> </a:t>
                      </a:r>
                      <a:r>
                        <a:rPr lang="en-US" altLang="en-US" sz="1200" b="0" baseline="0" dirty="0" err="1" smtClean="0">
                          <a:solidFill>
                            <a:srgbClr val="000000"/>
                          </a:solidFill>
                          <a:effectLst/>
                          <a:latin typeface="Arial Narrow" panose="020B0606020202030204" pitchFamily="34" charset="0"/>
                          <a:cs typeface="Arial Narrow" panose="020B0606020202030204" pitchFamily="34" charset="0"/>
                          <a:sym typeface="+mn-ea"/>
                        </a:rPr>
                        <a:t>Velha</a:t>
                      </a:r>
                      <a:endParaRPr lang="pt-PT" altLang="en-US"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13 - 14</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pt-PT" sz="1200" b="0" i="1" dirty="0">
                          <a:solidFill>
                            <a:schemeClr val="tx1"/>
                          </a:solidFill>
                          <a:latin typeface="Arial Narrow" panose="020B0606020202030204" pitchFamily="34" charset="0"/>
                          <a:sym typeface="+mn-ea"/>
                        </a:rPr>
                        <a:t>Os principais benefícios de participar na Ronda  de Negócios</a:t>
                      </a:r>
                      <a:endParaRPr lang="pt-PT" altLang="fr-FR" sz="1200" b="0" i="1" dirty="0" smtClean="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dirty="0" err="1" smtClean="0">
                          <a:solidFill>
                            <a:srgbClr val="000000"/>
                          </a:solidFill>
                          <a:latin typeface="Arial Narrow" panose="020B0606020202030204" pitchFamily="34" charset="0"/>
                          <a:cs typeface="Arial Narrow" panose="020B0606020202030204" pitchFamily="34" charset="0"/>
                          <a:sym typeface="+mn-ea"/>
                        </a:rPr>
                        <a:t>Contactos</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15</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just">
                        <a:lnSpc>
                          <a:spcPts val="1400"/>
                        </a:lnSpc>
                      </a:pPr>
                      <a:r>
                        <a:rPr lang="pt-PT" sz="1200" b="0" i="1" dirty="0" smtClean="0">
                          <a:solidFill>
                            <a:schemeClr val="tx1"/>
                          </a:solidFill>
                          <a:latin typeface="Arial Narrow" panose="020B0606020202030204" pitchFamily="34" charset="0"/>
                          <a:sym typeface="+mn-ea"/>
                        </a:rPr>
                        <a:t>S</a:t>
                      </a:r>
                      <a:r>
                        <a:rPr lang="pt-PT" sz="1200" b="0" dirty="0" smtClean="0">
                          <a:solidFill>
                            <a:schemeClr val="tx1"/>
                          </a:solidFill>
                          <a:latin typeface="Arial Narrow" panose="020B0606020202030204" pitchFamily="34" charset="0"/>
                          <a:sym typeface="+mn-ea"/>
                        </a:rPr>
                        <a:t>uporte aos negócios e às iniciativas Empresariais</a:t>
                      </a:r>
                      <a:endParaRPr lang="pt-PT" altLang="fr-FR"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indent="0">
                        <a:buNone/>
                      </a:pPr>
                      <a:r>
                        <a:rPr lang="pt-PT" sz="1200" b="0" i="1" dirty="0" smtClean="0">
                          <a:solidFill>
                            <a:schemeClr val="tx1"/>
                          </a:solidFill>
                          <a:latin typeface="Arial Narrow" panose="020B0606020202030204" pitchFamily="34" charset="0"/>
                          <a:sym typeface="+mn-ea"/>
                        </a:rPr>
                        <a:t>As actividades dos </a:t>
                      </a:r>
                      <a:r>
                        <a:rPr lang="pt-PT" sz="1200" b="0" i="1" dirty="0">
                          <a:solidFill>
                            <a:schemeClr val="tx1"/>
                          </a:solidFill>
                          <a:latin typeface="Arial Narrow" panose="020B0606020202030204" pitchFamily="34" charset="0"/>
                          <a:sym typeface="+mn-ea"/>
                        </a:rPr>
                        <a:t>ASSOCIATED PARTNERS</a:t>
                      </a:r>
                      <a:endParaRPr lang="pt-PT" altLang="fr-FR" sz="1200" b="0" i="1" dirty="0">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a:txBody>
                    <a:bodyPr/>
                    <a:lstStyle/>
                    <a:p>
                      <a:pPr algn="l"/>
                      <a:endParaRPr lang="pt-PT" sz="1200" b="0" i="1">
                        <a:solidFill>
                          <a:schemeClr val="tx1"/>
                        </a:solidFill>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4"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chemeClr val="bg1"/>
                </a:solidFill>
              </a:rPr>
              <a:t>09 JUNHO</a:t>
            </a:r>
          </a:p>
          <a:p>
            <a:pPr algn="ctr"/>
            <a:r>
              <a:rPr lang="pt-PT" sz="1200" dirty="0">
                <a:solidFill>
                  <a:schemeClr val="bg1"/>
                </a:solidFill>
              </a:rPr>
              <a:t>______</a:t>
            </a:r>
            <a:r>
              <a:rPr lang="pt-PT" sz="1400" baseline="-25000" dirty="0">
                <a:solidFill>
                  <a:schemeClr val="bg1"/>
                </a:solidFill>
              </a:rPr>
              <a:t>■</a:t>
            </a:r>
            <a:r>
              <a:rPr lang="pt-PT" sz="1200" dirty="0">
                <a:solidFill>
                  <a:schemeClr val="bg1"/>
                </a:solidFill>
              </a:rPr>
              <a:t>________</a:t>
            </a:r>
          </a:p>
          <a:p>
            <a:pPr algn="ctr"/>
            <a:r>
              <a:rPr lang="pt-PT" sz="3200" dirty="0">
                <a:solidFill>
                  <a:schemeClr val="bg1"/>
                </a:solidFill>
              </a:rPr>
              <a:t>2021</a:t>
            </a:r>
          </a:p>
          <a:p>
            <a:pPr algn="ctr"/>
            <a:r>
              <a:rPr lang="pt-PT" dirty="0">
                <a:solidFill>
                  <a:schemeClr val="bg1"/>
                </a:solidFill>
              </a:rPr>
              <a:t>PRAIA</a:t>
            </a:r>
          </a:p>
          <a:p>
            <a:pPr algn="ctr"/>
            <a:r>
              <a:rPr lang="pt-PT" sz="1200" dirty="0">
                <a:solidFill>
                  <a:schemeClr val="bg1"/>
                </a:solidFill>
              </a:rPr>
              <a:t>ILHA DE SANTIAGO</a:t>
            </a:r>
          </a:p>
          <a:p>
            <a:pPr algn="ctr"/>
            <a:r>
              <a:rPr lang="pt-PT" sz="2000" dirty="0">
                <a:solidFill>
                  <a:schemeClr val="bg1"/>
                </a:solidFill>
              </a:rPr>
              <a:t>CABO VERDE</a:t>
            </a:r>
          </a:p>
        </p:txBody>
      </p:sp>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PLANO</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a:solidFill>
                  <a:schemeClr val="tx1"/>
                </a:solidFill>
                <a:latin typeface="Arial Narrow" panose="020B0606020202030204" pitchFamily="34" charset="0"/>
                <a:sym typeface="+mn-ea"/>
              </a:rPr>
              <a:t>Focado nos negócios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i="1">
                <a:solidFill>
                  <a:schemeClr val="tx1"/>
                </a:solidFill>
                <a:latin typeface="Arial Narrow" panose="020B0606020202030204" pitchFamily="34" charset="0"/>
                <a:sym typeface="+mn-ea"/>
              </a:rPr>
              <a:t>Centrado nas oportunidades</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a:solidFill>
                  <a:schemeClr val="tx1"/>
                </a:solidFill>
                <a:latin typeface="Arial Narrow" panose="020B0606020202030204" pitchFamily="34" charset="0"/>
                <a:sym typeface="+mn-ea"/>
              </a:rPr>
              <a:t>Realista</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a:solidFill>
                  <a:schemeClr val="tx1"/>
                </a:solidFill>
                <a:latin typeface="Arial Narrow" panose="020B0606020202030204" pitchFamily="34" charset="0"/>
                <a:sym typeface="+mn-ea"/>
              </a:rPr>
              <a:t>Estratégico</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a:solidFill>
                  <a:schemeClr val="tx1"/>
                </a:solidFill>
                <a:sym typeface="+mn-ea"/>
              </a:rPr>
              <a:t>Acções</a:t>
            </a:r>
            <a:endParaRPr lang="pt-PT" sz="1400" dirty="0">
              <a:solidFill>
                <a:schemeClr val="tx1"/>
              </a:solidFill>
            </a:endParaRP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a:solidFill>
                  <a:schemeClr val="tx1"/>
                </a:solidFill>
                <a:sym typeface="+mn-ea"/>
              </a:rPr>
              <a:t>Resultados</a:t>
            </a:r>
            <a:endParaRPr lang="pt-PT" sz="1400" dirty="0">
              <a:solidFill>
                <a:schemeClr val="tx1"/>
              </a:solidFill>
            </a:endParaRP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a:solidFill>
                  <a:schemeClr val="tx1"/>
                </a:solidFill>
                <a:latin typeface="Arial Narrow" panose="020B0606020202030204" pitchFamily="34" charset="0"/>
                <a:sym typeface="+mn-ea"/>
              </a:rPr>
              <a:t>Reavaliação</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717173"/>
            <a:ext cx="6326262" cy="1568450"/>
          </a:xfrm>
          <a:prstGeom prst="rect">
            <a:avLst/>
          </a:prstGeom>
          <a:noFill/>
        </p:spPr>
        <p:txBody>
          <a:bodyPr wrap="square" rtlCol="0">
            <a:spAutoFit/>
          </a:bodyPr>
          <a:lstStyle/>
          <a:p>
            <a:pPr algn="just"/>
            <a:r>
              <a:rPr lang="pt-PT" sz="1200" dirty="0">
                <a:latin typeface="Arial Narrow" panose="020B0606020202030204" pitchFamily="34" charset="0"/>
                <a:sym typeface="+mn-ea"/>
              </a:rPr>
              <a:t>A Ronda  de Negócios do Fórum sobre as «</a:t>
            </a:r>
            <a:r>
              <a:rPr lang="fr-FR" sz="1200" i="1" dirty="0" smtClean="0">
                <a:latin typeface="Arial Narrow" panose="020B0606020202030204" pitchFamily="34" charset="0"/>
                <a:sym typeface="+mn-ea"/>
              </a:rPr>
              <a:t>ATLANTIC BUSINESS FORUM</a:t>
            </a:r>
            <a:r>
              <a:rPr lang="pt-PT" sz="1200" i="1" dirty="0">
                <a:latin typeface="Arial Narrow" panose="020B0606020202030204" pitchFamily="34" charset="0"/>
                <a:sym typeface="+mn-ea"/>
              </a:rPr>
              <a:t>»</a:t>
            </a:r>
            <a:r>
              <a:rPr lang="pt-PT" sz="1200" dirty="0">
                <a:latin typeface="Arial Narrow" panose="020B0606020202030204" pitchFamily="34" charset="0"/>
                <a:sym typeface="+mn-ea"/>
              </a:rPr>
              <a:t> incluirá reuniões entre executivos de empresas e empreendedores provenientes de diferentes regiões, designadamente da América, de África, da Europa e de outras origens. </a:t>
            </a:r>
          </a:p>
          <a:p>
            <a:pPr algn="just"/>
            <a:endParaRPr lang="pt-PT" sz="1200" dirty="0">
              <a:latin typeface="Arial Narrow" panose="020B0606020202030204" pitchFamily="34" charset="0"/>
              <a:sym typeface="+mn-ea"/>
            </a:endParaRPr>
          </a:p>
          <a:p>
            <a:pPr algn="just"/>
            <a:r>
              <a:rPr lang="pt-PT" sz="1200" dirty="0">
                <a:latin typeface="Arial Narrow" panose="020B0606020202030204" pitchFamily="34" charset="0"/>
                <a:sym typeface="+mn-ea"/>
              </a:rPr>
              <a:t>As áreas de interesse são, entre outras, as seguintes: oferta e procura de oportunidades de negócio; oferta e procura de parcerias empresariais e </a:t>
            </a:r>
            <a:r>
              <a:rPr lang="pt-PT" sz="1200" i="1" dirty="0">
                <a:latin typeface="Arial Narrow" panose="020B0606020202030204" pitchFamily="34" charset="0"/>
                <a:sym typeface="+mn-ea"/>
              </a:rPr>
              <a:t>Expertises</a:t>
            </a:r>
            <a:r>
              <a:rPr lang="pt-PT" sz="1200" dirty="0">
                <a:latin typeface="Arial Narrow" panose="020B0606020202030204" pitchFamily="34" charset="0"/>
                <a:sym typeface="+mn-ea"/>
              </a:rPr>
              <a:t>; oferta e procura de produtos (todos os tipos); oferta e procura de serviços (todos os tipos); e oferta e procura de equipamentos (todos os </a:t>
            </a:r>
            <a:r>
              <a:rPr lang="pt-PT" sz="1200" dirty="0" smtClean="0">
                <a:latin typeface="Arial Narrow" panose="020B0606020202030204" pitchFamily="34" charset="0"/>
                <a:sym typeface="+mn-ea"/>
              </a:rPr>
              <a:t>tipos).</a:t>
            </a:r>
            <a:endParaRPr lang="pt-PT" sz="1200" dirty="0" smtClean="0">
              <a:latin typeface="Arial Narrow" panose="020B0606020202030204" pitchFamily="34" charset="0"/>
            </a:endParaRPr>
          </a:p>
          <a:p>
            <a:pPr algn="just"/>
            <a:endParaRPr lang="fr-FR" sz="1200" dirty="0" smtClean="0">
              <a:solidFill>
                <a:schemeClr val="tx1"/>
              </a:solidFill>
              <a:latin typeface="Arial Narrow" panose="020B0606020202030204" pitchFamily="34" charset="0"/>
              <a:sym typeface="+mn-ea"/>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chemeClr val="bg1"/>
                </a:solidFill>
                <a:sym typeface="+mn-ea"/>
              </a:rPr>
              <a:t>09 JUNHO</a:t>
            </a:r>
            <a:endParaRPr lang="pt-PT" sz="2400" dirty="0">
              <a:solidFill>
                <a:schemeClr val="bg1"/>
              </a:solidFill>
            </a:endParaRPr>
          </a:p>
          <a:p>
            <a:pPr algn="ctr"/>
            <a:r>
              <a:rPr lang="pt-PT" sz="1200" dirty="0">
                <a:solidFill>
                  <a:schemeClr val="bg1"/>
                </a:solidFill>
              </a:rPr>
              <a:t>________</a:t>
            </a:r>
            <a:r>
              <a:rPr lang="pt-PT" sz="1400" baseline="-25000" dirty="0">
                <a:solidFill>
                  <a:schemeClr val="bg1"/>
                </a:solidFill>
              </a:rPr>
              <a:t>■</a:t>
            </a:r>
            <a:r>
              <a:rPr lang="pt-PT" sz="1200" dirty="0">
                <a:solidFill>
                  <a:schemeClr val="bg1"/>
                </a:solidFill>
              </a:rPr>
              <a:t>________</a:t>
            </a:r>
          </a:p>
          <a:p>
            <a:pPr algn="ctr"/>
            <a:r>
              <a:rPr lang="pt-PT" sz="3200" dirty="0">
                <a:solidFill>
                  <a:schemeClr val="bg1"/>
                </a:solidFill>
              </a:rPr>
              <a:t>2021</a:t>
            </a:r>
          </a:p>
          <a:p>
            <a:pPr algn="ctr"/>
            <a:r>
              <a:rPr lang="pt-PT" dirty="0">
                <a:solidFill>
                  <a:schemeClr val="bg1"/>
                </a:solidFill>
              </a:rPr>
              <a:t>PRAIA</a:t>
            </a:r>
          </a:p>
          <a:p>
            <a:pPr algn="ctr"/>
            <a:r>
              <a:rPr lang="pt-PT" sz="1200" dirty="0">
                <a:solidFill>
                  <a:schemeClr val="bg1"/>
                </a:solidFill>
              </a:rPr>
              <a:t>ILHA DE SANTIAGO</a:t>
            </a:r>
          </a:p>
          <a:p>
            <a:pPr algn="ctr"/>
            <a:r>
              <a:rPr lang="pt-PT" sz="2000" dirty="0">
                <a:solidFill>
                  <a:schemeClr val="bg1"/>
                </a:solidFill>
              </a:rPr>
              <a:t>CABO VERDE</a:t>
            </a:r>
          </a:p>
        </p:txBody>
      </p:sp>
      <p:pic>
        <p:nvPicPr>
          <p:cNvPr id="23" name="Imagem 22"/>
          <p:cNvPicPr>
            <a:picLocks noChangeAspect="1"/>
          </p:cNvPicPr>
          <p:nvPr/>
        </p:nvPicPr>
        <p:blipFill>
          <a:blip r:embed="rId4"/>
          <a:stretch>
            <a:fillRect/>
          </a:stretch>
        </p:blipFill>
        <p:spPr>
          <a:xfrm>
            <a:off x="315595" y="1305560"/>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48740"/>
            <a:ext cx="1669415" cy="368300"/>
          </a:xfrm>
          <a:prstGeom prst="rect">
            <a:avLst/>
          </a:prstGeom>
          <a:noFill/>
        </p:spPr>
        <p:txBody>
          <a:bodyPr wrap="square" rtlCol="0">
            <a:spAutoFit/>
          </a:bodyPr>
          <a:lstStyle/>
          <a:p>
            <a:r>
              <a:rPr lang="pt-PT" altLang="en-US" i="1">
                <a:solidFill>
                  <a:srgbClr val="008CBA"/>
                </a:solidFill>
              </a:rPr>
              <a:t>PREÂMBULO</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3</a:t>
            </a:fld>
            <a:endParaRPr lang="fr-FR" altLang="pt-PT" sz="1200" b="1" i="1" u="sng"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LOGO-Paises ecowas"/>
          <p:cNvPicPr>
            <a:picLocks noChangeAspect="1"/>
          </p:cNvPicPr>
          <p:nvPr/>
        </p:nvPicPr>
        <p:blipFill>
          <a:blip r:embed="rId3"/>
          <a:stretch>
            <a:fillRect/>
          </a:stretch>
        </p:blipFill>
        <p:spPr>
          <a:xfrm>
            <a:off x="6393180" y="2066290"/>
            <a:ext cx="2093595" cy="2072640"/>
          </a:xfrm>
          <a:prstGeom prst="rect">
            <a:avLst/>
          </a:prstGeom>
        </p:spPr>
      </p:pic>
      <p:sp>
        <p:nvSpPr>
          <p:cNvPr id="122" name="Triângulo Retângulo 121"/>
          <p:cNvSpPr/>
          <p:nvPr/>
        </p:nvSpPr>
        <p:spPr>
          <a:xfrm>
            <a:off x="0"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0"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31" name="Imagem 30" descr="logo"/>
          <p:cNvPicPr>
            <a:picLocks noChangeAspect="1"/>
          </p:cNvPicPr>
          <p:nvPr/>
        </p:nvPicPr>
        <p:blipFill>
          <a:blip r:embed="rId5"/>
          <a:stretch>
            <a:fillRect/>
          </a:stretch>
        </p:blipFill>
        <p:spPr>
          <a:xfrm>
            <a:off x="8662035" y="24765"/>
            <a:ext cx="3529965" cy="774700"/>
          </a:xfrm>
          <a:prstGeom prst="rect">
            <a:avLst/>
          </a:prstGeom>
        </p:spPr>
      </p:pic>
      <p:sp>
        <p:nvSpPr>
          <p:cNvPr id="32"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9"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11"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4"/>
          <p:cNvCxnSpPr>
            <a:cxnSpLocks noChangeShapeType="1"/>
          </p:cNvCxnSpPr>
          <p:nvPr/>
        </p:nvCxnSpPr>
        <p:spPr bwMode="auto">
          <a:xfrm>
            <a:off x="9315803" y="3145087"/>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13"/>
          <p:cNvSpPr txBox="1">
            <a:spLocks noChangeArrowheads="1"/>
          </p:cNvSpPr>
          <p:nvPr/>
        </p:nvSpPr>
        <p:spPr bwMode="auto">
          <a:xfrm>
            <a:off x="5661229" y="5597426"/>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CEDEAO</a:t>
            </a:r>
          </a:p>
        </p:txBody>
      </p:sp>
      <p:sp>
        <p:nvSpPr>
          <p:cNvPr id="15" name="Text Box 15"/>
          <p:cNvSpPr txBox="1">
            <a:spLocks noChangeArrowheads="1"/>
          </p:cNvSpPr>
          <p:nvPr/>
        </p:nvSpPr>
        <p:spPr bwMode="auto">
          <a:xfrm rot="19986363">
            <a:off x="7649210" y="3395345"/>
            <a:ext cx="1909445"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sz="1800" b="1" dirty="0" smtClean="0">
                <a:solidFill>
                  <a:srgbClr val="008CBA"/>
                </a:solidFill>
                <a:latin typeface="Century" panose="02040604050505020304" pitchFamily="18" charset="0"/>
                <a:sym typeface="+mn-ea"/>
              </a:rPr>
              <a:t>Consolidação</a:t>
            </a:r>
          </a:p>
        </p:txBody>
      </p:sp>
      <p:sp>
        <p:nvSpPr>
          <p:cNvPr id="16" name="Text Box 16"/>
          <p:cNvSpPr txBox="1">
            <a:spLocks noChangeArrowheads="1"/>
          </p:cNvSpPr>
          <p:nvPr/>
        </p:nvSpPr>
        <p:spPr bwMode="auto">
          <a:xfrm>
            <a:off x="10154285" y="3154045"/>
            <a:ext cx="1524635" cy="64516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sz="1800" b="1" dirty="0" smtClean="0">
                <a:solidFill>
                  <a:srgbClr val="008CBA"/>
                </a:solidFill>
                <a:latin typeface="Century" panose="02040604050505020304" pitchFamily="18" charset="0"/>
                <a:sym typeface="+mn-ea"/>
              </a:rPr>
              <a:t>Estabilidade</a:t>
            </a:r>
            <a:endParaRPr lang="pt-PT" sz="1800" b="1" dirty="0">
              <a:solidFill>
                <a:srgbClr val="008CBA"/>
              </a:solidFill>
              <a:latin typeface="Century" panose="02040604050505020304" pitchFamily="18" charset="0"/>
            </a:endParaRPr>
          </a:p>
          <a:p>
            <a:endParaRPr lang="pt-PT" sz="1800" b="1" dirty="0">
              <a:solidFill>
                <a:srgbClr val="008CBA"/>
              </a:solidFill>
              <a:latin typeface="Century" panose="02040604050505020304" pitchFamily="18" charset="0"/>
            </a:endParaRPr>
          </a:p>
        </p:txBody>
      </p:sp>
      <p:sp>
        <p:nvSpPr>
          <p:cNvPr id="17" name="Oval 16"/>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Oval 17"/>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20" name="Oval 19"/>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pic>
        <p:nvPicPr>
          <p:cNvPr id="91" name="Imagem 90"/>
          <p:cNvPicPr>
            <a:picLocks noChangeAspect="1"/>
          </p:cNvPicPr>
          <p:nvPr/>
        </p:nvPicPr>
        <p:blipFill>
          <a:blip r:embed="rId6"/>
          <a:stretch>
            <a:fillRect/>
          </a:stretch>
        </p:blipFill>
        <p:spPr>
          <a:xfrm>
            <a:off x="1899285" y="1733550"/>
            <a:ext cx="2992120" cy="2531745"/>
          </a:xfrm>
          <a:prstGeom prst="rect">
            <a:avLst/>
          </a:prstGeom>
        </p:spPr>
      </p:pic>
      <p:sp>
        <p:nvSpPr>
          <p:cNvPr id="92"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3"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4" name="Oval 93"/>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5" name="TextBox 1"/>
          <p:cNvSpPr txBox="1"/>
          <p:nvPr/>
        </p:nvSpPr>
        <p:spPr>
          <a:xfrm>
            <a:off x="2361565" y="1916430"/>
            <a:ext cx="1811020" cy="737235"/>
          </a:xfrm>
          <a:prstGeom prst="rect">
            <a:avLst/>
          </a:prstGeom>
          <a:noFill/>
        </p:spPr>
        <p:txBody>
          <a:bodyPr wrap="square" rtlCol="0">
            <a:spAutoFit/>
          </a:bodyPr>
          <a:lstStyle/>
          <a:p>
            <a:pPr algn="ctr"/>
            <a:r>
              <a:rPr lang="pt-PT" alt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DE</a:t>
            </a:r>
            <a:endPar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CA</a:t>
            </a:r>
            <a:r>
              <a:rPr lang="pt-PT" alt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BO</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VERDE</a:t>
            </a:r>
            <a:endPar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a:p>
            <a:pPr algn="ctr"/>
            <a:r>
              <a:rPr lang="pt-PT" alt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sym typeface="+mn-ea"/>
              </a:rPr>
              <a:t>PARA O MUNDO</a:t>
            </a:r>
            <a:endPar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endParaRPr>
          </a:p>
        </p:txBody>
      </p:sp>
      <p:pic>
        <p:nvPicPr>
          <p:cNvPr id="96" name="Picture 8" descr="Resultado de imagem para cabo verde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7390" y="3062605"/>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97" name="Imagem9"/>
          <p:cNvPicPr>
            <a:picLocks noChangeAspect="1"/>
          </p:cNvPicPr>
          <p:nvPr/>
        </p:nvPicPr>
        <p:blipFill>
          <a:blip r:embed="rId4"/>
          <a:stretch>
            <a:fillRect/>
          </a:stretch>
        </p:blipFill>
        <p:spPr>
          <a:xfrm>
            <a:off x="11687810" y="6458585"/>
            <a:ext cx="502920" cy="389255"/>
          </a:xfrm>
          <a:prstGeom prst="rect">
            <a:avLst/>
          </a:prstGeom>
          <a:noFill/>
          <a:ln>
            <a:noFill/>
          </a:ln>
          <a:effectLst/>
        </p:spPr>
      </p:pic>
      <p:cxnSp>
        <p:nvCxnSpPr>
          <p:cNvPr id="99" name="AutoShape 2"/>
          <p:cNvCxnSpPr>
            <a:cxnSpLocks noChangeShapeType="1"/>
            <a:stCxn id="107" idx="6"/>
          </p:cNvCxnSpPr>
          <p:nvPr/>
        </p:nvCxnSpPr>
        <p:spPr bwMode="auto">
          <a:xfrm>
            <a:off x="2489835" y="5549900"/>
            <a:ext cx="3279140" cy="55245"/>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101" name="AutoShape 2"/>
          <p:cNvCxnSpPr>
            <a:cxnSpLocks noChangeShapeType="1"/>
          </p:cNvCxnSpPr>
          <p:nvPr/>
        </p:nvCxnSpPr>
        <p:spPr bwMode="auto">
          <a:xfrm>
            <a:off x="1995805" y="552767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13"/>
          <p:cNvSpPr txBox="1">
            <a:spLocks noChangeArrowheads="1"/>
          </p:cNvSpPr>
          <p:nvPr/>
        </p:nvSpPr>
        <p:spPr bwMode="auto">
          <a:xfrm>
            <a:off x="1898650" y="5544185"/>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sp>
        <p:nvSpPr>
          <p:cNvPr id="107" name="Oval 106"/>
          <p:cNvSpPr/>
          <p:nvPr/>
        </p:nvSpPr>
        <p:spPr>
          <a:xfrm>
            <a:off x="2345690"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09" name="Slide Number Placeholder 6"/>
          <p:cNvSpPr txBox="1"/>
          <p:nvPr/>
        </p:nvSpPr>
        <p:spPr bwMode="auto">
          <a:xfrm>
            <a:off x="6842791"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pic>
        <p:nvPicPr>
          <p:cNvPr id="110" name="Imagem 109" descr="logo"/>
          <p:cNvPicPr>
            <a:picLocks noChangeAspect="1"/>
          </p:cNvPicPr>
          <p:nvPr/>
        </p:nvPicPr>
        <p:blipFill>
          <a:blip r:embed="rId8"/>
          <a:stretch>
            <a:fillRect/>
          </a:stretch>
        </p:blipFill>
        <p:spPr>
          <a:xfrm>
            <a:off x="12065" y="77470"/>
            <a:ext cx="3048635" cy="669290"/>
          </a:xfrm>
          <a:prstGeom prst="rect">
            <a:avLst/>
          </a:prstGeom>
        </p:spPr>
      </p:pic>
      <p:sp>
        <p:nvSpPr>
          <p:cNvPr id="111" name="Retângulo Arredondado 110"/>
          <p:cNvSpPr/>
          <p:nvPr/>
        </p:nvSpPr>
        <p:spPr>
          <a:xfrm>
            <a:off x="3819525" y="77343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SUSTENTABILIDADE </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E </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RESILIÊNCIA</a:t>
            </a:r>
            <a:endParaRPr lang="pt-PT" altLang="en-US" sz="1200" i="1" dirty="0" smtClean="0">
              <a:solidFill>
                <a:srgbClr val="008CBA"/>
              </a:solidFill>
              <a:latin typeface="Arial" panose="020B0604020202020204" pitchFamily="34" charset="0"/>
              <a:cs typeface="Arial Narrow" panose="020B0606020202030204" pitchFamily="34" charset="0"/>
              <a:sym typeface="+mn-ea"/>
            </a:endParaRPr>
          </a:p>
        </p:txBody>
      </p:sp>
      <p:sp>
        <p:nvSpPr>
          <p:cNvPr id="112" name="Retângulo Arredondado 111"/>
          <p:cNvSpPr/>
          <p:nvPr/>
        </p:nvSpPr>
        <p:spPr>
          <a:xfrm>
            <a:off x="4528820" y="160782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IMPORTAR</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E EXPORTAR</a:t>
            </a:r>
            <a:endParaRPr lang="pt-PT" altLang="en-US" sz="1200" i="1" dirty="0" smtClean="0">
              <a:solidFill>
                <a:srgbClr val="008CBA"/>
              </a:solidFill>
              <a:latin typeface="Arial" panose="020B0604020202020204" pitchFamily="34" charset="0"/>
              <a:cs typeface="Arial Narrow" panose="020B0606020202030204" pitchFamily="34" charset="0"/>
              <a:sym typeface="+mn-ea"/>
            </a:endParaRPr>
          </a:p>
        </p:txBody>
      </p:sp>
      <p:sp>
        <p:nvSpPr>
          <p:cNvPr id="113" name="Retângulo Arredondado 112"/>
          <p:cNvSpPr/>
          <p:nvPr/>
        </p:nvSpPr>
        <p:spPr>
          <a:xfrm>
            <a:off x="4936490" y="266319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PROMOVER</a:t>
            </a:r>
            <a:endParaRPr lang="pt-PT"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PT"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E DIFUNDIR</a:t>
            </a:r>
            <a:endParaRPr lang="pt-PT"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4" name="Retângulo Arredondado 113"/>
          <p:cNvSpPr/>
          <p:nvPr/>
        </p:nvSpPr>
        <p:spPr>
          <a:xfrm>
            <a:off x="4588510" y="35458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HOSPITALIDADE E </a:t>
            </a:r>
            <a:endParaRPr lang="pt-PT" sz="1200"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PT" sz="1200" dirty="0" smtClean="0">
                <a:solidFill>
                  <a:srgbClr val="008CBA"/>
                </a:solidFill>
                <a:latin typeface="Arial" panose="020B0604020202020204" pitchFamily="34" charset="0"/>
                <a:ea typeface="Arial Unicode MS" pitchFamily="34" charset="-128"/>
                <a:cs typeface="Arial" panose="020B0604020202020204" pitchFamily="34" charset="0"/>
                <a:sym typeface="+mn-ea"/>
              </a:rPr>
              <a:t>VALOR ACRESCENTADO</a:t>
            </a:r>
            <a:endParaRPr lang="pt-PT"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115" name="Retângulo Arredondado 114"/>
          <p:cNvSpPr/>
          <p:nvPr/>
        </p:nvSpPr>
        <p:spPr>
          <a:xfrm>
            <a:off x="3657600" y="43205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ECONOMIA</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DIGITAL</a:t>
            </a:r>
            <a:endParaRPr lang="pt-PT" altLang="en-US" sz="1200" i="1" dirty="0" smtClean="0">
              <a:solidFill>
                <a:srgbClr val="008CBA"/>
              </a:solidFill>
              <a:latin typeface="Arial" panose="020B0604020202020204" pitchFamily="34" charset="0"/>
              <a:ea typeface="Arial Unicode MS" pitchFamily="34" charset="-128"/>
              <a:cs typeface="Arial Narrow" panose="020B0606020202030204" pitchFamily="34" charset="0"/>
              <a:sym typeface="+mn-ea"/>
            </a:endParaRPr>
          </a:p>
        </p:txBody>
      </p:sp>
      <p:sp>
        <p:nvSpPr>
          <p:cNvPr id="116"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INOVAR  NOS</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PROCESSOS</a:t>
            </a:r>
            <a:endParaRPr lang="pt-PT" altLang="en-US" sz="1200" i="1" dirty="0" smtClean="0">
              <a:solidFill>
                <a:srgbClr val="008CBA"/>
              </a:solidFill>
              <a:latin typeface="Arial" panose="020B0604020202020204" pitchFamily="34" charset="0"/>
              <a:ea typeface="Arial Unicode MS" pitchFamily="34" charset="-128"/>
              <a:cs typeface="Arial Narrow" panose="020B0606020202030204" pitchFamily="34" charset="0"/>
              <a:sym typeface="+mn-ea"/>
            </a:endParaRPr>
          </a:p>
        </p:txBody>
      </p:sp>
      <p:sp>
        <p:nvSpPr>
          <p:cNvPr id="117" name="Retângulo Arredondado 116"/>
          <p:cNvSpPr/>
          <p:nvPr/>
        </p:nvSpPr>
        <p:spPr>
          <a:xfrm>
            <a:off x="403225" y="353695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INOVAR NOS</a:t>
            </a:r>
            <a:br>
              <a:rPr lang="pt-PT" sz="1200" i="1" dirty="0" smtClean="0">
                <a:solidFill>
                  <a:srgbClr val="008CBA"/>
                </a:solidFill>
                <a:latin typeface="Arial" panose="020B0604020202020204" pitchFamily="34" charset="0"/>
                <a:sym typeface="+mn-ea"/>
              </a:rPr>
            </a:br>
            <a:r>
              <a:rPr lang="pt-PT" sz="1200" i="1" dirty="0" smtClean="0">
                <a:solidFill>
                  <a:srgbClr val="008CBA"/>
                </a:solidFill>
                <a:latin typeface="Arial" panose="020B0604020202020204" pitchFamily="34" charset="0"/>
                <a:sym typeface="+mn-ea"/>
              </a:rPr>
              <a:t>PRODUTOS</a:t>
            </a:r>
            <a:endParaRPr lang="pt-PT" altLang="en-US" sz="1200" i="1" dirty="0" smtClean="0">
              <a:solidFill>
                <a:srgbClr val="008CBA"/>
              </a:solidFill>
              <a:latin typeface="Arial" panose="020B0604020202020204" pitchFamily="34" charset="0"/>
              <a:ea typeface="Arial Unicode MS" pitchFamily="34" charset="-128"/>
              <a:cs typeface="Arial Narrow" panose="020B0606020202030204" pitchFamily="34" charset="0"/>
              <a:sym typeface="+mn-ea"/>
            </a:endParaRPr>
          </a:p>
        </p:txBody>
      </p:sp>
      <p:sp>
        <p:nvSpPr>
          <p:cNvPr id="118"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PARCERIAS E</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COMPROMISSOS</a:t>
            </a:r>
            <a:endParaRPr lang="pt-PT" altLang="en-US" sz="1200" i="1" dirty="0" smtClean="0">
              <a:solidFill>
                <a:srgbClr val="008CBA"/>
              </a:solidFill>
              <a:latin typeface="Arial" panose="020B0604020202020204" pitchFamily="34" charset="0"/>
              <a:ea typeface="Arial Unicode MS" pitchFamily="34" charset="-128"/>
              <a:cs typeface="Arial Narrow" panose="020B0606020202030204" pitchFamily="34" charset="0"/>
              <a:sym typeface="+mn-ea"/>
            </a:endParaRPr>
          </a:p>
        </p:txBody>
      </p:sp>
      <p:sp>
        <p:nvSpPr>
          <p:cNvPr id="119" name="Retângulo Arredondado 118"/>
          <p:cNvSpPr/>
          <p:nvPr/>
        </p:nvSpPr>
        <p:spPr>
          <a:xfrm>
            <a:off x="185420" y="15786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i="1" dirty="0" smtClean="0">
                <a:solidFill>
                  <a:srgbClr val="008CBA"/>
                </a:solidFill>
                <a:latin typeface="Arial" panose="020B0604020202020204" pitchFamily="34" charset="0"/>
                <a:sym typeface="+mn-ea"/>
              </a:rPr>
              <a:t>GARANTIA E</a:t>
            </a:r>
            <a:endParaRPr lang="pt-PT" sz="1200" i="1" dirty="0" smtClean="0">
              <a:solidFill>
                <a:srgbClr val="008CBA"/>
              </a:solidFill>
              <a:latin typeface="Arial" panose="020B0604020202020204" pitchFamily="34" charset="0"/>
            </a:endParaRPr>
          </a:p>
          <a:p>
            <a:pPr algn="ctr" eaLnBrk="0" hangingPunct="0"/>
            <a:r>
              <a:rPr lang="pt-PT" sz="1200" i="1" dirty="0" smtClean="0">
                <a:solidFill>
                  <a:srgbClr val="008CBA"/>
                </a:solidFill>
                <a:latin typeface="Arial" panose="020B0604020202020204" pitchFamily="34" charset="0"/>
                <a:sym typeface="+mn-ea"/>
              </a:rPr>
              <a:t>OPORTUNIDADE</a:t>
            </a:r>
            <a:endParaRPr lang="pt-PT" altLang="en-US" sz="1200" i="1" dirty="0" smtClean="0">
              <a:solidFill>
                <a:srgbClr val="008CBA"/>
              </a:solidFill>
              <a:latin typeface="Arial" panose="020B0604020202020204" pitchFamily="34" charset="0"/>
              <a:ea typeface="Arial Unicode MS" pitchFamily="34" charset="-128"/>
              <a:cs typeface="Arial Narrow" panose="020B0606020202030204" pitchFamily="34" charset="0"/>
              <a:sym typeface="+mn-ea"/>
            </a:endParaRPr>
          </a:p>
        </p:txBody>
      </p:sp>
      <p:sp>
        <p:nvSpPr>
          <p:cNvPr id="120"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smtClean="0">
                <a:solidFill>
                  <a:srgbClr val="008CBA"/>
                </a:solidFill>
                <a:latin typeface="Arial Unicode MS" pitchFamily="34" charset="-128"/>
                <a:ea typeface="Arial Unicode MS" pitchFamily="34" charset="-128"/>
                <a:cs typeface="Arial Unicode MS" pitchFamily="34" charset="-128"/>
                <a:sym typeface="+mn-ea"/>
              </a:rPr>
              <a:t>PONTE PARA MERCADOS,</a:t>
            </a:r>
            <a:endParaRPr lang="pt-PT" sz="1200" dirty="0" smtClean="0">
              <a:solidFill>
                <a:srgbClr val="008CBA"/>
              </a:solidFill>
              <a:latin typeface="Arial Unicode MS" pitchFamily="34" charset="-128"/>
              <a:ea typeface="Arial Unicode MS" pitchFamily="34" charset="-128"/>
              <a:cs typeface="Arial Unicode MS" pitchFamily="34" charset="-128"/>
            </a:endParaRPr>
          </a:p>
          <a:p>
            <a:pPr algn="ctr" eaLnBrk="0" hangingPunct="0"/>
            <a:r>
              <a:rPr lang="pt-PT" sz="1200" dirty="0" smtClean="0">
                <a:solidFill>
                  <a:srgbClr val="008CBA"/>
                </a:solidFill>
                <a:latin typeface="Arial Unicode MS" pitchFamily="34" charset="-128"/>
                <a:ea typeface="Arial Unicode MS" pitchFamily="34" charset="-128"/>
                <a:cs typeface="Arial Unicode MS" pitchFamily="34" charset="-128"/>
                <a:sym typeface="+mn-ea"/>
              </a:rPr>
              <a:t>PRODUTOS E SERVIÇOS</a:t>
            </a:r>
            <a:endParaRPr lang="pt-PT" altLang="en-US" sz="1200" i="1" dirty="0" smtClean="0">
              <a:solidFill>
                <a:srgbClr val="008CBA"/>
              </a:solidFill>
              <a:latin typeface="Arial Unicode MS" pitchFamily="34" charset="-128"/>
              <a:ea typeface="Arial Unicode MS" pitchFamily="34" charset="-128"/>
              <a:cs typeface="Arial Unicode MS" pitchFamily="34" charset="-128"/>
              <a:sym typeface="+mn-ea"/>
            </a:endParaRPr>
          </a:p>
        </p:txBody>
      </p:sp>
      <p:pic>
        <p:nvPicPr>
          <p:cNvPr id="121" name="Imagem 1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pic>
        <p:nvPicPr>
          <p:cNvPr id="124" name="Imagem 123"/>
          <p:cNvPicPr>
            <a:picLocks noChangeAspect="1"/>
          </p:cNvPicPr>
          <p:nvPr/>
        </p:nvPicPr>
        <p:blipFill>
          <a:blip r:embed="rId10"/>
          <a:stretch>
            <a:fillRect/>
          </a:stretch>
        </p:blipFill>
        <p:spPr>
          <a:xfrm>
            <a:off x="6285230" y="779145"/>
            <a:ext cx="2413000" cy="1356995"/>
          </a:xfrm>
          <a:prstGeom prst="rect">
            <a:avLst/>
          </a:prstGeom>
        </p:spPr>
      </p:pic>
      <p:sp>
        <p:nvSpPr>
          <p:cNvPr id="125" name="CaixaDeTexto 67"/>
          <p:cNvSpPr txBox="1"/>
          <p:nvPr/>
        </p:nvSpPr>
        <p:spPr>
          <a:xfrm>
            <a:off x="9726930" y="1205230"/>
            <a:ext cx="2466340" cy="1900555"/>
          </a:xfrm>
          <a:prstGeom prst="rect">
            <a:avLst/>
          </a:prstGeom>
          <a:noFill/>
        </p:spPr>
        <p:txBody>
          <a:bodyPr wrap="square" rtlCol="0">
            <a:noAutofit/>
          </a:bodyPr>
          <a:lstStyle/>
          <a:p>
            <a:pPr algn="ctr"/>
            <a:r>
              <a:rPr lang="pt-PT" sz="2400" dirty="0" smtClean="0">
                <a:solidFill>
                  <a:srgbClr val="008CBA"/>
                </a:solidFill>
                <a:sym typeface="+mn-ea"/>
              </a:rPr>
              <a:t>09-11 JUNHO</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ILHA DE SANTIAGO</a:t>
            </a:r>
          </a:p>
          <a:p>
            <a:pPr algn="ctr"/>
            <a:r>
              <a:rPr lang="pt-PT" sz="2400" dirty="0">
                <a:solidFill>
                  <a:srgbClr val="008CBA"/>
                </a:solidFill>
              </a:rPr>
              <a:t>CABO VERDE</a:t>
            </a:r>
          </a:p>
        </p:txBody>
      </p:sp>
      <p:grpSp>
        <p:nvGrpSpPr>
          <p:cNvPr id="22" name="Group 19"/>
          <p:cNvGrpSpPr/>
          <p:nvPr/>
        </p:nvGrpSpPr>
        <p:grpSpPr bwMode="auto">
          <a:xfrm>
            <a:off x="1871345" y="5703570"/>
            <a:ext cx="1887855" cy="825500"/>
            <a:chOff x="144" y="1788"/>
            <a:chExt cx="1189" cy="520"/>
          </a:xfrm>
        </p:grpSpPr>
        <p:sp>
          <p:nvSpPr>
            <p:cNvPr id="23"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Partilhar</a:t>
              </a:r>
            </a:p>
          </p:txBody>
        </p:sp>
        <p:sp>
          <p:nvSpPr>
            <p:cNvPr id="27"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a:t>
              </a:r>
              <a:r>
                <a:rPr lang="pt-PT" altLang="pt-BR" sz="1600" dirty="0">
                  <a:solidFill>
                    <a:schemeClr val="tx1"/>
                  </a:solidFill>
                </a:rPr>
                <a:t>i</a:t>
              </a:r>
              <a:r>
                <a:rPr lang="pt-BR" sz="1600" dirty="0">
                  <a:solidFill>
                    <a:schemeClr val="tx1"/>
                  </a:solidFill>
                </a:rPr>
                <a:t>nergi</a:t>
              </a:r>
              <a:r>
                <a:rPr lang="pt-PT" altLang="pt-BR" sz="1600" dirty="0">
                  <a:solidFill>
                    <a:schemeClr val="tx1"/>
                  </a:solidFill>
                </a:rPr>
                <a:t>a</a:t>
              </a:r>
              <a:endParaRPr lang="pt-BR" sz="1600" dirty="0">
                <a:solidFill>
                  <a:schemeClr val="tx1"/>
                </a:solidFill>
              </a:endParaRPr>
            </a:p>
          </p:txBody>
        </p:sp>
        <p:sp>
          <p:nvSpPr>
            <p:cNvPr id="29"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Oportuni</a:t>
              </a:r>
              <a:r>
                <a:rPr lang="pt-PT" altLang="pt-BR" sz="1600" dirty="0">
                  <a:solidFill>
                    <a:schemeClr val="tx1"/>
                  </a:solidFill>
                  <a:sym typeface="+mn-ea"/>
                </a:rPr>
                <a:t>dade</a:t>
              </a:r>
              <a:endParaRPr lang="pt-BR" sz="1600" dirty="0">
                <a:solidFill>
                  <a:schemeClr val="tx1"/>
                </a:solidFill>
              </a:endParaRPr>
            </a:p>
          </p:txBody>
        </p:sp>
      </p:grpSp>
      <p:sp>
        <p:nvSpPr>
          <p:cNvPr id="33" name="Text Box 22"/>
          <p:cNvSpPr txBox="1">
            <a:spLocks noChangeArrowheads="1"/>
          </p:cNvSpPr>
          <p:nvPr/>
        </p:nvSpPr>
        <p:spPr bwMode="auto">
          <a:xfrm>
            <a:off x="1896110" y="6436995"/>
            <a:ext cx="3623310"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Um mercado com </a:t>
            </a:r>
            <a:r>
              <a:rPr lang="pt-PT" altLang="pt-BR" sz="1600" dirty="0">
                <a:solidFill>
                  <a:schemeClr val="tx1"/>
                </a:solidFill>
              </a:rPr>
              <a:t>elevado</a:t>
            </a:r>
            <a:r>
              <a:rPr lang="pt-BR" sz="1600" dirty="0">
                <a:solidFill>
                  <a:schemeClr val="tx1"/>
                </a:solidFill>
              </a:rPr>
              <a:t> potencial</a:t>
            </a:r>
          </a:p>
        </p:txBody>
      </p:sp>
      <p:grpSp>
        <p:nvGrpSpPr>
          <p:cNvPr id="38" name="Group 19"/>
          <p:cNvGrpSpPr/>
          <p:nvPr/>
        </p:nvGrpSpPr>
        <p:grpSpPr bwMode="auto">
          <a:xfrm>
            <a:off x="5630545" y="5749290"/>
            <a:ext cx="1887855" cy="825500"/>
            <a:chOff x="144" y="1788"/>
            <a:chExt cx="1189" cy="520"/>
          </a:xfrm>
        </p:grpSpPr>
        <p:sp>
          <p:nvSpPr>
            <p:cNvPr id="50"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a:t>
              </a:r>
              <a:r>
                <a:rPr lang="pt-PT" altLang="pt-BR" sz="1600" dirty="0">
                  <a:solidFill>
                    <a:schemeClr val="tx1"/>
                  </a:solidFill>
                  <a:sym typeface="+mn-ea"/>
                </a:rPr>
                <a:t>íses</a:t>
              </a:r>
              <a:endParaRPr lang="pt-BR" sz="1600" dirty="0">
                <a:solidFill>
                  <a:schemeClr val="tx1"/>
                </a:solidFill>
                <a:sym typeface="+mn-ea"/>
              </a:endParaRPr>
            </a:p>
          </p:txBody>
        </p:sp>
        <p:sp>
          <p:nvSpPr>
            <p:cNvPr id="51"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sz="1600" dirty="0" smtClean="0">
                  <a:solidFill>
                    <a:schemeClr val="tx1"/>
                  </a:solidFill>
                  <a:sym typeface="+mn-ea"/>
                </a:rPr>
                <a:t>Sustentabilidade</a:t>
              </a:r>
            </a:p>
          </p:txBody>
        </p:sp>
        <p:sp>
          <p:nvSpPr>
            <p:cNvPr id="52"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p:txBody>
        </p:sp>
      </p:grpSp>
      <p:sp>
        <p:nvSpPr>
          <p:cNvPr id="53" name="Text Box 22"/>
          <p:cNvSpPr txBox="1">
            <a:spLocks noChangeArrowheads="1"/>
          </p:cNvSpPr>
          <p:nvPr/>
        </p:nvSpPr>
        <p:spPr bwMode="auto">
          <a:xfrm>
            <a:off x="5622925" y="6482715"/>
            <a:ext cx="1752600"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sz="1600" dirty="0" smtClean="0">
                <a:solidFill>
                  <a:schemeClr val="tx1"/>
                </a:solidFill>
                <a:sym typeface="+mn-ea"/>
              </a:rPr>
              <a:t>Resiliência</a:t>
            </a:r>
          </a:p>
        </p:txBody>
      </p:sp>
      <p:sp>
        <p:nvSpPr>
          <p:cNvPr id="62" name="Text Box 10"/>
          <p:cNvSpPr txBox="1">
            <a:spLocks noChangeArrowheads="1"/>
          </p:cNvSpPr>
          <p:nvPr/>
        </p:nvSpPr>
        <p:spPr bwMode="auto">
          <a:xfrm rot="19116543">
            <a:off x="7110730" y="4960620"/>
            <a:ext cx="16764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PT" sz="1600" dirty="0" smtClean="0">
                <a:solidFill>
                  <a:schemeClr val="tx1"/>
                </a:solidFill>
                <a:sym typeface="+mn-ea"/>
              </a:rPr>
              <a:t>Mobilizar</a:t>
            </a:r>
            <a:endParaRPr lang="pt-PT" sz="1600" dirty="0" smtClean="0">
              <a:solidFill>
                <a:schemeClr val="tx1"/>
              </a:solidFill>
            </a:endParaRPr>
          </a:p>
          <a:p>
            <a:pPr>
              <a:spcBef>
                <a:spcPct val="0"/>
              </a:spcBef>
              <a:buFont typeface="Wingdings" panose="05000000000000000000" pitchFamily="2" charset="2"/>
              <a:buChar char="ü"/>
            </a:pPr>
            <a:r>
              <a:rPr lang="pt-PT" sz="1600" dirty="0" smtClean="0">
                <a:solidFill>
                  <a:schemeClr val="tx1"/>
                </a:solidFill>
                <a:sym typeface="+mn-ea"/>
              </a:rPr>
              <a:t>Empreender</a:t>
            </a:r>
            <a:endParaRPr lang="pt-PT" sz="1600" dirty="0" smtClean="0">
              <a:solidFill>
                <a:schemeClr val="bg1"/>
              </a:solidFill>
            </a:endParaRPr>
          </a:p>
          <a:p>
            <a:pPr algn="l">
              <a:spcBef>
                <a:spcPct val="0"/>
              </a:spcBef>
              <a:buFont typeface="Wingdings" panose="05000000000000000000" pitchFamily="2" charset="2"/>
              <a:buChar char="ü"/>
            </a:pPr>
            <a:r>
              <a:rPr lang="pt-PT" sz="1600" dirty="0" smtClean="0">
                <a:solidFill>
                  <a:schemeClr val="tx1"/>
                </a:solidFill>
                <a:sym typeface="+mn-ea"/>
              </a:rPr>
              <a:t>Expandir</a:t>
            </a:r>
          </a:p>
        </p:txBody>
      </p:sp>
      <p:sp>
        <p:nvSpPr>
          <p:cNvPr id="67" name="Text Box 7"/>
          <p:cNvSpPr txBox="1">
            <a:spLocks noChangeArrowheads="1"/>
          </p:cNvSpPr>
          <p:nvPr/>
        </p:nvSpPr>
        <p:spPr bwMode="auto">
          <a:xfrm rot="20049445">
            <a:off x="7957185" y="3571875"/>
            <a:ext cx="17526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PT" sz="1600" dirty="0" smtClean="0">
                <a:solidFill>
                  <a:schemeClr val="tx1"/>
                </a:solidFill>
                <a:sym typeface="+mn-ea"/>
              </a:rPr>
              <a:t>Competência</a:t>
            </a:r>
            <a:endParaRPr lang="pt-PT" sz="1600" dirty="0" smtClean="0">
              <a:solidFill>
                <a:schemeClr val="bg1"/>
              </a:solidFill>
            </a:endParaRPr>
          </a:p>
          <a:p>
            <a:pPr>
              <a:spcBef>
                <a:spcPct val="0"/>
              </a:spcBef>
              <a:buFont typeface="Wingdings" panose="05000000000000000000" pitchFamily="2" charset="2"/>
              <a:buChar char="ü"/>
            </a:pPr>
            <a:r>
              <a:rPr lang="pt-PT" sz="1600" dirty="0" smtClean="0">
                <a:solidFill>
                  <a:schemeClr val="tx1"/>
                </a:solidFill>
                <a:sym typeface="+mn-ea"/>
              </a:rPr>
              <a:t>Eficiência</a:t>
            </a:r>
            <a:endParaRPr lang="pt-PT" sz="1600" dirty="0" smtClean="0">
              <a:solidFill>
                <a:schemeClr val="bg1"/>
              </a:solidFill>
            </a:endParaRPr>
          </a:p>
          <a:p>
            <a:pPr algn="l">
              <a:spcBef>
                <a:spcPct val="0"/>
              </a:spcBef>
              <a:buFont typeface="Wingdings" panose="05000000000000000000" pitchFamily="2" charset="2"/>
              <a:buChar char="ü"/>
            </a:pPr>
            <a:r>
              <a:rPr lang="pt-PT" sz="1600" dirty="0" smtClean="0">
                <a:solidFill>
                  <a:schemeClr val="tx1"/>
                </a:solidFill>
                <a:sym typeface="+mn-ea"/>
              </a:rPr>
              <a:t>Excelência</a:t>
            </a:r>
          </a:p>
        </p:txBody>
      </p:sp>
      <p:sp>
        <p:nvSpPr>
          <p:cNvPr id="68" name="Text Box 7"/>
          <p:cNvSpPr txBox="1">
            <a:spLocks noChangeArrowheads="1"/>
          </p:cNvSpPr>
          <p:nvPr/>
        </p:nvSpPr>
        <p:spPr bwMode="auto">
          <a:xfrm>
            <a:off x="9987280" y="3376295"/>
            <a:ext cx="17526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PT" sz="1600" dirty="0" smtClean="0">
                <a:solidFill>
                  <a:schemeClr val="tx1"/>
                </a:solidFill>
                <a:sym typeface="+mn-ea"/>
              </a:rPr>
              <a:t>Garantia</a:t>
            </a:r>
            <a:endParaRPr lang="pt-PT" sz="1600" dirty="0" smtClean="0">
              <a:solidFill>
                <a:schemeClr val="bg1"/>
              </a:solidFill>
            </a:endParaRPr>
          </a:p>
          <a:p>
            <a:pPr>
              <a:spcBef>
                <a:spcPct val="0"/>
              </a:spcBef>
              <a:buFont typeface="Wingdings" panose="05000000000000000000" pitchFamily="2" charset="2"/>
              <a:buChar char="ü"/>
            </a:pPr>
            <a:r>
              <a:rPr lang="pt-PT" sz="1600" dirty="0" smtClean="0">
                <a:solidFill>
                  <a:schemeClr val="tx1"/>
                </a:solidFill>
                <a:sym typeface="+mn-ea"/>
              </a:rPr>
              <a:t>Transparência</a:t>
            </a:r>
            <a:endParaRPr lang="pt-PT" sz="1600" dirty="0" smtClean="0">
              <a:solidFill>
                <a:schemeClr val="bg1"/>
              </a:solidFill>
            </a:endParaRPr>
          </a:p>
          <a:p>
            <a:pPr algn="l">
              <a:spcBef>
                <a:spcPct val="0"/>
              </a:spcBef>
              <a:buFont typeface="Wingdings" panose="05000000000000000000" pitchFamily="2" charset="2"/>
              <a:buChar char="ü"/>
            </a:pPr>
            <a:r>
              <a:rPr lang="pt-PT" sz="1600" dirty="0" smtClean="0">
                <a:solidFill>
                  <a:schemeClr val="tx1"/>
                </a:solidFill>
                <a:sym typeface="+mn-ea"/>
              </a:rPr>
              <a:t>Confiança</a:t>
            </a:r>
          </a:p>
        </p:txBody>
      </p:sp>
      <p:sp>
        <p:nvSpPr>
          <p:cNvPr id="69" name="Text Box 14"/>
          <p:cNvSpPr txBox="1">
            <a:spLocks noChangeArrowheads="1"/>
          </p:cNvSpPr>
          <p:nvPr/>
        </p:nvSpPr>
        <p:spPr bwMode="auto">
          <a:xfrm rot="18956045">
            <a:off x="6577540" y="4825631"/>
            <a:ext cx="16764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sz="1800" b="1" dirty="0" smtClean="0">
                <a:solidFill>
                  <a:srgbClr val="008CBA"/>
                </a:solidFill>
                <a:latin typeface="Century" panose="02040604050505020304" pitchFamily="18" charset="0"/>
              </a:rPr>
              <a:t>Crescimento</a:t>
            </a:r>
          </a:p>
        </p:txBody>
      </p:sp>
      <p:sp>
        <p:nvSpPr>
          <p:cNvPr id="70" name="Text Box 7"/>
          <p:cNvSpPr txBox="1">
            <a:spLocks noChangeArrowheads="1"/>
          </p:cNvSpPr>
          <p:nvPr/>
        </p:nvSpPr>
        <p:spPr bwMode="auto">
          <a:xfrm rot="21600000">
            <a:off x="9579772" y="4591026"/>
            <a:ext cx="2243277"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lgn="l">
              <a:spcBef>
                <a:spcPct val="0"/>
              </a:spcBef>
              <a:buFont typeface="Wingdings" panose="05000000000000000000" pitchFamily="2" charset="2"/>
              <a:buChar char="ü"/>
            </a:pPr>
            <a:r>
              <a:rPr lang="pt-BR" sz="1600" smtClean="0">
                <a:solidFill>
                  <a:srgbClr val="008CBA"/>
                </a:solidFill>
              </a:rPr>
              <a:t>Cabo Verde, o lugar onde a partida e o destino convergem</a:t>
            </a:r>
          </a:p>
        </p:txBody>
      </p:sp>
      <p:sp>
        <p:nvSpPr>
          <p:cNvPr id="123" name="CaixaDeTexto 84"/>
          <p:cNvSpPr txBox="1"/>
          <p:nvPr/>
        </p:nvSpPr>
        <p:spPr>
          <a:xfrm>
            <a:off x="8206740" y="59499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9525" y="3620770"/>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 name="Oval 5"/>
          <p:cNvSpPr/>
          <p:nvPr/>
        </p:nvSpPr>
        <p:spPr>
          <a:xfrm>
            <a:off x="3154315" y="1174580"/>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9" name="Oval 8"/>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 name="Oval 9"/>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2" name="CaixaDeTexto 143"/>
          <p:cNvSpPr txBox="1"/>
          <p:nvPr/>
        </p:nvSpPr>
        <p:spPr>
          <a:xfrm>
            <a:off x="3841750" y="4599305"/>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13" name="CaixaDeTexto 147"/>
          <p:cNvSpPr txBox="1"/>
          <p:nvPr/>
        </p:nvSpPr>
        <p:spPr>
          <a:xfrm>
            <a:off x="7494270" y="3822700"/>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p>
        </p:txBody>
      </p:sp>
      <p:cxnSp>
        <p:nvCxnSpPr>
          <p:cNvPr id="15"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aixaDeTexto 194"/>
          <p:cNvSpPr txBox="1"/>
          <p:nvPr/>
        </p:nvSpPr>
        <p:spPr>
          <a:xfrm>
            <a:off x="7748270" y="2778125"/>
            <a:ext cx="70675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CEDAO</a:t>
            </a:r>
          </a:p>
        </p:txBody>
      </p:sp>
      <p:sp>
        <p:nvSpPr>
          <p:cNvPr id="17" name="CaixaDeTexto 10"/>
          <p:cNvSpPr txBox="1"/>
          <p:nvPr/>
        </p:nvSpPr>
        <p:spPr>
          <a:xfrm>
            <a:off x="4288155" y="2261235"/>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18" name="Imagem9"/>
          <p:cNvPicPr>
            <a:picLocks noChangeAspect="1"/>
          </p:cNvPicPr>
          <p:nvPr/>
        </p:nvPicPr>
        <p:blipFill>
          <a:blip r:embed="rId3"/>
          <a:stretch>
            <a:fillRect/>
          </a:stretch>
        </p:blipFill>
        <p:spPr>
          <a:xfrm>
            <a:off x="5593038" y="2880550"/>
            <a:ext cx="955769" cy="740483"/>
          </a:xfrm>
          <a:prstGeom prst="rect">
            <a:avLst/>
          </a:prstGeom>
          <a:noFill/>
          <a:ln>
            <a:noFill/>
          </a:ln>
          <a:effectLst/>
        </p:spPr>
      </p:pic>
      <p:sp>
        <p:nvSpPr>
          <p:cNvPr id="19" name="CaixaDeTexto 147"/>
          <p:cNvSpPr txBox="1"/>
          <p:nvPr/>
        </p:nvSpPr>
        <p:spPr>
          <a:xfrm>
            <a:off x="7268845" y="453136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0" name="Conexão Reta 19"/>
          <p:cNvCxnSpPr/>
          <p:nvPr/>
        </p:nvCxnSpPr>
        <p:spPr>
          <a:xfrm flipV="1">
            <a:off x="7922260" y="977265"/>
            <a:ext cx="1835150" cy="186753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1" name="Conexão Reta 20"/>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22" name="Caixa de Texto 21"/>
          <p:cNvSpPr txBox="1"/>
          <p:nvPr/>
        </p:nvSpPr>
        <p:spPr>
          <a:xfrm>
            <a:off x="7677150" y="2685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3" name="Conexão Reta 22"/>
          <p:cNvCxnSpPr/>
          <p:nvPr/>
        </p:nvCxnSpPr>
        <p:spPr>
          <a:xfrm>
            <a:off x="2525395" y="1007745"/>
            <a:ext cx="1837055" cy="137922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4" name="Conexão Reta 23"/>
          <p:cNvCxnSpPr/>
          <p:nvPr/>
        </p:nvCxnSpPr>
        <p:spPr>
          <a:xfrm>
            <a:off x="2253615" y="100584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5" name="Conexão Reta 24"/>
          <p:cNvCxnSpPr/>
          <p:nvPr/>
        </p:nvCxnSpPr>
        <p:spPr>
          <a:xfrm>
            <a:off x="3935730" y="4816475"/>
            <a:ext cx="422275" cy="24066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6" name="Conexão Reta 25"/>
          <p:cNvCxnSpPr/>
          <p:nvPr/>
        </p:nvCxnSpPr>
        <p:spPr>
          <a:xfrm flipH="1">
            <a:off x="9764395" y="966470"/>
            <a:ext cx="276225" cy="1905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7" name="Imagem 26"/>
          <p:cNvPicPr>
            <a:picLocks noChangeAspect="1"/>
          </p:cNvPicPr>
          <p:nvPr/>
        </p:nvPicPr>
        <p:blipFill>
          <a:blip r:embed="rId4"/>
          <a:stretch>
            <a:fillRect/>
          </a:stretch>
        </p:blipFill>
        <p:spPr>
          <a:xfrm>
            <a:off x="5199380" y="4237990"/>
            <a:ext cx="1346835" cy="1127760"/>
          </a:xfrm>
          <a:prstGeom prst="rect">
            <a:avLst/>
          </a:prstGeom>
        </p:spPr>
      </p:pic>
      <p:sp>
        <p:nvSpPr>
          <p:cNvPr id="28" name="Anel 27"/>
          <p:cNvSpPr/>
          <p:nvPr/>
        </p:nvSpPr>
        <p:spPr>
          <a:xfrm>
            <a:off x="5012690" y="379920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9" name="Caixa de Texto 28"/>
          <p:cNvSpPr txBox="1"/>
          <p:nvPr/>
        </p:nvSpPr>
        <p:spPr>
          <a:xfrm>
            <a:off x="4855210" y="2101215"/>
            <a:ext cx="3248025" cy="583565"/>
          </a:xfrm>
          <a:prstGeom prst="rect">
            <a:avLst/>
          </a:prstGeom>
          <a:noFill/>
        </p:spPr>
        <p:txBody>
          <a:bodyPr wrap="square" rtlCol="0">
            <a:spAutoFit/>
          </a:bodyPr>
          <a:lstStyle/>
          <a:p>
            <a:pPr algn="ctr"/>
            <a:r>
              <a:rPr lang="pt-PT" altLang="en-US" sz="1600" i="1">
                <a:solidFill>
                  <a:srgbClr val="008CBA"/>
                </a:solidFill>
              </a:rPr>
              <a:t>A DIMENSÃO GEOECONÓMICA DE CABO VERDE</a:t>
            </a:r>
          </a:p>
        </p:txBody>
      </p:sp>
      <p:sp>
        <p:nvSpPr>
          <p:cNvPr id="30" name="Retângulo Arredondado 29"/>
          <p:cNvSpPr/>
          <p:nvPr/>
        </p:nvSpPr>
        <p:spPr>
          <a:xfrm>
            <a:off x="3589655" y="105410"/>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31" name="Conexão Reta 30"/>
          <p:cNvCxnSpPr/>
          <p:nvPr/>
        </p:nvCxnSpPr>
        <p:spPr>
          <a:xfrm>
            <a:off x="4093845" y="955675"/>
            <a:ext cx="253365" cy="1374140"/>
          </a:xfrm>
          <a:prstGeom prst="line">
            <a:avLst/>
          </a:prstGeom>
          <a:ln w="3175">
            <a:solidFill>
              <a:srgbClr val="008C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32" name="Caixa de Texto 31"/>
          <p:cNvSpPr txBox="1"/>
          <p:nvPr/>
        </p:nvSpPr>
        <p:spPr>
          <a:xfrm>
            <a:off x="4077970" y="76009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Posição nos mercados</a:t>
            </a:r>
          </a:p>
        </p:txBody>
      </p:sp>
      <p:sp>
        <p:nvSpPr>
          <p:cNvPr id="34" name="Retângulo Arredondado 33"/>
          <p:cNvSpPr/>
          <p:nvPr/>
        </p:nvSpPr>
        <p:spPr>
          <a:xfrm>
            <a:off x="22860" y="2394585"/>
            <a:ext cx="1323975"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rPr>
              <a:t>União Europeia</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rPr>
              <a:t>MERCOSUL</a:t>
            </a:r>
          </a:p>
          <a:p>
            <a:pPr algn="l"/>
            <a:r>
              <a:rPr lang="pt-PT" altLang="en-US" sz="1200">
                <a:ln>
                  <a:noFill/>
                </a:ln>
                <a:solidFill>
                  <a:srgbClr val="008CBA"/>
                </a:solidFill>
                <a:latin typeface="Arial Narrow" panose="020B0606020202030204" pitchFamily="34" charset="0"/>
                <a:cs typeface="Arial Narrow" panose="020B0606020202030204" pitchFamily="34" charset="0"/>
              </a:rPr>
              <a:t>■ 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35" name="Caixa de Texto 34"/>
          <p:cNvSpPr txBox="1"/>
          <p:nvPr/>
        </p:nvSpPr>
        <p:spPr>
          <a:xfrm>
            <a:off x="631825" y="3854450"/>
            <a:ext cx="1040765" cy="275590"/>
          </a:xfrm>
          <a:prstGeom prst="rect">
            <a:avLst/>
          </a:prstGeom>
          <a:noFill/>
        </p:spPr>
        <p:txBody>
          <a:bodyPr wrap="square" rtlCol="0">
            <a:spAutoFit/>
          </a:bodyPr>
          <a:lstStyle/>
          <a:p>
            <a:r>
              <a:rPr lang="pt-PT" altLang="en-US" sz="1200" i="1">
                <a:solidFill>
                  <a:schemeClr val="tx1">
                    <a:lumMod val="95000"/>
                  </a:schemeClr>
                </a:solidFill>
                <a:latin typeface="Arial Narrow" panose="020B0606020202030204" pitchFamily="34" charset="0"/>
                <a:cs typeface="Arial Narrow" panose="020B0606020202030204" pitchFamily="34" charset="0"/>
              </a:rPr>
              <a:t>Market position</a:t>
            </a:r>
          </a:p>
        </p:txBody>
      </p:sp>
      <p:cxnSp>
        <p:nvCxnSpPr>
          <p:cNvPr id="36" name="Conexão Reta 35"/>
          <p:cNvCxnSpPr/>
          <p:nvPr/>
        </p:nvCxnSpPr>
        <p:spPr>
          <a:xfrm flipH="1">
            <a:off x="3874135" y="3492500"/>
            <a:ext cx="1743710" cy="126936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7" name="Caixa de Texto 36"/>
          <p:cNvSpPr txBox="1"/>
          <p:nvPr/>
        </p:nvSpPr>
        <p:spPr>
          <a:xfrm>
            <a:off x="3296920" y="4353560"/>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País membro</a:t>
            </a:r>
          </a:p>
        </p:txBody>
      </p:sp>
      <p:cxnSp>
        <p:nvCxnSpPr>
          <p:cNvPr id="38" name="Conexão Reta 37"/>
          <p:cNvCxnSpPr/>
          <p:nvPr/>
        </p:nvCxnSpPr>
        <p:spPr>
          <a:xfrm>
            <a:off x="4389755" y="2435225"/>
            <a:ext cx="1310640" cy="64325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42" name="Conexão Reta 41"/>
          <p:cNvCxnSpPr/>
          <p:nvPr/>
        </p:nvCxnSpPr>
        <p:spPr>
          <a:xfrm flipH="1">
            <a:off x="6530975" y="2922270"/>
            <a:ext cx="1265555" cy="490855"/>
          </a:xfrm>
          <a:prstGeom prst="line">
            <a:avLst/>
          </a:prstGeom>
          <a:ln>
            <a:solidFill>
              <a:srgbClr val="008C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3" name="Conexão Reta 42"/>
          <p:cNvCxnSpPr/>
          <p:nvPr/>
        </p:nvCxnSpPr>
        <p:spPr>
          <a:xfrm>
            <a:off x="6372225" y="3574415"/>
            <a:ext cx="1997710" cy="33401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5" name="Caixa de Texto 44"/>
          <p:cNvSpPr txBox="1"/>
          <p:nvPr/>
        </p:nvSpPr>
        <p:spPr>
          <a:xfrm>
            <a:off x="7715250" y="2934970"/>
            <a:ext cx="105283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País membro</a:t>
            </a:r>
          </a:p>
        </p:txBody>
      </p:sp>
      <p:cxnSp>
        <p:nvCxnSpPr>
          <p:cNvPr id="46" name="Conexão Reta 45"/>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7" name="Caixa de Texto 46"/>
          <p:cNvSpPr txBox="1"/>
          <p:nvPr/>
        </p:nvSpPr>
        <p:spPr>
          <a:xfrm>
            <a:off x="7494905" y="3549015"/>
            <a:ext cx="1294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Acordos especiais</a:t>
            </a:r>
          </a:p>
        </p:txBody>
      </p:sp>
      <p:sp>
        <p:nvSpPr>
          <p:cNvPr id="48" name="Caixa de Texto 47"/>
          <p:cNvSpPr txBox="1"/>
          <p:nvPr/>
        </p:nvSpPr>
        <p:spPr>
          <a:xfrm>
            <a:off x="7679690" y="4270375"/>
            <a:ext cx="125349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Acordos especiais</a:t>
            </a:r>
          </a:p>
        </p:txBody>
      </p:sp>
      <p:cxnSp>
        <p:nvCxnSpPr>
          <p:cNvPr id="49" name="Conexão Reta 48"/>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Conexão Reta 49"/>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1" name="Conexão Reta 50"/>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2" name="Conexão Reta 51"/>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3" name="Conexão Reta 52"/>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4" name="Conexão Reta 53"/>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55" name="Caixa de Texto 54"/>
          <p:cNvSpPr txBox="1"/>
          <p:nvPr/>
        </p:nvSpPr>
        <p:spPr>
          <a:xfrm>
            <a:off x="8248015"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56" name="Caixa de Texto 55"/>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57" name="Conexão Reta 56"/>
          <p:cNvCxnSpPr/>
          <p:nvPr/>
        </p:nvCxnSpPr>
        <p:spPr>
          <a:xfrm>
            <a:off x="10027920" y="8629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58" name="Conexão Reta 57"/>
          <p:cNvCxnSpPr/>
          <p:nvPr/>
        </p:nvCxnSpPr>
        <p:spPr>
          <a:xfrm flipH="1">
            <a:off x="9930765" y="3234690"/>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59" name="Conexão Reta 58"/>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60" name="Conexão Reta 59"/>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61" name="Conexão Reta 60"/>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62" name="Conexão Reta 61"/>
          <p:cNvCxnSpPr/>
          <p:nvPr/>
        </p:nvCxnSpPr>
        <p:spPr>
          <a:xfrm rot="5400000">
            <a:off x="560705" y="397383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63" name="Conexão Reta 62"/>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4" name="Conexão Reta 63"/>
          <p:cNvCxnSpPr/>
          <p:nvPr/>
        </p:nvCxnSpPr>
        <p:spPr>
          <a:xfrm>
            <a:off x="683260" y="4097020"/>
            <a:ext cx="3159760" cy="65341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5" name="Conexão Reta 64"/>
          <p:cNvCxnSpPr/>
          <p:nvPr/>
        </p:nvCxnSpPr>
        <p:spPr>
          <a:xfrm>
            <a:off x="2654935" y="4324985"/>
            <a:ext cx="1197610" cy="41402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6" name="Conexão Reta 65"/>
          <p:cNvCxnSpPr/>
          <p:nvPr/>
        </p:nvCxnSpPr>
        <p:spPr>
          <a:xfrm>
            <a:off x="2667000" y="415290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67" name="Caixa de Texto 66"/>
          <p:cNvSpPr txBox="1"/>
          <p:nvPr/>
        </p:nvSpPr>
        <p:spPr>
          <a:xfrm>
            <a:off x="3679825" y="45650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68" name="Conexão Reta 67"/>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9" name="Conexão Reta 68"/>
          <p:cNvCxnSpPr/>
          <p:nvPr/>
        </p:nvCxnSpPr>
        <p:spPr>
          <a:xfrm flipH="1">
            <a:off x="1209675" y="2646680"/>
            <a:ext cx="44767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0" name="Conexão Reta 69"/>
          <p:cNvCxnSpPr/>
          <p:nvPr/>
        </p:nvCxnSpPr>
        <p:spPr>
          <a:xfrm flipH="1">
            <a:off x="742950" y="2828925"/>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1" name="Conexão Reta 70"/>
          <p:cNvCxnSpPr/>
          <p:nvPr/>
        </p:nvCxnSpPr>
        <p:spPr>
          <a:xfrm flipH="1">
            <a:off x="1027430" y="302069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2" name="Conexão Reta 71"/>
          <p:cNvCxnSpPr/>
          <p:nvPr/>
        </p:nvCxnSpPr>
        <p:spPr>
          <a:xfrm flipH="1" flipV="1">
            <a:off x="647700" y="3180080"/>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3" name="Conexão Reta 72"/>
          <p:cNvCxnSpPr/>
          <p:nvPr/>
        </p:nvCxnSpPr>
        <p:spPr>
          <a:xfrm flipH="1" flipV="1">
            <a:off x="742950" y="3373120"/>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4" name="Conexão Reta 73"/>
          <p:cNvCxnSpPr/>
          <p:nvPr/>
        </p:nvCxnSpPr>
        <p:spPr>
          <a:xfrm flipH="1">
            <a:off x="782955" y="3562350"/>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75" name="Triângulo Isósceles 74"/>
          <p:cNvSpPr/>
          <p:nvPr/>
        </p:nvSpPr>
        <p:spPr>
          <a:xfrm>
            <a:off x="2428875"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76" name="Conexão Reta 75"/>
          <p:cNvCxnSpPr/>
          <p:nvPr/>
        </p:nvCxnSpPr>
        <p:spPr>
          <a:xfrm>
            <a:off x="4097020" y="774065"/>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77" name="Conexão Reta 76"/>
          <p:cNvCxnSpPr/>
          <p:nvPr/>
        </p:nvCxnSpPr>
        <p:spPr>
          <a:xfrm rot="5400000">
            <a:off x="4076700" y="65849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78" name="Rectângulo 77"/>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Moçambique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 Equatorial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 Equatorial </a:t>
            </a:r>
            <a:endParaRPr lang="pt-PT" altLang="en-US" sz="1200"/>
          </a:p>
        </p:txBody>
      </p:sp>
      <p:cxnSp>
        <p:nvCxnSpPr>
          <p:cNvPr id="79" name="Conexão Reta 78"/>
          <p:cNvCxnSpPr/>
          <p:nvPr/>
        </p:nvCxnSpPr>
        <p:spPr>
          <a:xfrm>
            <a:off x="7143115" y="122301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80" name="Conexão Reta 79"/>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81" name="Triângulo Isósceles 80"/>
          <p:cNvSpPr/>
          <p:nvPr/>
        </p:nvSpPr>
        <p:spPr>
          <a:xfrm>
            <a:off x="6904990" y="71437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2" name="Conexão Reta 81"/>
          <p:cNvCxnSpPr/>
          <p:nvPr/>
        </p:nvCxnSpPr>
        <p:spPr>
          <a:xfrm flipH="1">
            <a:off x="4334510" y="1402080"/>
            <a:ext cx="2810510" cy="96647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83" name="Conexão Reta 82"/>
          <p:cNvCxnSpPr/>
          <p:nvPr/>
        </p:nvCxnSpPr>
        <p:spPr>
          <a:xfrm flipH="1">
            <a:off x="4311650" y="204470"/>
            <a:ext cx="1297305"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84" name="Conexão Reta 83"/>
          <p:cNvCxnSpPr/>
          <p:nvPr/>
        </p:nvCxnSpPr>
        <p:spPr>
          <a:xfrm flipH="1">
            <a:off x="4325620" y="383540"/>
            <a:ext cx="1316355" cy="2095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85" name="Conexão Reta 84"/>
          <p:cNvCxnSpPr/>
          <p:nvPr/>
        </p:nvCxnSpPr>
        <p:spPr>
          <a:xfrm flipH="1">
            <a:off x="4384675" y="563245"/>
            <a:ext cx="1224280"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86" name="Cortar Retângulo de Canto Simples 85"/>
          <p:cNvSpPr/>
          <p:nvPr/>
        </p:nvSpPr>
        <p:spPr>
          <a:xfrm>
            <a:off x="6021070" y="848995"/>
            <a:ext cx="219392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Posições nas regiões económicas</a:t>
            </a:r>
          </a:p>
        </p:txBody>
      </p:sp>
      <p:sp>
        <p:nvSpPr>
          <p:cNvPr id="87" name="Cortar Retângulo de Canto Simples 86"/>
          <p:cNvSpPr/>
          <p:nvPr/>
        </p:nvSpPr>
        <p:spPr>
          <a:xfrm>
            <a:off x="1575435" y="3778885"/>
            <a:ext cx="209550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1200"/>
              </a:lnSpc>
            </a:pPr>
            <a:r>
              <a:rPr lang="pt-PT" altLang="en-US" sz="1200" dirty="0">
                <a:solidFill>
                  <a:schemeClr val="bg1"/>
                </a:solidFill>
                <a:latin typeface="Arial Narrow" panose="020B0606020202030204" pitchFamily="34" charset="0"/>
                <a:cs typeface="Arial Narrow" panose="020B0606020202030204" pitchFamily="34" charset="0"/>
                <a:sym typeface="+mn-ea"/>
              </a:rPr>
              <a:t>Posições nas regiões económicas</a:t>
            </a:r>
          </a:p>
        </p:txBody>
      </p:sp>
      <p:cxnSp>
        <p:nvCxnSpPr>
          <p:cNvPr id="88" name="Conexão Reta 87"/>
          <p:cNvCxnSpPr/>
          <p:nvPr/>
        </p:nvCxnSpPr>
        <p:spPr>
          <a:xfrm>
            <a:off x="2257425" y="88392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89" name="Imagem 88" descr="250px-Palop.svg"/>
          <p:cNvPicPr>
            <a:picLocks noChangeAspect="1"/>
          </p:cNvPicPr>
          <p:nvPr/>
        </p:nvPicPr>
        <p:blipFill>
          <a:blip r:embed="rId5"/>
          <a:stretch>
            <a:fillRect/>
          </a:stretch>
        </p:blipFill>
        <p:spPr>
          <a:xfrm>
            <a:off x="4445" y="-4445"/>
            <a:ext cx="2381250" cy="2381250"/>
          </a:xfrm>
          <a:prstGeom prst="rect">
            <a:avLst/>
          </a:prstGeom>
        </p:spPr>
      </p:pic>
      <p:sp>
        <p:nvSpPr>
          <p:cNvPr id="90" name="Caixa de Texto 89"/>
          <p:cNvSpPr txBox="1"/>
          <p:nvPr/>
        </p:nvSpPr>
        <p:spPr>
          <a:xfrm>
            <a:off x="-8890" y="4523740"/>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a:t>
            </a:r>
            <a:r>
              <a:rPr lang="pt-PT" altLang="en-US" sz="1200" i="1">
                <a:gradFill>
                  <a:gsLst>
                    <a:gs pos="0">
                      <a:srgbClr val="7B32B2"/>
                    </a:gs>
                    <a:gs pos="100000">
                      <a:srgbClr val="401A5D"/>
                    </a:gs>
                  </a:gsLst>
                  <a:lin scaled="0"/>
                </a:gradFill>
                <a:sym typeface="+mn-ea"/>
              </a:rPr>
              <a:t>países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hab</a:t>
            </a:r>
          </a:p>
        </p:txBody>
      </p:sp>
      <p:cxnSp>
        <p:nvCxnSpPr>
          <p:cNvPr id="91" name="Conexão Reta 90"/>
          <p:cNvCxnSpPr/>
          <p:nvPr/>
        </p:nvCxnSpPr>
        <p:spPr>
          <a:xfrm flipH="1">
            <a:off x="244475" y="3639185"/>
            <a:ext cx="26670" cy="87630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92" name="Fluxograma: Conexão 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3" name="Conexão Reta 92"/>
          <p:cNvCxnSpPr/>
          <p:nvPr/>
        </p:nvCxnSpPr>
        <p:spPr>
          <a:xfrm rot="5400000">
            <a:off x="250190" y="442087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94" name="Conexão Reta 93"/>
          <p:cNvCxnSpPr/>
          <p:nvPr/>
        </p:nvCxnSpPr>
        <p:spPr>
          <a:xfrm>
            <a:off x="5902960" y="3669030"/>
            <a:ext cx="514985" cy="15557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95" name="Conexão Reta 94"/>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96" name="Rectângulo 95"/>
          <p:cNvSpPr/>
          <p:nvPr/>
        </p:nvSpPr>
        <p:spPr>
          <a:xfrm>
            <a:off x="-13335" y="4933315"/>
            <a:ext cx="3974465" cy="177038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chemeClr val="accent5">
                    <a:lumMod val="75000"/>
                  </a:schemeClr>
                </a:solidFill>
                <a:latin typeface="Arial Narrow" panose="020B0606020202030204" pitchFamily="34" charset="0"/>
                <a:cs typeface="Arial Narrow" panose="020B0606020202030204" pitchFamily="34" charset="0"/>
                <a:sym typeface="+mn-ea"/>
              </a:rPr>
              <a:t>CEDAO</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Comunidade Económica dos Estados da África Ocidental</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Países Africanos de Língua Oficial Portuguesa</a:t>
            </a:r>
            <a:endParaRPr lang="pt-PT" altLang="en-US" sz="10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Comunidade dos Países de Língua Oficial Portuguesa</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Comunidade de Desenvolvimento da África Austral</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Associação de Nações do Sudeste Asiático</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a:ln>
                  <a:noFill/>
                </a:ln>
                <a:solidFill>
                  <a:srgbClr val="008CBA"/>
                </a:solidFill>
                <a:latin typeface="Arial Narrow" panose="020B0606020202030204" pitchFamily="34" charset="0"/>
                <a:cs typeface="Arial Narrow" panose="020B0606020202030204" pitchFamily="34" charset="0"/>
                <a:sym typeface="+mn-ea"/>
              </a:rPr>
              <a:t>CEEAC - Comunidade Económica dos Estados da África Central</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Comunidade Económica e Monetária da África Central</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Sistema de preferências generalizadas  da União Europeia</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Lei de Crescimento e Oportunidades para África</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MERCOSUL</a:t>
            </a:r>
            <a:r>
              <a:rPr lang="pt-PT" altLang="en-US" sz="1000">
                <a:ln>
                  <a:noFill/>
                </a:ln>
                <a:solidFill>
                  <a:srgbClr val="008CBA"/>
                </a:solidFill>
                <a:latin typeface="Arial Narrow" panose="020B0606020202030204" pitchFamily="34" charset="0"/>
                <a:cs typeface="Arial Narrow" panose="020B0606020202030204" pitchFamily="34" charset="0"/>
                <a:sym typeface="+mn-ea"/>
              </a:rPr>
              <a:t> - Mercado Comum do Sul</a:t>
            </a: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97" name="Caixa de Texto 96"/>
          <p:cNvSpPr txBox="1"/>
          <p:nvPr/>
        </p:nvSpPr>
        <p:spPr>
          <a:xfrm>
            <a:off x="1935480" y="2540"/>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países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hab</a:t>
            </a:r>
          </a:p>
        </p:txBody>
      </p:sp>
      <p:cxnSp>
        <p:nvCxnSpPr>
          <p:cNvPr id="98" name="Conexão Reta 97"/>
          <p:cNvCxnSpPr/>
          <p:nvPr/>
        </p:nvCxnSpPr>
        <p:spPr>
          <a:xfrm rot="5400000">
            <a:off x="2493645" y="6032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99" name="Conexão Reta 98"/>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00" name="Conexão Reta 99"/>
          <p:cNvCxnSpPr/>
          <p:nvPr/>
        </p:nvCxnSpPr>
        <p:spPr>
          <a:xfrm flipV="1">
            <a:off x="2622550" y="534035"/>
            <a:ext cx="1037590" cy="2051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01" name="Fluxograma: Conexão 100"/>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2" name="Caixa de Texto 101"/>
          <p:cNvSpPr txBox="1"/>
          <p:nvPr/>
        </p:nvSpPr>
        <p:spPr>
          <a:xfrm>
            <a:off x="5605145" y="5236210"/>
            <a:ext cx="2519680" cy="645160"/>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a:solidFill>
                  <a:srgbClr val="008CBA"/>
                </a:solidFill>
              </a:rPr>
              <a:t>Por mar, por ar e por canal digital Cabo Verde liga o seu negócio a 2,8 bilhões de consumidores nos 4 continentes.</a:t>
            </a:r>
          </a:p>
        </p:txBody>
      </p:sp>
      <p:cxnSp>
        <p:nvCxnSpPr>
          <p:cNvPr id="103" name="Conexão Reta 102"/>
          <p:cNvCxnSpPr/>
          <p:nvPr/>
        </p:nvCxnSpPr>
        <p:spPr>
          <a:xfrm rot="5400000" flipH="1" flipV="1">
            <a:off x="4232275" y="51879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04" name="Conexão Reta 103"/>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05" name="Caixa de Texto 104"/>
          <p:cNvSpPr txBox="1"/>
          <p:nvPr/>
        </p:nvSpPr>
        <p:spPr>
          <a:xfrm>
            <a:off x="405130" y="4251325"/>
            <a:ext cx="146875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Posição nos mercados</a:t>
            </a:r>
          </a:p>
        </p:txBody>
      </p:sp>
      <p:cxnSp>
        <p:nvCxnSpPr>
          <p:cNvPr id="106"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Caixa de Texto 106"/>
          <p:cNvSpPr txBox="1"/>
          <p:nvPr/>
        </p:nvSpPr>
        <p:spPr>
          <a:xfrm>
            <a:off x="1765300" y="1744980"/>
            <a:ext cx="2377440" cy="681355"/>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6 Países</a:t>
            </a:r>
          </a:p>
          <a:p>
            <a:pPr>
              <a:lnSpc>
                <a:spcPct val="80000"/>
              </a:lnSpc>
              <a:spcBef>
                <a:spcPts val="0"/>
              </a:spcBef>
              <a:spcAft>
                <a:spcPts val="0"/>
              </a:spcAft>
            </a:pPr>
            <a:r>
              <a:rPr lang="pt-PT" altLang="en-US" sz="1200" i="1">
                <a:gradFill>
                  <a:gsLst>
                    <a:gs pos="0">
                      <a:srgbClr val="7B32B2"/>
                    </a:gs>
                    <a:gs pos="100000">
                      <a:srgbClr val="401A5D"/>
                    </a:gs>
                  </a:gsLst>
                  <a:lin scaled="0"/>
                </a:gradFill>
              </a:rPr>
              <a:t>68.267.839 hab</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Utiliz. de Internet</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Penetração [ % Pop.]</a:t>
            </a:r>
          </a:p>
        </p:txBody>
      </p:sp>
      <p:sp>
        <p:nvSpPr>
          <p:cNvPr id="108" name="Caixa de Texto 107"/>
          <p:cNvSpPr txBox="1"/>
          <p:nvPr/>
        </p:nvSpPr>
        <p:spPr>
          <a:xfrm>
            <a:off x="9606280" y="1132840"/>
            <a:ext cx="158877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15 Países</a:t>
            </a:r>
          </a:p>
          <a:p>
            <a:pPr>
              <a:lnSpc>
                <a:spcPct val="80000"/>
              </a:lnSpc>
              <a:spcBef>
                <a:spcPts val="0"/>
              </a:spcBef>
              <a:spcAft>
                <a:spcPts val="0"/>
              </a:spcAft>
            </a:pPr>
            <a:r>
              <a:rPr lang="pt-PT" altLang="en-US" sz="1200" i="1">
                <a:gradFill>
                  <a:gsLst>
                    <a:gs pos="0">
                      <a:srgbClr val="7B32B2"/>
                    </a:gs>
                    <a:gs pos="100000">
                      <a:srgbClr val="401A5D"/>
                    </a:gs>
                  </a:gsLst>
                  <a:lin scaled="0"/>
                </a:gradFill>
              </a:rPr>
              <a:t>397.205.519 hab</a:t>
            </a:r>
          </a:p>
        </p:txBody>
      </p:sp>
      <p:sp>
        <p:nvSpPr>
          <p:cNvPr id="109" name="Caixa de Texto 108"/>
          <p:cNvSpPr txBox="1"/>
          <p:nvPr/>
        </p:nvSpPr>
        <p:spPr>
          <a:xfrm>
            <a:off x="9601835" y="1492885"/>
            <a:ext cx="2541905" cy="460375"/>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188.423.476 Utiliz. de Internet</a:t>
            </a: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Penetração [ % Pop.]</a:t>
            </a:r>
            <a:endParaRPr lang="pt-PT" altLang="en-US" sz="1200" i="1">
              <a:gradFill>
                <a:gsLst>
                  <a:gs pos="0">
                    <a:srgbClr val="7B32B2"/>
                  </a:gs>
                  <a:gs pos="100000">
                    <a:srgbClr val="401A5D"/>
                  </a:gs>
                </a:gsLst>
                <a:lin scaled="0"/>
              </a:gradFill>
            </a:endParaRPr>
          </a:p>
        </p:txBody>
      </p:sp>
      <p:sp>
        <p:nvSpPr>
          <p:cNvPr id="110" name="Caixa de Texto 109"/>
          <p:cNvSpPr txBox="1"/>
          <p:nvPr/>
        </p:nvSpPr>
        <p:spPr>
          <a:xfrm>
            <a:off x="10474960" y="4036695"/>
            <a:ext cx="158242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27 Países</a:t>
            </a:r>
          </a:p>
          <a:p>
            <a:pPr>
              <a:lnSpc>
                <a:spcPct val="80000"/>
              </a:lnSpc>
              <a:spcBef>
                <a:spcPts val="0"/>
              </a:spcBef>
              <a:spcAft>
                <a:spcPts val="0"/>
              </a:spcAft>
            </a:pPr>
            <a:r>
              <a:rPr lang="pt-PT" altLang="en-US" sz="1200" i="1">
                <a:gradFill>
                  <a:gsLst>
                    <a:gs pos="0">
                      <a:srgbClr val="7B32B2"/>
                    </a:gs>
                    <a:gs pos="100000">
                      <a:srgbClr val="401A5D"/>
                    </a:gs>
                  </a:gsLst>
                  <a:lin scaled="0"/>
                </a:gradFill>
              </a:rPr>
              <a:t>513.635.012 hab</a:t>
            </a:r>
          </a:p>
        </p:txBody>
      </p:sp>
      <p:sp>
        <p:nvSpPr>
          <p:cNvPr id="111" name="Caixa de Texto 110"/>
          <p:cNvSpPr txBox="1"/>
          <p:nvPr/>
        </p:nvSpPr>
        <p:spPr>
          <a:xfrm>
            <a:off x="9776460" y="4404995"/>
            <a:ext cx="2382520" cy="460375"/>
          </a:xfrm>
          <a:prstGeom prst="rect">
            <a:avLst/>
          </a:prstGeom>
          <a:noFill/>
        </p:spPr>
        <p:txBody>
          <a:bodyPr wrap="square" rtlCol="0">
            <a:spAutoFit/>
          </a:bodyPr>
          <a:lstStyle/>
          <a:p>
            <a:r>
              <a:rPr lang="pt-PT" altLang="en-US" sz="1200" i="1">
                <a:gradFill>
                  <a:gsLst>
                    <a:gs pos="0">
                      <a:srgbClr val="7B32B2"/>
                    </a:gs>
                    <a:gs pos="100000">
                      <a:srgbClr val="401A5D"/>
                    </a:gs>
                  </a:gsLst>
                  <a:lin scaled="0"/>
                </a:gradFill>
              </a:rPr>
              <a:t>461.255.831</a:t>
            </a:r>
            <a:r>
              <a:rPr lang="pt-PT" altLang="en-US" sz="1200" i="1">
                <a:gradFill>
                  <a:gsLst>
                    <a:gs pos="0">
                      <a:srgbClr val="7B32B2"/>
                    </a:gs>
                    <a:gs pos="100000">
                      <a:srgbClr val="401A5D"/>
                    </a:gs>
                  </a:gsLst>
                  <a:lin scaled="0"/>
                </a:gradFill>
                <a:sym typeface="+mn-ea"/>
              </a:rPr>
              <a:t>Utiliz. de Internet</a:t>
            </a:r>
          </a:p>
          <a:p>
            <a:r>
              <a:rPr lang="pt-PT" altLang="en-US" sz="1200" i="1">
                <a:gradFill>
                  <a:gsLst>
                    <a:gs pos="0">
                      <a:srgbClr val="7B32B2"/>
                    </a:gs>
                    <a:gs pos="100000">
                      <a:srgbClr val="401A5D"/>
                    </a:gs>
                  </a:gsLst>
                  <a:lin scaled="0"/>
                </a:gradFill>
              </a:rPr>
              <a:t>90.4 % Penetração [ % Pop.]</a:t>
            </a:r>
          </a:p>
        </p:txBody>
      </p:sp>
      <p:sp>
        <p:nvSpPr>
          <p:cNvPr id="112" name="Caixa de Texto 111"/>
          <p:cNvSpPr txBox="1"/>
          <p:nvPr/>
        </p:nvSpPr>
        <p:spPr>
          <a:xfrm>
            <a:off x="9685655" y="6264275"/>
            <a:ext cx="1799590" cy="275590"/>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333 812 486 hab</a:t>
            </a:r>
          </a:p>
        </p:txBody>
      </p:sp>
      <p:sp>
        <p:nvSpPr>
          <p:cNvPr id="113" name="Caixa de Texto 112"/>
          <p:cNvSpPr txBox="1"/>
          <p:nvPr/>
        </p:nvSpPr>
        <p:spPr>
          <a:xfrm>
            <a:off x="9674860" y="6466840"/>
            <a:ext cx="2419350" cy="368300"/>
          </a:xfrm>
          <a:prstGeom prst="rect">
            <a:avLst/>
          </a:prstGeom>
          <a:noFill/>
        </p:spPr>
        <p:txBody>
          <a:bodyPr wrap="square" rtlCol="0">
            <a:spAutoFit/>
          </a:bodyPr>
          <a:lstStyle/>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a:t>
            </a:r>
            <a:r>
              <a:rPr lang="pt-PT" altLang="en-US" sz="1200" i="1">
                <a:gradFill>
                  <a:gsLst>
                    <a:gs pos="0">
                      <a:srgbClr val="7B32B2"/>
                    </a:gs>
                    <a:gs pos="100000">
                      <a:srgbClr val="401A5D"/>
                    </a:gs>
                  </a:gsLst>
                  <a:lin scaled="0"/>
                </a:gradFill>
                <a:sym typeface="+mn-ea"/>
              </a:rPr>
              <a:t>Utiliz. de Internet</a:t>
            </a:r>
            <a:endParaRPr lang="pt-PT" altLang="en-US" sz="1200" i="1">
              <a:gradFill>
                <a:gsLst>
                  <a:gs pos="0">
                    <a:srgbClr val="7B32B2"/>
                  </a:gs>
                  <a:gs pos="100000">
                    <a:srgbClr val="401A5D"/>
                  </a:gs>
                </a:gsLst>
                <a:lin scaled="0"/>
              </a:gradFill>
            </a:endParaRP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Penetração [ % Pop.]</a:t>
            </a:r>
            <a:endParaRPr lang="pt-PT" altLang="en-US" sz="1200" i="1">
              <a:gradFill>
                <a:gsLst>
                  <a:gs pos="0">
                    <a:srgbClr val="7B32B2"/>
                  </a:gs>
                  <a:gs pos="100000">
                    <a:srgbClr val="401A5D"/>
                  </a:gs>
                </a:gsLst>
                <a:lin scaled="0"/>
              </a:gradFill>
            </a:endParaRPr>
          </a:p>
        </p:txBody>
      </p:sp>
      <p:pic>
        <p:nvPicPr>
          <p:cNvPr id="114" name="Imagem 113" descr="cplp map"/>
          <p:cNvPicPr>
            <a:picLocks noChangeAspect="1"/>
          </p:cNvPicPr>
          <p:nvPr/>
        </p:nvPicPr>
        <p:blipFill>
          <a:blip r:embed="rId6"/>
          <a:stretch>
            <a:fillRect/>
          </a:stretch>
        </p:blipFill>
        <p:spPr>
          <a:xfrm>
            <a:off x="3293745" y="5046980"/>
            <a:ext cx="2357120" cy="1407795"/>
          </a:xfrm>
          <a:prstGeom prst="rect">
            <a:avLst/>
          </a:prstGeom>
        </p:spPr>
      </p:pic>
      <p:sp>
        <p:nvSpPr>
          <p:cNvPr id="115" name="Caixa de Texto 114"/>
          <p:cNvSpPr txBox="1"/>
          <p:nvPr/>
        </p:nvSpPr>
        <p:spPr>
          <a:xfrm>
            <a:off x="3890010" y="6174105"/>
            <a:ext cx="2528570" cy="606425"/>
          </a:xfrm>
          <a:prstGeom prst="rect">
            <a:avLst/>
          </a:prstGeom>
          <a:noFill/>
        </p:spPr>
        <p:txBody>
          <a:bodyPr wrap="square" rtlCol="0">
            <a:spAutoFit/>
          </a:bodyPr>
          <a:lstStyle/>
          <a:p>
            <a:pPr>
              <a:lnSpc>
                <a:spcPct val="70000"/>
              </a:lnSpc>
              <a:spcBef>
                <a:spcPts val="0"/>
              </a:spcBef>
              <a:spcAft>
                <a:spcPts val="0"/>
              </a:spcAft>
            </a:pPr>
            <a:r>
              <a:rPr lang="pt-PT" altLang="en-US" sz="1200" i="1">
                <a:gradFill>
                  <a:gsLst>
                    <a:gs pos="0">
                      <a:srgbClr val="7B32B2"/>
                    </a:gs>
                    <a:gs pos="100000">
                      <a:srgbClr val="401A5D"/>
                    </a:gs>
                  </a:gsLst>
                  <a:lin scaled="0"/>
                </a:gradFill>
              </a:rPr>
              <a:t>9 Países</a:t>
            </a:r>
          </a:p>
          <a:p>
            <a:pPr>
              <a:lnSpc>
                <a:spcPct val="70000"/>
              </a:lnSpc>
              <a:spcBef>
                <a:spcPts val="0"/>
              </a:spcBef>
              <a:spcAft>
                <a:spcPts val="0"/>
              </a:spcAft>
            </a:pPr>
            <a:r>
              <a:rPr lang="pt-PT" altLang="en-US" sz="1200" i="1">
                <a:gradFill>
                  <a:gsLst>
                    <a:gs pos="0">
                      <a:srgbClr val="7B32B2"/>
                    </a:gs>
                    <a:gs pos="100000">
                      <a:srgbClr val="401A5D"/>
                    </a:gs>
                  </a:gsLst>
                  <a:lin scaled="0"/>
                </a:gradFill>
              </a:rPr>
              <a:t>292.111.889 hab</a:t>
            </a:r>
          </a:p>
          <a:p>
            <a:pPr>
              <a:lnSpc>
                <a:spcPct val="70000"/>
              </a:lnSpc>
              <a:spcBef>
                <a:spcPts val="0"/>
              </a:spcBef>
              <a:spcAft>
                <a:spcPts val="0"/>
              </a:spcAft>
            </a:pPr>
            <a:r>
              <a:rPr lang="pt-PT" altLang="en-US" sz="1200" i="1">
                <a:gradFill>
                  <a:gsLst>
                    <a:gs pos="0">
                      <a:srgbClr val="7B32B2"/>
                    </a:gs>
                    <a:gs pos="100000">
                      <a:srgbClr val="401A5D"/>
                    </a:gs>
                  </a:gsLst>
                  <a:lin scaled="0"/>
                </a:gradFill>
              </a:rPr>
              <a:t>172.107.709 </a:t>
            </a:r>
            <a:r>
              <a:rPr lang="pt-PT" altLang="en-US" sz="1200" i="1">
                <a:gradFill>
                  <a:gsLst>
                    <a:gs pos="0">
                      <a:srgbClr val="7B32B2"/>
                    </a:gs>
                    <a:gs pos="100000">
                      <a:srgbClr val="401A5D"/>
                    </a:gs>
                  </a:gsLst>
                  <a:lin scaled="0"/>
                </a:gradFill>
                <a:sym typeface="+mn-ea"/>
              </a:rPr>
              <a:t>Utiliz. de Internet</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Penetração [ % Pop.]</a:t>
            </a:r>
            <a:endParaRPr lang="pt-PT" altLang="en-US" sz="1200" i="1">
              <a:gradFill>
                <a:gsLst>
                  <a:gs pos="0">
                    <a:srgbClr val="7B32B2"/>
                  </a:gs>
                  <a:gs pos="100000">
                    <a:srgbClr val="401A5D"/>
                  </a:gs>
                </a:gsLst>
                <a:lin scaled="0"/>
              </a:gradFill>
            </a:endParaRPr>
          </a:p>
        </p:txBody>
      </p:sp>
      <p:sp>
        <p:nvSpPr>
          <p:cNvPr id="116" name="Caixa de Texto 115"/>
          <p:cNvSpPr txBox="1"/>
          <p:nvPr/>
        </p:nvSpPr>
        <p:spPr>
          <a:xfrm>
            <a:off x="-27940" y="6602730"/>
            <a:ext cx="2414270" cy="275590"/>
          </a:xfrm>
          <a:prstGeom prst="rect">
            <a:avLst/>
          </a:prstGeom>
          <a:noFill/>
        </p:spPr>
        <p:txBody>
          <a:bodyPr wrap="square" rtlCol="0">
            <a:spAutoFit/>
          </a:bodyPr>
          <a:lstStyle/>
          <a:p>
            <a:pPr>
              <a:lnSpc>
                <a:spcPct val="100000"/>
              </a:lnSpc>
              <a:spcBef>
                <a:spcPts val="0"/>
              </a:spcBef>
              <a:spcAft>
                <a:spcPts val="0"/>
              </a:spcAft>
            </a:pPr>
            <a:r>
              <a:rPr lang="pt-PT" altLang="en-US" sz="1200" i="1">
                <a:gradFill>
                  <a:gsLst>
                    <a:gs pos="0">
                      <a:srgbClr val="14CD68"/>
                    </a:gs>
                    <a:gs pos="100000">
                      <a:srgbClr val="035C7D"/>
                    </a:gs>
                  </a:gsLst>
                  <a:lin scaled="0"/>
                </a:gradFill>
              </a:rPr>
              <a:t>www.atlanticbusinessforum.com</a:t>
            </a:r>
          </a:p>
        </p:txBody>
      </p:sp>
      <p:pic>
        <p:nvPicPr>
          <p:cNvPr id="117" name="Marcador de Posição da Imagem 389" descr="ECOWAS_members map"/>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100310" y="45085"/>
            <a:ext cx="1920240" cy="1593215"/>
          </a:xfrm>
          <a:prstGeom prst="rect">
            <a:avLst/>
          </a:prstGeom>
          <a:effectLst>
            <a:outerShdw blurRad="88900" dist="38100" dir="5400000" algn="t" rotWithShape="0">
              <a:prstClr val="black">
                <a:alpha val="40000"/>
              </a:prstClr>
            </a:outerShdw>
          </a:effectLst>
        </p:spPr>
      </p:pic>
      <p:pic>
        <p:nvPicPr>
          <p:cNvPr id="118" name="Marcador de Posição de Conteúdo 9" descr="map"/>
          <p:cNvPicPr>
            <a:picLocks noChangeAspect="1"/>
          </p:cNvPicPr>
          <p:nvPr/>
        </p:nvPicPr>
        <p:blipFill>
          <a:blip r:embed="rId9"/>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119" name="Marcador de Posição de Conteúdo 11" descr="map"/>
          <p:cNvPicPr>
            <a:picLocks noChangeAspect="1"/>
          </p:cNvPicPr>
          <p:nvPr/>
        </p:nvPicPr>
        <p:blipFill>
          <a:blip r:embed="rId10"/>
          <a:stretch>
            <a:fillRect/>
          </a:stretch>
        </p:blipFill>
        <p:spPr>
          <a:xfrm>
            <a:off x="9897745" y="1987550"/>
            <a:ext cx="2301875" cy="2170430"/>
          </a:xfrm>
          <a:prstGeom prst="rect">
            <a:avLst/>
          </a:prstGeom>
        </p:spPr>
      </p:pic>
      <p:sp>
        <p:nvSpPr>
          <p:cNvPr id="33" name="Caixa de Texto 32"/>
          <p:cNvSpPr txBox="1"/>
          <p:nvPr/>
        </p:nvSpPr>
        <p:spPr>
          <a:xfrm>
            <a:off x="4197350" y="2177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sp>
        <p:nvSpPr>
          <p:cNvPr id="7" name="Rectângulo 6"/>
          <p:cNvSpPr/>
          <p:nvPr/>
        </p:nvSpPr>
        <p:spPr>
          <a:xfrm>
            <a:off x="1552575" y="2463165"/>
            <a:ext cx="278447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■Brazil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Moçambique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 Equatorial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 e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 Guiné Equatorial</a:t>
            </a:r>
          </a:p>
          <a:p>
            <a:pPr algn="ctr"/>
            <a:endParaRPr lang="pt-PT" altLang="en-US" sz="1200"/>
          </a:p>
        </p:txBody>
      </p:sp>
      <p:sp>
        <p:nvSpPr>
          <p:cNvPr id="41" name="Caixa de Texto 40"/>
          <p:cNvSpPr txBox="1"/>
          <p:nvPr/>
        </p:nvSpPr>
        <p:spPr>
          <a:xfrm>
            <a:off x="3457575" y="2312035"/>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País membro</a:t>
            </a:r>
          </a:p>
        </p:txBody>
      </p:sp>
      <p:cxnSp>
        <p:nvCxnSpPr>
          <p:cNvPr id="2" name="Conexão Reta 1"/>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400"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3" name="Conexão Reta Unidirecional 2"/>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68" name="CaixaDeTexto 67"/>
          <p:cNvSpPr txBox="1"/>
          <p:nvPr/>
        </p:nvSpPr>
        <p:spPr>
          <a:xfrm>
            <a:off x="13397865" y="-318135"/>
            <a:ext cx="8390255" cy="4984750"/>
          </a:xfrm>
          <a:prstGeom prst="rect">
            <a:avLst/>
          </a:prstGeom>
          <a:noFill/>
        </p:spPr>
        <p:txBody>
          <a:bodyPr wrap="square">
            <a:spAutoFit/>
          </a:bodyPr>
          <a:lstStyle/>
          <a:p>
            <a:pPr algn="just">
              <a:lnSpc>
                <a:spcPts val="1200"/>
              </a:lnSpc>
            </a:pPr>
            <a:r>
              <a:rPr lang="pt-PT" sz="1400" b="1" i="1" dirty="0">
                <a:solidFill>
                  <a:srgbClr val="008CBA"/>
                </a:solidFill>
                <a:latin typeface="Arial Narrow" panose="020B0606020202030204" pitchFamily="34" charset="0"/>
                <a:cs typeface="Times New Roman" panose="02020603050405020304" pitchFamily="18" charset="0"/>
              </a:rPr>
              <a:t>LES </a:t>
            </a:r>
            <a:r>
              <a:rPr lang="pt-PT" sz="1400" b="1" i="1" dirty="0">
                <a:solidFill>
                  <a:srgbClr val="008CBA"/>
                </a:solidFill>
                <a:latin typeface="Arial Narrow" panose="020B0606020202030204" pitchFamily="34" charset="0"/>
                <a:sym typeface="+mn-ea"/>
              </a:rPr>
              <a:t>ÉTAPS DU </a:t>
            </a:r>
            <a:r>
              <a:rPr lang="pt-PT" sz="1400" b="1" i="1" dirty="0">
                <a:solidFill>
                  <a:srgbClr val="008CBA"/>
                </a:solidFill>
                <a:latin typeface="Arial Narrow" panose="020B0606020202030204" pitchFamily="34" charset="0"/>
                <a:cs typeface="Times New Roman" panose="02020603050405020304" pitchFamily="18" charset="0"/>
              </a:rPr>
              <a:t>BUSINESS </a:t>
            </a:r>
            <a:r>
              <a:rPr lang="pt-PT" sz="1400" b="1" i="1" dirty="0" smtClean="0">
                <a:solidFill>
                  <a:srgbClr val="008CBA"/>
                </a:solidFill>
                <a:latin typeface="Arial Narrow" panose="020B0606020202030204" pitchFamily="34" charset="0"/>
                <a:cs typeface="Times New Roman" panose="02020603050405020304" pitchFamily="18" charset="0"/>
              </a:rPr>
              <a:t>ROUND</a:t>
            </a:r>
          </a:p>
          <a:p>
            <a:pPr algn="just">
              <a:lnSpc>
                <a:spcPts val="1200"/>
              </a:lnSpc>
            </a:pPr>
            <a:r>
              <a:rPr lang="fr-FR" sz="1200" dirty="0" smtClean="0">
                <a:latin typeface="Arial Narrow" panose="020B0606020202030204" pitchFamily="34" charset="0"/>
              </a:rPr>
              <a:t>Le</a:t>
            </a:r>
            <a:r>
              <a:rPr lang="fr-FR" sz="1200" dirty="0" smtClean="0">
                <a:solidFill>
                  <a:srgbClr val="FF0000"/>
                </a:solidFill>
                <a:latin typeface="Arial Narrow" panose="020B0606020202030204" pitchFamily="34" charset="0"/>
              </a:rPr>
              <a:t>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a:t>
            </a:r>
            <a:r>
              <a:rPr lang="fr-FR" sz="1200" dirty="0">
                <a:latin typeface="Arial Narrow" panose="020B0606020202030204" pitchFamily="34" charset="0"/>
              </a:rPr>
              <a:t>aura lieu le </a:t>
            </a:r>
            <a:r>
              <a:rPr lang="pt-PT" altLang="fr-FR" sz="1200" dirty="0">
                <a:latin typeface="Arial Narrow" panose="020B0606020202030204" pitchFamily="34" charset="0"/>
              </a:rPr>
              <a:t>09</a:t>
            </a:r>
            <a:r>
              <a:rPr lang="fr-FR" sz="1200" dirty="0">
                <a:latin typeface="Arial Narrow" panose="020B0606020202030204" pitchFamily="34" charset="0"/>
              </a:rPr>
              <a:t> </a:t>
            </a:r>
            <a:r>
              <a:rPr lang="pt-PT" altLang="fr-FR" sz="1200" dirty="0">
                <a:latin typeface="Arial Narrow" panose="020B0606020202030204" pitchFamily="34" charset="0"/>
              </a:rPr>
              <a:t>Juin</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de </a:t>
            </a:r>
            <a:r>
              <a:rPr lang="pt-PT" altLang="fr-FR" sz="1200" dirty="0">
                <a:latin typeface="Arial Narrow" panose="020B0606020202030204" pitchFamily="34" charset="0"/>
              </a:rPr>
              <a:t>08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à 1</a:t>
            </a:r>
            <a:r>
              <a:rPr lang="pt-PT" altLang="fr-FR" sz="1200" dirty="0">
                <a:latin typeface="Arial Narrow" panose="020B0606020202030204" pitchFamily="34" charset="0"/>
              </a:rPr>
              <a:t>8</a:t>
            </a:r>
            <a:r>
              <a:rPr lang="fr-FR" sz="1200" dirty="0">
                <a:latin typeface="Arial Narrow" panose="020B0606020202030204" pitchFamily="34" charset="0"/>
              </a:rPr>
              <a:t>h</a:t>
            </a:r>
            <a:r>
              <a:rPr lang="pt-PT" altLang="fr-FR" sz="1200" dirty="0">
                <a:latin typeface="Arial Narrow" panose="020B0606020202030204" pitchFamily="34" charset="0"/>
              </a:rPr>
              <a:t>00</a:t>
            </a:r>
            <a:r>
              <a:rPr lang="fr-FR" sz="1200" dirty="0">
                <a:latin typeface="Arial Narrow" panose="020B0606020202030204" pitchFamily="34" charset="0"/>
              </a:rPr>
              <a:t>. Les participants doivent s'inscrire dans la catégorie Business </a:t>
            </a:r>
            <a:r>
              <a:rPr lang="fr-FR" sz="1200" dirty="0" err="1">
                <a:latin typeface="Arial Narrow" panose="020B0606020202030204" pitchFamily="34" charset="0"/>
              </a:rPr>
              <a:t>Executive</a:t>
            </a:r>
            <a:r>
              <a:rPr lang="fr-FR" sz="1200" dirty="0">
                <a:latin typeface="Arial Narrow" panose="020B0606020202030204" pitchFamily="34" charset="0"/>
              </a:rPr>
              <a:t>. Le Business Round se compose de trois étapes:</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1</a:t>
            </a:r>
            <a:r>
              <a:rPr lang="pt-PT" sz="1200" dirty="0">
                <a:latin typeface="Arial Narrow" panose="020B0606020202030204" pitchFamily="34" charset="0"/>
              </a:rPr>
              <a:t>: </a:t>
            </a:r>
            <a:r>
              <a:rPr lang="fr-FR" sz="1200" dirty="0">
                <a:latin typeface="Arial Narrow" panose="020B0606020202030204" pitchFamily="34" charset="0"/>
              </a:rPr>
              <a:t>Inscription des participants et soumission de leurs profils. Les participants, lors de leur inscription, doivent soumettre leur profil au Business Round </a:t>
            </a:r>
            <a:r>
              <a:rPr lang="fr-FR" sz="1200" dirty="0" smtClean="0">
                <a:latin typeface="Arial Narrow" panose="020B0606020202030204" pitchFamily="34" charset="0"/>
              </a:rPr>
              <a:t>à </a:t>
            </a:r>
            <a:r>
              <a:rPr lang="fr-FR" sz="1200" dirty="0">
                <a:latin typeface="Arial Narrow" panose="020B0606020202030204" pitchFamily="34" charset="0"/>
              </a:rPr>
              <a:t>partir d</a:t>
            </a:r>
            <a:r>
              <a:rPr lang="pt-PT" altLang="fr-FR" sz="1200" dirty="0">
                <a:latin typeface="Arial Narrow" panose="020B0606020202030204" pitchFamily="34" charset="0"/>
              </a:rPr>
              <a:t>e 01</a:t>
            </a:r>
            <a:r>
              <a:rPr lang="fr-FR" sz="1200" dirty="0">
                <a:latin typeface="Arial Narrow" panose="020B0606020202030204" pitchFamily="34" charset="0"/>
              </a:rPr>
              <a:t> </a:t>
            </a:r>
            <a:r>
              <a:rPr lang="pt-PT" sz="1200" dirty="0" smtClean="0">
                <a:latin typeface="Arial Narrow" panose="020B0606020202030204" pitchFamily="34" charset="0"/>
                <a:sym typeface="+mn-ea"/>
              </a:rPr>
              <a:t>Août</a:t>
            </a:r>
            <a:r>
              <a:rPr lang="fr-FR" sz="1200" dirty="0">
                <a:latin typeface="Arial Narrow" panose="020B0606020202030204" pitchFamily="34" charset="0"/>
              </a:rPr>
              <a:t> 20</a:t>
            </a:r>
            <a:r>
              <a:rPr lang="pt-PT" altLang="fr-FR" sz="1200" dirty="0">
                <a:latin typeface="Arial Narrow" panose="020B0606020202030204" pitchFamily="34" charset="0"/>
              </a:rPr>
              <a:t>20</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2</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Gestion et coordination des rencontres entre les participants inscrits au système, depuis le début des inscriptions jusqu'au </a:t>
            </a:r>
            <a:r>
              <a:rPr lang="pt-PT" altLang="fr-FR" sz="1200" dirty="0">
                <a:latin typeface="Arial Narrow" panose="020B0606020202030204" pitchFamily="34" charset="0"/>
              </a:rPr>
              <a:t>31 </a:t>
            </a:r>
            <a:r>
              <a:rPr lang="pt-PT" sz="1200" dirty="0" smtClean="0">
                <a:latin typeface="Arial Narrow" panose="020B0606020202030204" pitchFamily="34" charset="0"/>
                <a:sym typeface="+mn-ea"/>
              </a:rPr>
              <a:t>Janvier </a:t>
            </a:r>
            <a:r>
              <a:rPr lang="fr-FR" sz="1200" dirty="0">
                <a:latin typeface="Arial Narrow" panose="020B0606020202030204" pitchFamily="34" charset="0"/>
              </a:rPr>
              <a:t>202</a:t>
            </a:r>
            <a:r>
              <a:rPr lang="pt-PT" altLang="fr-FR" sz="1200" dirty="0">
                <a:latin typeface="Arial Narrow" panose="020B0606020202030204" pitchFamily="34" charset="0"/>
              </a:rPr>
              <a:t>1</a:t>
            </a:r>
            <a:r>
              <a:rPr lang="fr-FR" sz="1200" dirty="0">
                <a:latin typeface="Arial Narrow" panose="020B0606020202030204" pitchFamily="34" charset="0"/>
              </a:rPr>
              <a:t>.</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latin typeface="Arial Narrow" panose="020B0606020202030204" pitchFamily="34" charset="0"/>
              </a:rPr>
              <a:t>ÉTAPE 3</a:t>
            </a:r>
            <a:r>
              <a:rPr lang="pt-PT" sz="1200" dirty="0">
                <a:latin typeface="Arial Narrow" panose="020B0606020202030204" pitchFamily="34" charset="0"/>
              </a:rPr>
              <a:t>:</a:t>
            </a:r>
            <a:r>
              <a:rPr lang="pt-PT" sz="1200" dirty="0">
                <a:solidFill>
                  <a:srgbClr val="008080"/>
                </a:solidFill>
                <a:latin typeface="Arial Narrow" panose="020B0606020202030204" pitchFamily="34" charset="0"/>
              </a:rPr>
              <a:t> </a:t>
            </a:r>
            <a:r>
              <a:rPr lang="fr-FR" sz="1200" dirty="0">
                <a:latin typeface="Arial Narrow" panose="020B0606020202030204" pitchFamily="34" charset="0"/>
              </a:rPr>
              <a:t>Le </a:t>
            </a:r>
            <a:r>
              <a:rPr lang="pt-PT" sz="1200" dirty="0">
                <a:latin typeface="Arial Narrow" panose="020B0606020202030204" pitchFamily="34" charset="0"/>
              </a:rPr>
              <a:t>30 </a:t>
            </a:r>
            <a:r>
              <a:rPr lang="pt-PT" altLang="fr-FR" sz="1200" dirty="0">
                <a:latin typeface="Arial Narrow" panose="020B0606020202030204" pitchFamily="34" charset="0"/>
              </a:rPr>
              <a:t>Avril</a:t>
            </a:r>
            <a:r>
              <a:rPr lang="fr-FR" sz="1200" dirty="0">
                <a:latin typeface="Arial Narrow" panose="020B0606020202030204" pitchFamily="34" charset="0"/>
              </a:rPr>
              <a:t> 202</a:t>
            </a:r>
            <a:r>
              <a:rPr lang="pt-PT" altLang="fr-FR" sz="1200" dirty="0">
                <a:latin typeface="Arial Narrow" panose="020B0606020202030204" pitchFamily="34" charset="0"/>
              </a:rPr>
              <a:t>1</a:t>
            </a:r>
            <a:r>
              <a:rPr lang="fr-FR" sz="1200" dirty="0">
                <a:latin typeface="Arial Narrow" panose="020B0606020202030204" pitchFamily="34" charset="0"/>
              </a:rPr>
              <a:t>, l'ordre du jour de la réunion sera envoyé à tous les participants inscrits, en indiquant les profils des contreparties. Ceux-ci devraient également être enregistrés pour les réunions d'affaires prévues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À mesure que les inscriptions deviennent effectives, </a:t>
            </a:r>
            <a:r>
              <a:rPr lang="fr-FR" sz="1200" dirty="0" smtClean="0">
                <a:latin typeface="Arial Narrow" panose="020B0606020202030204" pitchFamily="34" charset="0"/>
              </a:rPr>
              <a:t>les candidats </a:t>
            </a:r>
            <a:r>
              <a:rPr lang="fr-FR" sz="1200" dirty="0">
                <a:latin typeface="Arial Narrow" panose="020B0606020202030204" pitchFamily="34" charset="0"/>
              </a:rPr>
              <a:t>recevront des mises à jour hebdomadaires sur les manifestations d'intérêt présentées pour les différents secteurs d'activité..</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b="1" i="1" dirty="0">
                <a:solidFill>
                  <a:srgbClr val="008CBA"/>
                </a:solidFill>
              </a:rPr>
              <a:t>METHODOLOGIE </a:t>
            </a:r>
            <a:r>
              <a:rPr lang="pt-PT" sz="1200" b="1" i="1" dirty="0" smtClean="0">
                <a:solidFill>
                  <a:srgbClr val="008CBA"/>
                </a:solidFill>
              </a:rPr>
              <a:t>DE </a:t>
            </a:r>
            <a:r>
              <a:rPr lang="pt-PT" sz="1200" b="1" i="1" dirty="0">
                <a:solidFill>
                  <a:srgbClr val="008CBA"/>
                </a:solidFill>
              </a:rPr>
              <a:t>BUSINESS </a:t>
            </a:r>
            <a:r>
              <a:rPr lang="pt-PT" sz="1200" b="1" i="1" dirty="0" smtClean="0">
                <a:solidFill>
                  <a:srgbClr val="008CBA"/>
                </a:solidFill>
              </a:rPr>
              <a:t>ROUND</a:t>
            </a:r>
          </a:p>
          <a:p>
            <a:pPr algn="just"/>
            <a:r>
              <a:rPr lang="fr-FR" sz="1200" dirty="0">
                <a:latin typeface="Arial Narrow" panose="020B0606020202030204" pitchFamily="34" charset="0"/>
              </a:rPr>
              <a:t>Les réunions du Business Round seront coordonnées en fonction des profils et des objectifs de chaque dirigeant ou entrepreneur inscrit. La gestion sera assurée par une équipe qui utilisera à cet effet un logiciel spécialisé. Chaque participant peut générer directement un agenda spécifique en fonction de ses objectifs ou avec l'aide d'assistants. À cette fin, chaque dirigeant ou entrepreneur inscrit peut effectuer une analyse des entreprises et des entrepreneurs avec lesquels il souhaite rencontrer et demander une réunion via le système informatique. La réunion sera programmée si la contrepartie accepte la demande de réunion. Aucune réunion ne sera programmée sans que les objectifs spécifiques soient fixés à l'avance</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Cependant, il est important de préciser que l'Organisation ne garantit pas que les participants auront les réunions prévues, car le but du </a:t>
            </a:r>
            <a:r>
              <a:rPr lang="fr-FR" sz="1200" i="1" dirty="0" smtClean="0">
                <a:latin typeface="Arial Narrow" panose="020B0606020202030204" pitchFamily="34" charset="0"/>
              </a:rPr>
              <a:t>BUSINESS ROUND</a:t>
            </a:r>
            <a:r>
              <a:rPr lang="fr-FR" sz="1200" dirty="0" smtClean="0">
                <a:latin typeface="Arial Narrow" panose="020B0606020202030204" pitchFamily="34" charset="0"/>
              </a:rPr>
              <a:t> est </a:t>
            </a:r>
            <a:r>
              <a:rPr lang="fr-FR" sz="1200" dirty="0">
                <a:latin typeface="Arial Narrow" panose="020B0606020202030204" pitchFamily="34" charset="0"/>
              </a:rPr>
              <a:t>de planifier et de coordonner des réunions importantes et de qualité avec des objectifs spécifiques et bien définis. La programmation et la coordination des réunions dépendent de l'existence d'une contrepartie disposée à rencontrer des représentants d'entreprises enregistrées ou d'entrepreneurs, avec des objectifs très clairs. Les participants doivent avoir des compétences en prise de décision.</a:t>
            </a:r>
            <a:endParaRPr lang="pt-PT" sz="1200" dirty="0">
              <a:latin typeface="Arial Narrow" panose="020B0606020202030204" pitchFamily="34" charset="0"/>
            </a:endParaRPr>
          </a:p>
        </p:txBody>
      </p:sp>
      <p:sp>
        <p:nvSpPr>
          <p:cNvPr id="2" name="CaixaDeTexto 67"/>
          <p:cNvSpPr txBox="1"/>
          <p:nvPr/>
        </p:nvSpPr>
        <p:spPr>
          <a:xfrm>
            <a:off x="3869055" y="1341755"/>
            <a:ext cx="7874635" cy="4707255"/>
          </a:xfrm>
          <a:prstGeom prst="rect">
            <a:avLst/>
          </a:prstGeom>
          <a:noFill/>
        </p:spPr>
        <p:txBody>
          <a:bodyPr wrap="square">
            <a:spAutoFit/>
          </a:bodyPr>
          <a:lstStyle/>
          <a:p>
            <a:pPr algn="just">
              <a:lnSpc>
                <a:spcPct val="85000"/>
              </a:lnSpc>
              <a:spcBef>
                <a:spcPts val="0"/>
              </a:spcBef>
              <a:spcAft>
                <a:spcPts val="0"/>
              </a:spcAft>
            </a:pPr>
            <a:r>
              <a:rPr lang="pt-PT" b="1" i="1" dirty="0" smtClean="0">
                <a:solidFill>
                  <a:srgbClr val="008CBA"/>
                </a:solidFill>
                <a:latin typeface="Arial Narrow" panose="020B0606020202030204" pitchFamily="34" charset="0"/>
                <a:cs typeface="Times New Roman" panose="02020603050405020304" pitchFamily="18" charset="0"/>
              </a:rPr>
              <a:t>RONDA / RODADA DE NEGÓCIOS</a:t>
            </a:r>
            <a:endParaRPr lang="pt-PT" b="1" i="1" dirty="0">
              <a:solidFill>
                <a:srgbClr val="008CBA"/>
              </a:solidFill>
              <a:latin typeface="Arial Narrow" panose="020B0606020202030204" pitchFamily="34" charset="0"/>
              <a:cs typeface="Times New Roman" panose="02020603050405020304" pitchFamily="18" charset="0"/>
            </a:endParaRPr>
          </a:p>
          <a:p>
            <a:pPr algn="just">
              <a:lnSpc>
                <a:spcPct val="85000"/>
              </a:lnSpc>
              <a:spcBef>
                <a:spcPts val="0"/>
              </a:spcBef>
              <a:spcAft>
                <a:spcPts val="0"/>
              </a:spcAft>
            </a:pPr>
            <a:r>
              <a:rPr lang="pt-PT" sz="1200" dirty="0">
                <a:latin typeface="Arial Narrow" panose="020B0606020202030204" pitchFamily="34" charset="0"/>
              </a:rPr>
              <a:t>A Ronda / Rodada  </a:t>
            </a:r>
            <a:r>
              <a:rPr lang="pt-PT" sz="1200" dirty="0" smtClean="0">
                <a:latin typeface="Arial Narrow" panose="020B0606020202030204" pitchFamily="34" charset="0"/>
              </a:rPr>
              <a:t>de </a:t>
            </a:r>
            <a:r>
              <a:rPr lang="pt-PT" sz="1200" dirty="0">
                <a:latin typeface="Arial Narrow" panose="020B0606020202030204" pitchFamily="34" charset="0"/>
              </a:rPr>
              <a:t>Negócios irá acontecer no dia </a:t>
            </a:r>
            <a:r>
              <a:rPr lang="pt-PT" sz="1200" dirty="0" smtClean="0">
                <a:latin typeface="Arial Narrow" panose="020B0606020202030204" pitchFamily="34" charset="0"/>
              </a:rPr>
              <a:t>09 </a:t>
            </a:r>
            <a:r>
              <a:rPr lang="pt-PT" sz="1200" dirty="0">
                <a:latin typeface="Arial Narrow" panose="020B0606020202030204" pitchFamily="34" charset="0"/>
              </a:rPr>
              <a:t>de J</a:t>
            </a:r>
            <a:r>
              <a:rPr lang="pt-PT" sz="1200" dirty="0" smtClean="0">
                <a:latin typeface="Arial Narrow" panose="020B0606020202030204" pitchFamily="34" charset="0"/>
              </a:rPr>
              <a:t>unho </a:t>
            </a:r>
            <a:r>
              <a:rPr lang="pt-PT" sz="1200" dirty="0">
                <a:latin typeface="Arial Narrow" panose="020B0606020202030204" pitchFamily="34" charset="0"/>
              </a:rPr>
              <a:t>de 2021, das 8:00 às </a:t>
            </a:r>
            <a:r>
              <a:rPr lang="pt-PT" sz="1200" dirty="0" smtClean="0">
                <a:latin typeface="Arial Narrow" panose="020B0606020202030204" pitchFamily="34" charset="0"/>
              </a:rPr>
              <a:t>15:30</a:t>
            </a:r>
            <a:r>
              <a:rPr lang="pt-PT" sz="1200" dirty="0">
                <a:latin typeface="Arial Narrow" panose="020B0606020202030204" pitchFamily="34" charset="0"/>
              </a:rPr>
              <a:t>, </a:t>
            </a:r>
            <a:r>
              <a:rPr lang="pt-PT" sz="1200" dirty="0" smtClean="0">
                <a:latin typeface="Arial Narrow" panose="020B0606020202030204" pitchFamily="34" charset="0"/>
              </a:rPr>
              <a:t>em </a:t>
            </a:r>
            <a:r>
              <a:rPr lang="pt-PT" sz="1200" dirty="0">
                <a:latin typeface="Arial Narrow" panose="020B0606020202030204" pitchFamily="34" charset="0"/>
              </a:rPr>
              <a:t>Cabo Verde. </a:t>
            </a:r>
            <a:r>
              <a:rPr lang="pt-PT" sz="1200" dirty="0" smtClean="0">
                <a:latin typeface="Arial Narrow" panose="020B0606020202030204" pitchFamily="34" charset="0"/>
              </a:rPr>
              <a:t>Os participantes deverão registar-se </a:t>
            </a:r>
            <a:r>
              <a:rPr lang="pt-PT" sz="1200" dirty="0">
                <a:latin typeface="Arial Narrow" panose="020B0606020202030204" pitchFamily="34" charset="0"/>
              </a:rPr>
              <a:t>na categoria de </a:t>
            </a:r>
            <a:r>
              <a:rPr lang="pt-PT" sz="1200" i="1" dirty="0">
                <a:latin typeface="Arial Narrow" panose="020B0606020202030204" pitchFamily="34" charset="0"/>
              </a:rPr>
              <a:t>Executivo de Negócios</a:t>
            </a:r>
            <a:r>
              <a:rPr lang="pt-PT" sz="1200" dirty="0">
                <a:latin typeface="Arial Narrow" panose="020B0606020202030204" pitchFamily="34" charset="0"/>
              </a:rPr>
              <a:t>. A </a:t>
            </a:r>
            <a:r>
              <a:rPr lang="pt-PT" sz="1200" dirty="0" smtClean="0">
                <a:latin typeface="Arial Narrow" panose="020B0606020202030204" pitchFamily="34" charset="0"/>
              </a:rPr>
              <a:t>Ronda / Rodada </a:t>
            </a:r>
            <a:r>
              <a:rPr lang="pt-PT" sz="1200" dirty="0">
                <a:latin typeface="Arial Narrow" panose="020B0606020202030204" pitchFamily="34" charset="0"/>
              </a:rPr>
              <a:t>de Negócios consiste em três etapas</a:t>
            </a:r>
            <a:r>
              <a:rPr lang="pt-PT" sz="1200" dirty="0" smtClean="0">
                <a:latin typeface="Arial Narrow" panose="020B0606020202030204" pitchFamily="34" charset="0"/>
              </a:rPr>
              <a:t>:</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b="1" i="1" dirty="0">
                <a:solidFill>
                  <a:srgbClr val="008CBA"/>
                </a:solidFill>
                <a:latin typeface="Arial Narrow" panose="020B0606020202030204" pitchFamily="34" charset="0"/>
              </a:rPr>
              <a:t>ETAPA 1</a:t>
            </a:r>
            <a:r>
              <a:rPr lang="pt-PT" sz="1200" dirty="0">
                <a:latin typeface="Arial Narrow" panose="020B0606020202030204" pitchFamily="34" charset="0"/>
              </a:rPr>
              <a:t>: Registo  dos participantes e submissão dos </a:t>
            </a:r>
            <a:r>
              <a:rPr lang="pt-PT" sz="1200" dirty="0" smtClean="0">
                <a:latin typeface="Arial Narrow" panose="020B0606020202030204" pitchFamily="34" charset="0"/>
              </a:rPr>
              <a:t>respectivos </a:t>
            </a:r>
            <a:r>
              <a:rPr lang="pt-PT" sz="1200" dirty="0">
                <a:latin typeface="Arial Narrow" panose="020B0606020202030204" pitchFamily="34" charset="0"/>
              </a:rPr>
              <a:t>perfis. Os participantes, após </a:t>
            </a:r>
            <a:r>
              <a:rPr lang="pt-PT" sz="1200" dirty="0" smtClean="0">
                <a:latin typeface="Arial Narrow" panose="020B0606020202030204" pitchFamily="34" charset="0"/>
              </a:rPr>
              <a:t>registo, deverão </a:t>
            </a:r>
            <a:r>
              <a:rPr lang="pt-PT" sz="1200" dirty="0">
                <a:latin typeface="Arial Narrow" panose="020B0606020202030204" pitchFamily="34" charset="0"/>
              </a:rPr>
              <a:t>enviar os seus perfis para a Ronda / Rodada    de Negócios a partir de </a:t>
            </a:r>
            <a:r>
              <a:rPr lang="pt-PT" sz="1200" dirty="0">
                <a:solidFill>
                  <a:schemeClr val="tx1">
                    <a:lumMod val="95000"/>
                  </a:schemeClr>
                </a:solidFill>
                <a:latin typeface="Arial Narrow" panose="020B0606020202030204" pitchFamily="34" charset="0"/>
              </a:rPr>
              <a:t>1 de </a:t>
            </a:r>
            <a:r>
              <a:rPr lang="pt-PT" sz="1200" dirty="0" smtClean="0">
                <a:latin typeface="Arial Narrow" panose="020B0606020202030204" pitchFamily="34" charset="0"/>
              </a:rPr>
              <a:t>Agosto </a:t>
            </a:r>
            <a:r>
              <a:rPr lang="pt-PT" sz="1200" dirty="0">
                <a:latin typeface="Arial Narrow" panose="020B0606020202030204" pitchFamily="34" charset="0"/>
              </a:rPr>
              <a:t>de </a:t>
            </a:r>
            <a:r>
              <a:rPr lang="pt-PT" sz="1200" dirty="0" smtClean="0">
                <a:latin typeface="Arial Narrow" panose="020B0606020202030204" pitchFamily="34" charset="0"/>
              </a:rPr>
              <a:t>2020.</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b="1" i="1" dirty="0">
                <a:solidFill>
                  <a:srgbClr val="008CBA"/>
                </a:solidFill>
                <a:latin typeface="Arial Narrow" panose="020B0606020202030204" pitchFamily="34" charset="0"/>
              </a:rPr>
              <a:t>ETAPA 2</a:t>
            </a:r>
            <a:r>
              <a:rPr lang="pt-PT" sz="1200" b="1" dirty="0">
                <a:latin typeface="Arial Narrow" panose="020B0606020202030204" pitchFamily="34" charset="0"/>
              </a:rPr>
              <a:t>:</a:t>
            </a:r>
            <a:r>
              <a:rPr lang="pt-PT" sz="1200" dirty="0">
                <a:solidFill>
                  <a:srgbClr val="008080"/>
                </a:solidFill>
                <a:latin typeface="Arial Narrow" panose="020B0606020202030204" pitchFamily="34" charset="0"/>
              </a:rPr>
              <a:t> </a:t>
            </a:r>
            <a:r>
              <a:rPr lang="pt-PT" sz="1200" dirty="0">
                <a:latin typeface="Arial Narrow" panose="020B0606020202030204" pitchFamily="34" charset="0"/>
              </a:rPr>
              <a:t>Gestão e coordenação de reuniões entre participantes registados  no sistema, desde o início das inscrições até ao dia </a:t>
            </a:r>
            <a:r>
              <a:rPr lang="pt-PT" sz="1200" dirty="0" smtClean="0">
                <a:latin typeface="Arial Narrow" panose="020B0606020202030204" pitchFamily="34" charset="0"/>
              </a:rPr>
              <a:t>30 </a:t>
            </a:r>
            <a:r>
              <a:rPr lang="pt-PT" sz="1200" dirty="0">
                <a:latin typeface="Arial Narrow" panose="020B0606020202030204" pitchFamily="34" charset="0"/>
              </a:rPr>
              <a:t>de Abril</a:t>
            </a:r>
            <a:r>
              <a:rPr lang="pt-PT" sz="1200" dirty="0" smtClean="0">
                <a:latin typeface="Arial Narrow" panose="020B0606020202030204" pitchFamily="34" charset="0"/>
              </a:rPr>
              <a:t> </a:t>
            </a:r>
            <a:r>
              <a:rPr lang="pt-PT" sz="1200" dirty="0">
                <a:latin typeface="Arial Narrow" panose="020B0606020202030204" pitchFamily="34" charset="0"/>
              </a:rPr>
              <a:t>de 2021</a:t>
            </a:r>
            <a:r>
              <a:rPr lang="pt-PT" sz="1200" dirty="0" smtClean="0">
                <a:latin typeface="Arial Narrow" panose="020B0606020202030204" pitchFamily="34" charset="0"/>
              </a:rPr>
              <a:t>.</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b="1" i="1" dirty="0">
                <a:solidFill>
                  <a:srgbClr val="008CBA"/>
                </a:solidFill>
                <a:latin typeface="Arial Narrow" panose="020B0606020202030204" pitchFamily="34" charset="0"/>
              </a:rPr>
              <a:t>ETAPA 3</a:t>
            </a:r>
            <a:r>
              <a:rPr lang="pt-PT" sz="1200" b="1" dirty="0">
                <a:latin typeface="Arial Narrow" panose="020B0606020202030204" pitchFamily="34" charset="0"/>
              </a:rPr>
              <a:t>:</a:t>
            </a:r>
            <a:r>
              <a:rPr lang="pt-PT" sz="1200" dirty="0">
                <a:solidFill>
                  <a:srgbClr val="008080"/>
                </a:solidFill>
                <a:latin typeface="Arial Narrow" panose="020B0606020202030204" pitchFamily="34" charset="0"/>
              </a:rPr>
              <a:t> </a:t>
            </a:r>
            <a:r>
              <a:rPr lang="pt-PT" sz="1200" dirty="0">
                <a:latin typeface="Arial Narrow" panose="020B0606020202030204" pitchFamily="34" charset="0"/>
              </a:rPr>
              <a:t>No dia </a:t>
            </a:r>
            <a:r>
              <a:rPr lang="pt-PT" sz="1200" dirty="0" smtClean="0">
                <a:latin typeface="Arial Narrow" panose="020B0606020202030204" pitchFamily="34" charset="0"/>
              </a:rPr>
              <a:t>15 </a:t>
            </a:r>
            <a:r>
              <a:rPr lang="pt-PT" sz="1200" dirty="0">
                <a:latin typeface="Arial Narrow" panose="020B0606020202030204" pitchFamily="34" charset="0"/>
              </a:rPr>
              <a:t>de </a:t>
            </a:r>
            <a:r>
              <a:rPr lang="pt-PT" sz="1200" dirty="0" smtClean="0">
                <a:latin typeface="Arial Narrow" panose="020B0606020202030204" pitchFamily="34" charset="0"/>
              </a:rPr>
              <a:t>Maio </a:t>
            </a:r>
            <a:r>
              <a:rPr lang="pt-PT" sz="1200" dirty="0">
                <a:latin typeface="Arial Narrow" panose="020B0606020202030204" pitchFamily="34" charset="0"/>
              </a:rPr>
              <a:t>de </a:t>
            </a:r>
            <a:r>
              <a:rPr lang="pt-PT" sz="1200" dirty="0" smtClean="0">
                <a:latin typeface="Arial Narrow" panose="020B0606020202030204" pitchFamily="34" charset="0"/>
              </a:rPr>
              <a:t>2021, a </a:t>
            </a:r>
            <a:r>
              <a:rPr lang="pt-PT" sz="1200" dirty="0">
                <a:latin typeface="Arial Narrow" panose="020B0606020202030204" pitchFamily="34" charset="0"/>
              </a:rPr>
              <a:t>Agenda das reuniões programadas, indicando os perfis das contrapartes, </a:t>
            </a:r>
            <a:r>
              <a:rPr lang="pt-PT" sz="1200" dirty="0" smtClean="0">
                <a:latin typeface="Arial Narrow" panose="020B0606020202030204" pitchFamily="34" charset="0"/>
              </a:rPr>
              <a:t>será enviada </a:t>
            </a:r>
            <a:r>
              <a:rPr lang="pt-PT" sz="1200" dirty="0">
                <a:latin typeface="Arial Narrow" panose="020B0606020202030204" pitchFamily="34" charset="0"/>
              </a:rPr>
              <a:t>a todos os participantes </a:t>
            </a:r>
            <a:r>
              <a:rPr lang="pt-PT" sz="1200" dirty="0" smtClean="0">
                <a:latin typeface="Arial Narrow" panose="020B0606020202030204" pitchFamily="34" charset="0"/>
              </a:rPr>
              <a:t>registados. </a:t>
            </a:r>
            <a:r>
              <a:rPr lang="pt-PT" sz="1200" dirty="0">
                <a:latin typeface="Arial Narrow" panose="020B0606020202030204" pitchFamily="34" charset="0"/>
              </a:rPr>
              <a:t>Estas devem estar igualmente registadas  para as reuniões de negócios agendadas</a:t>
            </a:r>
            <a:r>
              <a:rPr lang="pt-PT" sz="1200" dirty="0" smtClean="0">
                <a:latin typeface="Arial Narrow" panose="020B0606020202030204" pitchFamily="34" charset="0"/>
              </a:rPr>
              <a:t>.</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dirty="0">
                <a:latin typeface="Arial Narrow" panose="020B0606020202030204" pitchFamily="34" charset="0"/>
              </a:rPr>
              <a:t>À medida que as inscrições se </a:t>
            </a:r>
            <a:r>
              <a:rPr lang="pt-PT" sz="1200" dirty="0" smtClean="0">
                <a:latin typeface="Arial Narrow" panose="020B0606020202030204" pitchFamily="34" charset="0"/>
              </a:rPr>
              <a:t>efectivam, </a:t>
            </a:r>
            <a:r>
              <a:rPr lang="pt-PT" sz="1200" dirty="0">
                <a:latin typeface="Arial Narrow" panose="020B0606020202030204" pitchFamily="34" charset="0"/>
              </a:rPr>
              <a:t>os inscritos irão receber, semanalmente, informações </a:t>
            </a:r>
            <a:r>
              <a:rPr lang="pt-PT" sz="1200" dirty="0" smtClean="0">
                <a:latin typeface="Arial Narrow" panose="020B0606020202030204" pitchFamily="34" charset="0"/>
              </a:rPr>
              <a:t>actualizadas </a:t>
            </a:r>
            <a:r>
              <a:rPr lang="pt-PT" sz="1200" dirty="0">
                <a:latin typeface="Arial Narrow" panose="020B0606020202030204" pitchFamily="34" charset="0"/>
              </a:rPr>
              <a:t> sobre as manifestações de interesse apresentadas para as diferentes áreas de negócios </a:t>
            </a:r>
            <a:r>
              <a:rPr lang="pt-PT" sz="1200" dirty="0" smtClean="0">
                <a:latin typeface="Arial Narrow" panose="020B0606020202030204" pitchFamily="34" charset="0"/>
              </a:rPr>
              <a:t>.</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i="1" dirty="0" smtClean="0">
                <a:solidFill>
                  <a:srgbClr val="008CBA"/>
                </a:solidFill>
                <a:latin typeface="Arial" panose="020B0604020202020204" pitchFamily="34" charset="0"/>
                <a:cs typeface="Arial" panose="020B0604020202020204" pitchFamily="34" charset="0"/>
              </a:rPr>
              <a:t>METODOLOGIA </a:t>
            </a:r>
            <a:r>
              <a:rPr lang="pt-PT" sz="1200" i="1" dirty="0">
                <a:solidFill>
                  <a:srgbClr val="008CBA"/>
                </a:solidFill>
                <a:latin typeface="Arial" panose="020B0604020202020204" pitchFamily="34" charset="0"/>
                <a:cs typeface="Arial" panose="020B0604020202020204" pitchFamily="34" charset="0"/>
              </a:rPr>
              <a:t>DE RONDA  / RODADA  DE NEGÓCIOS</a:t>
            </a:r>
          </a:p>
          <a:p>
            <a:pPr algn="just">
              <a:lnSpc>
                <a:spcPct val="85000"/>
              </a:lnSpc>
              <a:spcBef>
                <a:spcPts val="0"/>
              </a:spcBef>
              <a:spcAft>
                <a:spcPts val="0"/>
              </a:spcAft>
            </a:pPr>
            <a:r>
              <a:rPr lang="pt-PT" sz="1200" dirty="0" smtClean="0">
                <a:latin typeface="Arial Narrow" panose="020B0606020202030204" pitchFamily="34" charset="0"/>
              </a:rPr>
              <a:t>As </a:t>
            </a:r>
            <a:r>
              <a:rPr lang="pt-PT" sz="1200" dirty="0">
                <a:latin typeface="Arial Narrow" panose="020B0606020202030204" pitchFamily="34" charset="0"/>
              </a:rPr>
              <a:t>reuniões da </a:t>
            </a:r>
            <a:r>
              <a:rPr lang="pt-PT" sz="1200" dirty="0" smtClean="0">
                <a:latin typeface="Arial Narrow" panose="020B0606020202030204" pitchFamily="34" charset="0"/>
              </a:rPr>
              <a:t>Ronda / Rodada </a:t>
            </a:r>
            <a:r>
              <a:rPr lang="pt-PT" sz="1200" dirty="0">
                <a:latin typeface="Arial Narrow" panose="020B0606020202030204" pitchFamily="34" charset="0"/>
              </a:rPr>
              <a:t> de Negócios do</a:t>
            </a:r>
            <a:r>
              <a:rPr lang="pt-PT" sz="1200" i="1" dirty="0">
                <a:latin typeface="Arial Narrow" panose="020B0606020202030204" pitchFamily="34" charset="0"/>
              </a:rPr>
              <a:t> ATLANTIC BUSINESS FORUM</a:t>
            </a:r>
            <a:r>
              <a:rPr lang="pt-PT" sz="1200" dirty="0">
                <a:latin typeface="Arial Narrow" panose="020B0606020202030204" pitchFamily="34" charset="0"/>
              </a:rPr>
              <a:t> serão coordenadas de acordo com os perfis e </a:t>
            </a:r>
            <a:r>
              <a:rPr lang="pt-PT" sz="1200" dirty="0" smtClean="0">
                <a:latin typeface="Arial Narrow" panose="020B0606020202030204" pitchFamily="34" charset="0"/>
              </a:rPr>
              <a:t>objectivos </a:t>
            </a:r>
            <a:r>
              <a:rPr lang="pt-PT" sz="1200" dirty="0">
                <a:latin typeface="Arial Narrow" panose="020B0606020202030204" pitchFamily="34" charset="0"/>
              </a:rPr>
              <a:t> de cada Executivo ou Empreendedor inscrito. A gestão será feita por uma equipa  que utilizará um </a:t>
            </a:r>
            <a:r>
              <a:rPr lang="pt-PT" sz="1200" i="1" dirty="0">
                <a:latin typeface="Arial Narrow" panose="020B0606020202030204" pitchFamily="34" charset="0"/>
              </a:rPr>
              <a:t>software</a:t>
            </a:r>
            <a:r>
              <a:rPr lang="pt-PT" sz="1200" dirty="0">
                <a:latin typeface="Arial Narrow" panose="020B0606020202030204" pitchFamily="34" charset="0"/>
              </a:rPr>
              <a:t> especializado para esse efeito. Cada participante poderá gerar </a:t>
            </a:r>
            <a:r>
              <a:rPr lang="pt-PT" sz="1200" dirty="0" smtClean="0">
                <a:latin typeface="Arial Narrow" panose="020B0606020202030204" pitchFamily="34" charset="0"/>
              </a:rPr>
              <a:t>directamente </a:t>
            </a:r>
            <a:r>
              <a:rPr lang="pt-PT" sz="1200" dirty="0">
                <a:latin typeface="Arial Narrow" panose="020B0606020202030204" pitchFamily="34" charset="0"/>
              </a:rPr>
              <a:t> uma agenda específica de acordo com os seus </a:t>
            </a:r>
            <a:r>
              <a:rPr lang="pt-PT" sz="1200" dirty="0" smtClean="0">
                <a:latin typeface="Arial Narrow" panose="020B0606020202030204" pitchFamily="34" charset="0"/>
              </a:rPr>
              <a:t>objectivos </a:t>
            </a:r>
            <a:r>
              <a:rPr lang="pt-PT" sz="1200" dirty="0">
                <a:latin typeface="Arial Narrow" panose="020B0606020202030204" pitchFamily="34" charset="0"/>
              </a:rPr>
              <a:t> ou com o auxílio de assistentes. Para isso, cada Executivo ou Empreendedor inscrito poderá </a:t>
            </a:r>
            <a:r>
              <a:rPr lang="pt-PT" sz="1200" dirty="0" smtClean="0">
                <a:latin typeface="Arial Narrow" panose="020B0606020202030204" pitchFamily="34" charset="0"/>
              </a:rPr>
              <a:t>efectuar </a:t>
            </a:r>
            <a:r>
              <a:rPr lang="pt-PT" sz="1200" dirty="0">
                <a:latin typeface="Arial Narrow" panose="020B0606020202030204" pitchFamily="34" charset="0"/>
              </a:rPr>
              <a:t> uma análise das empresas e empreendedores com os quais deseja reunir-se e solicitar uma reunião através do sistema informático. A reunião será agendada se a contraparte aceitar a solicitação da reunião. Nenhuma reunião será agendada sem que sejam definidos previamente os </a:t>
            </a:r>
            <a:r>
              <a:rPr lang="pt-PT" sz="1200" dirty="0" smtClean="0">
                <a:latin typeface="Arial Narrow" panose="020B0606020202030204" pitchFamily="34" charset="0"/>
              </a:rPr>
              <a:t>objectivos </a:t>
            </a:r>
            <a:r>
              <a:rPr lang="pt-PT" sz="1200" dirty="0">
                <a:latin typeface="Arial Narrow" panose="020B0606020202030204" pitchFamily="34" charset="0"/>
              </a:rPr>
              <a:t> específicos</a:t>
            </a:r>
            <a:r>
              <a:rPr lang="pt-PT" sz="1200" dirty="0" smtClean="0">
                <a:latin typeface="Arial Narrow" panose="020B0606020202030204" pitchFamily="34" charset="0"/>
              </a:rPr>
              <a:t>.</a:t>
            </a:r>
          </a:p>
          <a:p>
            <a:pPr algn="just">
              <a:lnSpc>
                <a:spcPct val="85000"/>
              </a:lnSpc>
              <a:spcBef>
                <a:spcPts val="0"/>
              </a:spcBef>
              <a:spcAft>
                <a:spcPts val="0"/>
              </a:spcAft>
            </a:pPr>
            <a:endParaRPr lang="pt-PT" sz="1200" dirty="0">
              <a:latin typeface="Arial Narrow" panose="020B0606020202030204" pitchFamily="34" charset="0"/>
            </a:endParaRPr>
          </a:p>
          <a:p>
            <a:pPr algn="just">
              <a:lnSpc>
                <a:spcPct val="85000"/>
              </a:lnSpc>
              <a:spcBef>
                <a:spcPts val="0"/>
              </a:spcBef>
              <a:spcAft>
                <a:spcPts val="0"/>
              </a:spcAft>
            </a:pPr>
            <a:r>
              <a:rPr lang="pt-PT" sz="1200" dirty="0">
                <a:latin typeface="Arial Narrow" panose="020B0606020202030204" pitchFamily="34" charset="0"/>
              </a:rPr>
              <a:t>Contudo, é importante esclarecer que a Organização não garante que os participantes tenham as reuniões pretendidas, uma vez que o </a:t>
            </a:r>
            <a:r>
              <a:rPr lang="pt-PT" sz="1200" dirty="0" smtClean="0">
                <a:latin typeface="Arial Narrow" panose="020B0606020202030204" pitchFamily="34" charset="0"/>
              </a:rPr>
              <a:t>objectivo </a:t>
            </a:r>
            <a:r>
              <a:rPr lang="pt-PT" sz="1200" dirty="0">
                <a:latin typeface="Arial Narrow" panose="020B0606020202030204" pitchFamily="34" charset="0"/>
              </a:rPr>
              <a:t>da Ronda / Rodada  </a:t>
            </a:r>
            <a:r>
              <a:rPr lang="pt-PT" sz="1200" dirty="0" smtClean="0">
                <a:latin typeface="Arial Narrow" panose="020B0606020202030204" pitchFamily="34" charset="0"/>
              </a:rPr>
              <a:t>de </a:t>
            </a:r>
            <a:r>
              <a:rPr lang="pt-PT" sz="1200" dirty="0">
                <a:latin typeface="Arial Narrow" panose="020B0606020202030204" pitchFamily="34" charset="0"/>
              </a:rPr>
              <a:t>Negócios é o planeamento  e a coordenação de reuniões importantes e de qualidade, com </a:t>
            </a:r>
            <a:r>
              <a:rPr lang="pt-PT" sz="1200" dirty="0" smtClean="0">
                <a:latin typeface="Arial Narrow" panose="020B0606020202030204" pitchFamily="34" charset="0"/>
              </a:rPr>
              <a:t>objectivos </a:t>
            </a:r>
            <a:r>
              <a:rPr lang="pt-PT" sz="1200" dirty="0">
                <a:latin typeface="Arial Narrow" panose="020B0606020202030204" pitchFamily="34" charset="0"/>
              </a:rPr>
              <a:t> específicos e bem determinados. O agendamento e a coordenação das reuniões dependem da existência de uma contraparte disposta a reunir-se com os representantes das empresas ou empreendedores inscritos, com </a:t>
            </a:r>
            <a:r>
              <a:rPr lang="pt-PT" sz="1200" dirty="0" smtClean="0">
                <a:latin typeface="Arial Narrow" panose="020B0606020202030204" pitchFamily="34" charset="0"/>
              </a:rPr>
              <a:t>objectivos </a:t>
            </a:r>
            <a:r>
              <a:rPr lang="pt-PT" sz="1200" dirty="0">
                <a:latin typeface="Arial Narrow" panose="020B0606020202030204" pitchFamily="34" charset="0"/>
              </a:rPr>
              <a:t> muito claros. Os participantes devem ter capacidade de decisão</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2" name="CaixaDeTexto 4"/>
          <p:cNvSpPr txBox="1"/>
          <p:nvPr/>
        </p:nvSpPr>
        <p:spPr>
          <a:xfrm>
            <a:off x="3822700" y="855980"/>
            <a:ext cx="8265160" cy="5875020"/>
          </a:xfrm>
          <a:prstGeom prst="rect">
            <a:avLst/>
          </a:prstGeom>
          <a:noFill/>
        </p:spPr>
        <p:txBody>
          <a:bodyPr wrap="square">
            <a:spAutoFit/>
          </a:bodyPr>
          <a:lstStyle/>
          <a:p>
            <a:pPr algn="just">
              <a:lnSpc>
                <a:spcPts val="1100"/>
              </a:lnSpc>
              <a:spcBef>
                <a:spcPts val="0"/>
              </a:spcBef>
              <a:spcAft>
                <a:spcPts val="0"/>
              </a:spcAft>
            </a:pPr>
            <a:r>
              <a:rPr lang="pt-PT" sz="1400" b="1" i="1" dirty="0">
                <a:solidFill>
                  <a:srgbClr val="008CBA"/>
                </a:solidFill>
                <a:latin typeface="Arial Narrow" panose="020B0606020202030204" pitchFamily="34" charset="0"/>
              </a:rPr>
              <a:t>BENEFÍCIOS DA RONDA / RODADA </a:t>
            </a:r>
            <a:r>
              <a:rPr lang="pt-PT" sz="1400" i="1" dirty="0">
                <a:solidFill>
                  <a:srgbClr val="008CBA"/>
                </a:solidFill>
                <a:latin typeface="Arial Narrow" panose="020B0606020202030204" pitchFamily="34" charset="0"/>
              </a:rPr>
              <a:t> </a:t>
            </a:r>
            <a:r>
              <a:rPr lang="pt-PT" sz="1400" b="1" i="1" dirty="0">
                <a:solidFill>
                  <a:srgbClr val="008CBA"/>
                </a:solidFill>
                <a:latin typeface="Arial Narrow" panose="020B0606020202030204" pitchFamily="34" charset="0"/>
              </a:rPr>
              <a:t>DE NEGÓCIOS DO FÓRUM</a:t>
            </a:r>
            <a:endParaRPr lang="pt-PT" sz="1400" i="1" dirty="0">
              <a:solidFill>
                <a:srgbClr val="008CBA"/>
              </a:solidFill>
              <a:latin typeface="Arial Narrow" panose="020B0606020202030204" pitchFamily="34" charset="0"/>
            </a:endParaRPr>
          </a:p>
          <a:p>
            <a:pPr algn="just">
              <a:lnSpc>
                <a:spcPts val="1100"/>
              </a:lnSpc>
              <a:spcBef>
                <a:spcPts val="0"/>
              </a:spcBef>
              <a:spcAft>
                <a:spcPts val="0"/>
              </a:spcAft>
            </a:pPr>
            <a:r>
              <a:rPr lang="pt-PT" sz="1200" dirty="0" smtClean="0">
                <a:latin typeface="Arial Narrow" panose="020B0606020202030204" pitchFamily="34" charset="0"/>
              </a:rPr>
              <a:t>Se </a:t>
            </a:r>
            <a:r>
              <a:rPr lang="pt-PT" sz="1200" dirty="0">
                <a:latin typeface="Arial Narrow" panose="020B0606020202030204" pitchFamily="34" charset="0"/>
              </a:rPr>
              <a:t>a sua empresa ou </a:t>
            </a:r>
            <a:r>
              <a:rPr lang="pt-PT" sz="1200" dirty="0" smtClean="0">
                <a:latin typeface="Arial Narrow" panose="020B0606020202030204" pitchFamily="34" charset="0"/>
              </a:rPr>
              <a:t>actividade </a:t>
            </a:r>
            <a:r>
              <a:rPr lang="pt-PT" sz="1200" dirty="0">
                <a:latin typeface="Arial Narrow" panose="020B0606020202030204" pitchFamily="34" charset="0"/>
              </a:rPr>
              <a:t> estiver ligada ao comércio, importação e exportação, logística, investimento e participação empresarial, exercício da função de executivo de inovação, Tecnologias de Informação, Marketing, Comércio </a:t>
            </a:r>
            <a:r>
              <a:rPr lang="pt-PT" sz="1200" dirty="0" smtClean="0">
                <a:latin typeface="Arial Narrow" panose="020B0606020202030204" pitchFamily="34" charset="0"/>
              </a:rPr>
              <a:t>Electrónico, </a:t>
            </a:r>
            <a:r>
              <a:rPr lang="pt-PT" sz="1200" dirty="0">
                <a:latin typeface="Arial Narrow" panose="020B0606020202030204" pitchFamily="34" charset="0"/>
              </a:rPr>
              <a:t>agricultura, pecuária, turismo, hotelaria, formação ou consultoria, uma reunião na Ronda / Rodada  de Negócios pode oferecer-lhe importantes oportunidades de negócio, assim como ajudá-lo a encontrar soluções para expandir o seu mercado, ligando-o a parceiros ou potenciais parceiros estratégicos num mercado de elevado potencial e pleno de oportunidades de </a:t>
            </a:r>
            <a:r>
              <a:rPr lang="pt-PT" sz="1200" dirty="0" smtClean="0">
                <a:latin typeface="Arial Narrow" panose="020B0606020202030204" pitchFamily="34" charset="0"/>
              </a:rPr>
              <a:t>negócios.</a:t>
            </a:r>
          </a:p>
          <a:p>
            <a:pPr algn="just">
              <a:lnSpc>
                <a:spcPts val="1100"/>
              </a:lnSpc>
              <a:spcBef>
                <a:spcPts val="0"/>
              </a:spcBef>
              <a:spcAft>
                <a:spcPts val="0"/>
              </a:spcAft>
            </a:pPr>
            <a:endParaRPr lang="pt-PT" sz="1200" dirty="0">
              <a:latin typeface="Arial Narrow" panose="020B0606020202030204" pitchFamily="34" charset="0"/>
            </a:endParaRPr>
          </a:p>
          <a:p>
            <a:pPr algn="just">
              <a:lnSpc>
                <a:spcPts val="1100"/>
              </a:lnSpc>
              <a:spcBef>
                <a:spcPts val="0"/>
              </a:spcBef>
              <a:spcAft>
                <a:spcPts val="0"/>
              </a:spcAft>
            </a:pPr>
            <a:r>
              <a:rPr lang="pt-PT" sz="1200" b="1" i="1" dirty="0">
                <a:solidFill>
                  <a:srgbClr val="008CBA"/>
                </a:solidFill>
                <a:latin typeface="Arial Narrow" panose="020B0606020202030204" pitchFamily="34" charset="0"/>
              </a:rPr>
              <a:t>Os principais benefícios de participar na Ronda  de Negócios do Fórum são:</a:t>
            </a:r>
          </a:p>
          <a:p>
            <a:pPr lvl="0" algn="just">
              <a:lnSpc>
                <a:spcPts val="1100"/>
              </a:lnSpc>
              <a:spcBef>
                <a:spcPts val="0"/>
              </a:spcBef>
              <a:spcAft>
                <a:spcPts val="0"/>
              </a:spcAft>
            </a:pPr>
            <a:r>
              <a:rPr lang="pt-PT" sz="1200" dirty="0" smtClean="0">
                <a:solidFill>
                  <a:srgbClr val="008CBA"/>
                </a:solidFill>
                <a:latin typeface="Arial Narrow" panose="020B0606020202030204" pitchFamily="34" charset="0"/>
              </a:rPr>
              <a:t>■ </a:t>
            </a:r>
            <a:r>
              <a:rPr lang="pt-PT" sz="1200" dirty="0" smtClean="0">
                <a:latin typeface="Arial Narrow" panose="020B0606020202030204" pitchFamily="34" charset="0"/>
              </a:rPr>
              <a:t>Economia </a:t>
            </a:r>
            <a:r>
              <a:rPr lang="pt-PT" sz="1200" dirty="0">
                <a:latin typeface="Arial Narrow" panose="020B0606020202030204" pitchFamily="34" charset="0"/>
              </a:rPr>
              <a:t>de tempo e logística: cada executivo ou empreendedor, através da Ronda  de Negócios, poderá realizar até 16 reuniões de 30 minutos cada, durante o dia </a:t>
            </a:r>
            <a:r>
              <a:rPr lang="pt-PT" sz="1200" dirty="0" smtClean="0">
                <a:latin typeface="Arial Narrow" panose="020B0606020202030204" pitchFamily="34" charset="0"/>
              </a:rPr>
              <a:t>09 </a:t>
            </a:r>
            <a:r>
              <a:rPr lang="pt-PT" sz="1200" dirty="0">
                <a:latin typeface="Arial Narrow" panose="020B0606020202030204" pitchFamily="34" charset="0"/>
              </a:rPr>
              <a:t>de </a:t>
            </a:r>
            <a:r>
              <a:rPr lang="pt-PT" sz="1200" dirty="0" smtClean="0">
                <a:latin typeface="Arial Narrow" panose="020B0606020202030204" pitchFamily="34" charset="0"/>
              </a:rPr>
              <a:t>Junho </a:t>
            </a:r>
            <a:r>
              <a:rPr lang="pt-PT" sz="1200" dirty="0">
                <a:latin typeface="Arial Narrow" panose="020B0606020202030204" pitchFamily="34" charset="0"/>
              </a:rPr>
              <a:t>de 2021, sendo que cada uma das reuniões é previamente preparada, o que possibilitará resultados concretos de acordo com os </a:t>
            </a:r>
            <a:r>
              <a:rPr lang="pt-PT" sz="1200" dirty="0" smtClean="0">
                <a:latin typeface="Arial Narrow" panose="020B0606020202030204" pitchFamily="34" charset="0"/>
              </a:rPr>
              <a:t>objectivos </a:t>
            </a:r>
            <a:r>
              <a:rPr lang="pt-PT" sz="1200" dirty="0">
                <a:latin typeface="Arial Narrow" panose="020B0606020202030204" pitchFamily="34" charset="0"/>
              </a:rPr>
              <a:t>definidos. Se a sua empresa inscrever, por exemplo, 4 executivos, ela poderá realizar até 64 reuniões importantes com executivos de 20 países num único dia, o que em outras circunstâncias significaria semanas ou mesmo meses de viagens, estadias, coordenação e tempo necessário para o efeito</a:t>
            </a:r>
            <a:r>
              <a:rPr lang="pt-PT" sz="1200" dirty="0" smtClean="0">
                <a:latin typeface="Arial Narrow" panose="020B0606020202030204" pitchFamily="34" charset="0"/>
              </a:rPr>
              <a:t>.</a:t>
            </a:r>
          </a:p>
          <a:p>
            <a:pPr lvl="0" algn="just">
              <a:lnSpc>
                <a:spcPts val="1100"/>
              </a:lnSpc>
              <a:spcBef>
                <a:spcPts val="0"/>
              </a:spcBef>
              <a:spcAft>
                <a:spcPts val="0"/>
              </a:spcAft>
            </a:pPr>
            <a:endParaRPr lang="pt-PT" sz="1200" dirty="0">
              <a:latin typeface="Arial Narrow" panose="020B0606020202030204" pitchFamily="34" charset="0"/>
            </a:endParaRPr>
          </a:p>
          <a:p>
            <a:pPr lvl="0"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Expansão </a:t>
            </a:r>
            <a:r>
              <a:rPr lang="pt-PT" sz="1200" dirty="0">
                <a:latin typeface="Arial Narrow" panose="020B0606020202030204" pitchFamily="34" charset="0"/>
              </a:rPr>
              <a:t>da sua base de contactos de </a:t>
            </a:r>
            <a:r>
              <a:rPr lang="pt-PT" sz="1200" dirty="0" smtClean="0">
                <a:latin typeface="Arial Narrow" panose="020B0606020202030204" pitchFamily="34" charset="0"/>
              </a:rPr>
              <a:t>negócio </a:t>
            </a:r>
            <a:r>
              <a:rPr lang="pt-PT" sz="1200" dirty="0">
                <a:latin typeface="Arial Narrow" panose="020B0606020202030204" pitchFamily="34" charset="0"/>
              </a:rPr>
              <a:t>e conhecer outros </a:t>
            </a:r>
            <a:r>
              <a:rPr lang="pt-PT" sz="1200" i="1" dirty="0" err="1">
                <a:latin typeface="Arial Narrow" panose="020B0606020202030204" pitchFamily="34" charset="0"/>
              </a:rPr>
              <a:t>players</a:t>
            </a:r>
            <a:r>
              <a:rPr lang="pt-PT" sz="1200" dirty="0">
                <a:latin typeface="Arial Narrow" panose="020B0606020202030204" pitchFamily="34" charset="0"/>
              </a:rPr>
              <a:t> do seu sector </a:t>
            </a:r>
            <a:r>
              <a:rPr lang="pt-PT" sz="1200" i="1" dirty="0">
                <a:latin typeface="Arial Narrow" panose="020B0606020202030204" pitchFamily="34" charset="0"/>
              </a:rPr>
              <a:t>Core</a:t>
            </a:r>
            <a:r>
              <a:rPr lang="pt-PT" sz="1200" dirty="0">
                <a:latin typeface="Arial Narrow" panose="020B0606020202030204" pitchFamily="34" charset="0"/>
              </a:rPr>
              <a:t>, fazendo alianças e parcerias que permitam alargar a sua rede de negócios</a:t>
            </a:r>
            <a:r>
              <a:rPr lang="pt-PT" sz="1200" dirty="0" smtClean="0">
                <a:latin typeface="Arial Narrow" panose="020B0606020202030204" pitchFamily="34" charset="0"/>
              </a:rPr>
              <a:t>.</a:t>
            </a:r>
          </a:p>
          <a:p>
            <a:pPr lvl="0" algn="just">
              <a:lnSpc>
                <a:spcPts val="1100"/>
              </a:lnSpc>
              <a:spcBef>
                <a:spcPts val="0"/>
              </a:spcBef>
              <a:spcAft>
                <a:spcPts val="0"/>
              </a:spcAft>
            </a:pPr>
            <a:endParaRPr lang="pt-PT" sz="1200" dirty="0">
              <a:latin typeface="Arial Narrow" panose="020B0606020202030204" pitchFamily="34" charset="0"/>
            </a:endParaRPr>
          </a:p>
          <a:p>
            <a:pPr lvl="0"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Estabelecer </a:t>
            </a:r>
            <a:r>
              <a:rPr lang="pt-PT" sz="1200" dirty="0">
                <a:latin typeface="Arial Narrow" panose="020B0606020202030204" pitchFamily="34" charset="0"/>
              </a:rPr>
              <a:t>contactos com as principais empresas e profissionais do sector da sua </a:t>
            </a:r>
            <a:r>
              <a:rPr lang="pt-PT" sz="1200" dirty="0" smtClean="0">
                <a:latin typeface="Arial Narrow" panose="020B0606020202030204" pitchFamily="34" charset="0"/>
              </a:rPr>
              <a:t>actividade </a:t>
            </a:r>
            <a:r>
              <a:rPr lang="pt-PT" sz="1200" dirty="0">
                <a:latin typeface="Arial Narrow" panose="020B0606020202030204" pitchFamily="34" charset="0"/>
              </a:rPr>
              <a:t>que, de outra forma, seriam muito difíceis de conseguir</a:t>
            </a:r>
            <a:r>
              <a:rPr lang="pt-PT" sz="1200" dirty="0" smtClean="0">
                <a:latin typeface="Arial Narrow" panose="020B0606020202030204" pitchFamily="34" charset="0"/>
              </a:rPr>
              <a:t>.</a:t>
            </a:r>
          </a:p>
          <a:p>
            <a:pPr lvl="0" algn="just">
              <a:lnSpc>
                <a:spcPts val="1100"/>
              </a:lnSpc>
              <a:spcBef>
                <a:spcPts val="0"/>
              </a:spcBef>
              <a:spcAft>
                <a:spcPts val="0"/>
              </a:spcAft>
            </a:pPr>
            <a:endParaRPr lang="pt-PT" sz="1200" dirty="0">
              <a:latin typeface="Arial Narrow" panose="020B0606020202030204" pitchFamily="34" charset="0"/>
            </a:endParaRPr>
          </a:p>
          <a:p>
            <a:pPr lvl="0"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Expandir </a:t>
            </a:r>
            <a:r>
              <a:rPr lang="pt-PT" sz="1200" dirty="0">
                <a:latin typeface="Arial Narrow" panose="020B0606020202030204" pitchFamily="34" charset="0"/>
              </a:rPr>
              <a:t>as suas redes comerciais e de negócio no mercado africano, americano e de outros continentes</a:t>
            </a:r>
            <a:r>
              <a:rPr lang="pt-PT" sz="1200" dirty="0" smtClean="0">
                <a:latin typeface="Arial Narrow" panose="020B0606020202030204" pitchFamily="34" charset="0"/>
              </a:rPr>
              <a:t>.</a:t>
            </a:r>
          </a:p>
          <a:p>
            <a:pPr lvl="0" algn="just">
              <a:lnSpc>
                <a:spcPts val="1100"/>
              </a:lnSpc>
              <a:spcBef>
                <a:spcPts val="0"/>
              </a:spcBef>
              <a:spcAft>
                <a:spcPts val="0"/>
              </a:spcAft>
            </a:pPr>
            <a:endParaRPr lang="pt-PT" sz="1200" dirty="0">
              <a:latin typeface="Arial Narrow" panose="020B0606020202030204" pitchFamily="34" charset="0"/>
            </a:endParaRPr>
          </a:p>
          <a:p>
            <a:pPr algn="just">
              <a:lnSpc>
                <a:spcPts val="1100"/>
              </a:lnSpc>
              <a:spcBef>
                <a:spcPts val="0"/>
              </a:spcBef>
              <a:spcAft>
                <a:spcPts val="0"/>
              </a:spcAft>
            </a:pPr>
            <a:r>
              <a:rPr lang="pt-PT" sz="1200" b="1" i="1" dirty="0" smtClean="0">
                <a:solidFill>
                  <a:srgbClr val="008CBA"/>
                </a:solidFill>
                <a:latin typeface="Arial Narrow" panose="020B0606020202030204" pitchFamily="34" charset="0"/>
              </a:rPr>
              <a:t>SUPORTE </a:t>
            </a:r>
            <a:r>
              <a:rPr lang="pt-PT" sz="1200" b="1" i="1" dirty="0">
                <a:solidFill>
                  <a:srgbClr val="008CBA"/>
                </a:solidFill>
                <a:latin typeface="Arial Narrow" panose="020B0606020202030204" pitchFamily="34" charset="0"/>
              </a:rPr>
              <a:t>AOS NEGÓCIOS E ÀS INICIATIVAS EMPRESARIAIS</a:t>
            </a:r>
          </a:p>
          <a:p>
            <a:pPr algn="just">
              <a:lnSpc>
                <a:spcPts val="1100"/>
              </a:lnSpc>
              <a:spcBef>
                <a:spcPts val="0"/>
              </a:spcBef>
              <a:spcAft>
                <a:spcPts val="0"/>
              </a:spcAft>
            </a:pPr>
            <a:r>
              <a:rPr lang="pt-PT" sz="1200" dirty="0">
                <a:latin typeface="Arial Narrow" panose="020B0606020202030204" pitchFamily="34" charset="0"/>
              </a:rPr>
              <a:t>O ATLANTIC BUSINESS CENTER e a sua rede dos parceiros estratégicos, </a:t>
            </a:r>
            <a:r>
              <a:rPr lang="pt-PT" sz="1200" dirty="0" smtClean="0">
                <a:latin typeface="Arial Narrow" panose="020B0606020202030204" pitchFamily="34" charset="0"/>
              </a:rPr>
              <a:t>os «</a:t>
            </a:r>
            <a:r>
              <a:rPr lang="pt-PT" sz="1200" i="1" dirty="0" smtClean="0">
                <a:latin typeface="Arial Narrow" panose="020B0606020202030204" pitchFamily="34" charset="0"/>
              </a:rPr>
              <a:t>ASSOCIATED </a:t>
            </a:r>
            <a:r>
              <a:rPr lang="pt-PT" sz="1200" i="1" dirty="0">
                <a:latin typeface="Arial Narrow" panose="020B0606020202030204" pitchFamily="34" charset="0"/>
              </a:rPr>
              <a:t>PARTNERS»,</a:t>
            </a:r>
            <a:r>
              <a:rPr lang="pt-PT" sz="1200" dirty="0">
                <a:latin typeface="Arial Narrow" panose="020B0606020202030204" pitchFamily="34" charset="0"/>
              </a:rPr>
              <a:t> apoiam a sua empresa, ajudando-a a posicionar-se nos mercados, antes, durante e após o evento.</a:t>
            </a:r>
          </a:p>
          <a:p>
            <a:pPr algn="just">
              <a:lnSpc>
                <a:spcPts val="1100"/>
              </a:lnSpc>
              <a:spcBef>
                <a:spcPts val="0"/>
              </a:spcBef>
              <a:spcAft>
                <a:spcPts val="0"/>
              </a:spcAft>
            </a:pPr>
            <a:endParaRPr lang="pt-PT" sz="1200" dirty="0" smtClean="0">
              <a:latin typeface="Arial Narrow" panose="020B0606020202030204" pitchFamily="34" charset="0"/>
            </a:endParaRPr>
          </a:p>
          <a:p>
            <a:pPr algn="just">
              <a:lnSpc>
                <a:spcPts val="1100"/>
              </a:lnSpc>
              <a:spcBef>
                <a:spcPts val="0"/>
              </a:spcBef>
              <a:spcAft>
                <a:spcPts val="0"/>
              </a:spcAft>
            </a:pPr>
            <a:r>
              <a:rPr lang="pt-PT" sz="1200" dirty="0" smtClean="0">
                <a:latin typeface="Arial Narrow" panose="020B0606020202030204" pitchFamily="34" charset="0"/>
              </a:rPr>
              <a:t>Os </a:t>
            </a:r>
            <a:r>
              <a:rPr lang="pt-PT" sz="1200" dirty="0">
                <a:latin typeface="Arial Narrow" panose="020B0606020202030204" pitchFamily="34" charset="0"/>
              </a:rPr>
              <a:t>Parceiros, aqui designados «</a:t>
            </a:r>
            <a:r>
              <a:rPr lang="pt-PT" sz="1200" i="1" dirty="0">
                <a:latin typeface="Arial Narrow" panose="020B0606020202030204" pitchFamily="34" charset="0"/>
              </a:rPr>
              <a:t>ASSOCIATED PARTNERS»</a:t>
            </a:r>
            <a:r>
              <a:rPr lang="pt-PT" sz="1200" dirty="0">
                <a:latin typeface="Arial Narrow" panose="020B0606020202030204" pitchFamily="34" charset="0"/>
              </a:rPr>
              <a:t>, planeiam , dirigem e coordenam as </a:t>
            </a:r>
            <a:r>
              <a:rPr lang="pt-PT" sz="1200" dirty="0" smtClean="0">
                <a:latin typeface="Arial Narrow" panose="020B0606020202030204" pitchFamily="34" charset="0"/>
              </a:rPr>
              <a:t>actividades </a:t>
            </a:r>
            <a:r>
              <a:rPr lang="pt-PT" sz="1200" dirty="0">
                <a:latin typeface="Arial Narrow" panose="020B0606020202030204" pitchFamily="34" charset="0"/>
              </a:rPr>
              <a:t>relacionadas à comercialização e venda de produtos e / ou serviços geridos </a:t>
            </a:r>
            <a:r>
              <a:rPr lang="pt-PT" sz="1200" dirty="0" err="1">
                <a:latin typeface="Arial Narrow" panose="020B0606020202030204" pitchFamily="34" charset="0"/>
              </a:rPr>
              <a:t>pelo</a:t>
            </a:r>
            <a:r>
              <a:rPr lang="pt-PT" sz="1200" dirty="0">
                <a:latin typeface="Arial Narrow" panose="020B0606020202030204" pitchFamily="34" charset="0"/>
              </a:rPr>
              <a:t> </a:t>
            </a:r>
            <a:r>
              <a:rPr lang="pt-PT" sz="1200" i="1" dirty="0">
                <a:latin typeface="Arial Narrow" panose="020B0606020202030204" pitchFamily="34" charset="0"/>
              </a:rPr>
              <a:t>ATLANTIC BUSINESS FÓRUM</a:t>
            </a:r>
            <a:r>
              <a:rPr lang="pt-PT" sz="1200" dirty="0">
                <a:latin typeface="Arial Narrow" panose="020B0606020202030204" pitchFamily="34" charset="0"/>
              </a:rPr>
              <a:t>, bem com apoia as empresas e empreendedores nos marcados </a:t>
            </a:r>
            <a:r>
              <a:rPr lang="pt-PT" sz="1200" dirty="0" smtClean="0">
                <a:latin typeface="Arial Narrow" panose="020B0606020202030204" pitchFamily="34" charset="0"/>
              </a:rPr>
              <a:t>onde actuam.</a:t>
            </a:r>
          </a:p>
          <a:p>
            <a:pPr algn="just">
              <a:lnSpc>
                <a:spcPts val="1100"/>
              </a:lnSpc>
              <a:spcBef>
                <a:spcPts val="0"/>
              </a:spcBef>
              <a:spcAft>
                <a:spcPts val="0"/>
              </a:spcAft>
            </a:pPr>
            <a:endParaRPr lang="pt-PT" sz="1200" dirty="0" smtClean="0">
              <a:latin typeface="Arial Narrow" panose="020B0606020202030204" pitchFamily="34" charset="0"/>
            </a:endParaRPr>
          </a:p>
          <a:p>
            <a:pPr algn="just">
              <a:lnSpc>
                <a:spcPts val="1100"/>
              </a:lnSpc>
              <a:spcBef>
                <a:spcPts val="0"/>
              </a:spcBef>
              <a:spcAft>
                <a:spcPts val="0"/>
              </a:spcAft>
            </a:pPr>
            <a:r>
              <a:rPr lang="pt-PT" sz="1200" b="1" i="1" dirty="0" smtClean="0">
                <a:solidFill>
                  <a:srgbClr val="008CBA"/>
                </a:solidFill>
                <a:latin typeface="Arial Narrow" panose="020B0606020202030204" pitchFamily="34" charset="0"/>
              </a:rPr>
              <a:t>As actividades dos «</a:t>
            </a:r>
            <a:r>
              <a:rPr lang="pt-PT" sz="1200" b="1" i="1" dirty="0">
                <a:solidFill>
                  <a:srgbClr val="008CBA"/>
                </a:solidFill>
                <a:latin typeface="Arial Narrow" panose="020B0606020202030204" pitchFamily="34" charset="0"/>
              </a:rPr>
              <a:t>ASSOCIATED PARTNERS», consistem </a:t>
            </a:r>
            <a:r>
              <a:rPr lang="pt-PT" sz="1200" b="1" i="1" dirty="0" smtClean="0">
                <a:solidFill>
                  <a:srgbClr val="008CBA"/>
                </a:solidFill>
                <a:latin typeface="Arial Narrow" panose="020B0606020202030204" pitchFamily="34" charset="0"/>
              </a:rPr>
              <a:t>no </a:t>
            </a:r>
            <a:r>
              <a:rPr lang="pt-PT" sz="1200" b="1" i="1" dirty="0" err="1" smtClean="0">
                <a:solidFill>
                  <a:srgbClr val="008CBA"/>
                </a:solidFill>
                <a:latin typeface="Arial Narrow" panose="020B0606020202030204" pitchFamily="34" charset="0"/>
              </a:rPr>
              <a:t>segunte</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Coordenação </a:t>
            </a:r>
            <a:r>
              <a:rPr lang="pt-PT" sz="1200" dirty="0">
                <a:latin typeface="Arial Narrow" panose="020B0606020202030204" pitchFamily="34" charset="0"/>
              </a:rPr>
              <a:t>das </a:t>
            </a:r>
            <a:r>
              <a:rPr lang="pt-PT" sz="1200" dirty="0" smtClean="0">
                <a:latin typeface="Arial Narrow" panose="020B0606020202030204" pitchFamily="34" charset="0"/>
              </a:rPr>
              <a:t>actividades </a:t>
            </a:r>
            <a:r>
              <a:rPr lang="pt-PT" sz="1200" dirty="0">
                <a:latin typeface="Arial Narrow" panose="020B0606020202030204" pitchFamily="34" charset="0"/>
              </a:rPr>
              <a:t>da rede empresarial na região geográfica sob a sua </a:t>
            </a:r>
            <a:r>
              <a:rPr lang="pt-PT" sz="1200" dirty="0" smtClean="0">
                <a:latin typeface="Arial Narrow" panose="020B0606020202030204" pitchFamily="34" charset="0"/>
              </a:rPr>
              <a:t>direcção;</a:t>
            </a:r>
            <a:endParaRPr lang="pt-PT" sz="1200" dirty="0">
              <a:latin typeface="Arial Narrow" panose="020B0606020202030204" pitchFamily="34" charset="0"/>
            </a:endParaRP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Definição </a:t>
            </a:r>
            <a:r>
              <a:rPr lang="pt-PT" sz="1200" dirty="0">
                <a:latin typeface="Arial Narrow" panose="020B0606020202030204" pitchFamily="34" charset="0"/>
              </a:rPr>
              <a:t>e gestão do mercado sob a sua </a:t>
            </a:r>
            <a:r>
              <a:rPr lang="pt-PT" sz="1200" dirty="0" smtClean="0">
                <a:latin typeface="Arial Narrow" panose="020B0606020202030204" pitchFamily="34" charset="0"/>
              </a:rPr>
              <a:t>direcção;</a:t>
            </a:r>
            <a:endParaRPr lang="pt-PT" sz="1200" dirty="0">
              <a:latin typeface="Arial Narrow" panose="020B0606020202030204" pitchFamily="34" charset="0"/>
            </a:endParaRP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Planeamento </a:t>
            </a:r>
            <a:r>
              <a:rPr lang="pt-PT" sz="1200" dirty="0">
                <a:latin typeface="Arial Narrow" panose="020B0606020202030204" pitchFamily="34" charset="0"/>
              </a:rPr>
              <a:t> e agendamento de reuniões;</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Levantamento </a:t>
            </a:r>
            <a:r>
              <a:rPr lang="pt-PT" sz="1200" dirty="0">
                <a:latin typeface="Arial Narrow" panose="020B0606020202030204" pitchFamily="34" charset="0"/>
              </a:rPr>
              <a:t>de oportunidades e necessidades das empresas da rede;</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Preparação </a:t>
            </a:r>
            <a:r>
              <a:rPr lang="pt-PT" sz="1200" dirty="0">
                <a:latin typeface="Arial Narrow" panose="020B0606020202030204" pitchFamily="34" charset="0"/>
              </a:rPr>
              <a:t>de propostas;</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Negociação </a:t>
            </a:r>
            <a:r>
              <a:rPr lang="pt-PT" sz="1200" dirty="0">
                <a:latin typeface="Arial Narrow" panose="020B0606020202030204" pitchFamily="34" charset="0"/>
              </a:rPr>
              <a:t>com as entidades públicas com responsabilidade de atrair investimento externo para o </a:t>
            </a:r>
            <a:r>
              <a:rPr lang="pt-PT" sz="1200" dirty="0" smtClean="0">
                <a:latin typeface="Arial Narrow" panose="020B0606020202030204" pitchFamily="34" charset="0"/>
              </a:rPr>
              <a:t>respectivo </a:t>
            </a:r>
            <a:r>
              <a:rPr lang="pt-PT" sz="1200" dirty="0">
                <a:latin typeface="Arial Narrow" panose="020B0606020202030204" pitchFamily="34" charset="0"/>
              </a:rPr>
              <a:t>País, de modo a se conseguir os benefícios e as vantagens legais para as empresas interessadas;</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Garantia </a:t>
            </a:r>
            <a:r>
              <a:rPr lang="pt-PT" sz="1200" dirty="0">
                <a:latin typeface="Arial Narrow" panose="020B0606020202030204" pitchFamily="34" charset="0"/>
              </a:rPr>
              <a:t>da qualidade das iniciativas empresariais no território onde as empresas da rede </a:t>
            </a:r>
            <a:r>
              <a:rPr lang="pt-PT" sz="1200" dirty="0" smtClean="0">
                <a:latin typeface="Arial Narrow" panose="020B0606020202030204" pitchFamily="34" charset="0"/>
              </a:rPr>
              <a:t>actuam;</a:t>
            </a:r>
            <a:r>
              <a:rPr lang="pt-PT" sz="1200" dirty="0">
                <a:latin typeface="Arial Narrow" panose="020B0606020202030204" pitchFamily="34" charset="0"/>
              </a:rPr>
              <a:t> </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Análise </a:t>
            </a:r>
            <a:r>
              <a:rPr lang="pt-PT" sz="1200" dirty="0">
                <a:latin typeface="Arial Narrow" panose="020B0606020202030204" pitchFamily="34" charset="0"/>
              </a:rPr>
              <a:t>de mercado;</a:t>
            </a:r>
          </a:p>
          <a:p>
            <a:pPr algn="just">
              <a:lnSpc>
                <a:spcPts val="1100"/>
              </a:lnSpc>
              <a:spcBef>
                <a:spcPts val="0"/>
              </a:spcBef>
              <a:spcAft>
                <a:spcPts val="0"/>
              </a:spcAft>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Garantir </a:t>
            </a:r>
            <a:r>
              <a:rPr lang="pt-PT" sz="1200" dirty="0">
                <a:latin typeface="Arial Narrow" panose="020B0606020202030204" pitchFamily="34" charset="0"/>
              </a:rPr>
              <a:t>negócios entre clientes e fornecedores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
        <p:nvSpPr>
          <p:cNvPr id="2" name="CaixaDeTexto 5"/>
          <p:cNvSpPr txBox="1"/>
          <p:nvPr/>
        </p:nvSpPr>
        <p:spPr>
          <a:xfrm>
            <a:off x="3413773" y="1092825"/>
            <a:ext cx="8631122" cy="5384800"/>
          </a:xfrm>
          <a:prstGeom prst="rect">
            <a:avLst/>
          </a:prstGeom>
          <a:noFill/>
        </p:spPr>
        <p:txBody>
          <a:bodyPr wrap="square">
            <a:spAutoFit/>
          </a:bodyPr>
          <a:lstStyle/>
          <a:p>
            <a:pPr algn="just"/>
            <a:r>
              <a:rPr lang="pt-PT" sz="1200" b="1" i="1" dirty="0" smtClean="0">
                <a:solidFill>
                  <a:srgbClr val="008CBA"/>
                </a:solidFill>
                <a:latin typeface="Arial Narrow" panose="020B0606020202030204" pitchFamily="34" charset="0"/>
              </a:rPr>
              <a:t>As </a:t>
            </a:r>
            <a:r>
              <a:rPr lang="pt-PT" sz="1200" b="1" i="1" dirty="0">
                <a:solidFill>
                  <a:srgbClr val="008CBA"/>
                </a:solidFill>
                <a:latin typeface="Arial Narrow" panose="020B0606020202030204" pitchFamily="34" charset="0"/>
              </a:rPr>
              <a:t>responsabilidades dos ASSOCIATED PARTNERS abrangem, em </a:t>
            </a:r>
            <a:r>
              <a:rPr lang="pt-PT" sz="1200" b="1" i="1" dirty="0" smtClean="0">
                <a:solidFill>
                  <a:srgbClr val="008CBA"/>
                </a:solidFill>
                <a:latin typeface="Arial Narrow" panose="020B0606020202030204" pitchFamily="34" charset="0"/>
              </a:rPr>
              <a:t>particular, o seguinte:</a:t>
            </a:r>
            <a:r>
              <a:rPr lang="pt-PT" sz="1200" b="1" i="1" dirty="0">
                <a:solidFill>
                  <a:srgbClr val="008CBA"/>
                </a:solidFill>
                <a:latin typeface="Arial Narrow" panose="020B0606020202030204" pitchFamily="34" charset="0"/>
              </a:rPr>
              <a:t> </a:t>
            </a:r>
          </a:p>
          <a:p>
            <a:pPr lvl="1" algn="just">
              <a:lnSpc>
                <a:spcPts val="1200"/>
              </a:lnSpc>
            </a:pPr>
            <a:r>
              <a:rPr lang="pt-PT" sz="1200" dirty="0">
                <a:solidFill>
                  <a:srgbClr val="008CBA"/>
                </a:solidFill>
                <a:latin typeface="Arial Narrow" panose="020B0606020202030204" pitchFamily="34" charset="0"/>
              </a:rPr>
              <a:t>■ </a:t>
            </a:r>
            <a:r>
              <a:rPr lang="pt-PT" sz="1200" dirty="0" smtClean="0">
                <a:latin typeface="Arial Narrow" panose="020B0606020202030204" pitchFamily="34" charset="0"/>
              </a:rPr>
              <a:t>Coordenação </a:t>
            </a:r>
            <a:r>
              <a:rPr lang="pt-PT" sz="1200" dirty="0">
                <a:latin typeface="Arial Narrow" panose="020B0606020202030204" pitchFamily="34" charset="0"/>
              </a:rPr>
              <a:t>e gestão dos interesses das empresas da rede nas áreas em que </a:t>
            </a:r>
            <a:r>
              <a:rPr lang="pt-PT" sz="1200" dirty="0" smtClean="0">
                <a:latin typeface="Arial Narrow" panose="020B0606020202030204" pitchFamily="34" charset="0"/>
              </a:rPr>
              <a:t>actuam;</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Validação e acompanhamento das propostas apresentadas </a:t>
            </a:r>
            <a:r>
              <a:rPr lang="pt-PT" sz="1200" dirty="0" err="1">
                <a:latin typeface="Arial Narrow" panose="020B0606020202030204" pitchFamily="34" charset="0"/>
              </a:rPr>
              <a:t>pelas</a:t>
            </a:r>
            <a:r>
              <a:rPr lang="pt-PT" sz="1200" dirty="0">
                <a:latin typeface="Arial Narrow" panose="020B0606020202030204" pitchFamily="34" charset="0"/>
              </a:rPr>
              <a:t> empresas da rede;</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pt-PT" sz="1200" dirty="0">
                <a:latin typeface="Arial Narrow" panose="020B0606020202030204" pitchFamily="34" charset="0"/>
              </a:rPr>
              <a:t>Acompanhamento dos negócios promovidos </a:t>
            </a:r>
            <a:r>
              <a:rPr lang="pt-PT" sz="1200" dirty="0" err="1">
                <a:latin typeface="Arial Narrow" panose="020B0606020202030204" pitchFamily="34" charset="0"/>
              </a:rPr>
              <a:t>pelas</a:t>
            </a:r>
            <a:r>
              <a:rPr lang="pt-PT" sz="1200" dirty="0">
                <a:latin typeface="Arial Narrow" panose="020B0606020202030204" pitchFamily="34" charset="0"/>
              </a:rPr>
              <a:t> empresas da rede;</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Elaboração de relatórios periódicos e promoção de informações sobre </a:t>
            </a:r>
            <a:r>
              <a:rPr lang="pt-PT" sz="1200" dirty="0" smtClean="0">
                <a:latin typeface="Arial Narrow" panose="020B0606020202030204" pitchFamily="34" charset="0"/>
              </a:rPr>
              <a:t>as </a:t>
            </a:r>
            <a:r>
              <a:rPr lang="pt-PT" sz="1200" dirty="0">
                <a:latin typeface="Arial Narrow" panose="020B0606020202030204" pitchFamily="34" charset="0"/>
              </a:rPr>
              <a:t>oportunidades de negócios e de parcerias junto do sector privado nos </a:t>
            </a:r>
            <a:r>
              <a:rPr lang="pt-PT" sz="1200" dirty="0" smtClean="0">
                <a:latin typeface="Arial Narrow" panose="020B0606020202030204" pitchFamily="34" charset="0"/>
              </a:rPr>
              <a:t>respectivos </a:t>
            </a:r>
            <a:r>
              <a:rPr lang="pt-PT" sz="1200" dirty="0">
                <a:latin typeface="Arial Narrow" panose="020B0606020202030204" pitchFamily="34" charset="0"/>
              </a:rPr>
              <a:t>países;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Monitorar a satisfação das empresas locais integrantes da rede empresarial;</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Propor soluções e condições para fornecimento de produtos e serviços;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smtClean="0">
                <a:latin typeface="Arial Narrow" panose="020B0606020202030204" pitchFamily="34" charset="0"/>
              </a:rPr>
              <a:t>Actualizar a Base </a:t>
            </a:r>
            <a:r>
              <a:rPr lang="pt-PT" sz="1200" dirty="0">
                <a:latin typeface="Arial Narrow" panose="020B0606020202030204" pitchFamily="34" charset="0"/>
              </a:rPr>
              <a:t>de Dados de clientes, fornecedores e das empresas da rede em geral;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Propor uma lista de produtos prioritários para o mercado sob a sua coordenação;</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Elaboração de relatório periódico das necessidades do mercado ;</a:t>
            </a:r>
          </a:p>
          <a:p>
            <a:pPr lvl="1" algn="just">
              <a:lnSpc>
                <a:spcPts val="1200"/>
              </a:lnSpc>
            </a:pPr>
            <a:endParaRPr lang="pt-PT" sz="1200" dirty="0" smtClean="0">
              <a:solidFill>
                <a:srgbClr val="008CBA"/>
              </a:solidFill>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Definir campanhas promocionais para seu território comercial;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Garantir o cumprimento das metas de vendas, definir e monitorar </a:t>
            </a:r>
            <a:r>
              <a:rPr lang="pt-PT" sz="1200" dirty="0" smtClean="0">
                <a:latin typeface="Arial Narrow" panose="020B0606020202030204" pitchFamily="34" charset="0"/>
              </a:rPr>
              <a:t>os seus </a:t>
            </a:r>
            <a:r>
              <a:rPr lang="pt-PT" sz="1200" dirty="0">
                <a:latin typeface="Arial Narrow" panose="020B0606020202030204" pitchFamily="34" charset="0"/>
              </a:rPr>
              <a:t>desvios, implementando </a:t>
            </a:r>
            <a:r>
              <a:rPr lang="pt-PT" sz="1200" dirty="0" smtClean="0">
                <a:latin typeface="Arial Narrow" panose="020B0606020202030204" pitchFamily="34" charset="0"/>
              </a:rPr>
              <a:t>acções correctivas, </a:t>
            </a:r>
            <a:r>
              <a:rPr lang="pt-PT" sz="1200" dirty="0">
                <a:latin typeface="Arial Narrow" panose="020B0606020202030204" pitchFamily="34" charset="0"/>
              </a:rPr>
              <a:t>se necessário; </a:t>
            </a: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pt-PT" sz="1200" dirty="0">
                <a:latin typeface="Arial Narrow" panose="020B0606020202030204" pitchFamily="34" charset="0"/>
              </a:rPr>
              <a:t>Estudar e analisar os diversos segmentos de mercado e canais de distribuição, propondo políticas a serem </a:t>
            </a:r>
            <a:r>
              <a:rPr lang="pt-PT" sz="1200" dirty="0" smtClean="0">
                <a:latin typeface="Arial Narrow" panose="020B0606020202030204" pitchFamily="34" charset="0"/>
              </a:rPr>
              <a:t>adoptadas;</a:t>
            </a:r>
            <a:endParaRPr lang="pt-PT" sz="1200" dirty="0">
              <a:latin typeface="Arial Narrow" panose="020B0606020202030204" pitchFamily="34" charset="0"/>
            </a:endParaRPr>
          </a:p>
          <a:p>
            <a:pPr lvl="1" algn="just">
              <a:lnSpc>
                <a:spcPts val="1200"/>
              </a:lnSpc>
            </a:pPr>
            <a:endParaRPr lang="pt-PT" sz="1200" dirty="0" smtClean="0">
              <a:latin typeface="Arial Narrow" panose="020B0606020202030204" pitchFamily="34" charset="0"/>
            </a:endParaRPr>
          </a:p>
          <a:p>
            <a:pPr lvl="1" algn="just">
              <a:lnSpc>
                <a:spcPts val="1200"/>
              </a:lnSpc>
            </a:pPr>
            <a:r>
              <a:rPr lang="pt-PT" sz="1200" dirty="0" smtClean="0">
                <a:solidFill>
                  <a:srgbClr val="008CBA"/>
                </a:solidFill>
                <a:latin typeface="Arial Narrow" panose="020B0606020202030204" pitchFamily="34" charset="0"/>
              </a:rPr>
              <a:t>■ </a:t>
            </a:r>
            <a:r>
              <a:rPr lang="pt-PT" sz="1200" dirty="0">
                <a:latin typeface="Arial Narrow" panose="020B0606020202030204" pitchFamily="34" charset="0"/>
              </a:rPr>
              <a:t>Criar e monitorar a implementação de um plano de marketing regular.</a:t>
            </a:r>
          </a:p>
          <a:p>
            <a:pPr lvl="1" algn="just"/>
            <a:r>
              <a:rPr lang="pt-PT" sz="1200" dirty="0">
                <a:latin typeface="Arial Narrow" panose="020B0606020202030204" pitchFamily="34" charset="0"/>
              </a:rPr>
              <a:t> </a:t>
            </a:r>
          </a:p>
          <a:p>
            <a:pPr algn="just"/>
            <a:r>
              <a:rPr lang="pt-PT" sz="1200" dirty="0" smtClean="0">
                <a:latin typeface="Arial Narrow" panose="020B0606020202030204" pitchFamily="34" charset="0"/>
              </a:rPr>
              <a:t>Para o evento de Junho de 2021, em Cabo Verde, a Ronda / Rodada de Negócios será no dia 09 de Junho de 2021, das 08:00 às 15:30.</a:t>
            </a:r>
            <a:endParaRPr lang="pt-PT" sz="1200" dirty="0">
              <a:latin typeface="Arial Narrow" panose="020B0606020202030204" pitchFamily="34" charset="0"/>
            </a:endParaRPr>
          </a:p>
          <a:p>
            <a:pPr algn="just"/>
            <a:endParaRPr lang="pt-PT" sz="1200" dirty="0" smtClean="0">
              <a:latin typeface="Arial Narrow" panose="020B0606020202030204" pitchFamily="34" charset="0"/>
            </a:endParaRPr>
          </a:p>
          <a:p>
            <a:pPr algn="just"/>
            <a:r>
              <a:rPr lang="pt-PT" sz="1200" dirty="0" smtClean="0">
                <a:latin typeface="Arial Narrow" panose="020B0606020202030204" pitchFamily="34" charset="0"/>
              </a:rPr>
              <a:t>As </a:t>
            </a:r>
            <a:r>
              <a:rPr lang="pt-PT" sz="1200" dirty="0">
                <a:latin typeface="Arial Narrow" panose="020B0606020202030204" pitchFamily="34" charset="0"/>
              </a:rPr>
              <a:t>funções dos «</a:t>
            </a:r>
            <a:r>
              <a:rPr lang="pt-PT" sz="1200" i="1" dirty="0">
                <a:latin typeface="Arial Narrow" panose="020B0606020202030204" pitchFamily="34" charset="0"/>
              </a:rPr>
              <a:t>ASSOCIATED PARTNERS»</a:t>
            </a:r>
            <a:r>
              <a:rPr lang="pt-PT" sz="1200" dirty="0">
                <a:latin typeface="Arial Narrow" panose="020B0606020202030204" pitchFamily="34" charset="0"/>
              </a:rPr>
              <a:t> são muito </a:t>
            </a:r>
            <a:r>
              <a:rPr lang="pt-PT" sz="1200" dirty="0" smtClean="0">
                <a:latin typeface="Arial Narrow" panose="020B0606020202030204" pitchFamily="34" charset="0"/>
              </a:rPr>
              <a:t>importantes. Assim,, em </a:t>
            </a:r>
            <a:r>
              <a:rPr lang="pt-PT" sz="1200" dirty="0">
                <a:latin typeface="Arial Narrow" panose="020B0606020202030204" pitchFamily="34" charset="0"/>
              </a:rPr>
              <a:t>cada País onde o </a:t>
            </a:r>
            <a:r>
              <a:rPr lang="pt-PT" sz="1200" i="1" dirty="0">
                <a:latin typeface="Arial Narrow" panose="020B0606020202030204" pitchFamily="34" charset="0"/>
              </a:rPr>
              <a:t>ATLANTIC BUSINESS FÓRUM </a:t>
            </a:r>
            <a:r>
              <a:rPr lang="pt-PT" sz="1200" dirty="0" smtClean="0">
                <a:latin typeface="Arial Narrow" panose="020B0606020202030204" pitchFamily="34" charset="0"/>
              </a:rPr>
              <a:t>actua, </a:t>
            </a:r>
            <a:r>
              <a:rPr lang="pt-PT" sz="1200" dirty="0">
                <a:latin typeface="Arial Narrow" panose="020B0606020202030204" pitchFamily="34" charset="0"/>
              </a:rPr>
              <a:t>haverá uma equipa coordenada por um «</a:t>
            </a:r>
            <a:r>
              <a:rPr lang="pt-PT" sz="1200" i="1" dirty="0">
                <a:latin typeface="Arial Narrow" panose="020B0606020202030204" pitchFamily="34" charset="0"/>
              </a:rPr>
              <a:t>ASSOCIATED PARTNER»</a:t>
            </a:r>
            <a:r>
              <a:rPr lang="pt-PT" sz="1200" dirty="0">
                <a:latin typeface="Arial Narrow" panose="020B0606020202030204" pitchFamily="34" charset="0"/>
              </a:rPr>
              <a:t>, complementando sua </a:t>
            </a:r>
            <a:r>
              <a:rPr lang="pt-PT" sz="1200" dirty="0" smtClean="0">
                <a:latin typeface="Arial Narrow" panose="020B0606020202030204" pitchFamily="34" charset="0"/>
              </a:rPr>
              <a:t>acção </a:t>
            </a:r>
            <a:r>
              <a:rPr lang="pt-PT" sz="1200" dirty="0">
                <a:latin typeface="Arial Narrow" panose="020B0606020202030204" pitchFamily="34" charset="0"/>
              </a:rPr>
              <a:t>com a de gestor representante da </a:t>
            </a:r>
            <a:r>
              <a:rPr lang="pt-PT" sz="1200" i="1" dirty="0">
                <a:latin typeface="Arial Narrow" panose="020B0606020202030204" pitchFamily="34" charset="0"/>
              </a:rPr>
              <a:t>ATLANTIC BUSINESS FÓRUM</a:t>
            </a:r>
            <a:r>
              <a:rPr lang="pt-PT" sz="1200" dirty="0">
                <a:latin typeface="Arial Narrow" panose="020B0606020202030204"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5"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8" name="Imagem 7"/>
          <p:cNvPicPr>
            <a:picLocks noChangeAspect="1"/>
          </p:cNvPicPr>
          <p:nvPr/>
        </p:nvPicPr>
        <p:blipFill>
          <a:blip r:embed="rId4"/>
          <a:stretch>
            <a:fillRect/>
          </a:stretch>
        </p:blipFill>
        <p:spPr>
          <a:xfrm>
            <a:off x="315595" y="1340485"/>
            <a:ext cx="2413000" cy="1356995"/>
          </a:xfrm>
          <a:prstGeom prst="rect">
            <a:avLst/>
          </a:prstGeom>
        </p:spPr>
      </p:pic>
      <p:sp>
        <p:nvSpPr>
          <p:cNvPr id="9" name="CaixaDeTexto 3"/>
          <p:cNvSpPr txBox="1"/>
          <p:nvPr/>
        </p:nvSpPr>
        <p:spPr>
          <a:xfrm>
            <a:off x="3559810" y="1524000"/>
            <a:ext cx="7131685" cy="193802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ASSIST</a:t>
            </a:r>
            <a:r>
              <a:rPr lang="pt-PT" altLang="fr-FR" sz="1200" b="1" i="1" dirty="0">
                <a:solidFill>
                  <a:srgbClr val="008CBA"/>
                </a:solidFill>
                <a:latin typeface="Arial Narrow" panose="020B0606020202030204" pitchFamily="34" charset="0"/>
                <a:sym typeface="+mn-ea"/>
              </a:rPr>
              <a:t>ÉNCIA </a:t>
            </a:r>
            <a:r>
              <a:rPr lang="fr-FR" sz="1200" b="1" i="1" dirty="0">
                <a:solidFill>
                  <a:srgbClr val="008CBA"/>
                </a:solidFill>
                <a:latin typeface="Arial Narrow" panose="020B0606020202030204" pitchFamily="34" charset="0"/>
                <a:sym typeface="+mn-ea"/>
              </a:rPr>
              <a:t> JUR</a:t>
            </a:r>
            <a:r>
              <a:rPr lang="pt-PT" altLang="fr-FR" sz="1200" b="1" i="1" dirty="0">
                <a:solidFill>
                  <a:srgbClr val="008CBA"/>
                </a:solidFill>
                <a:latin typeface="Arial Narrow" panose="020B0606020202030204" pitchFamily="34" charset="0"/>
                <a:sym typeface="+mn-ea"/>
              </a:rPr>
              <a:t>Í</a:t>
            </a:r>
            <a:r>
              <a:rPr lang="fr-FR" sz="1200" b="1" i="1" dirty="0">
                <a:solidFill>
                  <a:srgbClr val="008CBA"/>
                </a:solidFill>
                <a:latin typeface="Arial Narrow" panose="020B0606020202030204" pitchFamily="34" charset="0"/>
                <a:sym typeface="+mn-ea"/>
              </a:rPr>
              <a:t>DI</a:t>
            </a:r>
            <a:r>
              <a:rPr lang="pt-PT" altLang="fr-FR" sz="1200" b="1" i="1" dirty="0">
                <a:solidFill>
                  <a:srgbClr val="008CBA"/>
                </a:solidFill>
                <a:latin typeface="Arial Narrow" panose="020B0606020202030204" pitchFamily="34" charset="0"/>
                <a:sym typeface="+mn-ea"/>
              </a:rPr>
              <a:t>CA</a:t>
            </a:r>
            <a:r>
              <a:rPr lang="fr-FR" sz="1200" b="1" i="1" dirty="0">
                <a:solidFill>
                  <a:srgbClr val="008CBA"/>
                </a:solidFill>
                <a:latin typeface="Arial Narrow" panose="020B0606020202030204" pitchFamily="34" charset="0"/>
                <a:sym typeface="+mn-ea"/>
              </a:rPr>
              <a:t> E INT</a:t>
            </a:r>
            <a:r>
              <a:rPr lang="pt-PT" altLang="fr-FR" sz="1200" b="1" i="1" dirty="0">
                <a:solidFill>
                  <a:srgbClr val="008CBA"/>
                </a:solidFill>
                <a:latin typeface="Arial Narrow" panose="020B0606020202030204" pitchFamily="34" charset="0"/>
                <a:sym typeface="+mn-ea"/>
              </a:rPr>
              <a:t>É</a:t>
            </a:r>
            <a:r>
              <a:rPr lang="fr-FR" sz="1200" b="1" i="1" dirty="0">
                <a:solidFill>
                  <a:srgbClr val="008CBA"/>
                </a:solidFill>
                <a:latin typeface="Arial Narrow" panose="020B0606020202030204" pitchFamily="34" charset="0"/>
                <a:sym typeface="+mn-ea"/>
              </a:rPr>
              <a:t>RPR</a:t>
            </a:r>
            <a:r>
              <a:rPr lang="pt-PT" altLang="fr-FR" sz="1200" b="1" i="1" dirty="0">
                <a:solidFill>
                  <a:srgbClr val="008CBA"/>
                </a:solidFill>
                <a:latin typeface="Arial Narrow" panose="020B0606020202030204" pitchFamily="34" charset="0"/>
                <a:sym typeface="+mn-ea"/>
              </a:rPr>
              <a:t>E</a:t>
            </a:r>
            <a:r>
              <a:rPr lang="fr-FR" sz="1200" b="1" i="1" dirty="0">
                <a:solidFill>
                  <a:srgbClr val="008CBA"/>
                </a:solidFill>
                <a:latin typeface="Arial Narrow" panose="020B0606020202030204" pitchFamily="34" charset="0"/>
                <a:sym typeface="+mn-ea"/>
              </a:rPr>
              <a:t>TE</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D</a:t>
            </a:r>
            <a:r>
              <a:rPr lang="pt-PT" sz="1200" dirty="0">
                <a:latin typeface="Arial Narrow" panose="020B0606020202030204" pitchFamily="34" charset="0"/>
                <a:sym typeface="+mn-ea"/>
              </a:rPr>
              <a:t>uas equipas especializadas estarão permanentemente à disposição dos participantes no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a:t>
            </a:r>
            <a:r>
              <a:rPr lang="pt-PT" sz="1200" dirty="0">
                <a:latin typeface="Arial Narrow" panose="020B0606020202030204" pitchFamily="34" charset="0"/>
                <a:sym typeface="+mn-ea"/>
              </a:rPr>
              <a:t>ao longo de todo o dia </a:t>
            </a:r>
            <a:r>
              <a:rPr sz="1200" dirty="0">
                <a:latin typeface="Arial Narrow" panose="020B0606020202030204" pitchFamily="34" charset="0"/>
                <a:sym typeface="+mn-ea"/>
              </a:rPr>
              <a:t>9 </a:t>
            </a:r>
            <a:r>
              <a:rPr lang="pt-PT" sz="1200" dirty="0">
                <a:latin typeface="Arial Narrow" panose="020B0606020202030204" pitchFamily="34" charset="0"/>
                <a:sym typeface="+mn-ea"/>
              </a:rPr>
              <a:t>de Junho de</a:t>
            </a:r>
            <a:r>
              <a:rPr sz="1200" dirty="0">
                <a:latin typeface="Arial Narrow" panose="020B0606020202030204" pitchFamily="34" charset="0"/>
                <a:sym typeface="+mn-ea"/>
              </a:rPr>
              <a:t> 2021:</a:t>
            </a:r>
          </a:p>
          <a:p>
            <a:pPr algn="just">
              <a:lnSpc>
                <a:spcPct val="100000"/>
              </a:lnSpc>
            </a:pPr>
            <a:endParaRPr sz="1200" dirty="0">
              <a:latin typeface="Arial Narrow" panose="020B0606020202030204" pitchFamily="34" charset="0"/>
              <a:sym typeface="+mn-ea"/>
            </a:endParaRPr>
          </a:p>
          <a:p>
            <a:pPr lvl="1" algn="just">
              <a:lnSpc>
                <a:spcPct val="100000"/>
              </a:lnSpc>
            </a:pPr>
            <a:r>
              <a:rPr sz="1200" b="1" dirty="0">
                <a:solidFill>
                  <a:srgbClr val="008CBA"/>
                </a:solidFill>
                <a:latin typeface="Arial Narrow" panose="020B0606020202030204" pitchFamily="34" charset="0"/>
                <a:sym typeface="+mn-ea"/>
              </a:rPr>
              <a:t>1.</a:t>
            </a:r>
            <a:r>
              <a:rPr sz="1200" dirty="0">
                <a:latin typeface="Arial Narrow" panose="020B0606020202030204" pitchFamily="34" charset="0"/>
                <a:sym typeface="+mn-ea"/>
              </a:rPr>
              <a:t> U</a:t>
            </a:r>
            <a:r>
              <a:rPr lang="pt-PT" sz="1200" dirty="0">
                <a:latin typeface="Arial Narrow" panose="020B0606020202030204" pitchFamily="34" charset="0"/>
                <a:sym typeface="+mn-ea"/>
              </a:rPr>
              <a:t>ma</a:t>
            </a:r>
            <a:r>
              <a:rPr sz="1200" dirty="0">
                <a:latin typeface="Arial Narrow" panose="020B0606020202030204" pitchFamily="34" charset="0"/>
                <a:sym typeface="+mn-ea"/>
              </a:rPr>
              <a:t> </a:t>
            </a:r>
            <a:r>
              <a:rPr lang="pt-PT" sz="1200" dirty="0">
                <a:latin typeface="Arial Narrow" panose="020B0606020202030204" pitchFamily="34" charset="0"/>
                <a:sym typeface="+mn-ea"/>
              </a:rPr>
              <a:t>equipa de </a:t>
            </a:r>
            <a:r>
              <a:rPr sz="1200" dirty="0">
                <a:latin typeface="Arial Narrow" panose="020B0606020202030204" pitchFamily="34" charset="0"/>
                <a:sym typeface="+mn-ea"/>
              </a:rPr>
              <a:t>int</a:t>
            </a:r>
            <a:r>
              <a:rPr lang="pt-PT" sz="1200" dirty="0">
                <a:latin typeface="Arial Narrow" panose="020B0606020202030204" pitchFamily="34" charset="0"/>
                <a:sym typeface="+mn-ea"/>
              </a:rPr>
              <a:t>é</a:t>
            </a:r>
            <a:r>
              <a:rPr sz="1200" dirty="0">
                <a:latin typeface="Arial Narrow" panose="020B0606020202030204" pitchFamily="34" charset="0"/>
                <a:sym typeface="+mn-ea"/>
              </a:rPr>
              <a:t>rpr</a:t>
            </a:r>
            <a:r>
              <a:rPr lang="pt-PT" sz="1200" dirty="0">
                <a:latin typeface="Arial Narrow" panose="020B0606020202030204" pitchFamily="34" charset="0"/>
                <a:sym typeface="+mn-ea"/>
              </a:rPr>
              <a:t>e</a:t>
            </a:r>
            <a:r>
              <a:rPr sz="1200" dirty="0">
                <a:latin typeface="Arial Narrow" panose="020B0606020202030204" pitchFamily="34" charset="0"/>
                <a:sym typeface="+mn-ea"/>
              </a:rPr>
              <a:t>tes e</a:t>
            </a:r>
            <a:r>
              <a:rPr lang="pt-PT" sz="1200" dirty="0">
                <a:latin typeface="Arial Narrow" panose="020B0606020202030204" pitchFamily="34" charset="0"/>
                <a:sym typeface="+mn-ea"/>
              </a:rPr>
              <a:t>m</a:t>
            </a:r>
            <a:r>
              <a:rPr sz="1200" dirty="0">
                <a:latin typeface="Arial Narrow" panose="020B0606020202030204" pitchFamily="34" charset="0"/>
                <a:sym typeface="+mn-ea"/>
              </a:rPr>
              <a:t> tr</a:t>
            </a:r>
            <a:r>
              <a:rPr lang="pt-PT" sz="1200" dirty="0">
                <a:latin typeface="Arial Narrow" panose="020B0606020202030204" pitchFamily="34" charset="0"/>
                <a:sym typeface="+mn-ea"/>
              </a:rPr>
              <a:t>ês</a:t>
            </a:r>
            <a:r>
              <a:rPr sz="1200" dirty="0">
                <a:latin typeface="Arial Narrow" panose="020B0606020202030204" pitchFamily="34" charset="0"/>
                <a:sym typeface="+mn-ea"/>
              </a:rPr>
              <a:t> l</a:t>
            </a:r>
            <a:r>
              <a:rPr lang="pt-PT" sz="1200" dirty="0">
                <a:latin typeface="Arial Narrow" panose="020B0606020202030204" pitchFamily="34" charset="0"/>
                <a:sym typeface="+mn-ea"/>
              </a:rPr>
              <a:t>ínguas</a:t>
            </a:r>
            <a:r>
              <a:rPr sz="1200" dirty="0">
                <a:latin typeface="Arial Narrow" panose="020B0606020202030204" pitchFamily="34" charset="0"/>
                <a:sym typeface="+mn-ea"/>
              </a:rPr>
              <a:t>: portug</a:t>
            </a:r>
            <a:r>
              <a:rPr lang="pt-PT" sz="1200" dirty="0">
                <a:latin typeface="Arial Narrow" panose="020B0606020202030204" pitchFamily="34" charset="0"/>
                <a:sym typeface="+mn-ea"/>
              </a:rPr>
              <a:t>ês</a:t>
            </a:r>
            <a:r>
              <a:rPr sz="1200" dirty="0">
                <a:latin typeface="Arial Narrow" panose="020B0606020202030204" pitchFamily="34" charset="0"/>
                <a:sym typeface="+mn-ea"/>
              </a:rPr>
              <a:t>; Franç</a:t>
            </a:r>
            <a:r>
              <a:rPr lang="pt-PT" sz="1200" dirty="0">
                <a:latin typeface="Arial Narrow" panose="020B0606020202030204" pitchFamily="34" charset="0"/>
                <a:sym typeface="+mn-ea"/>
              </a:rPr>
              <a:t>ês</a:t>
            </a:r>
            <a:r>
              <a:rPr sz="1200" dirty="0">
                <a:latin typeface="Arial Narrow" panose="020B0606020202030204" pitchFamily="34" charset="0"/>
                <a:sym typeface="+mn-ea"/>
              </a:rPr>
              <a:t> e </a:t>
            </a:r>
            <a:r>
              <a:rPr lang="pt-PT" sz="1200" dirty="0">
                <a:latin typeface="Arial Narrow" panose="020B0606020202030204" pitchFamily="34" charset="0"/>
                <a:sym typeface="+mn-ea"/>
              </a:rPr>
              <a:t>inglês</a:t>
            </a:r>
            <a:r>
              <a:rPr sz="1200" dirty="0">
                <a:latin typeface="Arial Narrow" panose="020B0606020202030204" pitchFamily="34" charset="0"/>
                <a:sym typeface="+mn-ea"/>
              </a:rPr>
              <a:t>; e</a:t>
            </a:r>
          </a:p>
          <a:p>
            <a:pPr lvl="1" algn="just">
              <a:lnSpc>
                <a:spcPct val="100000"/>
              </a:lnSpc>
            </a:pPr>
            <a:endParaRPr sz="1200" dirty="0">
              <a:latin typeface="Arial Narrow" panose="020B0606020202030204" pitchFamily="34" charset="0"/>
              <a:sym typeface="+mn-ea"/>
            </a:endParaRPr>
          </a:p>
          <a:p>
            <a:pPr lvl="1" algn="just">
              <a:lnSpc>
                <a:spcPct val="100000"/>
              </a:lnSpc>
            </a:pPr>
            <a:r>
              <a:rPr sz="1200" b="1" dirty="0">
                <a:solidFill>
                  <a:srgbClr val="008CBA"/>
                </a:solidFill>
                <a:latin typeface="Arial Narrow" panose="020B0606020202030204" pitchFamily="34" charset="0"/>
                <a:sym typeface="+mn-ea"/>
              </a:rPr>
              <a:t>2.</a:t>
            </a:r>
            <a:r>
              <a:rPr sz="1200" b="1" dirty="0">
                <a:latin typeface="Arial Narrow" panose="020B0606020202030204" pitchFamily="34" charset="0"/>
                <a:sym typeface="+mn-ea"/>
              </a:rPr>
              <a:t> </a:t>
            </a:r>
            <a:r>
              <a:rPr sz="1200" dirty="0">
                <a:latin typeface="Arial Narrow" panose="020B0606020202030204" pitchFamily="34" charset="0"/>
                <a:sym typeface="+mn-ea"/>
              </a:rPr>
              <a:t>U</a:t>
            </a:r>
            <a:r>
              <a:rPr lang="pt-PT" sz="1200" dirty="0">
                <a:latin typeface="Arial Narrow" panose="020B0606020202030204" pitchFamily="34" charset="0"/>
                <a:sym typeface="+mn-ea"/>
              </a:rPr>
              <a:t>ma</a:t>
            </a:r>
            <a:r>
              <a:rPr sz="1200" dirty="0">
                <a:latin typeface="Arial Narrow" panose="020B0606020202030204" pitchFamily="34" charset="0"/>
                <a:sym typeface="+mn-ea"/>
              </a:rPr>
              <a:t> </a:t>
            </a:r>
            <a:r>
              <a:rPr lang="pt-PT" sz="1200" dirty="0">
                <a:latin typeface="Arial Narrow" panose="020B0606020202030204" pitchFamily="34" charset="0"/>
                <a:sym typeface="+mn-ea"/>
              </a:rPr>
              <a:t>equipa de juristas</a:t>
            </a:r>
            <a:r>
              <a:rPr sz="1200" dirty="0">
                <a:latin typeface="Arial Narrow" panose="020B0606020202030204" pitchFamily="34" charset="0"/>
                <a:sym typeface="+mn-ea"/>
              </a:rPr>
              <a:t>.</a:t>
            </a:r>
          </a:p>
          <a:p>
            <a:pPr algn="just">
              <a:lnSpc>
                <a:spcPct val="100000"/>
              </a:lnSpc>
            </a:pPr>
            <a:endParaRPr sz="1200" dirty="0">
              <a:latin typeface="Arial Narrow" panose="020B0606020202030204" pitchFamily="34" charset="0"/>
              <a:sym typeface="+mn-ea"/>
            </a:endParaRPr>
          </a:p>
          <a:p>
            <a:pPr algn="just">
              <a:lnSpc>
                <a:spcPct val="100000"/>
              </a:lnSpc>
            </a:pPr>
            <a:r>
              <a:rPr lang="pt-PT" sz="1200" dirty="0">
                <a:latin typeface="Arial Narrow" panose="020B0606020202030204" pitchFamily="34" charset="0"/>
                <a:sym typeface="+mn-ea"/>
              </a:rPr>
              <a:t>Estas duas equipas ficarão disponíveis</a:t>
            </a:r>
            <a:r>
              <a:rPr sz="1200" dirty="0">
                <a:latin typeface="Arial Narrow" panose="020B0606020202030204" pitchFamily="34" charset="0"/>
                <a:sym typeface="+mn-ea"/>
              </a:rPr>
              <a:t>, </a:t>
            </a:r>
            <a:r>
              <a:rPr lang="pt-PT" sz="1200" dirty="0">
                <a:latin typeface="Arial Narrow" panose="020B0606020202030204" pitchFamily="34" charset="0"/>
                <a:sym typeface="+mn-ea"/>
              </a:rPr>
              <a:t>depois do evento e durante todo o tempo</a:t>
            </a:r>
            <a:r>
              <a:rPr sz="1200" dirty="0">
                <a:latin typeface="Arial Narrow" panose="020B0606020202030204" pitchFamily="34" charset="0"/>
                <a:sym typeface="+mn-ea"/>
              </a:rPr>
              <a:t>, p</a:t>
            </a:r>
            <a:r>
              <a:rPr lang="pt-PT" sz="1200" dirty="0">
                <a:latin typeface="Arial Narrow" panose="020B0606020202030204" pitchFamily="34" charset="0"/>
                <a:sym typeface="+mn-ea"/>
              </a:rPr>
              <a:t>ara </a:t>
            </a:r>
            <a:r>
              <a:rPr sz="1200" dirty="0">
                <a:latin typeface="Arial Narrow" panose="020B0606020202030204" pitchFamily="34" charset="0"/>
                <a:sym typeface="+mn-ea"/>
              </a:rPr>
              <a:t>acompa</a:t>
            </a:r>
            <a:r>
              <a:rPr lang="pt-PT" sz="1200" dirty="0">
                <a:latin typeface="Arial Narrow" panose="020B0606020202030204" pitchFamily="34" charset="0"/>
                <a:sym typeface="+mn-ea"/>
              </a:rPr>
              <a:t>nar os participantes n</a:t>
            </a:r>
            <a:r>
              <a:rPr sz="1200" dirty="0">
                <a:latin typeface="Arial Narrow" panose="020B0606020202030204" pitchFamily="34" charset="0"/>
                <a:sym typeface="+mn-ea"/>
              </a:rPr>
              <a:t>a formali</a:t>
            </a:r>
            <a:r>
              <a:rPr lang="pt-PT" sz="1200" dirty="0">
                <a:latin typeface="Arial Narrow" panose="020B0606020202030204" pitchFamily="34" charset="0"/>
                <a:sym typeface="+mn-ea"/>
              </a:rPr>
              <a:t>zação e na consolidação dos negócios no mercado da </a:t>
            </a:r>
            <a:r>
              <a:rPr sz="1200" i="1" dirty="0">
                <a:latin typeface="Arial Narrow" panose="020B0606020202030204" pitchFamily="34" charset="0"/>
                <a:sym typeface="+mn-ea"/>
              </a:rPr>
              <a:t>CEDEAO</a:t>
            </a:r>
            <a:r>
              <a:rPr sz="1200" dirty="0">
                <a:latin typeface="Arial Narrow" panose="020B0606020202030204" pitchFamily="34" charset="0"/>
                <a:sym typeface="+mn-ea"/>
              </a:rPr>
              <a:t>.</a:t>
            </a:r>
          </a:p>
        </p:txBody>
      </p:sp>
      <p:sp>
        <p:nvSpPr>
          <p:cNvPr id="1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13" name="Imagem 12" descr="logo"/>
          <p:cNvPicPr>
            <a:picLocks noChangeAspect="1"/>
          </p:cNvPicPr>
          <p:nvPr/>
        </p:nvPicPr>
        <p:blipFill>
          <a:blip r:embed="rId5"/>
          <a:stretch>
            <a:fillRect/>
          </a:stretch>
        </p:blipFill>
        <p:spPr>
          <a:xfrm>
            <a:off x="9074150" y="124460"/>
            <a:ext cx="3107055" cy="681990"/>
          </a:xfrm>
          <a:prstGeom prst="rect">
            <a:avLst/>
          </a:prstGeom>
        </p:spPr>
      </p:pic>
      <p:pic>
        <p:nvPicPr>
          <p:cNvPr id="14" name="Imagem 13" descr="logo"/>
          <p:cNvPicPr>
            <a:picLocks noChangeAspect="1"/>
          </p:cNvPicPr>
          <p:nvPr/>
        </p:nvPicPr>
        <p:blipFill>
          <a:blip r:embed="rId6"/>
          <a:stretch>
            <a:fillRect/>
          </a:stretch>
        </p:blipFill>
        <p:spPr>
          <a:xfrm>
            <a:off x="-10795" y="120650"/>
            <a:ext cx="4168140" cy="915035"/>
          </a:xfrm>
          <a:prstGeom prst="rect">
            <a:avLst/>
          </a:prstGeom>
        </p:spPr>
      </p:pic>
      <p:pic>
        <p:nvPicPr>
          <p:cNvPr id="16" name="Imagem 15"/>
          <p:cNvPicPr>
            <a:picLocks noChangeAspect="1"/>
          </p:cNvPicPr>
          <p:nvPr/>
        </p:nvPicPr>
        <p:blipFill>
          <a:blip r:embed="rId7"/>
          <a:stretch>
            <a:fillRect/>
          </a:stretch>
        </p:blipFill>
        <p:spPr>
          <a:xfrm>
            <a:off x="6874510" y="469265"/>
            <a:ext cx="1379855" cy="1240155"/>
          </a:xfrm>
          <a:prstGeom prst="rect">
            <a:avLst/>
          </a:prstGeom>
        </p:spPr>
      </p:pic>
      <p:sp>
        <p:nvSpPr>
          <p:cNvPr id="17" name="Caixa de Texto 16"/>
          <p:cNvSpPr txBox="1"/>
          <p:nvPr/>
        </p:nvSpPr>
        <p:spPr>
          <a:xfrm>
            <a:off x="4334510" y="3716020"/>
            <a:ext cx="4354830" cy="860425"/>
          </a:xfrm>
          <a:prstGeom prst="rect">
            <a:avLst/>
          </a:prstGeom>
          <a:noFill/>
        </p:spPr>
        <p:txBody>
          <a:bodyPr wrap="square" rtlCol="0" anchor="t">
            <a:spAutoFit/>
          </a:bodyPr>
          <a:lstStyle/>
          <a:p>
            <a:pPr algn="just"/>
            <a:r>
              <a:rPr lang="pt-PT" altLang="en-US" sz="1400" i="1">
                <a:solidFill>
                  <a:srgbClr val="008CBA"/>
                </a:solidFill>
              </a:rPr>
              <a:t>Apoio Jurídico às Empresas</a:t>
            </a:r>
          </a:p>
          <a:p>
            <a:pPr algn="just"/>
            <a:r>
              <a:rPr lang="pt-PT" altLang="en-US" sz="1200">
                <a:latin typeface="Arial Narrow" panose="020B0606020202030204" pitchFamily="34" charset="0"/>
                <a:cs typeface="Arial Narrow" panose="020B0606020202030204" pitchFamily="34" charset="0"/>
              </a:rPr>
              <a:t>Com a segurança da protecção Jurídica dos especialistas, você tem tudo em mãos enquanto empresário para fazer face a todo tipo de questões Jurídicas, no conjunto dos Países da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19" name="Caixa de Texto 18"/>
          <p:cNvSpPr txBox="1"/>
          <p:nvPr/>
        </p:nvSpPr>
        <p:spPr>
          <a:xfrm>
            <a:off x="5083810" y="5001895"/>
            <a:ext cx="4784090" cy="829945"/>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Enquanto participante no </a:t>
            </a:r>
            <a:r>
              <a:rPr lang="pt-PT" altLang="en-US" sz="1200" i="1">
                <a:solidFill>
                  <a:srgbClr val="008CBA"/>
                </a:solidFill>
                <a:latin typeface="Arial Narrow" panose="020B0606020202030204" pitchFamily="34" charset="0"/>
                <a:cs typeface="Arial Narrow" panose="020B0606020202030204" pitchFamily="34" charset="0"/>
              </a:rPr>
              <a:t>ATLANTIC BUSINESS FORUM</a:t>
            </a:r>
            <a:r>
              <a:rPr lang="pt-PT" altLang="en-US" sz="1200">
                <a:latin typeface="Arial Narrow" panose="020B0606020202030204" pitchFamily="34" charset="0"/>
                <a:cs typeface="Arial Narrow" panose="020B0606020202030204" pitchFamily="34" charset="0"/>
              </a:rPr>
              <a:t>, concentre na sua Empresa e nos seus negócios, que os especialistas tomarão em maõs com eficácia todas as questões Jurídicas e Fiscais, para si e para a sua Empresa, no conjunto dos Países da </a:t>
            </a:r>
            <a:r>
              <a:rPr lang="pt-PT" altLang="en-US" sz="1200" i="1">
                <a:latin typeface="Arial Narrow" panose="020B0606020202030204" pitchFamily="34" charset="0"/>
                <a:cs typeface="Arial Narrow" panose="020B0606020202030204" pitchFamily="34" charset="0"/>
              </a:rPr>
              <a:t>CEDEAO</a:t>
            </a:r>
            <a:r>
              <a:rPr lang="pt-PT" altLang="en-US" sz="1200">
                <a:latin typeface="Arial Narrow" panose="020B0606020202030204" pitchFamily="34" charset="0"/>
                <a:cs typeface="Arial Narrow" panose="020B0606020202030204" pitchFamily="34" charset="0"/>
              </a:rPr>
              <a:t>.</a:t>
            </a:r>
          </a:p>
        </p:txBody>
      </p:sp>
      <p:sp>
        <p:nvSpPr>
          <p:cNvPr id="21" name="CaixaDeTexto 67"/>
          <p:cNvSpPr txBox="1"/>
          <p:nvPr/>
        </p:nvSpPr>
        <p:spPr>
          <a:xfrm>
            <a:off x="9726930" y="3767455"/>
            <a:ext cx="2466340" cy="1900555"/>
          </a:xfrm>
          <a:prstGeom prst="rect">
            <a:avLst/>
          </a:prstGeom>
          <a:noFill/>
        </p:spPr>
        <p:txBody>
          <a:bodyPr wrap="square" rtlCol="0">
            <a:noAutofit/>
          </a:bodyPr>
          <a:lstStyle/>
          <a:p>
            <a:pPr algn="ctr"/>
            <a:r>
              <a:rPr lang="pt-PT" sz="2400" dirty="0" smtClean="0">
                <a:solidFill>
                  <a:schemeClr val="bg1"/>
                </a:solidFill>
                <a:sym typeface="+mn-ea"/>
              </a:rPr>
              <a:t>09 JUIN</a:t>
            </a:r>
            <a:endParaRPr lang="pt-PT" sz="2400" dirty="0">
              <a:solidFill>
                <a:schemeClr val="bg1"/>
              </a:solidFill>
            </a:endParaRPr>
          </a:p>
          <a:p>
            <a:pPr algn="ctr"/>
            <a:r>
              <a:rPr lang="pt-PT" sz="1200" dirty="0">
                <a:solidFill>
                  <a:schemeClr val="bg1"/>
                </a:solidFill>
              </a:rPr>
              <a:t>________</a:t>
            </a:r>
            <a:r>
              <a:rPr lang="pt-PT" sz="1400" baseline="-25000" dirty="0">
                <a:solidFill>
                  <a:schemeClr val="bg1"/>
                </a:solidFill>
              </a:rPr>
              <a:t>■</a:t>
            </a:r>
            <a:r>
              <a:rPr lang="pt-PT" sz="1200" dirty="0">
                <a:solidFill>
                  <a:schemeClr val="bg1"/>
                </a:solidFill>
              </a:rPr>
              <a:t>________</a:t>
            </a:r>
          </a:p>
          <a:p>
            <a:pPr algn="ctr"/>
            <a:r>
              <a:rPr lang="pt-PT" sz="3200" dirty="0">
                <a:solidFill>
                  <a:schemeClr val="bg1"/>
                </a:solidFill>
              </a:rPr>
              <a:t>2021</a:t>
            </a:r>
          </a:p>
          <a:p>
            <a:pPr algn="ctr"/>
            <a:r>
              <a:rPr lang="pt-PT" dirty="0">
                <a:solidFill>
                  <a:schemeClr val="bg1"/>
                </a:solidFill>
              </a:rPr>
              <a:t>PRAIA</a:t>
            </a:r>
          </a:p>
          <a:p>
            <a:pPr algn="ctr"/>
            <a:r>
              <a:rPr lang="pt-PT" sz="1200" dirty="0">
                <a:solidFill>
                  <a:schemeClr val="bg1"/>
                </a:solidFill>
              </a:rPr>
              <a:t>ILHA DE SANTIAGO</a:t>
            </a:r>
          </a:p>
          <a:p>
            <a:pPr algn="ctr"/>
            <a:r>
              <a:rPr lang="pt-PT" sz="2000" dirty="0">
                <a:solidFill>
                  <a:schemeClr val="bg1"/>
                </a:solidFill>
              </a:rPr>
              <a:t>CABO VERDE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540</TotalTime>
  <Words>2389</Words>
  <Application>Microsoft Office PowerPoint</Application>
  <PresentationFormat>Custom</PresentationFormat>
  <Paragraphs>557</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1163</cp:revision>
  <dcterms:created xsi:type="dcterms:W3CDTF">2019-09-10T11:20:00Z</dcterms:created>
  <dcterms:modified xsi:type="dcterms:W3CDTF">2021-01-30T18:28:53Z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