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56" r:id="rId2"/>
    <p:sldId id="260" r:id="rId3"/>
    <p:sldId id="339" r:id="rId4"/>
    <p:sldId id="340" r:id="rId5"/>
    <p:sldId id="307" r:id="rId6"/>
    <p:sldId id="338" r:id="rId7"/>
    <p:sldId id="341" r:id="rId8"/>
    <p:sldId id="342" r:id="rId9"/>
    <p:sldId id="350" r:id="rId10"/>
    <p:sldId id="349" r:id="rId11"/>
    <p:sldId id="295" r:id="rId12"/>
    <p:sldId id="294" r:id="rId13"/>
    <p:sldId id="27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BA"/>
    <a:srgbClr val="416D12"/>
    <a:srgbClr val="FFFFFF"/>
    <a:srgbClr val="3EA4BA"/>
    <a:srgbClr val="CCE9AD"/>
    <a:srgbClr val="00B4B2"/>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6" autoAdjust="0"/>
    <p:restoredTop sz="94660"/>
  </p:normalViewPr>
  <p:slideViewPr>
    <p:cSldViewPr snapToGrid="0">
      <p:cViewPr>
        <p:scale>
          <a:sx n="90" d="100"/>
          <a:sy n="90" d="100"/>
        </p:scale>
        <p:origin x="-62" y="1195"/>
      </p:cViewPr>
      <p:guideLst>
        <p:guide orient="horz" pos="2370"/>
        <p:guide pos="39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19-01-2021</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3668002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19-01-2021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1694688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19-01-2021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19-01-2021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19-01-2021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19-01-2021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19-01-2021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19-01-2021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19-01-2021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19-01-2021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19-01-2021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19-01-2021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19-01-2021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19-01-2021</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8.jpe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stretch>
            <a:fillRect/>
          </a:stretch>
        </p:blipFill>
        <p:spPr>
          <a:xfrm>
            <a:off x="7620" y="1963420"/>
            <a:ext cx="5210175" cy="2930525"/>
          </a:xfrm>
          <a:prstGeom prst="rect">
            <a:avLst/>
          </a:prstGeom>
        </p:spPr>
      </p:pic>
      <p:sp>
        <p:nvSpPr>
          <p:cNvPr id="13" name="Triângulo Retângulo 12"/>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1" name="Imagem 10" descr="LOGO-Paises ecowas"/>
          <p:cNvPicPr>
            <a:picLocks noChangeAspect="1"/>
          </p:cNvPicPr>
          <p:nvPr/>
        </p:nvPicPr>
        <p:blipFill>
          <a:blip r:embed="rId3"/>
          <a:stretch>
            <a:fillRect/>
          </a:stretch>
        </p:blipFill>
        <p:spPr>
          <a:xfrm>
            <a:off x="5163185" y="2161540"/>
            <a:ext cx="3897630" cy="3858260"/>
          </a:xfrm>
          <a:prstGeom prst="rect">
            <a:avLst/>
          </a:prstGeom>
        </p:spPr>
      </p:pic>
      <p:sp>
        <p:nvSpPr>
          <p:cNvPr id="127" name="CaixaDeTexto 53"/>
          <p:cNvSpPr txBox="1"/>
          <p:nvPr/>
        </p:nvSpPr>
        <p:spPr>
          <a:xfrm>
            <a:off x="9721496" y="4962755"/>
            <a:ext cx="2460253" cy="1260475"/>
          </a:xfrm>
          <a:prstGeom prst="rect">
            <a:avLst/>
          </a:prstGeom>
          <a:noFill/>
        </p:spPr>
        <p:txBody>
          <a:bodyPr wrap="square" rtlCol="0">
            <a:spAutoFit/>
          </a:bodyPr>
          <a:lstStyle/>
          <a:p>
            <a:r>
              <a:rPr lang="en-US" sz="1600" b="1" i="1" dirty="0" smtClean="0">
                <a:solidFill>
                  <a:srgbClr val="3EA4BA"/>
                </a:solidFill>
              </a:rPr>
              <a:t>BUSINESS </a:t>
            </a:r>
            <a:r>
              <a:rPr lang="pt-PT" altLang="en-US" sz="1600" b="1" i="1" dirty="0" smtClean="0">
                <a:solidFill>
                  <a:srgbClr val="3EA4BA"/>
                </a:solidFill>
              </a:rPr>
              <a:t>ROUND</a:t>
            </a:r>
            <a:endParaRPr lang="en-US" sz="1600" b="1" i="1" dirty="0">
              <a:solidFill>
                <a:srgbClr val="3EA4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p>
          <a:p>
            <a:r>
              <a:rPr lang="en-US" sz="1200" dirty="0">
                <a:latin typeface="Arial Narrow" panose="020B0606020202030204" pitchFamily="34" charset="0"/>
                <a:sym typeface="+mn-ea"/>
              </a:rPr>
              <a:t>www.businessround.emergys.pt</a:t>
            </a:r>
            <a:r>
              <a:rPr lang="en-US" sz="1200" dirty="0" err="1">
                <a:latin typeface="Arial Narrow" panose="020B0606020202030204" pitchFamily="34" charset="0"/>
                <a:sym typeface="+mn-ea"/>
              </a:rPr>
              <a:t> </a:t>
            </a:r>
            <a:endParaRPr lang="en-US" sz="1200" dirty="0">
              <a:latin typeface="Arial Narrow" panose="020B0606020202030204" pitchFamily="34" charset="0"/>
            </a:endParaRPr>
          </a:p>
          <a:p>
            <a:r>
              <a:rPr lang="en-US" sz="1200" dirty="0" smtClean="0">
                <a:latin typeface="Arial Narrow" panose="020B0606020202030204" pitchFamily="34" charset="0"/>
              </a:rPr>
              <a:t>info@atlanticbusiness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endParaRPr lang="en-US" sz="1200" dirty="0">
              <a:latin typeface="Arial Narrow" panose="020B0606020202030204" pitchFamily="34" charset="0"/>
            </a:endParaRPr>
          </a:p>
        </p:txBody>
      </p:sp>
      <p:sp>
        <p:nvSpPr>
          <p:cNvPr id="153" name="CaixaDeTexto 67"/>
          <p:cNvSpPr txBox="1"/>
          <p:nvPr/>
        </p:nvSpPr>
        <p:spPr>
          <a:xfrm>
            <a:off x="9360535" y="2009775"/>
            <a:ext cx="2698750" cy="1900555"/>
          </a:xfrm>
          <a:prstGeom prst="rect">
            <a:avLst/>
          </a:prstGeom>
          <a:noFill/>
        </p:spPr>
        <p:txBody>
          <a:bodyPr wrap="square" rtlCol="0">
            <a:noAutofit/>
          </a:bodyPr>
          <a:lstStyle/>
          <a:p>
            <a:pPr algn="ctr"/>
            <a:r>
              <a:rPr lang="pt-PT" sz="2400" dirty="0" smtClean="0">
                <a:solidFill>
                  <a:srgbClr val="008CBA"/>
                </a:solidFill>
              </a:rPr>
              <a:t>09 JUIN</a:t>
            </a:r>
          </a:p>
          <a:p>
            <a:pPr algn="ctr"/>
            <a:r>
              <a:rPr lang="pt-PT" sz="1200" dirty="0">
                <a:solidFill>
                  <a:srgbClr val="008CBA"/>
                </a:solidFill>
              </a:rPr>
              <a:t>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000" dirty="0">
                <a:solidFill>
                  <a:srgbClr val="008CBA"/>
                </a:solidFill>
              </a:rPr>
              <a:t>CABO VERDE</a:t>
            </a:r>
          </a:p>
        </p:txBody>
      </p:sp>
      <p:sp>
        <p:nvSpPr>
          <p:cNvPr id="39" name="Rectangle 2"/>
          <p:cNvSpPr txBox="1">
            <a:spLocks noChangeArrowheads="1"/>
          </p:cNvSpPr>
          <p:nvPr/>
        </p:nvSpPr>
        <p:spPr>
          <a:xfrm>
            <a:off x="4531995" y="995680"/>
            <a:ext cx="3305810"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BUSINESS </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ROUND</a:t>
            </a:r>
          </a:p>
        </p:txBody>
      </p:sp>
      <p:pic>
        <p:nvPicPr>
          <p:cNvPr id="2" name="Imagem9"/>
          <p:cNvPicPr>
            <a:picLocks noChangeAspect="1"/>
          </p:cNvPicPr>
          <p:nvPr/>
        </p:nvPicPr>
        <p:blipFill>
          <a:blip r:embed="rId4"/>
          <a:stretch>
            <a:fillRect/>
          </a:stretch>
        </p:blipFill>
        <p:spPr>
          <a:xfrm>
            <a:off x="11678285" y="6451600"/>
            <a:ext cx="502920" cy="389255"/>
          </a:xfrm>
          <a:prstGeom prst="rect">
            <a:avLst/>
          </a:prstGeom>
          <a:noFill/>
          <a:ln>
            <a:noFill/>
          </a:ln>
          <a:effectLst/>
        </p:spPr>
      </p:pic>
      <p:pic>
        <p:nvPicPr>
          <p:cNvPr id="27" name="Imagem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2455" y="2094865"/>
            <a:ext cx="1024255" cy="849630"/>
          </a:xfrm>
          <a:prstGeom prst="rect">
            <a:avLst/>
          </a:prstGeom>
        </p:spPr>
      </p:pic>
      <p:pic>
        <p:nvPicPr>
          <p:cNvPr id="26" name="Imagem 25" descr="logo"/>
          <p:cNvPicPr>
            <a:picLocks noChangeAspect="1"/>
          </p:cNvPicPr>
          <p:nvPr/>
        </p:nvPicPr>
        <p:blipFill>
          <a:blip r:embed="rId6"/>
          <a:stretch>
            <a:fillRect/>
          </a:stretch>
        </p:blipFill>
        <p:spPr>
          <a:xfrm>
            <a:off x="9074150" y="124460"/>
            <a:ext cx="3107055" cy="681990"/>
          </a:xfrm>
          <a:prstGeom prst="rect">
            <a:avLst/>
          </a:prstGeom>
        </p:spPr>
      </p:pic>
      <p:pic>
        <p:nvPicPr>
          <p:cNvPr id="10" name="Imagem 9" descr="logo"/>
          <p:cNvPicPr>
            <a:picLocks noChangeAspect="1"/>
          </p:cNvPicPr>
          <p:nvPr/>
        </p:nvPicPr>
        <p:blipFill>
          <a:blip r:embed="rId7"/>
          <a:stretch>
            <a:fillRect/>
          </a:stretch>
        </p:blipFill>
        <p:spPr>
          <a:xfrm>
            <a:off x="-10795" y="120650"/>
            <a:ext cx="4168140" cy="9150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Rounded Corners 209"/>
          <p:cNvSpPr/>
          <p:nvPr/>
        </p:nvSpPr>
        <p:spPr>
          <a:xfrm>
            <a:off x="6559550" y="1481455"/>
            <a:ext cx="1003300" cy="45656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en-GB" sz="1200" dirty="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70" name="TextBox 210"/>
          <p:cNvSpPr/>
          <p:nvPr/>
        </p:nvSpPr>
        <p:spPr>
          <a:xfrm>
            <a:off x="6588760" y="1727200"/>
            <a:ext cx="950595" cy="19812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000" b="1">
                <a:latin typeface="Arial Narrow" panose="020B0606020202030204" pitchFamily="34" charset="0"/>
                <a:ea typeface="Century Gothic" panose="020B0502020202020204" pitchFamily="2" charset="0"/>
                <a:cs typeface="Century Gothic" panose="020B0502020202020204" pitchFamily="2" charset="0"/>
              </a:rPr>
              <a:t>10:</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3</a:t>
            </a:r>
            <a:r>
              <a:rPr lang="en-US" sz="1000" b="1">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12" name="Triângulo Retângulo 11"/>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52" name="Rectangle: Rounded Corners 111"/>
          <p:cNvSpPr/>
          <p:nvPr/>
        </p:nvSpPr>
        <p:spPr>
          <a:xfrm>
            <a:off x="2289810" y="871533"/>
            <a:ext cx="179705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lang="pt-PT" sz="1200" b="1" i="1" dirty="0" err="1" smtClean="0">
                <a:solidFill>
                  <a:schemeClr val="tx1"/>
                </a:solidFill>
                <a:latin typeface="Arial Narrow" panose="020B0606020202030204" pitchFamily="34" charset="0"/>
                <a:sym typeface="+mn-ea"/>
              </a:rPr>
              <a:t>PRÉSENTATIONS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Cabo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Verde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Senegal</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The Gambia</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Cote d’</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Ivoire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Benin</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grpSp>
        <p:nvGrpSpPr>
          <p:cNvPr id="2" name="Agrupar 1"/>
          <p:cNvGrpSpPr/>
          <p:nvPr/>
        </p:nvGrpSpPr>
        <p:grpSpPr>
          <a:xfrm>
            <a:off x="5176520" y="2356485"/>
            <a:ext cx="1153160" cy="1165860"/>
            <a:chOff x="8101" y="3527"/>
            <a:chExt cx="1816" cy="1836"/>
          </a:xfrm>
        </p:grpSpPr>
        <p:sp>
          <p:nvSpPr>
            <p:cNvPr id="128" name="Oval 61"/>
            <p:cNvSpPr/>
            <p:nvPr/>
          </p:nvSpPr>
          <p:spPr>
            <a:xfrm>
              <a:off x="8101" y="3527"/>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Juin</a:t>
              </a:r>
              <a:endParaRPr lang="pt-PT" sz="10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endParaRPr lang="pt-PT" sz="1000" dirty="0">
                <a:latin typeface="Arial Narrow" panose="020B0606020202030204" pitchFamily="34" charset="0"/>
              </a:endParaRPr>
            </a:p>
          </p:txBody>
        </p:sp>
        <p:sp>
          <p:nvSpPr>
            <p:cNvPr id="129" name="TextBox 124"/>
            <p:cNvSpPr/>
            <p:nvPr/>
          </p:nvSpPr>
          <p:spPr>
            <a:xfrm>
              <a:off x="8301" y="4909"/>
              <a:ext cx="1375"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14:30 – 16:30</a:t>
              </a:r>
            </a:p>
          </p:txBody>
        </p:sp>
      </p:grpSp>
      <p:sp>
        <p:nvSpPr>
          <p:cNvPr id="131" name="Rectangle: Rounded Corners 125"/>
          <p:cNvSpPr/>
          <p:nvPr/>
        </p:nvSpPr>
        <p:spPr>
          <a:xfrm>
            <a:off x="4959350" y="899160"/>
            <a:ext cx="156718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lang="pt-PT" sz="1200" b="1" i="1" dirty="0" err="1" smtClean="0">
                <a:solidFill>
                  <a:schemeClr val="tx1"/>
                </a:solidFill>
                <a:latin typeface="Arial Narrow" panose="020B0606020202030204" pitchFamily="34" charset="0"/>
                <a:sym typeface="+mn-ea"/>
              </a:rPr>
              <a:t>PRÉSENTATIONS</a:t>
            </a:r>
            <a:endParaRPr lang="pt-PT" sz="1200" b="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Nigéria</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Mali</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Burkina Faso</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Niger</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Sierra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Leone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67" name="CaixaDeTexto 118"/>
          <p:cNvSpPr/>
          <p:nvPr/>
        </p:nvSpPr>
        <p:spPr>
          <a:xfrm>
            <a:off x="4739640" y="215265"/>
            <a:ext cx="2066925" cy="334010"/>
          </a:xfrm>
          <a:prstGeom prst="rect">
            <a:avLst/>
          </a:prstGeom>
          <a:noFill/>
          <a:ln>
            <a:noFill/>
          </a:ln>
          <a:effectLst/>
        </p:spPr>
        <p:txBody>
          <a:bodyPr vert="horz" wrap="square" lIns="91440" tIns="45720" rIns="91440" bIns="45720" numCol="1" spcCol="215900" anchor="t"/>
          <a:lstStyle/>
          <a:p>
            <a:pPr algn="ctr">
              <a:defRPr lang="en-US"/>
            </a:pPr>
            <a:r>
              <a:rPr lang="pt-PT" dirty="0" smtClean="0">
                <a:solidFill>
                  <a:srgbClr val="3EA4BA"/>
                </a:solidFill>
              </a:rPr>
              <a:t>PROGRAMME</a:t>
            </a:r>
          </a:p>
        </p:txBody>
      </p:sp>
      <p:sp>
        <p:nvSpPr>
          <p:cNvPr id="69" name="Forma automática3"/>
          <p:cNvSpPr/>
          <p:nvPr/>
        </p:nvSpPr>
        <p:spPr>
          <a:xfrm>
            <a:off x="8452485" y="340995"/>
            <a:ext cx="3644265" cy="141224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400" b="1" i="1" dirty="0" smtClean="0">
                <a:solidFill>
                  <a:srgbClr val="008CBA"/>
                </a:solidFill>
                <a:sym typeface="+mn-ea"/>
              </a:rPr>
              <a:t>ATELIER </a:t>
            </a:r>
            <a:r>
              <a:rPr lang="pt-PT" sz="1400" b="1" i="1" dirty="0">
                <a:solidFill>
                  <a:srgbClr val="008CBA"/>
                </a:solidFill>
                <a:sym typeface="+mn-ea"/>
              </a:rPr>
              <a:t>ÉCONOMIQUE ET </a:t>
            </a:r>
            <a:r>
              <a:rPr lang="pt-PT" sz="1400" b="1" i="1" dirty="0" smtClean="0">
                <a:solidFill>
                  <a:srgbClr val="008CBA"/>
                </a:solidFill>
                <a:sym typeface="+mn-ea"/>
              </a:rPr>
              <a:t>FINANCIER</a:t>
            </a:r>
            <a:endParaRPr lang="pt-PT" sz="1400" b="1" i="1" dirty="0">
              <a:solidFill>
                <a:srgbClr val="008CBA"/>
              </a:solidFill>
            </a:endParaRP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100" dirty="0">
                <a:solidFill>
                  <a:schemeClr val="tx1"/>
                </a:solidFill>
                <a:sym typeface="+mn-ea"/>
              </a:rPr>
              <a:t>Panel </a:t>
            </a:r>
            <a:r>
              <a:rPr lang="pt-PT" sz="1100" dirty="0" smtClean="0">
                <a:solidFill>
                  <a:schemeClr val="tx1"/>
                </a:solidFill>
                <a:sym typeface="+mn-ea"/>
              </a:rPr>
              <a:t>II</a:t>
            </a:r>
            <a:endParaRPr lang="pt-PT" sz="1100" dirty="0" smtClean="0">
              <a:solidFill>
                <a:schemeClr val="tx1"/>
              </a:solidFill>
            </a:endParaRP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altLang="fr-FR" sz="1100" i="1" dirty="0" smtClean="0">
                <a:solidFill>
                  <a:schemeClr val="tx1"/>
                </a:solidFill>
                <a:sym typeface="+mn-ea"/>
              </a:rPr>
              <a:t>«</a:t>
            </a:r>
            <a:r>
              <a:rPr lang="fr-FR" sz="1100" i="1" dirty="0" smtClean="0">
                <a:solidFill>
                  <a:schemeClr val="tx1"/>
                </a:solidFill>
                <a:sym typeface="+mn-ea"/>
              </a:rPr>
              <a:t>FINANCEMENT </a:t>
            </a:r>
            <a:r>
              <a:rPr lang="fr-FR" sz="1100" i="1" dirty="0">
                <a:solidFill>
                  <a:schemeClr val="tx1"/>
                </a:solidFill>
                <a:sym typeface="+mn-ea"/>
              </a:rPr>
              <a:t>DU SECTEUR PRIVÉ DANS LA </a:t>
            </a:r>
            <a:r>
              <a:rPr lang="fr-FR" sz="1100" i="1" dirty="0" smtClean="0">
                <a:solidFill>
                  <a:schemeClr val="tx1"/>
                </a:solidFill>
                <a:sym typeface="+mn-ea"/>
              </a:rPr>
              <a:t>CEDEAO</a:t>
            </a:r>
            <a:r>
              <a:rPr altLang="fr-FR" sz="1100" i="1" dirty="0" smtClean="0">
                <a:solidFill>
                  <a:schemeClr val="tx1"/>
                </a:solidFill>
                <a:sym typeface="+mn-ea"/>
              </a:rPr>
              <a:t>»</a:t>
            </a: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latin typeface="Arial Narrow" panose="020B0606020202030204" pitchFamily="34" charset="0"/>
                <a:ea typeface="Arial Narrow" panose="020B0606020202030204" pitchFamily="34" charset="0"/>
                <a:cs typeface="Arial Narrow" panose="020B0606020202030204" pitchFamily="34" charset="0"/>
              </a:defRPr>
            </a:pP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1" name="Forma automática4"/>
          <p:cNvSpPr/>
          <p:nvPr/>
        </p:nvSpPr>
        <p:spPr>
          <a:xfrm>
            <a:off x="4131945" y="22517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2" name="Retângulo10"/>
          <p:cNvSpPr/>
          <p:nvPr/>
        </p:nvSpPr>
        <p:spPr>
          <a:xfrm>
            <a:off x="4117975" y="2498090"/>
            <a:ext cx="1045210"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sz="1000" b="1">
                <a:solidFill>
                  <a:schemeClr val="tx1"/>
                </a:solidFill>
                <a:latin typeface="Arial" panose="020B0604020202020204" pitchFamily="34" charset="0"/>
                <a:ea typeface="Century Gothic" panose="020B0502020202020204" pitchFamily="2" charset="0"/>
                <a:cs typeface="Arial" panose="020B0604020202020204" pitchFamily="34" charset="0"/>
              </a:rPr>
              <a:t>16:30 – 17:00</a:t>
            </a:r>
          </a:p>
        </p:txBody>
      </p:sp>
      <p:grpSp>
        <p:nvGrpSpPr>
          <p:cNvPr id="48" name="Agrupar 47"/>
          <p:cNvGrpSpPr/>
          <p:nvPr/>
        </p:nvGrpSpPr>
        <p:grpSpPr>
          <a:xfrm>
            <a:off x="7372350" y="340995"/>
            <a:ext cx="1214120" cy="1211580"/>
            <a:chOff x="11307" y="281"/>
            <a:chExt cx="1912" cy="1908"/>
          </a:xfrm>
          <a:solidFill>
            <a:srgbClr val="C7F3F3"/>
          </a:solidFill>
        </p:grpSpPr>
        <p:sp>
          <p:nvSpPr>
            <p:cNvPr id="178" name="Oval 112"/>
            <p:cNvSpPr/>
            <p:nvPr/>
          </p:nvSpPr>
          <p:spPr>
            <a:xfrm>
              <a:off x="11307" y="281"/>
              <a:ext cx="1912" cy="1908"/>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6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 </a:t>
              </a:r>
              <a:r>
                <a:rPr lang="en-US" sz="12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79" name="TextBox 176"/>
            <p:cNvSpPr/>
            <p:nvPr/>
          </p:nvSpPr>
          <p:spPr>
            <a:xfrm>
              <a:off x="11528" y="1689"/>
              <a:ext cx="1374" cy="392"/>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10:</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184" name="Rectangle: Rounded Corners 205"/>
          <p:cNvSpPr/>
          <p:nvPr/>
        </p:nvSpPr>
        <p:spPr>
          <a:xfrm>
            <a:off x="4182110" y="3759200"/>
            <a:ext cx="1007745" cy="53911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a:latin typeface="Arial Narrow" panose="020B0606020202030204" pitchFamily="34" charset="0"/>
              </a:rPr>
              <a:t>Temps Libre</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en-GB" sz="12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85" name="Retângulo6"/>
          <p:cNvSpPr/>
          <p:nvPr/>
        </p:nvSpPr>
        <p:spPr>
          <a:xfrm>
            <a:off x="4144010" y="4025265"/>
            <a:ext cx="1045845"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&gt; </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1</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8</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3</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0</a:t>
            </a:r>
          </a:p>
        </p:txBody>
      </p:sp>
      <p:sp>
        <p:nvSpPr>
          <p:cNvPr id="86" name="Rectangle: Rounded Corners 177"/>
          <p:cNvSpPr/>
          <p:nvPr/>
        </p:nvSpPr>
        <p:spPr>
          <a:xfrm>
            <a:off x="8451850" y="3243580"/>
            <a:ext cx="3654425" cy="1545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rgbClr val="008CBA"/>
                </a:solidFill>
                <a:sym typeface="+mn-ea"/>
              </a:rPr>
              <a:t>ATELIER </a:t>
            </a:r>
            <a:r>
              <a:rPr sz="1400" b="1" i="1" dirty="0">
                <a:solidFill>
                  <a:srgbClr val="008CBA"/>
                </a:solidFill>
                <a:sym typeface="+mn-ea"/>
              </a:rPr>
              <a:t>ÉCONOMIQUE</a:t>
            </a:r>
            <a:r>
              <a:rPr sz="1400" b="1" i="1" dirty="0" smtClean="0">
                <a:solidFill>
                  <a:srgbClr val="008CBA"/>
                </a:solidFill>
                <a:sym typeface="+mn-ea"/>
              </a:rPr>
              <a:t> </a:t>
            </a:r>
            <a:r>
              <a:rPr sz="1400" b="1" i="1" dirty="0">
                <a:solidFill>
                  <a:srgbClr val="008CBA"/>
                </a:solidFill>
                <a:sym typeface="+mn-ea"/>
              </a:rPr>
              <a:t>ET </a:t>
            </a:r>
            <a:r>
              <a:rPr sz="1400" b="1" i="1" dirty="0" smtClean="0">
                <a:solidFill>
                  <a:srgbClr val="008CBA"/>
                </a:solidFill>
                <a:sym typeface="+mn-ea"/>
              </a:rPr>
              <a:t>FINANCIER</a:t>
            </a: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lang="it-IT" b="1" dirty="0">
                <a:solidFill>
                  <a:schemeClr val="tx1"/>
                </a:solidFill>
                <a:sym typeface="+mn-ea"/>
              </a:rPr>
              <a:t>Panel I</a:t>
            </a:r>
            <a:r>
              <a:rPr altLang="it-IT" b="1" dirty="0">
                <a:solidFill>
                  <a:schemeClr val="tx1"/>
                </a:solidFill>
                <a:sym typeface="+mn-ea"/>
              </a:rPr>
              <a:t>I</a:t>
            </a:r>
            <a:r>
              <a:rPr lang="it-IT" dirty="0">
                <a:solidFill>
                  <a:schemeClr val="tx1"/>
                </a:solidFill>
                <a:sym typeface="+mn-ea"/>
              </a:rPr>
              <a:t> - </a:t>
            </a:r>
            <a:r>
              <a:rPr altLang="it-IT" dirty="0">
                <a:solidFill>
                  <a:schemeClr val="tx1"/>
                </a:solidFill>
                <a:sym typeface="+mn-ea"/>
              </a:rPr>
              <a:t>«</a:t>
            </a:r>
            <a:r>
              <a:rPr lang="it-IT" i="1" dirty="0">
                <a:solidFill>
                  <a:schemeClr val="tx1"/>
                </a:solidFill>
                <a:sym typeface="+mn-ea"/>
              </a:rPr>
              <a:t>LE DÉVELOPPEMENT DE L’ÉCONOMIE NUMÉRIQUE EN AFRIQUE: </a:t>
            </a:r>
            <a:r>
              <a:rPr i="1" dirty="0">
                <a:solidFill>
                  <a:schemeClr val="tx1"/>
                </a:solidFill>
                <a:sym typeface="+mn-ea"/>
              </a:rPr>
              <a:t>L'importance des Start-Ups dans l'innovation du marché et l'Entrepreneuriat des Jeunes</a:t>
            </a:r>
            <a:r>
              <a:rPr altLang="it-IT" dirty="0">
                <a:solidFill>
                  <a:schemeClr val="tx1"/>
                </a:solidFill>
                <a:sym typeface="+mn-ea"/>
              </a:rPr>
              <a:t>»</a:t>
            </a:r>
            <a:endParaRPr lang="fr-FR" dirty="0">
              <a:solidFill>
                <a:schemeClr val="tx1"/>
              </a:solidFill>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endParaRPr lang="fr-FR" b="1" dirty="0">
              <a:solidFill>
                <a:schemeClr val="tx1"/>
              </a:solidFill>
            </a:endParaRPr>
          </a:p>
        </p:txBody>
      </p:sp>
      <p:sp>
        <p:nvSpPr>
          <p:cNvPr id="89" name="Rectangle: Rounded Corners 117"/>
          <p:cNvSpPr/>
          <p:nvPr/>
        </p:nvSpPr>
        <p:spPr>
          <a:xfrm>
            <a:off x="2520950" y="5380355"/>
            <a:ext cx="1475740" cy="1289685"/>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nSpc>
                <a:spcPts val="1200"/>
              </a:lnSpc>
              <a:defRPr lang="en-US">
                <a:solidFill>
                  <a:srgbClr val="FFFFFF"/>
                </a:solidFill>
              </a:defRPr>
            </a:pPr>
            <a:r>
              <a:rPr lang="pt-PT" sz="1200" b="1" i="1" dirty="0" err="1" smtClean="0">
                <a:solidFill>
                  <a:schemeClr val="tx1"/>
                </a:solidFill>
                <a:latin typeface="Arial Narrow" panose="020B0606020202030204" pitchFamily="34" charset="0"/>
                <a:sym typeface="+mn-ea"/>
              </a:rPr>
              <a:t>PRÉSENTATIONS</a:t>
            </a: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h</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ana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Togo</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Guiné</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-Cona</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kry</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Guiné</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-Bissau</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Libéria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14" name="Rectangle: Rounded Corners 198"/>
          <p:cNvSpPr/>
          <p:nvPr/>
        </p:nvSpPr>
        <p:spPr>
          <a:xfrm>
            <a:off x="8450580" y="2019300"/>
            <a:ext cx="3647440" cy="852805"/>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Conférence </a:t>
            </a:r>
            <a:r>
              <a:rPr lang="pt-PT" altLang="en-US" sz="1200" b="1" dirty="0" smtClean="0">
                <a:solidFill>
                  <a:srgbClr val="008CBA"/>
                </a:solidFill>
                <a:latin typeface="Arial Narrow" panose="020B0606020202030204" pitchFamily="34" charset="0"/>
                <a:cs typeface="Arial Narrow" panose="020B0606020202030204" pitchFamily="34" charset="0"/>
                <a:sym typeface="+mn-ea"/>
              </a:rPr>
              <a:t>III </a:t>
            </a:r>
            <a:endParaRPr lang="pt-PT" altLang="en-US" sz="1200" b="1" dirty="0">
              <a:solidFill>
                <a:srgbClr val="008CBA"/>
              </a:solidFill>
              <a:latin typeface="Arial Narrow" panose="020B0606020202030204" pitchFamily="34" charset="0"/>
              <a:cs typeface="Arial Narrow" panose="020B0606020202030204" pitchFamily="34" charset="0"/>
              <a:sym typeface="+mn-ea"/>
            </a:endParaRPr>
          </a:p>
          <a:p>
            <a:pPr algn="ctr">
              <a:lnSpc>
                <a:spcPts val="1100"/>
              </a:lnSpc>
              <a:spcBef>
                <a:spcPts val="0"/>
              </a:spcBef>
              <a:spcAft>
                <a:spcPts val="0"/>
              </a:spcAft>
              <a:defRPr lang="en-US">
                <a:solidFill>
                  <a:srgbClr val="FFFFFF"/>
                </a:solidFill>
              </a:defRPr>
            </a:pPr>
            <a:r>
              <a:rPr lang="pt-PT" altLang="en-US" sz="1000" b="1" i="1" dirty="0">
                <a:solidFill>
                  <a:schemeClr val="tx1"/>
                </a:solidFill>
                <a:latin typeface="Arial Narrow" panose="020B0606020202030204" pitchFamily="34" charset="0"/>
                <a:cs typeface="Arial Narrow" panose="020B0606020202030204" pitchFamily="34" charset="0"/>
                <a:sym typeface="+mn-ea"/>
              </a:rPr>
              <a:t>«</a:t>
            </a:r>
            <a:r>
              <a:rPr sz="1000" i="1" dirty="0">
                <a:solidFill>
                  <a:schemeClr val="tx1"/>
                </a:solidFill>
                <a:latin typeface="Arial Narrow" panose="020B0606020202030204" pitchFamily="34" charset="0"/>
                <a:cs typeface="Arial Narrow" panose="020B0606020202030204" pitchFamily="34" charset="0"/>
                <a:sym typeface="+mn-ea"/>
              </a:rPr>
              <a:t>A</a:t>
            </a:r>
            <a:r>
              <a:rPr lang="pt-PT" sz="1000" i="1" dirty="0">
                <a:solidFill>
                  <a:schemeClr val="tx1"/>
                </a:solidFill>
                <a:latin typeface="Arial Narrow" panose="020B0606020202030204" pitchFamily="34" charset="0"/>
                <a:cs typeface="Arial Narrow" panose="020B0606020202030204" pitchFamily="34" charset="0"/>
                <a:sym typeface="+mn-ea"/>
              </a:rPr>
              <a:t>CCÈS AU MARCHÉ PRÉFÉRENTIEL DES </a:t>
            </a:r>
            <a:r>
              <a:rPr sz="1000" i="1" dirty="0">
                <a:solidFill>
                  <a:schemeClr val="tx1"/>
                </a:solidFill>
                <a:latin typeface="Arial Narrow" panose="020B0606020202030204" pitchFamily="34" charset="0"/>
                <a:cs typeface="Arial Narrow" panose="020B0606020202030204" pitchFamily="34" charset="0"/>
                <a:sym typeface="+mn-ea"/>
              </a:rPr>
              <a:t>É</a:t>
            </a:r>
            <a:r>
              <a:rPr lang="pt-PT" sz="1000" i="1" dirty="0">
                <a:solidFill>
                  <a:schemeClr val="tx1"/>
                </a:solidFill>
                <a:latin typeface="Arial Narrow" panose="020B0606020202030204" pitchFamily="34" charset="0"/>
                <a:cs typeface="Arial Narrow" panose="020B0606020202030204" pitchFamily="34" charset="0"/>
                <a:sym typeface="+mn-ea"/>
              </a:rPr>
              <a:t>TATS </a:t>
            </a:r>
            <a:r>
              <a:rPr sz="1000" i="1" dirty="0">
                <a:solidFill>
                  <a:schemeClr val="tx1"/>
                </a:solidFill>
                <a:latin typeface="Arial Narrow" panose="020B0606020202030204" pitchFamily="34" charset="0"/>
                <a:cs typeface="Arial Narrow" panose="020B0606020202030204" pitchFamily="34" charset="0"/>
                <a:sym typeface="+mn-ea"/>
              </a:rPr>
              <a:t>- U</a:t>
            </a:r>
            <a:r>
              <a:rPr lang="pt-PT" sz="1000" i="1" dirty="0">
                <a:solidFill>
                  <a:schemeClr val="tx1"/>
                </a:solidFill>
                <a:latin typeface="Arial Narrow" panose="020B0606020202030204" pitchFamily="34" charset="0"/>
                <a:cs typeface="Arial Narrow" panose="020B0606020202030204" pitchFamily="34" charset="0"/>
                <a:sym typeface="+mn-ea"/>
              </a:rPr>
              <a:t>NIS</a:t>
            </a:r>
            <a:r>
              <a:rPr lang="pt-PT" altLang="en-US" sz="1000" b="1" i="1" dirty="0">
                <a:solidFill>
                  <a:schemeClr val="tx1"/>
                </a:solidFill>
                <a:latin typeface="Arial Narrow" panose="020B0606020202030204" pitchFamily="34" charset="0"/>
                <a:cs typeface="Arial Narrow" panose="020B0606020202030204" pitchFamily="34" charset="0"/>
                <a:sym typeface="+mn-ea"/>
              </a:rPr>
              <a:t>»</a:t>
            </a:r>
            <a:endParaRPr lang="en-US" sz="1000" dirty="0">
              <a:solidFill>
                <a:schemeClr val="tx1"/>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chemeClr val="tx1"/>
              </a:solidFill>
              <a:latin typeface="Arial Narrow" panose="020B0606020202030204" pitchFamily="34" charset="0"/>
              <a:cs typeface="Arial Narrow" panose="020B0606020202030204" pitchFamily="34" charset="0"/>
            </a:endParaRPr>
          </a:p>
        </p:txBody>
      </p:sp>
      <p:sp>
        <p:nvSpPr>
          <p:cNvPr id="194" name="Rectangle: Rounded Corners 125"/>
          <p:cNvSpPr/>
          <p:nvPr/>
        </p:nvSpPr>
        <p:spPr>
          <a:xfrm>
            <a:off x="8459470" y="5186680"/>
            <a:ext cx="3630930" cy="83947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Conférence III </a:t>
            </a:r>
            <a:endParaRPr lang="pt-PT" altLang="en-US" sz="1200" b="1" dirty="0">
              <a:solidFill>
                <a:srgbClr val="008CBA"/>
              </a:solidFill>
              <a:latin typeface="Arial Narrow" panose="020B0606020202030204" pitchFamily="34" charset="0"/>
              <a:ea typeface="Century Gothic" panose="020B0502020202020204" pitchFamily="2" charset="0"/>
              <a:cs typeface="Arial Narrow" panose="020B0606020202030204" pitchFamily="34" charset="0"/>
            </a:endParaRPr>
          </a:p>
          <a:p>
            <a:pPr algn="l">
              <a:lnSpc>
                <a:spcPts val="1100"/>
              </a:lnSpc>
              <a:spcBef>
                <a:spcPts val="0"/>
              </a:spcBef>
              <a:spcAft>
                <a:spcPts val="0"/>
              </a:spcAft>
              <a:defRPr lang="en-US">
                <a:solidFill>
                  <a:srgbClr val="FFFFFF"/>
                </a:solidFill>
              </a:defRPr>
            </a:pP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r>
              <a:rPr sz="1000" b="1" i="1" dirty="0">
                <a:solidFill>
                  <a:srgbClr val="3EA4BA"/>
                </a:solidFill>
                <a:latin typeface="Arial Narrow" panose="020B0606020202030204" pitchFamily="34" charset="0"/>
                <a:cs typeface="Arial Narrow" panose="020B0606020202030204" pitchFamily="34" charset="0"/>
                <a:sym typeface="+mn-ea"/>
              </a:rPr>
              <a:t>A</a:t>
            </a:r>
            <a:r>
              <a:rPr lang="pt-PT" sz="1000" b="1" i="1" dirty="0">
                <a:solidFill>
                  <a:srgbClr val="3EA4BA"/>
                </a:solidFill>
                <a:latin typeface="Arial Narrow" panose="020B0606020202030204" pitchFamily="34" charset="0"/>
                <a:cs typeface="Arial Narrow" panose="020B0606020202030204" pitchFamily="34" charset="0"/>
                <a:sym typeface="+mn-ea"/>
              </a:rPr>
              <a:t>CCÈS AU MARCHÉ PRÉFÉRENTIEL DE L'</a:t>
            </a:r>
            <a:r>
              <a:rPr sz="1000" b="1" dirty="0">
                <a:solidFill>
                  <a:srgbClr val="3EA4BA"/>
                </a:solidFill>
                <a:latin typeface="Arial Narrow" panose="020B0606020202030204" pitchFamily="34" charset="0"/>
                <a:cs typeface="Arial Narrow" panose="020B0606020202030204" pitchFamily="34" charset="0"/>
                <a:sym typeface="+mn-ea"/>
              </a:rPr>
              <a:t>UNION EUROPÉENNE</a:t>
            </a: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en-US" sz="1000" dirty="0">
              <a:solidFill>
                <a:srgbClr val="3EA4BA"/>
              </a:solidFill>
              <a:latin typeface="Arial Narrow" panose="020B0606020202030204" pitchFamily="34" charset="0"/>
              <a:cs typeface="Arial Narrow" panose="020B0606020202030204" pitchFamily="34" charset="0"/>
            </a:endParaRPr>
          </a:p>
          <a:p>
            <a:pPr algn="ctr">
              <a:lnSpc>
                <a:spcPts val="1100"/>
              </a:lnSpc>
              <a:spcBef>
                <a:spcPts val="0"/>
              </a:spcBef>
              <a:spcAft>
                <a:spcPts val="0"/>
              </a:spcAft>
              <a:defRPr lang="en-US">
                <a:solidFill>
                  <a:srgbClr val="FFFFFF"/>
                </a:solidFill>
              </a:defRPr>
            </a:pPr>
            <a:endParaRPr lang="en-US" altLang="en-US" sz="1000" i="1" dirty="0">
              <a:ln>
                <a:noFill/>
              </a:ln>
              <a:solidFill>
                <a:srgbClr val="3EA4BA"/>
              </a:soli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5" name="Rectangle: Rounded Corners 198"/>
          <p:cNvSpPr/>
          <p:nvPr/>
        </p:nvSpPr>
        <p:spPr>
          <a:xfrm>
            <a:off x="4081780" y="5330825"/>
            <a:ext cx="3158490" cy="126365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sym typeface="+mn-ea"/>
              </a:rPr>
              <a:t>Conférence I </a:t>
            </a:r>
          </a:p>
          <a:p>
            <a:pPr algn="ctr">
              <a:lnSpc>
                <a:spcPts val="1100"/>
              </a:lnSpc>
              <a:spcBef>
                <a:spcPts val="0"/>
              </a:spcBef>
              <a:spcAft>
                <a:spcPts val="0"/>
              </a:spcAft>
              <a:defRPr lang="en-US">
                <a:solidFill>
                  <a:srgbClr val="FFFFFF"/>
                </a:solidFill>
              </a:defRPr>
            </a:pPr>
            <a:r>
              <a:rPr lang="pt-PT" altLang="en-US" sz="1000" b="1" i="1" dirty="0">
                <a:solidFill>
                  <a:srgbClr val="008CBA"/>
                </a:solidFill>
                <a:latin typeface="Arial Narrow" panose="020B0606020202030204" pitchFamily="34" charset="0"/>
                <a:cs typeface="Arial Narrow" panose="020B0606020202030204" pitchFamily="34" charset="0"/>
                <a:sym typeface="+mn-ea"/>
              </a:rPr>
              <a:t>«</a:t>
            </a:r>
            <a:r>
              <a:rPr sz="1000" b="1" i="1" dirty="0">
                <a:solidFill>
                  <a:srgbClr val="008CBA"/>
                </a:solidFill>
                <a:latin typeface="Arial Narrow" panose="020B0606020202030204" pitchFamily="34" charset="0"/>
                <a:cs typeface="Arial Narrow" panose="020B0606020202030204" pitchFamily="34" charset="0"/>
                <a:sym typeface="+mn-ea"/>
              </a:rPr>
              <a:t>A</a:t>
            </a:r>
            <a:r>
              <a:rPr lang="pt-PT" sz="1000" b="1" i="1" dirty="0">
                <a:solidFill>
                  <a:srgbClr val="008CBA"/>
                </a:solidFill>
                <a:latin typeface="Arial Narrow" panose="020B0606020202030204" pitchFamily="34" charset="0"/>
                <a:cs typeface="Arial Narrow" panose="020B0606020202030204" pitchFamily="34" charset="0"/>
                <a:sym typeface="+mn-ea"/>
              </a:rPr>
              <a:t>CCÈS AU MARCHÉ PRÉFÉRENTIEL DE LA </a:t>
            </a:r>
            <a:r>
              <a:rPr sz="1000" b="1" i="1" dirty="0">
                <a:solidFill>
                  <a:srgbClr val="008CBA"/>
                </a:solidFill>
                <a:latin typeface="Arial Narrow" panose="020B0606020202030204" pitchFamily="34" charset="0"/>
                <a:cs typeface="Arial Narrow" panose="020B0606020202030204" pitchFamily="34" charset="0"/>
                <a:sym typeface="+mn-ea"/>
              </a:rPr>
              <a:t>CEDEAO</a:t>
            </a:r>
            <a:r>
              <a:rPr lang="pt-PT" altLang="en-US" sz="1000" b="1" i="1" dirty="0">
                <a:solidFill>
                  <a:srgbClr val="008CBA"/>
                </a:solidFill>
                <a:latin typeface="Arial Narrow" panose="020B0606020202030204" pitchFamily="34" charset="0"/>
                <a:cs typeface="Arial Narrow" panose="020B0606020202030204" pitchFamily="34" charset="0"/>
                <a:sym typeface="+mn-ea"/>
              </a:rPr>
              <a:t>»</a:t>
            </a:r>
            <a:endParaRPr lang="en-US" sz="1000" dirty="0">
              <a:solidFill>
                <a:srgbClr val="008CBA"/>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rgbClr val="008CBA"/>
              </a:solidFill>
              <a:latin typeface="Arial Narrow" panose="020B0606020202030204" pitchFamily="34" charset="0"/>
              <a:cs typeface="Arial Narrow" panose="020B0606020202030204" pitchFamily="34" charset="0"/>
            </a:endParaRPr>
          </a:p>
        </p:txBody>
      </p:sp>
      <p:sp>
        <p:nvSpPr>
          <p:cNvPr id="205" name="Rectangle: Rounded Corners 209"/>
          <p:cNvSpPr/>
          <p:nvPr/>
        </p:nvSpPr>
        <p:spPr>
          <a:xfrm>
            <a:off x="8568690" y="6084570"/>
            <a:ext cx="1584325" cy="72961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Juin</a:t>
            </a:r>
            <a:endParaRPr lang="pt-PT" altLang="en-US"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lang="fr-FR" sz="1200" dirty="0" smtClean="0">
                <a:solidFill>
                  <a:schemeClr val="bg1"/>
                </a:solidFill>
                <a:latin typeface="Arial Narrow" panose="020B0606020202030204" pitchFamily="34" charset="0"/>
                <a:sym typeface="+mn-ea"/>
              </a:rPr>
              <a:t>Session de clôture </a:t>
            </a:r>
            <a:endParaRPr lang="en-US"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en-US" altLang="en-GB" sz="1200" b="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06" name="TextBox 210"/>
          <p:cNvSpPr/>
          <p:nvPr/>
        </p:nvSpPr>
        <p:spPr>
          <a:xfrm>
            <a:off x="8569325" y="657860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207" name="Rectangle: Rounded Corners 209"/>
          <p:cNvSpPr/>
          <p:nvPr/>
        </p:nvSpPr>
        <p:spPr>
          <a:xfrm>
            <a:off x="10499725" y="6086475"/>
            <a:ext cx="1592580" cy="74104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Juin</a:t>
            </a:r>
            <a:endPar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pPr>
            <a:r>
              <a:rPr lang="pt-PT" sz="12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DÎNER DE GALA</a:t>
            </a:r>
            <a:endParaRPr lang="en-US" sz="1200">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pt-PT" alt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08" name="TextBox 210"/>
          <p:cNvSpPr/>
          <p:nvPr/>
        </p:nvSpPr>
        <p:spPr>
          <a:xfrm>
            <a:off x="10573385" y="660654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pic>
        <p:nvPicPr>
          <p:cNvPr id="4" name="Imagem 3" descr="logo"/>
          <p:cNvPicPr>
            <a:picLocks noChangeAspect="1"/>
          </p:cNvPicPr>
          <p:nvPr/>
        </p:nvPicPr>
        <p:blipFill>
          <a:blip r:embed="rId3"/>
          <a:stretch>
            <a:fillRect/>
          </a:stretch>
        </p:blipFill>
        <p:spPr>
          <a:xfrm>
            <a:off x="-4445" y="92075"/>
            <a:ext cx="3107055" cy="681990"/>
          </a:xfrm>
          <a:prstGeom prst="rect">
            <a:avLst/>
          </a:prstGeom>
        </p:spPr>
      </p:pic>
      <p:sp>
        <p:nvSpPr>
          <p:cNvPr id="9"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10</a:t>
            </a:fld>
            <a:endParaRPr lang="fr-FR" altLang="pt-PT" sz="1200" b="1" i="1" u="sng" dirty="0" smtClean="0">
              <a:solidFill>
                <a:schemeClr val="tx1"/>
              </a:solidFill>
            </a:endParaRPr>
          </a:p>
        </p:txBody>
      </p:sp>
      <p:sp>
        <p:nvSpPr>
          <p:cNvPr id="10" name="Caixa de Texto 9"/>
          <p:cNvSpPr txBox="1"/>
          <p:nvPr/>
        </p:nvSpPr>
        <p:spPr>
          <a:xfrm>
            <a:off x="8630285" y="852805"/>
            <a:ext cx="3462020" cy="988695"/>
          </a:xfrm>
          <a:prstGeom prst="rect">
            <a:avLst/>
          </a:prstGeom>
          <a:noFill/>
        </p:spPr>
        <p:txBody>
          <a:bodyPr wrap="square" rtlCol="0">
            <a:spAutoFit/>
          </a:bodyPr>
          <a:lstStyle/>
          <a:p>
            <a:pPr>
              <a:lnSpc>
                <a:spcPts val="1200"/>
              </a:lnSpc>
              <a:defRPr lang="en-US"/>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pt-PT" sz="1200" b="1" i="1" dirty="0" smtClean="0">
                <a:solidFill>
                  <a:srgbClr val="008CBA"/>
                </a:solidFill>
                <a:latin typeface="Arial Narrow" panose="020B0606020202030204" pitchFamily="34" charset="0"/>
                <a:cs typeface="Arial Narrow" panose="020B0606020202030204" pitchFamily="34" charset="0"/>
                <a:sym typeface="+mn-ea"/>
              </a:rPr>
              <a:t>Orateurs</a:t>
            </a:r>
            <a:r>
              <a:rPr lang="pt-PT" sz="1100" b="1" i="1" dirty="0" smtClean="0">
                <a:solidFill>
                  <a:schemeClr val="tx1"/>
                </a:solidFill>
                <a:latin typeface="Arial Narrow" panose="020B0606020202030204" pitchFamily="34" charset="0"/>
                <a:sym typeface="+mn-ea"/>
              </a:rPr>
              <a:t> </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lang="pt-PT" sz="1200" dirty="0" err="1" smtClean="0">
                <a:solidFill>
                  <a:srgbClr val="008CBA"/>
                </a:solidFill>
                <a:latin typeface="Arial Narrow" panose="020B0606020202030204" pitchFamily="34" charset="0"/>
                <a:sym typeface="+mn-ea"/>
              </a:rPr>
              <a:t>■</a:t>
            </a:r>
            <a:r>
              <a:rPr lang="pt-PT" sz="600" dirty="0" err="1" smtClean="0">
                <a:solidFill>
                  <a:srgbClr val="008CBA"/>
                </a:solidFill>
                <a:latin typeface="Arial Narrow" panose="020B0606020202030204" pitchFamily="34" charset="0"/>
                <a:sym typeface="+mn-ea"/>
              </a:rPr>
              <a:t> </a:t>
            </a:r>
            <a:r>
              <a:rPr lang="pt-PT" altLang="en-US" sz="1000" dirty="0" smtClean="0">
                <a:solidFill>
                  <a:schemeClr val="tx1"/>
                </a:solidFill>
                <a:latin typeface="Arial Narrow" panose="020B0606020202030204" pitchFamily="34" charset="0"/>
                <a:cs typeface="Arial Narrow" panose="020B0606020202030204" pitchFamily="34" charset="0"/>
                <a:sym typeface="+mn-ea"/>
              </a:rPr>
              <a:t>Banque d'Investissement et de Développement de la CEDEAO</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900" dirty="0" smtClean="0">
                <a:solidFill>
                  <a:schemeClr val="tx1"/>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Fonds Africain de Garantie et de Cooperation Economique</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1000" dirty="0" smtClean="0">
                <a:solidFill>
                  <a:schemeClr val="tx1"/>
                </a:solidFill>
                <a:latin typeface="Arial Narrow" panose="020B0606020202030204" pitchFamily="34" charset="0"/>
                <a:cs typeface="Arial Narrow" panose="020B0606020202030204" pitchFamily="34" charset="0"/>
                <a:sym typeface="+mn-ea"/>
              </a:rPr>
              <a:t> Banque </a:t>
            </a:r>
            <a:r>
              <a:rPr lang="pt-PT" sz="1000" dirty="0" smtClean="0">
                <a:solidFill>
                  <a:schemeClr val="tx1"/>
                </a:solidFill>
                <a:latin typeface="Arial Narrow" panose="020B0606020202030204" pitchFamily="34" charset="0"/>
                <a:cs typeface="Arial Narrow" panose="020B0606020202030204" pitchFamily="34" charset="0"/>
                <a:sym typeface="+mn-ea"/>
              </a:rPr>
              <a:t>A</a:t>
            </a:r>
            <a:r>
              <a:rPr sz="1000" dirty="0" smtClean="0">
                <a:solidFill>
                  <a:schemeClr val="tx1"/>
                </a:solidFill>
                <a:latin typeface="Arial Narrow" panose="020B0606020202030204" pitchFamily="34" charset="0"/>
                <a:cs typeface="Arial Narrow" panose="020B0606020202030204" pitchFamily="34" charset="0"/>
                <a:sym typeface="+mn-ea"/>
              </a:rPr>
              <a:t>fricaine de </a:t>
            </a:r>
            <a:r>
              <a:rPr lang="pt-PT" sz="1000" dirty="0" smtClean="0">
                <a:solidFill>
                  <a:schemeClr val="tx1"/>
                </a:solidFill>
                <a:latin typeface="Arial Narrow" panose="020B0606020202030204" pitchFamily="34" charset="0"/>
                <a:cs typeface="Arial Narrow" panose="020B0606020202030204" pitchFamily="34" charset="0"/>
                <a:sym typeface="+mn-ea"/>
              </a:rPr>
              <a:t>D</a:t>
            </a:r>
            <a:r>
              <a:rPr sz="1000" dirty="0" smtClean="0">
                <a:solidFill>
                  <a:schemeClr val="tx1"/>
                </a:solidFill>
                <a:latin typeface="Arial Narrow" panose="020B0606020202030204" pitchFamily="34" charset="0"/>
                <a:cs typeface="Arial Narrow" panose="020B0606020202030204" pitchFamily="34" charset="0"/>
                <a:sym typeface="+mn-ea"/>
              </a:rPr>
              <a:t>éveloppement </a:t>
            </a:r>
            <a:r>
              <a:rPr lang="pt-PT" sz="1000" dirty="0" smtClean="0">
                <a:solidFill>
                  <a:schemeClr val="tx1"/>
                </a:solidFill>
                <a:latin typeface="Arial Narrow" panose="020B0606020202030204" pitchFamily="34" charset="0"/>
                <a:cs typeface="Arial Narrow" panose="020B0606020202030204" pitchFamily="34" charset="0"/>
                <a:sym typeface="+mn-ea"/>
              </a:rPr>
              <a:t>- BfAD</a:t>
            </a:r>
            <a:endParaRPr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000" dirty="0" smtClean="0">
                <a:solidFill>
                  <a:schemeClr val="tx1"/>
                </a:solidFill>
                <a:latin typeface="Arial Narrow" panose="020B0606020202030204" pitchFamily="34" charset="0"/>
                <a:cs typeface="Arial Narrow" panose="020B0606020202030204" pitchFamily="34" charset="0"/>
                <a:sym typeface="+mn-ea"/>
              </a:rPr>
              <a:t>S</a:t>
            </a:r>
            <a:r>
              <a:rPr sz="1000" dirty="0">
                <a:solidFill>
                  <a:schemeClr val="tx1"/>
                </a:solidFill>
                <a:latin typeface="Arial Narrow" panose="020B0606020202030204" pitchFamily="34" charset="0"/>
                <a:cs typeface="Arial Narrow" panose="020B0606020202030204" pitchFamily="34" charset="0"/>
                <a:sym typeface="+mn-ea"/>
              </a:rPr>
              <a:t>ociété </a:t>
            </a:r>
            <a:r>
              <a:rPr lang="pt-PT" sz="1000" dirty="0">
                <a:solidFill>
                  <a:schemeClr val="tx1"/>
                </a:solidFill>
                <a:latin typeface="Arial Narrow" panose="020B0606020202030204" pitchFamily="34" charset="0"/>
                <a:cs typeface="Arial Narrow" panose="020B0606020202030204" pitchFamily="34" charset="0"/>
                <a:sym typeface="+mn-ea"/>
              </a:rPr>
              <a:t>F</a:t>
            </a:r>
            <a:r>
              <a:rPr sz="1000" dirty="0">
                <a:solidFill>
                  <a:schemeClr val="tx1"/>
                </a:solidFill>
                <a:latin typeface="Arial Narrow" panose="020B0606020202030204" pitchFamily="34" charset="0"/>
                <a:cs typeface="Arial Narrow" panose="020B0606020202030204" pitchFamily="34" charset="0"/>
                <a:sym typeface="+mn-ea"/>
              </a:rPr>
              <a:t>inancière </a:t>
            </a:r>
            <a:r>
              <a:rPr lang="pt-PT" sz="1000" dirty="0">
                <a:solidFill>
                  <a:schemeClr val="tx1"/>
                </a:solidFill>
                <a:latin typeface="Arial Narrow" panose="020B0606020202030204" pitchFamily="34" charset="0"/>
                <a:cs typeface="Arial Narrow" panose="020B0606020202030204" pitchFamily="34" charset="0"/>
                <a:sym typeface="+mn-ea"/>
              </a:rPr>
              <a:t>I</a:t>
            </a:r>
            <a:r>
              <a:rPr sz="1000" dirty="0">
                <a:solidFill>
                  <a:schemeClr val="tx1"/>
                </a:solidFill>
                <a:latin typeface="Arial Narrow" panose="020B0606020202030204" pitchFamily="34" charset="0"/>
                <a:cs typeface="Arial Narrow" panose="020B0606020202030204" pitchFamily="34" charset="0"/>
                <a:sym typeface="+mn-ea"/>
              </a:rPr>
              <a:t>nternationale </a:t>
            </a:r>
            <a:r>
              <a:rPr lang="pt-PT" sz="1000" dirty="0">
                <a:solidFill>
                  <a:schemeClr val="tx1"/>
                </a:solidFill>
                <a:latin typeface="Arial Narrow" panose="020B0606020202030204" pitchFamily="34" charset="0"/>
                <a:cs typeface="Arial Narrow" panose="020B0606020202030204" pitchFamily="34" charset="0"/>
                <a:sym typeface="+mn-ea"/>
              </a:rPr>
              <a:t>- SFI</a:t>
            </a:r>
          </a:p>
        </p:txBody>
      </p:sp>
      <p:sp>
        <p:nvSpPr>
          <p:cNvPr id="215" name="Caixa de Texto 214"/>
          <p:cNvSpPr txBox="1"/>
          <p:nvPr/>
        </p:nvSpPr>
        <p:spPr>
          <a:xfrm>
            <a:off x="8505190" y="3876040"/>
            <a:ext cx="3462020" cy="843308"/>
          </a:xfrm>
          <a:prstGeom prst="rect">
            <a:avLst/>
          </a:prstGeom>
          <a:noFill/>
        </p:spPr>
        <p:txBody>
          <a:bodyPr wrap="square" rtlCol="0">
            <a:spAutoFit/>
          </a:bodyPr>
          <a:lstStyle/>
          <a:p>
            <a:pPr>
              <a:lnSpc>
                <a:spcPts val="1200"/>
              </a:lnSpc>
              <a:defRPr lang="en-US"/>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pt-PT" sz="1200" b="1" i="1" dirty="0" smtClean="0">
                <a:solidFill>
                  <a:srgbClr val="008CBA"/>
                </a:solidFill>
                <a:latin typeface="Arial Narrow" panose="020B0606020202030204" pitchFamily="34" charset="0"/>
                <a:cs typeface="Arial Narrow" panose="020B0606020202030204" pitchFamily="34" charset="0"/>
                <a:sym typeface="+mn-ea"/>
              </a:rPr>
              <a:t>Orateurs</a:t>
            </a:r>
            <a:r>
              <a:rPr lang="pt-PT" sz="1100" b="1" i="1" dirty="0" smtClean="0">
                <a:solidFill>
                  <a:schemeClr val="tx1"/>
                </a:solidFill>
                <a:latin typeface="Arial Narrow" panose="020B0606020202030204" pitchFamily="34" charset="0"/>
                <a:sym typeface="+mn-ea"/>
              </a:rPr>
              <a:t> </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altLang="en-US" sz="1000" dirty="0" smtClean="0">
                <a:solidFill>
                  <a:schemeClr val="tx1"/>
                </a:solidFill>
                <a:latin typeface="Arial Narrow" panose="020B0606020202030204" pitchFamily="34" charset="0"/>
                <a:cs typeface="Arial Narrow" panose="020B0606020202030204" pitchFamily="34" charset="0"/>
                <a:sym typeface="+mn-ea"/>
              </a:rPr>
              <a:t>Commission de la </a:t>
            </a:r>
            <a:r>
              <a:rPr lang="pt-PT" altLang="en-US" sz="1000" i="1" dirty="0" smtClean="0">
                <a:solidFill>
                  <a:schemeClr val="tx1"/>
                </a:solidFill>
                <a:latin typeface="Arial Narrow" panose="020B0606020202030204" pitchFamily="34" charset="0"/>
                <a:cs typeface="Arial Narrow" panose="020B0606020202030204" pitchFamily="34" charset="0"/>
                <a:sym typeface="+mn-ea"/>
              </a:rPr>
              <a:t>CEDEAO</a:t>
            </a:r>
            <a:endParaRPr lang="pt-PT" altLang="en-US"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 </a:t>
            </a:r>
            <a:r>
              <a:rPr lang="pt-PT" sz="1000" dirty="0">
                <a:latin typeface="Arial Narrow" panose="020B0606020202030204" pitchFamily="34" charset="0"/>
              </a:rPr>
              <a:t>ANPROTEC</a:t>
            </a:r>
            <a:r>
              <a:rPr lang="pt-PT" sz="1000" dirty="0">
                <a:latin typeface="Arial Narrow" panose="020B0606020202030204" pitchFamily="34" charset="0"/>
                <a:cs typeface="Arial Narrow" panose="020B0606020202030204" pitchFamily="34" charset="0"/>
                <a:sym typeface="+mn-ea"/>
              </a:rPr>
              <a:t> </a:t>
            </a:r>
            <a:r>
              <a:rPr lang="pt-PT" altLang="en-US" sz="1000" dirty="0">
                <a:latin typeface="Arial Narrow" panose="020B0606020202030204" pitchFamily="34" charset="0"/>
                <a:cs typeface="Arial Narrow" panose="020B0606020202030204" pitchFamily="34" charset="0"/>
                <a:sym typeface="+mn-ea"/>
              </a:rPr>
              <a:t>- </a:t>
            </a:r>
            <a:r>
              <a:rPr lang="pt-PT" sz="1000" i="1" dirty="0">
                <a:latin typeface="Arial Narrow" panose="020B0606020202030204" pitchFamily="34" charset="0"/>
                <a:cs typeface="Arial Narrow" panose="020B0606020202030204" pitchFamily="34" charset="0"/>
                <a:sym typeface="+mn-ea"/>
              </a:rPr>
              <a:t>Brésil </a:t>
            </a:r>
            <a:endParaRPr lang="pt-PT" sz="1000" dirty="0">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Agence Française de Développement - </a:t>
            </a:r>
            <a:r>
              <a:rPr sz="1000" i="1" dirty="0" smtClean="0">
                <a:solidFill>
                  <a:schemeClr val="tx1"/>
                </a:solidFill>
                <a:latin typeface="Arial Narrow" panose="020B0606020202030204" pitchFamily="34" charset="0"/>
                <a:cs typeface="Arial Narrow" panose="020B0606020202030204" pitchFamily="34" charset="0"/>
                <a:sym typeface="+mn-ea"/>
              </a:rPr>
              <a:t>AFD</a:t>
            </a:r>
          </a:p>
        </p:txBody>
      </p:sp>
      <p:sp>
        <p:nvSpPr>
          <p:cNvPr id="3" name="Caixa de Texto 2"/>
          <p:cNvSpPr txBox="1"/>
          <p:nvPr/>
        </p:nvSpPr>
        <p:spPr>
          <a:xfrm>
            <a:off x="8978265" y="2398395"/>
            <a:ext cx="1945005" cy="386080"/>
          </a:xfrm>
          <a:prstGeom prst="rect">
            <a:avLst/>
          </a:prstGeom>
          <a:noFill/>
        </p:spPr>
        <p:txBody>
          <a:bodyPr wrap="square" rtlCol="0">
            <a:spAutoFit/>
          </a:bodyPr>
          <a:lstStyle/>
          <a:p>
            <a:pPr>
              <a:lnSpc>
                <a:spcPct val="80000"/>
              </a:lnSpc>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pt-PT" altLang="en-US" sz="1200" b="1"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a:solidFill>
                  <a:schemeClr val="tx1"/>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USA / AGOA </a:t>
            </a:r>
            <a:r>
              <a:rPr lang="pt-PT" sz="1200" i="1" dirty="0">
                <a:solidFill>
                  <a:schemeClr val="tx1"/>
                </a:solidFill>
                <a:latin typeface="Arial Narrow" panose="020B0606020202030204" pitchFamily="34" charset="0"/>
                <a:cs typeface="Arial Narrow" panose="020B0606020202030204" pitchFamily="34" charset="0"/>
                <a:sym typeface="+mn-ea"/>
              </a:rPr>
              <a:t> </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6" name="Caixa de Texto 5"/>
          <p:cNvSpPr txBox="1"/>
          <p:nvPr/>
        </p:nvSpPr>
        <p:spPr>
          <a:xfrm>
            <a:off x="4185920" y="5994400"/>
            <a:ext cx="1783715" cy="386080"/>
          </a:xfrm>
          <a:prstGeom prst="rect">
            <a:avLst/>
          </a:prstGeom>
          <a:noFill/>
        </p:spPr>
        <p:txBody>
          <a:bodyPr wrap="square" rtlCol="0">
            <a:spAutoFit/>
          </a:bodyPr>
          <a:lstStyle/>
          <a:p>
            <a:pPr>
              <a:lnSpc>
                <a:spcPct val="80000"/>
              </a:lnSpc>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pt-PT" altLang="en-US" sz="1200" b="1"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smtClean="0">
                <a:solidFill>
                  <a:schemeClr val="tx1"/>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cs typeface="Arial Narrow" panose="020B0606020202030204" pitchFamily="34" charset="0"/>
                <a:sym typeface="+mn-ea"/>
              </a:rPr>
              <a:t>CEDEAO</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7" name="Caixa de Texto 6"/>
          <p:cNvSpPr txBox="1"/>
          <p:nvPr/>
        </p:nvSpPr>
        <p:spPr>
          <a:xfrm>
            <a:off x="8524875" y="5598795"/>
            <a:ext cx="1946910" cy="386080"/>
          </a:xfrm>
          <a:prstGeom prst="rect">
            <a:avLst/>
          </a:prstGeom>
          <a:noFill/>
        </p:spPr>
        <p:txBody>
          <a:bodyPr wrap="square" rtlCol="0">
            <a:spAutoFit/>
          </a:bodyPr>
          <a:lstStyle/>
          <a:p>
            <a:pPr>
              <a:lnSpc>
                <a:spcPct val="80000"/>
              </a:lnSpc>
            </a:pPr>
            <a:r>
              <a:rPr lang="pt-PT" sz="1200"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tx1"/>
                </a:solidFill>
                <a:latin typeface="Arial Narrow" panose="020B0606020202030204" pitchFamily="34" charset="0"/>
                <a:cs typeface="Arial Narrow" panose="020B0606020202030204" pitchFamily="34" charset="0"/>
                <a:sym typeface="+mn-ea"/>
              </a:rPr>
              <a:t> Cabo Verde</a:t>
            </a:r>
            <a:endParaRPr lang="pt-PT" sz="1200" dirty="0">
              <a:solidFill>
                <a:srgbClr val="008CBA"/>
              </a:solidFill>
              <a:latin typeface="Arial Narrow" panose="020B0606020202030204" pitchFamily="34" charset="0"/>
              <a:cs typeface="Arial Narrow" panose="020B0606020202030204" pitchFamily="34" charset="0"/>
              <a:sym typeface="+mn-ea"/>
            </a:endParaRPr>
          </a:p>
          <a:p>
            <a:pPr>
              <a:lnSpc>
                <a:spcPct val="80000"/>
              </a:lnSpc>
            </a:pPr>
            <a:r>
              <a:rPr lang="pt-PT" altLang="en-US" sz="1200"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a:solidFill>
                  <a:srgbClr val="008CBA"/>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UE / SPG +</a:t>
            </a:r>
            <a:r>
              <a:rPr lang="pt-PT" sz="1200" i="1" dirty="0">
                <a:solidFill>
                  <a:srgbClr val="008CBA"/>
                </a:solidFill>
                <a:latin typeface="Arial Narrow" panose="020B0606020202030204" pitchFamily="34" charset="0"/>
                <a:cs typeface="Arial Narrow" panose="020B0606020202030204" pitchFamily="34" charset="0"/>
                <a:sym typeface="+mn-ea"/>
              </a:rPr>
              <a:t> </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sp>
        <p:nvSpPr>
          <p:cNvPr id="8" name="Linha7"/>
          <p:cNvSpPr/>
          <p:nvPr/>
        </p:nvSpPr>
        <p:spPr>
          <a:xfrm rot="16200000">
            <a:off x="5342890" y="2435860"/>
            <a:ext cx="809625" cy="6350"/>
          </a:xfrm>
          <a:prstGeom prst="line">
            <a:avLst/>
          </a:prstGeom>
          <a:noFill/>
          <a:ln w="19050" cap="flat" cmpd="sng" algn="ctr">
            <a:solidFill>
              <a:srgbClr val="008CBA"/>
            </a:solidFill>
            <a:prstDash val="solid"/>
            <a:headEnd type="none" w="med" len="med"/>
            <a:tailEnd type="triangle" w="med" len="med"/>
          </a:ln>
          <a:effectLst/>
        </p:spPr>
      </p:sp>
      <p:sp>
        <p:nvSpPr>
          <p:cNvPr id="27" name="Linha7"/>
          <p:cNvSpPr/>
          <p:nvPr/>
        </p:nvSpPr>
        <p:spPr>
          <a:xfrm rot="16200000">
            <a:off x="5347970" y="3483610"/>
            <a:ext cx="809625" cy="6350"/>
          </a:xfrm>
          <a:prstGeom prst="line">
            <a:avLst/>
          </a:prstGeom>
          <a:noFill/>
          <a:ln w="19050" cap="flat" cmpd="sng" algn="ctr">
            <a:solidFill>
              <a:srgbClr val="008CBA"/>
            </a:solidFill>
            <a:prstDash val="solid"/>
            <a:headEnd type="none"/>
            <a:tailEnd type="none" w="med" len="med"/>
          </a:ln>
          <a:effectLst/>
        </p:spPr>
      </p:sp>
      <p:sp>
        <p:nvSpPr>
          <p:cNvPr id="37" name="Linha7"/>
          <p:cNvSpPr/>
          <p:nvPr/>
        </p:nvSpPr>
        <p:spPr>
          <a:xfrm rot="16200000">
            <a:off x="5353050" y="4900930"/>
            <a:ext cx="809625" cy="6350"/>
          </a:xfrm>
          <a:prstGeom prst="line">
            <a:avLst/>
          </a:prstGeom>
          <a:noFill/>
          <a:ln w="19050" cap="flat" cmpd="sng" algn="ctr">
            <a:solidFill>
              <a:srgbClr val="008CBA"/>
            </a:solidFill>
            <a:prstDash val="solid"/>
            <a:headEnd type="triangle" w="med" len="med"/>
            <a:tailEnd type="none" w="med" len="med"/>
          </a:ln>
          <a:effectLst/>
        </p:spPr>
      </p:sp>
      <p:sp>
        <p:nvSpPr>
          <p:cNvPr id="43" name="Straight Connector 144"/>
          <p:cNvSpPr/>
          <p:nvPr/>
        </p:nvSpPr>
        <p:spPr>
          <a:xfrm flipH="1">
            <a:off x="4648835" y="2825115"/>
            <a:ext cx="10795" cy="817880"/>
          </a:xfrm>
          <a:prstGeom prst="line">
            <a:avLst/>
          </a:prstGeom>
          <a:noFill/>
          <a:ln w="19050" cap="flat" cmpd="sng" algn="ctr">
            <a:solidFill>
              <a:srgbClr val="008CBA"/>
            </a:solidFill>
            <a:prstDash val="solid"/>
            <a:headEnd type="triangle" w="med" len="med"/>
            <a:tailEnd type="none" w="med" len="med"/>
          </a:ln>
          <a:effectLst/>
        </p:spPr>
      </p:sp>
      <p:sp>
        <p:nvSpPr>
          <p:cNvPr id="44" name="Straight Connector 144"/>
          <p:cNvSpPr/>
          <p:nvPr/>
        </p:nvSpPr>
        <p:spPr>
          <a:xfrm>
            <a:off x="4676775" y="4324985"/>
            <a:ext cx="6985" cy="807720"/>
          </a:xfrm>
          <a:prstGeom prst="line">
            <a:avLst/>
          </a:prstGeom>
          <a:noFill/>
          <a:ln w="19050" cap="flat" cmpd="sng" algn="ctr">
            <a:solidFill>
              <a:srgbClr val="008CBA"/>
            </a:solidFill>
            <a:prstDash val="solid"/>
            <a:headEnd type="triangle" w="med" len="med"/>
            <a:tailEnd type="none" w="med" len="med"/>
          </a:ln>
          <a:effectLst/>
        </p:spPr>
      </p:sp>
      <p:sp>
        <p:nvSpPr>
          <p:cNvPr id="45" name="Oval 44"/>
          <p:cNvSpPr/>
          <p:nvPr/>
        </p:nvSpPr>
        <p:spPr>
          <a:xfrm>
            <a:off x="5693410" y="359664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46" name="Oval 45"/>
          <p:cNvSpPr/>
          <p:nvPr/>
        </p:nvSpPr>
        <p:spPr>
          <a:xfrm>
            <a:off x="5695950" y="506285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47" name="Conexão Reta 46"/>
          <p:cNvCxnSpPr/>
          <p:nvPr/>
        </p:nvCxnSpPr>
        <p:spPr>
          <a:xfrm>
            <a:off x="4636770" y="3647440"/>
            <a:ext cx="1113790" cy="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49" name="Conexão Reta 48"/>
          <p:cNvCxnSpPr/>
          <p:nvPr/>
        </p:nvCxnSpPr>
        <p:spPr>
          <a:xfrm>
            <a:off x="4671695" y="5123180"/>
            <a:ext cx="1073785" cy="254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sp>
        <p:nvSpPr>
          <p:cNvPr id="50" name="Forma automática5"/>
          <p:cNvSpPr/>
          <p:nvPr/>
        </p:nvSpPr>
        <p:spPr>
          <a:xfrm>
            <a:off x="6556375" y="298132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p>
        </p:txBody>
      </p:sp>
      <p:sp>
        <p:nvSpPr>
          <p:cNvPr id="51" name="TextBox 206"/>
          <p:cNvSpPr/>
          <p:nvPr/>
        </p:nvSpPr>
        <p:spPr>
          <a:xfrm>
            <a:off x="6532880" y="322707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grpSp>
        <p:nvGrpSpPr>
          <p:cNvPr id="58" name="Agrupar 57"/>
          <p:cNvGrpSpPr/>
          <p:nvPr/>
        </p:nvGrpSpPr>
        <p:grpSpPr>
          <a:xfrm>
            <a:off x="7250430" y="1820545"/>
            <a:ext cx="1326515" cy="1261110"/>
            <a:chOff x="11114" y="3259"/>
            <a:chExt cx="2089" cy="1986"/>
          </a:xfrm>
        </p:grpSpPr>
        <p:sp>
          <p:nvSpPr>
            <p:cNvPr id="59" name="Oval 112"/>
            <p:cNvSpPr/>
            <p:nvPr/>
          </p:nvSpPr>
          <p:spPr>
            <a:xfrm>
              <a:off x="11114" y="3259"/>
              <a:ext cx="2089" cy="1986"/>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Conférence </a:t>
              </a:r>
              <a:r>
                <a:rPr lang="pt-PT" altLang="en-US" sz="10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III</a:t>
              </a:r>
              <a:endPar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60" name="TextBox 176"/>
            <p:cNvSpPr/>
            <p:nvPr/>
          </p:nvSpPr>
          <p:spPr>
            <a:xfrm>
              <a:off x="11520" y="4595"/>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2</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61" name="Agrupar 60"/>
          <p:cNvGrpSpPr/>
          <p:nvPr/>
        </p:nvGrpSpPr>
        <p:grpSpPr>
          <a:xfrm>
            <a:off x="7362825" y="3550920"/>
            <a:ext cx="1214120" cy="1175385"/>
            <a:chOff x="11291" y="6236"/>
            <a:chExt cx="1912" cy="1851"/>
          </a:xfrm>
        </p:grpSpPr>
        <p:sp>
          <p:nvSpPr>
            <p:cNvPr id="63" name="Oval 112"/>
            <p:cNvSpPr/>
            <p:nvPr/>
          </p:nvSpPr>
          <p:spPr>
            <a:xfrm>
              <a:off x="11291" y="6236"/>
              <a:ext cx="1912" cy="1851"/>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p>
          </p:txBody>
        </p:sp>
        <p:sp>
          <p:nvSpPr>
            <p:cNvPr id="64" name="TextBox 176"/>
            <p:cNvSpPr/>
            <p:nvPr/>
          </p:nvSpPr>
          <p:spPr>
            <a:xfrm>
              <a:off x="11494" y="7623"/>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14</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6</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65" name="Agrupar 64"/>
          <p:cNvGrpSpPr/>
          <p:nvPr/>
        </p:nvGrpSpPr>
        <p:grpSpPr>
          <a:xfrm>
            <a:off x="7250430" y="4968875"/>
            <a:ext cx="1325880" cy="1262380"/>
            <a:chOff x="11204" y="8642"/>
            <a:chExt cx="1913" cy="1875"/>
          </a:xfrm>
        </p:grpSpPr>
        <p:sp>
          <p:nvSpPr>
            <p:cNvPr id="66" name="Oval 112"/>
            <p:cNvSpPr/>
            <p:nvPr/>
          </p:nvSpPr>
          <p:spPr>
            <a:xfrm>
              <a:off x="11204" y="8642"/>
              <a:ext cx="1913" cy="1875"/>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sym typeface="+mn-ea"/>
                </a:rPr>
                <a:t>Conférence</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III</a:t>
              </a:r>
            </a:p>
          </p:txBody>
        </p:sp>
        <p:sp>
          <p:nvSpPr>
            <p:cNvPr id="68" name="TextBox 176"/>
            <p:cNvSpPr/>
            <p:nvPr/>
          </p:nvSpPr>
          <p:spPr>
            <a:xfrm>
              <a:off x="11504" y="10071"/>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73" name="Cortar Retângulo de Canto Simples 72"/>
          <p:cNvSpPr/>
          <p:nvPr/>
        </p:nvSpPr>
        <p:spPr>
          <a:xfrm>
            <a:off x="4051300" y="605155"/>
            <a:ext cx="1224915" cy="20764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t>2</a:t>
            </a:r>
            <a:r>
              <a:rPr lang="pt-PT" altLang="en-US" sz="1400" b="1" baseline="30000"/>
              <a:t>ème</a:t>
            </a:r>
            <a:r>
              <a:rPr lang="pt-PT" altLang="en-US" sz="1400" b="1"/>
              <a:t> JOUR</a:t>
            </a:r>
          </a:p>
        </p:txBody>
      </p:sp>
      <p:grpSp>
        <p:nvGrpSpPr>
          <p:cNvPr id="74" name="Agrupar 73"/>
          <p:cNvGrpSpPr/>
          <p:nvPr/>
        </p:nvGrpSpPr>
        <p:grpSpPr>
          <a:xfrm>
            <a:off x="5172710" y="3853180"/>
            <a:ext cx="1153160" cy="1169670"/>
            <a:chOff x="3453" y="5909"/>
            <a:chExt cx="1816" cy="1842"/>
          </a:xfrm>
        </p:grpSpPr>
        <p:sp>
          <p:nvSpPr>
            <p:cNvPr id="75"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Juin</a:t>
              </a:r>
              <a:endParaRPr lang="pt-PT" sz="1400" dirty="0">
                <a:latin typeface="Arial Narrow" panose="020B0606020202030204" pitchFamily="34" charset="0"/>
              </a:endParaRPr>
            </a:p>
            <a:p>
              <a:pPr algn="ctr" defTabSz="899795">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de </a:t>
              </a:r>
              <a:r>
                <a:rPr lang="pt-PT" altLang="en-US" sz="1000" dirty="0" err="1">
                  <a:solidFill>
                    <a:schemeClr val="bg1"/>
                  </a:solidFill>
                  <a:latin typeface="Arial Narrow" panose="020B0606020202030204" pitchFamily="34" charset="0"/>
                  <a:sym typeface="+mn-ea"/>
                </a:rPr>
                <a:t>marchés</a:t>
              </a:r>
            </a:p>
            <a:p>
              <a:pPr algn="ctr" defTabSz="899795">
                <a:defRPr lang="en-US">
                  <a:solidFill>
                    <a:srgbClr val="FFFFFF"/>
                  </a:solidFill>
                </a:defRPr>
              </a:pPr>
              <a:endParaRPr lang="pt-PT" sz="1000" dirty="0">
                <a:latin typeface="Arial Narrow" panose="020B0606020202030204" pitchFamily="34" charset="0"/>
              </a:endParaRPr>
            </a:p>
          </p:txBody>
        </p:sp>
        <p:sp>
          <p:nvSpPr>
            <p:cNvPr id="76" name="TextBox 167"/>
            <p:cNvSpPr/>
            <p:nvPr/>
          </p:nvSpPr>
          <p:spPr>
            <a:xfrm>
              <a:off x="3671" y="7363"/>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17:00 -18:30 </a:t>
              </a:r>
            </a:p>
          </p:txBody>
        </p:sp>
      </p:grpSp>
      <p:sp>
        <p:nvSpPr>
          <p:cNvPr id="77" name="Forma automática5"/>
          <p:cNvSpPr/>
          <p:nvPr/>
        </p:nvSpPr>
        <p:spPr>
          <a:xfrm>
            <a:off x="6557010" y="46012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78" name="TextBox 206"/>
          <p:cNvSpPr/>
          <p:nvPr/>
        </p:nvSpPr>
        <p:spPr>
          <a:xfrm>
            <a:off x="6533515" y="4846955"/>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16:30 – 17:00</a:t>
            </a:r>
          </a:p>
        </p:txBody>
      </p:sp>
      <p:sp>
        <p:nvSpPr>
          <p:cNvPr id="79" name="Cortar Retângulo de Canto Simples 78"/>
          <p:cNvSpPr/>
          <p:nvPr/>
        </p:nvSpPr>
        <p:spPr>
          <a:xfrm>
            <a:off x="9656445" y="86995"/>
            <a:ext cx="1224915" cy="20764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t>3</a:t>
            </a:r>
            <a:r>
              <a:rPr lang="pt-PT" altLang="en-US" sz="1400" b="1" baseline="30000"/>
              <a:t>ème</a:t>
            </a:r>
            <a:r>
              <a:rPr lang="pt-PT" altLang="en-US" sz="1400" b="1"/>
              <a:t> JOUR</a:t>
            </a:r>
          </a:p>
        </p:txBody>
      </p:sp>
      <p:grpSp>
        <p:nvGrpSpPr>
          <p:cNvPr id="84" name="Agrupar 83"/>
          <p:cNvGrpSpPr/>
          <p:nvPr/>
        </p:nvGrpSpPr>
        <p:grpSpPr>
          <a:xfrm>
            <a:off x="7581900" y="1647825"/>
            <a:ext cx="451485" cy="105410"/>
            <a:chOff x="11977" y="2442"/>
            <a:chExt cx="1031" cy="166"/>
          </a:xfrm>
        </p:grpSpPr>
        <p:sp>
          <p:nvSpPr>
            <p:cNvPr id="80" name="Oval 79"/>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81"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87" name="Agrupar 86"/>
          <p:cNvGrpSpPr/>
          <p:nvPr/>
        </p:nvGrpSpPr>
        <p:grpSpPr>
          <a:xfrm>
            <a:off x="7590155" y="3199765"/>
            <a:ext cx="451485" cy="105410"/>
            <a:chOff x="11977" y="2442"/>
            <a:chExt cx="1031" cy="166"/>
          </a:xfrm>
        </p:grpSpPr>
        <p:sp>
          <p:nvSpPr>
            <p:cNvPr id="82" name="Oval 81"/>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83"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85" name="Agrupar 84"/>
          <p:cNvGrpSpPr/>
          <p:nvPr/>
        </p:nvGrpSpPr>
        <p:grpSpPr>
          <a:xfrm>
            <a:off x="7576820" y="4848860"/>
            <a:ext cx="451485" cy="105410"/>
            <a:chOff x="11977" y="2442"/>
            <a:chExt cx="1031" cy="166"/>
          </a:xfrm>
        </p:grpSpPr>
        <p:sp>
          <p:nvSpPr>
            <p:cNvPr id="88" name="Oval 87"/>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94"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sp>
        <p:nvSpPr>
          <p:cNvPr id="97" name="CaixaDeTexto 13"/>
          <p:cNvSpPr txBox="1"/>
          <p:nvPr/>
        </p:nvSpPr>
        <p:spPr>
          <a:xfrm>
            <a:off x="2534285" y="6656070"/>
            <a:ext cx="4272915" cy="206375"/>
          </a:xfrm>
          <a:prstGeom prst="rect">
            <a:avLst/>
          </a:prstGeom>
          <a:noFill/>
        </p:spPr>
        <p:txBody>
          <a:bodyPr wrap="square" rtlCol="0">
            <a:spAutoFit/>
          </a:bodyPr>
          <a:lstStyle/>
          <a:p>
            <a:pPr>
              <a:lnSpc>
                <a:spcPct val="75000"/>
              </a:lnSpc>
              <a:spcBef>
                <a:spcPts val="0"/>
              </a:spcBef>
              <a:spcAft>
                <a:spcPts val="0"/>
              </a:spcAft>
            </a:pPr>
            <a:r>
              <a:rPr lang="pt-PT" sz="1000" i="1" dirty="0" smtClean="0">
                <a:solidFill>
                  <a:schemeClr val="bg1"/>
                </a:solidFill>
              </a:rPr>
              <a:t>Remarque</a:t>
            </a:r>
            <a:r>
              <a:rPr lang="pt-PT" sz="800" i="1" dirty="0" smtClean="0">
                <a:solidFill>
                  <a:schemeClr val="bg1"/>
                </a:solidFill>
              </a:rPr>
              <a:t>: </a:t>
            </a:r>
            <a:r>
              <a:rPr lang="pt-PT" sz="800" i="1" dirty="0" smtClean="0">
                <a:solidFill>
                  <a:schemeClr val="tx1"/>
                </a:solidFill>
              </a:rPr>
              <a:t> </a:t>
            </a:r>
            <a:r>
              <a:rPr lang="fr-FR" sz="800" dirty="0"/>
              <a:t>Certains des noms </a:t>
            </a:r>
            <a:r>
              <a:rPr lang="fr-FR" sz="800" dirty="0" smtClean="0"/>
              <a:t>mentionnés </a:t>
            </a:r>
            <a:r>
              <a:rPr lang="fr-FR" sz="800" dirty="0"/>
              <a:t>sont </a:t>
            </a:r>
            <a:r>
              <a:rPr lang="fr-FR" sz="800" dirty="0" smtClean="0"/>
              <a:t>encore </a:t>
            </a:r>
            <a:r>
              <a:rPr lang="fr-FR" sz="800" dirty="0"/>
              <a:t>en cours de confirmation.</a:t>
            </a:r>
            <a:endParaRPr lang="pt-PT" sz="800" dirty="0"/>
          </a:p>
        </p:txBody>
      </p:sp>
      <p:sp>
        <p:nvSpPr>
          <p:cNvPr id="95" name="Triângulo Isósceles 94"/>
          <p:cNvSpPr/>
          <p:nvPr/>
        </p:nvSpPr>
        <p:spPr>
          <a:xfrm rot="5400000">
            <a:off x="8321040" y="86169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98" name="Triângulo Isósceles 97"/>
          <p:cNvSpPr/>
          <p:nvPr/>
        </p:nvSpPr>
        <p:spPr>
          <a:xfrm rot="5400000">
            <a:off x="8318500" y="232727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05" name="Triângulo Isósceles 104"/>
          <p:cNvSpPr/>
          <p:nvPr/>
        </p:nvSpPr>
        <p:spPr>
          <a:xfrm rot="5400000">
            <a:off x="8315960" y="404114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06" name="Triângulo Isósceles 105"/>
          <p:cNvSpPr/>
          <p:nvPr/>
        </p:nvSpPr>
        <p:spPr>
          <a:xfrm rot="5400000">
            <a:off x="8324215" y="557149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07" name="Conexão Reta 106"/>
          <p:cNvCxnSpPr/>
          <p:nvPr/>
        </p:nvCxnSpPr>
        <p:spPr>
          <a:xfrm>
            <a:off x="864870" y="1166495"/>
            <a:ext cx="5080" cy="540575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12" name="Linha2"/>
          <p:cNvSpPr/>
          <p:nvPr/>
        </p:nvSpPr>
        <p:spPr>
          <a:xfrm>
            <a:off x="2856865" y="3259455"/>
            <a:ext cx="220980" cy="0"/>
          </a:xfrm>
          <a:prstGeom prst="line">
            <a:avLst/>
          </a:prstGeom>
          <a:noFill/>
          <a:ln w="19050" cap="flat" cmpd="sng" algn="ctr">
            <a:solidFill>
              <a:schemeClr val="bg1"/>
            </a:solidFill>
            <a:prstDash val="solid"/>
            <a:headEnd type="none"/>
            <a:tailEnd type="triangle" w="med" len="med"/>
          </a:ln>
          <a:effectLst/>
        </p:spPr>
      </p:sp>
      <p:grpSp>
        <p:nvGrpSpPr>
          <p:cNvPr id="115" name="Agrupar 114"/>
          <p:cNvGrpSpPr/>
          <p:nvPr/>
        </p:nvGrpSpPr>
        <p:grpSpPr>
          <a:xfrm>
            <a:off x="2605405" y="2346325"/>
            <a:ext cx="1153160" cy="1165860"/>
            <a:chOff x="3447" y="3520"/>
            <a:chExt cx="1816" cy="1836"/>
          </a:xfrm>
        </p:grpSpPr>
        <p:sp>
          <p:nvSpPr>
            <p:cNvPr id="116" name="Oval 47"/>
            <p:cNvSpPr/>
            <p:nvPr/>
          </p:nvSpPr>
          <p:spPr>
            <a:xfrm>
              <a:off x="3447" y="3520"/>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Juin</a:t>
              </a:r>
              <a:endParaRPr lang="pt-PT" sz="14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endParaRPr lang="pt-PT" sz="1000" dirty="0">
                <a:latin typeface="Arial Narrow" panose="020B0606020202030204" pitchFamily="34" charset="0"/>
              </a:endParaRPr>
            </a:p>
          </p:txBody>
        </p:sp>
        <p:sp>
          <p:nvSpPr>
            <p:cNvPr id="117" name="TextBox 110"/>
            <p:cNvSpPr/>
            <p:nvPr/>
          </p:nvSpPr>
          <p:spPr>
            <a:xfrm>
              <a:off x="3614" y="4935"/>
              <a:ext cx="1482"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08:30 – 10:30</a:t>
              </a:r>
            </a:p>
          </p:txBody>
        </p:sp>
      </p:grpSp>
      <p:sp>
        <p:nvSpPr>
          <p:cNvPr id="119" name="Rectangle: Rounded Corners 137"/>
          <p:cNvSpPr/>
          <p:nvPr/>
        </p:nvSpPr>
        <p:spPr>
          <a:xfrm>
            <a:off x="1581150" y="2930525"/>
            <a:ext cx="1007745" cy="529590"/>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p>
        </p:txBody>
      </p:sp>
      <p:sp>
        <p:nvSpPr>
          <p:cNvPr id="126" name="TextBox 138"/>
          <p:cNvSpPr/>
          <p:nvPr/>
        </p:nvSpPr>
        <p:spPr>
          <a:xfrm>
            <a:off x="1557655" y="3197225"/>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10:30 – 11:00</a:t>
            </a:r>
          </a:p>
        </p:txBody>
      </p:sp>
      <p:grpSp>
        <p:nvGrpSpPr>
          <p:cNvPr id="127" name="Agrupar 126"/>
          <p:cNvGrpSpPr/>
          <p:nvPr/>
        </p:nvGrpSpPr>
        <p:grpSpPr>
          <a:xfrm>
            <a:off x="2609215" y="3863340"/>
            <a:ext cx="1153160" cy="1165860"/>
            <a:chOff x="3453" y="5909"/>
            <a:chExt cx="1816" cy="1836"/>
          </a:xfrm>
        </p:grpSpPr>
        <p:sp>
          <p:nvSpPr>
            <p:cNvPr id="130"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Juin</a:t>
              </a:r>
              <a:endParaRPr lang="pt-PT" sz="14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p>
          </p:txBody>
        </p:sp>
        <p:sp>
          <p:nvSpPr>
            <p:cNvPr id="132" name="TextBox 167"/>
            <p:cNvSpPr/>
            <p:nvPr/>
          </p:nvSpPr>
          <p:spPr>
            <a:xfrm>
              <a:off x="3671" y="7261"/>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11:00 -13:00 </a:t>
              </a:r>
            </a:p>
          </p:txBody>
        </p:sp>
      </p:grpSp>
      <p:sp>
        <p:nvSpPr>
          <p:cNvPr id="133" name="Forma automática5"/>
          <p:cNvSpPr/>
          <p:nvPr/>
        </p:nvSpPr>
        <p:spPr>
          <a:xfrm>
            <a:off x="1578610" y="4192477"/>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p>
        </p:txBody>
      </p:sp>
      <p:sp>
        <p:nvSpPr>
          <p:cNvPr id="134" name="TextBox 206"/>
          <p:cNvSpPr/>
          <p:nvPr/>
        </p:nvSpPr>
        <p:spPr>
          <a:xfrm>
            <a:off x="1555115" y="4438222"/>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sp>
        <p:nvSpPr>
          <p:cNvPr id="135" name="Linha7"/>
          <p:cNvSpPr/>
          <p:nvPr/>
        </p:nvSpPr>
        <p:spPr>
          <a:xfrm rot="16200000">
            <a:off x="2770505" y="3752215"/>
            <a:ext cx="809625" cy="6350"/>
          </a:xfrm>
          <a:prstGeom prst="line">
            <a:avLst/>
          </a:prstGeom>
          <a:noFill/>
          <a:ln w="19050" cap="flat" cmpd="sng" algn="ctr">
            <a:solidFill>
              <a:srgbClr val="008CBA"/>
            </a:solidFill>
            <a:prstDash val="solid"/>
            <a:headEnd type="none"/>
            <a:tailEnd type="none" w="med" len="med"/>
          </a:ln>
          <a:effectLst/>
        </p:spPr>
      </p:sp>
      <p:sp>
        <p:nvSpPr>
          <p:cNvPr id="136" name="Linha7"/>
          <p:cNvSpPr/>
          <p:nvPr/>
        </p:nvSpPr>
        <p:spPr>
          <a:xfrm rot="16200000">
            <a:off x="2785745" y="2436495"/>
            <a:ext cx="809625" cy="6350"/>
          </a:xfrm>
          <a:prstGeom prst="line">
            <a:avLst/>
          </a:prstGeom>
          <a:noFill/>
          <a:ln w="19050" cap="flat" cmpd="sng" algn="ctr">
            <a:solidFill>
              <a:srgbClr val="008CBA"/>
            </a:solidFill>
            <a:prstDash val="solid"/>
            <a:headEnd type="none" w="med" len="med"/>
            <a:tailEnd type="triangle" w="med" len="med"/>
          </a:ln>
          <a:effectLst/>
        </p:spPr>
      </p:sp>
      <p:sp>
        <p:nvSpPr>
          <p:cNvPr id="137" name="Linha7"/>
          <p:cNvSpPr/>
          <p:nvPr/>
        </p:nvSpPr>
        <p:spPr>
          <a:xfrm rot="16200000">
            <a:off x="2765425" y="4971415"/>
            <a:ext cx="809625" cy="6350"/>
          </a:xfrm>
          <a:prstGeom prst="line">
            <a:avLst/>
          </a:prstGeom>
          <a:noFill/>
          <a:ln w="19050" cap="flat" cmpd="sng" algn="ctr">
            <a:solidFill>
              <a:srgbClr val="008CBA"/>
            </a:solidFill>
            <a:prstDash val="solid"/>
            <a:headEnd type="triangle" w="med" len="med"/>
            <a:tailEnd type="none" w="med" len="med"/>
          </a:ln>
          <a:effectLst/>
        </p:spPr>
      </p:sp>
      <p:sp>
        <p:nvSpPr>
          <p:cNvPr id="153" name="Linha7"/>
          <p:cNvSpPr/>
          <p:nvPr/>
        </p:nvSpPr>
        <p:spPr>
          <a:xfrm>
            <a:off x="2076450" y="5144135"/>
            <a:ext cx="1090295" cy="5715"/>
          </a:xfrm>
          <a:prstGeom prst="line">
            <a:avLst/>
          </a:prstGeom>
          <a:noFill/>
          <a:ln w="19050" cap="flat" cmpd="sng" algn="ctr">
            <a:solidFill>
              <a:srgbClr val="008CBA"/>
            </a:solidFill>
            <a:prstDash val="solid"/>
            <a:headEnd type="none"/>
            <a:tailEnd type="none" w="med" len="med"/>
          </a:ln>
          <a:effectLst/>
        </p:spPr>
      </p:sp>
      <p:sp>
        <p:nvSpPr>
          <p:cNvPr id="154" name="Linha7"/>
          <p:cNvSpPr/>
          <p:nvPr/>
        </p:nvSpPr>
        <p:spPr>
          <a:xfrm flipV="1">
            <a:off x="2077085" y="3660775"/>
            <a:ext cx="1101090" cy="13970"/>
          </a:xfrm>
          <a:prstGeom prst="line">
            <a:avLst/>
          </a:prstGeom>
          <a:noFill/>
          <a:ln w="19050" cap="flat" cmpd="sng" algn="ctr">
            <a:solidFill>
              <a:srgbClr val="008CBA"/>
            </a:solidFill>
            <a:prstDash val="solid"/>
            <a:headEnd type="none"/>
            <a:tailEnd type="none" w="med" len="med"/>
          </a:ln>
          <a:effectLst/>
        </p:spPr>
      </p:sp>
      <p:sp>
        <p:nvSpPr>
          <p:cNvPr id="155" name="Straight Connector 144"/>
          <p:cNvSpPr/>
          <p:nvPr/>
        </p:nvSpPr>
        <p:spPr>
          <a:xfrm flipH="1">
            <a:off x="2082165" y="3484880"/>
            <a:ext cx="5715" cy="189230"/>
          </a:xfrm>
          <a:prstGeom prst="line">
            <a:avLst/>
          </a:prstGeom>
          <a:noFill/>
          <a:ln w="19050" cap="flat" cmpd="sng" algn="ctr">
            <a:solidFill>
              <a:srgbClr val="008CBA"/>
            </a:solidFill>
            <a:prstDash val="solid"/>
            <a:headEnd type="triangle" w="med" len="med"/>
            <a:tailEnd type="none" w="med" len="med"/>
          </a:ln>
          <a:effectLst/>
        </p:spPr>
      </p:sp>
      <p:sp>
        <p:nvSpPr>
          <p:cNvPr id="165" name="Straight Connector 144"/>
          <p:cNvSpPr/>
          <p:nvPr/>
        </p:nvSpPr>
        <p:spPr>
          <a:xfrm flipH="1">
            <a:off x="2077085" y="4753296"/>
            <a:ext cx="5080" cy="393265"/>
          </a:xfrm>
          <a:prstGeom prst="line">
            <a:avLst/>
          </a:prstGeom>
          <a:noFill/>
          <a:ln w="19050" cap="flat" cmpd="sng" algn="ctr">
            <a:solidFill>
              <a:srgbClr val="008CBA"/>
            </a:solidFill>
            <a:prstDash val="solid"/>
            <a:headEnd type="triangle" w="med" len="med"/>
            <a:tailEnd type="none" w="med" len="med"/>
          </a:ln>
          <a:effectLst/>
        </p:spPr>
      </p:sp>
      <p:sp>
        <p:nvSpPr>
          <p:cNvPr id="176" name="Oval 175"/>
          <p:cNvSpPr/>
          <p:nvPr/>
        </p:nvSpPr>
        <p:spPr>
          <a:xfrm>
            <a:off x="3123565" y="361569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77" name="Oval 176"/>
          <p:cNvSpPr/>
          <p:nvPr/>
        </p:nvSpPr>
        <p:spPr>
          <a:xfrm>
            <a:off x="3109595" y="510222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80" name="Rectangle: Rounded Corners 137"/>
          <p:cNvSpPr/>
          <p:nvPr/>
        </p:nvSpPr>
        <p:spPr>
          <a:xfrm>
            <a:off x="31750" y="1240155"/>
            <a:ext cx="2132330" cy="25273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416D12"/>
                </a:solidFill>
                <a:latin typeface="Arial Narrow" panose="020B0606020202030204" pitchFamily="34" charset="0"/>
                <a:sym typeface="+mn-ea"/>
              </a:rPr>
              <a:t>Accréditation - </a:t>
            </a: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sym typeface="+mn-ea"/>
              </a:rPr>
              <a:t>08:00 – 08:15</a:t>
            </a:r>
            <a:endPar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91" name="Cortar Retângulo de Canto Simples 190"/>
          <p:cNvSpPr/>
          <p:nvPr/>
        </p:nvSpPr>
        <p:spPr>
          <a:xfrm>
            <a:off x="24765" y="735965"/>
            <a:ext cx="1676400" cy="23177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sym typeface="+mn-ea"/>
              </a:rPr>
              <a:t>1</a:t>
            </a:r>
            <a:r>
              <a:rPr lang="pt-PT" altLang="en-US" sz="1400" b="1" baseline="30000">
                <a:sym typeface="+mn-ea"/>
              </a:rPr>
              <a:t>er</a:t>
            </a:r>
            <a:r>
              <a:rPr lang="pt-PT" altLang="en-US" sz="1400" b="1">
                <a:sym typeface="+mn-ea"/>
              </a:rPr>
              <a:t> </a:t>
            </a:r>
            <a:r>
              <a:rPr lang="pt-PT" altLang="en-US" sz="1100" b="1">
                <a:sym typeface="+mn-ea"/>
              </a:rPr>
              <a:t>JOUR</a:t>
            </a:r>
            <a:r>
              <a:rPr lang="pt-PT" altLang="en-US" sz="1400" b="1"/>
              <a:t> - </a:t>
            </a:r>
            <a:r>
              <a:rPr lang="pt-PT" altLang="en-US" sz="1200" b="1">
                <a:solidFill>
                  <a:srgbClr val="FFFF00"/>
                </a:solidFill>
              </a:rPr>
              <a:t>9 JUIN</a:t>
            </a:r>
          </a:p>
        </p:txBody>
      </p:sp>
      <p:sp>
        <p:nvSpPr>
          <p:cNvPr id="192" name="Rectangle: Rounded Corners 137"/>
          <p:cNvSpPr/>
          <p:nvPr/>
        </p:nvSpPr>
        <p:spPr>
          <a:xfrm>
            <a:off x="190500" y="1515745"/>
            <a:ext cx="1374775" cy="42227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98" name="Rectangle: Rounded Corners 137"/>
          <p:cNvSpPr/>
          <p:nvPr/>
        </p:nvSpPr>
        <p:spPr>
          <a:xfrm>
            <a:off x="184150" y="1986280"/>
            <a:ext cx="1382395" cy="43624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99" name="Rectangle: Rounded Corners 137"/>
          <p:cNvSpPr/>
          <p:nvPr/>
        </p:nvSpPr>
        <p:spPr>
          <a:xfrm>
            <a:off x="189230" y="2477135"/>
            <a:ext cx="1376045" cy="4533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00" name="Rectangle: Rounded Corners 137"/>
          <p:cNvSpPr/>
          <p:nvPr/>
        </p:nvSpPr>
        <p:spPr>
          <a:xfrm>
            <a:off x="191770" y="2969895"/>
            <a:ext cx="1373505" cy="44005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p>
        </p:txBody>
      </p:sp>
      <p:sp>
        <p:nvSpPr>
          <p:cNvPr id="202" name="Rectangle: Rounded Corners 137"/>
          <p:cNvSpPr/>
          <p:nvPr/>
        </p:nvSpPr>
        <p:spPr>
          <a:xfrm>
            <a:off x="187960" y="3440430"/>
            <a:ext cx="1378585" cy="43942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03" name="TextBox 138"/>
          <p:cNvSpPr/>
          <p:nvPr/>
        </p:nvSpPr>
        <p:spPr>
          <a:xfrm>
            <a:off x="161925" y="2679700"/>
            <a:ext cx="140335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10:45 – 12:30</a:t>
            </a:r>
          </a:p>
        </p:txBody>
      </p:sp>
      <p:sp>
        <p:nvSpPr>
          <p:cNvPr id="204" name="TextBox 138"/>
          <p:cNvSpPr/>
          <p:nvPr/>
        </p:nvSpPr>
        <p:spPr>
          <a:xfrm>
            <a:off x="161925" y="3168015"/>
            <a:ext cx="14135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12:30 – 14:00</a:t>
            </a:r>
          </a:p>
        </p:txBody>
      </p:sp>
      <p:sp>
        <p:nvSpPr>
          <p:cNvPr id="211" name="TextBox 138"/>
          <p:cNvSpPr/>
          <p:nvPr/>
        </p:nvSpPr>
        <p:spPr>
          <a:xfrm>
            <a:off x="126365" y="3640455"/>
            <a:ext cx="14389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rPr>
              <a:t>14:00 – </a:t>
            </a:r>
            <a:r>
              <a:rPr lang="pt-PT" sz="12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16:00</a:t>
            </a:r>
            <a:endPar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endParaRPr>
          </a:p>
        </p:txBody>
      </p:sp>
      <p:sp>
        <p:nvSpPr>
          <p:cNvPr id="216" name="TextBox 138"/>
          <p:cNvSpPr/>
          <p:nvPr/>
        </p:nvSpPr>
        <p:spPr>
          <a:xfrm>
            <a:off x="143510" y="1704975"/>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08:15 – 10:15</a:t>
            </a:r>
          </a:p>
        </p:txBody>
      </p:sp>
      <p:sp>
        <p:nvSpPr>
          <p:cNvPr id="217" name="TextBox 138"/>
          <p:cNvSpPr/>
          <p:nvPr/>
        </p:nvSpPr>
        <p:spPr>
          <a:xfrm>
            <a:off x="144145" y="2176780"/>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10:15 – 10:45</a:t>
            </a:r>
          </a:p>
        </p:txBody>
      </p:sp>
      <p:sp>
        <p:nvSpPr>
          <p:cNvPr id="219" name="Cortar Retângulo de Canto Simples 218"/>
          <p:cNvSpPr/>
          <p:nvPr/>
        </p:nvSpPr>
        <p:spPr>
          <a:xfrm>
            <a:off x="19685" y="988695"/>
            <a:ext cx="1714500" cy="24765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lnSpc>
                <a:spcPct val="85000"/>
              </a:lnSpc>
              <a:spcBef>
                <a:spcPts val="0"/>
              </a:spcBef>
              <a:spcAft>
                <a:spcPts val="0"/>
              </a:spcAft>
              <a:defRPr lang="en-US">
                <a:solidFill>
                  <a:srgbClr val="FFFFFF"/>
                </a:solidFill>
              </a:defRPr>
            </a:pPr>
            <a:r>
              <a:rPr lang="en-GB" sz="1200" b="1" dirty="0">
                <a:latin typeface="Arial Narrow" panose="020B0606020202030204" pitchFamily="34" charset="0"/>
                <a:ea typeface="Calibri" panose="020F0502020204030204" charset="0"/>
                <a:cs typeface="Times New Roman" panose="02020603050405020304" pitchFamily="18" charset="0"/>
                <a:sym typeface="+mn-ea"/>
              </a:rPr>
              <a:t>BUSINES</a:t>
            </a:r>
            <a:r>
              <a:rPr lang="pt-PT" altLang="en-GB" sz="1200" b="1" dirty="0">
                <a:latin typeface="Arial Narrow" panose="020B0606020202030204" pitchFamily="34" charset="0"/>
                <a:ea typeface="Calibri" panose="020F0502020204030204" charset="0"/>
                <a:cs typeface="Times New Roman" panose="02020603050405020304" pitchFamily="18" charset="0"/>
                <a:sym typeface="+mn-ea"/>
              </a:rPr>
              <a:t>S</a:t>
            </a:r>
            <a:r>
              <a:rPr lang="en-GB" sz="1200" b="1" dirty="0">
                <a:latin typeface="Arial Narrow" panose="020B0606020202030204" pitchFamily="34" charset="0"/>
                <a:ea typeface="Calibri" panose="020F0502020204030204" charset="0"/>
                <a:cs typeface="Times New Roman" panose="02020603050405020304" pitchFamily="18" charset="0"/>
                <a:sym typeface="+mn-ea"/>
              </a:rPr>
              <a:t> ROUND</a:t>
            </a:r>
            <a:endParaRPr lang="pt-PT" altLang="en-US" sz="1200" b="1" dirty="0" smtClean="0">
              <a:solidFill>
                <a:srgbClr val="FFFFFF"/>
              </a:solidFill>
              <a:latin typeface="Arial Narrow" panose="020B0606020202030204" pitchFamily="34" charset="0"/>
              <a:sym typeface="+mn-ea"/>
            </a:endParaRPr>
          </a:p>
        </p:txBody>
      </p:sp>
      <p:grpSp>
        <p:nvGrpSpPr>
          <p:cNvPr id="220" name="Agrupar 219"/>
          <p:cNvGrpSpPr/>
          <p:nvPr/>
        </p:nvGrpSpPr>
        <p:grpSpPr>
          <a:xfrm>
            <a:off x="66576" y="4403211"/>
            <a:ext cx="1625213" cy="1528118"/>
            <a:chOff x="-64" y="4644"/>
            <a:chExt cx="2556" cy="2057"/>
          </a:xfrm>
          <a:solidFill>
            <a:srgbClr val="C7F3F3"/>
          </a:solidFill>
        </p:grpSpPr>
        <p:sp>
          <p:nvSpPr>
            <p:cNvPr id="221" name="Oval 38"/>
            <p:cNvSpPr/>
            <p:nvPr/>
          </p:nvSpPr>
          <p:spPr>
            <a:xfrm>
              <a:off x="-64" y="4644"/>
              <a:ext cx="2556" cy="2057"/>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altLang="en-US" sz="14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 de Juin</a:t>
              </a:r>
            </a:p>
            <a:p>
              <a:pPr algn="ctr" fontAlgn="auto">
                <a:lnSpc>
                  <a:spcPts val="1100"/>
                </a:lnSpc>
                <a:defRPr lang="en-US">
                  <a:solidFill>
                    <a:srgbClr val="FFFFFF"/>
                  </a:solidFill>
                </a:defRPr>
              </a:pPr>
              <a:r>
                <a:rPr lang="pt-PT"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Séance</a:t>
              </a: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 d'</a:t>
              </a:r>
              <a:r>
                <a:rPr lang="pt-PT"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ouverture</a:t>
              </a:r>
              <a:endParaRPr lang="pt-PT" sz="1100" dirty="0">
                <a:solidFill>
                  <a:schemeClr val="tx1"/>
                </a:solidFill>
                <a:latin typeface="Arial Narrow" panose="020B0606020202030204" pitchFamily="34" charset="0"/>
              </a:endParaRPr>
            </a:p>
            <a:p>
              <a:pPr algn="ctr" fontAlgn="auto">
                <a:lnSpc>
                  <a:spcPts val="1100"/>
                </a:lnSpc>
                <a:defRPr lang="en-US">
                  <a:solidFill>
                    <a:srgbClr val="FFFFFF"/>
                  </a:solidFill>
                </a:defRPr>
              </a:pPr>
              <a:r>
                <a:rPr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du BUSINESS FORUM</a:t>
              </a:r>
            </a:p>
          </p:txBody>
        </p:sp>
        <p:sp>
          <p:nvSpPr>
            <p:cNvPr id="222" name="TextBox 101"/>
            <p:cNvSpPr/>
            <p:nvPr/>
          </p:nvSpPr>
          <p:spPr>
            <a:xfrm>
              <a:off x="357" y="6205"/>
              <a:ext cx="1695" cy="388"/>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pt-PT" alt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a:t>
              </a:r>
              <a:r>
                <a:rPr lang="en-US"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15</a:t>
              </a:r>
              <a:endParaRPr lang="en-US"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grpSp>
      <p:sp>
        <p:nvSpPr>
          <p:cNvPr id="181" name="Rectangle: Rounded Corners 137"/>
          <p:cNvSpPr/>
          <p:nvPr/>
        </p:nvSpPr>
        <p:spPr>
          <a:xfrm>
            <a:off x="2540" y="6027622"/>
            <a:ext cx="2516505" cy="741213"/>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fontAlgn="auto">
              <a:lnSpc>
                <a:spcPts val="1200"/>
              </a:lnSpc>
              <a:defRPr lang="en-US">
                <a:solidFill>
                  <a:srgbClr val="0099CC"/>
                </a:solidFill>
              </a:defRPr>
            </a:pPr>
            <a:endParaRPr lang="pt-PT" sz="1100" dirty="0" smtClean="0">
              <a:solidFill>
                <a:srgbClr val="416D12"/>
              </a:solidFill>
              <a:latin typeface="Arial Narrow" panose="020B0606020202030204" pitchFamily="34" charset="0"/>
              <a:sym typeface="+mn-ea"/>
            </a:endParaRPr>
          </a:p>
          <a:p>
            <a:pPr algn="ctr" fontAlgn="auto">
              <a:lnSpc>
                <a:spcPts val="1200"/>
              </a:lnSpc>
              <a:defRPr lang="en-US">
                <a:solidFill>
                  <a:srgbClr val="0099CC"/>
                </a:solidFill>
              </a:defRPr>
            </a:pPr>
            <a:r>
              <a:rPr lang="pt-PT" sz="1100" dirty="0" smtClean="0">
                <a:latin typeface="Arial Narrow" panose="020B0606020202030204" pitchFamily="34" charset="0"/>
                <a:sym typeface="+mn-ea"/>
              </a:rPr>
              <a:t>Panel I</a:t>
            </a:r>
          </a:p>
          <a:p>
            <a:pPr algn="ctr" fontAlgn="auto">
              <a:lnSpc>
                <a:spcPts val="1200"/>
              </a:lnSpc>
              <a:defRPr lang="en-US">
                <a:solidFill>
                  <a:srgbClr val="0099CC"/>
                </a:solidFill>
              </a:defRPr>
            </a:pPr>
            <a:r>
              <a:rPr lang="pt-PT" sz="1100" dirty="0" smtClean="0">
                <a:latin typeface="Arial Narrow" panose="020B0606020202030204" pitchFamily="34" charset="0"/>
                <a:sym typeface="+mn-ea"/>
              </a:rPr>
              <a:t>«</a:t>
            </a:r>
            <a:r>
              <a:rPr lang="pt-PT" sz="1100" i="1" dirty="0" smtClean="0">
                <a:latin typeface="Arial Narrow" panose="020B0606020202030204" pitchFamily="34" charset="0"/>
                <a:sym typeface="+mn-ea"/>
              </a:rPr>
              <a:t>BRÉSIL</a:t>
            </a:r>
            <a:r>
              <a:rPr lang="pt-PT" sz="1100" dirty="0" smtClean="0">
                <a:latin typeface="Arial Narrow" panose="020B0606020202030204" pitchFamily="34" charset="0"/>
                <a:sym typeface="+mn-ea"/>
              </a:rPr>
              <a:t>: Le Potentiel et l'Opportunité de Coopération Technique et Entrepreneuriale»</a:t>
            </a:r>
          </a:p>
          <a:p>
            <a:pPr algn="ctr" fontAlgn="auto">
              <a:lnSpc>
                <a:spcPts val="1200"/>
              </a:lnSpc>
              <a:defRPr lang="en-US">
                <a:solidFill>
                  <a:srgbClr val="0099CC"/>
                </a:solidFill>
              </a:defRPr>
            </a:pPr>
            <a:endParaRPr lang="pt-PT" sz="1100" dirty="0" smtClean="0">
              <a:solidFill>
                <a:srgbClr val="416D12"/>
              </a:solidFill>
              <a:latin typeface="Arial Narrow" panose="020B0606020202030204" pitchFamily="34" charset="0"/>
              <a:sym typeface="+mn-ea"/>
            </a:endParaRPr>
          </a:p>
        </p:txBody>
      </p:sp>
      <p:sp>
        <p:nvSpPr>
          <p:cNvPr id="186" name="TextBox 138"/>
          <p:cNvSpPr/>
          <p:nvPr/>
        </p:nvSpPr>
        <p:spPr>
          <a:xfrm>
            <a:off x="313276" y="6063607"/>
            <a:ext cx="1916430" cy="338346"/>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smtClean="0">
                <a:ln>
                  <a:noFill/>
                </a:ln>
                <a:solidFill>
                  <a:srgbClr val="00B4B2"/>
                </a:solidFill>
                <a:latin typeface="Arial Narrow" panose="020B0606020202030204" pitchFamily="34" charset="0"/>
                <a:ea typeface="Century Gothic" panose="020B0502020202020204" pitchFamily="2" charset="0"/>
                <a:cs typeface="Arial" panose="020B0604020202020204" pitchFamily="34" charset="0"/>
              </a:rPr>
              <a:t>17:15 </a:t>
            </a:r>
            <a:r>
              <a:rPr lang="pt-PT" sz="1200" b="1">
                <a:ln>
                  <a:noFill/>
                </a:ln>
                <a:solidFill>
                  <a:srgbClr val="00B4B2"/>
                </a:solidFill>
                <a:latin typeface="Arial Narrow" panose="020B0606020202030204" pitchFamily="34" charset="0"/>
                <a:ea typeface="Century Gothic" panose="020B0502020202020204" pitchFamily="2" charset="0"/>
                <a:cs typeface="Arial" panose="020B0604020202020204" pitchFamily="34" charset="0"/>
              </a:rPr>
              <a:t>– </a:t>
            </a:r>
            <a:r>
              <a:rPr lang="pt-PT" sz="1200" b="1" smtClean="0">
                <a:ln>
                  <a:noFill/>
                </a:ln>
                <a:solidFill>
                  <a:srgbClr val="00B4B2"/>
                </a:solidFill>
                <a:latin typeface="Arial Narrow" panose="020B0606020202030204" pitchFamily="34" charset="0"/>
                <a:ea typeface="Century Gothic" panose="020B0502020202020204" pitchFamily="2" charset="0"/>
                <a:cs typeface="Arial" panose="020B0604020202020204" pitchFamily="34" charset="0"/>
              </a:rPr>
              <a:t>19:15</a:t>
            </a:r>
            <a:endParaRPr lang="pt-PT" sz="1200" b="1" dirty="0">
              <a:ln>
                <a:noFill/>
              </a:ln>
              <a:solidFill>
                <a:srgbClr val="00B4B2"/>
              </a:solidFill>
              <a:latin typeface="Arial Narrow" panose="020B0606020202030204" pitchFamily="34" charset="0"/>
              <a:ea typeface="Century Gothic" panose="020B0502020202020204" pitchFamily="2" charset="0"/>
              <a:cs typeface="Arial" panose="020B0604020202020204" pitchFamily="34" charset="0"/>
            </a:endParaRPr>
          </a:p>
        </p:txBody>
      </p:sp>
      <p:sp>
        <p:nvSpPr>
          <p:cNvPr id="218" name="Cortar Retângulo de Canto Simples 217"/>
          <p:cNvSpPr/>
          <p:nvPr/>
        </p:nvSpPr>
        <p:spPr>
          <a:xfrm>
            <a:off x="0" y="5847282"/>
            <a:ext cx="2401570" cy="297429"/>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lang="en-US">
                <a:solidFill>
                  <a:srgbClr val="0099CC"/>
                </a:solidFill>
              </a:defRPr>
            </a:pPr>
            <a:r>
              <a:rPr lang="pt-PT" sz="1200" b="1" i="1" dirty="0" smtClean="0">
                <a:solidFill>
                  <a:schemeClr val="bg1"/>
                </a:solidFill>
                <a:sym typeface="+mn-ea"/>
              </a:rPr>
              <a:t>ATELIER </a:t>
            </a:r>
            <a:r>
              <a:rPr lang="pt-PT" sz="1200" b="1" i="1" dirty="0">
                <a:solidFill>
                  <a:schemeClr val="bg1"/>
                </a:solidFill>
                <a:sym typeface="+mn-ea"/>
              </a:rPr>
              <a:t>ÉCONOMIQUE</a:t>
            </a:r>
            <a:endParaRPr lang="pt-PT" altLang="en-US" sz="1200" b="1" i="1" dirty="0" smtClean="0">
              <a:solidFill>
                <a:schemeClr val="bg1"/>
              </a:solidFill>
              <a:latin typeface="Arial Narrow" panose="020B0606020202030204" pitchFamily="34" charset="0"/>
              <a:sym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iângulo Retângulo 18"/>
          <p:cNvSpPr/>
          <p:nvPr/>
        </p:nvSpPr>
        <p:spPr>
          <a:xfrm flipH="1">
            <a:off x="0" y="22796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13" name="Imagem 112" descr="LOGO-Paises ecowas"/>
          <p:cNvPicPr>
            <a:picLocks noChangeAspect="1"/>
          </p:cNvPicPr>
          <p:nvPr/>
        </p:nvPicPr>
        <p:blipFill>
          <a:blip r:embed="rId2"/>
          <a:stretch>
            <a:fillRect/>
          </a:stretch>
        </p:blipFill>
        <p:spPr>
          <a:xfrm>
            <a:off x="3371215" y="2859405"/>
            <a:ext cx="3897630" cy="3858260"/>
          </a:xfrm>
          <a:prstGeom prst="rect">
            <a:avLst/>
          </a:prstGeom>
        </p:spPr>
      </p:pic>
      <p:cxnSp>
        <p:nvCxnSpPr>
          <p:cNvPr id="21" name="Straight Connector 149"/>
          <p:cNvCxnSpPr/>
          <p:nvPr/>
        </p:nvCxnSpPr>
        <p:spPr>
          <a:xfrm>
            <a:off x="6317875" y="22884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192"/>
          <p:cNvCxnSpPr/>
          <p:nvPr/>
        </p:nvCxnSpPr>
        <p:spPr>
          <a:xfrm>
            <a:off x="9458245" y="5100699"/>
            <a:ext cx="0" cy="299446"/>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148"/>
          <p:cNvCxnSpPr/>
          <p:nvPr/>
        </p:nvCxnSpPr>
        <p:spPr>
          <a:xfrm>
            <a:off x="1044191" y="3143651"/>
            <a:ext cx="2899882"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74316" y="2553223"/>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2020</a:t>
            </a:r>
            <a:endParaRPr lang="pt-PT" sz="2000" b="1" dirty="0">
              <a:solidFill>
                <a:srgbClr val="FFFF00"/>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01</a:t>
            </a:r>
          </a:p>
          <a:p>
            <a:pPr algn="ctr"/>
            <a:r>
              <a:rPr lang="pt-PT" sz="1400" b="1" dirty="0" smtClean="0">
                <a:solidFill>
                  <a:schemeClr val="bg1"/>
                </a:solidFill>
                <a:latin typeface="Arial Narrow" panose="020B0606020202030204" pitchFamily="34" charset="0"/>
              </a:rPr>
              <a:t>d'Août</a:t>
            </a:r>
          </a:p>
        </p:txBody>
      </p:sp>
      <p:sp>
        <p:nvSpPr>
          <p:cNvPr id="26" name="Rectangle: Rounded Corners 103"/>
          <p:cNvSpPr/>
          <p:nvPr/>
        </p:nvSpPr>
        <p:spPr>
          <a:xfrm>
            <a:off x="131712" y="5361245"/>
            <a:ext cx="2056531" cy="115156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0000"/>
              </a:lnSpc>
            </a:pPr>
            <a:r>
              <a:rPr lang="pt-PT" sz="1200" dirty="0">
                <a:solidFill>
                  <a:schemeClr val="tx1"/>
                </a:solidFill>
                <a:latin typeface="Arial Narrow" panose="020B0606020202030204" pitchFamily="34" charset="0"/>
                <a:cs typeface="Arial Narrow" panose="020B0606020202030204" pitchFamily="34" charset="0"/>
                <a:sym typeface="+mn-ea"/>
              </a:rPr>
              <a:t>Ouverture des inscriptions pour manifestations d'intérêt et participation au Forum.</a:t>
            </a:r>
          </a:p>
        </p:txBody>
      </p:sp>
      <p:sp>
        <p:nvSpPr>
          <p:cNvPr id="27" name="Rectangle: Rounded Corners 111"/>
          <p:cNvSpPr/>
          <p:nvPr/>
        </p:nvSpPr>
        <p:spPr>
          <a:xfrm>
            <a:off x="5242751" y="1082688"/>
            <a:ext cx="2173915" cy="10844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0000"/>
              </a:lnSpc>
            </a:pPr>
            <a:r>
              <a:rPr lang="pt-PT" sz="1200" dirty="0">
                <a:solidFill>
                  <a:schemeClr val="tx1"/>
                </a:solidFill>
                <a:latin typeface="Arial Narrow" panose="020B0606020202030204" pitchFamily="34" charset="0"/>
                <a:cs typeface="Arial Narrow" panose="020B0606020202030204" pitchFamily="34" charset="0"/>
                <a:sym typeface="+mn-ea"/>
              </a:rPr>
              <a:t>Date limite d'inscription pour participer au Business Round d'affaires.</a:t>
            </a:r>
          </a:p>
        </p:txBody>
      </p:sp>
      <p:sp>
        <p:nvSpPr>
          <p:cNvPr id="28" name="Isosceles Triangle 145"/>
          <p:cNvSpPr/>
          <p:nvPr/>
        </p:nvSpPr>
        <p:spPr>
          <a:xfrm flipV="1">
            <a:off x="6223262"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29" name="Straight Connector 150"/>
          <p:cNvCxnSpPr/>
          <p:nvPr/>
        </p:nvCxnSpPr>
        <p:spPr>
          <a:xfrm>
            <a:off x="3790533" y="3140722"/>
            <a:ext cx="3859743"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158"/>
          <p:cNvCxnSpPr/>
          <p:nvPr/>
        </p:nvCxnSpPr>
        <p:spPr>
          <a:xfrm>
            <a:off x="845047" y="3723227"/>
            <a:ext cx="0" cy="1250862"/>
          </a:xfrm>
          <a:prstGeom prst="line">
            <a:avLst/>
          </a:prstGeom>
          <a:ln w="19050">
            <a:solidFill>
              <a:srgbClr val="3EA4B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159"/>
          <p:cNvCxnSpPr/>
          <p:nvPr/>
        </p:nvCxnSpPr>
        <p:spPr>
          <a:xfrm>
            <a:off x="831952" y="4982506"/>
            <a:ext cx="339605" cy="0"/>
          </a:xfrm>
          <a:prstGeom prst="line">
            <a:avLst/>
          </a:prstGeom>
          <a:ln w="19050">
            <a:solidFill>
              <a:srgbClr val="3EA4BA"/>
            </a:solidFill>
          </a:ln>
        </p:spPr>
        <p:style>
          <a:lnRef idx="1">
            <a:schemeClr val="accent1"/>
          </a:lnRef>
          <a:fillRef idx="0">
            <a:schemeClr val="accent1"/>
          </a:fillRef>
          <a:effectRef idx="0">
            <a:schemeClr val="accent1"/>
          </a:effectRef>
          <a:fontRef idx="minor">
            <a:schemeClr val="tx1"/>
          </a:fontRef>
        </p:style>
      </p:cxnSp>
      <p:cxnSp>
        <p:nvCxnSpPr>
          <p:cNvPr id="32" name="Straight Connector 160"/>
          <p:cNvCxnSpPr/>
          <p:nvPr/>
        </p:nvCxnSpPr>
        <p:spPr>
          <a:xfrm>
            <a:off x="1175986" y="4978357"/>
            <a:ext cx="0" cy="185932"/>
          </a:xfrm>
          <a:prstGeom prst="line">
            <a:avLst/>
          </a:prstGeom>
          <a:ln w="19050">
            <a:solidFill>
              <a:srgbClr val="3EA4BA"/>
            </a:solidFill>
          </a:ln>
        </p:spPr>
        <p:style>
          <a:lnRef idx="1">
            <a:schemeClr val="accent1"/>
          </a:lnRef>
          <a:fillRef idx="0">
            <a:schemeClr val="accent1"/>
          </a:fillRef>
          <a:effectRef idx="0">
            <a:schemeClr val="accent1"/>
          </a:effectRef>
          <a:fontRef idx="minor">
            <a:schemeClr val="tx1"/>
          </a:fontRef>
        </p:style>
      </p:cxnSp>
      <p:sp>
        <p:nvSpPr>
          <p:cNvPr id="33" name="Isosceles Triangle 161"/>
          <p:cNvSpPr/>
          <p:nvPr/>
        </p:nvSpPr>
        <p:spPr>
          <a:xfrm>
            <a:off x="1080898" y="511884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4" name="Oval 33"/>
          <p:cNvSpPr/>
          <p:nvPr/>
        </p:nvSpPr>
        <p:spPr>
          <a:xfrm>
            <a:off x="5704296" y="2557239"/>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rgbClr val="FFFF00"/>
                </a:solidFill>
                <a:latin typeface="Arial Narrow" panose="020B0606020202030204" pitchFamily="34" charset="0"/>
              </a:rPr>
              <a:t>2021</a:t>
            </a:r>
          </a:p>
          <a:p>
            <a:pPr algn="ctr"/>
            <a:r>
              <a:rPr lang="pt-PT" sz="1400" b="1" dirty="0" smtClean="0">
                <a:solidFill>
                  <a:schemeClr val="bg1"/>
                </a:solidFill>
                <a:latin typeface="Arial Narrow" panose="020B0606020202030204" pitchFamily="34" charset="0"/>
              </a:rPr>
              <a:t>30</a:t>
            </a:r>
          </a:p>
          <a:p>
            <a:pPr algn="ctr"/>
            <a:r>
              <a:rPr lang="pt-PT" sz="1400" b="1" dirty="0" smtClean="0">
                <a:solidFill>
                  <a:schemeClr val="bg1"/>
                </a:solidFill>
                <a:latin typeface="Arial Narrow" panose="020B0606020202030204" pitchFamily="34" charset="0"/>
              </a:rPr>
              <a:t>Avril</a:t>
            </a:r>
          </a:p>
        </p:txBody>
      </p:sp>
      <p:cxnSp>
        <p:nvCxnSpPr>
          <p:cNvPr id="35" name="Straight Connector 192"/>
          <p:cNvCxnSpPr/>
          <p:nvPr/>
        </p:nvCxnSpPr>
        <p:spPr>
          <a:xfrm>
            <a:off x="7652428" y="5100728"/>
            <a:ext cx="0" cy="854356"/>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Isosceles Triangle 193"/>
          <p:cNvSpPr/>
          <p:nvPr/>
        </p:nvSpPr>
        <p:spPr>
          <a:xfrm>
            <a:off x="7556031" y="5885812"/>
            <a:ext cx="186224" cy="22105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Rectangle: Rounded Corners 198"/>
          <p:cNvSpPr/>
          <p:nvPr/>
        </p:nvSpPr>
        <p:spPr>
          <a:xfrm>
            <a:off x="6663399" y="6123445"/>
            <a:ext cx="1982128" cy="6215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defRPr lang="en-US">
                <a:solidFill>
                  <a:srgbClr val="FFFFFF"/>
                </a:solidFill>
              </a:defRPr>
            </a:pPr>
            <a:r>
              <a:rPr lang="en-GB" sz="1400" b="1" dirty="0">
                <a:latin typeface="Arial Narrow" panose="020B0606020202030204" pitchFamily="34" charset="0"/>
                <a:ea typeface="Calibri" panose="020F0502020204030204" charset="0"/>
                <a:cs typeface="Times New Roman" panose="02020603050405020304" pitchFamily="18" charset="0"/>
                <a:sym typeface="+mn-ea"/>
              </a:rPr>
              <a:t>BUSINESS ROUND</a:t>
            </a:r>
            <a:endParaRPr lang="pt-PT" sz="1400" dirty="0">
              <a:solidFill>
                <a:schemeClr val="accent6">
                  <a:lumMod val="50000"/>
                </a:schemeClr>
              </a:solidFill>
              <a:latin typeface="Arial Narrow" panose="020B0606020202030204" pitchFamily="34" charset="0"/>
            </a:endParaRPr>
          </a:p>
        </p:txBody>
      </p:sp>
      <p:cxnSp>
        <p:nvCxnSpPr>
          <p:cNvPr id="38" name="Straight Connector 211"/>
          <p:cNvCxnSpPr/>
          <p:nvPr/>
        </p:nvCxnSpPr>
        <p:spPr>
          <a:xfrm flipV="1">
            <a:off x="7633335" y="3585210"/>
            <a:ext cx="3630295" cy="1079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7038513" y="3927456"/>
            <a:ext cx="1200053" cy="11544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chemeClr val="tx1"/>
                </a:solidFill>
                <a:latin typeface="Arial Narrow" panose="020B0606020202030204" pitchFamily="34" charset="0"/>
              </a:rPr>
              <a:t>2021</a:t>
            </a:r>
          </a:p>
          <a:p>
            <a:pPr algn="ctr"/>
            <a:r>
              <a:rPr lang="pt-PT" sz="1400" dirty="0" smtClean="0">
                <a:solidFill>
                  <a:schemeClr val="tx1"/>
                </a:solidFill>
                <a:latin typeface="Arial Narrow" panose="020B0606020202030204" pitchFamily="34" charset="0"/>
              </a:rPr>
              <a:t>09</a:t>
            </a:r>
          </a:p>
          <a:p>
            <a:pPr algn="ctr"/>
            <a:r>
              <a:rPr lang="pt-PT" sz="1400" dirty="0" smtClean="0">
                <a:solidFill>
                  <a:schemeClr val="tx1"/>
                </a:solidFill>
                <a:latin typeface="Arial Narrow" panose="020B0606020202030204" pitchFamily="34" charset="0"/>
              </a:rPr>
              <a:t>Juin</a:t>
            </a:r>
            <a:endParaRPr lang="pt-PT" sz="1400" b="1" dirty="0" smtClean="0">
              <a:solidFill>
                <a:schemeClr val="tx1"/>
              </a:solidFill>
              <a:latin typeface="Arial Narrow" panose="020B0606020202030204" pitchFamily="34" charset="0"/>
            </a:endParaRPr>
          </a:p>
        </p:txBody>
      </p:sp>
      <p:cxnSp>
        <p:nvCxnSpPr>
          <p:cNvPr id="40" name="Straight Connector 144"/>
          <p:cNvCxnSpPr/>
          <p:nvPr/>
        </p:nvCxnSpPr>
        <p:spPr>
          <a:xfrm>
            <a:off x="7651915" y="3136193"/>
            <a:ext cx="0" cy="482260"/>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cxnSp>
        <p:nvCxnSpPr>
          <p:cNvPr id="41" name="Straight Connector 144"/>
          <p:cNvCxnSpPr/>
          <p:nvPr/>
        </p:nvCxnSpPr>
        <p:spPr>
          <a:xfrm>
            <a:off x="7653145" y="3610684"/>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Rectangle: Rounded Corners 111"/>
          <p:cNvSpPr/>
          <p:nvPr/>
        </p:nvSpPr>
        <p:spPr>
          <a:xfrm>
            <a:off x="2323325" y="1059071"/>
            <a:ext cx="2161434" cy="111265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0000"/>
              </a:lnSpc>
            </a:pPr>
            <a:r>
              <a:rPr lang="pt-PT" sz="1200" dirty="0">
                <a:solidFill>
                  <a:schemeClr val="tx1"/>
                </a:solidFill>
                <a:latin typeface="Arial Narrow" panose="020B0606020202030204" pitchFamily="34" charset="0"/>
                <a:cs typeface="Arial Narrow" panose="020B0606020202030204" pitchFamily="34" charset="0"/>
                <a:sym typeface="+mn-ea"/>
              </a:rPr>
              <a:t>Date limite d'inscription pour participer au Business Forum et aux réunions institutionnelles.</a:t>
            </a:r>
            <a:endParaRPr lang="pt-PT" sz="1200" dirty="0" smtClean="0">
              <a:solidFill>
                <a:schemeClr val="tx1"/>
              </a:solidFill>
              <a:latin typeface="Arial Narrow" panose="020B0606020202030204" pitchFamily="34" charset="0"/>
              <a:cs typeface="Arial Narrow" panose="020B0606020202030204" pitchFamily="34" charset="0"/>
              <a:sym typeface="+mn-ea"/>
            </a:endParaRPr>
          </a:p>
        </p:txBody>
      </p:sp>
      <p:sp>
        <p:nvSpPr>
          <p:cNvPr id="43" name="Oval 42"/>
          <p:cNvSpPr/>
          <p:nvPr/>
        </p:nvSpPr>
        <p:spPr>
          <a:xfrm>
            <a:off x="2774950" y="2566670"/>
            <a:ext cx="1242060" cy="115189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2021</a:t>
            </a:r>
            <a:endParaRPr lang="pt-PT" sz="2000" b="1" dirty="0">
              <a:solidFill>
                <a:srgbClr val="FFFF00"/>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31</a:t>
            </a:r>
          </a:p>
          <a:p>
            <a:pPr algn="ctr"/>
            <a:r>
              <a:rPr lang="pt-PT" sz="1400" b="1" dirty="0" smtClean="0">
                <a:solidFill>
                  <a:schemeClr val="bg1"/>
                </a:solidFill>
                <a:latin typeface="Arial Narrow" panose="020B0606020202030204" pitchFamily="34" charset="0"/>
              </a:rPr>
              <a:t>Janvier</a:t>
            </a:r>
          </a:p>
        </p:txBody>
      </p:sp>
      <p:cxnSp>
        <p:nvCxnSpPr>
          <p:cNvPr id="44" name="Straight Connector 212"/>
          <p:cNvCxnSpPr/>
          <p:nvPr/>
        </p:nvCxnSpPr>
        <p:spPr>
          <a:xfrm>
            <a:off x="11268281" y="2816747"/>
            <a:ext cx="0" cy="1513543"/>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854681" y="3936413"/>
            <a:ext cx="1200053" cy="1154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400" dirty="0">
                <a:solidFill>
                  <a:schemeClr val="accent6">
                    <a:lumMod val="50000"/>
                  </a:schemeClr>
                </a:solidFill>
                <a:latin typeface="Arial Narrow" panose="020B0606020202030204" pitchFamily="34" charset="0"/>
              </a:rPr>
              <a:t>2021</a:t>
            </a:r>
          </a:p>
          <a:p>
            <a:pPr algn="ctr"/>
            <a:r>
              <a:rPr lang="pt-PT" sz="1200" dirty="0" smtClean="0">
                <a:solidFill>
                  <a:schemeClr val="accent6">
                    <a:lumMod val="50000"/>
                  </a:schemeClr>
                </a:solidFill>
                <a:latin typeface="Arial Narrow" panose="020B0606020202030204" pitchFamily="34" charset="0"/>
              </a:rPr>
              <a:t>10 </a:t>
            </a:r>
            <a:r>
              <a:rPr lang="pt-PT" sz="1200" dirty="0">
                <a:solidFill>
                  <a:schemeClr val="accent6">
                    <a:lumMod val="50000"/>
                  </a:schemeClr>
                </a:solidFill>
                <a:latin typeface="Arial Narrow" panose="020B0606020202030204" pitchFamily="34" charset="0"/>
              </a:rPr>
              <a:t>ET</a:t>
            </a:r>
            <a:r>
              <a:rPr lang="pt-PT" sz="1200" dirty="0" smtClean="0">
                <a:solidFill>
                  <a:schemeClr val="accent6">
                    <a:lumMod val="50000"/>
                  </a:schemeClr>
                </a:solidFill>
                <a:latin typeface="Arial Narrow" panose="020B0606020202030204" pitchFamily="34" charset="0"/>
              </a:rPr>
              <a:t> 11</a:t>
            </a:r>
          </a:p>
          <a:p>
            <a:pPr algn="ctr"/>
            <a:r>
              <a:rPr lang="pt-PT" sz="1400" dirty="0" smtClean="0">
                <a:solidFill>
                  <a:schemeClr val="accent6">
                    <a:lumMod val="50000"/>
                  </a:schemeClr>
                </a:solidFill>
                <a:latin typeface="Arial Narrow" panose="020B0606020202030204" pitchFamily="34" charset="0"/>
              </a:rPr>
              <a:t>Juin</a:t>
            </a:r>
            <a:endParaRPr lang="pt-PT" sz="1400" dirty="0">
              <a:solidFill>
                <a:schemeClr val="accent6">
                  <a:lumMod val="50000"/>
                </a:schemeClr>
              </a:solidFill>
              <a:latin typeface="Arial Narrow" panose="020B0606020202030204" pitchFamily="34" charset="0"/>
            </a:endParaRPr>
          </a:p>
        </p:txBody>
      </p:sp>
      <p:sp>
        <p:nvSpPr>
          <p:cNvPr id="46" name="Rectangle: Rounded Corners 198"/>
          <p:cNvSpPr/>
          <p:nvPr/>
        </p:nvSpPr>
        <p:spPr>
          <a:xfrm>
            <a:off x="8526551" y="5570544"/>
            <a:ext cx="1889494" cy="460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200"/>
              </a:lnSpc>
            </a:pPr>
            <a:r>
              <a:rPr lang="pt-PT" sz="1400" dirty="0" smtClean="0">
                <a:solidFill>
                  <a:schemeClr val="accent6">
                    <a:lumMod val="50000"/>
                  </a:schemeClr>
                </a:solidFill>
                <a:latin typeface="Arial Narrow" panose="020B0606020202030204" pitchFamily="34" charset="0"/>
              </a:rPr>
              <a:t>BUSINESS FORUM</a:t>
            </a:r>
            <a:endParaRPr lang="pt-PT" sz="1400" dirty="0">
              <a:solidFill>
                <a:schemeClr val="accent6">
                  <a:lumMod val="50000"/>
                </a:schemeClr>
              </a:solidFill>
              <a:latin typeface="Arial Narrow" panose="020B0606020202030204" pitchFamily="34" charset="0"/>
            </a:endParaRPr>
          </a:p>
        </p:txBody>
      </p:sp>
      <p:sp>
        <p:nvSpPr>
          <p:cNvPr id="47" name="Isosceles Triangle 193"/>
          <p:cNvSpPr/>
          <p:nvPr/>
        </p:nvSpPr>
        <p:spPr>
          <a:xfrm>
            <a:off x="9357100" y="5343929"/>
            <a:ext cx="195724" cy="2210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48" name="Straight Connector 149"/>
          <p:cNvCxnSpPr/>
          <p:nvPr/>
        </p:nvCxnSpPr>
        <p:spPr>
          <a:xfrm>
            <a:off x="9457950" y="36092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CaixaDeTexto 118"/>
          <p:cNvSpPr/>
          <p:nvPr/>
        </p:nvSpPr>
        <p:spPr>
          <a:xfrm>
            <a:off x="4277824" y="146982"/>
            <a:ext cx="4628081" cy="528992"/>
          </a:xfrm>
          <a:prstGeom prst="rect">
            <a:avLst/>
          </a:prstGeom>
          <a:noFill/>
          <a:ln>
            <a:noFill/>
          </a:ln>
          <a:effectLst/>
        </p:spPr>
        <p:txBody>
          <a:bodyPr vert="horz" wrap="square" lIns="91440" tIns="45720" rIns="91440" bIns="45720" numCol="1" spcCol="215900" anchor="t"/>
          <a:lstStyle/>
          <a:p>
            <a:pPr algn="ctr"/>
            <a:r>
              <a:rPr lang="fr-FR" i="1" dirty="0">
                <a:gradFill>
                  <a:gsLst>
                    <a:gs pos="0">
                      <a:srgbClr val="9EE256"/>
                    </a:gs>
                    <a:gs pos="100000">
                      <a:srgbClr val="52762D"/>
                    </a:gs>
                  </a:gsLst>
                  <a:lin scaled="0"/>
                </a:gradFill>
                <a:sym typeface="+mn-ea"/>
              </a:rPr>
              <a:t>CONDITIONS D'EXPRESSION D'INTÉRÊT ET D'INSCRIPTION</a:t>
            </a:r>
          </a:p>
        </p:txBody>
      </p:sp>
      <p:pic>
        <p:nvPicPr>
          <p:cNvPr id="50"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51"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pic>
        <p:nvPicPr>
          <p:cNvPr id="52" name="Imagem 51" descr="logo"/>
          <p:cNvPicPr>
            <a:picLocks noChangeAspect="1"/>
          </p:cNvPicPr>
          <p:nvPr/>
        </p:nvPicPr>
        <p:blipFill>
          <a:blip r:embed="rId4"/>
          <a:stretch>
            <a:fillRect/>
          </a:stretch>
        </p:blipFill>
        <p:spPr>
          <a:xfrm>
            <a:off x="9074150" y="70485"/>
            <a:ext cx="3107055" cy="681990"/>
          </a:xfrm>
          <a:prstGeom prst="rect">
            <a:avLst/>
          </a:prstGeom>
        </p:spPr>
      </p:pic>
      <p:cxnSp>
        <p:nvCxnSpPr>
          <p:cNvPr id="53" name="Straight Connector 149"/>
          <p:cNvCxnSpPr/>
          <p:nvPr/>
        </p:nvCxnSpPr>
        <p:spPr>
          <a:xfrm>
            <a:off x="3406400" y="2288447"/>
            <a:ext cx="0" cy="299445"/>
          </a:xfrm>
          <a:prstGeom prst="line">
            <a:avLst/>
          </a:prstGeom>
          <a:ln w="19050">
            <a:solidFill>
              <a:srgbClr val="3EA4B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Isosceles Triangle 145"/>
          <p:cNvSpPr/>
          <p:nvPr/>
        </p:nvSpPr>
        <p:spPr>
          <a:xfrm flipV="1">
            <a:off x="3312644"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12" name="Imagem 111" descr="logo"/>
          <p:cNvPicPr>
            <a:picLocks noChangeAspect="1"/>
          </p:cNvPicPr>
          <p:nvPr/>
        </p:nvPicPr>
        <p:blipFill>
          <a:blip r:embed="rId5"/>
          <a:stretch>
            <a:fillRect/>
          </a:stretch>
        </p:blipFill>
        <p:spPr>
          <a:xfrm>
            <a:off x="0" y="128270"/>
            <a:ext cx="2891155" cy="635000"/>
          </a:xfrm>
          <a:prstGeom prst="rect">
            <a:avLst/>
          </a:prstGeom>
        </p:spPr>
      </p:pic>
      <p:sp>
        <p:nvSpPr>
          <p:cNvPr id="55"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11</a:t>
            </a:fld>
            <a:endParaRPr lang="fr-FR" altLang="pt-PT" sz="1200" b="1" i="1" u="sng" dirty="0" smtClean="0">
              <a:solidFill>
                <a:schemeClr val="tx1"/>
              </a:solidFill>
            </a:endParaRPr>
          </a:p>
        </p:txBody>
      </p:sp>
      <p:sp>
        <p:nvSpPr>
          <p:cNvPr id="56" name="Oval 55"/>
          <p:cNvSpPr/>
          <p:nvPr/>
        </p:nvSpPr>
        <p:spPr>
          <a:xfrm>
            <a:off x="10410190" y="3815080"/>
            <a:ext cx="1739900" cy="17062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11 Juin</a:t>
            </a:r>
          </a:p>
          <a:p>
            <a:pPr algn="ctr"/>
            <a:endParaRPr lang="pt-PT" sz="1050" dirty="0">
              <a:solidFill>
                <a:schemeClr val="bg1"/>
              </a:solidFill>
              <a:latin typeface="Arial Narrow" panose="020B0606020202030204" pitchFamily="34" charset="0"/>
            </a:endParaRPr>
          </a:p>
          <a:p>
            <a:pPr algn="ctr"/>
            <a:r>
              <a:rPr sz="1050" dirty="0">
                <a:solidFill>
                  <a:schemeClr val="bg1"/>
                </a:solidFill>
                <a:latin typeface="Arial Narrow" panose="020B0606020202030204" pitchFamily="34" charset="0"/>
                <a:cs typeface="Arial Narrow" panose="020B0606020202030204" pitchFamily="34" charset="0"/>
                <a:sym typeface="+mn-ea"/>
              </a:rPr>
              <a:t>A</a:t>
            </a:r>
            <a:r>
              <a:rPr lang="pt-PT" sz="1050" dirty="0">
                <a:solidFill>
                  <a:schemeClr val="bg1"/>
                </a:solidFill>
                <a:latin typeface="Arial Narrow" panose="020B0606020202030204" pitchFamily="34" charset="0"/>
                <a:cs typeface="Arial Narrow" panose="020B0606020202030204" pitchFamily="34" charset="0"/>
                <a:sym typeface="+mn-ea"/>
              </a:rPr>
              <a:t>CCÈS AUX MARCHÉS PRÉFÉRENTIELS</a:t>
            </a:r>
            <a:endParaRPr lang="pt-PT" sz="1050" b="0" i="1" dirty="0">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endParaRPr>
          </a:p>
        </p:txBody>
      </p:sp>
      <p:sp>
        <p:nvSpPr>
          <p:cNvPr id="57" name="Oval 56"/>
          <p:cNvSpPr/>
          <p:nvPr/>
        </p:nvSpPr>
        <p:spPr>
          <a:xfrm>
            <a:off x="10347325" y="1104900"/>
            <a:ext cx="1835150" cy="18249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10 Juin</a:t>
            </a:r>
            <a:endParaRPr lang="pt-PT" dirty="0">
              <a:solidFill>
                <a:schemeClr val="bg1"/>
              </a:solidFill>
              <a:latin typeface="Arial Narrow" panose="020B0606020202030204" pitchFamily="34" charset="0"/>
            </a:endParaRPr>
          </a:p>
          <a:p>
            <a:pPr algn="ctr"/>
            <a:endParaRPr lang="pt-PT" sz="1050" dirty="0" smtClean="0">
              <a:solidFill>
                <a:schemeClr val="bg1"/>
              </a:solidFill>
              <a:latin typeface="Arial Narrow" panose="020B0606020202030204" pitchFamily="34" charset="0"/>
            </a:endParaRPr>
          </a:p>
          <a:p>
            <a:pPr algn="ctr"/>
            <a:r>
              <a:rPr lang="fr-FR" sz="105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P</a:t>
            </a:r>
            <a:r>
              <a:rPr lang="pt-PT" altLang="fr-FR" sz="105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RESENTATION DES OPPORTUNITÉS DANS LA </a:t>
            </a:r>
            <a:r>
              <a:rPr lang="fr-FR" sz="105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CEDEAO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ângulo Retângulo 3"/>
          <p:cNvSpPr/>
          <p:nvPr/>
        </p:nvSpPr>
        <p:spPr>
          <a:xfrm flipH="1">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5" name="Imagem 4" descr="LOGO-Paises ecowas"/>
          <p:cNvPicPr>
            <a:picLocks noChangeAspect="1"/>
          </p:cNvPicPr>
          <p:nvPr/>
        </p:nvPicPr>
        <p:blipFill>
          <a:blip r:embed="rId2"/>
          <a:stretch>
            <a:fillRect/>
          </a:stretch>
        </p:blipFill>
        <p:spPr>
          <a:xfrm>
            <a:off x="2367915" y="816610"/>
            <a:ext cx="3897630" cy="3858260"/>
          </a:xfrm>
          <a:prstGeom prst="rect">
            <a:avLst/>
          </a:prstGeom>
        </p:spPr>
      </p:pic>
      <p:sp>
        <p:nvSpPr>
          <p:cNvPr id="6" name="CaixaDeTexto 1"/>
          <p:cNvSpPr txBox="1"/>
          <p:nvPr/>
        </p:nvSpPr>
        <p:spPr>
          <a:xfrm>
            <a:off x="5541010" y="309880"/>
            <a:ext cx="2485390" cy="368300"/>
          </a:xfrm>
          <a:prstGeom prst="rect">
            <a:avLst/>
          </a:prstGeom>
          <a:noFill/>
        </p:spPr>
        <p:txBody>
          <a:bodyPr wrap="square" rtlCol="0">
            <a:spAutoFit/>
          </a:bodyPr>
          <a:lstStyle/>
          <a:p>
            <a:pPr algn="ctr"/>
            <a:r>
              <a:rPr lang="pt-PT" i="1" dirty="0">
                <a:solidFill>
                  <a:schemeClr val="accent1"/>
                </a:solidFill>
                <a:latin typeface="Arial Narrow" panose="020B0606020202030204" pitchFamily="34" charset="0"/>
                <a:sym typeface="+mn-ea"/>
              </a:rPr>
              <a:t>COMMENT PARTICIPER</a:t>
            </a:r>
          </a:p>
        </p:txBody>
      </p:sp>
      <p:sp>
        <p:nvSpPr>
          <p:cNvPr id="7" name="CaixaDeTexto 2"/>
          <p:cNvSpPr txBox="1"/>
          <p:nvPr/>
        </p:nvSpPr>
        <p:spPr>
          <a:xfrm>
            <a:off x="5706219" y="696303"/>
            <a:ext cx="6106511" cy="3108543"/>
          </a:xfrm>
          <a:prstGeom prst="rect">
            <a:avLst/>
          </a:prstGeom>
          <a:noFill/>
        </p:spPr>
        <p:txBody>
          <a:bodyPr wrap="square" rtlCol="0">
            <a:spAutoFit/>
          </a:bodyPr>
          <a:lstStyle/>
          <a:p>
            <a:pPr algn="just"/>
            <a:r>
              <a:rPr lang="fr-FR" sz="1400" dirty="0">
                <a:solidFill>
                  <a:schemeClr val="tx1"/>
                </a:solidFill>
                <a:latin typeface="Arial Narrow" panose="020B0606020202030204" pitchFamily="34" charset="0"/>
                <a:sym typeface="+mn-ea"/>
              </a:rPr>
              <a:t>Toutes les parties intéressées sont invitées à participer au Forum des </a:t>
            </a:r>
            <a:r>
              <a:rPr lang="fr-FR" sz="1400" dirty="0" smtClean="0">
                <a:solidFill>
                  <a:schemeClr val="tx1"/>
                </a:solidFill>
                <a:latin typeface="Arial Narrow" panose="020B0606020202030204" pitchFamily="34" charset="0"/>
                <a:sym typeface="+mn-ea"/>
              </a:rPr>
              <a:t>Entreprises </a:t>
            </a:r>
            <a:r>
              <a:rPr lang="fr-FR" sz="1400" dirty="0">
                <a:solidFill>
                  <a:schemeClr val="tx1"/>
                </a:solidFill>
                <a:latin typeface="Arial Narrow" panose="020B0606020202030204" pitchFamily="34" charset="0"/>
                <a:sym typeface="+mn-ea"/>
              </a:rPr>
              <a:t>sur le thème: «</a:t>
            </a:r>
            <a:r>
              <a:rPr lang="fr-FR" sz="1400" i="1" dirty="0">
                <a:solidFill>
                  <a:schemeClr val="tx1"/>
                </a:solidFill>
                <a:latin typeface="Arial Narrow" panose="020B0606020202030204" pitchFamily="34" charset="0"/>
                <a:sym typeface="+mn-ea"/>
              </a:rPr>
              <a:t>Opportunités </a:t>
            </a:r>
            <a:r>
              <a:rPr lang="fr-FR" sz="1400" i="1" dirty="0" smtClean="0">
                <a:solidFill>
                  <a:schemeClr val="tx1"/>
                </a:solidFill>
                <a:latin typeface="Arial Narrow" panose="020B0606020202030204" pitchFamily="34" charset="0"/>
                <a:sym typeface="+mn-ea"/>
              </a:rPr>
              <a:t>Commerciales </a:t>
            </a:r>
            <a:r>
              <a:rPr lang="fr-FR" sz="1400" i="1" dirty="0">
                <a:solidFill>
                  <a:schemeClr val="tx1"/>
                </a:solidFill>
                <a:latin typeface="Arial Narrow" panose="020B0606020202030204" pitchFamily="34" charset="0"/>
                <a:sym typeface="+mn-ea"/>
              </a:rPr>
              <a:t>et </a:t>
            </a:r>
            <a:r>
              <a:rPr lang="fr-FR" sz="1400" i="1" dirty="0" smtClean="0">
                <a:solidFill>
                  <a:schemeClr val="tx1"/>
                </a:solidFill>
                <a:latin typeface="Arial Narrow" panose="020B0606020202030204" pitchFamily="34" charset="0"/>
                <a:sym typeface="+mn-ea"/>
              </a:rPr>
              <a:t>Partenariats Commerciaux </a:t>
            </a:r>
            <a:r>
              <a:rPr lang="fr-FR" sz="1400" i="1" dirty="0">
                <a:solidFill>
                  <a:schemeClr val="tx1"/>
                </a:solidFill>
                <a:latin typeface="Arial Narrow" panose="020B0606020202030204" pitchFamily="34" charset="0"/>
                <a:sym typeface="+mn-ea"/>
              </a:rPr>
              <a:t>dans </a:t>
            </a:r>
            <a:r>
              <a:rPr lang="fr-FR" sz="1400" i="1" dirty="0" smtClean="0">
                <a:solidFill>
                  <a:schemeClr val="tx1"/>
                </a:solidFill>
                <a:latin typeface="Arial Narrow" panose="020B0606020202030204" pitchFamily="34" charset="0"/>
                <a:sym typeface="+mn-ea"/>
              </a:rPr>
              <a:t>l‘Espace de la CEDAEO</a:t>
            </a:r>
            <a:r>
              <a:rPr lang="fr-FR" sz="1400" dirty="0" smtClean="0">
                <a:solidFill>
                  <a:schemeClr val="tx1"/>
                </a:solidFill>
                <a:latin typeface="Arial Narrow" panose="020B0606020202030204" pitchFamily="34" charset="0"/>
                <a:sym typeface="+mn-ea"/>
              </a:rPr>
              <a:t>».</a:t>
            </a:r>
            <a:endParaRPr lang="fr-FR" sz="1400" dirty="0" smtClean="0">
              <a:solidFill>
                <a:schemeClr val="tx1"/>
              </a:solidFill>
              <a:latin typeface="Arial Narrow" panose="020B0606020202030204" pitchFamily="34" charset="0"/>
            </a:endParaRPr>
          </a:p>
          <a:p>
            <a:pPr algn="just"/>
            <a:endParaRPr lang="pt-PT" sz="1400" dirty="0">
              <a:solidFill>
                <a:schemeClr val="tx1"/>
              </a:solidFill>
              <a:latin typeface="Arial Narrow" panose="020B0606020202030204" pitchFamily="34" charset="0"/>
            </a:endParaRPr>
          </a:p>
          <a:p>
            <a:pPr algn="just"/>
            <a:r>
              <a:rPr lang="fr-FR" sz="1400" i="1" dirty="0">
                <a:solidFill>
                  <a:schemeClr val="tx1"/>
                </a:solidFill>
                <a:latin typeface="Arial Narrow" panose="020B0606020202030204" pitchFamily="34" charset="0"/>
                <a:sym typeface="+mn-ea"/>
              </a:rPr>
              <a:t>Pour participer au Forum, vous devez vous inscrire à l'avance, ce qui peut se faire de l'une des manières suivantes: </a:t>
            </a:r>
            <a:r>
              <a:rPr lang="pt-PT" sz="1400" i="1" dirty="0" smtClean="0">
                <a:solidFill>
                  <a:schemeClr val="tx1"/>
                </a:solidFill>
                <a:latin typeface="Arial Narrow" panose="020B0606020202030204" pitchFamily="34" charset="0"/>
                <a:sym typeface="+mn-ea"/>
              </a:rPr>
              <a:t> </a:t>
            </a:r>
            <a:endParaRPr lang="pt-PT" sz="1400" i="1" dirty="0">
              <a:solidFill>
                <a:schemeClr val="tx1"/>
              </a:solidFill>
              <a:latin typeface="Arial Narrow" panose="020B0606020202030204" pitchFamily="34" charset="0"/>
            </a:endParaRPr>
          </a:p>
          <a:p>
            <a:pPr algn="just"/>
            <a:endParaRPr lang="pt-PT" sz="1400" i="1" dirty="0">
              <a:solidFill>
                <a:schemeClr val="tx1"/>
              </a:solidFill>
              <a:latin typeface="Arial Narrow" panose="020B0606020202030204" pitchFamily="34" charset="0"/>
            </a:endParaRPr>
          </a:p>
          <a:p>
            <a:pPr lvl="1" algn="just"/>
            <a:r>
              <a:rPr lang="pt-PT" sz="1400" i="1" dirty="0">
                <a:solidFill>
                  <a:schemeClr val="tx1"/>
                </a:solidFill>
                <a:latin typeface="Arial Narrow" panose="020B0606020202030204" pitchFamily="34" charset="0"/>
                <a:sym typeface="+mn-ea"/>
              </a:rPr>
              <a:t>1. </a:t>
            </a:r>
            <a:r>
              <a:rPr lang="fr-FR" sz="1400" i="1" dirty="0">
                <a:solidFill>
                  <a:schemeClr val="tx1"/>
                </a:solidFill>
                <a:latin typeface="Arial Narrow" panose="020B0606020202030204" pitchFamily="34" charset="0"/>
                <a:sym typeface="+mn-ea"/>
              </a:rPr>
              <a:t>Inscription en ligne via la plateforme: </a:t>
            </a:r>
            <a:r>
              <a:rPr lang="en-US" sz="1400" dirty="0" smtClean="0">
                <a:latin typeface="Arial Narrow" panose="020B0606020202030204" pitchFamily="34" charset="0"/>
                <a:sym typeface="+mn-ea"/>
              </a:rPr>
              <a:t>www.atlanticbusinessforum.com </a:t>
            </a:r>
            <a:r>
              <a:rPr lang="pt-PT" sz="1400" i="1" dirty="0" smtClean="0">
                <a:solidFill>
                  <a:schemeClr val="tx1"/>
                </a:solidFill>
                <a:latin typeface="Arial Narrow" panose="020B0606020202030204" pitchFamily="34" charset="0"/>
                <a:sym typeface="+mn-ea"/>
              </a:rPr>
              <a:t>; </a:t>
            </a:r>
            <a:r>
              <a:rPr lang="pt-PT" sz="1400" i="1" dirty="0">
                <a:solidFill>
                  <a:schemeClr val="tx1"/>
                </a:solidFill>
                <a:latin typeface="Arial Narrow" panose="020B0606020202030204" pitchFamily="34" charset="0"/>
                <a:sym typeface="+mn-ea"/>
              </a:rPr>
              <a:t>ou</a:t>
            </a:r>
            <a:endParaRPr lang="pt-PT" sz="1400" i="1" dirty="0">
              <a:solidFill>
                <a:schemeClr val="tx1"/>
              </a:solidFill>
              <a:latin typeface="Arial Narrow" panose="020B0606020202030204" pitchFamily="34" charset="0"/>
            </a:endParaRPr>
          </a:p>
          <a:p>
            <a:pPr lvl="1" algn="just"/>
            <a:endParaRPr lang="pt-PT" sz="1400" i="1" dirty="0">
              <a:solidFill>
                <a:schemeClr val="tx1"/>
              </a:solidFill>
              <a:latin typeface="Arial Narrow" panose="020B0606020202030204" pitchFamily="34" charset="0"/>
            </a:endParaRPr>
          </a:p>
          <a:p>
            <a:pPr lvl="1" algn="just"/>
            <a:r>
              <a:rPr lang="pt-PT" sz="1400" i="1" dirty="0">
                <a:solidFill>
                  <a:schemeClr val="tx1"/>
                </a:solidFill>
                <a:latin typeface="Arial Narrow" panose="020B0606020202030204" pitchFamily="34" charset="0"/>
                <a:sym typeface="+mn-ea"/>
              </a:rPr>
              <a:t>2. </a:t>
            </a:r>
            <a:r>
              <a:rPr lang="fr-FR" sz="1400" i="1" dirty="0">
                <a:solidFill>
                  <a:schemeClr val="tx1"/>
                </a:solidFill>
                <a:latin typeface="Arial Narrow" panose="020B0606020202030204" pitchFamily="34" charset="0"/>
                <a:sym typeface="+mn-ea"/>
              </a:rPr>
              <a:t>L'envoi d'un formulaire </a:t>
            </a:r>
            <a:r>
              <a:rPr lang="fr-FR" sz="1400" i="1" dirty="0" smtClean="0">
                <a:solidFill>
                  <a:schemeClr val="tx1"/>
                </a:solidFill>
                <a:latin typeface="Arial Narrow" panose="020B0606020202030204" pitchFamily="34" charset="0"/>
                <a:sym typeface="+mn-ea"/>
              </a:rPr>
              <a:t>d’inscription dûment </a:t>
            </a:r>
            <a:r>
              <a:rPr lang="fr-FR" sz="1400" i="1" dirty="0">
                <a:solidFill>
                  <a:schemeClr val="tx1"/>
                </a:solidFill>
                <a:latin typeface="Arial Narrow" panose="020B0606020202030204" pitchFamily="34" charset="0"/>
                <a:sym typeface="+mn-ea"/>
              </a:rPr>
              <a:t>rempli </a:t>
            </a:r>
            <a:r>
              <a:rPr lang="fr-FR" sz="1400" i="1" dirty="0" smtClean="0">
                <a:solidFill>
                  <a:schemeClr val="tx1"/>
                </a:solidFill>
                <a:latin typeface="Arial Narrow" panose="020B0606020202030204" pitchFamily="34" charset="0"/>
                <a:sym typeface="+mn-ea"/>
              </a:rPr>
              <a:t>qui </a:t>
            </a:r>
            <a:r>
              <a:rPr lang="fr-FR" sz="1400" i="1" dirty="0">
                <a:solidFill>
                  <a:schemeClr val="tx1"/>
                </a:solidFill>
                <a:latin typeface="Arial Narrow" panose="020B0606020202030204" pitchFamily="34" charset="0"/>
                <a:sym typeface="+mn-ea"/>
              </a:rPr>
              <a:t>peut être téléchargé sur ladite plate-forme</a:t>
            </a:r>
            <a:r>
              <a:rPr lang="pt-PT" sz="1400" i="1" dirty="0" smtClean="0">
                <a:solidFill>
                  <a:schemeClr val="tx1"/>
                </a:solidFill>
                <a:latin typeface="Arial Narrow" panose="020B0606020202030204" pitchFamily="34" charset="0"/>
                <a:sym typeface="+mn-ea"/>
              </a:rPr>
              <a:t>.</a:t>
            </a:r>
            <a:endParaRPr lang="pt-PT" sz="1400" i="1" dirty="0">
              <a:solidFill>
                <a:schemeClr val="tx1"/>
              </a:solidFill>
              <a:latin typeface="Arial Narrow" panose="020B0606020202030204" pitchFamily="34" charset="0"/>
            </a:endParaRPr>
          </a:p>
          <a:p>
            <a:pPr algn="just"/>
            <a:endParaRPr lang="pt-PT" sz="1400" i="1" dirty="0">
              <a:solidFill>
                <a:schemeClr val="tx1"/>
              </a:solidFill>
              <a:latin typeface="Arial Narrow" panose="020B0606020202030204" pitchFamily="34" charset="0"/>
            </a:endParaRPr>
          </a:p>
          <a:p>
            <a:pPr algn="just"/>
            <a:r>
              <a:rPr lang="fr-FR" sz="1400" i="1" dirty="0">
                <a:solidFill>
                  <a:schemeClr val="tx1"/>
                </a:solidFill>
                <a:latin typeface="Arial Narrow" panose="020B0606020202030204" pitchFamily="34" charset="0"/>
                <a:sym typeface="+mn-ea"/>
              </a:rPr>
              <a:t>Aux fins d'inscription, toutes les instructions saisies doivent être strictement suivies, soit dans le règlement de l'événement, soit dans le formulaire </a:t>
            </a:r>
            <a:r>
              <a:rPr lang="fr-FR" sz="1400" i="1" dirty="0" smtClean="0">
                <a:solidFill>
                  <a:schemeClr val="tx1"/>
                </a:solidFill>
                <a:latin typeface="Arial Narrow" panose="020B0606020202030204" pitchFamily="34" charset="0"/>
                <a:sym typeface="+mn-ea"/>
              </a:rPr>
              <a:t>d'inscription</a:t>
            </a:r>
            <a:r>
              <a:rPr lang="pt-PT" sz="1400" i="1" dirty="0" smtClean="0">
                <a:solidFill>
                  <a:schemeClr val="tx1"/>
                </a:solidFill>
                <a:latin typeface="Arial Narrow" panose="020B0606020202030204" pitchFamily="34" charset="0"/>
                <a:sym typeface="+mn-ea"/>
              </a:rPr>
              <a:t>.</a:t>
            </a:r>
          </a:p>
        </p:txBody>
      </p:sp>
      <p:pic>
        <p:nvPicPr>
          <p:cNvPr id="8"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4"/>
          <a:stretch>
            <a:fillRect/>
          </a:stretch>
        </p:blipFill>
        <p:spPr>
          <a:xfrm>
            <a:off x="-635" y="71120"/>
            <a:ext cx="5207000" cy="1143000"/>
          </a:xfrm>
          <a:prstGeom prst="rect">
            <a:avLst/>
          </a:prstGeom>
        </p:spPr>
      </p:pic>
      <p:sp>
        <p:nvSpPr>
          <p:cNvPr id="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12</a:t>
            </a:fld>
            <a:endParaRPr lang="fr-FR" altLang="pt-PT" sz="1200" b="1" i="1" u="sng" dirty="0" smtClean="0">
              <a:solidFill>
                <a:schemeClr val="tx1"/>
              </a:solidFill>
            </a:endParaRPr>
          </a:p>
        </p:txBody>
      </p:sp>
      <p:sp>
        <p:nvSpPr>
          <p:cNvPr id="11" name="CaixaDeTexto 67"/>
          <p:cNvSpPr txBox="1"/>
          <p:nvPr/>
        </p:nvSpPr>
        <p:spPr>
          <a:xfrm>
            <a:off x="9726930" y="3755390"/>
            <a:ext cx="2466340" cy="1900555"/>
          </a:xfrm>
          <a:prstGeom prst="rect">
            <a:avLst/>
          </a:prstGeom>
          <a:noFill/>
        </p:spPr>
        <p:txBody>
          <a:bodyPr wrap="square" rtlCol="0">
            <a:noAutofit/>
          </a:bodyPr>
          <a:lstStyle/>
          <a:p>
            <a:pPr algn="ctr"/>
            <a:r>
              <a:rPr lang="pt-PT" sz="2400" dirty="0" smtClean="0">
                <a:solidFill>
                  <a:srgbClr val="008CBA"/>
                </a:solidFill>
                <a:sym typeface="+mn-ea"/>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000" dirty="0">
                <a:solidFill>
                  <a:srgbClr val="008CBA"/>
                </a:solidFill>
              </a:rPr>
              <a:t>CABO VERDE</a:t>
            </a:r>
          </a:p>
        </p:txBody>
      </p:sp>
      <p:pic>
        <p:nvPicPr>
          <p:cNvPr id="15" name="Image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340" y="3844290"/>
            <a:ext cx="1209040" cy="10033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ângulo Retângulo 5"/>
          <p:cNvSpPr/>
          <p:nvPr/>
        </p:nvSpPr>
        <p:spPr>
          <a:xfrm flipH="1">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7" name="Imagem 6" descr="LOGO-Paises ecowas"/>
          <p:cNvPicPr>
            <a:picLocks noChangeAspect="1"/>
          </p:cNvPicPr>
          <p:nvPr/>
        </p:nvPicPr>
        <p:blipFill>
          <a:blip r:embed="rId2"/>
          <a:stretch>
            <a:fillRect/>
          </a:stretch>
        </p:blipFill>
        <p:spPr>
          <a:xfrm>
            <a:off x="3617595" y="1436370"/>
            <a:ext cx="3897630" cy="3858260"/>
          </a:xfrm>
          <a:prstGeom prst="rect">
            <a:avLst/>
          </a:prstGeom>
        </p:spPr>
      </p:pic>
      <p:sp>
        <p:nvSpPr>
          <p:cNvPr id="8" name="CaixaDeTexto 1"/>
          <p:cNvSpPr txBox="1"/>
          <p:nvPr/>
        </p:nvSpPr>
        <p:spPr>
          <a:xfrm>
            <a:off x="7668894" y="3970030"/>
            <a:ext cx="1734893" cy="368300"/>
          </a:xfrm>
          <a:prstGeom prst="rect">
            <a:avLst/>
          </a:prstGeom>
          <a:noFill/>
        </p:spPr>
        <p:txBody>
          <a:bodyPr wrap="square" rtlCol="0">
            <a:spAutoFit/>
          </a:bodyPr>
          <a:lstStyle/>
          <a:p>
            <a:pPr algn="ctr"/>
            <a:r>
              <a:rPr lang="pt-PT" i="1" dirty="0">
                <a:solidFill>
                  <a:schemeClr val="bg1"/>
                </a:solidFill>
                <a:latin typeface="Arial Narrow" panose="020B0606020202030204" pitchFamily="34" charset="0"/>
              </a:rPr>
              <a:t>CONTACTS</a:t>
            </a:r>
          </a:p>
        </p:txBody>
      </p:sp>
      <p:sp>
        <p:nvSpPr>
          <p:cNvPr id="11" name="CaixaDeTexto 53"/>
          <p:cNvSpPr txBox="1"/>
          <p:nvPr/>
        </p:nvSpPr>
        <p:spPr>
          <a:xfrm>
            <a:off x="9911080" y="4582795"/>
            <a:ext cx="2099945" cy="1445260"/>
          </a:xfrm>
          <a:prstGeom prst="rect">
            <a:avLst/>
          </a:prstGeom>
          <a:noFill/>
        </p:spPr>
        <p:txBody>
          <a:bodyPr wrap="square" rtlCol="0">
            <a:spAutoFit/>
          </a:bodyPr>
          <a:lstStyle/>
          <a:p>
            <a:r>
              <a:rPr lang="en-US" sz="1600" b="1" i="1" dirty="0" smtClean="0">
                <a:solidFill>
                  <a:srgbClr val="008CBA"/>
                </a:solidFill>
              </a:rPr>
              <a:t>BUSINESS FORUM</a:t>
            </a:r>
            <a:endParaRPr lang="en-US" sz="1600" b="1" i="1" dirty="0">
              <a:solidFill>
                <a:srgbClr val="008C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pt-PT" altLang="en-US" sz="1200" dirty="0" smtClean="0">
                <a:latin typeface="Arial Narrow" panose="020B0606020202030204" pitchFamily="34" charset="0"/>
                <a:sym typeface="+mn-ea"/>
              </a:rPr>
              <a:t>Viber</a:t>
            </a:r>
            <a:r>
              <a:rPr lang="en-US" sz="1200" dirty="0">
                <a:latin typeface="Arial Narrow" panose="020B0606020202030204" pitchFamily="34" charset="0"/>
                <a:sym typeface="+mn-ea"/>
              </a:rPr>
              <a:t>:+351 964 406 800</a:t>
            </a:r>
            <a:endParaRPr lang="en-US" sz="1200" dirty="0">
              <a:latin typeface="Arial Narrow" panose="020B0606020202030204" pitchFamily="34" charset="0"/>
            </a:endParaRPr>
          </a:p>
          <a:p>
            <a:r>
              <a:rPr lang="en-US" sz="1200" dirty="0">
                <a:latin typeface="Arial Narrow" panose="020B0606020202030204" pitchFamily="34" charset="0"/>
                <a:sym typeface="+mn-ea"/>
              </a:rPr>
              <a:t>Skype: </a:t>
            </a:r>
            <a:r>
              <a:rPr lang="en-US" sz="1200" dirty="0" err="1">
                <a:latin typeface="Arial Narrow" panose="020B0606020202030204" pitchFamily="34" charset="0"/>
                <a:sym typeface="+mn-ea"/>
              </a:rPr>
              <a:t>setimocontinente</a:t>
            </a:r>
          </a:p>
          <a:p>
            <a:r>
              <a:rPr lang="en-US" sz="1200" dirty="0">
                <a:latin typeface="Arial Narrow" panose="020B0606020202030204" pitchFamily="34" charset="0"/>
                <a:sym typeface="+mn-ea"/>
              </a:rPr>
              <a:t>www.businessround.emergys.pt</a:t>
            </a:r>
            <a:r>
              <a:rPr lang="en-US" sz="1200" dirty="0" err="1">
                <a:latin typeface="Arial Narrow" panose="020B0606020202030204" pitchFamily="34" charset="0"/>
                <a:sym typeface="+mn-ea"/>
              </a:rPr>
              <a:t> </a:t>
            </a:r>
            <a:endParaRPr lang="en-US" sz="1200" dirty="0">
              <a:latin typeface="Arial Narrow" panose="020B0606020202030204" pitchFamily="34" charset="0"/>
            </a:endParaRPr>
          </a:p>
          <a:p>
            <a:r>
              <a:rPr lang="pt-PT" altLang="en-US" sz="1200" dirty="0" smtClean="0">
                <a:latin typeface="Arial Narrow" panose="020B0606020202030204" pitchFamily="34" charset="0"/>
                <a:sym typeface="+mn-ea"/>
              </a:rPr>
              <a:t>i</a:t>
            </a:r>
            <a:r>
              <a:rPr lang="en-US" sz="1200" dirty="0" smtClean="0">
                <a:latin typeface="Arial Narrow" panose="020B0606020202030204" pitchFamily="34" charset="0"/>
                <a:sym typeface="+mn-ea"/>
              </a:rPr>
              <a:t>nfo@atlanticbusiness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smtClean="0">
              <a:latin typeface="Arial Narrow" panose="020B0606020202030204" pitchFamily="34" charset="0"/>
            </a:endParaRPr>
          </a:p>
          <a:p>
            <a:r>
              <a:rPr lang="en-US" sz="1200" dirty="0" smtClean="0">
                <a:latin typeface="Arial Narrow" panose="020B0606020202030204" pitchFamily="34" charset="0"/>
                <a:sym typeface="+mn-ea"/>
              </a:rPr>
              <a:t>www</a:t>
            </a:r>
            <a:r>
              <a:rPr lang="en-US" sz="1200" dirty="0">
                <a:latin typeface="Arial Narrow" panose="020B0606020202030204" pitchFamily="34" charset="0"/>
                <a:sym typeface="+mn-ea"/>
              </a:rPr>
              <a:t>.</a:t>
            </a:r>
            <a:r>
              <a:rPr lang="en-US" sz="1200" dirty="0" smtClean="0">
                <a:latin typeface="Arial Narrow" panose="020B0606020202030204" pitchFamily="34" charset="0"/>
                <a:sym typeface="+mn-ea"/>
              </a:rPr>
              <a:t>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a:latin typeface="Arial Narrow" panose="020B0606020202030204" pitchFamily="34" charset="0"/>
            </a:endParaRPr>
          </a:p>
        </p:txBody>
      </p:sp>
      <p:pic>
        <p:nvPicPr>
          <p:cNvPr id="14"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6"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sp>
        <p:nvSpPr>
          <p:cNvPr id="18" name="CaixaDeTexto 67"/>
          <p:cNvSpPr txBox="1"/>
          <p:nvPr/>
        </p:nvSpPr>
        <p:spPr>
          <a:xfrm>
            <a:off x="9281795" y="1629410"/>
            <a:ext cx="2729230" cy="1900555"/>
          </a:xfrm>
          <a:prstGeom prst="rect">
            <a:avLst/>
          </a:prstGeom>
          <a:noFill/>
        </p:spPr>
        <p:txBody>
          <a:bodyPr wrap="square" rtlCol="0">
            <a:noAutofit/>
          </a:bodyPr>
          <a:lstStyle/>
          <a:p>
            <a:pPr algn="ctr"/>
            <a:r>
              <a:rPr lang="pt-PT" sz="2400" dirty="0" smtClean="0">
                <a:solidFill>
                  <a:srgbClr val="008CBA"/>
                </a:solidFill>
                <a:sym typeface="+mn-ea"/>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000" dirty="0">
                <a:solidFill>
                  <a:srgbClr val="008CBA"/>
                </a:solidFill>
              </a:rPr>
              <a:t>CABO VERDE</a:t>
            </a:r>
          </a:p>
        </p:txBody>
      </p:sp>
      <p:pic>
        <p:nvPicPr>
          <p:cNvPr id="19" name="Imagem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25" y="3408045"/>
            <a:ext cx="1415415" cy="117411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13</a:t>
            </a:fld>
            <a:endParaRPr lang="fr-FR" altLang="pt-PT" sz="1200" b="1" i="1" u="sng" dirty="0" smtClean="0">
              <a:solidFill>
                <a:schemeClr val="tx1"/>
              </a:solidFill>
            </a:endParaRPr>
          </a:p>
        </p:txBody>
      </p:sp>
      <p:pic>
        <p:nvPicPr>
          <p:cNvPr id="90" name="Imagem 89" descr="logo"/>
          <p:cNvPicPr>
            <a:picLocks noChangeAspect="1"/>
          </p:cNvPicPr>
          <p:nvPr/>
        </p:nvPicPr>
        <p:blipFill>
          <a:blip r:embed="rId5"/>
          <a:stretch>
            <a:fillRect/>
          </a:stretch>
        </p:blipFill>
        <p:spPr>
          <a:xfrm>
            <a:off x="7999095" y="120650"/>
            <a:ext cx="4168140" cy="915035"/>
          </a:xfrm>
          <a:prstGeom prst="rect">
            <a:avLst/>
          </a:prstGeom>
        </p:spPr>
      </p:pic>
      <p:sp>
        <p:nvSpPr>
          <p:cNvPr id="39" name="Rectangle 2"/>
          <p:cNvSpPr txBox="1">
            <a:spLocks noChangeArrowheads="1"/>
          </p:cNvSpPr>
          <p:nvPr/>
        </p:nvSpPr>
        <p:spPr>
          <a:xfrm>
            <a:off x="300355" y="488315"/>
            <a:ext cx="3305810"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BUSINESS </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ROUND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ângulo Retângulo 4"/>
          <p:cNvSpPr/>
          <p:nvPr/>
        </p:nvSpPr>
        <p:spPr>
          <a:xfrm flipH="1">
            <a:off x="0"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0" name="Imagem 9" descr="LOGO-Paises ecowas"/>
          <p:cNvPicPr>
            <a:picLocks noChangeAspect="1"/>
          </p:cNvPicPr>
          <p:nvPr/>
        </p:nvPicPr>
        <p:blipFill>
          <a:blip r:embed="rId2"/>
          <a:stretch>
            <a:fillRect/>
          </a:stretch>
        </p:blipFill>
        <p:spPr>
          <a:xfrm>
            <a:off x="4612640" y="478155"/>
            <a:ext cx="3897630" cy="3858260"/>
          </a:xfrm>
          <a:prstGeom prst="rect">
            <a:avLst/>
          </a:prstGeom>
        </p:spPr>
      </p:pic>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27" name="Imagem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855" y="3173095"/>
            <a:ext cx="677545" cy="561975"/>
          </a:xfrm>
          <a:prstGeom prst="rect">
            <a:avLst/>
          </a:prstGeom>
        </p:spPr>
      </p:pic>
      <p:sp>
        <p:nvSpPr>
          <p:cNvPr id="127" name="CaixaDeTexto 53"/>
          <p:cNvSpPr txBox="1"/>
          <p:nvPr/>
        </p:nvSpPr>
        <p:spPr>
          <a:xfrm>
            <a:off x="9707526" y="4514445"/>
            <a:ext cx="2460253" cy="1260475"/>
          </a:xfrm>
          <a:prstGeom prst="rect">
            <a:avLst/>
          </a:prstGeom>
          <a:noFill/>
        </p:spPr>
        <p:txBody>
          <a:bodyPr wrap="square" rtlCol="0">
            <a:spAutoFit/>
          </a:bodyPr>
          <a:lstStyle/>
          <a:p>
            <a:r>
              <a:rPr lang="en-US" sz="1600" b="1" i="1" dirty="0" smtClean="0">
                <a:solidFill>
                  <a:srgbClr val="3EA4BA"/>
                </a:solidFill>
              </a:rPr>
              <a:t>BUSINESS </a:t>
            </a:r>
            <a:r>
              <a:rPr lang="pt-PT" altLang="en-US" sz="1600" b="1" i="1" dirty="0" smtClean="0">
                <a:solidFill>
                  <a:srgbClr val="3EA4BA"/>
                </a:solidFill>
              </a:rPr>
              <a:t>ROUND</a:t>
            </a:r>
            <a:endParaRPr lang="en-US" sz="1600" b="1" i="1" dirty="0">
              <a:solidFill>
                <a:srgbClr val="3EA4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p>
          <a:p>
            <a:r>
              <a:rPr lang="en-US" sz="1200" dirty="0">
                <a:latin typeface="Arial Narrow" panose="020B0606020202030204" pitchFamily="34" charset="0"/>
                <a:sym typeface="+mn-ea"/>
              </a:rPr>
              <a:t>www.businessround.emergys.pt</a:t>
            </a:r>
            <a:r>
              <a:rPr lang="en-US" sz="1200" dirty="0" err="1">
                <a:latin typeface="Arial Narrow" panose="020B0606020202030204" pitchFamily="34" charset="0"/>
                <a:sym typeface="+mn-ea"/>
              </a:rPr>
              <a:t> </a:t>
            </a:r>
            <a:endParaRPr lang="en-US" sz="1200" dirty="0">
              <a:latin typeface="Arial Narrow" panose="020B0606020202030204" pitchFamily="34" charset="0"/>
            </a:endParaRPr>
          </a:p>
          <a:p>
            <a:r>
              <a:rPr lang="en-US" sz="1200" dirty="0" smtClean="0">
                <a:latin typeface="Arial Narrow" panose="020B0606020202030204" pitchFamily="34" charset="0"/>
              </a:rPr>
              <a:t>info@atlanticbusiness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endParaRPr lang="en-US" sz="1200" dirty="0">
              <a:latin typeface="Arial Narrow" panose="020B0606020202030204" pitchFamily="34" charset="0"/>
            </a:endParaRPr>
          </a:p>
        </p:txBody>
      </p:sp>
      <p:pic>
        <p:nvPicPr>
          <p:cNvPr id="26" name="Imagem 25" descr="logo"/>
          <p:cNvPicPr>
            <a:picLocks noChangeAspect="1"/>
          </p:cNvPicPr>
          <p:nvPr/>
        </p:nvPicPr>
        <p:blipFill>
          <a:blip r:embed="rId5"/>
          <a:stretch>
            <a:fillRect/>
          </a:stretch>
        </p:blipFill>
        <p:spPr>
          <a:xfrm>
            <a:off x="9074150" y="124460"/>
            <a:ext cx="3107055" cy="681990"/>
          </a:xfrm>
          <a:prstGeom prst="rect">
            <a:avLst/>
          </a:prstGeom>
        </p:spPr>
      </p:pic>
      <p:pic>
        <p:nvPicPr>
          <p:cNvPr id="9" name="Imagem 8" descr="logo"/>
          <p:cNvPicPr>
            <a:picLocks noChangeAspect="1"/>
          </p:cNvPicPr>
          <p:nvPr/>
        </p:nvPicPr>
        <p:blipFill>
          <a:blip r:embed="rId6"/>
          <a:stretch>
            <a:fillRect/>
          </a:stretch>
        </p:blipFill>
        <p:spPr>
          <a:xfrm>
            <a:off x="-10795" y="120650"/>
            <a:ext cx="4168140" cy="915035"/>
          </a:xfrm>
          <a:prstGeom prst="rect">
            <a:avLst/>
          </a:prstGeom>
        </p:spPr>
      </p:pic>
      <p:graphicFrame>
        <p:nvGraphicFramePr>
          <p:cNvPr id="15" name="Tabela 14"/>
          <p:cNvGraphicFramePr/>
          <p:nvPr>
            <p:extLst>
              <p:ext uri="{D42A27DB-BD31-4B8C-83A1-F6EECF244321}">
                <p14:modId xmlns:p14="http://schemas.microsoft.com/office/powerpoint/2010/main" val="2811515742"/>
              </p:ext>
            </p:extLst>
          </p:nvPr>
        </p:nvGraphicFramePr>
        <p:xfrm>
          <a:off x="1021715" y="3860165"/>
          <a:ext cx="8089900" cy="2719705"/>
        </p:xfrm>
        <a:graphic>
          <a:graphicData uri="http://schemas.openxmlformats.org/drawingml/2006/table">
            <a:tbl>
              <a:tblPr firstRow="1" bandRow="1">
                <a:tableStyleId>{5C22544A-7EE6-4342-B048-85BDC9FD1C3A}</a:tableStyleId>
              </a:tblPr>
              <a:tblGrid>
                <a:gridCol w="4196715"/>
                <a:gridCol w="496570"/>
                <a:gridCol w="2924175"/>
                <a:gridCol w="472440"/>
              </a:tblGrid>
              <a:tr h="241300">
                <a:tc>
                  <a:txBody>
                    <a:bodyPr/>
                    <a:lstStyle/>
                    <a:p>
                      <a:pPr indent="0" algn="ctr">
                        <a:buNone/>
                      </a:pPr>
                      <a:r>
                        <a:rPr lang="pt-PT" altLang="en-US" sz="1200" b="1" dirty="0">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pt-PT" altLang="en-US" sz="1200" b="1">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r>
              <a:tr h="274320">
                <a:tc>
                  <a:txBody>
                    <a:bodyPr/>
                    <a:lstStyle/>
                    <a:p>
                      <a:pPr indent="0">
                        <a:buNone/>
                      </a:pPr>
                      <a:r>
                        <a:rPr lang="pt-PT" sz="1200" dirty="0">
                          <a:solidFill>
                            <a:schemeClr val="tx1"/>
                          </a:solidFill>
                          <a:latin typeface="Arial Narrow" panose="020B0606020202030204" pitchFamily="34" charset="0"/>
                          <a:cs typeface="Arial Narrow" panose="020B0606020202030204" pitchFamily="34" charset="0"/>
                          <a:sym typeface="+mn-ea"/>
                        </a:rPr>
                        <a:t> </a:t>
                      </a:r>
                      <a:r>
                        <a:rPr lang="pt-PT" altLang="en-US" sz="1200" dirty="0" smtClean="0">
                          <a:solidFill>
                            <a:schemeClr val="tx1"/>
                          </a:solidFill>
                          <a:latin typeface="Arial Narrow" panose="020B0606020202030204" pitchFamily="34" charset="0"/>
                          <a:cs typeface="Arial Narrow" panose="020B0606020202030204" pitchFamily="34" charset="0"/>
                          <a:sym typeface="+mn-ea"/>
                        </a:rPr>
                        <a:t>Préambule</a:t>
                      </a:r>
                      <a:endParaRPr lang="pt-PT" altLang="en-US"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3</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fr-FR" sz="1200" b="0" dirty="0" smtClean="0">
                          <a:solidFill>
                            <a:schemeClr val="tx1"/>
                          </a:solidFill>
                          <a:latin typeface="Arial Narrow" panose="020B0606020202030204" pitchFamily="34" charset="0"/>
                          <a:cs typeface="Arial Narrow" panose="020B0606020202030204" pitchFamily="34" charset="0"/>
                          <a:sym typeface="+mn-ea"/>
                        </a:rPr>
                        <a:t>L</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es</a:t>
                      </a:r>
                      <a:r>
                        <a:rPr lang="fr-FR" sz="1200" b="0" dirty="0" smtClean="0">
                          <a:solidFill>
                            <a:schemeClr val="tx1"/>
                          </a:solidFill>
                          <a:latin typeface="Arial Narrow" panose="020B0606020202030204" pitchFamily="34" charset="0"/>
                          <a:cs typeface="Arial Narrow" panose="020B0606020202030204" pitchFamily="34" charset="0"/>
                          <a:sym typeface="+mn-ea"/>
                        </a:rPr>
                        <a:t> R</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esponsabilités des </a:t>
                      </a:r>
                      <a:r>
                        <a:rPr lang="fr-FR" sz="1200" b="0" dirty="0" smtClean="0">
                          <a:solidFill>
                            <a:schemeClr val="tx1"/>
                          </a:solidFill>
                          <a:latin typeface="Arial Narrow" panose="020B0606020202030204" pitchFamily="34" charset="0"/>
                          <a:cs typeface="Arial Narrow" panose="020B0606020202030204" pitchFamily="34" charset="0"/>
                          <a:sym typeface="+mn-ea"/>
                        </a:rPr>
                        <a:t>P</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artenaires</a:t>
                      </a:r>
                      <a:r>
                        <a:rPr lang="fr-FR" sz="1200" b="0" dirty="0" smtClean="0">
                          <a:solidFill>
                            <a:schemeClr val="tx1"/>
                          </a:solidFill>
                          <a:latin typeface="Arial Narrow" panose="020B0606020202030204" pitchFamily="34" charset="0"/>
                          <a:cs typeface="Arial Narrow" panose="020B0606020202030204" pitchFamily="34" charset="0"/>
                          <a:sym typeface="+mn-ea"/>
                        </a:rPr>
                        <a:t> </a:t>
                      </a:r>
                      <a:r>
                        <a:rPr lang="fr-FR" sz="1200" b="0" dirty="0">
                          <a:solidFill>
                            <a:schemeClr val="tx1"/>
                          </a:solidFill>
                          <a:latin typeface="Arial Narrow" panose="020B0606020202030204" pitchFamily="34" charset="0"/>
                          <a:cs typeface="Arial Narrow" panose="020B0606020202030204" pitchFamily="34" charset="0"/>
                          <a:sym typeface="+mn-ea"/>
                        </a:rPr>
                        <a:t>A</a:t>
                      </a:r>
                      <a:r>
                        <a:rPr lang="pt-PT" altLang="fr-FR" sz="1200" b="0" dirty="0">
                          <a:solidFill>
                            <a:schemeClr val="tx1"/>
                          </a:solidFill>
                          <a:latin typeface="Arial Narrow" panose="020B0606020202030204" pitchFamily="34" charset="0"/>
                          <a:cs typeface="Arial Narrow" panose="020B0606020202030204" pitchFamily="34" charset="0"/>
                          <a:sym typeface="+mn-ea"/>
                        </a:rPr>
                        <a:t>ssociés</a:t>
                      </a:r>
                      <a:r>
                        <a:rPr lang="fr-FR" sz="1200" b="0" dirty="0">
                          <a:solidFill>
                            <a:schemeClr val="tx1"/>
                          </a:solidFill>
                          <a:latin typeface="Arial Narrow" panose="020B0606020202030204" pitchFamily="34" charset="0"/>
                          <a:cs typeface="Arial Narrow" panose="020B0606020202030204" pitchFamily="34" charset="0"/>
                          <a:sym typeface="+mn-ea"/>
                        </a:rPr>
                        <a:t> </a:t>
                      </a:r>
                      <a:endParaRPr lang="fr-FR"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8</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pt-PT" sz="1200" dirty="0">
                          <a:solidFill>
                            <a:schemeClr val="tx1"/>
                          </a:solidFill>
                          <a:latin typeface="Arial Narrow" panose="020B0606020202030204" pitchFamily="34" charset="0"/>
                          <a:cs typeface="Arial Narrow" panose="020B0606020202030204" pitchFamily="34" charset="0"/>
                          <a:sym typeface="+mn-ea"/>
                        </a:rPr>
                        <a:t>Le Business Round</a:t>
                      </a:r>
                      <a:r>
                        <a:rPr lang="fr-FR" sz="1200" dirty="0">
                          <a:solidFill>
                            <a:schemeClr val="tx1"/>
                          </a:solidFill>
                          <a:latin typeface="Arial Narrow" panose="020B0606020202030204" pitchFamily="34" charset="0"/>
                          <a:cs typeface="Arial Narrow" panose="020B0606020202030204" pitchFamily="34" charset="0"/>
                          <a:sym typeface="+mn-ea"/>
                        </a:rPr>
                        <a:t> </a:t>
                      </a:r>
                      <a:endParaRPr lang="pt-PT" altLang="en-US"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4</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pt-PT" sz="1200" b="0" dirty="0">
                          <a:solidFill>
                            <a:schemeClr val="tx1"/>
                          </a:solidFill>
                          <a:latin typeface="Arial Narrow" panose="020B0606020202030204" pitchFamily="34" charset="0"/>
                          <a:cs typeface="Arial Narrow" panose="020B0606020202030204" pitchFamily="34" charset="0"/>
                          <a:sym typeface="+mn-ea"/>
                        </a:rPr>
                        <a:t>Assistance Juridique et Interpréte </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9</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just"/>
                      <a:r>
                        <a:rPr lang="pt-PT" altLang="en-US" sz="1200">
                          <a:solidFill>
                            <a:schemeClr val="tx1"/>
                          </a:solidFill>
                          <a:latin typeface="Arial Narrow" panose="020B0606020202030204" pitchFamily="34" charset="0"/>
                          <a:cs typeface="Arial Narrow" panose="020B0606020202030204" pitchFamily="34" charset="0"/>
                          <a:sym typeface="+mn-ea"/>
                        </a:rPr>
                        <a:t>La Dimension  Géoéconomique du Cap Vert</a:t>
                      </a:r>
                      <a:endParaRPr lang="pt-PT" altLang="en-US"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5</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pt-PT" sz="1200" b="0" dirty="0">
                          <a:solidFill>
                            <a:schemeClr val="tx1"/>
                          </a:solidFill>
                          <a:latin typeface="Arial Narrow" panose="020B0606020202030204" pitchFamily="34" charset="0"/>
                          <a:cs typeface="Arial Narrow" panose="020B0606020202030204" pitchFamily="34" charset="0"/>
                          <a:sym typeface="+mn-ea"/>
                        </a:rPr>
                        <a:t>Le programme</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10</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just"/>
                      <a:r>
                        <a:rPr lang="pt-PT" sz="1200" b="0" dirty="0">
                          <a:solidFill>
                            <a:schemeClr val="tx1"/>
                          </a:solidFill>
                          <a:latin typeface="Arial Narrow" panose="020B0606020202030204" pitchFamily="34" charset="0"/>
                          <a:cs typeface="Arial Narrow" panose="020B0606020202030204" pitchFamily="34" charset="0"/>
                          <a:sym typeface="+mn-ea"/>
                        </a:rPr>
                        <a:t>Les ÉTAPS du Business Round</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fr-FR" sz="1200" b="0" dirty="0">
                          <a:solidFill>
                            <a:schemeClr val="tx1"/>
                          </a:solidFill>
                          <a:latin typeface="Arial Narrow" panose="020B0606020202030204" pitchFamily="34" charset="0"/>
                          <a:cs typeface="Arial Narrow" panose="020B0606020202030204" pitchFamily="34" charset="0"/>
                          <a:sym typeface="+mn-ea"/>
                        </a:rPr>
                        <a:t>C</a:t>
                      </a:r>
                      <a:r>
                        <a:rPr lang="pt-PT" altLang="fr-FR" sz="1200" b="0" dirty="0">
                          <a:solidFill>
                            <a:schemeClr val="tx1"/>
                          </a:solidFill>
                          <a:latin typeface="Arial Narrow" panose="020B0606020202030204" pitchFamily="34" charset="0"/>
                          <a:cs typeface="Arial Narrow" panose="020B0606020202030204" pitchFamily="34" charset="0"/>
                          <a:sym typeface="+mn-ea"/>
                        </a:rPr>
                        <a:t>onditions d'expression d'intérêt  d</a:t>
                      </a:r>
                      <a:r>
                        <a:rPr lang="fr-FR" sz="1200" b="0" dirty="0">
                          <a:solidFill>
                            <a:schemeClr val="tx1"/>
                          </a:solidFill>
                          <a:latin typeface="Arial Narrow" panose="020B0606020202030204" pitchFamily="34" charset="0"/>
                          <a:cs typeface="Arial Narrow" panose="020B0606020202030204" pitchFamily="34" charset="0"/>
                          <a:sym typeface="+mn-ea"/>
                        </a:rPr>
                        <a:t>'I</a:t>
                      </a:r>
                      <a:r>
                        <a:rPr lang="pt-PT" altLang="fr-FR" sz="1200" b="0" dirty="0">
                          <a:solidFill>
                            <a:schemeClr val="tx1"/>
                          </a:solidFill>
                          <a:latin typeface="Arial Narrow" panose="020B0606020202030204" pitchFamily="34" charset="0"/>
                          <a:cs typeface="Arial Narrow" panose="020B0606020202030204" pitchFamily="34" charset="0"/>
                          <a:sym typeface="+mn-ea"/>
                        </a:rPr>
                        <a:t>nscription</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11</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just"/>
                      <a:r>
                        <a:rPr lang="pt-PT" sz="1200" b="0" dirty="0">
                          <a:solidFill>
                            <a:schemeClr val="tx1"/>
                          </a:solidFill>
                          <a:latin typeface="Arial Narrow" panose="020B0606020202030204" pitchFamily="34" charset="0"/>
                          <a:cs typeface="Arial Narrow" panose="020B0606020202030204" pitchFamily="34" charset="0"/>
                          <a:sym typeface="+mn-ea"/>
                        </a:rPr>
                        <a:t>Méthodologie de Business Round</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r>
                        <a:rPr lang="pt-PT" sz="1200" dirty="0">
                          <a:solidFill>
                            <a:schemeClr val="tx1"/>
                          </a:solidFill>
                          <a:latin typeface="Arial Narrow" panose="020B0606020202030204" pitchFamily="34" charset="0"/>
                          <a:sym typeface="+mn-ea"/>
                        </a:rPr>
                        <a:t>Comment Participer</a:t>
                      </a:r>
                      <a:endParaRPr lang="pt-PT" altLang="fr-FR"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12</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3685">
                <a:tc>
                  <a:txBody>
                    <a:bodyPr/>
                    <a:lstStyle/>
                    <a:p>
                      <a:pPr indent="0">
                        <a:buNone/>
                      </a:pPr>
                      <a:r>
                        <a:rPr lang="pt-PT" sz="1200" b="0" dirty="0">
                          <a:solidFill>
                            <a:schemeClr val="tx1"/>
                          </a:solidFill>
                          <a:latin typeface="Arial Narrow" panose="020B0606020202030204" pitchFamily="34" charset="0"/>
                          <a:cs typeface="Arial Narrow" panose="020B0606020202030204" pitchFamily="34" charset="0"/>
                          <a:sym typeface="+mn-ea"/>
                        </a:rPr>
                        <a:t>Avantages du Business Round</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r>
                        <a:rPr lang="pt-PT" altLang="en-US" sz="1200" dirty="0" err="1" smtClean="0">
                          <a:solidFill>
                            <a:schemeClr val="tx1"/>
                          </a:solidFill>
                          <a:effectLst/>
                          <a:latin typeface="Arial Narrow" panose="020B0606020202030204" pitchFamily="34" charset="0"/>
                          <a:cs typeface="Arial Narrow" panose="020B0606020202030204" pitchFamily="34" charset="0"/>
                          <a:sym typeface="+mn-ea"/>
                        </a:rPr>
                        <a:t>Contacts</a:t>
                      </a:r>
                      <a:endParaRPr lang="pt-PT" altLang="en-US" sz="1200" b="0"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13</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fr-FR" sz="1200" b="0" dirty="0" smtClean="0">
                          <a:solidFill>
                            <a:schemeClr val="tx1"/>
                          </a:solidFill>
                          <a:latin typeface="Arial Narrow" panose="020B0606020202030204" pitchFamily="34" charset="0"/>
                          <a:cs typeface="Arial Narrow" panose="020B0606020202030204" pitchFamily="34" charset="0"/>
                          <a:sym typeface="+mn-ea"/>
                        </a:rPr>
                        <a:t>L</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es</a:t>
                      </a:r>
                      <a:r>
                        <a:rPr lang="fr-FR" sz="1200" b="0" dirty="0" smtClean="0">
                          <a:solidFill>
                            <a:schemeClr val="tx1"/>
                          </a:solidFill>
                          <a:latin typeface="Arial Narrow" panose="020B0606020202030204" pitchFamily="34" charset="0"/>
                          <a:cs typeface="Arial Narrow" panose="020B0606020202030204" pitchFamily="34" charset="0"/>
                          <a:sym typeface="+mn-ea"/>
                        </a:rPr>
                        <a:t> P</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rincipaux</a:t>
                      </a:r>
                      <a:r>
                        <a:rPr lang="fr-FR" sz="1200" b="0" dirty="0" smtClean="0">
                          <a:solidFill>
                            <a:schemeClr val="tx1"/>
                          </a:solidFill>
                          <a:latin typeface="Arial Narrow" panose="020B0606020202030204" pitchFamily="34" charset="0"/>
                          <a:cs typeface="Arial Narrow" panose="020B0606020202030204" pitchFamily="34" charset="0"/>
                          <a:sym typeface="+mn-ea"/>
                        </a:rPr>
                        <a:t> A</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vantages </a:t>
                      </a:r>
                      <a:r>
                        <a:rPr lang="pt-PT" sz="1200" dirty="0">
                          <a:solidFill>
                            <a:schemeClr val="tx1"/>
                          </a:solidFill>
                          <a:latin typeface="Arial Narrow" panose="020B0606020202030204" pitchFamily="34" charset="0"/>
                          <a:cs typeface="Arial Narrow" panose="020B0606020202030204" pitchFamily="34" charset="0"/>
                          <a:sym typeface="+mn-ea"/>
                        </a:rPr>
                        <a:t> dr participer au Business Round</a:t>
                      </a:r>
                      <a:endParaRPr lang="pt-PT" altLang="fr-FR" sz="1200" b="0" dirty="0" smtClean="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pt-PT" altLang="en-US" sz="1200" b="0" i="1">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fr-FR" sz="1200" b="0" dirty="0">
                          <a:solidFill>
                            <a:schemeClr val="tx1"/>
                          </a:solidFill>
                          <a:latin typeface="Arial Narrow" panose="020B0606020202030204" pitchFamily="34" charset="0"/>
                          <a:cs typeface="Arial Narrow" panose="020B0606020202030204" pitchFamily="34" charset="0"/>
                          <a:sym typeface="+mn-ea"/>
                        </a:rPr>
                        <a:t>S</a:t>
                      </a:r>
                      <a:r>
                        <a:rPr lang="pt-PT" altLang="fr-FR" sz="1200" b="0" dirty="0">
                          <a:solidFill>
                            <a:schemeClr val="tx1"/>
                          </a:solidFill>
                          <a:latin typeface="Arial Narrow" panose="020B0606020202030204" pitchFamily="34" charset="0"/>
                          <a:cs typeface="Arial Narrow" panose="020B0606020202030204" pitchFamily="34" charset="0"/>
                          <a:sym typeface="+mn-ea"/>
                        </a:rPr>
                        <a:t>outien aux </a:t>
                      </a:r>
                      <a:r>
                        <a:rPr lang="fr-FR" sz="1200" b="0" dirty="0" smtClean="0">
                          <a:solidFill>
                            <a:schemeClr val="tx1"/>
                          </a:solidFill>
                          <a:latin typeface="Arial Narrow" panose="020B0606020202030204" pitchFamily="34" charset="0"/>
                          <a:cs typeface="Arial Narrow" panose="020B0606020202030204" pitchFamily="34" charset="0"/>
                          <a:sym typeface="+mn-ea"/>
                        </a:rPr>
                        <a:t>A</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ffaires et initiatives d'entreprise</a:t>
                      </a:r>
                      <a:endParaRPr lang="pt-PT" altLang="fr-FR"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endParaRPr lang="pt-PT" altLang="en-US" sz="1200" b="0" i="1"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0">
                <a:tc>
                  <a:txBody>
                    <a:bodyPr/>
                    <a:lstStyle/>
                    <a:p>
                      <a:pPr indent="0">
                        <a:buNone/>
                      </a:pPr>
                      <a:r>
                        <a:rPr lang="fr-FR" sz="1200" b="0" dirty="0" smtClean="0">
                          <a:solidFill>
                            <a:schemeClr val="tx1"/>
                          </a:solidFill>
                          <a:latin typeface="Arial Narrow" panose="020B0606020202030204" pitchFamily="34" charset="0"/>
                          <a:cs typeface="Arial Narrow" panose="020B0606020202030204" pitchFamily="34" charset="0"/>
                          <a:sym typeface="+mn-ea"/>
                        </a:rPr>
                        <a:t>L</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es</a:t>
                      </a:r>
                      <a:r>
                        <a:rPr lang="fr-FR" sz="1200" b="0" dirty="0" smtClean="0">
                          <a:solidFill>
                            <a:schemeClr val="tx1"/>
                          </a:solidFill>
                          <a:latin typeface="Arial Narrow" panose="020B0606020202030204" pitchFamily="34" charset="0"/>
                          <a:cs typeface="Arial Narrow" panose="020B0606020202030204" pitchFamily="34" charset="0"/>
                          <a:sym typeface="+mn-ea"/>
                        </a:rPr>
                        <a:t> A</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ctivités des </a:t>
                      </a:r>
                      <a:r>
                        <a:rPr lang="fr-FR" sz="1200" b="0" dirty="0" smtClean="0">
                          <a:solidFill>
                            <a:schemeClr val="tx1"/>
                          </a:solidFill>
                          <a:latin typeface="Arial Narrow" panose="020B0606020202030204" pitchFamily="34" charset="0"/>
                          <a:cs typeface="Arial Narrow" panose="020B0606020202030204" pitchFamily="34" charset="0"/>
                          <a:sym typeface="+mn-ea"/>
                        </a:rPr>
                        <a:t>P</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artenaires </a:t>
                      </a:r>
                      <a:r>
                        <a:rPr lang="fr-FR" sz="1200" b="0" dirty="0">
                          <a:solidFill>
                            <a:schemeClr val="tx1"/>
                          </a:solidFill>
                          <a:latin typeface="Arial Narrow" panose="020B0606020202030204" pitchFamily="34" charset="0"/>
                          <a:cs typeface="Arial Narrow" panose="020B0606020202030204" pitchFamily="34" charset="0"/>
                          <a:sym typeface="+mn-ea"/>
                        </a:rPr>
                        <a:t>A</a:t>
                      </a:r>
                      <a:r>
                        <a:rPr lang="pt-PT" altLang="fr-FR" sz="1200" b="0" dirty="0">
                          <a:solidFill>
                            <a:schemeClr val="tx1"/>
                          </a:solidFill>
                          <a:latin typeface="Arial Narrow" panose="020B0606020202030204" pitchFamily="34" charset="0"/>
                          <a:cs typeface="Arial Narrow" panose="020B0606020202030204" pitchFamily="34" charset="0"/>
                          <a:sym typeface="+mn-ea"/>
                        </a:rPr>
                        <a:t>ssociés</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0">
                <a:tc>
                  <a:txBody>
                    <a:bodyPr/>
                    <a:lstStyle/>
                    <a:p>
                      <a:pPr algn="l"/>
                      <a:endParaRPr lang="pt-PT" sz="1200" b="0" i="1">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4" name="CaixaDeTexto 67"/>
          <p:cNvSpPr txBox="1"/>
          <p:nvPr/>
        </p:nvSpPr>
        <p:spPr>
          <a:xfrm>
            <a:off x="9360535" y="2009775"/>
            <a:ext cx="2698750" cy="1900555"/>
          </a:xfrm>
          <a:prstGeom prst="rect">
            <a:avLst/>
          </a:prstGeom>
          <a:noFill/>
        </p:spPr>
        <p:txBody>
          <a:bodyPr wrap="square" rtlCol="0">
            <a:noAutofit/>
          </a:bodyPr>
          <a:lstStyle/>
          <a:p>
            <a:pPr algn="ctr"/>
            <a:r>
              <a:rPr lang="pt-PT" sz="2400" dirty="0" smtClean="0">
                <a:solidFill>
                  <a:srgbClr val="008CBA"/>
                </a:solidFill>
              </a:rPr>
              <a:t>09 JUIN</a:t>
            </a:r>
          </a:p>
          <a:p>
            <a:pPr algn="ctr"/>
            <a:r>
              <a:rPr lang="pt-PT" sz="1200" dirty="0">
                <a:solidFill>
                  <a:srgbClr val="008CBA"/>
                </a:solidFill>
              </a:rPr>
              <a:t>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000" dirty="0">
                <a:solidFill>
                  <a:srgbClr val="008CBA"/>
                </a:solidFill>
              </a:rPr>
              <a:t>CABO VERDE</a:t>
            </a:r>
          </a:p>
        </p:txBody>
      </p:sp>
      <p:pic>
        <p:nvPicPr>
          <p:cNvPr id="23" name="Imagem 22"/>
          <p:cNvPicPr>
            <a:picLocks noChangeAspect="1"/>
          </p:cNvPicPr>
          <p:nvPr/>
        </p:nvPicPr>
        <p:blipFill>
          <a:blip r:embed="rId7"/>
          <a:stretch>
            <a:fillRect/>
          </a:stretch>
        </p:blipFill>
        <p:spPr>
          <a:xfrm>
            <a:off x="315595" y="1305560"/>
            <a:ext cx="2413000" cy="135699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0"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sp>
        <p:nvSpPr>
          <p:cNvPr id="3" name="Rectangle 5"/>
          <p:cNvSpPr/>
          <p:nvPr/>
        </p:nvSpPr>
        <p:spPr>
          <a:xfrm>
            <a:off x="3344726" y="4432050"/>
            <a:ext cx="968704" cy="8403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i="1" dirty="0">
                <a:solidFill>
                  <a:srgbClr val="008080"/>
                </a:solidFill>
                <a:latin typeface="Arial Narrow" panose="020B0606020202030204" pitchFamily="34" charset="0"/>
              </a:rPr>
              <a:t>PLAN</a:t>
            </a:r>
          </a:p>
        </p:txBody>
      </p:sp>
      <p:sp>
        <p:nvSpPr>
          <p:cNvPr id="2" name="Right Arrow 6"/>
          <p:cNvSpPr/>
          <p:nvPr/>
        </p:nvSpPr>
        <p:spPr>
          <a:xfrm>
            <a:off x="4358146" y="43939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6" name="Rectangle 7"/>
          <p:cNvSpPr/>
          <p:nvPr/>
        </p:nvSpPr>
        <p:spPr>
          <a:xfrm>
            <a:off x="4903973" y="3562264"/>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Axé</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sur</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les</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affaires</a:t>
            </a:r>
            <a:endParaRPr lang="pt-PT" sz="1200" i="1" dirty="0">
              <a:solidFill>
                <a:schemeClr val="tx1"/>
              </a:solidFill>
              <a:latin typeface="Arial Narrow" panose="020B0606020202030204" pitchFamily="34" charset="0"/>
            </a:endParaRPr>
          </a:p>
        </p:txBody>
      </p:sp>
      <p:sp>
        <p:nvSpPr>
          <p:cNvPr id="9" name="Rectangle 20"/>
          <p:cNvSpPr/>
          <p:nvPr/>
        </p:nvSpPr>
        <p:spPr>
          <a:xfrm>
            <a:off x="4896309" y="4182919"/>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200" i="1" dirty="0" err="1">
                <a:solidFill>
                  <a:schemeClr val="tx1"/>
                </a:solidFill>
                <a:latin typeface="Arial Narrow" panose="020B0606020202030204" pitchFamily="34" charset="0"/>
                <a:sym typeface="+mn-ea"/>
              </a:rPr>
              <a:t>Centré</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sur</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l'opportunité</a:t>
            </a:r>
            <a:endParaRPr lang="pt-PT" sz="1200" i="1" dirty="0">
              <a:solidFill>
                <a:schemeClr val="tx1"/>
              </a:solidFill>
              <a:latin typeface="Arial Narrow" panose="020B0606020202030204" pitchFamily="34" charset="0"/>
            </a:endParaRPr>
          </a:p>
        </p:txBody>
      </p:sp>
      <p:sp>
        <p:nvSpPr>
          <p:cNvPr id="12" name="Rectangle 22"/>
          <p:cNvSpPr/>
          <p:nvPr/>
        </p:nvSpPr>
        <p:spPr>
          <a:xfrm>
            <a:off x="4889165" y="4842683"/>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Réalistes</a:t>
            </a:r>
            <a:endParaRPr lang="pt-PT" sz="1200" i="1" dirty="0">
              <a:solidFill>
                <a:schemeClr val="tx1"/>
              </a:solidFill>
              <a:latin typeface="Arial Narrow" panose="020B0606020202030204" pitchFamily="34" charset="0"/>
            </a:endParaRPr>
          </a:p>
        </p:txBody>
      </p:sp>
      <p:sp>
        <p:nvSpPr>
          <p:cNvPr id="13" name="Rectangle 23"/>
          <p:cNvSpPr/>
          <p:nvPr/>
        </p:nvSpPr>
        <p:spPr>
          <a:xfrm>
            <a:off x="4904405" y="5507317"/>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Stratégique</a:t>
            </a:r>
            <a:endParaRPr lang="pt-PT" sz="1200" i="1" dirty="0">
              <a:solidFill>
                <a:schemeClr val="tx1"/>
              </a:solidFill>
              <a:latin typeface="Arial Narrow" panose="020B0606020202030204" pitchFamily="34" charset="0"/>
            </a:endParaRPr>
          </a:p>
        </p:txBody>
      </p:sp>
      <p:sp>
        <p:nvSpPr>
          <p:cNvPr id="15" name="Rectangle 8"/>
          <p:cNvSpPr/>
          <p:nvPr/>
        </p:nvSpPr>
        <p:spPr>
          <a:xfrm>
            <a:off x="6720926" y="4380616"/>
            <a:ext cx="1188244" cy="8276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solidFill>
                  <a:schemeClr val="tx1"/>
                </a:solidFill>
              </a:rPr>
              <a:t>Actions</a:t>
            </a:r>
          </a:p>
        </p:txBody>
      </p:sp>
      <p:sp>
        <p:nvSpPr>
          <p:cNvPr id="17" name="Right Arrow 24"/>
          <p:cNvSpPr/>
          <p:nvPr/>
        </p:nvSpPr>
        <p:spPr>
          <a:xfrm>
            <a:off x="6479840" y="4349500"/>
            <a:ext cx="445294" cy="889000"/>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6" name="Rectangle 25"/>
          <p:cNvSpPr/>
          <p:nvPr/>
        </p:nvSpPr>
        <p:spPr>
          <a:xfrm>
            <a:off x="8346377" y="4400301"/>
            <a:ext cx="1188244" cy="8255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PT" sz="1400" dirty="0" err="1">
                <a:solidFill>
                  <a:schemeClr val="tx1"/>
                </a:solidFill>
                <a:sym typeface="+mn-ea"/>
              </a:rPr>
              <a:t>Résultats</a:t>
            </a:r>
            <a:endParaRPr lang="pt-PT" sz="1400" dirty="0">
              <a:solidFill>
                <a:schemeClr val="tx1"/>
              </a:solidFill>
            </a:endParaRPr>
          </a:p>
        </p:txBody>
      </p:sp>
      <p:sp>
        <p:nvSpPr>
          <p:cNvPr id="29" name="Right Arrow 26"/>
          <p:cNvSpPr/>
          <p:nvPr/>
        </p:nvSpPr>
        <p:spPr>
          <a:xfrm>
            <a:off x="7896559" y="43685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0" name="Rectangle 10"/>
          <p:cNvSpPr/>
          <p:nvPr/>
        </p:nvSpPr>
        <p:spPr>
          <a:xfrm>
            <a:off x="7130244" y="5342216"/>
            <a:ext cx="255984" cy="1430867"/>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1" name="Right Arrow 30"/>
          <p:cNvSpPr/>
          <p:nvPr/>
        </p:nvSpPr>
        <p:spPr>
          <a:xfrm rot="16200000">
            <a:off x="3108048" y="5763169"/>
            <a:ext cx="1405467" cy="500063"/>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2" name="Rectangle 11"/>
          <p:cNvSpPr/>
          <p:nvPr/>
        </p:nvSpPr>
        <p:spPr>
          <a:xfrm>
            <a:off x="3695370" y="6386792"/>
            <a:ext cx="3684984" cy="44873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err="1">
                <a:solidFill>
                  <a:schemeClr val="tx1"/>
                </a:solidFill>
                <a:latin typeface="Arial Narrow" panose="020B0606020202030204" pitchFamily="34" charset="0"/>
                <a:sym typeface="+mn-ea"/>
              </a:rPr>
              <a:t>Réévaluation</a:t>
            </a:r>
            <a:endParaRPr lang="pt-PT" sz="1400" dirty="0">
              <a:solidFill>
                <a:schemeClr val="tx1"/>
              </a:solidFill>
              <a:latin typeface="Arial Narrow" panose="020B0606020202030204" pitchFamily="34" charset="0"/>
            </a:endParaRPr>
          </a:p>
        </p:txBody>
      </p:sp>
      <p:sp>
        <p:nvSpPr>
          <p:cNvPr id="33" name="TextBox 28"/>
          <p:cNvSpPr txBox="1"/>
          <p:nvPr/>
        </p:nvSpPr>
        <p:spPr>
          <a:xfrm>
            <a:off x="3987522" y="1673993"/>
            <a:ext cx="6326262" cy="1568450"/>
          </a:xfrm>
          <a:prstGeom prst="rect">
            <a:avLst/>
          </a:prstGeom>
          <a:noFill/>
        </p:spPr>
        <p:txBody>
          <a:bodyPr wrap="square" rtlCol="0">
            <a:spAutoFit/>
          </a:bodyPr>
          <a:lstStyle/>
          <a:p>
            <a:pPr algn="just"/>
            <a:r>
              <a:rPr lang="fr-FR" sz="1200" dirty="0" smtClean="0">
                <a:solidFill>
                  <a:schemeClr val="tx1"/>
                </a:solidFill>
                <a:latin typeface="Arial Narrow" panose="020B0606020202030204" pitchFamily="34" charset="0"/>
                <a:sym typeface="+mn-ea"/>
              </a:rPr>
              <a:t>Le </a:t>
            </a:r>
            <a:r>
              <a:rPr lang="fr-FR" sz="1200" i="1" dirty="0" smtClean="0">
                <a:solidFill>
                  <a:schemeClr val="tx1"/>
                </a:solidFill>
                <a:latin typeface="Arial Narrow" panose="020B0606020202030204" pitchFamily="34" charset="0"/>
                <a:sym typeface="+mn-ea"/>
              </a:rPr>
              <a:t>BUSINESS ROUND</a:t>
            </a:r>
            <a:r>
              <a:rPr lang="fr-FR" sz="1200" dirty="0" smtClean="0">
                <a:solidFill>
                  <a:schemeClr val="tx1"/>
                </a:solidFill>
                <a:latin typeface="Arial Narrow" panose="020B0606020202030204" pitchFamily="34" charset="0"/>
                <a:sym typeface="+mn-ea"/>
              </a:rPr>
              <a:t> du Forum des entreprises intitulé «</a:t>
            </a:r>
            <a:r>
              <a:rPr lang="fr-FR" sz="1200" i="1" dirty="0" smtClean="0">
                <a:solidFill>
                  <a:schemeClr val="tx1"/>
                </a:solidFill>
                <a:latin typeface="Arial Narrow" panose="020B0606020202030204" pitchFamily="34" charset="0"/>
                <a:sym typeface="+mn-ea"/>
              </a:rPr>
              <a:t>ATLANTIC BUSINESS FORUM</a:t>
            </a:r>
            <a:r>
              <a:rPr lang="fr-FR" sz="1200" dirty="0" smtClean="0">
                <a:solidFill>
                  <a:schemeClr val="tx1"/>
                </a:solidFill>
                <a:latin typeface="Arial Narrow" panose="020B0606020202030204" pitchFamily="34" charset="0"/>
                <a:sym typeface="+mn-ea"/>
              </a:rPr>
              <a:t>» comprendra des réunions entre les chefs d'entreprise, hommes d'affaire, et les entrepreneurs de différentes régions, à savoir d</a:t>
            </a:r>
            <a:r>
              <a:rPr lang="pt-PT" altLang="fr-FR" sz="1200" dirty="0" smtClean="0">
                <a:solidFill>
                  <a:schemeClr val="tx1"/>
                </a:solidFill>
                <a:latin typeface="Arial Narrow" panose="020B0606020202030204" pitchFamily="34" charset="0"/>
                <a:sym typeface="+mn-ea"/>
              </a:rPr>
              <a:t>e</a:t>
            </a:r>
            <a:r>
              <a:rPr lang="fr-FR" sz="1200" dirty="0" smtClean="0">
                <a:solidFill>
                  <a:schemeClr val="tx1"/>
                </a:solidFill>
                <a:latin typeface="Arial Narrow" panose="020B0606020202030204" pitchFamily="34" charset="0"/>
                <a:sym typeface="+mn-ea"/>
              </a:rPr>
              <a:t> </a:t>
            </a:r>
            <a:r>
              <a:rPr lang="pt-PT" altLang="fr-FR" sz="1200" dirty="0" smtClean="0">
                <a:solidFill>
                  <a:schemeClr val="tx1"/>
                </a:solidFill>
                <a:latin typeface="Arial Narrow" panose="020B0606020202030204" pitchFamily="34" charset="0"/>
                <a:sym typeface="+mn-ea"/>
              </a:rPr>
              <a:t>l'Amérique</a:t>
            </a:r>
            <a:r>
              <a:rPr lang="fr-FR" sz="1200" dirty="0" smtClean="0">
                <a:solidFill>
                  <a:schemeClr val="tx1"/>
                </a:solidFill>
                <a:latin typeface="Arial Narrow" panose="020B0606020202030204" pitchFamily="34" charset="0"/>
                <a:sym typeface="+mn-ea"/>
              </a:rPr>
              <a:t>, d'Afrique, d'Europe et d'autres origines.</a:t>
            </a:r>
          </a:p>
          <a:p>
            <a:pPr algn="just"/>
            <a:endParaRPr lang="fr-FR" sz="1200" dirty="0" smtClean="0">
              <a:solidFill>
                <a:schemeClr val="tx1"/>
              </a:solidFill>
              <a:latin typeface="Arial Narrow" panose="020B0606020202030204" pitchFamily="34" charset="0"/>
              <a:sym typeface="+mn-ea"/>
            </a:endParaRPr>
          </a:p>
          <a:p>
            <a:pPr algn="just"/>
            <a:r>
              <a:rPr lang="fr-FR" sz="1200" dirty="0" smtClean="0">
                <a:solidFill>
                  <a:schemeClr val="tx1"/>
                </a:solidFill>
                <a:latin typeface="Arial Narrow" panose="020B0606020202030204" pitchFamily="34" charset="0"/>
                <a:sym typeface="+mn-ea"/>
              </a:rPr>
              <a:t>Les domaines d'intérêt comprennent, entre autres: l'offre et la demande d'opportunités commerciales; l'offre et la demande de partenariats commerciaux et d'expertises; l'offre et la demande de produits (tous types); l'offre et la demande de services (tous types); et l'offre et la demande d'équipements (tous types); identification des opportunités d'investissement et d'affaires.</a:t>
            </a:r>
          </a:p>
        </p:txBody>
      </p:sp>
      <p:pic>
        <p:nvPicPr>
          <p:cNvPr id="19"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sp>
        <p:nvSpPr>
          <p:cNvPr id="101" name="CaixaDeTexto 67"/>
          <p:cNvSpPr txBox="1"/>
          <p:nvPr/>
        </p:nvSpPr>
        <p:spPr>
          <a:xfrm>
            <a:off x="9269730" y="3359150"/>
            <a:ext cx="2729230" cy="1900555"/>
          </a:xfrm>
          <a:prstGeom prst="rect">
            <a:avLst/>
          </a:prstGeom>
          <a:noFill/>
        </p:spPr>
        <p:txBody>
          <a:bodyPr wrap="square" rtlCol="0">
            <a:noAutofit/>
          </a:bodyPr>
          <a:lstStyle/>
          <a:p>
            <a:pPr algn="ctr"/>
            <a:r>
              <a:rPr lang="pt-PT" sz="2400" dirty="0" smtClean="0">
                <a:solidFill>
                  <a:srgbClr val="008CBA"/>
                </a:solidFill>
                <a:sym typeface="+mn-ea"/>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000" dirty="0">
                <a:solidFill>
                  <a:srgbClr val="008CBA"/>
                </a:solidFill>
              </a:rPr>
              <a:t>CABO VERDE</a:t>
            </a:r>
          </a:p>
        </p:txBody>
      </p:sp>
      <p:pic>
        <p:nvPicPr>
          <p:cNvPr id="23" name="Imagem 22"/>
          <p:cNvPicPr>
            <a:picLocks noChangeAspect="1"/>
          </p:cNvPicPr>
          <p:nvPr/>
        </p:nvPicPr>
        <p:blipFill>
          <a:blip r:embed="rId4"/>
          <a:stretch>
            <a:fillRect/>
          </a:stretch>
        </p:blipFill>
        <p:spPr>
          <a:xfrm>
            <a:off x="315595" y="1305560"/>
            <a:ext cx="2413000" cy="1356995"/>
          </a:xfrm>
          <a:prstGeom prst="rect">
            <a:avLst/>
          </a:prstGeom>
        </p:spPr>
      </p:pic>
      <p:pic>
        <p:nvPicPr>
          <p:cNvPr id="26" name="Imagem 25" descr="logo"/>
          <p:cNvPicPr>
            <a:picLocks noChangeAspect="1"/>
          </p:cNvPicPr>
          <p:nvPr/>
        </p:nvPicPr>
        <p:blipFill>
          <a:blip r:embed="rId5"/>
          <a:stretch>
            <a:fillRect/>
          </a:stretch>
        </p:blipFill>
        <p:spPr>
          <a:xfrm>
            <a:off x="9074150" y="124460"/>
            <a:ext cx="3107055" cy="681990"/>
          </a:xfrm>
          <a:prstGeom prst="rect">
            <a:avLst/>
          </a:prstGeom>
        </p:spPr>
      </p:pic>
      <p:pic>
        <p:nvPicPr>
          <p:cNvPr id="24" name="Imagem 23" descr="logo"/>
          <p:cNvPicPr>
            <a:picLocks noChangeAspect="1"/>
          </p:cNvPicPr>
          <p:nvPr/>
        </p:nvPicPr>
        <p:blipFill>
          <a:blip r:embed="rId6"/>
          <a:stretch>
            <a:fillRect/>
          </a:stretch>
        </p:blipFill>
        <p:spPr>
          <a:xfrm>
            <a:off x="-10795" y="120650"/>
            <a:ext cx="4168140" cy="915035"/>
          </a:xfrm>
          <a:prstGeom prst="rect">
            <a:avLst/>
          </a:prstGeom>
        </p:spPr>
      </p:pic>
      <p:sp>
        <p:nvSpPr>
          <p:cNvPr id="25" name="Caixa de Texto 24"/>
          <p:cNvSpPr txBox="1"/>
          <p:nvPr/>
        </p:nvSpPr>
        <p:spPr>
          <a:xfrm>
            <a:off x="4006850" y="1305560"/>
            <a:ext cx="1669415" cy="368300"/>
          </a:xfrm>
          <a:prstGeom prst="rect">
            <a:avLst/>
          </a:prstGeom>
          <a:noFill/>
        </p:spPr>
        <p:txBody>
          <a:bodyPr wrap="square" rtlCol="0">
            <a:spAutoFit/>
          </a:bodyPr>
          <a:lstStyle/>
          <a:p>
            <a:r>
              <a:rPr lang="pt-PT" altLang="en-US" dirty="0" smtClean="0">
                <a:solidFill>
                  <a:srgbClr val="008CBA"/>
                </a:solidFill>
              </a:rPr>
              <a:t>PRÉAMBULE</a:t>
            </a:r>
            <a:endParaRPr lang="pt-PT" altLang="en-US" dirty="0">
              <a:solidFill>
                <a:srgbClr val="008CBA"/>
              </a:solidFill>
            </a:endParaRPr>
          </a:p>
        </p:txBody>
      </p:sp>
      <p:sp>
        <p:nvSpPr>
          <p:cNvPr id="39" name="Slide Number Placeholder 6"/>
          <p:cNvSpPr txBox="1"/>
          <p:nvPr/>
        </p:nvSpPr>
        <p:spPr bwMode="auto">
          <a:xfrm>
            <a:off x="65513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3</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0"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9"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sp>
        <p:nvSpPr>
          <p:cNvPr id="4" name="AutoShape 3"/>
          <p:cNvSpPr>
            <a:spLocks noChangeArrowheads="1"/>
          </p:cNvSpPr>
          <p:nvPr/>
        </p:nvSpPr>
        <p:spPr bwMode="auto">
          <a:xfrm rot="10800000" flipV="1">
            <a:off x="3596005" y="716280"/>
            <a:ext cx="2484120" cy="5166360"/>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sp>
        <p:nvSpPr>
          <p:cNvPr id="48" name="AutoShape 3"/>
          <p:cNvSpPr>
            <a:spLocks noChangeArrowheads="1"/>
          </p:cNvSpPr>
          <p:nvPr/>
        </p:nvSpPr>
        <p:spPr bwMode="auto">
          <a:xfrm>
            <a:off x="909320" y="716915"/>
            <a:ext cx="2687320" cy="5239385"/>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cxnSp>
        <p:nvCxnSpPr>
          <p:cNvPr id="60" name="AutoShape 4"/>
          <p:cNvCxnSpPr>
            <a:cxnSpLocks noChangeShapeType="1"/>
          </p:cNvCxnSpPr>
          <p:nvPr/>
        </p:nvCxnSpPr>
        <p:spPr bwMode="auto">
          <a:xfrm>
            <a:off x="9315803" y="3144452"/>
            <a:ext cx="2819400" cy="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 Box 13"/>
          <p:cNvSpPr txBox="1">
            <a:spLocks noChangeArrowheads="1"/>
          </p:cNvSpPr>
          <p:nvPr/>
        </p:nvSpPr>
        <p:spPr bwMode="auto">
          <a:xfrm>
            <a:off x="5337379" y="5626001"/>
            <a:ext cx="987207" cy="27559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200" b="1" dirty="0" smtClean="0">
                <a:solidFill>
                  <a:srgbClr val="008CBA"/>
                </a:solidFill>
                <a:latin typeface="Century" panose="02040604050505020304" pitchFamily="18" charset="0"/>
                <a:sym typeface="+mn-ea"/>
              </a:rPr>
              <a:t>CEDEAO</a:t>
            </a:r>
          </a:p>
        </p:txBody>
      </p:sp>
      <p:sp>
        <p:nvSpPr>
          <p:cNvPr id="64" name="Text Box 14"/>
          <p:cNvSpPr txBox="1">
            <a:spLocks noChangeArrowheads="1"/>
          </p:cNvSpPr>
          <p:nvPr/>
        </p:nvSpPr>
        <p:spPr bwMode="auto">
          <a:xfrm rot="18956045">
            <a:off x="6724650" y="4790440"/>
            <a:ext cx="1628140"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800" b="1" dirty="0">
                <a:solidFill>
                  <a:srgbClr val="008CBA"/>
                </a:solidFill>
                <a:latin typeface="Century" panose="02040604050505020304" pitchFamily="18" charset="0"/>
                <a:sym typeface="+mn-ea"/>
              </a:rPr>
              <a:t>Croissance</a:t>
            </a:r>
          </a:p>
        </p:txBody>
      </p:sp>
      <p:sp>
        <p:nvSpPr>
          <p:cNvPr id="66" name="Text Box 16"/>
          <p:cNvSpPr txBox="1">
            <a:spLocks noChangeArrowheads="1"/>
          </p:cNvSpPr>
          <p:nvPr/>
        </p:nvSpPr>
        <p:spPr bwMode="auto">
          <a:xfrm>
            <a:off x="10154285" y="3154045"/>
            <a:ext cx="1238250"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800" b="1" dirty="0" smtClean="0">
                <a:solidFill>
                  <a:srgbClr val="008CBA"/>
                </a:solidFill>
                <a:latin typeface="Century" panose="02040604050505020304" pitchFamily="18" charset="0"/>
                <a:sym typeface="+mn-ea"/>
              </a:rPr>
              <a:t>Stabilité</a:t>
            </a:r>
          </a:p>
        </p:txBody>
      </p:sp>
      <p:sp>
        <p:nvSpPr>
          <p:cNvPr id="72" name="Oval 71"/>
          <p:cNvSpPr/>
          <p:nvPr/>
        </p:nvSpPr>
        <p:spPr>
          <a:xfrm>
            <a:off x="5765235" y="5520845"/>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5" name="Oval 74"/>
          <p:cNvSpPr/>
          <p:nvPr/>
        </p:nvSpPr>
        <p:spPr>
          <a:xfrm>
            <a:off x="10830947" y="308209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84" name="Text Box 7"/>
          <p:cNvSpPr txBox="1">
            <a:spLocks noChangeArrowheads="1"/>
          </p:cNvSpPr>
          <p:nvPr/>
        </p:nvSpPr>
        <p:spPr bwMode="auto">
          <a:xfrm rot="21600000">
            <a:off x="9871600" y="4532826"/>
            <a:ext cx="2243277" cy="829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fr-FR" sz="1600" dirty="0">
                <a:solidFill>
                  <a:srgbClr val="008CBA"/>
                </a:solidFill>
                <a:sym typeface="+mn-ea"/>
              </a:rPr>
              <a:t>Cap-Vert, </a:t>
            </a:r>
            <a:r>
              <a:rPr lang="fr-FR" sz="1600" dirty="0" smtClean="0">
                <a:solidFill>
                  <a:srgbClr val="008CBA"/>
                </a:solidFill>
                <a:sym typeface="+mn-ea"/>
              </a:rPr>
              <a:t>lieu où </a:t>
            </a:r>
            <a:r>
              <a:rPr lang="fr-FR" sz="1600" dirty="0">
                <a:solidFill>
                  <a:srgbClr val="008CBA"/>
                </a:solidFill>
                <a:sym typeface="+mn-ea"/>
              </a:rPr>
              <a:t>le </a:t>
            </a:r>
            <a:r>
              <a:rPr lang="fr-FR" sz="1600" dirty="0" smtClean="0">
                <a:solidFill>
                  <a:srgbClr val="008CBA"/>
                </a:solidFill>
                <a:sym typeface="+mn-ea"/>
              </a:rPr>
              <a:t>départ et la destination convergent</a:t>
            </a:r>
          </a:p>
        </p:txBody>
      </p:sp>
      <p:sp>
        <p:nvSpPr>
          <p:cNvPr id="85" name="CaixaDeTexto 84"/>
          <p:cNvSpPr txBox="1"/>
          <p:nvPr/>
        </p:nvSpPr>
        <p:spPr>
          <a:xfrm>
            <a:off x="8498205" y="659765"/>
            <a:ext cx="2138045" cy="829945"/>
          </a:xfrm>
          <a:prstGeom prst="rect">
            <a:avLst/>
          </a:prstGeom>
          <a:noFill/>
        </p:spPr>
        <p:txBody>
          <a:bodyPr wrap="square" rtlCol="0">
            <a:spAutoFit/>
          </a:bodyPr>
          <a:lstStyle/>
          <a:p>
            <a:pPr algn="ctr">
              <a:lnSpc>
                <a:spcPct val="100000"/>
              </a:lnSpc>
            </a:pPr>
            <a:r>
              <a:rPr lang="en-GB" sz="2400" b="1" i="1" dirty="0">
                <a:solidFill>
                  <a:schemeClr val="accent6">
                    <a:lumMod val="20000"/>
                    <a:lumOff val="80000"/>
                  </a:schemeClr>
                </a:solidFill>
              </a:rPr>
              <a:t>BUSINESS </a:t>
            </a:r>
          </a:p>
          <a:p>
            <a:pPr algn="ctr">
              <a:lnSpc>
                <a:spcPct val="100000"/>
              </a:lnSpc>
            </a:pPr>
            <a:r>
              <a:rPr lang="en-GB" sz="2400" b="1" i="1" dirty="0">
                <a:solidFill>
                  <a:schemeClr val="accent6">
                    <a:lumMod val="20000"/>
                    <a:lumOff val="80000"/>
                  </a:schemeClr>
                </a:solidFill>
              </a:rPr>
              <a:t>ROUND</a:t>
            </a:r>
            <a:endParaRPr lang="pt-PT" altLang="en-GB" sz="2400" b="1" i="1" dirty="0">
              <a:solidFill>
                <a:schemeClr val="accent6">
                  <a:lumMod val="20000"/>
                  <a:lumOff val="80000"/>
                </a:schemeClr>
              </a:solidFill>
              <a:latin typeface="Arial Narrow" panose="020B0606020202030204" pitchFamily="34" charset="0"/>
              <a:cs typeface="Times New Roman" panose="02020603050405020304" pitchFamily="18" charset="0"/>
            </a:endParaRPr>
          </a:p>
        </p:txBody>
      </p:sp>
      <p:sp>
        <p:nvSpPr>
          <p:cNvPr id="41" name="CaixaDeTexto 67"/>
          <p:cNvSpPr txBox="1"/>
          <p:nvPr/>
        </p:nvSpPr>
        <p:spPr>
          <a:xfrm>
            <a:off x="9536534" y="1171738"/>
            <a:ext cx="2549291" cy="1900371"/>
          </a:xfrm>
          <a:prstGeom prst="rect">
            <a:avLst/>
          </a:prstGeom>
          <a:noFill/>
        </p:spPr>
        <p:txBody>
          <a:bodyPr wrap="square" rtlCol="0">
            <a:noAutofit/>
          </a:bodyPr>
          <a:lstStyle/>
          <a:p>
            <a:pPr algn="ctr"/>
            <a:r>
              <a:rPr lang="pt-PT" sz="2400" dirty="0" smtClean="0">
                <a:solidFill>
                  <a:srgbClr val="008CBA"/>
                </a:solidFill>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sym typeface="+mn-ea"/>
              </a:rPr>
              <a:t>ÎLE DE SANTIAGO</a:t>
            </a:r>
            <a:endParaRPr lang="pt-PT" sz="1200" dirty="0">
              <a:solidFill>
                <a:srgbClr val="008CBA"/>
              </a:solidFill>
            </a:endParaRPr>
          </a:p>
          <a:p>
            <a:pPr algn="ctr"/>
            <a:r>
              <a:rPr lang="pt-PT" sz="2000" dirty="0">
                <a:solidFill>
                  <a:srgbClr val="008CBA"/>
                </a:solidFill>
              </a:rPr>
              <a:t>CABO VERDE</a:t>
            </a:r>
          </a:p>
        </p:txBody>
      </p:sp>
      <p:pic>
        <p:nvPicPr>
          <p:cNvPr id="5" name="Imagem 4"/>
          <p:cNvPicPr>
            <a:picLocks noChangeAspect="1"/>
          </p:cNvPicPr>
          <p:nvPr/>
        </p:nvPicPr>
        <p:blipFill>
          <a:blip r:embed="rId4"/>
          <a:stretch>
            <a:fillRect/>
          </a:stretch>
        </p:blipFill>
        <p:spPr>
          <a:xfrm>
            <a:off x="1908175" y="1960245"/>
            <a:ext cx="2992120" cy="2531745"/>
          </a:xfrm>
          <a:prstGeom prst="rect">
            <a:avLst/>
          </a:prstGeom>
        </p:spPr>
      </p:pic>
      <p:sp>
        <p:nvSpPr>
          <p:cNvPr id="7" name="Anel 6"/>
          <p:cNvSpPr/>
          <p:nvPr/>
        </p:nvSpPr>
        <p:spPr>
          <a:xfrm>
            <a:off x="960755" y="821055"/>
            <a:ext cx="4690110" cy="463042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49" name="Line 5"/>
          <p:cNvSpPr>
            <a:spLocks noChangeShapeType="1"/>
          </p:cNvSpPr>
          <p:nvPr/>
        </p:nvSpPr>
        <p:spPr bwMode="auto">
          <a:xfrm>
            <a:off x="3248025" y="1009015"/>
            <a:ext cx="3175" cy="653415"/>
          </a:xfrm>
          <a:prstGeom prst="line">
            <a:avLst/>
          </a:prstGeom>
          <a:noFill/>
          <a:ln w="76200">
            <a:solidFill>
              <a:srgbClr val="008CB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83" name="TextBox 1"/>
          <p:cNvSpPr txBox="1"/>
          <p:nvPr/>
        </p:nvSpPr>
        <p:spPr>
          <a:xfrm>
            <a:off x="2370455" y="2143125"/>
            <a:ext cx="1811020" cy="737235"/>
          </a:xfrm>
          <a:prstGeom prst="rect">
            <a:avLst/>
          </a:prstGeom>
          <a:noFill/>
        </p:spPr>
        <p:txBody>
          <a:bodyPr wrap="square" rtlCol="0">
            <a:spAutoFit/>
          </a:bodyPr>
          <a:lstStyle/>
          <a:p>
            <a:pPr algn="ctr"/>
            <a:r>
              <a:rPr lang="pt-PT" altLang="en-GB"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DU</a:t>
            </a:r>
            <a:endParaRPr lang="en-GB"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endParaRPr>
          </a:p>
          <a:p>
            <a:pPr algn="ctr"/>
            <a:r>
              <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CAP </a:t>
            </a:r>
            <a:r>
              <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VER</a:t>
            </a:r>
            <a:r>
              <a:rPr lang="pt-PT" alt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T</a:t>
            </a:r>
            <a:endPar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endParaRPr>
          </a:p>
          <a:p>
            <a:pPr algn="ctr"/>
            <a:r>
              <a:rPr lang="pt-PT" alt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VERS LE MONDE</a:t>
            </a:r>
            <a:endPar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endParaRPr>
          </a:p>
        </p:txBody>
      </p:sp>
      <p:pic>
        <p:nvPicPr>
          <p:cNvPr id="8" name="Picture 8" descr="Resultado de imagem para cabo verde f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6280" y="3289300"/>
            <a:ext cx="362585" cy="2063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cxnSp>
        <p:nvCxnSpPr>
          <p:cNvPr id="14" name="AutoShape 2"/>
          <p:cNvCxnSpPr>
            <a:cxnSpLocks noChangeShapeType="1"/>
          </p:cNvCxnSpPr>
          <p:nvPr/>
        </p:nvCxnSpPr>
        <p:spPr bwMode="auto">
          <a:xfrm>
            <a:off x="2797810" y="5559425"/>
            <a:ext cx="2971165" cy="4572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Oval 20"/>
          <p:cNvSpPr/>
          <p:nvPr/>
        </p:nvSpPr>
        <p:spPr>
          <a:xfrm>
            <a:off x="5759450" y="5523230"/>
            <a:ext cx="144145" cy="144145"/>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cxnSp>
        <p:nvCxnSpPr>
          <p:cNvPr id="24" name="AutoShape 2"/>
          <p:cNvCxnSpPr>
            <a:cxnSpLocks noChangeShapeType="1"/>
          </p:cNvCxnSpPr>
          <p:nvPr/>
        </p:nvCxnSpPr>
        <p:spPr bwMode="auto">
          <a:xfrm>
            <a:off x="2349500" y="5549265"/>
            <a:ext cx="485775" cy="127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Box 13"/>
          <p:cNvSpPr txBox="1">
            <a:spLocks noChangeArrowheads="1"/>
          </p:cNvSpPr>
          <p:nvPr/>
        </p:nvSpPr>
        <p:spPr bwMode="auto">
          <a:xfrm>
            <a:off x="2273935" y="5572760"/>
            <a:ext cx="1174115" cy="27559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altLang="pt-BR" sz="1200" b="1" dirty="0" smtClean="0">
                <a:solidFill>
                  <a:srgbClr val="008CBA"/>
                </a:solidFill>
                <a:latin typeface="Century" panose="02040604050505020304" pitchFamily="18" charset="0"/>
                <a:sym typeface="+mn-ea"/>
              </a:rPr>
              <a:t>RÉSEAU</a:t>
            </a:r>
          </a:p>
        </p:txBody>
      </p:sp>
      <p:grpSp>
        <p:nvGrpSpPr>
          <p:cNvPr id="26" name="Group 19"/>
          <p:cNvGrpSpPr/>
          <p:nvPr/>
        </p:nvGrpSpPr>
        <p:grpSpPr bwMode="auto">
          <a:xfrm>
            <a:off x="2326005" y="5779135"/>
            <a:ext cx="1887855" cy="1073150"/>
            <a:chOff x="144" y="1788"/>
            <a:chExt cx="1189" cy="676"/>
          </a:xfrm>
        </p:grpSpPr>
        <p:sp>
          <p:nvSpPr>
            <p:cNvPr id="28"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PT" altLang="pt-BR" sz="1600" dirty="0">
                  <a:solidFill>
                    <a:schemeClr val="tx1"/>
                  </a:solidFill>
                  <a:sym typeface="+mn-ea"/>
                </a:rPr>
                <a:t>Partager</a:t>
              </a:r>
            </a:p>
          </p:txBody>
        </p:sp>
        <p:sp>
          <p:nvSpPr>
            <p:cNvPr id="34" name="Text Box 21"/>
            <p:cNvSpPr txBox="1">
              <a:spLocks noChangeArrowheads="1"/>
            </p:cNvSpPr>
            <p:nvPr/>
          </p:nvSpPr>
          <p:spPr bwMode="auto">
            <a:xfrm>
              <a:off x="147" y="1956"/>
              <a:ext cx="1186"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Synergie</a:t>
              </a:r>
            </a:p>
          </p:txBody>
        </p:sp>
        <p:sp>
          <p:nvSpPr>
            <p:cNvPr id="35" name="Text Box 22"/>
            <p:cNvSpPr txBox="1">
              <a:spLocks noChangeArrowheads="1"/>
            </p:cNvSpPr>
            <p:nvPr/>
          </p:nvSpPr>
          <p:spPr bwMode="auto">
            <a:xfrm>
              <a:off x="144" y="2096"/>
              <a:ext cx="1104" cy="36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Opportunité</a:t>
              </a:r>
              <a:endParaRPr lang="pt-BR" sz="1600" dirty="0">
                <a:solidFill>
                  <a:schemeClr val="tx1"/>
                </a:solidFill>
              </a:endParaRPr>
            </a:p>
            <a:p>
              <a:pPr indent="0">
                <a:buFont typeface="Wingdings" panose="05000000000000000000" pitchFamily="2" charset="2"/>
                <a:buNone/>
              </a:pPr>
              <a:endParaRPr lang="pt-BR" sz="1600" dirty="0">
                <a:solidFill>
                  <a:schemeClr val="tx1"/>
                </a:solidFill>
              </a:endParaRPr>
            </a:p>
          </p:txBody>
        </p:sp>
      </p:grpSp>
      <p:sp>
        <p:nvSpPr>
          <p:cNvPr id="36" name="Oval 35"/>
          <p:cNvSpPr/>
          <p:nvPr/>
        </p:nvSpPr>
        <p:spPr>
          <a:xfrm>
            <a:off x="2788285" y="5477510"/>
            <a:ext cx="144145" cy="144145"/>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37" name="Text Box 22"/>
          <p:cNvSpPr txBox="1">
            <a:spLocks noChangeArrowheads="1"/>
          </p:cNvSpPr>
          <p:nvPr/>
        </p:nvSpPr>
        <p:spPr bwMode="auto">
          <a:xfrm>
            <a:off x="2316480" y="6503670"/>
            <a:ext cx="3165475" cy="33718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Un marché à fort potentiel</a:t>
            </a:r>
          </a:p>
        </p:txBody>
      </p:sp>
      <p:sp>
        <p:nvSpPr>
          <p:cNvPr id="39" name="Slide Number Placeholder 6"/>
          <p:cNvSpPr txBox="1"/>
          <p:nvPr/>
        </p:nvSpPr>
        <p:spPr bwMode="auto">
          <a:xfrm>
            <a:off x="65513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4</a:t>
            </a:fld>
            <a:endParaRPr lang="fr-FR" altLang="pt-PT" sz="1200" b="1" i="1" u="sng" dirty="0" smtClean="0">
              <a:solidFill>
                <a:schemeClr val="tx1"/>
              </a:solidFill>
            </a:endParaRPr>
          </a:p>
        </p:txBody>
      </p:sp>
      <p:sp>
        <p:nvSpPr>
          <p:cNvPr id="40" name="Retângulo Arredondado 39"/>
          <p:cNvSpPr/>
          <p:nvPr/>
        </p:nvSpPr>
        <p:spPr>
          <a:xfrm>
            <a:off x="3828415" y="1009650"/>
            <a:ext cx="1886585" cy="58547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DURABILITÉ</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ET</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RÉSILIENCE</a:t>
            </a:r>
            <a:endParaRPr lang="pt-BR" altLang="en-US" sz="1200" i="1" dirty="0" smtClean="0">
              <a:solidFill>
                <a:srgbClr val="008CBA"/>
              </a:solidFill>
              <a:latin typeface="Arial" panose="020B0604020202020204" pitchFamily="34" charset="0"/>
              <a:cs typeface="Arial" panose="020B0604020202020204" pitchFamily="34" charset="0"/>
              <a:sym typeface="+mn-ea"/>
            </a:endParaRPr>
          </a:p>
        </p:txBody>
      </p:sp>
      <p:sp>
        <p:nvSpPr>
          <p:cNvPr id="42" name="Retângulo Arredondado 41"/>
          <p:cNvSpPr/>
          <p:nvPr/>
        </p:nvSpPr>
        <p:spPr>
          <a:xfrm>
            <a:off x="4537710" y="184404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cs typeface="Arial" panose="020B0604020202020204" pitchFamily="34" charset="0"/>
                <a:sym typeface="+mn-ea"/>
              </a:rPr>
              <a:t>IMPORTATION </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ET </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EXPORTATION</a:t>
            </a:r>
            <a:endParaRPr lang="pt-BR" altLang="en-US" sz="1200" i="1" dirty="0" smtClean="0">
              <a:solidFill>
                <a:srgbClr val="008CBA"/>
              </a:solidFill>
              <a:latin typeface="Arial" panose="020B0604020202020204" pitchFamily="34" charset="0"/>
              <a:cs typeface="Arial" panose="020B0604020202020204" pitchFamily="34" charset="0"/>
              <a:sym typeface="+mn-ea"/>
            </a:endParaRPr>
          </a:p>
        </p:txBody>
      </p:sp>
      <p:sp>
        <p:nvSpPr>
          <p:cNvPr id="45" name="Retângulo Arredondado 44"/>
          <p:cNvSpPr/>
          <p:nvPr/>
        </p:nvSpPr>
        <p:spPr>
          <a:xfrm>
            <a:off x="4597400" y="378206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HOSPITALITÉ </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ET</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 </a:t>
            </a:r>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VALEUR AJOUTÉE</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46" name="Retângulo Arredondado 45"/>
          <p:cNvSpPr/>
          <p:nvPr/>
        </p:nvSpPr>
        <p:spPr>
          <a:xfrm>
            <a:off x="3666490" y="455676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ÉCONOMIE</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NUMÉRIQUE</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47" name="Retângulo Arredondado 46"/>
          <p:cNvSpPr/>
          <p:nvPr/>
        </p:nvSpPr>
        <p:spPr>
          <a:xfrm>
            <a:off x="1191895" y="454342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cs typeface="Arial" panose="020B0604020202020204" pitchFamily="34" charset="0"/>
                <a:sym typeface="+mn-ea"/>
              </a:rPr>
              <a:t>INNOVER </a:t>
            </a:r>
            <a:endParaRPr lang="pt-BR" sz="1200" i="1" dirty="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LES </a:t>
            </a:r>
            <a:r>
              <a:rPr lang="pt-BR" sz="1200" i="1" dirty="0">
                <a:solidFill>
                  <a:srgbClr val="008CBA"/>
                </a:solidFill>
                <a:latin typeface="Arial" panose="020B0604020202020204" pitchFamily="34" charset="0"/>
                <a:cs typeface="Arial" panose="020B0604020202020204" pitchFamily="34" charset="0"/>
                <a:sym typeface="+mn-ea"/>
              </a:rPr>
              <a:t>PROCESSUS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77" name="Retângulo Arredondado 76"/>
          <p:cNvSpPr/>
          <p:nvPr/>
        </p:nvSpPr>
        <p:spPr>
          <a:xfrm>
            <a:off x="412115" y="376364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cs typeface="Arial" panose="020B0604020202020204" pitchFamily="34" charset="0"/>
                <a:sym typeface="+mn-ea"/>
              </a:rPr>
              <a:t>INNOVER </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LES </a:t>
            </a:r>
            <a:r>
              <a:rPr lang="pt-BR" sz="1200" i="1" dirty="0">
                <a:solidFill>
                  <a:srgbClr val="008CBA"/>
                </a:solidFill>
                <a:latin typeface="Arial" panose="020B0604020202020204" pitchFamily="34" charset="0"/>
                <a:cs typeface="Arial" panose="020B0604020202020204" pitchFamily="34" charset="0"/>
                <a:sym typeface="+mn-ea"/>
              </a:rPr>
              <a:t>PRODUITS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81" name="Retângulo Arredondado 80"/>
          <p:cNvSpPr/>
          <p:nvPr/>
        </p:nvSpPr>
        <p:spPr>
          <a:xfrm>
            <a:off x="20955" y="287591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cs typeface="Arial" panose="020B0604020202020204" pitchFamily="34" charset="0"/>
                <a:sym typeface="+mn-ea"/>
              </a:rPr>
              <a:t>PARTENARIATS ET </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ENGAGEMENTS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82" name="Retângulo Arredondado 81"/>
          <p:cNvSpPr/>
          <p:nvPr/>
        </p:nvSpPr>
        <p:spPr>
          <a:xfrm>
            <a:off x="194310" y="180530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cs typeface="Arial" panose="020B0604020202020204" pitchFamily="34" charset="0"/>
                <a:sym typeface="+mn-ea"/>
              </a:rPr>
              <a:t>GARANTIE ET </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OPPORTUNITÉ</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86" name="Retângulo Arredondado 85"/>
          <p:cNvSpPr/>
          <p:nvPr/>
        </p:nvSpPr>
        <p:spPr>
          <a:xfrm>
            <a:off x="208915" y="1025525"/>
            <a:ext cx="257683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fr-FR" sz="1200" dirty="0">
                <a:solidFill>
                  <a:srgbClr val="008CBA"/>
                </a:solidFill>
                <a:latin typeface="Arial" panose="020B0604020202020204" pitchFamily="34" charset="0"/>
                <a:ea typeface="Arial Unicode MS" pitchFamily="34" charset="-128"/>
                <a:cs typeface="Arial" panose="020B0604020202020204" pitchFamily="34" charset="0"/>
                <a:sym typeface="+mn-ea"/>
              </a:rPr>
              <a:t>PONT AUX MARCHÉS DES </a:t>
            </a:r>
            <a:endParaRPr lang="fr-FR" sz="1200"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fr-FR" sz="1200" dirty="0" smtClean="0">
                <a:solidFill>
                  <a:srgbClr val="008CBA"/>
                </a:solidFill>
                <a:latin typeface="Arial" panose="020B0604020202020204" pitchFamily="34" charset="0"/>
                <a:ea typeface="Arial Unicode MS" pitchFamily="34" charset="-128"/>
                <a:cs typeface="Arial" panose="020B0604020202020204" pitchFamily="34" charset="0"/>
                <a:sym typeface="+mn-ea"/>
              </a:rPr>
              <a:t>PRODUITS </a:t>
            </a:r>
            <a:r>
              <a:rPr lang="fr-FR" sz="1200" dirty="0">
                <a:solidFill>
                  <a:srgbClr val="008CBA"/>
                </a:solidFill>
                <a:latin typeface="Arial" panose="020B0604020202020204" pitchFamily="34" charset="0"/>
                <a:ea typeface="Arial Unicode MS" pitchFamily="34" charset="-128"/>
                <a:cs typeface="Arial" panose="020B0604020202020204" pitchFamily="34" charset="0"/>
                <a:sym typeface="+mn-ea"/>
              </a:rPr>
              <a:t>ET DES SERVICES</a:t>
            </a:r>
            <a:endParaRPr lang="fr-F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pic>
        <p:nvPicPr>
          <p:cNvPr id="87" name="Imagem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115" y="5268595"/>
            <a:ext cx="677545" cy="561975"/>
          </a:xfrm>
          <a:prstGeom prst="rect">
            <a:avLst/>
          </a:prstGeom>
        </p:spPr>
      </p:pic>
      <p:pic>
        <p:nvPicPr>
          <p:cNvPr id="88" name="Imagem 87"/>
          <p:cNvPicPr>
            <a:picLocks noChangeAspect="1"/>
          </p:cNvPicPr>
          <p:nvPr/>
        </p:nvPicPr>
        <p:blipFill>
          <a:blip r:embed="rId7"/>
          <a:stretch>
            <a:fillRect/>
          </a:stretch>
        </p:blipFill>
        <p:spPr>
          <a:xfrm>
            <a:off x="6285230" y="779145"/>
            <a:ext cx="2413000" cy="1356995"/>
          </a:xfrm>
          <a:prstGeom prst="rect">
            <a:avLst/>
          </a:prstGeom>
        </p:spPr>
      </p:pic>
      <p:pic>
        <p:nvPicPr>
          <p:cNvPr id="89" name="Imagem 88" descr="logo"/>
          <p:cNvPicPr>
            <a:picLocks noChangeAspect="1"/>
          </p:cNvPicPr>
          <p:nvPr/>
        </p:nvPicPr>
        <p:blipFill>
          <a:blip r:embed="rId8"/>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9"/>
          <a:stretch>
            <a:fillRect/>
          </a:stretch>
        </p:blipFill>
        <p:spPr>
          <a:xfrm>
            <a:off x="-10795" y="120650"/>
            <a:ext cx="4168140" cy="915035"/>
          </a:xfrm>
          <a:prstGeom prst="rect">
            <a:avLst/>
          </a:prstGeom>
        </p:spPr>
      </p:pic>
      <p:pic>
        <p:nvPicPr>
          <p:cNvPr id="2" name="Imagem 1" descr="LOGO-Paises ecowas"/>
          <p:cNvPicPr>
            <a:picLocks noChangeAspect="1"/>
          </p:cNvPicPr>
          <p:nvPr/>
        </p:nvPicPr>
        <p:blipFill>
          <a:blip r:embed="rId10"/>
          <a:stretch>
            <a:fillRect/>
          </a:stretch>
        </p:blipFill>
        <p:spPr>
          <a:xfrm>
            <a:off x="6393180" y="2066290"/>
            <a:ext cx="2093595" cy="2072640"/>
          </a:xfrm>
          <a:prstGeom prst="rect">
            <a:avLst/>
          </a:prstGeom>
        </p:spPr>
      </p:pic>
      <p:sp>
        <p:nvSpPr>
          <p:cNvPr id="61" name="Text Box 7"/>
          <p:cNvSpPr txBox="1">
            <a:spLocks noChangeArrowheads="1"/>
          </p:cNvSpPr>
          <p:nvPr/>
        </p:nvSpPr>
        <p:spPr bwMode="auto">
          <a:xfrm rot="20049445">
            <a:off x="7934678" y="3608039"/>
            <a:ext cx="17526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a:solidFill>
                  <a:schemeClr val="tx1"/>
                </a:solidFill>
              </a:rPr>
              <a:t>Competence</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Efficiency</a:t>
            </a:r>
          </a:p>
          <a:p>
            <a:pPr>
              <a:spcBef>
                <a:spcPct val="0"/>
              </a:spcBef>
              <a:buFont typeface="Wingdings" panose="05000000000000000000" pitchFamily="2" charset="2"/>
              <a:buChar char="ü"/>
            </a:pPr>
            <a:r>
              <a:rPr lang="pt-BR" sz="1600" dirty="0">
                <a:solidFill>
                  <a:schemeClr val="tx1"/>
                </a:solidFill>
              </a:rPr>
              <a:t>Excellence</a:t>
            </a:r>
          </a:p>
        </p:txBody>
      </p:sp>
      <p:sp>
        <p:nvSpPr>
          <p:cNvPr id="65" name="Text Box 15"/>
          <p:cNvSpPr txBox="1">
            <a:spLocks noChangeArrowheads="1"/>
          </p:cNvSpPr>
          <p:nvPr/>
        </p:nvSpPr>
        <p:spPr bwMode="auto">
          <a:xfrm rot="19986363">
            <a:off x="7649210" y="3395345"/>
            <a:ext cx="1909445" cy="39878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2000" b="1" dirty="0">
                <a:solidFill>
                  <a:srgbClr val="008CBA"/>
                </a:solidFill>
                <a:latin typeface="Century" panose="02040604050505020304" pitchFamily="18" charset="0"/>
                <a:sym typeface="+mn-ea"/>
              </a:rPr>
              <a:t>Consolidation</a:t>
            </a:r>
          </a:p>
        </p:txBody>
      </p:sp>
      <p:sp>
        <p:nvSpPr>
          <p:cNvPr id="74" name="Oval 73"/>
          <p:cNvSpPr/>
          <p:nvPr/>
        </p:nvSpPr>
        <p:spPr>
          <a:xfrm>
            <a:off x="8145691" y="342308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73" name="Oval 72"/>
          <p:cNvSpPr/>
          <p:nvPr/>
        </p:nvSpPr>
        <p:spPr>
          <a:xfrm>
            <a:off x="7098665" y="5021580"/>
            <a:ext cx="141605" cy="143510"/>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59" name="AutoShape 3"/>
          <p:cNvCxnSpPr>
            <a:cxnSpLocks noChangeShapeType="1"/>
          </p:cNvCxnSpPr>
          <p:nvPr/>
        </p:nvCxnSpPr>
        <p:spPr bwMode="auto">
          <a:xfrm flipV="1">
            <a:off x="5810603" y="3151402"/>
            <a:ext cx="3581400" cy="2438400"/>
          </a:xfrm>
          <a:prstGeom prst="curvedConnector3">
            <a:avLst>
              <a:gd name="adj1" fmla="val 50000"/>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Retângulo Arredondado 43"/>
          <p:cNvSpPr/>
          <p:nvPr/>
        </p:nvSpPr>
        <p:spPr>
          <a:xfrm>
            <a:off x="4945380" y="289941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PROMOTION </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ET </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DIFFUSION</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grpSp>
        <p:nvGrpSpPr>
          <p:cNvPr id="54" name="Group 19"/>
          <p:cNvGrpSpPr/>
          <p:nvPr/>
        </p:nvGrpSpPr>
        <p:grpSpPr bwMode="auto">
          <a:xfrm>
            <a:off x="5306695" y="5824855"/>
            <a:ext cx="1887855" cy="1073150"/>
            <a:chOff x="144" y="1788"/>
            <a:chExt cx="1189" cy="676"/>
          </a:xfrm>
        </p:grpSpPr>
        <p:sp>
          <p:nvSpPr>
            <p:cNvPr id="55"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15 pays</a:t>
              </a:r>
            </a:p>
          </p:txBody>
        </p:sp>
        <p:sp>
          <p:nvSpPr>
            <p:cNvPr id="56" name="Text Box 21"/>
            <p:cNvSpPr txBox="1">
              <a:spLocks noChangeArrowheads="1"/>
            </p:cNvSpPr>
            <p:nvPr/>
          </p:nvSpPr>
          <p:spPr bwMode="auto">
            <a:xfrm>
              <a:off x="147" y="1956"/>
              <a:ext cx="1186" cy="2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Durabilité</a:t>
              </a:r>
            </a:p>
          </p:txBody>
        </p:sp>
        <p:sp>
          <p:nvSpPr>
            <p:cNvPr id="57" name="Text Box 22"/>
            <p:cNvSpPr txBox="1">
              <a:spLocks noChangeArrowheads="1"/>
            </p:cNvSpPr>
            <p:nvPr/>
          </p:nvSpPr>
          <p:spPr bwMode="auto">
            <a:xfrm>
              <a:off x="144" y="2096"/>
              <a:ext cx="1104" cy="36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Simplicité</a:t>
              </a:r>
            </a:p>
            <a:p>
              <a:pPr>
                <a:buFont typeface="Wingdings" panose="05000000000000000000" pitchFamily="2" charset="2"/>
                <a:buChar char="ü"/>
              </a:pPr>
              <a:r>
                <a:rPr lang="pt-BR" sz="1600" dirty="0">
                  <a:sym typeface="+mn-ea"/>
                </a:rPr>
                <a:t>R</a:t>
              </a:r>
              <a:r>
                <a:rPr lang="pt-BR" sz="1600" dirty="0" smtClean="0">
                  <a:sym typeface="+mn-ea"/>
                </a:rPr>
                <a:t>ésilience</a:t>
              </a:r>
              <a:endParaRPr lang="pt-BR" sz="1600" dirty="0">
                <a:solidFill>
                  <a:schemeClr val="tx1"/>
                </a:solidFill>
              </a:endParaRPr>
            </a:p>
          </p:txBody>
        </p:sp>
      </p:grpSp>
      <p:sp>
        <p:nvSpPr>
          <p:cNvPr id="3" name="Text Box 10"/>
          <p:cNvSpPr txBox="1">
            <a:spLocks noChangeArrowheads="1"/>
          </p:cNvSpPr>
          <p:nvPr/>
        </p:nvSpPr>
        <p:spPr bwMode="auto">
          <a:xfrm rot="19116543">
            <a:off x="7110730" y="4960620"/>
            <a:ext cx="1676400" cy="831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smtClean="0">
                <a:solidFill>
                  <a:schemeClr val="tx1"/>
                </a:solidFill>
              </a:rPr>
              <a:t>Mobiliser</a:t>
            </a:r>
          </a:p>
          <a:p>
            <a:pPr>
              <a:spcBef>
                <a:spcPct val="0"/>
              </a:spcBef>
              <a:buFont typeface="Wingdings" panose="05000000000000000000" pitchFamily="2" charset="2"/>
              <a:buChar char="ü"/>
            </a:pPr>
            <a:r>
              <a:rPr lang="pt-BR" sz="1600" dirty="0">
                <a:solidFill>
                  <a:schemeClr val="tx1"/>
                </a:solidFill>
              </a:rPr>
              <a:t>Entreprendre</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Développer</a:t>
            </a:r>
          </a:p>
        </p:txBody>
      </p:sp>
      <p:sp>
        <p:nvSpPr>
          <p:cNvPr id="58" name="Text Box 7"/>
          <p:cNvSpPr txBox="1">
            <a:spLocks noChangeArrowheads="1"/>
          </p:cNvSpPr>
          <p:nvPr/>
        </p:nvSpPr>
        <p:spPr bwMode="auto">
          <a:xfrm>
            <a:off x="10149205" y="3394710"/>
            <a:ext cx="1752600" cy="831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smtClean="0">
                <a:solidFill>
                  <a:schemeClr val="tx1"/>
                </a:solidFill>
              </a:rPr>
              <a:t>Garantie</a:t>
            </a:r>
          </a:p>
          <a:p>
            <a:pPr>
              <a:spcBef>
                <a:spcPct val="0"/>
              </a:spcBef>
              <a:buFont typeface="Wingdings" panose="05000000000000000000" pitchFamily="2" charset="2"/>
              <a:buChar char="ü"/>
            </a:pPr>
            <a:r>
              <a:rPr lang="pt-BR" sz="1600" dirty="0" smtClean="0">
                <a:solidFill>
                  <a:schemeClr val="tx1"/>
                </a:solidFill>
              </a:rPr>
              <a:t>Transparence</a:t>
            </a:r>
          </a:p>
          <a:p>
            <a:pPr>
              <a:spcBef>
                <a:spcPct val="0"/>
              </a:spcBef>
              <a:buFont typeface="Wingdings" panose="05000000000000000000" pitchFamily="2" charset="2"/>
              <a:buChar char="ü"/>
            </a:pPr>
            <a:r>
              <a:rPr lang="pt-BR" sz="1600" dirty="0">
                <a:solidFill>
                  <a:schemeClr val="tx1"/>
                </a:solidFill>
              </a:rPr>
              <a:t>Confiance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riângulo Retângulo 127"/>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29" name="Imagem 1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2465" y="799465"/>
            <a:ext cx="1010920" cy="838200"/>
          </a:xfrm>
          <a:prstGeom prst="rect">
            <a:avLst/>
          </a:prstGeom>
        </p:spPr>
      </p:pic>
      <p:sp>
        <p:nvSpPr>
          <p:cNvPr id="198" name="Rectângulo 197"/>
          <p:cNvSpPr/>
          <p:nvPr/>
        </p:nvSpPr>
        <p:spPr>
          <a:xfrm>
            <a:off x="-9525" y="3620770"/>
            <a:ext cx="6028055" cy="320929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99" name="Oval 198"/>
          <p:cNvSpPr/>
          <p:nvPr/>
        </p:nvSpPr>
        <p:spPr>
          <a:xfrm>
            <a:off x="3154315" y="1174580"/>
            <a:ext cx="5737790" cy="566634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201" name="Rectângulo 200"/>
          <p:cNvSpPr/>
          <p:nvPr/>
        </p:nvSpPr>
        <p:spPr>
          <a:xfrm>
            <a:off x="1552575" y="2463165"/>
            <a:ext cx="2784475" cy="1181735"/>
          </a:xfrm>
          <a:prstGeom prst="rect">
            <a:avLst/>
          </a:prstGeom>
          <a:solidFill>
            <a:schemeClr val="accent2">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pt-PT" altLang="en-US" sz="800">
              <a:ln>
                <a:noFill/>
              </a:ln>
              <a:solidFill>
                <a:srgbClr val="FF0000"/>
              </a:solidFill>
              <a:latin typeface="Arial Narrow" panose="020B0606020202030204" pitchFamily="34" charset="0"/>
              <a:cs typeface="Arial Narrow" panose="020B0606020202030204" pitchFamily="34" charset="0"/>
              <a:sym typeface="+mn-ea"/>
            </a:endParaRPr>
          </a:p>
          <a:p>
            <a:pPr algn="l"/>
            <a:endParaRPr lang="pt-PT" altLang="en-US" sz="800">
              <a:ln>
                <a:noFill/>
              </a:ln>
              <a:solidFill>
                <a:srgbClr val="FF0000"/>
              </a:solidFill>
              <a:latin typeface="Arial Narrow" panose="020B0606020202030204" pitchFamily="34" charset="0"/>
              <a:cs typeface="Arial Narrow" panose="020B0606020202030204" pitchFamily="34" charset="0"/>
              <a:sym typeface="+mn-ea"/>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Portugal</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Timor - Leste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Brésil</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Mozambique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G. Équatoriale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S. T. et Príncipe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Guinée Équatoriale</a:t>
            </a:r>
          </a:p>
          <a:p>
            <a:pPr algn="ctr"/>
            <a:endParaRPr lang="pt-PT" altLang="en-US" sz="1200"/>
          </a:p>
        </p:txBody>
      </p:sp>
      <p:sp>
        <p:nvSpPr>
          <p:cNvPr id="202" name="Oval 201"/>
          <p:cNvSpPr/>
          <p:nvPr/>
        </p:nvSpPr>
        <p:spPr>
          <a:xfrm>
            <a:off x="4067175" y="1842135"/>
            <a:ext cx="3961130" cy="42672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203" name="Oval 202"/>
          <p:cNvSpPr/>
          <p:nvPr/>
        </p:nvSpPr>
        <p:spPr>
          <a:xfrm>
            <a:off x="4732655" y="2701290"/>
            <a:ext cx="2623185" cy="32683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dirty="0"/>
          </a:p>
          <a:p>
            <a:pPr algn="ctr">
              <a:defRPr/>
            </a:pPr>
            <a:endParaRPr lang="pt-PT" sz="1400" dirty="0"/>
          </a:p>
          <a:p>
            <a:pPr algn="ctr">
              <a:defRPr/>
            </a:pPr>
            <a:endParaRPr lang="pt-PT" sz="1400" dirty="0"/>
          </a:p>
          <a:p>
            <a:pPr algn="ctr">
              <a:defRPr/>
            </a:pPr>
            <a:endParaRPr lang="pt-PT" sz="1400" dirty="0"/>
          </a:p>
          <a:p>
            <a:pPr algn="ctr">
              <a:defRPr/>
            </a:pPr>
            <a:endParaRPr lang="pt-PT" sz="1400" dirty="0"/>
          </a:p>
        </p:txBody>
      </p:sp>
      <p:sp>
        <p:nvSpPr>
          <p:cNvPr id="204" name="CaixaDeTexto 143"/>
          <p:cNvSpPr txBox="1"/>
          <p:nvPr/>
        </p:nvSpPr>
        <p:spPr>
          <a:xfrm>
            <a:off x="3761740" y="4557395"/>
            <a:ext cx="575310"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cs typeface="+mn-cs"/>
              </a:rPr>
              <a:t>CPLP</a:t>
            </a:r>
          </a:p>
        </p:txBody>
      </p:sp>
      <p:sp>
        <p:nvSpPr>
          <p:cNvPr id="205" name="CaixaDeTexto 147"/>
          <p:cNvSpPr txBox="1"/>
          <p:nvPr/>
        </p:nvSpPr>
        <p:spPr>
          <a:xfrm>
            <a:off x="7494270" y="3822700"/>
            <a:ext cx="991235"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UE  / SPG+</a:t>
            </a:r>
          </a:p>
        </p:txBody>
      </p:sp>
      <p:cxnSp>
        <p:nvCxnSpPr>
          <p:cNvPr id="206" name="Conexão recta 42"/>
          <p:cNvCxnSpPr/>
          <p:nvPr/>
        </p:nvCxnSpPr>
        <p:spPr>
          <a:xfrm>
            <a:off x="6031230" y="1177925"/>
            <a:ext cx="1905" cy="67056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7" name="CaixaDeTexto 194"/>
          <p:cNvSpPr txBox="1"/>
          <p:nvPr/>
        </p:nvSpPr>
        <p:spPr>
          <a:xfrm>
            <a:off x="7791450" y="2713355"/>
            <a:ext cx="706755"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CEDAO</a:t>
            </a:r>
          </a:p>
        </p:txBody>
      </p:sp>
      <p:sp>
        <p:nvSpPr>
          <p:cNvPr id="208" name="CaixaDeTexto 10"/>
          <p:cNvSpPr txBox="1"/>
          <p:nvPr/>
        </p:nvSpPr>
        <p:spPr>
          <a:xfrm>
            <a:off x="4320540" y="2250440"/>
            <a:ext cx="695960" cy="245110"/>
          </a:xfrm>
          <a:prstGeom prst="rect">
            <a:avLst/>
          </a:prstGeom>
          <a:noFill/>
        </p:spPr>
        <p:txBody>
          <a:bodyPr wrap="square" rtlCol="0">
            <a:spAutoFit/>
          </a:bodyPr>
          <a:lstStyle/>
          <a:p>
            <a:pPr algn="ctr"/>
            <a:r>
              <a:rPr lang="pt-PT" sz="1000" b="1" i="1" dirty="0">
                <a:gradFill>
                  <a:gsLst>
                    <a:gs pos="0">
                      <a:srgbClr val="E30000"/>
                    </a:gs>
                    <a:gs pos="100000">
                      <a:srgbClr val="760303"/>
                    </a:gs>
                  </a:gsLst>
                  <a:lin scaled="0"/>
                </a:gradFill>
                <a:latin typeface="Arial Narrow" panose="020B0606020202030204" pitchFamily="34" charset="0"/>
              </a:rPr>
              <a:t>PALOP</a:t>
            </a:r>
          </a:p>
        </p:txBody>
      </p:sp>
      <p:pic>
        <p:nvPicPr>
          <p:cNvPr id="209" name="Imagem9"/>
          <p:cNvPicPr>
            <a:picLocks noChangeAspect="1"/>
          </p:cNvPicPr>
          <p:nvPr/>
        </p:nvPicPr>
        <p:blipFill>
          <a:blip r:embed="rId4"/>
          <a:stretch>
            <a:fillRect/>
          </a:stretch>
        </p:blipFill>
        <p:spPr>
          <a:xfrm>
            <a:off x="5593038" y="2880550"/>
            <a:ext cx="955769" cy="740483"/>
          </a:xfrm>
          <a:prstGeom prst="rect">
            <a:avLst/>
          </a:prstGeom>
          <a:noFill/>
          <a:ln>
            <a:noFill/>
          </a:ln>
          <a:effectLst/>
        </p:spPr>
      </p:pic>
      <p:sp>
        <p:nvSpPr>
          <p:cNvPr id="210" name="CaixaDeTexto 147"/>
          <p:cNvSpPr txBox="1"/>
          <p:nvPr/>
        </p:nvSpPr>
        <p:spPr>
          <a:xfrm>
            <a:off x="7268845" y="4531360"/>
            <a:ext cx="849630"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USA / AGOA</a:t>
            </a:r>
          </a:p>
        </p:txBody>
      </p:sp>
      <p:cxnSp>
        <p:nvCxnSpPr>
          <p:cNvPr id="211" name="Conexão Reta 210"/>
          <p:cNvCxnSpPr/>
          <p:nvPr/>
        </p:nvCxnSpPr>
        <p:spPr>
          <a:xfrm flipV="1">
            <a:off x="7922260" y="977265"/>
            <a:ext cx="1835150" cy="1867535"/>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12" name="Conexão Reta 211"/>
          <p:cNvCxnSpPr/>
          <p:nvPr/>
        </p:nvCxnSpPr>
        <p:spPr>
          <a:xfrm>
            <a:off x="8082280" y="4665345"/>
            <a:ext cx="1433830" cy="135572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sp>
        <p:nvSpPr>
          <p:cNvPr id="213" name="Caixa de Texto 212"/>
          <p:cNvSpPr txBox="1"/>
          <p:nvPr/>
        </p:nvSpPr>
        <p:spPr>
          <a:xfrm>
            <a:off x="7731125" y="2642235"/>
            <a:ext cx="411480" cy="368300"/>
          </a:xfrm>
          <a:prstGeom prst="rect">
            <a:avLst/>
          </a:prstGeom>
          <a:noFill/>
        </p:spPr>
        <p:txBody>
          <a:bodyPr wrap="none" rtlCol="0" anchor="t">
            <a:spAutoFit/>
          </a:bodyPr>
          <a:lstStyle/>
          <a:p>
            <a:r>
              <a:rPr lang="pt-PT" altLang="en-US">
                <a:solidFill>
                  <a:srgbClr val="FF0000"/>
                </a:solidFill>
                <a:latin typeface="Arial Narrow" panose="020B0606020202030204" pitchFamily="34" charset="0"/>
              </a:rPr>
              <a:t>■</a:t>
            </a:r>
          </a:p>
        </p:txBody>
      </p:sp>
      <p:cxnSp>
        <p:nvCxnSpPr>
          <p:cNvPr id="214" name="Conexão Reta 213"/>
          <p:cNvCxnSpPr/>
          <p:nvPr/>
        </p:nvCxnSpPr>
        <p:spPr>
          <a:xfrm>
            <a:off x="2525395" y="1007745"/>
            <a:ext cx="1837055" cy="1379220"/>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15" name="Conexão Reta 214"/>
          <p:cNvCxnSpPr/>
          <p:nvPr/>
        </p:nvCxnSpPr>
        <p:spPr>
          <a:xfrm>
            <a:off x="2253615" y="1005840"/>
            <a:ext cx="266700" cy="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16" name="Conexão Reta 215"/>
          <p:cNvCxnSpPr/>
          <p:nvPr/>
        </p:nvCxnSpPr>
        <p:spPr>
          <a:xfrm>
            <a:off x="3841115" y="4721225"/>
            <a:ext cx="527050" cy="341630"/>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17" name="Conexão Reta 216"/>
          <p:cNvCxnSpPr/>
          <p:nvPr/>
        </p:nvCxnSpPr>
        <p:spPr>
          <a:xfrm flipH="1">
            <a:off x="9764395" y="966470"/>
            <a:ext cx="276225" cy="1905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pic>
        <p:nvPicPr>
          <p:cNvPr id="218" name="Imagem 217"/>
          <p:cNvPicPr>
            <a:picLocks noChangeAspect="1"/>
          </p:cNvPicPr>
          <p:nvPr/>
        </p:nvPicPr>
        <p:blipFill>
          <a:blip r:embed="rId5"/>
          <a:stretch>
            <a:fillRect/>
          </a:stretch>
        </p:blipFill>
        <p:spPr>
          <a:xfrm>
            <a:off x="5199380" y="4237990"/>
            <a:ext cx="1346835" cy="1127760"/>
          </a:xfrm>
          <a:prstGeom prst="rect">
            <a:avLst/>
          </a:prstGeom>
        </p:spPr>
      </p:pic>
      <p:sp>
        <p:nvSpPr>
          <p:cNvPr id="219" name="Anel 218"/>
          <p:cNvSpPr/>
          <p:nvPr/>
        </p:nvSpPr>
        <p:spPr>
          <a:xfrm>
            <a:off x="5001895" y="3795395"/>
            <a:ext cx="2088515" cy="208153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220" name="Caixa de Texto 219"/>
          <p:cNvSpPr txBox="1"/>
          <p:nvPr/>
        </p:nvSpPr>
        <p:spPr>
          <a:xfrm>
            <a:off x="4596130" y="2133600"/>
            <a:ext cx="4060825" cy="583565"/>
          </a:xfrm>
          <a:prstGeom prst="rect">
            <a:avLst/>
          </a:prstGeom>
          <a:noFill/>
        </p:spPr>
        <p:txBody>
          <a:bodyPr wrap="square" rtlCol="0">
            <a:spAutoFit/>
          </a:bodyPr>
          <a:lstStyle/>
          <a:p>
            <a:pPr algn="ctr"/>
            <a:r>
              <a:rPr lang="pt-PT" altLang="en-US" sz="1600" i="1">
                <a:solidFill>
                  <a:srgbClr val="008CBA"/>
                </a:solidFill>
              </a:rPr>
              <a:t>LA DIMENSION GÉOÉCONOMIQUE</a:t>
            </a:r>
          </a:p>
          <a:p>
            <a:pPr algn="ctr"/>
            <a:r>
              <a:rPr lang="pt-PT" altLang="en-US" sz="1600" i="1">
                <a:solidFill>
                  <a:srgbClr val="008CBA"/>
                </a:solidFill>
              </a:rPr>
              <a:t>DU CAP VERT</a:t>
            </a:r>
          </a:p>
        </p:txBody>
      </p:sp>
      <p:sp>
        <p:nvSpPr>
          <p:cNvPr id="221" name="Retângulo Arredondado 220"/>
          <p:cNvSpPr/>
          <p:nvPr/>
        </p:nvSpPr>
        <p:spPr>
          <a:xfrm>
            <a:off x="3643630" y="94615"/>
            <a:ext cx="896620" cy="59182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008CBA"/>
                </a:solidFill>
                <a:latin typeface="Arial Narrow" panose="020B0606020202030204" pitchFamily="34" charset="0"/>
              </a:rPr>
              <a:t>■</a:t>
            </a:r>
            <a:r>
              <a:rPr lang="pt-PT" altLang="en-US" sz="1200">
                <a:ln>
                  <a:noFill/>
                </a:ln>
                <a:solidFill>
                  <a:srgbClr val="008CBA"/>
                </a:solidFill>
              </a:rPr>
              <a:t>SADC</a:t>
            </a:r>
          </a:p>
          <a:p>
            <a:pPr algn="l"/>
            <a:r>
              <a:rPr lang="pt-PT" altLang="en-US" sz="1200">
                <a:ln>
                  <a:noFill/>
                </a:ln>
                <a:solidFill>
                  <a:srgbClr val="008CBA"/>
                </a:solidFill>
                <a:latin typeface="Arial Narrow" panose="020B0606020202030204" pitchFamily="34" charset="0"/>
                <a:sym typeface="+mn-ea"/>
              </a:rPr>
              <a:t>■</a:t>
            </a:r>
            <a:r>
              <a:rPr lang="pt-PT" altLang="en-US" sz="1200">
                <a:ln>
                  <a:noFill/>
                </a:ln>
                <a:solidFill>
                  <a:srgbClr val="008CBA"/>
                </a:solidFill>
              </a:rPr>
              <a:t>CEEAC</a:t>
            </a:r>
          </a:p>
          <a:p>
            <a:pPr algn="l"/>
            <a:r>
              <a:rPr lang="pt-PT" altLang="en-US" sz="1200">
                <a:ln>
                  <a:noFill/>
                </a:ln>
                <a:solidFill>
                  <a:srgbClr val="008CBA"/>
                </a:solidFill>
                <a:latin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CEMAC</a:t>
            </a:r>
            <a:endParaRPr lang="pt-PT" altLang="en-US" sz="1200">
              <a:ln>
                <a:noFill/>
              </a:ln>
              <a:solidFill>
                <a:srgbClr val="008CBA"/>
              </a:solidFill>
            </a:endParaRPr>
          </a:p>
        </p:txBody>
      </p:sp>
      <p:cxnSp>
        <p:nvCxnSpPr>
          <p:cNvPr id="222" name="Conexão Reta 221"/>
          <p:cNvCxnSpPr/>
          <p:nvPr/>
        </p:nvCxnSpPr>
        <p:spPr>
          <a:xfrm>
            <a:off x="4093845" y="955675"/>
            <a:ext cx="253365" cy="1374140"/>
          </a:xfrm>
          <a:prstGeom prst="line">
            <a:avLst/>
          </a:prstGeom>
          <a:ln w="3175">
            <a:solidFill>
              <a:srgbClr val="3EA4BA"/>
            </a:solidFill>
            <a:headEnd type="none" w="med" len="med"/>
            <a:tailEnd type="none"/>
          </a:ln>
        </p:spPr>
        <p:style>
          <a:lnRef idx="1">
            <a:schemeClr val="accent3"/>
          </a:lnRef>
          <a:fillRef idx="0">
            <a:schemeClr val="accent3"/>
          </a:fillRef>
          <a:effectRef idx="0">
            <a:schemeClr val="accent3"/>
          </a:effectRef>
          <a:fontRef idx="minor">
            <a:schemeClr val="tx1"/>
          </a:fontRef>
        </p:style>
      </p:cxnSp>
      <p:sp>
        <p:nvSpPr>
          <p:cNvPr id="223" name="Caixa de Texto 222"/>
          <p:cNvSpPr txBox="1"/>
          <p:nvPr/>
        </p:nvSpPr>
        <p:spPr>
          <a:xfrm>
            <a:off x="4077970" y="760095"/>
            <a:ext cx="1468755"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Position sur le marché</a:t>
            </a:r>
          </a:p>
        </p:txBody>
      </p:sp>
      <p:sp>
        <p:nvSpPr>
          <p:cNvPr id="224" name="Caixa de Texto 223"/>
          <p:cNvSpPr txBox="1"/>
          <p:nvPr/>
        </p:nvSpPr>
        <p:spPr>
          <a:xfrm>
            <a:off x="4197350" y="2177415"/>
            <a:ext cx="411480" cy="368300"/>
          </a:xfrm>
          <a:prstGeom prst="rect">
            <a:avLst/>
          </a:prstGeom>
          <a:noFill/>
        </p:spPr>
        <p:txBody>
          <a:bodyPr wrap="none" rtlCol="0" anchor="t">
            <a:spAutoFit/>
          </a:bodyPr>
          <a:lstStyle/>
          <a:p>
            <a:r>
              <a:rPr lang="pt-PT" altLang="en-US">
                <a:solidFill>
                  <a:srgbClr val="FF0000"/>
                </a:solidFill>
                <a:latin typeface="Arial Narrow" panose="020B0606020202030204" pitchFamily="34" charset="0"/>
              </a:rPr>
              <a:t>■</a:t>
            </a:r>
          </a:p>
        </p:txBody>
      </p:sp>
      <p:sp>
        <p:nvSpPr>
          <p:cNvPr id="225" name="Retângulo Arredondado 224"/>
          <p:cNvSpPr/>
          <p:nvPr/>
        </p:nvSpPr>
        <p:spPr>
          <a:xfrm>
            <a:off x="4445" y="2394585"/>
            <a:ext cx="1474470" cy="136334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■Union Européenne</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ASEAN</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MERCOSUR</a:t>
            </a:r>
          </a:p>
          <a:p>
            <a:pPr algn="l"/>
            <a:r>
              <a:rPr lang="pt-PT" altLang="en-US" sz="1200">
                <a:ln>
                  <a:noFill/>
                </a:ln>
                <a:solidFill>
                  <a:srgbClr val="008CBA"/>
                </a:solidFill>
                <a:latin typeface="Arial Narrow" panose="020B0606020202030204" pitchFamily="34" charset="0"/>
                <a:cs typeface="Arial Narrow" panose="020B0606020202030204" pitchFamily="34" charset="0"/>
              </a:rPr>
              <a:t>■SADC</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CEEAC</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CEMAC</a:t>
            </a:r>
          </a:p>
        </p:txBody>
      </p:sp>
      <p:sp>
        <p:nvSpPr>
          <p:cNvPr id="226" name="Caixa de Texto 225"/>
          <p:cNvSpPr txBox="1"/>
          <p:nvPr/>
        </p:nvSpPr>
        <p:spPr>
          <a:xfrm>
            <a:off x="631825" y="3854450"/>
            <a:ext cx="1040765"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Market position</a:t>
            </a:r>
          </a:p>
        </p:txBody>
      </p:sp>
      <p:cxnSp>
        <p:nvCxnSpPr>
          <p:cNvPr id="227" name="Conexão Reta 226"/>
          <p:cNvCxnSpPr/>
          <p:nvPr/>
        </p:nvCxnSpPr>
        <p:spPr>
          <a:xfrm flipH="1">
            <a:off x="3863975" y="3503295"/>
            <a:ext cx="1732280" cy="1173480"/>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28" name="Caixa de Texto 227"/>
          <p:cNvSpPr txBox="1"/>
          <p:nvPr/>
        </p:nvSpPr>
        <p:spPr>
          <a:xfrm>
            <a:off x="2910205" y="4636770"/>
            <a:ext cx="109474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Pays membre</a:t>
            </a:r>
          </a:p>
        </p:txBody>
      </p:sp>
      <p:cxnSp>
        <p:nvCxnSpPr>
          <p:cNvPr id="229" name="Conexão Reta 228"/>
          <p:cNvCxnSpPr/>
          <p:nvPr/>
        </p:nvCxnSpPr>
        <p:spPr>
          <a:xfrm>
            <a:off x="4401820" y="2413000"/>
            <a:ext cx="1292860" cy="67437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sp>
        <p:nvSpPr>
          <p:cNvPr id="230" name="Caixa de Texto 229"/>
          <p:cNvSpPr txBox="1"/>
          <p:nvPr/>
        </p:nvSpPr>
        <p:spPr>
          <a:xfrm>
            <a:off x="3597910" y="2376805"/>
            <a:ext cx="109474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Pays membre</a:t>
            </a:r>
          </a:p>
        </p:txBody>
      </p:sp>
      <p:cxnSp>
        <p:nvCxnSpPr>
          <p:cNvPr id="231" name="Conexão Reta 230"/>
          <p:cNvCxnSpPr/>
          <p:nvPr/>
        </p:nvCxnSpPr>
        <p:spPr>
          <a:xfrm flipH="1">
            <a:off x="6530975" y="2861310"/>
            <a:ext cx="1322070" cy="551815"/>
          </a:xfrm>
          <a:prstGeom prst="line">
            <a:avLst/>
          </a:prstGeom>
          <a:ln>
            <a:solidFill>
              <a:srgbClr val="3EA4BA"/>
            </a:solidFill>
            <a:headEnd type="triangl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232" name="Conexão Reta 231"/>
          <p:cNvCxnSpPr/>
          <p:nvPr/>
        </p:nvCxnSpPr>
        <p:spPr>
          <a:xfrm>
            <a:off x="6372225" y="3574415"/>
            <a:ext cx="1997710" cy="334010"/>
          </a:xfrm>
          <a:prstGeom prst="line">
            <a:avLst/>
          </a:prstGeom>
          <a:ln>
            <a:solidFill>
              <a:srgbClr val="0070C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33" name="Caixa de Texto 232"/>
          <p:cNvSpPr txBox="1"/>
          <p:nvPr/>
        </p:nvSpPr>
        <p:spPr>
          <a:xfrm>
            <a:off x="7715250" y="2934970"/>
            <a:ext cx="105283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Pays membre</a:t>
            </a:r>
          </a:p>
        </p:txBody>
      </p:sp>
      <p:cxnSp>
        <p:nvCxnSpPr>
          <p:cNvPr id="234" name="Conexão Reta 233"/>
          <p:cNvCxnSpPr/>
          <p:nvPr/>
        </p:nvCxnSpPr>
        <p:spPr>
          <a:xfrm>
            <a:off x="6051550" y="3653790"/>
            <a:ext cx="1983105" cy="963930"/>
          </a:xfrm>
          <a:prstGeom prst="line">
            <a:avLst/>
          </a:prstGeom>
          <a:ln>
            <a:solidFill>
              <a:srgbClr val="0070C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35" name="Caixa de Texto 234"/>
          <p:cNvSpPr txBox="1"/>
          <p:nvPr/>
        </p:nvSpPr>
        <p:spPr>
          <a:xfrm>
            <a:off x="7494905" y="3549015"/>
            <a:ext cx="1294765"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Accords spéciaux</a:t>
            </a:r>
          </a:p>
        </p:txBody>
      </p:sp>
      <p:sp>
        <p:nvSpPr>
          <p:cNvPr id="236" name="Caixa de Texto 235"/>
          <p:cNvSpPr txBox="1"/>
          <p:nvPr/>
        </p:nvSpPr>
        <p:spPr>
          <a:xfrm>
            <a:off x="8046720" y="4443095"/>
            <a:ext cx="125349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Accords spéciaux</a:t>
            </a:r>
          </a:p>
        </p:txBody>
      </p:sp>
      <p:cxnSp>
        <p:nvCxnSpPr>
          <p:cNvPr id="237" name="Conexão Reta 236"/>
          <p:cNvCxnSpPr/>
          <p:nvPr/>
        </p:nvCxnSpPr>
        <p:spPr>
          <a:xfrm flipV="1">
            <a:off x="8448675" y="3250565"/>
            <a:ext cx="1520825" cy="66103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8" name="Conexão Reta 237"/>
          <p:cNvCxnSpPr/>
          <p:nvPr/>
        </p:nvCxnSpPr>
        <p:spPr>
          <a:xfrm>
            <a:off x="5596255" y="3446145"/>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239" name="Conexão Reta 238"/>
          <p:cNvCxnSpPr/>
          <p:nvPr/>
        </p:nvCxnSpPr>
        <p:spPr>
          <a:xfrm>
            <a:off x="5685155" y="3039745"/>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240" name="Conexão Reta 239"/>
          <p:cNvCxnSpPr/>
          <p:nvPr/>
        </p:nvCxnSpPr>
        <p:spPr>
          <a:xfrm>
            <a:off x="6532880" y="3354070"/>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241" name="Conexão Reta 240"/>
          <p:cNvCxnSpPr/>
          <p:nvPr/>
        </p:nvCxnSpPr>
        <p:spPr>
          <a:xfrm>
            <a:off x="6056630" y="3601720"/>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242" name="Conexão Reta 241"/>
          <p:cNvCxnSpPr/>
          <p:nvPr/>
        </p:nvCxnSpPr>
        <p:spPr>
          <a:xfrm>
            <a:off x="6364605" y="3519170"/>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243" name="Caixa de Texto 242"/>
          <p:cNvSpPr txBox="1"/>
          <p:nvPr/>
        </p:nvSpPr>
        <p:spPr>
          <a:xfrm>
            <a:off x="8258810" y="3702050"/>
            <a:ext cx="386715" cy="368300"/>
          </a:xfrm>
          <a:prstGeom prst="rect">
            <a:avLst/>
          </a:prstGeom>
          <a:noFill/>
        </p:spPr>
        <p:txBody>
          <a:bodyPr wrap="square" rtlCol="0" anchor="t">
            <a:spAutoFit/>
          </a:bodyPr>
          <a:lstStyle/>
          <a:p>
            <a:r>
              <a:rPr lang="pt-PT" altLang="en-US">
                <a:solidFill>
                  <a:srgbClr val="FF0000"/>
                </a:solidFill>
                <a:latin typeface="Arial Narrow" panose="020B0606020202030204" pitchFamily="34" charset="0"/>
              </a:rPr>
              <a:t>■</a:t>
            </a:r>
          </a:p>
        </p:txBody>
      </p:sp>
      <p:sp>
        <p:nvSpPr>
          <p:cNvPr id="244" name="Caixa de Texto 243"/>
          <p:cNvSpPr txBox="1"/>
          <p:nvPr/>
        </p:nvSpPr>
        <p:spPr>
          <a:xfrm>
            <a:off x="7912100" y="4453890"/>
            <a:ext cx="411480" cy="368300"/>
          </a:xfrm>
          <a:prstGeom prst="rect">
            <a:avLst/>
          </a:prstGeom>
          <a:noFill/>
        </p:spPr>
        <p:txBody>
          <a:bodyPr wrap="square" rtlCol="0" anchor="t">
            <a:spAutoFit/>
          </a:bodyPr>
          <a:lstStyle/>
          <a:p>
            <a:r>
              <a:rPr lang="pt-PT" altLang="en-US">
                <a:solidFill>
                  <a:srgbClr val="FF0000"/>
                </a:solidFill>
                <a:latin typeface="Arial Narrow" panose="020B0606020202030204" pitchFamily="34" charset="0"/>
              </a:rPr>
              <a:t>■</a:t>
            </a:r>
          </a:p>
        </p:txBody>
      </p:sp>
      <p:cxnSp>
        <p:nvCxnSpPr>
          <p:cNvPr id="245" name="Conexão Reta 244"/>
          <p:cNvCxnSpPr/>
          <p:nvPr/>
        </p:nvCxnSpPr>
        <p:spPr>
          <a:xfrm>
            <a:off x="10027920" y="86296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46" name="Conexão Reta 245"/>
          <p:cNvCxnSpPr/>
          <p:nvPr/>
        </p:nvCxnSpPr>
        <p:spPr>
          <a:xfrm flipH="1">
            <a:off x="9941560" y="3245485"/>
            <a:ext cx="276225" cy="19050"/>
          </a:xfrm>
          <a:prstGeom prst="line">
            <a:avLst/>
          </a:prstGeom>
          <a:ln>
            <a:solidFill>
              <a:srgbClr val="0070C0"/>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47" name="Conexão Reta 246"/>
          <p:cNvCxnSpPr/>
          <p:nvPr/>
        </p:nvCxnSpPr>
        <p:spPr>
          <a:xfrm>
            <a:off x="10194290" y="3131185"/>
            <a:ext cx="2540" cy="21780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48" name="Conexão Reta 247"/>
          <p:cNvCxnSpPr/>
          <p:nvPr/>
        </p:nvCxnSpPr>
        <p:spPr>
          <a:xfrm flipH="1">
            <a:off x="9511030" y="5995035"/>
            <a:ext cx="276225" cy="19050"/>
          </a:xfrm>
          <a:prstGeom prst="line">
            <a:avLst/>
          </a:prstGeom>
          <a:ln>
            <a:solidFill>
              <a:srgbClr val="0070C0"/>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49" name="Conexão Reta 248"/>
          <p:cNvCxnSpPr/>
          <p:nvPr/>
        </p:nvCxnSpPr>
        <p:spPr>
          <a:xfrm>
            <a:off x="9774555" y="5880735"/>
            <a:ext cx="2540" cy="21780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50" name="Conexão Reta 249"/>
          <p:cNvCxnSpPr/>
          <p:nvPr/>
        </p:nvCxnSpPr>
        <p:spPr>
          <a:xfrm rot="5400000">
            <a:off x="560705" y="3973830"/>
            <a:ext cx="266700" cy="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51" name="Conexão Reta 250"/>
          <p:cNvCxnSpPr/>
          <p:nvPr/>
        </p:nvCxnSpPr>
        <p:spPr>
          <a:xfrm rot="5400000">
            <a:off x="681990" y="371729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52" name="Conexão Reta 251"/>
          <p:cNvCxnSpPr/>
          <p:nvPr/>
        </p:nvCxnSpPr>
        <p:spPr>
          <a:xfrm>
            <a:off x="683260" y="4097020"/>
            <a:ext cx="3159760" cy="653415"/>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53" name="Conexão Reta 252"/>
          <p:cNvCxnSpPr/>
          <p:nvPr/>
        </p:nvCxnSpPr>
        <p:spPr>
          <a:xfrm>
            <a:off x="2654935" y="4324985"/>
            <a:ext cx="1229995" cy="382270"/>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54" name="Conexão Reta 253"/>
          <p:cNvCxnSpPr/>
          <p:nvPr/>
        </p:nvCxnSpPr>
        <p:spPr>
          <a:xfrm>
            <a:off x="2667000" y="4152900"/>
            <a:ext cx="1905" cy="187325"/>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sp>
        <p:nvSpPr>
          <p:cNvPr id="255" name="Caixa de Texto 254"/>
          <p:cNvSpPr txBox="1"/>
          <p:nvPr/>
        </p:nvSpPr>
        <p:spPr>
          <a:xfrm>
            <a:off x="3679825" y="4511040"/>
            <a:ext cx="411480" cy="368300"/>
          </a:xfrm>
          <a:prstGeom prst="rect">
            <a:avLst/>
          </a:prstGeom>
          <a:noFill/>
        </p:spPr>
        <p:txBody>
          <a:bodyPr wrap="none" rtlCol="0" anchor="t">
            <a:spAutoFit/>
          </a:bodyPr>
          <a:lstStyle/>
          <a:p>
            <a:r>
              <a:rPr lang="pt-PT" altLang="en-US">
                <a:solidFill>
                  <a:srgbClr val="FF0000"/>
                </a:solidFill>
                <a:latin typeface="Arial Narrow" panose="020B0606020202030204" pitchFamily="34" charset="0"/>
              </a:rPr>
              <a:t>■</a:t>
            </a:r>
          </a:p>
        </p:txBody>
      </p:sp>
      <p:cxnSp>
        <p:nvCxnSpPr>
          <p:cNvPr id="256" name="Conexão Reta 255"/>
          <p:cNvCxnSpPr/>
          <p:nvPr/>
        </p:nvCxnSpPr>
        <p:spPr>
          <a:xfrm rot="5400000">
            <a:off x="2656840" y="404812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57" name="Conexão Reta 256"/>
          <p:cNvCxnSpPr/>
          <p:nvPr/>
        </p:nvCxnSpPr>
        <p:spPr>
          <a:xfrm flipH="1" flipV="1">
            <a:off x="1319530" y="2657475"/>
            <a:ext cx="337820" cy="1079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58" name="Conexão Reta 257"/>
          <p:cNvCxnSpPr/>
          <p:nvPr/>
        </p:nvCxnSpPr>
        <p:spPr>
          <a:xfrm flipH="1">
            <a:off x="742950" y="2839720"/>
            <a:ext cx="923925" cy="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59" name="Conexão Reta 258"/>
          <p:cNvCxnSpPr/>
          <p:nvPr/>
        </p:nvCxnSpPr>
        <p:spPr>
          <a:xfrm flipH="1">
            <a:off x="1016635" y="3020695"/>
            <a:ext cx="666750" cy="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0" name="Conexão Reta 259"/>
          <p:cNvCxnSpPr/>
          <p:nvPr/>
        </p:nvCxnSpPr>
        <p:spPr>
          <a:xfrm flipH="1" flipV="1">
            <a:off x="647700" y="3190875"/>
            <a:ext cx="1038225" cy="1905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1" name="Conexão Reta 260"/>
          <p:cNvCxnSpPr/>
          <p:nvPr/>
        </p:nvCxnSpPr>
        <p:spPr>
          <a:xfrm flipH="1" flipV="1">
            <a:off x="742950" y="3383915"/>
            <a:ext cx="914400" cy="952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2" name="Conexão Reta 261"/>
          <p:cNvCxnSpPr/>
          <p:nvPr/>
        </p:nvCxnSpPr>
        <p:spPr>
          <a:xfrm flipH="1">
            <a:off x="772160" y="3562350"/>
            <a:ext cx="911225" cy="317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63" name="Triângulo Isósceles 262"/>
          <p:cNvSpPr/>
          <p:nvPr/>
        </p:nvSpPr>
        <p:spPr>
          <a:xfrm>
            <a:off x="2655570" y="3653790"/>
            <a:ext cx="438150" cy="161925"/>
          </a:xfrm>
          <a:prstGeom prst="triangle">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ln>
                <a:solidFill>
                  <a:srgbClr val="FF0000"/>
                </a:solidFill>
              </a:ln>
              <a:solidFill>
                <a:srgbClr val="FF0000"/>
              </a:solidFill>
            </a:endParaRPr>
          </a:p>
        </p:txBody>
      </p:sp>
      <p:cxnSp>
        <p:nvCxnSpPr>
          <p:cNvPr id="264" name="Conexão Reta 263"/>
          <p:cNvCxnSpPr/>
          <p:nvPr/>
        </p:nvCxnSpPr>
        <p:spPr>
          <a:xfrm>
            <a:off x="4097020" y="774065"/>
            <a:ext cx="1905" cy="187325"/>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65" name="Conexão Reta 264"/>
          <p:cNvCxnSpPr/>
          <p:nvPr/>
        </p:nvCxnSpPr>
        <p:spPr>
          <a:xfrm rot="5400000">
            <a:off x="4098290" y="64770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266" name="Rectângulo 265"/>
          <p:cNvSpPr/>
          <p:nvPr/>
        </p:nvSpPr>
        <p:spPr>
          <a:xfrm>
            <a:off x="5487670" y="0"/>
            <a:ext cx="3277870" cy="724535"/>
          </a:xfrm>
          <a:prstGeom prst="rect">
            <a:avLst/>
          </a:prstGeom>
          <a:solidFill>
            <a:schemeClr val="accent2">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Mozambique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Guinée Équatoriale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São Tomé et Príncipe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Guinée Équatoriale</a:t>
            </a:r>
            <a:endParaRPr lang="pt-PT" altLang="en-US" sz="1200"/>
          </a:p>
        </p:txBody>
      </p:sp>
      <p:cxnSp>
        <p:nvCxnSpPr>
          <p:cNvPr id="267" name="Conexão Reta 266"/>
          <p:cNvCxnSpPr/>
          <p:nvPr/>
        </p:nvCxnSpPr>
        <p:spPr>
          <a:xfrm>
            <a:off x="7143115" y="1223010"/>
            <a:ext cx="1905" cy="187325"/>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68" name="Conexão Reta 267"/>
          <p:cNvCxnSpPr/>
          <p:nvPr/>
        </p:nvCxnSpPr>
        <p:spPr>
          <a:xfrm rot="5400000">
            <a:off x="7132955" y="109664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269" name="Triângulo Isósceles 268"/>
          <p:cNvSpPr/>
          <p:nvPr/>
        </p:nvSpPr>
        <p:spPr>
          <a:xfrm>
            <a:off x="6602730" y="735965"/>
            <a:ext cx="438150" cy="17145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270" name="Conexão Reta 269"/>
          <p:cNvCxnSpPr/>
          <p:nvPr/>
        </p:nvCxnSpPr>
        <p:spPr>
          <a:xfrm flipH="1">
            <a:off x="4390390" y="1402080"/>
            <a:ext cx="2754630" cy="943610"/>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71" name="Conexão Reta 270"/>
          <p:cNvCxnSpPr/>
          <p:nvPr/>
        </p:nvCxnSpPr>
        <p:spPr>
          <a:xfrm flipH="1">
            <a:off x="4311650" y="215265"/>
            <a:ext cx="1297305" cy="15875"/>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72" name="Conexão Reta 271"/>
          <p:cNvCxnSpPr/>
          <p:nvPr/>
        </p:nvCxnSpPr>
        <p:spPr>
          <a:xfrm flipH="1">
            <a:off x="4356735" y="394335"/>
            <a:ext cx="1263650" cy="1270"/>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73" name="Conexão Reta 272"/>
          <p:cNvCxnSpPr/>
          <p:nvPr/>
        </p:nvCxnSpPr>
        <p:spPr>
          <a:xfrm flipH="1">
            <a:off x="4363085" y="584835"/>
            <a:ext cx="1224280" cy="15875"/>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74" name="Cortar Retângulo de Canto Simples 273"/>
          <p:cNvSpPr/>
          <p:nvPr/>
        </p:nvSpPr>
        <p:spPr>
          <a:xfrm>
            <a:off x="5610860" y="870585"/>
            <a:ext cx="2464435" cy="294005"/>
          </a:xfrm>
          <a:prstGeom prst="snip1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solidFill>
                  <a:schemeClr val="bg1"/>
                </a:solidFill>
                <a:latin typeface="Arial Narrow" panose="020B0606020202030204" pitchFamily="34" charset="0"/>
                <a:cs typeface="Arial Narrow" panose="020B0606020202030204" pitchFamily="34" charset="0"/>
                <a:sym typeface="+mn-ea"/>
              </a:rPr>
              <a:t>Positions dans les régions économiques</a:t>
            </a:r>
          </a:p>
        </p:txBody>
      </p:sp>
      <p:sp>
        <p:nvSpPr>
          <p:cNvPr id="275" name="Cortar Retângulo de Canto Simples 274"/>
          <p:cNvSpPr/>
          <p:nvPr/>
        </p:nvSpPr>
        <p:spPr>
          <a:xfrm>
            <a:off x="1622425" y="3778885"/>
            <a:ext cx="2446020" cy="294005"/>
          </a:xfrm>
          <a:prstGeom prst="snip1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solidFill>
                  <a:schemeClr val="bg1"/>
                </a:solidFill>
                <a:latin typeface="Arial Narrow" panose="020B0606020202030204" pitchFamily="34" charset="0"/>
                <a:cs typeface="Arial Narrow" panose="020B0606020202030204" pitchFamily="34" charset="0"/>
                <a:sym typeface="+mn-ea"/>
              </a:rPr>
              <a:t>Positions dans les régions économiques</a:t>
            </a:r>
          </a:p>
        </p:txBody>
      </p:sp>
      <p:cxnSp>
        <p:nvCxnSpPr>
          <p:cNvPr id="276" name="Conexão Reta 275"/>
          <p:cNvCxnSpPr/>
          <p:nvPr/>
        </p:nvCxnSpPr>
        <p:spPr>
          <a:xfrm>
            <a:off x="2257425" y="88392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pic>
        <p:nvPicPr>
          <p:cNvPr id="277" name="Imagem 276" descr="250px-Palop.svg"/>
          <p:cNvPicPr>
            <a:picLocks noChangeAspect="1"/>
          </p:cNvPicPr>
          <p:nvPr/>
        </p:nvPicPr>
        <p:blipFill>
          <a:blip r:embed="rId6"/>
          <a:stretch>
            <a:fillRect/>
          </a:stretch>
        </p:blipFill>
        <p:spPr>
          <a:xfrm>
            <a:off x="4445" y="-4445"/>
            <a:ext cx="2381250" cy="2381250"/>
          </a:xfrm>
          <a:prstGeom prst="rect">
            <a:avLst/>
          </a:prstGeom>
        </p:spPr>
      </p:pic>
      <p:sp>
        <p:nvSpPr>
          <p:cNvPr id="290" name="Caixa de Texto 289"/>
          <p:cNvSpPr txBox="1"/>
          <p:nvPr/>
        </p:nvSpPr>
        <p:spPr>
          <a:xfrm>
            <a:off x="-8890" y="4599305"/>
            <a:ext cx="2051050" cy="386080"/>
          </a:xfrm>
          <a:prstGeom prst="rect">
            <a:avLst/>
          </a:prstGeom>
          <a:noFill/>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cs typeface="+mn-lt"/>
                <a:sym typeface="+mn-ea"/>
              </a:rPr>
              <a:t>68 </a:t>
            </a:r>
            <a:r>
              <a:rPr lang="pt-PT" altLang="en-US" sz="1200" i="1">
                <a:gradFill>
                  <a:gsLst>
                    <a:gs pos="0">
                      <a:srgbClr val="7B32B2"/>
                    </a:gs>
                    <a:gs pos="100000">
                      <a:srgbClr val="401A5D"/>
                    </a:gs>
                  </a:gsLst>
                  <a:lin scaled="0"/>
                </a:gradFill>
                <a:sym typeface="+mn-ea"/>
              </a:rPr>
              <a:t>Pays</a:t>
            </a:r>
            <a:endParaRPr lang="en-US" sz="1200" i="1">
              <a:gradFill>
                <a:gsLst>
                  <a:gs pos="0">
                    <a:srgbClr val="7B32B2"/>
                  </a:gs>
                  <a:gs pos="100000">
                    <a:srgbClr val="401A5D"/>
                  </a:gs>
                </a:gsLst>
                <a:lin scaled="0"/>
              </a:gradFill>
              <a:cs typeface="+mn-lt"/>
              <a:sym typeface="+mn-ea"/>
            </a:endParaRPr>
          </a:p>
          <a:p>
            <a:pPr>
              <a:lnSpc>
                <a:spcPct val="80000"/>
              </a:lnSpc>
              <a:spcBef>
                <a:spcPts val="0"/>
              </a:spcBef>
              <a:spcAft>
                <a:spcPts val="0"/>
              </a:spcAft>
            </a:pPr>
            <a:r>
              <a:rPr lang="en-US" sz="1200" i="1">
                <a:gradFill>
                  <a:gsLst>
                    <a:gs pos="0">
                      <a:srgbClr val="7B32B2"/>
                    </a:gs>
                    <a:gs pos="100000">
                      <a:srgbClr val="401A5D"/>
                    </a:gs>
                  </a:gsLst>
                  <a:lin scaled="0"/>
                </a:gradFill>
                <a:cs typeface="+mn-lt"/>
                <a:sym typeface="+mn-ea"/>
              </a:rPr>
              <a:t>2.033.955.651 </a:t>
            </a:r>
            <a:r>
              <a:rPr lang="pt-PT" altLang="en-US" sz="1200" i="1">
                <a:gradFill>
                  <a:gsLst>
                    <a:gs pos="0">
                      <a:srgbClr val="7B32B2"/>
                    </a:gs>
                    <a:gs pos="100000">
                      <a:srgbClr val="401A5D"/>
                    </a:gs>
                  </a:gsLst>
                  <a:lin scaled="0"/>
                </a:gradFill>
                <a:cs typeface="+mn-lt"/>
                <a:sym typeface="+mn-ea"/>
              </a:rPr>
              <a:t>hab</a:t>
            </a:r>
          </a:p>
        </p:txBody>
      </p:sp>
      <p:cxnSp>
        <p:nvCxnSpPr>
          <p:cNvPr id="291" name="Conexão Reta 290"/>
          <p:cNvCxnSpPr/>
          <p:nvPr/>
        </p:nvCxnSpPr>
        <p:spPr>
          <a:xfrm flipH="1">
            <a:off x="261620" y="3639185"/>
            <a:ext cx="9525" cy="97599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92" name="Fluxograma: Conexão 291"/>
          <p:cNvSpPr/>
          <p:nvPr/>
        </p:nvSpPr>
        <p:spPr>
          <a:xfrm>
            <a:off x="199390" y="3590925"/>
            <a:ext cx="132715" cy="144780"/>
          </a:xfrm>
          <a:prstGeom prst="flowChartConnector">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293" name="Conexão Reta 292"/>
          <p:cNvCxnSpPr/>
          <p:nvPr/>
        </p:nvCxnSpPr>
        <p:spPr>
          <a:xfrm rot="5400000">
            <a:off x="271780" y="450723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94" name="Conexão Reta 293"/>
          <p:cNvCxnSpPr/>
          <p:nvPr/>
        </p:nvCxnSpPr>
        <p:spPr>
          <a:xfrm>
            <a:off x="5902960" y="3669030"/>
            <a:ext cx="514985" cy="1555750"/>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95" name="Conexão Reta 294"/>
          <p:cNvCxnSpPr/>
          <p:nvPr/>
        </p:nvCxnSpPr>
        <p:spPr>
          <a:xfrm>
            <a:off x="5906135" y="3641725"/>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296" name="Rectângulo 295"/>
          <p:cNvSpPr/>
          <p:nvPr/>
        </p:nvSpPr>
        <p:spPr>
          <a:xfrm>
            <a:off x="-13335" y="5142865"/>
            <a:ext cx="3974465" cy="1474470"/>
          </a:xfrm>
          <a:prstGeom prst="rect">
            <a:avLst/>
          </a:prstGeom>
          <a:noFill/>
          <a:ln>
            <a:solidFill>
              <a:srgbClr val="000000">
                <a:alpha val="0"/>
              </a:srgbClr>
            </a:solidFill>
          </a:ln>
          <a:extLst>
            <a:ext uri="{909E8E84-426E-40DD-AFC4-6F175D3DCCD1}">
              <a14:hiddenFill xmlns:a14="http://schemas.microsoft.com/office/drawing/2010/main">
                <a:solidFill>
                  <a:schemeClr val="tx2">
                    <a:lumMod val="40000"/>
                    <a:lumOff val="6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CEDEAO</a:t>
            </a:r>
            <a:r>
              <a:rPr lang="pt-PT" altLang="en-US" sz="1000">
                <a:ln>
                  <a:noFill/>
                </a:ln>
                <a:solidFill>
                  <a:srgbClr val="008CBA"/>
                </a:solidFill>
                <a:latin typeface="Arial Narrow" panose="020B0606020202030204" pitchFamily="34" charset="0"/>
                <a:cs typeface="Arial Narrow" panose="020B0606020202030204" pitchFamily="34" charset="0"/>
                <a:sym typeface="+mn-ea"/>
              </a:rPr>
              <a:t> - Communauté Économique des États de l'Afrique de l'Ouest</a:t>
            </a:r>
            <a:endParaRPr lang="pt-PT" altLang="en-US" sz="10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PALOP</a:t>
            </a:r>
            <a:r>
              <a:rPr lang="pt-PT" altLang="en-US" sz="1000">
                <a:ln>
                  <a:noFill/>
                </a:ln>
                <a:solidFill>
                  <a:srgbClr val="008CBA"/>
                </a:solidFill>
                <a:latin typeface="Arial Narrow" panose="020B0606020202030204" pitchFamily="34" charset="0"/>
                <a:cs typeface="Arial Narrow" panose="020B0606020202030204" pitchFamily="34" charset="0"/>
                <a:sym typeface="+mn-ea"/>
              </a:rPr>
              <a:t> - Pays Africains de Langue Officielle Portugaise</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CPLP</a:t>
            </a:r>
            <a:r>
              <a:rPr lang="pt-PT" altLang="en-US" sz="1000">
                <a:ln>
                  <a:noFill/>
                </a:ln>
                <a:solidFill>
                  <a:srgbClr val="008CBA"/>
                </a:solidFill>
                <a:latin typeface="Arial Narrow" panose="020B0606020202030204" pitchFamily="34" charset="0"/>
                <a:cs typeface="Arial Narrow" panose="020B0606020202030204" pitchFamily="34" charset="0"/>
                <a:sym typeface="+mn-ea"/>
              </a:rPr>
              <a:t> - Communauté des Pays de Langue Portugaise</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SADC</a:t>
            </a:r>
            <a:r>
              <a:rPr lang="pt-PT" altLang="en-US" sz="1000">
                <a:ln>
                  <a:noFill/>
                </a:ln>
                <a:solidFill>
                  <a:srgbClr val="008CBA"/>
                </a:solidFill>
                <a:latin typeface="Arial Narrow" panose="020B0606020202030204" pitchFamily="34" charset="0"/>
                <a:cs typeface="Arial Narrow" panose="020B0606020202030204" pitchFamily="34" charset="0"/>
                <a:sym typeface="+mn-ea"/>
              </a:rPr>
              <a:t> -Communauté de Développement de l'Afrique Australe</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ASEAN</a:t>
            </a:r>
            <a:r>
              <a:rPr lang="pt-PT" altLang="en-US" sz="1000">
                <a:ln>
                  <a:noFill/>
                </a:ln>
                <a:solidFill>
                  <a:srgbClr val="008CBA"/>
                </a:solidFill>
                <a:latin typeface="Arial Narrow" panose="020B0606020202030204" pitchFamily="34" charset="0"/>
                <a:cs typeface="Arial Narrow" panose="020B0606020202030204" pitchFamily="34" charset="0"/>
                <a:sym typeface="+mn-ea"/>
              </a:rPr>
              <a:t> - Association des Nations de l'Asie du Sud-Est</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a:ln>
                  <a:noFill/>
                </a:ln>
                <a:solidFill>
                  <a:srgbClr val="008CBA"/>
                </a:solidFill>
                <a:latin typeface="Arial Narrow" panose="020B0606020202030204" pitchFamily="34" charset="0"/>
                <a:cs typeface="Arial Narrow" panose="020B0606020202030204" pitchFamily="34" charset="0"/>
                <a:sym typeface="+mn-ea"/>
              </a:rPr>
              <a:t>CEEAC - Communauté Économique des États de l'Afrique Centrale</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CEMAC</a:t>
            </a:r>
            <a:r>
              <a:rPr lang="pt-PT" altLang="en-US" sz="1000">
                <a:ln>
                  <a:noFill/>
                </a:ln>
                <a:solidFill>
                  <a:srgbClr val="008CBA"/>
                </a:solidFill>
                <a:latin typeface="Arial Narrow" panose="020B0606020202030204" pitchFamily="34" charset="0"/>
                <a:cs typeface="Arial Narrow" panose="020B0606020202030204" pitchFamily="34" charset="0"/>
                <a:sym typeface="+mn-ea"/>
              </a:rPr>
              <a:t> - Communauté Économique et Monétaire de l'Afrique Centrale</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EU / SPG+ </a:t>
            </a:r>
            <a:r>
              <a:rPr lang="pt-PT" altLang="en-US" sz="1000">
                <a:ln>
                  <a:noFill/>
                </a:ln>
                <a:solidFill>
                  <a:srgbClr val="008CBA"/>
                </a:solidFill>
                <a:latin typeface="Arial Narrow" panose="020B0606020202030204" pitchFamily="34" charset="0"/>
                <a:cs typeface="Arial Narrow" panose="020B0606020202030204" pitchFamily="34" charset="0"/>
                <a:sym typeface="+mn-ea"/>
              </a:rPr>
              <a:t>- Système de Préférences Généralisées de l'Union Européenne</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USA / AGOA</a:t>
            </a:r>
            <a:r>
              <a:rPr lang="pt-PT" altLang="en-US" sz="1000">
                <a:ln>
                  <a:noFill/>
                </a:ln>
                <a:solidFill>
                  <a:srgbClr val="008CBA"/>
                </a:solidFill>
                <a:latin typeface="Arial Narrow" panose="020B0606020202030204" pitchFamily="34" charset="0"/>
                <a:cs typeface="Arial Narrow" panose="020B0606020202030204" pitchFamily="34" charset="0"/>
                <a:sym typeface="+mn-ea"/>
              </a:rPr>
              <a:t> - Loi sur la Croissance et les Opportunités en Afrique des </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EUA</a:t>
            </a:r>
            <a:endParaRPr lang="pt-PT" altLang="en-US" sz="1000">
              <a:ln>
                <a:noFill/>
              </a:ln>
              <a:solidFill>
                <a:srgbClr val="008CBA"/>
              </a:solidFill>
              <a:latin typeface="Arial Narrow" panose="020B0606020202030204" pitchFamily="34" charset="0"/>
              <a:cs typeface="Arial Narrow" panose="020B0606020202030204" pitchFamily="34" charset="0"/>
              <a:sym typeface="+mn-ea"/>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b="1" i="1">
                <a:ln>
                  <a:noFill/>
                </a:ln>
                <a:solidFill>
                  <a:srgbClr val="008CBA"/>
                </a:solidFill>
                <a:latin typeface="Arial Narrow" panose="020B0606020202030204" pitchFamily="34" charset="0"/>
                <a:cs typeface="Arial Narrow" panose="020B0606020202030204" pitchFamily="34" charset="0"/>
                <a:sym typeface="+mn-ea"/>
              </a:rPr>
              <a:t>MERCOSUR</a:t>
            </a:r>
            <a:r>
              <a:rPr lang="pt-PT" altLang="en-US" sz="1000">
                <a:ln>
                  <a:noFill/>
                </a:ln>
                <a:solidFill>
                  <a:srgbClr val="008CBA"/>
                </a:solidFill>
                <a:latin typeface="Arial Narrow" panose="020B0606020202030204" pitchFamily="34" charset="0"/>
                <a:cs typeface="Arial Narrow" panose="020B0606020202030204" pitchFamily="34" charset="0"/>
                <a:sym typeface="+mn-ea"/>
              </a:rPr>
              <a:t> - Le Marché Commun du Sud</a:t>
            </a:r>
          </a:p>
          <a:p>
            <a:pPr algn="l"/>
            <a:endParaRPr lang="pt-PT" altLang="en-US" sz="1000">
              <a:ln>
                <a:noFill/>
              </a:ln>
              <a:solidFill>
                <a:srgbClr val="008CBA"/>
              </a:solidFill>
              <a:latin typeface="Arial Narrow" panose="020B0606020202030204" pitchFamily="34" charset="0"/>
              <a:cs typeface="Arial Narrow" panose="020B0606020202030204" pitchFamily="34" charset="0"/>
              <a:sym typeface="+mn-ea"/>
            </a:endParaRPr>
          </a:p>
        </p:txBody>
      </p:sp>
      <p:sp>
        <p:nvSpPr>
          <p:cNvPr id="298" name="Caixa de Texto 297"/>
          <p:cNvSpPr txBox="1"/>
          <p:nvPr/>
        </p:nvSpPr>
        <p:spPr>
          <a:xfrm>
            <a:off x="1925320" y="53975"/>
            <a:ext cx="1757045" cy="386080"/>
          </a:xfrm>
          <a:prstGeom prst="rect">
            <a:avLst/>
          </a:prstGeom>
          <a:noFill/>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cs typeface="+mn-lt"/>
                <a:sym typeface="+mn-ea"/>
              </a:rPr>
              <a:t>26 Pays</a:t>
            </a:r>
            <a:endParaRPr lang="en-US" sz="1200" i="1">
              <a:gradFill>
                <a:gsLst>
                  <a:gs pos="0">
                    <a:srgbClr val="7B32B2"/>
                  </a:gs>
                  <a:gs pos="100000">
                    <a:srgbClr val="401A5D"/>
                  </a:gs>
                </a:gsLst>
                <a:lin scaled="0"/>
              </a:gradFill>
              <a:cs typeface="+mn-lt"/>
              <a:sym typeface="+mn-ea"/>
            </a:endParaRPr>
          </a:p>
          <a:p>
            <a:pPr>
              <a:lnSpc>
                <a:spcPct val="80000"/>
              </a:lnSpc>
              <a:spcBef>
                <a:spcPts val="0"/>
              </a:spcBef>
              <a:spcAft>
                <a:spcPts val="0"/>
              </a:spcAft>
            </a:pPr>
            <a:r>
              <a:rPr lang="pt-PT" altLang="en-US" sz="1200" i="1">
                <a:gradFill>
                  <a:gsLst>
                    <a:gs pos="0">
                      <a:srgbClr val="7B32B2"/>
                    </a:gs>
                    <a:gs pos="100000">
                      <a:srgbClr val="401A5D"/>
                    </a:gs>
                  </a:gsLst>
                  <a:lin scaled="0"/>
                </a:gradFill>
                <a:cs typeface="+mn-lt"/>
                <a:sym typeface="+mn-ea"/>
              </a:rPr>
              <a:t>554</a:t>
            </a:r>
            <a:r>
              <a:rPr lang="en-US" sz="1200" i="1">
                <a:gradFill>
                  <a:gsLst>
                    <a:gs pos="0">
                      <a:srgbClr val="7B32B2"/>
                    </a:gs>
                    <a:gs pos="100000">
                      <a:srgbClr val="401A5D"/>
                    </a:gs>
                  </a:gsLst>
                  <a:lin scaled="0"/>
                </a:gradFill>
                <a:cs typeface="+mn-lt"/>
                <a:sym typeface="+mn-ea"/>
              </a:rPr>
              <a:t>.</a:t>
            </a:r>
            <a:r>
              <a:rPr lang="pt-PT" altLang="en-US" sz="1200" i="1">
                <a:gradFill>
                  <a:gsLst>
                    <a:gs pos="0">
                      <a:srgbClr val="7B32B2"/>
                    </a:gs>
                    <a:gs pos="100000">
                      <a:srgbClr val="401A5D"/>
                    </a:gs>
                  </a:gsLst>
                  <a:lin scaled="0"/>
                </a:gradFill>
                <a:cs typeface="+mn-lt"/>
                <a:sym typeface="+mn-ea"/>
              </a:rPr>
              <a:t>714</a:t>
            </a:r>
            <a:r>
              <a:rPr lang="en-US" sz="1200" i="1">
                <a:gradFill>
                  <a:gsLst>
                    <a:gs pos="0">
                      <a:srgbClr val="7B32B2"/>
                    </a:gs>
                    <a:gs pos="100000">
                      <a:srgbClr val="401A5D"/>
                    </a:gs>
                  </a:gsLst>
                  <a:lin scaled="0"/>
                </a:gradFill>
                <a:cs typeface="+mn-lt"/>
                <a:sym typeface="+mn-ea"/>
              </a:rPr>
              <a:t>.</a:t>
            </a:r>
            <a:r>
              <a:rPr lang="pt-PT" altLang="en-US" sz="1200" i="1">
                <a:gradFill>
                  <a:gsLst>
                    <a:gs pos="0">
                      <a:srgbClr val="7B32B2"/>
                    </a:gs>
                    <a:gs pos="100000">
                      <a:srgbClr val="401A5D"/>
                    </a:gs>
                  </a:gsLst>
                  <a:lin scaled="0"/>
                </a:gradFill>
                <a:cs typeface="+mn-lt"/>
                <a:sym typeface="+mn-ea"/>
              </a:rPr>
              <a:t>746</a:t>
            </a:r>
            <a:r>
              <a:rPr lang="en-US" sz="1200" i="1">
                <a:gradFill>
                  <a:gsLst>
                    <a:gs pos="0">
                      <a:srgbClr val="7B32B2"/>
                    </a:gs>
                    <a:gs pos="100000">
                      <a:srgbClr val="401A5D"/>
                    </a:gs>
                  </a:gsLst>
                  <a:lin scaled="0"/>
                </a:gradFill>
                <a:cs typeface="+mn-lt"/>
                <a:sym typeface="+mn-ea"/>
              </a:rPr>
              <a:t> </a:t>
            </a:r>
            <a:r>
              <a:rPr lang="pt-PT" altLang="en-US" sz="1200" i="1">
                <a:gradFill>
                  <a:gsLst>
                    <a:gs pos="0">
                      <a:srgbClr val="7B32B2"/>
                    </a:gs>
                    <a:gs pos="100000">
                      <a:srgbClr val="401A5D"/>
                    </a:gs>
                  </a:gsLst>
                  <a:lin scaled="0"/>
                </a:gradFill>
                <a:cs typeface="+mn-lt"/>
                <a:sym typeface="+mn-ea"/>
              </a:rPr>
              <a:t>hab</a:t>
            </a:r>
          </a:p>
        </p:txBody>
      </p:sp>
      <p:cxnSp>
        <p:nvCxnSpPr>
          <p:cNvPr id="299" name="Conexão Reta 298"/>
          <p:cNvCxnSpPr/>
          <p:nvPr/>
        </p:nvCxnSpPr>
        <p:spPr>
          <a:xfrm rot="5400000">
            <a:off x="2493645" y="603250"/>
            <a:ext cx="266700" cy="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300" name="Conexão Reta 299"/>
          <p:cNvCxnSpPr/>
          <p:nvPr/>
        </p:nvCxnSpPr>
        <p:spPr>
          <a:xfrm rot="5400000">
            <a:off x="2614930" y="34671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301" name="Conexão Reta 300"/>
          <p:cNvCxnSpPr/>
          <p:nvPr/>
        </p:nvCxnSpPr>
        <p:spPr>
          <a:xfrm flipV="1">
            <a:off x="2622550" y="534035"/>
            <a:ext cx="1037590" cy="205105"/>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sp>
        <p:nvSpPr>
          <p:cNvPr id="302" name="Fluxograma: Conexão 301"/>
          <p:cNvSpPr/>
          <p:nvPr/>
        </p:nvSpPr>
        <p:spPr>
          <a:xfrm>
            <a:off x="3549650" y="460375"/>
            <a:ext cx="132715" cy="144780"/>
          </a:xfrm>
          <a:prstGeom prst="flowChartConnector">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303" name="Caixa de Texto 302"/>
          <p:cNvSpPr txBox="1"/>
          <p:nvPr/>
        </p:nvSpPr>
        <p:spPr>
          <a:xfrm>
            <a:off x="5605145" y="5236210"/>
            <a:ext cx="2519680" cy="645160"/>
          </a:xfrm>
          <a:prstGeom prst="rect">
            <a:avLst/>
          </a:prstGeom>
          <a:noFill/>
          <a:ln>
            <a:solidFill>
              <a:srgbClr val="00B4B2"/>
            </a:solidFill>
          </a:ln>
        </p:spPr>
        <p:txBody>
          <a:bodyPr wrap="square" rtlCol="0">
            <a:spAutoFit/>
          </a:bodyPr>
          <a:lstStyle/>
          <a:p>
            <a:pPr algn="just">
              <a:lnSpc>
                <a:spcPct val="75000"/>
              </a:lnSpc>
              <a:spcBef>
                <a:spcPts val="0"/>
              </a:spcBef>
              <a:spcAft>
                <a:spcPts val="0"/>
              </a:spcAft>
            </a:pPr>
            <a:r>
              <a:rPr lang="pt-PT" altLang="en-US" sz="1200">
                <a:solidFill>
                  <a:srgbClr val="008CBA"/>
                </a:solidFill>
              </a:rPr>
              <a:t>Par mer, air et le canal numérique le Cap-Vert relie vos affaires à 2,8 milliards de consommateurs sur 4 continents.</a:t>
            </a:r>
          </a:p>
        </p:txBody>
      </p:sp>
      <p:cxnSp>
        <p:nvCxnSpPr>
          <p:cNvPr id="304" name="Conexão Reta 303"/>
          <p:cNvCxnSpPr/>
          <p:nvPr/>
        </p:nvCxnSpPr>
        <p:spPr>
          <a:xfrm rot="5400000" flipH="1" flipV="1">
            <a:off x="4232275" y="5187950"/>
            <a:ext cx="266700" cy="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305" name="Conexão Reta 304"/>
          <p:cNvCxnSpPr/>
          <p:nvPr/>
        </p:nvCxnSpPr>
        <p:spPr>
          <a:xfrm rot="5400000">
            <a:off x="4361180" y="520382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306" name="Caixa de Texto 305"/>
          <p:cNvSpPr txBox="1"/>
          <p:nvPr/>
        </p:nvSpPr>
        <p:spPr>
          <a:xfrm>
            <a:off x="405130" y="4251325"/>
            <a:ext cx="1468755"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Position sur le marché</a:t>
            </a:r>
          </a:p>
        </p:txBody>
      </p:sp>
      <p:cxnSp>
        <p:nvCxnSpPr>
          <p:cNvPr id="307" name="Conexão recta 42"/>
          <p:cNvCxnSpPr/>
          <p:nvPr/>
        </p:nvCxnSpPr>
        <p:spPr>
          <a:xfrm>
            <a:off x="6032500" y="6094095"/>
            <a:ext cx="1905" cy="67056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4" name="Caixa de Texto 393"/>
          <p:cNvSpPr txBox="1"/>
          <p:nvPr/>
        </p:nvSpPr>
        <p:spPr>
          <a:xfrm>
            <a:off x="1678940" y="1831340"/>
            <a:ext cx="2377440" cy="681355"/>
          </a:xfrm>
          <a:prstGeom prst="rect">
            <a:avLst/>
          </a:prstGeom>
          <a:noFill/>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rPr>
              <a:t>6 Pays</a:t>
            </a:r>
          </a:p>
          <a:p>
            <a:pPr>
              <a:lnSpc>
                <a:spcPct val="80000"/>
              </a:lnSpc>
              <a:spcBef>
                <a:spcPts val="0"/>
              </a:spcBef>
              <a:spcAft>
                <a:spcPts val="0"/>
              </a:spcAft>
            </a:pPr>
            <a:r>
              <a:rPr lang="pt-PT" altLang="en-US" sz="1200" i="1">
                <a:gradFill>
                  <a:gsLst>
                    <a:gs pos="0">
                      <a:srgbClr val="7B32B2"/>
                    </a:gs>
                    <a:gs pos="100000">
                      <a:srgbClr val="401A5D"/>
                    </a:gs>
                  </a:gsLst>
                  <a:lin scaled="0"/>
                </a:gradFill>
              </a:rPr>
              <a:t>68.267.839 hab</a:t>
            </a:r>
          </a:p>
          <a:p>
            <a:pPr>
              <a:lnSpc>
                <a:spcPct val="80000"/>
              </a:lnSpc>
              <a:spcBef>
                <a:spcPts val="0"/>
              </a:spcBef>
              <a:spcAft>
                <a:spcPts val="0"/>
              </a:spcAft>
            </a:pPr>
            <a:r>
              <a:rPr lang="pt-PT" altLang="en-US" sz="1200" i="1">
                <a:gradFill>
                  <a:gsLst>
                    <a:gs pos="0">
                      <a:srgbClr val="7B32B2"/>
                    </a:gs>
                    <a:gs pos="100000">
                      <a:srgbClr val="401A5D"/>
                    </a:gs>
                  </a:gsLst>
                  <a:lin scaled="0"/>
                </a:gradFill>
                <a:sym typeface="+mn-ea"/>
              </a:rPr>
              <a:t>14.624.555 Utilis. de l'Internet</a:t>
            </a:r>
          </a:p>
          <a:p>
            <a:pPr>
              <a:lnSpc>
                <a:spcPct val="80000"/>
              </a:lnSpc>
              <a:spcBef>
                <a:spcPts val="0"/>
              </a:spcBef>
              <a:spcAft>
                <a:spcPts val="0"/>
              </a:spcAft>
            </a:pPr>
            <a:r>
              <a:rPr lang="pt-PT" altLang="en-US" sz="1200" i="1">
                <a:gradFill>
                  <a:gsLst>
                    <a:gs pos="0">
                      <a:srgbClr val="7B32B2"/>
                    </a:gs>
                    <a:gs pos="100000">
                      <a:srgbClr val="401A5D"/>
                    </a:gs>
                  </a:gsLst>
                  <a:lin scaled="0"/>
                </a:gradFill>
                <a:sym typeface="+mn-ea"/>
              </a:rPr>
              <a:t>21.0 % Penetration [ % Pop.]</a:t>
            </a:r>
          </a:p>
        </p:txBody>
      </p:sp>
      <p:sp>
        <p:nvSpPr>
          <p:cNvPr id="393" name="Caixa de Texto 392"/>
          <p:cNvSpPr txBox="1"/>
          <p:nvPr/>
        </p:nvSpPr>
        <p:spPr>
          <a:xfrm>
            <a:off x="9617075" y="1240790"/>
            <a:ext cx="1588770" cy="386080"/>
          </a:xfrm>
          <a:prstGeom prst="rect">
            <a:avLst/>
          </a:prstGeom>
          <a:noFill/>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rPr>
              <a:t>15 Pays</a:t>
            </a:r>
          </a:p>
          <a:p>
            <a:pPr>
              <a:lnSpc>
                <a:spcPct val="80000"/>
              </a:lnSpc>
              <a:spcBef>
                <a:spcPts val="0"/>
              </a:spcBef>
              <a:spcAft>
                <a:spcPts val="0"/>
              </a:spcAft>
            </a:pPr>
            <a:r>
              <a:rPr lang="pt-PT" altLang="en-US" sz="1200" i="1">
                <a:gradFill>
                  <a:gsLst>
                    <a:gs pos="0">
                      <a:srgbClr val="7B32B2"/>
                    </a:gs>
                    <a:gs pos="100000">
                      <a:srgbClr val="401A5D"/>
                    </a:gs>
                  </a:gsLst>
                  <a:lin scaled="0"/>
                </a:gradFill>
              </a:rPr>
              <a:t>397.205.519 hab</a:t>
            </a:r>
          </a:p>
        </p:txBody>
      </p:sp>
      <p:sp>
        <p:nvSpPr>
          <p:cNvPr id="4" name="Caixa de Texto 3"/>
          <p:cNvSpPr txBox="1"/>
          <p:nvPr/>
        </p:nvSpPr>
        <p:spPr>
          <a:xfrm>
            <a:off x="9601835" y="1492885"/>
            <a:ext cx="2541905" cy="460375"/>
          </a:xfrm>
          <a:prstGeom prst="rect">
            <a:avLst/>
          </a:prstGeom>
          <a:noFill/>
        </p:spPr>
        <p:txBody>
          <a:bodyPr wrap="square" rtlCol="0">
            <a:spAutoFit/>
          </a:bodyPr>
          <a:lstStyle/>
          <a:p>
            <a:pPr algn="l"/>
            <a:r>
              <a:rPr lang="pt-PT" altLang="en-US" sz="1200" i="1">
                <a:gradFill>
                  <a:gsLst>
                    <a:gs pos="0">
                      <a:srgbClr val="7B32B2"/>
                    </a:gs>
                    <a:gs pos="100000">
                      <a:srgbClr val="401A5D"/>
                    </a:gs>
                  </a:gsLst>
                  <a:lin scaled="0"/>
                </a:gradFill>
              </a:rPr>
              <a:t>188.423.476 Utilis. de l'Internet</a:t>
            </a:r>
          </a:p>
          <a:p>
            <a:pPr algn="l"/>
            <a:r>
              <a:rPr lang="pt-PT" altLang="en-US" sz="1200" i="1">
                <a:gradFill>
                  <a:gsLst>
                    <a:gs pos="0">
                      <a:srgbClr val="7B32B2"/>
                    </a:gs>
                    <a:gs pos="100000">
                      <a:srgbClr val="401A5D"/>
                    </a:gs>
                  </a:gsLst>
                  <a:lin scaled="0"/>
                </a:gradFill>
              </a:rPr>
              <a:t>47</a:t>
            </a:r>
            <a:r>
              <a:rPr lang="pt-PT" altLang="en-US" sz="1200" i="1">
                <a:gradFill>
                  <a:gsLst>
                    <a:gs pos="0">
                      <a:srgbClr val="7B32B2"/>
                    </a:gs>
                    <a:gs pos="100000">
                      <a:srgbClr val="401A5D"/>
                    </a:gs>
                  </a:gsLst>
                  <a:lin scaled="0"/>
                </a:gradFill>
                <a:sym typeface="+mn-ea"/>
              </a:rPr>
              <a:t>.4 % Penetration [ % Pop.]</a:t>
            </a:r>
            <a:endParaRPr lang="pt-PT" altLang="en-US" sz="1200" i="1">
              <a:gradFill>
                <a:gsLst>
                  <a:gs pos="0">
                    <a:srgbClr val="7B32B2"/>
                  </a:gs>
                  <a:gs pos="100000">
                    <a:srgbClr val="401A5D"/>
                  </a:gs>
                </a:gsLst>
                <a:lin scaled="0"/>
              </a:gradFill>
            </a:endParaRPr>
          </a:p>
        </p:txBody>
      </p:sp>
      <p:sp>
        <p:nvSpPr>
          <p:cNvPr id="395" name="Caixa de Texto 394"/>
          <p:cNvSpPr txBox="1"/>
          <p:nvPr/>
        </p:nvSpPr>
        <p:spPr>
          <a:xfrm>
            <a:off x="10474960" y="4036695"/>
            <a:ext cx="1582420" cy="386080"/>
          </a:xfrm>
          <a:prstGeom prst="rect">
            <a:avLst/>
          </a:prstGeom>
          <a:noFill/>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rPr>
              <a:t>27 Pays</a:t>
            </a:r>
          </a:p>
          <a:p>
            <a:pPr>
              <a:lnSpc>
                <a:spcPct val="80000"/>
              </a:lnSpc>
              <a:spcBef>
                <a:spcPts val="0"/>
              </a:spcBef>
              <a:spcAft>
                <a:spcPts val="0"/>
              </a:spcAft>
            </a:pPr>
            <a:r>
              <a:rPr lang="pt-PT" altLang="en-US" sz="1200" i="1">
                <a:gradFill>
                  <a:gsLst>
                    <a:gs pos="0">
                      <a:srgbClr val="7B32B2"/>
                    </a:gs>
                    <a:gs pos="100000">
                      <a:srgbClr val="401A5D"/>
                    </a:gs>
                  </a:gsLst>
                  <a:lin scaled="0"/>
                </a:gradFill>
              </a:rPr>
              <a:t>513.635.012 hab</a:t>
            </a:r>
          </a:p>
        </p:txBody>
      </p:sp>
      <p:sp>
        <p:nvSpPr>
          <p:cNvPr id="3" name="Caixa de Texto 2"/>
          <p:cNvSpPr txBox="1"/>
          <p:nvPr/>
        </p:nvSpPr>
        <p:spPr>
          <a:xfrm>
            <a:off x="9776460" y="4404995"/>
            <a:ext cx="2382520" cy="460375"/>
          </a:xfrm>
          <a:prstGeom prst="rect">
            <a:avLst/>
          </a:prstGeom>
          <a:noFill/>
        </p:spPr>
        <p:txBody>
          <a:bodyPr wrap="square" rtlCol="0">
            <a:spAutoFit/>
          </a:bodyPr>
          <a:lstStyle/>
          <a:p>
            <a:r>
              <a:rPr lang="pt-PT" altLang="en-US" sz="1200" i="1">
                <a:gradFill>
                  <a:gsLst>
                    <a:gs pos="0">
                      <a:srgbClr val="7B32B2"/>
                    </a:gs>
                    <a:gs pos="100000">
                      <a:srgbClr val="401A5D"/>
                    </a:gs>
                  </a:gsLst>
                  <a:lin scaled="0"/>
                </a:gradFill>
              </a:rPr>
              <a:t>461.255.831</a:t>
            </a:r>
            <a:r>
              <a:rPr lang="pt-PT" altLang="en-US" sz="1200" i="1">
                <a:gradFill>
                  <a:gsLst>
                    <a:gs pos="0">
                      <a:srgbClr val="7B32B2"/>
                    </a:gs>
                    <a:gs pos="100000">
                      <a:srgbClr val="401A5D"/>
                    </a:gs>
                  </a:gsLst>
                  <a:lin scaled="0"/>
                </a:gradFill>
                <a:sym typeface="+mn-ea"/>
              </a:rPr>
              <a:t>Utilis. de l'Internet</a:t>
            </a:r>
          </a:p>
          <a:p>
            <a:r>
              <a:rPr lang="pt-PT" altLang="en-US" sz="1200" i="1">
                <a:gradFill>
                  <a:gsLst>
                    <a:gs pos="0">
                      <a:srgbClr val="7B32B2"/>
                    </a:gs>
                    <a:gs pos="100000">
                      <a:srgbClr val="401A5D"/>
                    </a:gs>
                  </a:gsLst>
                  <a:lin scaled="0"/>
                </a:gradFill>
              </a:rPr>
              <a:t>90.4 % Penetration [ % Pop.]</a:t>
            </a:r>
          </a:p>
        </p:txBody>
      </p:sp>
      <p:sp>
        <p:nvSpPr>
          <p:cNvPr id="396" name="Caixa de Texto 395"/>
          <p:cNvSpPr txBox="1"/>
          <p:nvPr/>
        </p:nvSpPr>
        <p:spPr>
          <a:xfrm>
            <a:off x="9685655" y="6264275"/>
            <a:ext cx="1799590" cy="275590"/>
          </a:xfrm>
          <a:prstGeom prst="rect">
            <a:avLst/>
          </a:prstGeom>
          <a:noFill/>
        </p:spPr>
        <p:txBody>
          <a:bodyPr wrap="square" rtlCol="0">
            <a:spAutoFit/>
          </a:bodyPr>
          <a:lstStyle/>
          <a:p>
            <a:pPr algn="l"/>
            <a:r>
              <a:rPr lang="pt-PT" altLang="en-US" sz="1200" i="1">
                <a:gradFill>
                  <a:gsLst>
                    <a:gs pos="0">
                      <a:srgbClr val="7B32B2"/>
                    </a:gs>
                    <a:gs pos="100000">
                      <a:srgbClr val="401A5D"/>
                    </a:gs>
                  </a:gsLst>
                  <a:lin scaled="0"/>
                </a:gradFill>
              </a:rPr>
              <a:t>333 812 486 hab</a:t>
            </a:r>
          </a:p>
        </p:txBody>
      </p:sp>
      <p:sp>
        <p:nvSpPr>
          <p:cNvPr id="11" name="Caixa de Texto 10"/>
          <p:cNvSpPr txBox="1"/>
          <p:nvPr/>
        </p:nvSpPr>
        <p:spPr>
          <a:xfrm>
            <a:off x="9674860" y="6466840"/>
            <a:ext cx="2508885" cy="368300"/>
          </a:xfrm>
          <a:prstGeom prst="rect">
            <a:avLst/>
          </a:prstGeom>
          <a:noFill/>
        </p:spPr>
        <p:txBody>
          <a:bodyPr wrap="square" rtlCol="0">
            <a:spAutoFit/>
          </a:bodyPr>
          <a:lstStyle/>
          <a:p>
            <a:pPr algn="l">
              <a:lnSpc>
                <a:spcPct val="75000"/>
              </a:lnSpc>
              <a:spcBef>
                <a:spcPts val="0"/>
              </a:spcBef>
              <a:spcAft>
                <a:spcPts val="0"/>
              </a:spcAft>
            </a:pPr>
            <a:r>
              <a:rPr lang="pt-PT" altLang="en-US" sz="1200" i="1">
                <a:gradFill>
                  <a:gsLst>
                    <a:gs pos="0">
                      <a:srgbClr val="7B32B2"/>
                    </a:gs>
                    <a:gs pos="100000">
                      <a:srgbClr val="401A5D"/>
                    </a:gs>
                  </a:gsLst>
                  <a:lin scaled="0"/>
                </a:gradFill>
              </a:rPr>
              <a:t>292.892.868 </a:t>
            </a:r>
            <a:r>
              <a:rPr lang="pt-PT" altLang="en-US" sz="1200" i="1">
                <a:gradFill>
                  <a:gsLst>
                    <a:gs pos="0">
                      <a:srgbClr val="7B32B2"/>
                    </a:gs>
                    <a:gs pos="100000">
                      <a:srgbClr val="401A5D"/>
                    </a:gs>
                  </a:gsLst>
                  <a:lin scaled="0"/>
                </a:gradFill>
                <a:sym typeface="+mn-ea"/>
              </a:rPr>
              <a:t>Utilis. de l'Internet</a:t>
            </a:r>
            <a:endParaRPr lang="pt-PT" altLang="en-US" sz="1200" i="1">
              <a:gradFill>
                <a:gsLst>
                  <a:gs pos="0">
                    <a:srgbClr val="7B32B2"/>
                  </a:gs>
                  <a:gs pos="100000">
                    <a:srgbClr val="401A5D"/>
                  </a:gs>
                </a:gsLst>
                <a:lin scaled="0"/>
              </a:gradFill>
            </a:endParaRPr>
          </a:p>
          <a:p>
            <a:pPr algn="l">
              <a:lnSpc>
                <a:spcPct val="75000"/>
              </a:lnSpc>
              <a:spcBef>
                <a:spcPts val="0"/>
              </a:spcBef>
              <a:spcAft>
                <a:spcPts val="0"/>
              </a:spcAft>
            </a:pPr>
            <a:r>
              <a:rPr lang="pt-PT" altLang="en-US" sz="1200" i="1">
                <a:gradFill>
                  <a:gsLst>
                    <a:gs pos="0">
                      <a:srgbClr val="7B32B2"/>
                    </a:gs>
                    <a:gs pos="100000">
                      <a:srgbClr val="401A5D"/>
                    </a:gs>
                  </a:gsLst>
                  <a:lin scaled="0"/>
                </a:gradFill>
                <a:sym typeface="+mn-ea"/>
              </a:rPr>
              <a:t>89.0 % Penetration [ % Pop.]</a:t>
            </a:r>
            <a:endParaRPr lang="pt-PT" altLang="en-US" sz="1200" i="1">
              <a:gradFill>
                <a:gsLst>
                  <a:gs pos="0">
                    <a:srgbClr val="7B32B2"/>
                  </a:gs>
                  <a:gs pos="100000">
                    <a:srgbClr val="401A5D"/>
                  </a:gs>
                </a:gsLst>
                <a:lin scaled="0"/>
              </a:gradFill>
            </a:endParaRPr>
          </a:p>
        </p:txBody>
      </p:sp>
      <p:pic>
        <p:nvPicPr>
          <p:cNvPr id="417" name="Imagem 416" descr="cplp map"/>
          <p:cNvPicPr>
            <a:picLocks noChangeAspect="1"/>
          </p:cNvPicPr>
          <p:nvPr/>
        </p:nvPicPr>
        <p:blipFill>
          <a:blip r:embed="rId7"/>
          <a:stretch>
            <a:fillRect/>
          </a:stretch>
        </p:blipFill>
        <p:spPr>
          <a:xfrm>
            <a:off x="3293745" y="5046980"/>
            <a:ext cx="2357120" cy="1407795"/>
          </a:xfrm>
          <a:prstGeom prst="rect">
            <a:avLst/>
          </a:prstGeom>
        </p:spPr>
      </p:pic>
      <p:sp>
        <p:nvSpPr>
          <p:cNvPr id="418" name="Caixa de Texto 417"/>
          <p:cNvSpPr txBox="1"/>
          <p:nvPr/>
        </p:nvSpPr>
        <p:spPr>
          <a:xfrm>
            <a:off x="3889375" y="6207125"/>
            <a:ext cx="2528570" cy="606425"/>
          </a:xfrm>
          <a:prstGeom prst="rect">
            <a:avLst/>
          </a:prstGeom>
          <a:noFill/>
        </p:spPr>
        <p:txBody>
          <a:bodyPr wrap="square" rtlCol="0">
            <a:spAutoFit/>
          </a:bodyPr>
          <a:lstStyle/>
          <a:p>
            <a:pPr>
              <a:lnSpc>
                <a:spcPct val="70000"/>
              </a:lnSpc>
              <a:spcBef>
                <a:spcPts val="0"/>
              </a:spcBef>
              <a:spcAft>
                <a:spcPts val="0"/>
              </a:spcAft>
            </a:pPr>
            <a:r>
              <a:rPr lang="pt-PT" altLang="en-US" sz="1200" i="1">
                <a:gradFill>
                  <a:gsLst>
                    <a:gs pos="0">
                      <a:srgbClr val="7B32B2"/>
                    </a:gs>
                    <a:gs pos="100000">
                      <a:srgbClr val="401A5D"/>
                    </a:gs>
                  </a:gsLst>
                  <a:lin scaled="0"/>
                </a:gradFill>
              </a:rPr>
              <a:t>9 Pays</a:t>
            </a:r>
          </a:p>
          <a:p>
            <a:pPr>
              <a:lnSpc>
                <a:spcPct val="70000"/>
              </a:lnSpc>
              <a:spcBef>
                <a:spcPts val="0"/>
              </a:spcBef>
              <a:spcAft>
                <a:spcPts val="0"/>
              </a:spcAft>
            </a:pPr>
            <a:r>
              <a:rPr lang="pt-PT" altLang="en-US" sz="1200" i="1">
                <a:gradFill>
                  <a:gsLst>
                    <a:gs pos="0">
                      <a:srgbClr val="7B32B2"/>
                    </a:gs>
                    <a:gs pos="100000">
                      <a:srgbClr val="401A5D"/>
                    </a:gs>
                  </a:gsLst>
                  <a:lin scaled="0"/>
                </a:gradFill>
              </a:rPr>
              <a:t>292.111.889 hab</a:t>
            </a:r>
          </a:p>
          <a:p>
            <a:pPr>
              <a:lnSpc>
                <a:spcPct val="70000"/>
              </a:lnSpc>
              <a:spcBef>
                <a:spcPts val="0"/>
              </a:spcBef>
              <a:spcAft>
                <a:spcPts val="0"/>
              </a:spcAft>
            </a:pPr>
            <a:r>
              <a:rPr lang="pt-PT" altLang="en-US" sz="1200" i="1">
                <a:gradFill>
                  <a:gsLst>
                    <a:gs pos="0">
                      <a:srgbClr val="7B32B2"/>
                    </a:gs>
                    <a:gs pos="100000">
                      <a:srgbClr val="401A5D"/>
                    </a:gs>
                  </a:gsLst>
                  <a:lin scaled="0"/>
                </a:gradFill>
              </a:rPr>
              <a:t>172.107.709 </a:t>
            </a:r>
            <a:r>
              <a:rPr lang="pt-PT" altLang="en-US" sz="1200" i="1">
                <a:gradFill>
                  <a:gsLst>
                    <a:gs pos="0">
                      <a:srgbClr val="7B32B2"/>
                    </a:gs>
                    <a:gs pos="100000">
                      <a:srgbClr val="401A5D"/>
                    </a:gs>
                  </a:gsLst>
                  <a:lin scaled="0"/>
                </a:gradFill>
                <a:sym typeface="+mn-ea"/>
              </a:rPr>
              <a:t>Utilis. de l'Internet</a:t>
            </a:r>
            <a:endParaRPr lang="pt-PT" altLang="en-US" sz="1200" i="1">
              <a:gradFill>
                <a:gsLst>
                  <a:gs pos="0">
                    <a:srgbClr val="7B32B2"/>
                  </a:gs>
                  <a:gs pos="100000">
                    <a:srgbClr val="401A5D"/>
                  </a:gs>
                </a:gsLst>
                <a:lin scaled="0"/>
              </a:gradFill>
            </a:endParaRPr>
          </a:p>
          <a:p>
            <a:pPr>
              <a:lnSpc>
                <a:spcPct val="70000"/>
              </a:lnSpc>
              <a:spcBef>
                <a:spcPts val="0"/>
              </a:spcBef>
              <a:spcAft>
                <a:spcPts val="0"/>
              </a:spcAft>
            </a:pPr>
            <a:r>
              <a:rPr lang="pt-PT" altLang="en-US" sz="1200" i="1">
                <a:gradFill>
                  <a:gsLst>
                    <a:gs pos="0">
                      <a:srgbClr val="7B32B2"/>
                    </a:gs>
                    <a:gs pos="100000">
                      <a:srgbClr val="401A5D"/>
                    </a:gs>
                  </a:gsLst>
                  <a:lin scaled="0"/>
                </a:gradFill>
                <a:sym typeface="+mn-ea"/>
              </a:rPr>
              <a:t>61.4 % Penetração [ % Pop.]</a:t>
            </a:r>
            <a:endParaRPr lang="pt-PT" altLang="en-US" sz="1200" i="1">
              <a:gradFill>
                <a:gsLst>
                  <a:gs pos="0">
                    <a:srgbClr val="7B32B2"/>
                  </a:gs>
                  <a:gs pos="100000">
                    <a:srgbClr val="401A5D"/>
                  </a:gs>
                </a:gsLst>
                <a:lin scaled="0"/>
              </a:gradFill>
            </a:endParaRPr>
          </a:p>
        </p:txBody>
      </p:sp>
      <p:pic>
        <p:nvPicPr>
          <p:cNvPr id="390" name="Marcador de Posição da Imagem 389" descr="ECOWAS_members map"/>
          <p:cNvPicPr>
            <a:picLocks noGrp="1" noChangeAspect="1"/>
          </p:cNvPicPr>
          <p:nvPr>
            <p:ph type="pic" idx="15"/>
          </p:nvPr>
        </p:nvPicPr>
        <p:blipFill>
          <a:blip r:embed="rId8">
            <a:extLst>
              <a:ext uri="{96DAC541-7B7A-43D3-8B79-37D633B846F1}">
                <asvg:svgBlip xmlns:asvg="http://schemas.microsoft.com/office/drawing/2016/SVG/main" xmlns="" r:embed="rId9"/>
              </a:ext>
            </a:extLst>
          </a:blip>
          <a:stretch>
            <a:fillRect/>
          </a:stretch>
        </p:blipFill>
        <p:spPr>
          <a:xfrm>
            <a:off x="10100310" y="45085"/>
            <a:ext cx="1920240" cy="1593215"/>
          </a:xfrm>
          <a:prstGeom prst="rect">
            <a:avLst/>
          </a:prstGeom>
        </p:spPr>
      </p:pic>
      <p:pic>
        <p:nvPicPr>
          <p:cNvPr id="14" name="Marcador de Posição de Conteúdo 9" descr="map"/>
          <p:cNvPicPr>
            <a:picLocks noChangeAspect="1"/>
          </p:cNvPicPr>
          <p:nvPr/>
        </p:nvPicPr>
        <p:blipFill>
          <a:blip r:embed="rId10"/>
          <a:stretch>
            <a:fillRect/>
          </a:stretch>
        </p:blipFill>
        <p:spPr>
          <a:xfrm>
            <a:off x="9770110" y="4851400"/>
            <a:ext cx="2364105" cy="1524000"/>
          </a:xfrm>
          <a:prstGeom prst="rect">
            <a:avLst/>
          </a:prstGeom>
          <a:ln w="19050" cap="sq">
            <a:solidFill>
              <a:srgbClr val="000000">
                <a:alpha val="0"/>
              </a:srgbClr>
            </a:solidFill>
            <a:miter lim="800000"/>
            <a:headEnd/>
            <a:tailEnd/>
          </a:ln>
          <a:effectLst>
            <a:outerShdw blurRad="88900" dist="38100" dir="5400000" algn="t" rotWithShape="0">
              <a:prstClr val="black">
                <a:alpha val="40000"/>
              </a:prstClr>
            </a:outerShdw>
          </a:effectLst>
        </p:spPr>
      </p:pic>
      <p:pic>
        <p:nvPicPr>
          <p:cNvPr id="39" name="Marcador de Posição de Conteúdo 11" descr="map"/>
          <p:cNvPicPr>
            <a:picLocks noChangeAspect="1"/>
          </p:cNvPicPr>
          <p:nvPr/>
        </p:nvPicPr>
        <p:blipFill>
          <a:blip r:embed="rId11"/>
          <a:stretch>
            <a:fillRect/>
          </a:stretch>
        </p:blipFill>
        <p:spPr>
          <a:xfrm>
            <a:off x="9897745" y="1987550"/>
            <a:ext cx="2301875" cy="2170430"/>
          </a:xfrm>
          <a:prstGeom prst="rect">
            <a:avLst/>
          </a:prstGeom>
        </p:spPr>
      </p:pic>
      <p:cxnSp>
        <p:nvCxnSpPr>
          <p:cNvPr id="397" name="Conexão Reta 396"/>
          <p:cNvCxnSpPr>
            <a:stCxn id="399" idx="2"/>
          </p:cNvCxnSpPr>
          <p:nvPr/>
        </p:nvCxnSpPr>
        <p:spPr>
          <a:xfrm>
            <a:off x="9820275" y="260350"/>
            <a:ext cx="207010" cy="251460"/>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398" name="Conexão Reta 397"/>
          <p:cNvCxnSpPr/>
          <p:nvPr/>
        </p:nvCxnSpPr>
        <p:spPr>
          <a:xfrm>
            <a:off x="9703435" y="252095"/>
            <a:ext cx="412115" cy="2540"/>
          </a:xfrm>
          <a:prstGeom prst="line">
            <a:avLst/>
          </a:prstGeom>
        </p:spPr>
        <p:style>
          <a:lnRef idx="1">
            <a:schemeClr val="accent3"/>
          </a:lnRef>
          <a:fillRef idx="0">
            <a:schemeClr val="accent3"/>
          </a:fillRef>
          <a:effectRef idx="0">
            <a:schemeClr val="accent3"/>
          </a:effectRef>
          <a:fontRef idx="minor">
            <a:schemeClr val="tx1"/>
          </a:fontRef>
        </p:style>
      </p:cxnSp>
      <p:sp>
        <p:nvSpPr>
          <p:cNvPr id="399" name="Caixa de Texto 398"/>
          <p:cNvSpPr txBox="1"/>
          <p:nvPr/>
        </p:nvSpPr>
        <p:spPr>
          <a:xfrm>
            <a:off x="9276080" y="15240"/>
            <a:ext cx="1087755" cy="245110"/>
          </a:xfrm>
          <a:prstGeom prst="rect">
            <a:avLst/>
          </a:prstGeom>
          <a:noFill/>
        </p:spPr>
        <p:txBody>
          <a:bodyPr wrap="square" rtlCol="0">
            <a:spAutoFit/>
          </a:bodyPr>
          <a:lstStyle/>
          <a:p>
            <a:r>
              <a:rPr lang="pt-PT" altLang="en-US" sz="1000" b="1">
                <a:gradFill>
                  <a:gsLst>
                    <a:gs pos="0">
                      <a:srgbClr val="FE4444"/>
                    </a:gs>
                    <a:gs pos="100000">
                      <a:srgbClr val="832B2B"/>
                    </a:gs>
                  </a:gsLst>
                  <a:lin scaled="0"/>
                </a:gradFill>
              </a:rPr>
              <a:t>CABO VERDE</a:t>
            </a:r>
          </a:p>
        </p:txBody>
      </p:sp>
      <p:sp>
        <p:nvSpPr>
          <p:cNvPr id="400" name="Caixa de Texto 399"/>
          <p:cNvSpPr txBox="1"/>
          <p:nvPr/>
        </p:nvSpPr>
        <p:spPr>
          <a:xfrm>
            <a:off x="8920480" y="467995"/>
            <a:ext cx="1276350" cy="275590"/>
          </a:xfrm>
          <a:prstGeom prst="rect">
            <a:avLst/>
          </a:prstGeom>
          <a:noFill/>
        </p:spPr>
        <p:txBody>
          <a:bodyPr wrap="square" rtlCol="0">
            <a:spAutoFit/>
          </a:bodyPr>
          <a:lstStyle/>
          <a:p>
            <a:r>
              <a:rPr lang="pt-PT" altLang="en-US" sz="1200" b="1" i="1">
                <a:solidFill>
                  <a:srgbClr val="008CBA"/>
                </a:solidFill>
                <a:latin typeface="Arial Narrow" panose="020B0606020202030204" pitchFamily="34" charset="0"/>
                <a:cs typeface="Arial Narrow" panose="020B0606020202030204" pitchFamily="34" charset="0"/>
              </a:rPr>
              <a:t>ZEE</a:t>
            </a:r>
            <a:r>
              <a:rPr lang="pt-PT" altLang="en-US" sz="1200" i="1">
                <a:solidFill>
                  <a:srgbClr val="008CBA"/>
                </a:solidFill>
                <a:latin typeface="Arial Narrow" panose="020B0606020202030204" pitchFamily="34" charset="0"/>
                <a:cs typeface="Arial Narrow" panose="020B0606020202030204" pitchFamily="34" charset="0"/>
              </a:rPr>
              <a:t>:</a:t>
            </a:r>
            <a:r>
              <a:rPr lang="pt-PT" altLang="en-US" sz="1200" i="1">
                <a:latin typeface="Arial Narrow" panose="020B0606020202030204" pitchFamily="34" charset="0"/>
                <a:cs typeface="Arial Narrow" panose="020B0606020202030204" pitchFamily="34" charset="0"/>
              </a:rPr>
              <a:t> </a:t>
            </a:r>
            <a:r>
              <a:rPr lang="pt-PT" altLang="en-US" sz="1200" i="1">
                <a:gradFill>
                  <a:gsLst>
                    <a:gs pos="0">
                      <a:srgbClr val="7B32B2"/>
                    </a:gs>
                    <a:gs pos="100000">
                      <a:srgbClr val="401A5D"/>
                    </a:gs>
                  </a:gsLst>
                  <a:lin scaled="0"/>
                </a:gradFill>
                <a:latin typeface="Arial Narrow" panose="020B0606020202030204" pitchFamily="34" charset="0"/>
                <a:cs typeface="Arial Narrow" panose="020B0606020202030204" pitchFamily="34" charset="0"/>
              </a:rPr>
              <a:t>734.265 Km2</a:t>
            </a:r>
          </a:p>
        </p:txBody>
      </p:sp>
      <p:cxnSp>
        <p:nvCxnSpPr>
          <p:cNvPr id="40" name="Conexão Reta Unidirecional 39"/>
          <p:cNvCxnSpPr>
            <a:stCxn id="399" idx="2"/>
          </p:cNvCxnSpPr>
          <p:nvPr/>
        </p:nvCxnSpPr>
        <p:spPr>
          <a:xfrm flipH="1">
            <a:off x="9141460" y="260350"/>
            <a:ext cx="678815" cy="231775"/>
          </a:xfrm>
          <a:prstGeom prst="straightConnector1">
            <a:avLst/>
          </a:prstGeom>
          <a:ln>
            <a:solidFill>
              <a:srgbClr val="008CBA"/>
            </a:solidFill>
            <a:tailEnd type="arrow"/>
          </a:ln>
        </p:spPr>
        <p:style>
          <a:lnRef idx="1">
            <a:schemeClr val="accent1"/>
          </a:lnRef>
          <a:fillRef idx="0">
            <a:schemeClr val="accent1"/>
          </a:fillRef>
          <a:effectRef idx="0">
            <a:schemeClr val="accent1"/>
          </a:effectRef>
          <a:fontRef idx="minor">
            <a:schemeClr val="tx1"/>
          </a:fontRef>
        </p:style>
      </p:cxnSp>
      <p:sp>
        <p:nvSpPr>
          <p:cNvPr id="44" name="Caixa de Texto 43"/>
          <p:cNvSpPr txBox="1"/>
          <p:nvPr/>
        </p:nvSpPr>
        <p:spPr>
          <a:xfrm>
            <a:off x="-27940" y="6667500"/>
            <a:ext cx="2069465" cy="245110"/>
          </a:xfrm>
          <a:prstGeom prst="rect">
            <a:avLst/>
          </a:prstGeom>
          <a:noFill/>
        </p:spPr>
        <p:txBody>
          <a:bodyPr wrap="square" rtlCol="0">
            <a:spAutoFit/>
          </a:bodyPr>
          <a:lstStyle/>
          <a:p>
            <a:pPr>
              <a:lnSpc>
                <a:spcPct val="100000"/>
              </a:lnSpc>
              <a:spcBef>
                <a:spcPts val="0"/>
              </a:spcBef>
              <a:spcAft>
                <a:spcPts val="0"/>
              </a:spcAft>
            </a:pPr>
            <a:r>
              <a:rPr lang="pt-PT" altLang="en-US" sz="1000" i="1">
                <a:solidFill>
                  <a:srgbClr val="008CBA"/>
                </a:solidFill>
              </a:rPr>
              <a:t>www.atlanticbusinessforum.com</a:t>
            </a:r>
          </a:p>
        </p:txBody>
      </p:sp>
      <p:sp>
        <p:nvSpPr>
          <p:cNvPr id="2"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5</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6</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sp>
        <p:nvSpPr>
          <p:cNvPr id="68" name="CaixaDeTexto 67"/>
          <p:cNvSpPr txBox="1"/>
          <p:nvPr/>
        </p:nvSpPr>
        <p:spPr>
          <a:xfrm>
            <a:off x="3456940" y="1182370"/>
            <a:ext cx="8390255" cy="4799965"/>
          </a:xfrm>
          <a:prstGeom prst="rect">
            <a:avLst/>
          </a:prstGeom>
          <a:noFill/>
        </p:spPr>
        <p:txBody>
          <a:bodyPr wrap="square">
            <a:spAutoFit/>
          </a:bodyPr>
          <a:lstStyle/>
          <a:p>
            <a:pPr algn="just">
              <a:lnSpc>
                <a:spcPts val="1200"/>
              </a:lnSpc>
            </a:pPr>
            <a:r>
              <a:rPr lang="pt-PT" sz="1400" b="1" i="1" dirty="0">
                <a:solidFill>
                  <a:srgbClr val="008CBA"/>
                </a:solidFill>
                <a:latin typeface="Arial Narrow" panose="020B0606020202030204" pitchFamily="34" charset="0"/>
                <a:cs typeface="Times New Roman" panose="02020603050405020304" pitchFamily="18" charset="0"/>
              </a:rPr>
              <a:t>LES </a:t>
            </a:r>
            <a:r>
              <a:rPr lang="pt-PT" sz="1400" b="1" i="1" dirty="0" smtClean="0">
                <a:solidFill>
                  <a:srgbClr val="008CBA"/>
                </a:solidFill>
                <a:latin typeface="Arial Narrow" panose="020B0606020202030204" pitchFamily="34" charset="0"/>
                <a:sym typeface="+mn-ea"/>
              </a:rPr>
              <a:t>ÉTAPES </a:t>
            </a:r>
            <a:r>
              <a:rPr lang="pt-PT" sz="1400" b="1" i="1" dirty="0">
                <a:solidFill>
                  <a:srgbClr val="008CBA"/>
                </a:solidFill>
                <a:latin typeface="Arial Narrow" panose="020B0606020202030204" pitchFamily="34" charset="0"/>
                <a:sym typeface="+mn-ea"/>
              </a:rPr>
              <a:t>DU </a:t>
            </a:r>
            <a:r>
              <a:rPr lang="pt-PT" sz="1400" b="1" i="1" dirty="0">
                <a:solidFill>
                  <a:srgbClr val="008CBA"/>
                </a:solidFill>
                <a:latin typeface="Arial Narrow" panose="020B0606020202030204" pitchFamily="34" charset="0"/>
                <a:cs typeface="Times New Roman" panose="02020603050405020304" pitchFamily="18" charset="0"/>
              </a:rPr>
              <a:t>BUSINESS </a:t>
            </a:r>
            <a:r>
              <a:rPr lang="pt-PT" sz="1400" b="1" i="1" dirty="0" smtClean="0">
                <a:solidFill>
                  <a:srgbClr val="008CBA"/>
                </a:solidFill>
                <a:latin typeface="Arial Narrow" panose="020B0606020202030204" pitchFamily="34" charset="0"/>
                <a:cs typeface="Times New Roman" panose="02020603050405020304" pitchFamily="18" charset="0"/>
              </a:rPr>
              <a:t>ROUND</a:t>
            </a:r>
          </a:p>
          <a:p>
            <a:pPr algn="just">
              <a:lnSpc>
                <a:spcPts val="1200"/>
              </a:lnSpc>
            </a:pPr>
            <a:r>
              <a:rPr lang="fr-FR" sz="1200" dirty="0" smtClean="0">
                <a:latin typeface="Arial Narrow" panose="020B0606020202030204" pitchFamily="34" charset="0"/>
              </a:rPr>
              <a:t>Le</a:t>
            </a:r>
            <a:r>
              <a:rPr lang="fr-FR" sz="1200" dirty="0" smtClean="0">
                <a:solidFill>
                  <a:srgbClr val="FF0000"/>
                </a:solidFill>
                <a:latin typeface="Arial Narrow" panose="020B0606020202030204" pitchFamily="34" charset="0"/>
              </a:rPr>
              <a:t> </a:t>
            </a:r>
            <a:r>
              <a:rPr lang="fr-FR" sz="1200" i="1" dirty="0" smtClean="0">
                <a:latin typeface="Arial Narrow" panose="020B0606020202030204" pitchFamily="34" charset="0"/>
              </a:rPr>
              <a:t>BUSINESS ROUND</a:t>
            </a:r>
            <a:r>
              <a:rPr lang="fr-FR" sz="1200" dirty="0" smtClean="0">
                <a:latin typeface="Arial Narrow" panose="020B0606020202030204" pitchFamily="34" charset="0"/>
              </a:rPr>
              <a:t> </a:t>
            </a:r>
            <a:r>
              <a:rPr lang="fr-FR" sz="1200" dirty="0">
                <a:latin typeface="Arial Narrow" panose="020B0606020202030204" pitchFamily="34" charset="0"/>
              </a:rPr>
              <a:t>aura lieu le </a:t>
            </a:r>
            <a:r>
              <a:rPr lang="pt-PT" altLang="fr-FR" sz="1200" dirty="0">
                <a:latin typeface="Arial Narrow" panose="020B0606020202030204" pitchFamily="34" charset="0"/>
              </a:rPr>
              <a:t>09</a:t>
            </a:r>
            <a:r>
              <a:rPr lang="fr-FR" sz="1200" dirty="0">
                <a:latin typeface="Arial Narrow" panose="020B0606020202030204" pitchFamily="34" charset="0"/>
              </a:rPr>
              <a:t> </a:t>
            </a:r>
            <a:r>
              <a:rPr lang="pt-PT" altLang="fr-FR" sz="1200" dirty="0">
                <a:latin typeface="Arial Narrow" panose="020B0606020202030204" pitchFamily="34" charset="0"/>
              </a:rPr>
              <a:t>Juin</a:t>
            </a:r>
            <a:r>
              <a:rPr lang="fr-FR" sz="1200" dirty="0">
                <a:latin typeface="Arial Narrow" panose="020B0606020202030204" pitchFamily="34" charset="0"/>
              </a:rPr>
              <a:t> 202</a:t>
            </a:r>
            <a:r>
              <a:rPr lang="pt-PT" altLang="fr-FR" sz="1200" dirty="0">
                <a:latin typeface="Arial Narrow" panose="020B0606020202030204" pitchFamily="34" charset="0"/>
              </a:rPr>
              <a:t>1</a:t>
            </a:r>
            <a:r>
              <a:rPr lang="fr-FR" sz="1200" dirty="0">
                <a:latin typeface="Arial Narrow" panose="020B0606020202030204" pitchFamily="34" charset="0"/>
              </a:rPr>
              <a:t>, de </a:t>
            </a:r>
            <a:r>
              <a:rPr lang="pt-PT" altLang="fr-FR" sz="1200" dirty="0">
                <a:latin typeface="Arial Narrow" panose="020B0606020202030204" pitchFamily="34" charset="0"/>
              </a:rPr>
              <a:t>08</a:t>
            </a:r>
            <a:r>
              <a:rPr lang="fr-FR" sz="1200" dirty="0">
                <a:latin typeface="Arial Narrow" panose="020B0606020202030204" pitchFamily="34" charset="0"/>
              </a:rPr>
              <a:t>h</a:t>
            </a:r>
            <a:r>
              <a:rPr lang="pt-PT" altLang="fr-FR" sz="1200" dirty="0">
                <a:latin typeface="Arial Narrow" panose="020B0606020202030204" pitchFamily="34" charset="0"/>
              </a:rPr>
              <a:t>00</a:t>
            </a:r>
            <a:r>
              <a:rPr lang="fr-FR" sz="1200" dirty="0">
                <a:latin typeface="Arial Narrow" panose="020B0606020202030204" pitchFamily="34" charset="0"/>
              </a:rPr>
              <a:t> à </a:t>
            </a:r>
            <a:r>
              <a:rPr lang="fr-FR" sz="1200" dirty="0" smtClean="0">
                <a:latin typeface="Arial Narrow" panose="020B0606020202030204" pitchFamily="34" charset="0"/>
              </a:rPr>
              <a:t>1</a:t>
            </a:r>
            <a:r>
              <a:rPr lang="pt-PT" sz="1200" dirty="0">
                <a:latin typeface="Arial Narrow" panose="020B0606020202030204" pitchFamily="34" charset="0"/>
              </a:rPr>
              <a:t>6</a:t>
            </a:r>
            <a:r>
              <a:rPr lang="fr-FR" sz="1200" dirty="0" smtClean="0">
                <a:latin typeface="Arial Narrow" panose="020B0606020202030204" pitchFamily="34" charset="0"/>
              </a:rPr>
              <a:t>h</a:t>
            </a:r>
            <a:r>
              <a:rPr lang="pt-PT" sz="1200" dirty="0">
                <a:latin typeface="Arial Narrow" panose="020B0606020202030204" pitchFamily="34" charset="0"/>
              </a:rPr>
              <a:t>0</a:t>
            </a:r>
            <a:r>
              <a:rPr lang="pt-PT" altLang="fr-FR" sz="1200" dirty="0" smtClean="0">
                <a:latin typeface="Arial Narrow" panose="020B0606020202030204" pitchFamily="34" charset="0"/>
              </a:rPr>
              <a:t>0</a:t>
            </a:r>
            <a:r>
              <a:rPr lang="fr-FR" sz="1200" dirty="0">
                <a:latin typeface="Arial Narrow" panose="020B0606020202030204" pitchFamily="34" charset="0"/>
              </a:rPr>
              <a:t>. Les participants doivent s'inscrire dans la catégorie Business </a:t>
            </a:r>
            <a:r>
              <a:rPr lang="fr-FR" sz="1200" dirty="0" err="1">
                <a:latin typeface="Arial Narrow" panose="020B0606020202030204" pitchFamily="34" charset="0"/>
              </a:rPr>
              <a:t>Executive</a:t>
            </a:r>
            <a:r>
              <a:rPr lang="fr-FR" sz="1200" dirty="0">
                <a:latin typeface="Arial Narrow" panose="020B0606020202030204" pitchFamily="34" charset="0"/>
              </a:rPr>
              <a:t>. Le Business Round se compose de trois étapes:</a:t>
            </a:r>
            <a:endParaRPr lang="pt-PT"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pt-PT" sz="1200" b="1" i="1" dirty="0">
                <a:solidFill>
                  <a:srgbClr val="008CBA"/>
                </a:solidFill>
                <a:latin typeface="Arial Narrow" panose="020B0606020202030204" pitchFamily="34" charset="0"/>
              </a:rPr>
              <a:t>ÉTAPE 1</a:t>
            </a:r>
            <a:r>
              <a:rPr lang="pt-PT" sz="1200" dirty="0">
                <a:latin typeface="Arial Narrow" panose="020B0606020202030204" pitchFamily="34" charset="0"/>
              </a:rPr>
              <a:t>: </a:t>
            </a:r>
            <a:r>
              <a:rPr lang="fr-FR" sz="1200" dirty="0">
                <a:latin typeface="Arial Narrow" panose="020B0606020202030204" pitchFamily="34" charset="0"/>
              </a:rPr>
              <a:t>Inscription des participants et soumission de leurs profils. Les participants, lors de leur inscription, doivent soumettre leur profil au Business Round </a:t>
            </a:r>
            <a:r>
              <a:rPr lang="fr-FR" sz="1200" dirty="0" smtClean="0">
                <a:latin typeface="Arial Narrow" panose="020B0606020202030204" pitchFamily="34" charset="0"/>
              </a:rPr>
              <a:t>à </a:t>
            </a:r>
            <a:r>
              <a:rPr lang="fr-FR" sz="1200" dirty="0">
                <a:latin typeface="Arial Narrow" panose="020B0606020202030204" pitchFamily="34" charset="0"/>
              </a:rPr>
              <a:t>partir d</a:t>
            </a:r>
            <a:r>
              <a:rPr lang="pt-PT" altLang="fr-FR" sz="1200" dirty="0">
                <a:latin typeface="Arial Narrow" panose="020B0606020202030204" pitchFamily="34" charset="0"/>
              </a:rPr>
              <a:t>e 01</a:t>
            </a:r>
            <a:r>
              <a:rPr lang="fr-FR" sz="1200" dirty="0">
                <a:latin typeface="Arial Narrow" panose="020B0606020202030204" pitchFamily="34" charset="0"/>
              </a:rPr>
              <a:t> </a:t>
            </a:r>
            <a:r>
              <a:rPr lang="pt-PT" sz="1200" dirty="0" smtClean="0">
                <a:latin typeface="Arial Narrow" panose="020B0606020202030204" pitchFamily="34" charset="0"/>
                <a:sym typeface="+mn-ea"/>
              </a:rPr>
              <a:t>Août</a:t>
            </a:r>
            <a:r>
              <a:rPr lang="fr-FR" sz="1200" dirty="0">
                <a:latin typeface="Arial Narrow" panose="020B0606020202030204" pitchFamily="34" charset="0"/>
              </a:rPr>
              <a:t> 20</a:t>
            </a:r>
            <a:r>
              <a:rPr lang="pt-PT" altLang="fr-FR" sz="1200" dirty="0">
                <a:latin typeface="Arial Narrow" panose="020B0606020202030204" pitchFamily="34" charset="0"/>
              </a:rPr>
              <a:t>20</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b="1" i="1" dirty="0">
                <a:solidFill>
                  <a:srgbClr val="008CBA"/>
                </a:solidFill>
                <a:latin typeface="Arial Narrow" panose="020B0606020202030204" pitchFamily="34" charset="0"/>
              </a:rPr>
              <a:t>ÉTAPE 2</a:t>
            </a:r>
            <a:r>
              <a:rPr lang="pt-PT" sz="1200" dirty="0">
                <a:latin typeface="Arial Narrow" panose="020B0606020202030204" pitchFamily="34" charset="0"/>
              </a:rPr>
              <a:t>:</a:t>
            </a:r>
            <a:r>
              <a:rPr lang="pt-PT" sz="1200" dirty="0">
                <a:solidFill>
                  <a:srgbClr val="008080"/>
                </a:solidFill>
                <a:latin typeface="Arial Narrow" panose="020B0606020202030204" pitchFamily="34" charset="0"/>
              </a:rPr>
              <a:t> </a:t>
            </a:r>
            <a:r>
              <a:rPr lang="fr-FR" sz="1200" dirty="0">
                <a:latin typeface="Arial Narrow" panose="020B0606020202030204" pitchFamily="34" charset="0"/>
              </a:rPr>
              <a:t>Gestion et coordination des rencontres entre les participants inscrits au système, depuis le début des inscriptions jusqu'au </a:t>
            </a:r>
            <a:r>
              <a:rPr lang="pt-PT" altLang="fr-FR" sz="1200" dirty="0">
                <a:latin typeface="Arial Narrow" panose="020B0606020202030204" pitchFamily="34" charset="0"/>
              </a:rPr>
              <a:t>30 </a:t>
            </a:r>
            <a:r>
              <a:rPr lang="pt-PT" sz="1200" dirty="0" smtClean="0">
                <a:latin typeface="Arial Narrow" panose="020B0606020202030204" pitchFamily="34" charset="0"/>
                <a:sym typeface="+mn-ea"/>
              </a:rPr>
              <a:t>Avril </a:t>
            </a:r>
            <a:r>
              <a:rPr lang="fr-FR" sz="1200" dirty="0">
                <a:latin typeface="Arial Narrow" panose="020B0606020202030204" pitchFamily="34" charset="0"/>
              </a:rPr>
              <a:t>202</a:t>
            </a:r>
            <a:r>
              <a:rPr lang="pt-PT" altLang="fr-FR" sz="1200" dirty="0">
                <a:latin typeface="Arial Narrow" panose="020B0606020202030204" pitchFamily="34" charset="0"/>
              </a:rPr>
              <a:t>1</a:t>
            </a:r>
            <a:r>
              <a:rPr lang="fr-FR" sz="1200" dirty="0">
                <a:latin typeface="Arial Narrow" panose="020B0606020202030204" pitchFamily="34" charset="0"/>
              </a:rPr>
              <a:t>.</a:t>
            </a:r>
            <a:endParaRPr lang="pt-PT"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pt-PT" sz="1200" b="1" i="1" dirty="0">
                <a:solidFill>
                  <a:srgbClr val="008CBA"/>
                </a:solidFill>
                <a:latin typeface="Arial Narrow" panose="020B0606020202030204" pitchFamily="34" charset="0"/>
              </a:rPr>
              <a:t>ÉTAPE 3</a:t>
            </a:r>
            <a:r>
              <a:rPr lang="pt-PT" sz="1200" dirty="0">
                <a:latin typeface="Arial Narrow" panose="020B0606020202030204" pitchFamily="34" charset="0"/>
              </a:rPr>
              <a:t>:</a:t>
            </a:r>
            <a:r>
              <a:rPr lang="pt-PT" sz="1200" dirty="0">
                <a:solidFill>
                  <a:srgbClr val="008080"/>
                </a:solidFill>
                <a:latin typeface="Arial Narrow" panose="020B0606020202030204" pitchFamily="34" charset="0"/>
              </a:rPr>
              <a:t> </a:t>
            </a:r>
            <a:r>
              <a:rPr lang="fr-FR" sz="1200" dirty="0">
                <a:latin typeface="Arial Narrow" panose="020B0606020202030204" pitchFamily="34" charset="0"/>
              </a:rPr>
              <a:t>Le </a:t>
            </a:r>
            <a:r>
              <a:rPr lang="pt-PT" sz="1200" dirty="0">
                <a:latin typeface="Arial Narrow" panose="020B0606020202030204" pitchFamily="34" charset="0"/>
              </a:rPr>
              <a:t>15 </a:t>
            </a:r>
            <a:r>
              <a:rPr lang="pt-PT" altLang="fr-FR" sz="1200" dirty="0">
                <a:latin typeface="Arial Narrow" panose="020B0606020202030204" pitchFamily="34" charset="0"/>
              </a:rPr>
              <a:t>Mai</a:t>
            </a:r>
            <a:r>
              <a:rPr lang="fr-FR" sz="1200" dirty="0">
                <a:latin typeface="Arial Narrow" panose="020B0606020202030204" pitchFamily="34" charset="0"/>
              </a:rPr>
              <a:t> 202</a:t>
            </a:r>
            <a:r>
              <a:rPr lang="pt-PT" altLang="fr-FR" sz="1200" dirty="0">
                <a:latin typeface="Arial Narrow" panose="020B0606020202030204" pitchFamily="34" charset="0"/>
              </a:rPr>
              <a:t>1</a:t>
            </a:r>
            <a:r>
              <a:rPr lang="fr-FR" sz="1200" dirty="0">
                <a:latin typeface="Arial Narrow" panose="020B0606020202030204" pitchFamily="34" charset="0"/>
              </a:rPr>
              <a:t>, l'ordre du jour de la réunion sera envoyé à tous les participants inscrits, en indiquant les profils des contreparties. Ceux-ci devraient également être enregistrés pour les réunions d'affaires prévues</a:t>
            </a:r>
            <a:r>
              <a:rPr lang="fr-FR"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fr-FR" sz="1200" dirty="0">
                <a:latin typeface="Arial Narrow" panose="020B0606020202030204" pitchFamily="34" charset="0"/>
              </a:rPr>
              <a:t>À mesure que les inscriptions deviennent effectives, </a:t>
            </a:r>
            <a:r>
              <a:rPr lang="fr-FR" sz="1200" dirty="0" smtClean="0">
                <a:latin typeface="Arial Narrow" panose="020B0606020202030204" pitchFamily="34" charset="0"/>
              </a:rPr>
              <a:t>les candidats </a:t>
            </a:r>
            <a:r>
              <a:rPr lang="fr-FR" sz="1200" dirty="0">
                <a:latin typeface="Arial Narrow" panose="020B0606020202030204" pitchFamily="34" charset="0"/>
              </a:rPr>
              <a:t>recevront des mises à jour hebdomadaires sur les manifestations d'intérêt présentées pour les différents secteurs d'activité..</a:t>
            </a:r>
            <a:endParaRPr lang="pt-PT"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pt-PT" sz="1200" b="1" i="1" dirty="0">
                <a:solidFill>
                  <a:srgbClr val="008CBA"/>
                </a:solidFill>
              </a:rPr>
              <a:t>METHODOLOGIE </a:t>
            </a:r>
            <a:r>
              <a:rPr lang="pt-PT" sz="1200" b="1" i="1" dirty="0" smtClean="0">
                <a:solidFill>
                  <a:srgbClr val="008CBA"/>
                </a:solidFill>
              </a:rPr>
              <a:t>DE </a:t>
            </a:r>
            <a:r>
              <a:rPr lang="pt-PT" sz="1200" b="1" i="1" dirty="0">
                <a:solidFill>
                  <a:srgbClr val="008CBA"/>
                </a:solidFill>
              </a:rPr>
              <a:t>BUSINESS </a:t>
            </a:r>
            <a:r>
              <a:rPr lang="pt-PT" sz="1200" b="1" i="1" dirty="0" smtClean="0">
                <a:solidFill>
                  <a:srgbClr val="008CBA"/>
                </a:solidFill>
              </a:rPr>
              <a:t>ROUND</a:t>
            </a:r>
          </a:p>
          <a:p>
            <a:pPr algn="just"/>
            <a:r>
              <a:rPr lang="fr-FR" sz="1200" dirty="0">
                <a:latin typeface="Arial Narrow" panose="020B0606020202030204" pitchFamily="34" charset="0"/>
              </a:rPr>
              <a:t>Les réunions du Business Round seront coordonnées en fonction des profils et des objectifs de chaque dirigeant ou entrepreneur inscrit. La gestion sera assurée par une équipe qui utilisera à cet effet un logiciel spécialisé. Chaque participant peut générer directement un agenda spécifique en fonction de ses objectifs ou avec l'aide d'assistants. À cette fin, chaque dirigeant ou entrepreneur inscrit peut effectuer une analyse des entreprises et des entrepreneurs avec lesquels il souhaite rencontrer et demander une réunion via le système informatique. La réunion sera programmée si la contrepartie accepte la demande de réunion. Aucune réunion ne sera programmée sans que les objectifs spécifiques soient fixés à l'avance</a:t>
            </a:r>
            <a:r>
              <a:rPr lang="fr-FR"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fr-FR" sz="1200" dirty="0">
                <a:latin typeface="Arial Narrow" panose="020B0606020202030204" pitchFamily="34" charset="0"/>
              </a:rPr>
              <a:t>Cependant, il est important de préciser que l'Organisation ne garantit pas que les participants auront les réunions prévues, car le but du </a:t>
            </a:r>
            <a:r>
              <a:rPr lang="fr-FR" sz="1200" i="1" dirty="0" smtClean="0">
                <a:latin typeface="Arial Narrow" panose="020B0606020202030204" pitchFamily="34" charset="0"/>
              </a:rPr>
              <a:t>BUSINESS ROUND</a:t>
            </a:r>
            <a:r>
              <a:rPr lang="fr-FR" sz="1200" dirty="0" smtClean="0">
                <a:latin typeface="Arial Narrow" panose="020B0606020202030204" pitchFamily="34" charset="0"/>
              </a:rPr>
              <a:t> est </a:t>
            </a:r>
            <a:r>
              <a:rPr lang="fr-FR" sz="1200" dirty="0">
                <a:latin typeface="Arial Narrow" panose="020B0606020202030204" pitchFamily="34" charset="0"/>
              </a:rPr>
              <a:t>de planifier et de coordonner des réunions importantes et de qualité avec des objectifs spécifiques et bien définis. La programmation et la coordination des réunions dépendent de l'existence d'une contrepartie disposée à rencontrer des représentants d'entreprises enregistrées ou d'entrepreneurs, avec des objectifs très clairs. Les participants doivent avoir des compétences en prise de décision.</a:t>
            </a:r>
            <a:endParaRPr lang="pt-PT" sz="12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7</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sp>
        <p:nvSpPr>
          <p:cNvPr id="5" name="CaixaDeTexto 4"/>
          <p:cNvSpPr txBox="1"/>
          <p:nvPr/>
        </p:nvSpPr>
        <p:spPr>
          <a:xfrm>
            <a:off x="3395345" y="953135"/>
            <a:ext cx="8655685" cy="5734050"/>
          </a:xfrm>
          <a:prstGeom prst="rect">
            <a:avLst/>
          </a:prstGeom>
          <a:noFill/>
        </p:spPr>
        <p:txBody>
          <a:bodyPr wrap="square">
            <a:spAutoFit/>
          </a:bodyPr>
          <a:lstStyle/>
          <a:p>
            <a:pPr algn="just">
              <a:lnSpc>
                <a:spcPts val="1200"/>
              </a:lnSpc>
              <a:spcBef>
                <a:spcPts val="0"/>
              </a:spcBef>
              <a:spcAft>
                <a:spcPts val="0"/>
              </a:spcAft>
            </a:pPr>
            <a:r>
              <a:rPr lang="pt-PT" sz="1200" b="1" i="1" dirty="0">
                <a:solidFill>
                  <a:srgbClr val="008CBA"/>
                </a:solidFill>
                <a:latin typeface="Arial Narrow" panose="020B0606020202030204" pitchFamily="34" charset="0"/>
              </a:rPr>
              <a:t>AVANTAGES </a:t>
            </a:r>
            <a:r>
              <a:rPr lang="pt-PT" sz="1200" b="1" i="1" dirty="0" smtClean="0">
                <a:solidFill>
                  <a:srgbClr val="008CBA"/>
                </a:solidFill>
                <a:latin typeface="Arial Narrow" panose="020B0606020202030204" pitchFamily="34" charset="0"/>
              </a:rPr>
              <a:t>DU BUSINESS ROUND </a:t>
            </a:r>
          </a:p>
          <a:p>
            <a:pPr algn="just">
              <a:lnSpc>
                <a:spcPts val="1200"/>
              </a:lnSpc>
              <a:spcBef>
                <a:spcPts val="0"/>
              </a:spcBef>
              <a:spcAft>
                <a:spcPts val="0"/>
              </a:spcAft>
            </a:pPr>
            <a:r>
              <a:rPr lang="fr-FR" sz="1200" dirty="0">
                <a:latin typeface="Arial Narrow" panose="020B0606020202030204" pitchFamily="34" charset="0"/>
              </a:rPr>
              <a:t>Si votre entreprise ou activité est liée au commerce, à l'importation et à l'exportation, à la logistique, à l'investissement et à la participation des entreprises, exerce les fonctions de responsable de l'innovation, des technologies de l'information, du marketing, du commerce électronique, de l'agriculture, de l'élevage, du tourisme, de l'hôtellerie, de la formation ou du conseil, une table ronde d'affaires peut vous offrir d'importantes opportunités commerciales ainsi que vous aider à trouver des solutions pour développer votre marché en vous mettant en relation avec des partenaires stratégiques potentiels ou des partenaires dans un marché à fort potentiel et riche en </a:t>
            </a:r>
            <a:r>
              <a:rPr lang="fr-FR" sz="1200" dirty="0" smtClean="0">
                <a:latin typeface="Arial Narrow" panose="020B0606020202030204" pitchFamily="34" charset="0"/>
              </a:rPr>
              <a:t>opportunités d’affaire.</a:t>
            </a:r>
            <a:endParaRPr lang="pt-PT" sz="1200" dirty="0" smtClean="0">
              <a:latin typeface="Arial Narrow" panose="020B0606020202030204" pitchFamily="34" charset="0"/>
            </a:endParaRPr>
          </a:p>
          <a:p>
            <a:pPr algn="just">
              <a:lnSpc>
                <a:spcPts val="500"/>
              </a:lnSpc>
              <a:spcBef>
                <a:spcPts val="0"/>
              </a:spcBef>
              <a:spcAft>
                <a:spcPts val="0"/>
              </a:spcAft>
            </a:pPr>
            <a:endParaRPr lang="pt-PT" sz="1200" dirty="0">
              <a:latin typeface="Arial Narrow" panose="020B0606020202030204" pitchFamily="34" charset="0"/>
            </a:endParaRPr>
          </a:p>
          <a:p>
            <a:pPr algn="just">
              <a:lnSpc>
                <a:spcPts val="1200"/>
              </a:lnSpc>
              <a:spcBef>
                <a:spcPts val="0"/>
              </a:spcBef>
              <a:spcAft>
                <a:spcPts val="0"/>
              </a:spcAft>
            </a:pPr>
            <a:r>
              <a:rPr lang="fr-FR" sz="1200" b="1" i="1" dirty="0" smtClean="0">
                <a:solidFill>
                  <a:srgbClr val="008CBA"/>
                </a:solidFill>
                <a:latin typeface="Arial Narrow" panose="020B0606020202030204" pitchFamily="34" charset="0"/>
              </a:rPr>
              <a:t>LES PRINCIPAUX AVANTAGES DE PARTICIPER AU BUSINESS ROUND SONT: </a:t>
            </a:r>
            <a:endParaRPr lang="pt-PT" sz="1200" b="1" i="1" dirty="0">
              <a:solidFill>
                <a:srgbClr val="008CBA"/>
              </a:solidFill>
              <a:latin typeface="Arial Narrow" panose="020B0606020202030204" pitchFamily="34" charset="0"/>
            </a:endParaRPr>
          </a:p>
          <a:p>
            <a:pPr lvl="0" algn="just">
              <a:lnSpc>
                <a:spcPts val="1200"/>
              </a:lnSpc>
              <a:spcBef>
                <a:spcPts val="0"/>
              </a:spcBef>
              <a:spcAft>
                <a:spcPts val="0"/>
              </a:spcAft>
            </a:pPr>
            <a:r>
              <a:rPr lang="pt-PT" sz="1200" dirty="0" smtClean="0">
                <a:solidFill>
                  <a:srgbClr val="008CBA"/>
                </a:solidFill>
                <a:latin typeface="Arial Narrow" panose="020B0606020202030204" pitchFamily="34" charset="0"/>
                <a:sym typeface="+mn-ea"/>
              </a:rPr>
              <a:t>■ </a:t>
            </a:r>
            <a:r>
              <a:rPr lang="fr-FR" sz="1200" dirty="0" smtClean="0">
                <a:latin typeface="Arial Narrow" panose="020B0606020202030204" pitchFamily="34" charset="0"/>
                <a:sym typeface="+mn-ea"/>
              </a:rPr>
              <a:t>Ga</a:t>
            </a:r>
            <a:r>
              <a:rPr lang="fr-FR" sz="1200" dirty="0" smtClean="0">
                <a:solidFill>
                  <a:schemeClr val="tx1"/>
                </a:solidFill>
                <a:latin typeface="Arial Narrow" panose="020B0606020202030204" pitchFamily="34" charset="0"/>
                <a:sym typeface="+mn-ea"/>
              </a:rPr>
              <a:t>gner </a:t>
            </a:r>
            <a:r>
              <a:rPr lang="fr-FR" sz="1200" dirty="0">
                <a:solidFill>
                  <a:schemeClr val="tx1"/>
                </a:solidFill>
                <a:latin typeface="Arial Narrow" panose="020B0606020202030204" pitchFamily="34" charset="0"/>
                <a:sym typeface="+mn-ea"/>
              </a:rPr>
              <a:t>du temps et de la logistique: chaque dirigeant ou chef d'entreprise, par le biais du Business Round, </a:t>
            </a:r>
            <a:r>
              <a:rPr lang="fr-FR" sz="1200" dirty="0" smtClean="0">
                <a:solidFill>
                  <a:schemeClr val="tx1"/>
                </a:solidFill>
                <a:latin typeface="Arial Narrow" panose="020B0606020202030204" pitchFamily="34" charset="0"/>
                <a:sym typeface="+mn-ea"/>
              </a:rPr>
              <a:t>peut </a:t>
            </a:r>
            <a:r>
              <a:rPr lang="fr-FR" sz="1200" dirty="0">
                <a:solidFill>
                  <a:schemeClr val="tx1"/>
                </a:solidFill>
                <a:latin typeface="Arial Narrow" panose="020B0606020202030204" pitchFamily="34" charset="0"/>
                <a:sym typeface="+mn-ea"/>
              </a:rPr>
              <a:t>effectuer jusqu'à 16 réunions de 30 minutes au cours </a:t>
            </a:r>
            <a:r>
              <a:rPr lang="fr-FR" sz="1200" dirty="0" smtClean="0">
                <a:solidFill>
                  <a:schemeClr val="tx1"/>
                </a:solidFill>
                <a:latin typeface="Arial Narrow" panose="020B0606020202030204" pitchFamily="34" charset="0"/>
                <a:sym typeface="+mn-ea"/>
              </a:rPr>
              <a:t>d</a:t>
            </a:r>
            <a:r>
              <a:rPr lang="pt-PT" sz="1200" dirty="0" smtClean="0">
                <a:solidFill>
                  <a:schemeClr val="tx1"/>
                </a:solidFill>
                <a:latin typeface="Arial Narrow" panose="020B0606020202030204" pitchFamily="34" charset="0"/>
                <a:sym typeface="+mn-ea"/>
              </a:rPr>
              <a:t>e la journée du</a:t>
            </a:r>
            <a:r>
              <a:rPr lang="fr-FR" sz="1200" dirty="0" smtClean="0">
                <a:solidFill>
                  <a:schemeClr val="tx1"/>
                </a:solidFill>
                <a:latin typeface="Arial Narrow" panose="020B0606020202030204" pitchFamily="34" charset="0"/>
                <a:sym typeface="+mn-ea"/>
              </a:rPr>
              <a:t> </a:t>
            </a:r>
            <a:r>
              <a:rPr lang="pt-PT" altLang="fr-FR" sz="1200" dirty="0">
                <a:solidFill>
                  <a:schemeClr val="tx1"/>
                </a:solidFill>
                <a:latin typeface="Arial Narrow" panose="020B0606020202030204" pitchFamily="34" charset="0"/>
                <a:sym typeface="+mn-ea"/>
              </a:rPr>
              <a:t>09</a:t>
            </a:r>
            <a:r>
              <a:rPr lang="pt-PT" altLang="fr-FR" sz="1200" dirty="0">
                <a:latin typeface="Arial Narrow" panose="020B0606020202030204" pitchFamily="34" charset="0"/>
                <a:sym typeface="+mn-ea"/>
              </a:rPr>
              <a:t> Juin</a:t>
            </a:r>
            <a:r>
              <a:rPr lang="fr-FR" sz="1200" dirty="0">
                <a:latin typeface="Arial Narrow" panose="020B0606020202030204" pitchFamily="34" charset="0"/>
                <a:sym typeface="+mn-ea"/>
              </a:rPr>
              <a:t> 202</a:t>
            </a:r>
            <a:r>
              <a:rPr lang="pt-PT" altLang="fr-FR" sz="1200" dirty="0">
                <a:latin typeface="Arial Narrow" panose="020B0606020202030204" pitchFamily="34" charset="0"/>
                <a:sym typeface="+mn-ea"/>
              </a:rPr>
              <a:t>1</a:t>
            </a:r>
            <a:r>
              <a:rPr lang="fr-FR" sz="1200" dirty="0">
                <a:latin typeface="Arial Narrow" panose="020B0606020202030204" pitchFamily="34" charset="0"/>
                <a:sym typeface="+mn-ea"/>
              </a:rPr>
              <a:t>, chacune des réunions est </a:t>
            </a:r>
            <a:r>
              <a:rPr lang="fr-FR" sz="1200" dirty="0" smtClean="0">
                <a:latin typeface="Arial Narrow" panose="020B0606020202030204" pitchFamily="34" charset="0"/>
                <a:sym typeface="+mn-ea"/>
              </a:rPr>
              <a:t>préparée </a:t>
            </a:r>
            <a:r>
              <a:rPr lang="fr-FR" sz="1200" dirty="0">
                <a:latin typeface="Arial Narrow" panose="020B0606020202030204" pitchFamily="34" charset="0"/>
                <a:sym typeface="+mn-ea"/>
              </a:rPr>
              <a:t>à l'avance, ce qui permettr</a:t>
            </a:r>
            <a:r>
              <a:rPr lang="fr-FR" sz="1200" dirty="0">
                <a:solidFill>
                  <a:schemeClr val="tx1"/>
                </a:solidFill>
                <a:latin typeface="Arial Narrow" panose="020B0606020202030204" pitchFamily="34" charset="0"/>
                <a:sym typeface="+mn-ea"/>
              </a:rPr>
              <a:t>a </a:t>
            </a:r>
            <a:r>
              <a:rPr lang="fr-FR" sz="1200" dirty="0" smtClean="0">
                <a:solidFill>
                  <a:schemeClr val="tx1"/>
                </a:solidFill>
                <a:latin typeface="Arial Narrow" panose="020B0606020202030204" pitchFamily="34" charset="0"/>
                <a:sym typeface="+mn-ea"/>
              </a:rPr>
              <a:t>d’atteindre de</a:t>
            </a:r>
            <a:r>
              <a:rPr lang="fr-FR" sz="1200" dirty="0" smtClean="0">
                <a:latin typeface="Arial Narrow" panose="020B0606020202030204" pitchFamily="34" charset="0"/>
                <a:sym typeface="+mn-ea"/>
              </a:rPr>
              <a:t>s </a:t>
            </a:r>
            <a:r>
              <a:rPr lang="fr-FR" sz="1200" dirty="0">
                <a:latin typeface="Arial Narrow" panose="020B0606020202030204" pitchFamily="34" charset="0"/>
                <a:sym typeface="+mn-ea"/>
              </a:rPr>
              <a:t>résultats selon les objectifs définis. Si votre entreprise </a:t>
            </a:r>
            <a:r>
              <a:rPr lang="fr-FR" sz="1200" dirty="0" smtClean="0">
                <a:latin typeface="Arial Narrow" panose="020B0606020202030204" pitchFamily="34" charset="0"/>
                <a:sym typeface="+mn-ea"/>
              </a:rPr>
              <a:t>inscrit, </a:t>
            </a:r>
            <a:r>
              <a:rPr lang="fr-FR" sz="1200" dirty="0">
                <a:latin typeface="Arial Narrow" panose="020B0606020202030204" pitchFamily="34" charset="0"/>
                <a:sym typeface="+mn-ea"/>
              </a:rPr>
              <a:t>par exemple, 4 dirigeants, elle peut organiser jusqu'à 64 réunions clés avec des dirigeants de 20 pays en une seule journée, ce qui dans d'autres circonstances signifierait des semaines, voire des mois de voyage, de séjour, de coordination et de temps requis. </a:t>
            </a:r>
            <a:endParaRPr lang="fr-FR" sz="1200" dirty="0" smtClean="0">
              <a:latin typeface="Arial Narrow" panose="020B0606020202030204" pitchFamily="34" charset="0"/>
            </a:endParaRPr>
          </a:p>
          <a:p>
            <a:pPr lvl="0" algn="just">
              <a:lnSpc>
                <a:spcPts val="500"/>
              </a:lnSpc>
              <a:spcBef>
                <a:spcPts val="0"/>
              </a:spcBef>
              <a:spcAft>
                <a:spcPts val="0"/>
              </a:spcAft>
            </a:pPr>
            <a:endParaRPr lang="pt-PT" sz="1200" dirty="0">
              <a:latin typeface="Arial Narrow" panose="020B0606020202030204" pitchFamily="34" charset="0"/>
            </a:endParaRPr>
          </a:p>
          <a:p>
            <a:pPr lvl="0" algn="just">
              <a:lnSpc>
                <a:spcPts val="1200"/>
              </a:lnSpc>
              <a:spcBef>
                <a:spcPts val="0"/>
              </a:spcBef>
              <a:spcAft>
                <a:spcPts val="0"/>
              </a:spcAft>
            </a:pPr>
            <a:r>
              <a:rPr lang="pt-PT" sz="1200" dirty="0">
                <a:solidFill>
                  <a:srgbClr val="008CBA"/>
                </a:solidFill>
                <a:latin typeface="Arial Narrow" panose="020B0606020202030204" pitchFamily="34" charset="0"/>
                <a:sym typeface="+mn-ea"/>
              </a:rPr>
              <a:t>■ </a:t>
            </a:r>
            <a:r>
              <a:rPr lang="fr-FR" sz="1200" dirty="0" smtClean="0">
                <a:latin typeface="Arial Narrow" panose="020B0606020202030204" pitchFamily="34" charset="0"/>
                <a:sym typeface="+mn-ea"/>
              </a:rPr>
              <a:t>Éla</a:t>
            </a:r>
            <a:r>
              <a:rPr lang="fr-FR" sz="1200" dirty="0" smtClean="0">
                <a:solidFill>
                  <a:schemeClr val="tx1"/>
                </a:solidFill>
                <a:latin typeface="Arial Narrow" panose="020B0606020202030204" pitchFamily="34" charset="0"/>
                <a:sym typeface="+mn-ea"/>
              </a:rPr>
              <a:t>rgir </a:t>
            </a:r>
            <a:r>
              <a:rPr lang="fr-FR" sz="1200" dirty="0">
                <a:latin typeface="Arial Narrow" panose="020B0606020202030204" pitchFamily="34" charset="0"/>
                <a:sym typeface="+mn-ea"/>
              </a:rPr>
              <a:t>votre base de contacts commerciaux et </a:t>
            </a:r>
            <a:r>
              <a:rPr lang="fr-FR" sz="1200" dirty="0" smtClean="0">
                <a:latin typeface="Arial Narrow" panose="020B0606020202030204" pitchFamily="34" charset="0"/>
                <a:sym typeface="+mn-ea"/>
              </a:rPr>
              <a:t>rencont</a:t>
            </a:r>
            <a:r>
              <a:rPr lang="fr-FR" sz="1200" dirty="0" smtClean="0">
                <a:solidFill>
                  <a:schemeClr val="tx1"/>
                </a:solidFill>
                <a:latin typeface="Arial Narrow" panose="020B0606020202030204" pitchFamily="34" charset="0"/>
                <a:sym typeface="+mn-ea"/>
              </a:rPr>
              <a:t>rer </a:t>
            </a:r>
            <a:r>
              <a:rPr lang="fr-FR" sz="1200" dirty="0">
                <a:latin typeface="Arial Narrow" panose="020B0606020202030204" pitchFamily="34" charset="0"/>
                <a:sym typeface="+mn-ea"/>
              </a:rPr>
              <a:t>d'autres acteurs de votre secteur principal, en créant des alliances et des partenariats qui vous permettent d'élargir votre réseau commercial</a:t>
            </a:r>
            <a:r>
              <a:rPr lang="fr-FR" sz="1200" dirty="0" smtClean="0">
                <a:latin typeface="Arial Narrow" panose="020B0606020202030204" pitchFamily="34" charset="0"/>
                <a:sym typeface="+mn-ea"/>
              </a:rPr>
              <a:t>.</a:t>
            </a:r>
            <a:endParaRPr lang="fr-FR" sz="1200" dirty="0" smtClean="0">
              <a:latin typeface="Arial Narrow" panose="020B0606020202030204" pitchFamily="34" charset="0"/>
            </a:endParaRPr>
          </a:p>
          <a:p>
            <a:pPr lvl="0" algn="just">
              <a:lnSpc>
                <a:spcPts val="500"/>
              </a:lnSpc>
              <a:spcBef>
                <a:spcPts val="0"/>
              </a:spcBef>
              <a:spcAft>
                <a:spcPts val="0"/>
              </a:spcAft>
            </a:pPr>
            <a:endParaRPr lang="pt-PT" sz="1200" dirty="0">
              <a:latin typeface="Arial Narrow" panose="020B0606020202030204" pitchFamily="34" charset="0"/>
            </a:endParaRPr>
          </a:p>
          <a:p>
            <a:pPr lvl="0" algn="just">
              <a:lnSpc>
                <a:spcPts val="1200"/>
              </a:lnSpc>
              <a:spcBef>
                <a:spcPts val="0"/>
              </a:spcBef>
              <a:spcAft>
                <a:spcPts val="0"/>
              </a:spcAft>
            </a:pPr>
            <a:r>
              <a:rPr lang="pt-PT" sz="1200" dirty="0">
                <a:solidFill>
                  <a:srgbClr val="008CBA"/>
                </a:solidFill>
                <a:latin typeface="Arial Narrow" panose="020B0606020202030204" pitchFamily="34" charset="0"/>
                <a:sym typeface="+mn-ea"/>
              </a:rPr>
              <a:t>■ </a:t>
            </a:r>
            <a:r>
              <a:rPr lang="fr-FR" sz="1200" dirty="0" smtClean="0">
                <a:latin typeface="Arial Narrow" panose="020B0606020202030204" pitchFamily="34" charset="0"/>
                <a:sym typeface="+mn-ea"/>
              </a:rPr>
              <a:t>Éta</a:t>
            </a:r>
            <a:r>
              <a:rPr lang="fr-FR" sz="1200" dirty="0" smtClean="0">
                <a:solidFill>
                  <a:schemeClr val="tx1"/>
                </a:solidFill>
                <a:latin typeface="Arial Narrow" panose="020B0606020202030204" pitchFamily="34" charset="0"/>
                <a:sym typeface="+mn-ea"/>
              </a:rPr>
              <a:t>blir d</a:t>
            </a:r>
            <a:r>
              <a:rPr lang="fr-FR" sz="1200" dirty="0" smtClean="0">
                <a:latin typeface="Arial Narrow" panose="020B0606020202030204" pitchFamily="34" charset="0"/>
                <a:sym typeface="+mn-ea"/>
              </a:rPr>
              <a:t>es </a:t>
            </a:r>
            <a:r>
              <a:rPr lang="fr-FR" sz="1200" dirty="0">
                <a:latin typeface="Arial Narrow" panose="020B0606020202030204" pitchFamily="34" charset="0"/>
                <a:sym typeface="+mn-ea"/>
              </a:rPr>
              <a:t>contacts avec les principales entreprises et professionnels de votre secteur qui seraient autrement très difficiles à réaliser</a:t>
            </a:r>
            <a:r>
              <a:rPr lang="fr-FR" sz="1200" dirty="0" smtClean="0">
                <a:latin typeface="Arial Narrow" panose="020B0606020202030204" pitchFamily="34" charset="0"/>
                <a:sym typeface="+mn-ea"/>
              </a:rPr>
              <a:t>.</a:t>
            </a:r>
            <a:endParaRPr lang="fr-FR" sz="1200" dirty="0" smtClean="0">
              <a:latin typeface="Arial Narrow" panose="020B0606020202030204" pitchFamily="34" charset="0"/>
            </a:endParaRPr>
          </a:p>
          <a:p>
            <a:pPr lvl="0" algn="just">
              <a:lnSpc>
                <a:spcPts val="500"/>
              </a:lnSpc>
              <a:spcBef>
                <a:spcPts val="0"/>
              </a:spcBef>
              <a:spcAft>
                <a:spcPts val="0"/>
              </a:spcAft>
            </a:pPr>
            <a:endParaRPr lang="pt-PT" sz="1200" dirty="0">
              <a:latin typeface="Arial Narrow" panose="020B0606020202030204" pitchFamily="34" charset="0"/>
            </a:endParaRPr>
          </a:p>
          <a:p>
            <a:pPr lvl="0" algn="just">
              <a:lnSpc>
                <a:spcPts val="1200"/>
              </a:lnSpc>
              <a:spcBef>
                <a:spcPts val="0"/>
              </a:spcBef>
              <a:spcAft>
                <a:spcPts val="0"/>
              </a:spcAft>
            </a:pPr>
            <a:r>
              <a:rPr lang="pt-PT" sz="1200" dirty="0">
                <a:solidFill>
                  <a:srgbClr val="008CBA"/>
                </a:solidFill>
                <a:latin typeface="Arial Narrow" panose="020B0606020202030204" pitchFamily="34" charset="0"/>
                <a:sym typeface="+mn-ea"/>
              </a:rPr>
              <a:t>■ </a:t>
            </a:r>
            <a:r>
              <a:rPr lang="fr-FR" sz="1200" dirty="0" smtClean="0">
                <a:latin typeface="Arial Narrow" panose="020B0606020202030204" pitchFamily="34" charset="0"/>
                <a:sym typeface="+mn-ea"/>
              </a:rPr>
              <a:t>Dé</a:t>
            </a:r>
            <a:r>
              <a:rPr lang="fr-FR" sz="1200" dirty="0" smtClean="0">
                <a:solidFill>
                  <a:schemeClr val="tx1"/>
                </a:solidFill>
                <a:latin typeface="Arial Narrow" panose="020B0606020202030204" pitchFamily="34" charset="0"/>
                <a:sym typeface="+mn-ea"/>
              </a:rPr>
              <a:t>velopper </a:t>
            </a:r>
            <a:r>
              <a:rPr lang="fr-FR" sz="1200" dirty="0">
                <a:solidFill>
                  <a:schemeClr val="tx1"/>
                </a:solidFill>
                <a:latin typeface="Arial Narrow" panose="020B0606020202030204" pitchFamily="34" charset="0"/>
                <a:sym typeface="+mn-ea"/>
              </a:rPr>
              <a:t>v</a:t>
            </a:r>
            <a:r>
              <a:rPr lang="fr-FR" sz="1200" dirty="0">
                <a:latin typeface="Arial Narrow" panose="020B0606020202030204" pitchFamily="34" charset="0"/>
                <a:sym typeface="+mn-ea"/>
              </a:rPr>
              <a:t>os réseaux commerciaux et </a:t>
            </a:r>
            <a:r>
              <a:rPr lang="fr-FR" sz="1200" dirty="0" smtClean="0">
                <a:latin typeface="Arial Narrow" panose="020B0606020202030204" pitchFamily="34" charset="0"/>
                <a:sym typeface="+mn-ea"/>
              </a:rPr>
              <a:t>d’affaires </a:t>
            </a:r>
            <a:r>
              <a:rPr lang="fr-FR" sz="1200" dirty="0">
                <a:latin typeface="Arial Narrow" panose="020B0606020202030204" pitchFamily="34" charset="0"/>
                <a:sym typeface="+mn-ea"/>
              </a:rPr>
              <a:t>sur les marchés africains, américains et d'autres continents</a:t>
            </a:r>
            <a:r>
              <a:rPr lang="fr-FR" sz="1200" dirty="0" smtClean="0">
                <a:latin typeface="Arial Narrow" panose="020B0606020202030204" pitchFamily="34" charset="0"/>
                <a:sym typeface="+mn-ea"/>
              </a:rPr>
              <a:t>.</a:t>
            </a:r>
          </a:p>
          <a:p>
            <a:pPr lvl="0" algn="just">
              <a:lnSpc>
                <a:spcPts val="1200"/>
              </a:lnSpc>
              <a:spcBef>
                <a:spcPts val="0"/>
              </a:spcBef>
              <a:spcAft>
                <a:spcPts val="0"/>
              </a:spcAft>
            </a:pPr>
            <a:endParaRPr lang="fr-FR" sz="1200" dirty="0" smtClean="0">
              <a:latin typeface="Arial Narrow" panose="020B0606020202030204" pitchFamily="34" charset="0"/>
            </a:endParaRPr>
          </a:p>
          <a:p>
            <a:pPr lvl="0" algn="just">
              <a:lnSpc>
                <a:spcPts val="500"/>
              </a:lnSpc>
              <a:spcBef>
                <a:spcPts val="0"/>
              </a:spcBef>
              <a:spcAft>
                <a:spcPts val="0"/>
              </a:spcAft>
            </a:pPr>
            <a:endParaRPr lang="pt-PT" sz="1200" dirty="0">
              <a:latin typeface="Arial Narrow" panose="020B0606020202030204" pitchFamily="34" charset="0"/>
            </a:endParaRPr>
          </a:p>
          <a:p>
            <a:pPr algn="just">
              <a:lnSpc>
                <a:spcPts val="1200"/>
              </a:lnSpc>
              <a:spcBef>
                <a:spcPts val="0"/>
              </a:spcBef>
              <a:spcAft>
                <a:spcPts val="0"/>
              </a:spcAft>
            </a:pPr>
            <a:r>
              <a:rPr lang="fr-FR" sz="1400" b="1" i="1" dirty="0">
                <a:solidFill>
                  <a:srgbClr val="008CBA"/>
                </a:solidFill>
                <a:latin typeface="Arial Narrow" panose="020B0606020202030204" pitchFamily="34" charset="0"/>
              </a:rPr>
              <a:t>SOUTIEN AUX </a:t>
            </a:r>
            <a:r>
              <a:rPr lang="fr-FR" sz="1400" b="1" i="1" dirty="0" smtClean="0">
                <a:solidFill>
                  <a:srgbClr val="008CBA"/>
                </a:solidFill>
                <a:latin typeface="Arial Narrow" panose="020B0606020202030204" pitchFamily="34" charset="0"/>
              </a:rPr>
              <a:t>AFFAIRES </a:t>
            </a:r>
            <a:r>
              <a:rPr lang="fr-FR" sz="1400" b="1" i="1" dirty="0">
                <a:solidFill>
                  <a:srgbClr val="008CBA"/>
                </a:solidFill>
                <a:latin typeface="Arial Narrow" panose="020B0606020202030204" pitchFamily="34" charset="0"/>
              </a:rPr>
              <a:t>ET INITIATIVES </a:t>
            </a:r>
            <a:r>
              <a:rPr lang="fr-FR" sz="1400" b="1" i="1" dirty="0" smtClean="0">
                <a:solidFill>
                  <a:srgbClr val="008CBA"/>
                </a:solidFill>
                <a:latin typeface="Arial Narrow" panose="020B0606020202030204" pitchFamily="34" charset="0"/>
              </a:rPr>
              <a:t>D'ENTREPRISE</a:t>
            </a:r>
          </a:p>
          <a:p>
            <a:pPr algn="just">
              <a:lnSpc>
                <a:spcPts val="1200"/>
              </a:lnSpc>
              <a:spcBef>
                <a:spcPts val="0"/>
              </a:spcBef>
              <a:spcAft>
                <a:spcPts val="0"/>
              </a:spcAft>
            </a:pPr>
            <a:r>
              <a:rPr lang="fr-FR" sz="1200" i="1" dirty="0">
                <a:latin typeface="Arial Narrow" panose="020B0606020202030204" pitchFamily="34" charset="0"/>
              </a:rPr>
              <a:t>ATLANTIC BUSINESS </a:t>
            </a:r>
            <a:r>
              <a:rPr lang="pt-PT" altLang="fr-FR" sz="1200" i="1" dirty="0">
                <a:latin typeface="Arial Narrow" panose="020B0606020202030204" pitchFamily="34" charset="0"/>
              </a:rPr>
              <a:t>FORUM</a:t>
            </a:r>
            <a:r>
              <a:rPr lang="fr-FR" sz="1200" dirty="0">
                <a:latin typeface="Arial Narrow" panose="020B0606020202030204" pitchFamily="34" charset="0"/>
              </a:rPr>
              <a:t> et son réseau de partenaires stratégiques, «</a:t>
            </a:r>
            <a:r>
              <a:rPr lang="fr-FR" sz="1200" i="1" dirty="0">
                <a:latin typeface="Arial Narrow" panose="020B0606020202030204" pitchFamily="34" charset="0"/>
              </a:rPr>
              <a:t>ASSOCIATED PARTNERS</a:t>
            </a:r>
            <a:r>
              <a:rPr lang="fr-FR" sz="1200" dirty="0">
                <a:latin typeface="Arial Narrow" panose="020B0606020202030204" pitchFamily="34" charset="0"/>
              </a:rPr>
              <a:t>», soutiennent votre entreprise en vous aidant à vous positionner sur les marchés avant, pendant et après l'événement</a:t>
            </a:r>
            <a:r>
              <a:rPr lang="fr-FR" sz="1200" dirty="0" smtClean="0">
                <a:latin typeface="Arial Narrow" panose="020B0606020202030204" pitchFamily="34" charset="0"/>
              </a:rPr>
              <a:t>.</a:t>
            </a:r>
          </a:p>
          <a:p>
            <a:pPr algn="just">
              <a:lnSpc>
                <a:spcPts val="700"/>
              </a:lnSpc>
              <a:spcBef>
                <a:spcPts val="0"/>
              </a:spcBef>
              <a:spcAft>
                <a:spcPts val="0"/>
              </a:spcAft>
            </a:pPr>
            <a:endParaRPr lang="pt-PT" sz="1200" dirty="0" smtClean="0">
              <a:latin typeface="Arial Narrow" panose="020B0606020202030204" pitchFamily="34" charset="0"/>
            </a:endParaRPr>
          </a:p>
          <a:p>
            <a:pPr algn="just">
              <a:lnSpc>
                <a:spcPts val="1200"/>
              </a:lnSpc>
              <a:spcBef>
                <a:spcPts val="0"/>
              </a:spcBef>
              <a:spcAft>
                <a:spcPts val="0"/>
              </a:spcAft>
            </a:pPr>
            <a:r>
              <a:rPr lang="fr-FR" sz="1200" dirty="0">
                <a:latin typeface="Arial Narrow" panose="020B0606020202030204" pitchFamily="34" charset="0"/>
              </a:rPr>
              <a:t>Les partenaires, ci-après dénommés </a:t>
            </a:r>
            <a:r>
              <a:rPr lang="fr-FR" sz="1200" i="1" dirty="0">
                <a:latin typeface="Arial Narrow" panose="020B0606020202030204" pitchFamily="34" charset="0"/>
              </a:rPr>
              <a:t>PARTENAIRES ASSOCIÉS</a:t>
            </a:r>
            <a:r>
              <a:rPr lang="fr-FR" sz="1200" dirty="0">
                <a:latin typeface="Arial Narrow" panose="020B0606020202030204" pitchFamily="34" charset="0"/>
              </a:rPr>
              <a:t>, planifient, dirigent et coordonnent les activités liées à la commercialisation et à la vente des produits et / ou services gérés par </a:t>
            </a:r>
            <a:r>
              <a:rPr lang="fr-FR" sz="1200" i="1" dirty="0">
                <a:latin typeface="Arial Narrow" panose="020B0606020202030204" pitchFamily="34" charset="0"/>
              </a:rPr>
              <a:t>ATLANTIC BUSINESS </a:t>
            </a:r>
            <a:r>
              <a:rPr lang="pt-PT" altLang="fr-FR" sz="1200" i="1" dirty="0">
                <a:latin typeface="Arial Narrow" panose="020B0606020202030204" pitchFamily="34" charset="0"/>
              </a:rPr>
              <a:t>FORUM</a:t>
            </a:r>
            <a:r>
              <a:rPr lang="fr-FR" sz="1200" dirty="0">
                <a:latin typeface="Arial Narrow" panose="020B0606020202030204" pitchFamily="34" charset="0"/>
              </a:rPr>
              <a:t>, ainsi que le soutien aux entreprises et aux entrepreneurs dans les entreprises où ils opèrent</a:t>
            </a:r>
            <a:r>
              <a:rPr lang="fr-FR" sz="1200" dirty="0" smtClean="0">
                <a:latin typeface="Arial Narrow" panose="020B0606020202030204" pitchFamily="34" charset="0"/>
              </a:rPr>
              <a:t>.</a:t>
            </a:r>
            <a:endParaRPr lang="fr-FR" sz="1400" dirty="0" smtClean="0">
              <a:latin typeface="Arial Narrow" panose="020B0606020202030204" pitchFamily="34" charset="0"/>
            </a:endParaRPr>
          </a:p>
          <a:p>
            <a:pPr algn="just">
              <a:lnSpc>
                <a:spcPts val="1200"/>
              </a:lnSpc>
              <a:spcBef>
                <a:spcPts val="0"/>
              </a:spcBef>
              <a:spcAft>
                <a:spcPts val="0"/>
              </a:spcAft>
            </a:pPr>
            <a:endParaRPr lang="pt-PT" sz="1400" dirty="0" smtClean="0">
              <a:latin typeface="Arial Narrow" panose="020B0606020202030204" pitchFamily="34" charset="0"/>
            </a:endParaRPr>
          </a:p>
          <a:p>
            <a:pPr algn="just">
              <a:lnSpc>
                <a:spcPts val="1200"/>
              </a:lnSpc>
              <a:spcBef>
                <a:spcPts val="0"/>
              </a:spcBef>
              <a:spcAft>
                <a:spcPts val="0"/>
              </a:spcAft>
            </a:pPr>
            <a:r>
              <a:rPr lang="fr-FR" sz="1200" b="1" i="1" dirty="0" smtClean="0">
                <a:solidFill>
                  <a:srgbClr val="008CBA"/>
                </a:solidFill>
                <a:latin typeface="Arial Narrow" panose="020B0606020202030204" pitchFamily="34" charset="0"/>
              </a:rPr>
              <a:t>LES ACTIVITÉS DES PARTENAIRES </a:t>
            </a:r>
            <a:r>
              <a:rPr lang="fr-FR" sz="1200" b="1" i="1" dirty="0">
                <a:solidFill>
                  <a:srgbClr val="008CBA"/>
                </a:solidFill>
                <a:latin typeface="Arial Narrow" panose="020B0606020202030204" pitchFamily="34" charset="0"/>
              </a:rPr>
              <a:t>ASSOCIÉS </a:t>
            </a:r>
            <a:r>
              <a:rPr lang="fr-FR" sz="1200" b="1" i="1" dirty="0" smtClean="0">
                <a:solidFill>
                  <a:srgbClr val="008CBA"/>
                </a:solidFill>
                <a:latin typeface="Arial Narrow" panose="020B0606020202030204" pitchFamily="34" charset="0"/>
              </a:rPr>
              <a:t>CONSISTENT EN: </a:t>
            </a:r>
            <a:endParaRPr lang="pt-PT" sz="1200" b="1" i="1" dirty="0">
              <a:solidFill>
                <a:srgbClr val="008CBA"/>
              </a:solidFill>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La coordination des activités du réseau </a:t>
            </a:r>
            <a:r>
              <a:rPr lang="fr-FR" sz="1200" dirty="0" smtClean="0">
                <a:latin typeface="Arial Narrow" panose="020B0606020202030204" pitchFamily="34" charset="0"/>
              </a:rPr>
              <a:t>d'entreprises</a:t>
            </a:r>
            <a:r>
              <a:rPr lang="fr-FR" sz="1200" dirty="0" smtClean="0">
                <a:solidFill>
                  <a:srgbClr val="FF0000"/>
                </a:solidFill>
                <a:latin typeface="Arial Narrow" panose="020B0606020202030204" pitchFamily="34" charset="0"/>
              </a:rPr>
              <a:t> </a:t>
            </a:r>
            <a:r>
              <a:rPr lang="fr-FR" sz="1200" dirty="0">
                <a:latin typeface="Arial Narrow" panose="020B0606020202030204" pitchFamily="34" charset="0"/>
              </a:rPr>
              <a:t>dans la zone géographique sous sa direction</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Définition et gestion du marché sous sa direction</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Planification et ordonnancement des réunions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Enquête sur les opportunités et les besoins des entreprises du réseau</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pt-PT" sz="1200" dirty="0" err="1">
                <a:latin typeface="Arial Narrow" panose="020B0606020202030204" pitchFamily="34" charset="0"/>
              </a:rPr>
              <a:t>Préparation</a:t>
            </a:r>
            <a:r>
              <a:rPr lang="pt-PT" sz="1200" dirty="0">
                <a:latin typeface="Arial Narrow" panose="020B0606020202030204" pitchFamily="34" charset="0"/>
              </a:rPr>
              <a:t> de la </a:t>
            </a:r>
            <a:r>
              <a:rPr lang="pt-PT" sz="1200" dirty="0" err="1">
                <a:latin typeface="Arial Narrow" panose="020B0606020202030204" pitchFamily="34" charset="0"/>
              </a:rPr>
              <a:t>proposition</a:t>
            </a:r>
            <a:r>
              <a:rPr lang="pt-PT" sz="1200" dirty="0">
                <a:latin typeface="Arial Narrow" panose="020B0606020202030204" pitchFamily="34" charset="0"/>
              </a:rPr>
              <a:t>;</a:t>
            </a: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Les négociations avec les entités publiques chargées d'attirer les investissements étrangers dans le pays concerné, afin d'obtenir les </a:t>
            </a:r>
            <a:r>
              <a:rPr lang="fr-FR" sz="1200" dirty="0" smtClean="0">
                <a:latin typeface="Arial Narrow" panose="020B0606020202030204" pitchFamily="34" charset="0"/>
              </a:rPr>
              <a:t>bénéfices </a:t>
            </a:r>
            <a:r>
              <a:rPr lang="fr-FR" sz="1200" dirty="0">
                <a:latin typeface="Arial Narrow" panose="020B0606020202030204" pitchFamily="34" charset="0"/>
              </a:rPr>
              <a:t>et les avantages juridiques pour les entreprises intéressées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Assurance de la qualité des initiatives commerciales sur le territoire où les entreprises de réseau fonctionnent</a:t>
            </a:r>
            <a:r>
              <a:rPr lang="pt-PT" sz="1200" dirty="0" smtClean="0">
                <a:latin typeface="Arial Narrow" panose="020B0606020202030204" pitchFamily="34" charset="0"/>
              </a:rPr>
              <a:t>;</a:t>
            </a:r>
            <a:r>
              <a:rPr lang="pt-PT" sz="1200" dirty="0">
                <a:latin typeface="Arial Narrow" panose="020B0606020202030204" pitchFamily="34" charset="0"/>
              </a:rPr>
              <a:t> </a:t>
            </a: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pt-PT" sz="1200" dirty="0" err="1">
                <a:latin typeface="Arial Narrow" panose="020B0606020202030204" pitchFamily="34" charset="0"/>
              </a:rPr>
              <a:t>Analyse</a:t>
            </a:r>
            <a:r>
              <a:rPr lang="pt-PT" sz="1200" dirty="0">
                <a:latin typeface="Arial Narrow" panose="020B0606020202030204" pitchFamily="34" charset="0"/>
              </a:rPr>
              <a:t> de </a:t>
            </a:r>
            <a:r>
              <a:rPr lang="pt-PT" sz="1200" dirty="0" err="1">
                <a:latin typeface="Arial Narrow" panose="020B0606020202030204" pitchFamily="34" charset="0"/>
              </a:rPr>
              <a:t>marché</a:t>
            </a:r>
            <a:r>
              <a:rPr lang="pt-PT" sz="1200" dirty="0">
                <a:latin typeface="Arial Narrow" panose="020B0606020202030204" pitchFamily="34" charset="0"/>
              </a:rPr>
              <a:t>;</a:t>
            </a: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Assurer les affaires entre les clients et les </a:t>
            </a:r>
            <a:r>
              <a:rPr lang="fr-FR" sz="1200" dirty="0" smtClean="0">
                <a:latin typeface="Arial Narrow" panose="020B0606020202030204" pitchFamily="34" charset="0"/>
              </a:rPr>
              <a:t>fournisseurs.</a:t>
            </a:r>
            <a:endParaRPr lang="pt-PT" sz="12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8</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sp>
        <p:nvSpPr>
          <p:cNvPr id="6" name="CaixaDeTexto 5"/>
          <p:cNvSpPr txBox="1"/>
          <p:nvPr/>
        </p:nvSpPr>
        <p:spPr>
          <a:xfrm>
            <a:off x="3843020" y="909320"/>
            <a:ext cx="8147685" cy="5844677"/>
          </a:xfrm>
          <a:prstGeom prst="rect">
            <a:avLst/>
          </a:prstGeom>
          <a:noFill/>
        </p:spPr>
        <p:txBody>
          <a:bodyPr wrap="square">
            <a:spAutoFit/>
          </a:bodyPr>
          <a:lstStyle/>
          <a:p>
            <a:pPr algn="just"/>
            <a:r>
              <a:rPr lang="fr-FR" sz="1400" b="1" i="1" dirty="0" smtClean="0">
                <a:solidFill>
                  <a:srgbClr val="008CBA"/>
                </a:solidFill>
                <a:latin typeface="Arial Narrow" panose="020B0606020202030204" pitchFamily="34" charset="0"/>
              </a:rPr>
              <a:t>LES RESPONSABILITÉS DES PARTENAIRES </a:t>
            </a:r>
            <a:r>
              <a:rPr lang="fr-FR" sz="1400" b="1" i="1" dirty="0">
                <a:solidFill>
                  <a:srgbClr val="008CBA"/>
                </a:solidFill>
                <a:latin typeface="Arial Narrow" panose="020B0606020202030204" pitchFamily="34" charset="0"/>
              </a:rPr>
              <a:t>ASSOCIÉS </a:t>
            </a:r>
            <a:r>
              <a:rPr lang="fr-FR" sz="1400" b="1" i="1" dirty="0" smtClean="0">
                <a:solidFill>
                  <a:srgbClr val="008CBA"/>
                </a:solidFill>
                <a:latin typeface="Arial Narrow" panose="020B0606020202030204" pitchFamily="34" charset="0"/>
              </a:rPr>
              <a:t>COMPRENNENT NOTAMMENT </a:t>
            </a:r>
            <a:r>
              <a:rPr lang="pt-PT" sz="1400" b="1" i="1" dirty="0" smtClean="0">
                <a:solidFill>
                  <a:srgbClr val="008CBA"/>
                </a:solidFill>
                <a:latin typeface="Arial Narrow" panose="020B0606020202030204" pitchFamily="34" charset="0"/>
              </a:rPr>
              <a:t>:</a:t>
            </a:r>
            <a:r>
              <a:rPr lang="pt-PT" sz="1400" b="1" i="1" dirty="0">
                <a:solidFill>
                  <a:srgbClr val="008CBA"/>
                </a:solidFill>
                <a:latin typeface="Arial Narrow" panose="020B0606020202030204" pitchFamily="34" charset="0"/>
              </a:rPr>
              <a:t> </a:t>
            </a:r>
          </a:p>
          <a:p>
            <a:pPr lvl="1" algn="just">
              <a:lnSpc>
                <a:spcPts val="1200"/>
              </a:lnSpc>
            </a:pPr>
            <a:r>
              <a:rPr lang="pt-PT" sz="1200" dirty="0">
                <a:solidFill>
                  <a:srgbClr val="008CBA"/>
                </a:solidFill>
                <a:latin typeface="Arial Narrow" panose="020B0606020202030204" pitchFamily="34" charset="0"/>
              </a:rPr>
              <a:t>■ </a:t>
            </a:r>
            <a:r>
              <a:rPr lang="fr-FR" sz="1400" dirty="0">
                <a:latin typeface="Arial Narrow" panose="020B0606020202030204" pitchFamily="34" charset="0"/>
              </a:rPr>
              <a:t>Coordination et gestion des intérêts des sociétés de réseau dans les domaines où elles opèrent</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a:t>
            </a:r>
            <a:r>
              <a:rPr lang="pt-PT" sz="800" dirty="0" smtClean="0">
                <a:solidFill>
                  <a:srgbClr val="FFFF00"/>
                </a:solidFill>
                <a:latin typeface="Arial Narrow" panose="020B0606020202030204" pitchFamily="34" charset="0"/>
              </a:rPr>
              <a:t> </a:t>
            </a:r>
            <a:r>
              <a:rPr lang="fr-FR" sz="1400" dirty="0">
                <a:latin typeface="Arial Narrow" panose="020B0606020202030204" pitchFamily="34" charset="0"/>
              </a:rPr>
              <a:t>Validation et suivi des propositions soumises par les sociétés du réseau</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Suivi des affaires </a:t>
            </a:r>
            <a:r>
              <a:rPr lang="fr-FR" sz="1400" dirty="0" smtClean="0">
                <a:latin typeface="Arial Narrow" panose="020B0606020202030204" pitchFamily="34" charset="0"/>
              </a:rPr>
              <a:t>promues </a:t>
            </a:r>
            <a:r>
              <a:rPr lang="fr-FR" sz="1400" dirty="0">
                <a:latin typeface="Arial Narrow" panose="020B0606020202030204" pitchFamily="34" charset="0"/>
              </a:rPr>
              <a:t>par les sociétés de réseau</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Préparation de rapports périodiques et promotion d'informations sur les opportunités commerciales et les partenariats avec le secteur privé dans leurs pays </a:t>
            </a:r>
            <a:r>
              <a:rPr lang="fr-FR" sz="1400" dirty="0" smtClean="0">
                <a:latin typeface="Arial Narrow" panose="020B0606020202030204" pitchFamily="34" charset="0"/>
              </a:rPr>
              <a:t>respectifs</a:t>
            </a:r>
            <a:r>
              <a:rPr lang="pt-PT" sz="1400" dirty="0" smtClean="0">
                <a:latin typeface="Arial Narrow" panose="020B0606020202030204" pitchFamily="34" charset="0"/>
              </a:rPr>
              <a:t>;</a:t>
            </a:r>
            <a:r>
              <a:rPr lang="pt-PT" sz="1400" dirty="0">
                <a:latin typeface="Arial Narrow" panose="020B0606020202030204" pitchFamily="34" charset="0"/>
              </a:rPr>
              <a:t> </a:t>
            </a: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Surveiller la satisfaction des entreprises locales dans le réseau d'entreprises</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Proposer des solutions et des conditions pour la livraison de produits et services</a:t>
            </a:r>
            <a:r>
              <a:rPr lang="pt-PT" sz="1400" dirty="0" smtClean="0">
                <a:latin typeface="Arial Narrow" panose="020B0606020202030204" pitchFamily="34" charset="0"/>
              </a:rPr>
              <a:t>;</a:t>
            </a:r>
            <a:r>
              <a:rPr lang="pt-PT" sz="1400" dirty="0">
                <a:latin typeface="Arial Narrow" panose="020B0606020202030204" pitchFamily="34" charset="0"/>
              </a:rPr>
              <a:t> </a:t>
            </a: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Mise à jour de la base de données des clients, fournisseurs et sociétés de réseau en général</a:t>
            </a:r>
            <a:r>
              <a:rPr lang="pt-PT" sz="1400" dirty="0" smtClean="0">
                <a:latin typeface="Arial Narrow" panose="020B0606020202030204" pitchFamily="34" charset="0"/>
              </a:rPr>
              <a:t>;</a:t>
            </a:r>
            <a:r>
              <a:rPr lang="pt-PT" sz="1400" dirty="0">
                <a:latin typeface="Arial Narrow" panose="020B0606020202030204" pitchFamily="34" charset="0"/>
              </a:rPr>
              <a:t> </a:t>
            </a: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Proposer une liste de produits prioritaires sur le marché sous leur coordination</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Préparation d'un rapport périodique sur les besoins du marché </a:t>
            </a:r>
            <a:r>
              <a:rPr lang="pt-PT" sz="1400" dirty="0">
                <a:latin typeface="Arial Narrow" panose="020B0606020202030204" pitchFamily="34" charset="0"/>
              </a:rPr>
              <a:t> ;</a:t>
            </a: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Définir des campagnes de promotion pour </a:t>
            </a:r>
            <a:r>
              <a:rPr lang="fr-FR" sz="1400" dirty="0" smtClean="0">
                <a:latin typeface="Arial Narrow" panose="020B0606020202030204" pitchFamily="34" charset="0"/>
              </a:rPr>
              <a:t>leur </a:t>
            </a:r>
            <a:r>
              <a:rPr lang="fr-FR" sz="1400" dirty="0">
                <a:latin typeface="Arial Narrow" panose="020B0606020202030204" pitchFamily="34" charset="0"/>
              </a:rPr>
              <a:t>territoire d'affaires</a:t>
            </a:r>
            <a:r>
              <a:rPr lang="pt-PT" sz="1400" dirty="0" smtClean="0">
                <a:latin typeface="Arial Narrow" panose="020B0606020202030204" pitchFamily="34" charset="0"/>
              </a:rPr>
              <a:t>;</a:t>
            </a:r>
            <a:r>
              <a:rPr lang="pt-PT" sz="1400" dirty="0">
                <a:latin typeface="Arial Narrow" panose="020B0606020202030204" pitchFamily="34" charset="0"/>
              </a:rPr>
              <a:t> </a:t>
            </a: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S'assurer que les objectifs de vente sont atteints, définir et suivre les écarts, mettre en place des actions correctives si nécessaire</a:t>
            </a:r>
            <a:r>
              <a:rPr lang="pt-PT" sz="1400" dirty="0" smtClean="0">
                <a:latin typeface="Arial Narrow" panose="020B0606020202030204" pitchFamily="34" charset="0"/>
              </a:rPr>
              <a:t>;</a:t>
            </a:r>
            <a:r>
              <a:rPr lang="pt-PT" sz="1400" dirty="0">
                <a:latin typeface="Arial Narrow" panose="020B0606020202030204" pitchFamily="34" charset="0"/>
              </a:rPr>
              <a:t> </a:t>
            </a:r>
          </a:p>
          <a:p>
            <a:pPr lvl="1" algn="just">
              <a:lnSpc>
                <a:spcPts val="1200"/>
              </a:lnSpc>
            </a:pPr>
            <a:endParaRPr lang="pt-PT" sz="8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Etudier et analyser les différents segments de marché et canaux de distribution, proposer des politiques à adopter</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Créer et suivre la mise en œuvre d'un plan </a:t>
            </a:r>
            <a:r>
              <a:rPr lang="pt-PT" altLang="fr-FR" sz="1400" dirty="0">
                <a:latin typeface="Arial Narrow" panose="020B0606020202030204" pitchFamily="34" charset="0"/>
              </a:rPr>
              <a:t>de </a:t>
            </a:r>
            <a:r>
              <a:rPr lang="fr-FR" sz="1400" dirty="0">
                <a:latin typeface="Arial Narrow" panose="020B0606020202030204" pitchFamily="34" charset="0"/>
              </a:rPr>
              <a:t>marketing </a:t>
            </a:r>
            <a:r>
              <a:rPr lang="fr-FR" sz="1400" dirty="0" smtClean="0">
                <a:latin typeface="Arial Narrow" panose="020B0606020202030204" pitchFamily="34" charset="0"/>
              </a:rPr>
              <a:t>régulier</a:t>
            </a:r>
            <a:r>
              <a:rPr lang="pt-PT" sz="1400" dirty="0" smtClean="0">
                <a:latin typeface="Arial Narrow" panose="020B0606020202030204" pitchFamily="34" charset="0"/>
              </a:rPr>
              <a:t>.</a:t>
            </a:r>
            <a:endParaRPr lang="pt-PT" sz="1400" dirty="0">
              <a:latin typeface="Arial Narrow" panose="020B0606020202030204" pitchFamily="34" charset="0"/>
            </a:endParaRPr>
          </a:p>
          <a:p>
            <a:pPr algn="just">
              <a:lnSpc>
                <a:spcPct val="85000"/>
              </a:lnSpc>
              <a:spcBef>
                <a:spcPts val="0"/>
              </a:spcBef>
              <a:spcAft>
                <a:spcPts val="0"/>
              </a:spcAft>
            </a:pPr>
            <a:r>
              <a:rPr lang="pt-PT" sz="1400" dirty="0">
                <a:latin typeface="Arial Narrow" panose="020B0606020202030204" pitchFamily="34" charset="0"/>
              </a:rPr>
              <a:t> </a:t>
            </a:r>
          </a:p>
          <a:p>
            <a:pPr algn="just"/>
            <a:r>
              <a:rPr lang="fr-FR" sz="1400" dirty="0">
                <a:latin typeface="Arial Narrow" panose="020B0606020202030204" pitchFamily="34" charset="0"/>
              </a:rPr>
              <a:t>Pour l'événement de </a:t>
            </a:r>
            <a:r>
              <a:rPr lang="pt-PT" altLang="fr-FR" sz="1400" dirty="0">
                <a:latin typeface="Arial Narrow" panose="020B0606020202030204" pitchFamily="34" charset="0"/>
              </a:rPr>
              <a:t>Juin</a:t>
            </a:r>
            <a:r>
              <a:rPr lang="fr-FR" sz="1400" dirty="0">
                <a:latin typeface="Arial Narrow" panose="020B0606020202030204" pitchFamily="34" charset="0"/>
              </a:rPr>
              <a:t> 202</a:t>
            </a:r>
            <a:r>
              <a:rPr lang="pt-PT" altLang="fr-FR" sz="1400" dirty="0">
                <a:latin typeface="Arial Narrow" panose="020B0606020202030204" pitchFamily="34" charset="0"/>
              </a:rPr>
              <a:t>1</a:t>
            </a:r>
            <a:r>
              <a:rPr lang="fr-FR" sz="1400" dirty="0">
                <a:latin typeface="Arial Narrow" panose="020B0606020202030204" pitchFamily="34" charset="0"/>
              </a:rPr>
              <a:t> au Cap-Vert, le Business Round </a:t>
            </a:r>
            <a:r>
              <a:rPr lang="fr-FR" sz="1400" dirty="0" smtClean="0">
                <a:latin typeface="Arial Narrow" panose="020B0606020202030204" pitchFamily="34" charset="0"/>
              </a:rPr>
              <a:t>se </a:t>
            </a:r>
            <a:r>
              <a:rPr lang="fr-FR" sz="1400" dirty="0">
                <a:latin typeface="Arial Narrow" panose="020B0606020202030204" pitchFamily="34" charset="0"/>
              </a:rPr>
              <a:t>tiendra le </a:t>
            </a:r>
            <a:r>
              <a:rPr lang="pt-PT" altLang="fr-FR" sz="1400" dirty="0">
                <a:latin typeface="Arial Narrow" panose="020B0606020202030204" pitchFamily="34" charset="0"/>
              </a:rPr>
              <a:t>09</a:t>
            </a:r>
            <a:r>
              <a:rPr lang="fr-FR" sz="1400" dirty="0">
                <a:latin typeface="Arial Narrow" panose="020B0606020202030204" pitchFamily="34" charset="0"/>
              </a:rPr>
              <a:t> </a:t>
            </a:r>
            <a:r>
              <a:rPr lang="pt-PT" altLang="fr-FR" sz="1400" dirty="0">
                <a:latin typeface="Arial Narrow" panose="020B0606020202030204" pitchFamily="34" charset="0"/>
              </a:rPr>
              <a:t>Juin</a:t>
            </a:r>
            <a:r>
              <a:rPr lang="fr-FR" sz="1400" dirty="0">
                <a:latin typeface="Arial Narrow" panose="020B0606020202030204" pitchFamily="34" charset="0"/>
              </a:rPr>
              <a:t> 202</a:t>
            </a:r>
            <a:r>
              <a:rPr lang="pt-PT" altLang="fr-FR" sz="1400" dirty="0">
                <a:latin typeface="Arial Narrow" panose="020B0606020202030204" pitchFamily="34" charset="0"/>
              </a:rPr>
              <a:t>1</a:t>
            </a:r>
            <a:r>
              <a:rPr lang="fr-FR" sz="1400" dirty="0">
                <a:latin typeface="Arial Narrow" panose="020B0606020202030204" pitchFamily="34" charset="0"/>
              </a:rPr>
              <a:t>, </a:t>
            </a:r>
            <a:r>
              <a:rPr lang="fr-FR" sz="1400" dirty="0" smtClean="0">
                <a:latin typeface="Arial Narrow" panose="020B0606020202030204" pitchFamily="34" charset="0"/>
              </a:rPr>
              <a:t>de </a:t>
            </a:r>
            <a:r>
              <a:rPr lang="fr-FR" sz="1400" dirty="0">
                <a:latin typeface="Arial Narrow" panose="020B0606020202030204" pitchFamily="34" charset="0"/>
              </a:rPr>
              <a:t>0</a:t>
            </a:r>
            <a:r>
              <a:rPr lang="pt-PT" altLang="fr-FR" sz="1400" dirty="0">
                <a:latin typeface="Arial Narrow" panose="020B0606020202030204" pitchFamily="34" charset="0"/>
              </a:rPr>
              <a:t>8</a:t>
            </a:r>
            <a:r>
              <a:rPr lang="fr-FR" sz="1400" dirty="0">
                <a:latin typeface="Arial Narrow" panose="020B0606020202030204" pitchFamily="34" charset="0"/>
              </a:rPr>
              <a:t>h00 à </a:t>
            </a:r>
            <a:r>
              <a:rPr lang="fr-FR" sz="1400" dirty="0" smtClean="0">
                <a:latin typeface="Arial Narrow" panose="020B0606020202030204" pitchFamily="34" charset="0"/>
              </a:rPr>
              <a:t>1</a:t>
            </a:r>
            <a:r>
              <a:rPr lang="pt-PT" sz="1400" dirty="0">
                <a:latin typeface="Arial Narrow" panose="020B0606020202030204" pitchFamily="34" charset="0"/>
              </a:rPr>
              <a:t>6</a:t>
            </a:r>
            <a:r>
              <a:rPr lang="fr-FR" sz="1400" dirty="0" smtClean="0">
                <a:latin typeface="Arial Narrow" panose="020B0606020202030204" pitchFamily="34" charset="0"/>
              </a:rPr>
              <a:t>h</a:t>
            </a:r>
            <a:r>
              <a:rPr lang="pt-PT" sz="1400" dirty="0">
                <a:latin typeface="Arial Narrow" panose="020B0606020202030204" pitchFamily="34" charset="0"/>
              </a:rPr>
              <a:t>0</a:t>
            </a:r>
            <a:r>
              <a:rPr lang="fr-FR" sz="1400" dirty="0" smtClean="0">
                <a:latin typeface="Arial Narrow" panose="020B0606020202030204" pitchFamily="34" charset="0"/>
              </a:rPr>
              <a:t>0</a:t>
            </a:r>
            <a:r>
              <a:rPr lang="fr-FR" sz="1400" dirty="0">
                <a:latin typeface="Arial Narrow" panose="020B0606020202030204" pitchFamily="34" charset="0"/>
              </a:rPr>
              <a:t>.</a:t>
            </a:r>
            <a:endParaRPr lang="pt-PT" sz="1400" dirty="0">
              <a:latin typeface="Arial Narrow" panose="020B0606020202030204" pitchFamily="34" charset="0"/>
            </a:endParaRPr>
          </a:p>
          <a:p>
            <a:pPr algn="just">
              <a:lnSpc>
                <a:spcPct val="85000"/>
              </a:lnSpc>
              <a:spcBef>
                <a:spcPts val="0"/>
              </a:spcBef>
              <a:spcAft>
                <a:spcPts val="0"/>
              </a:spcAft>
            </a:pPr>
            <a:endParaRPr lang="pt-PT" sz="1400" dirty="0" smtClean="0">
              <a:latin typeface="Arial Narrow" panose="020B0606020202030204" pitchFamily="34" charset="0"/>
            </a:endParaRPr>
          </a:p>
          <a:p>
            <a:pPr algn="just"/>
            <a:r>
              <a:rPr lang="fr-FR" sz="1400" dirty="0">
                <a:latin typeface="Arial Narrow" panose="020B0606020202030204" pitchFamily="34" charset="0"/>
              </a:rPr>
              <a:t>Les fonctions des </a:t>
            </a:r>
            <a:r>
              <a:rPr lang="fr-FR" sz="1400" i="1" dirty="0">
                <a:latin typeface="Arial Narrow" panose="020B0606020202030204" pitchFamily="34" charset="0"/>
              </a:rPr>
              <a:t>PARTENAIRES ASSOCIÉS</a:t>
            </a:r>
            <a:r>
              <a:rPr lang="fr-FR" sz="1400" dirty="0">
                <a:latin typeface="Arial Narrow" panose="020B0606020202030204" pitchFamily="34" charset="0"/>
              </a:rPr>
              <a:t> sont très importantes, et dans chaque pays où </a:t>
            </a:r>
            <a:r>
              <a:rPr lang="fr-FR" sz="1400" i="1" dirty="0">
                <a:latin typeface="Arial Narrow" panose="020B0606020202030204" pitchFamily="34" charset="0"/>
              </a:rPr>
              <a:t>ATLANTIC BUSINESS </a:t>
            </a:r>
            <a:r>
              <a:rPr lang="pt-PT" altLang="fr-FR" sz="1400" i="1" dirty="0">
                <a:latin typeface="Arial Narrow" panose="020B0606020202030204" pitchFamily="34" charset="0"/>
              </a:rPr>
              <a:t>FORUM</a:t>
            </a:r>
            <a:r>
              <a:rPr lang="fr-FR" sz="1400" dirty="0">
                <a:latin typeface="Arial Narrow" panose="020B0606020202030204" pitchFamily="34" charset="0"/>
              </a:rPr>
              <a:t> opère, il y aura une équipe coordonnée par un </a:t>
            </a:r>
            <a:r>
              <a:rPr lang="fr-FR" sz="1400" i="1" dirty="0">
                <a:latin typeface="Arial Narrow" panose="020B0606020202030204" pitchFamily="34" charset="0"/>
              </a:rPr>
              <a:t>PARTENAIRE ASSOCIÉ</a:t>
            </a:r>
            <a:r>
              <a:rPr lang="fr-FR" sz="1400" dirty="0">
                <a:latin typeface="Arial Narrow" panose="020B0606020202030204" pitchFamily="34" charset="0"/>
              </a:rPr>
              <a:t>, complétant son action avec celle de responsable représentant </a:t>
            </a:r>
            <a:r>
              <a:rPr lang="fr-FR" sz="1400" i="1" dirty="0">
                <a:latin typeface="Arial Narrow" panose="020B0606020202030204" pitchFamily="34" charset="0"/>
              </a:rPr>
              <a:t>ATLANTIC BUSINESS </a:t>
            </a:r>
            <a:r>
              <a:rPr lang="pt-PT" altLang="fr-FR" sz="1400" i="1" dirty="0">
                <a:latin typeface="Arial Narrow" panose="020B0606020202030204" pitchFamily="34" charset="0"/>
              </a:rPr>
              <a:t>FORUM</a:t>
            </a:r>
            <a:r>
              <a:rPr lang="pt-PT" sz="1200" dirty="0" smtClean="0">
                <a:latin typeface="Arial Narrow" panose="020B0606020202030204" pitchFamily="34" charset="0"/>
              </a:rPr>
              <a:t>. </a:t>
            </a:r>
            <a:r>
              <a:rPr lang="pt-PT" sz="1200" dirty="0">
                <a:latin typeface="Arial Narrow" panose="020B0606020202030204" pitchFamily="34"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ângulo Retângulo 3"/>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6" name="Imagem 5"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8" name="Imagem 7"/>
          <p:cNvPicPr>
            <a:picLocks noChangeAspect="1"/>
          </p:cNvPicPr>
          <p:nvPr/>
        </p:nvPicPr>
        <p:blipFill>
          <a:blip r:embed="rId4"/>
          <a:stretch>
            <a:fillRect/>
          </a:stretch>
        </p:blipFill>
        <p:spPr>
          <a:xfrm>
            <a:off x="315595" y="1340485"/>
            <a:ext cx="2413000" cy="1356995"/>
          </a:xfrm>
          <a:prstGeom prst="rect">
            <a:avLst/>
          </a:prstGeom>
        </p:spPr>
      </p:pic>
      <p:sp>
        <p:nvSpPr>
          <p:cNvPr id="9" name="CaixaDeTexto 3"/>
          <p:cNvSpPr txBox="1"/>
          <p:nvPr/>
        </p:nvSpPr>
        <p:spPr>
          <a:xfrm>
            <a:off x="3559810" y="1524000"/>
            <a:ext cx="7131685" cy="1938020"/>
          </a:xfrm>
          <a:prstGeom prst="rect">
            <a:avLst/>
          </a:prstGeom>
          <a:noFill/>
        </p:spPr>
        <p:txBody>
          <a:bodyPr wrap="square">
            <a:spAutoFit/>
          </a:bodyPr>
          <a:lstStyle/>
          <a:p>
            <a:pPr algn="just"/>
            <a:r>
              <a:rPr lang="fr-FR" sz="1200" b="1" i="1" dirty="0">
                <a:solidFill>
                  <a:srgbClr val="008CBA"/>
                </a:solidFill>
                <a:latin typeface="Arial Narrow" panose="020B0606020202030204" pitchFamily="34" charset="0"/>
                <a:sym typeface="+mn-ea"/>
              </a:rPr>
              <a:t>ASSISTANCE JURIDIQUE ET INTERPRÈTE</a:t>
            </a:r>
            <a:r>
              <a:rPr lang="fr-FR" sz="1200" b="1" i="1" dirty="0" smtClean="0">
                <a:solidFill>
                  <a:srgbClr val="008CBA"/>
                </a:solidFill>
                <a:latin typeface="Arial Narrow" panose="020B0606020202030204" pitchFamily="34" charset="0"/>
                <a:sym typeface="+mn-ea"/>
              </a:rPr>
              <a:t> </a:t>
            </a:r>
            <a:r>
              <a:rPr lang="pt-PT" sz="1200" b="1" i="1" dirty="0" smtClean="0">
                <a:solidFill>
                  <a:srgbClr val="008CBA"/>
                </a:solidFill>
                <a:latin typeface="Arial Narrow" panose="020B0606020202030204" pitchFamily="34" charset="0"/>
                <a:sym typeface="+mn-ea"/>
              </a:rPr>
              <a:t>:</a:t>
            </a:r>
            <a:r>
              <a:rPr lang="pt-PT" sz="1200" b="1" i="1" dirty="0">
                <a:solidFill>
                  <a:srgbClr val="008CBA"/>
                </a:solidFill>
                <a:latin typeface="Arial Narrow" panose="020B0606020202030204" pitchFamily="34" charset="0"/>
                <a:sym typeface="+mn-ea"/>
              </a:rPr>
              <a:t> </a:t>
            </a:r>
            <a:endParaRPr lang="pt-PT" sz="1200" b="1" i="1" dirty="0">
              <a:solidFill>
                <a:srgbClr val="008CBA"/>
              </a:solidFill>
              <a:latin typeface="Arial Narrow" panose="020B0606020202030204" pitchFamily="34" charset="0"/>
            </a:endParaRPr>
          </a:p>
          <a:p>
            <a:pPr algn="just">
              <a:lnSpc>
                <a:spcPct val="100000"/>
              </a:lnSpc>
            </a:pPr>
            <a:r>
              <a:rPr sz="1200" dirty="0">
                <a:latin typeface="Arial Narrow" panose="020B0606020202030204" pitchFamily="34" charset="0"/>
                <a:sym typeface="+mn-ea"/>
              </a:rPr>
              <a:t>Deux équipes spécialisées seront en permanence à la disposition des participants au </a:t>
            </a:r>
            <a:r>
              <a:rPr sz="1200" i="1" dirty="0">
                <a:solidFill>
                  <a:srgbClr val="008CBA"/>
                </a:solidFill>
                <a:latin typeface="Arial Narrow" panose="020B0606020202030204" pitchFamily="34" charset="0"/>
                <a:sym typeface="+mn-ea"/>
              </a:rPr>
              <a:t>BUSINESS ROUND</a:t>
            </a:r>
            <a:r>
              <a:rPr sz="1200" dirty="0">
                <a:latin typeface="Arial Narrow" panose="020B0606020202030204" pitchFamily="34" charset="0"/>
                <a:sym typeface="+mn-ea"/>
              </a:rPr>
              <a:t> tout au long de la journée du 9 juin 2021:</a:t>
            </a:r>
          </a:p>
          <a:p>
            <a:pPr algn="just">
              <a:lnSpc>
                <a:spcPct val="100000"/>
              </a:lnSpc>
            </a:pPr>
            <a:endParaRPr sz="1200" dirty="0">
              <a:latin typeface="Arial Narrow" panose="020B0606020202030204" pitchFamily="34" charset="0"/>
              <a:sym typeface="+mn-ea"/>
            </a:endParaRPr>
          </a:p>
          <a:p>
            <a:pPr lvl="1" algn="just">
              <a:lnSpc>
                <a:spcPct val="100000"/>
              </a:lnSpc>
            </a:pPr>
            <a:r>
              <a:rPr sz="1200" b="1" dirty="0">
                <a:latin typeface="Arial Narrow" panose="020B0606020202030204" pitchFamily="34" charset="0"/>
                <a:sym typeface="+mn-ea"/>
              </a:rPr>
              <a:t>1.</a:t>
            </a:r>
            <a:r>
              <a:rPr sz="1200" dirty="0">
                <a:latin typeface="Arial Narrow" panose="020B0606020202030204" pitchFamily="34" charset="0"/>
                <a:sym typeface="+mn-ea"/>
              </a:rPr>
              <a:t> Une équipe d'interprètes en trois langues: portugais; Français et anglais; et</a:t>
            </a:r>
          </a:p>
          <a:p>
            <a:pPr lvl="1" algn="just">
              <a:lnSpc>
                <a:spcPct val="100000"/>
              </a:lnSpc>
            </a:pPr>
            <a:endParaRPr sz="1200" dirty="0">
              <a:latin typeface="Arial Narrow" panose="020B0606020202030204" pitchFamily="34" charset="0"/>
              <a:sym typeface="+mn-ea"/>
            </a:endParaRPr>
          </a:p>
          <a:p>
            <a:pPr lvl="1" algn="just">
              <a:lnSpc>
                <a:spcPct val="100000"/>
              </a:lnSpc>
            </a:pPr>
            <a:r>
              <a:rPr sz="1200" b="1" dirty="0">
                <a:latin typeface="Arial Narrow" panose="020B0606020202030204" pitchFamily="34" charset="0"/>
                <a:sym typeface="+mn-ea"/>
              </a:rPr>
              <a:t>2. </a:t>
            </a:r>
            <a:r>
              <a:rPr sz="1200" dirty="0">
                <a:latin typeface="Arial Narrow" panose="020B0606020202030204" pitchFamily="34" charset="0"/>
                <a:sym typeface="+mn-ea"/>
              </a:rPr>
              <a:t>Une équipe juridique.</a:t>
            </a:r>
          </a:p>
          <a:p>
            <a:pPr algn="just">
              <a:lnSpc>
                <a:spcPct val="100000"/>
              </a:lnSpc>
            </a:pPr>
            <a:endParaRPr sz="1200" dirty="0">
              <a:latin typeface="Arial Narrow" panose="020B0606020202030204" pitchFamily="34" charset="0"/>
              <a:sym typeface="+mn-ea"/>
            </a:endParaRPr>
          </a:p>
          <a:p>
            <a:pPr algn="just">
              <a:lnSpc>
                <a:spcPct val="100000"/>
              </a:lnSpc>
            </a:pPr>
            <a:r>
              <a:rPr sz="1200" dirty="0">
                <a:latin typeface="Arial Narrow" panose="020B0606020202030204" pitchFamily="34" charset="0"/>
                <a:sym typeface="+mn-ea"/>
              </a:rPr>
              <a:t>Ces deux équipes resteront disponibles, après l'événement et pendant tout le temps, pour accompagner les participants dans la formalisation et la consolidation des affaires sur le marché de la </a:t>
            </a:r>
            <a:r>
              <a:rPr sz="1200" i="1" dirty="0">
                <a:latin typeface="Arial Narrow" panose="020B0606020202030204" pitchFamily="34" charset="0"/>
                <a:sym typeface="+mn-ea"/>
              </a:rPr>
              <a:t>CEDEAO</a:t>
            </a:r>
            <a:r>
              <a:rPr sz="1200" dirty="0">
                <a:latin typeface="Arial Narrow" panose="020B0606020202030204" pitchFamily="34" charset="0"/>
                <a:sym typeface="+mn-ea"/>
              </a:rPr>
              <a:t>.</a:t>
            </a:r>
          </a:p>
        </p:txBody>
      </p:sp>
      <p:sp>
        <p:nvSpPr>
          <p:cNvPr id="1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9</a:t>
            </a:fld>
            <a:endParaRPr lang="fr-FR" altLang="pt-PT" sz="1200" b="1" i="1" u="sng" dirty="0" smtClean="0">
              <a:solidFill>
                <a:schemeClr val="tx1"/>
              </a:solidFill>
            </a:endParaRPr>
          </a:p>
        </p:txBody>
      </p:sp>
      <p:pic>
        <p:nvPicPr>
          <p:cNvPr id="13" name="Imagem 12" descr="logo"/>
          <p:cNvPicPr>
            <a:picLocks noChangeAspect="1"/>
          </p:cNvPicPr>
          <p:nvPr/>
        </p:nvPicPr>
        <p:blipFill>
          <a:blip r:embed="rId5"/>
          <a:stretch>
            <a:fillRect/>
          </a:stretch>
        </p:blipFill>
        <p:spPr>
          <a:xfrm>
            <a:off x="9074150" y="124460"/>
            <a:ext cx="3107055" cy="681990"/>
          </a:xfrm>
          <a:prstGeom prst="rect">
            <a:avLst/>
          </a:prstGeom>
        </p:spPr>
      </p:pic>
      <p:pic>
        <p:nvPicPr>
          <p:cNvPr id="14" name="Imagem 13" descr="logo"/>
          <p:cNvPicPr>
            <a:picLocks noChangeAspect="1"/>
          </p:cNvPicPr>
          <p:nvPr/>
        </p:nvPicPr>
        <p:blipFill>
          <a:blip r:embed="rId6"/>
          <a:stretch>
            <a:fillRect/>
          </a:stretch>
        </p:blipFill>
        <p:spPr>
          <a:xfrm>
            <a:off x="-10795" y="120650"/>
            <a:ext cx="4168140" cy="915035"/>
          </a:xfrm>
          <a:prstGeom prst="rect">
            <a:avLst/>
          </a:prstGeom>
        </p:spPr>
      </p:pic>
      <p:pic>
        <p:nvPicPr>
          <p:cNvPr id="16" name="Imagem 15"/>
          <p:cNvPicPr>
            <a:picLocks noChangeAspect="1"/>
          </p:cNvPicPr>
          <p:nvPr/>
        </p:nvPicPr>
        <p:blipFill>
          <a:blip r:embed="rId7"/>
          <a:stretch>
            <a:fillRect/>
          </a:stretch>
        </p:blipFill>
        <p:spPr>
          <a:xfrm>
            <a:off x="6874510" y="469265"/>
            <a:ext cx="1379855" cy="1240155"/>
          </a:xfrm>
          <a:prstGeom prst="rect">
            <a:avLst/>
          </a:prstGeom>
        </p:spPr>
      </p:pic>
      <p:sp>
        <p:nvSpPr>
          <p:cNvPr id="17" name="Caixa de Texto 16"/>
          <p:cNvSpPr txBox="1"/>
          <p:nvPr/>
        </p:nvSpPr>
        <p:spPr>
          <a:xfrm>
            <a:off x="4334510" y="3716020"/>
            <a:ext cx="4354830" cy="860425"/>
          </a:xfrm>
          <a:prstGeom prst="rect">
            <a:avLst/>
          </a:prstGeom>
          <a:noFill/>
        </p:spPr>
        <p:txBody>
          <a:bodyPr wrap="square" rtlCol="0" anchor="t">
            <a:spAutoFit/>
          </a:bodyPr>
          <a:lstStyle/>
          <a:p>
            <a:pPr algn="just"/>
            <a:r>
              <a:rPr lang="pt-PT" altLang="en-US" sz="1400" i="1">
                <a:solidFill>
                  <a:srgbClr val="008CBA"/>
                </a:solidFill>
              </a:rPr>
              <a:t>L'Aide Juridique pour les Entreprises</a:t>
            </a:r>
          </a:p>
          <a:p>
            <a:pPr algn="just"/>
            <a:r>
              <a:rPr lang="pt-PT" altLang="en-US" sz="1200">
                <a:latin typeface="Arial Narrow" panose="020B0606020202030204" pitchFamily="34" charset="0"/>
                <a:cs typeface="Arial Narrow" panose="020B0606020202030204" pitchFamily="34" charset="0"/>
              </a:rPr>
              <a:t>Avec l'assurance protection juridique des spécialistes, vous avez tout en main en tant qu'entrepreneur pour faire face à des questions juridiques de toute nature, dans l'ensemble des Pays de la </a:t>
            </a:r>
            <a:r>
              <a:rPr lang="pt-PT" altLang="en-US" sz="1200" i="1">
                <a:latin typeface="Arial Narrow" panose="020B0606020202030204" pitchFamily="34" charset="0"/>
                <a:cs typeface="Arial Narrow" panose="020B0606020202030204" pitchFamily="34" charset="0"/>
              </a:rPr>
              <a:t>CEDEAO</a:t>
            </a:r>
            <a:r>
              <a:rPr lang="pt-PT" altLang="en-US" sz="1200">
                <a:latin typeface="Arial Narrow" panose="020B0606020202030204" pitchFamily="34" charset="0"/>
                <a:cs typeface="Arial Narrow" panose="020B0606020202030204" pitchFamily="34" charset="0"/>
              </a:rPr>
              <a:t>.</a:t>
            </a:r>
          </a:p>
        </p:txBody>
      </p:sp>
      <p:sp>
        <p:nvSpPr>
          <p:cNvPr id="19" name="Caixa de Texto 18"/>
          <p:cNvSpPr txBox="1"/>
          <p:nvPr/>
        </p:nvSpPr>
        <p:spPr>
          <a:xfrm>
            <a:off x="5083810" y="5001895"/>
            <a:ext cx="4784090" cy="829945"/>
          </a:xfrm>
          <a:prstGeom prst="rect">
            <a:avLst/>
          </a:prstGeom>
          <a:noFill/>
        </p:spPr>
        <p:txBody>
          <a:bodyPr wrap="square" rtlCol="0">
            <a:spAutoFit/>
          </a:bodyPr>
          <a:lstStyle/>
          <a:p>
            <a:pPr algn="just"/>
            <a:r>
              <a:rPr lang="pt-PT" altLang="en-US" sz="1200">
                <a:latin typeface="Arial Narrow" panose="020B0606020202030204" pitchFamily="34" charset="0"/>
                <a:cs typeface="Arial Narrow" panose="020B0606020202030204" pitchFamily="34" charset="0"/>
              </a:rPr>
              <a:t>En tant que participant à </a:t>
            </a:r>
            <a:r>
              <a:rPr lang="pt-PT" altLang="en-US" sz="1200" i="1">
                <a:solidFill>
                  <a:srgbClr val="008CBA"/>
                </a:solidFill>
                <a:latin typeface="Arial Narrow" panose="020B0606020202030204" pitchFamily="34" charset="0"/>
                <a:cs typeface="Arial Narrow" panose="020B0606020202030204" pitchFamily="34" charset="0"/>
              </a:rPr>
              <a:t>ATLANTIC BUSINESS FORUM</a:t>
            </a:r>
            <a:r>
              <a:rPr lang="pt-PT" altLang="en-US" sz="1200">
                <a:latin typeface="Arial Narrow" panose="020B0606020202030204" pitchFamily="34" charset="0"/>
                <a:cs typeface="Arial Narrow" panose="020B0606020202030204" pitchFamily="34" charset="0"/>
              </a:rPr>
              <a:t>, concentrez-vous sur votre entreprise et vos affaires, des spécialistes prennent en main avec sagesse toutes les questions juridiques et fiscales, pour vous et pour votre entreprise, pour l'ensemble des Pays de la </a:t>
            </a:r>
            <a:r>
              <a:rPr lang="pt-PT" altLang="en-US" sz="1200" i="1">
                <a:latin typeface="Arial Narrow" panose="020B0606020202030204" pitchFamily="34" charset="0"/>
                <a:cs typeface="Arial Narrow" panose="020B0606020202030204" pitchFamily="34" charset="0"/>
              </a:rPr>
              <a:t>CEDEAO</a:t>
            </a:r>
            <a:r>
              <a:rPr lang="pt-PT" altLang="en-US" sz="1200">
                <a:latin typeface="Arial Narrow" panose="020B0606020202030204" pitchFamily="34" charset="0"/>
                <a:cs typeface="Arial Narrow" panose="020B0606020202030204" pitchFamily="34" charset="0"/>
              </a:rPr>
              <a:t>.</a:t>
            </a:r>
          </a:p>
        </p:txBody>
      </p:sp>
      <p:sp>
        <p:nvSpPr>
          <p:cNvPr id="21" name="CaixaDeTexto 67"/>
          <p:cNvSpPr txBox="1"/>
          <p:nvPr/>
        </p:nvSpPr>
        <p:spPr>
          <a:xfrm>
            <a:off x="9726930" y="3767455"/>
            <a:ext cx="2466340" cy="1900555"/>
          </a:xfrm>
          <a:prstGeom prst="rect">
            <a:avLst/>
          </a:prstGeom>
          <a:noFill/>
        </p:spPr>
        <p:txBody>
          <a:bodyPr wrap="square" rtlCol="0">
            <a:noAutofit/>
          </a:bodyPr>
          <a:lstStyle/>
          <a:p>
            <a:pPr algn="ctr"/>
            <a:r>
              <a:rPr lang="pt-PT" sz="2400" dirty="0" smtClean="0">
                <a:solidFill>
                  <a:srgbClr val="008CBA"/>
                </a:solidFill>
                <a:sym typeface="+mn-ea"/>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000" dirty="0">
                <a:solidFill>
                  <a:srgbClr val="008CBA"/>
                </a:solidFill>
              </a:rPr>
              <a:t>CABO VERDE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264</TotalTime>
  <Words>2474</Words>
  <Application>Microsoft Office PowerPoint</Application>
  <PresentationFormat>Custom</PresentationFormat>
  <Paragraphs>511</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Teresa</cp:lastModifiedBy>
  <cp:revision>1104</cp:revision>
  <dcterms:created xsi:type="dcterms:W3CDTF">2019-09-10T11:20:00Z</dcterms:created>
  <dcterms:modified xsi:type="dcterms:W3CDTF">2021-01-19T22:55:13Z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2070-11.2.0.9684</vt:lpwstr>
  </property>
</Properties>
</file>