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handoutMasterIdLst>
    <p:handoutMasterId r:id="rId16"/>
  </p:handoutMasterIdLst>
  <p:sldIdLst>
    <p:sldId id="256" r:id="rId2"/>
    <p:sldId id="260" r:id="rId3"/>
    <p:sldId id="339" r:id="rId4"/>
    <p:sldId id="340" r:id="rId5"/>
    <p:sldId id="307" r:id="rId6"/>
    <p:sldId id="338" r:id="rId7"/>
    <p:sldId id="341" r:id="rId8"/>
    <p:sldId id="342" r:id="rId9"/>
    <p:sldId id="350" r:id="rId10"/>
    <p:sldId id="349" r:id="rId11"/>
    <p:sldId id="295" r:id="rId12"/>
    <p:sldId id="294" r:id="rId13"/>
    <p:sldId id="27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CBA"/>
    <a:srgbClr val="416D12"/>
    <a:srgbClr val="FFFFFF"/>
    <a:srgbClr val="3EA4BA"/>
    <a:srgbClr val="CCE9AD"/>
    <a:srgbClr val="00B4B2"/>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706" autoAdjust="0"/>
    <p:restoredTop sz="94660"/>
  </p:normalViewPr>
  <p:slideViewPr>
    <p:cSldViewPr snapToGrid="0">
      <p:cViewPr>
        <p:scale>
          <a:sx n="80" d="100"/>
          <a:sy n="80" d="100"/>
        </p:scale>
        <p:origin x="-446" y="658"/>
      </p:cViewPr>
      <p:guideLst>
        <p:guide orient="horz" pos="2365"/>
        <p:guide pos="400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C83AB2-B12A-4F36-8A5E-7F9CC5A235C0}" type="datetimeFigureOut">
              <a:rPr lang="pt-PT" smtClean="0"/>
              <a:t>18-12-2020</a:t>
            </a:fld>
            <a:endParaRPr lang="pt-PT"/>
          </a:p>
        </p:txBody>
      </p:sp>
      <p:sp>
        <p:nvSpPr>
          <p:cNvPr id="4" name="Marcador de Posição do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5" name="Marcador de Posição do Número do Diapositivo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487C45-5F89-4ECE-933A-031B09978172}" type="slidenum">
              <a:rPr lang="pt-PT" smtClean="0"/>
              <a:t>‹#›</a:t>
            </a:fld>
            <a:endParaRPr lang="pt-PT"/>
          </a:p>
        </p:txBody>
      </p:sp>
    </p:spTree>
    <p:extLst>
      <p:ext uri="{BB962C8B-B14F-4D97-AF65-F5344CB8AC3E}">
        <p14:creationId xmlns:p14="http://schemas.microsoft.com/office/powerpoint/2010/main" val="24112353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955359-BA66-4C59-8A54-707A99BB900A}" type="datetimeFigureOut">
              <a:rPr lang="pt-PT" smtClean="0"/>
              <a:t>18-12-2020</a:t>
            </a:fld>
            <a:endParaRPr lang="pt-PT"/>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2E77A7-C301-4374-BCFB-AD797F97A86A}" type="slidenum">
              <a:rPr lang="pt-PT" smtClean="0"/>
              <a:t>‹#›</a:t>
            </a:fld>
            <a:endParaRPr lang="pt-PT"/>
          </a:p>
        </p:txBody>
      </p:sp>
    </p:spTree>
    <p:extLst>
      <p:ext uri="{BB962C8B-B14F-4D97-AF65-F5344CB8AC3E}">
        <p14:creationId xmlns:p14="http://schemas.microsoft.com/office/powerpoint/2010/main" val="3059899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idx="2"/>
          </p:nvPr>
        </p:nvSpPr>
        <p:spPr/>
      </p:sp>
      <p:sp>
        <p:nvSpPr>
          <p:cNvPr id="3" name="Marcador de Posição de Texto 2"/>
          <p:cNvSpPr>
            <a:spLocks noGrp="1"/>
          </p:cNvSpPr>
          <p:nvPr>
            <p:ph type="body" idx="3"/>
          </p:nvPr>
        </p:nvSpPr>
        <p:spPr/>
        <p:txBody>
          <a:bodyPr/>
          <a:lstStyle/>
          <a:p>
            <a:endParaRPr lang="pt-PT"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idx="2"/>
          </p:nvPr>
        </p:nvSpPr>
        <p:spPr/>
      </p:sp>
      <p:sp>
        <p:nvSpPr>
          <p:cNvPr id="3" name="Marcador de Posição de Texto 2"/>
          <p:cNvSpPr>
            <a:spLocks noGrp="1"/>
          </p:cNvSpPr>
          <p:nvPr>
            <p:ph type="body" idx="3"/>
          </p:nvPr>
        </p:nvSpPr>
        <p:spPr/>
        <p:txBody>
          <a:bodyPr/>
          <a:lstStyle/>
          <a:p>
            <a:endParaRPr lang="pt-PT"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4500"/>
            </a:lvl1pPr>
          </a:lstStyle>
          <a:p>
            <a:r>
              <a:rPr lang="pt-PT" smtClean="0"/>
              <a:t>Clique para editar o estilo</a:t>
            </a:r>
            <a:endParaRPr lang="pt-PT"/>
          </a:p>
        </p:txBody>
      </p:sp>
      <p:sp>
        <p:nvSpPr>
          <p:cNvPr id="3" name="Subtítulo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t-PT" smtClean="0"/>
              <a:t>Clique para editar o estilo do subtítulo do Modelo Global</a:t>
            </a:r>
            <a:endParaRPr lang="pt-PT"/>
          </a:p>
        </p:txBody>
      </p:sp>
      <p:sp>
        <p:nvSpPr>
          <p:cNvPr id="4" name="Marcador de Posição da Data 3"/>
          <p:cNvSpPr>
            <a:spLocks noGrp="1"/>
          </p:cNvSpPr>
          <p:nvPr>
            <p:ph type="dt" sz="half" idx="10"/>
          </p:nvPr>
        </p:nvSpPr>
        <p:spPr/>
        <p:txBody>
          <a:bodyPr/>
          <a:lstStyle/>
          <a:p>
            <a:fld id="{8CE4E964-1369-4D20-996C-779A5D95C4B8}" type="datetimeFigureOut">
              <a:rPr lang="pt-PT" smtClean="0"/>
              <a:t>18-12-2020</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8CE4E964-1369-4D20-996C-779A5D95C4B8}" type="datetimeFigureOut">
              <a:rPr lang="pt-PT" smtClean="0"/>
              <a:t>18-12-2020</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8"/>
            <a:ext cx="27432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609600" y="274638"/>
            <a:ext cx="8070573" cy="5851525"/>
          </a:xfrm>
        </p:spPr>
        <p:txBody>
          <a:bodyPr vert="eaVert"/>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8CE4E964-1369-4D20-996C-779A5D95C4B8}" type="datetimeFigureOut">
              <a:rPr lang="pt-PT" smtClean="0"/>
              <a:t>18-12-2020</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8CE4E964-1369-4D20-996C-779A5D95C4B8}" type="datetimeFigureOut">
              <a:rPr lang="pt-PT" smtClean="0"/>
              <a:t>18-12-2020</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1" y="1709738"/>
            <a:ext cx="10515600" cy="2852737"/>
          </a:xfrm>
        </p:spPr>
        <p:txBody>
          <a:bodyPr anchor="b"/>
          <a:lstStyle>
            <a:lvl1pPr>
              <a:defRPr sz="4500"/>
            </a:lvl1pPr>
          </a:lstStyle>
          <a:p>
            <a:r>
              <a:rPr lang="pt-PT" smtClean="0"/>
              <a:t>Clique para editar o estilo</a:t>
            </a:r>
            <a:endParaRPr lang="pt-PT"/>
          </a:p>
        </p:txBody>
      </p:sp>
      <p:sp>
        <p:nvSpPr>
          <p:cNvPr id="3" name="Marcador de Posição do Texto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t-PT" smtClean="0"/>
              <a:t>Editar os estilos de texto do Modelo Global</a:t>
            </a:r>
          </a:p>
        </p:txBody>
      </p:sp>
      <p:sp>
        <p:nvSpPr>
          <p:cNvPr id="4" name="Marcador de Posição da Data 3"/>
          <p:cNvSpPr>
            <a:spLocks noGrp="1"/>
          </p:cNvSpPr>
          <p:nvPr>
            <p:ph type="dt" sz="half" idx="10"/>
          </p:nvPr>
        </p:nvSpPr>
        <p:spPr/>
        <p:txBody>
          <a:bodyPr/>
          <a:lstStyle/>
          <a:p>
            <a:fld id="{8CE4E964-1369-4D20-996C-779A5D95C4B8}" type="datetimeFigureOut">
              <a:rPr lang="pt-PT" smtClean="0"/>
              <a:t>18-12-2020</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609600" y="1600200"/>
            <a:ext cx="5376672" cy="4525963"/>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6205728" y="1600200"/>
            <a:ext cx="5376672" cy="4525963"/>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p:txBody>
          <a:bodyPr/>
          <a:lstStyle/>
          <a:p>
            <a:fld id="{8CE4E964-1369-4D20-996C-779A5D95C4B8}" type="datetimeFigureOut">
              <a:rPr lang="pt-PT" smtClean="0"/>
              <a:t>18-12-2020</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PT" smtClean="0"/>
              <a:t>Clique para editar o estilo</a:t>
            </a:r>
            <a:endParaRPr lang="pt-PT"/>
          </a:p>
        </p:txBody>
      </p:sp>
      <p:sp>
        <p:nvSpPr>
          <p:cNvPr id="3" name="Marcador de Posição do Texto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PT" smtClean="0"/>
              <a:t>Editar os estilos de texto do Modelo Global</a:t>
            </a:r>
          </a:p>
        </p:txBody>
      </p:sp>
      <p:sp>
        <p:nvSpPr>
          <p:cNvPr id="4" name="Marcador de Posição de Conteúdo 3"/>
          <p:cNvSpPr>
            <a:spLocks noGrp="1"/>
          </p:cNvSpPr>
          <p:nvPr>
            <p:ph sz="half" idx="2"/>
          </p:nvPr>
        </p:nvSpPr>
        <p:spPr>
          <a:xfrm>
            <a:off x="839788" y="2505075"/>
            <a:ext cx="5157787" cy="3684588"/>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PT" smtClean="0"/>
              <a:t>Editar os estilos de texto do Modelo Global</a:t>
            </a:r>
          </a:p>
        </p:txBody>
      </p:sp>
      <p:sp>
        <p:nvSpPr>
          <p:cNvPr id="6" name="Marcador de Posição de Conteúdo 5"/>
          <p:cNvSpPr>
            <a:spLocks noGrp="1"/>
          </p:cNvSpPr>
          <p:nvPr>
            <p:ph sz="quarter" idx="4"/>
          </p:nvPr>
        </p:nvSpPr>
        <p:spPr>
          <a:xfrm>
            <a:off x="6172200" y="2505075"/>
            <a:ext cx="5183188" cy="3684588"/>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p:txBody>
          <a:bodyPr/>
          <a:lstStyle/>
          <a:p>
            <a:fld id="{8CE4E964-1369-4D20-996C-779A5D95C4B8}" type="datetimeFigureOut">
              <a:rPr lang="pt-PT" smtClean="0"/>
              <a:t>18-12-2020</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sz="half" idx="10"/>
          </p:nvPr>
        </p:nvSpPr>
        <p:spPr/>
        <p:txBody>
          <a:bodyPr/>
          <a:lstStyle/>
          <a:p>
            <a:fld id="{8CE4E964-1369-4D20-996C-779A5D95C4B8}" type="datetimeFigureOut">
              <a:rPr lang="pt-PT" smtClean="0"/>
              <a:t>18-12-2020</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8CE4E964-1369-4D20-996C-779A5D95C4B8}" type="datetimeFigureOut">
              <a:rPr lang="pt-PT" smtClean="0"/>
              <a:t>18-12-2020</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pt-PT" smtClean="0"/>
              <a:t>Clique para editar o estilo</a:t>
            </a:r>
            <a:endParaRPr lang="pt-PT"/>
          </a:p>
        </p:txBody>
      </p:sp>
      <p:sp>
        <p:nvSpPr>
          <p:cNvPr id="3" name="Marcador de Posição de Conteúdo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PT" smtClean="0"/>
              <a:t>Editar os estilos de texto do Modelo Global</a:t>
            </a:r>
          </a:p>
        </p:txBody>
      </p:sp>
      <p:sp>
        <p:nvSpPr>
          <p:cNvPr id="5" name="Marcador de Posição da Data 4"/>
          <p:cNvSpPr>
            <a:spLocks noGrp="1"/>
          </p:cNvSpPr>
          <p:nvPr>
            <p:ph type="dt" sz="half" idx="10"/>
          </p:nvPr>
        </p:nvSpPr>
        <p:spPr/>
        <p:txBody>
          <a:bodyPr/>
          <a:lstStyle/>
          <a:p>
            <a:fld id="{8CE4E964-1369-4D20-996C-779A5D95C4B8}" type="datetimeFigureOut">
              <a:rPr lang="pt-PT" smtClean="0"/>
              <a:t>18-12-2020</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pt-PT" smtClean="0"/>
              <a:t>Clique para editar o estilo</a:t>
            </a:r>
            <a:endParaRPr lang="pt-PT"/>
          </a:p>
        </p:txBody>
      </p:sp>
      <p:sp>
        <p:nvSpPr>
          <p:cNvPr id="3" name="Marcador de Posição da Imagem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pt-PT"/>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PT" smtClean="0"/>
              <a:t>Editar os estilos de texto do Modelo Global</a:t>
            </a:r>
          </a:p>
        </p:txBody>
      </p:sp>
      <p:sp>
        <p:nvSpPr>
          <p:cNvPr id="5" name="Marcador de Posição da Data 4"/>
          <p:cNvSpPr>
            <a:spLocks noGrp="1"/>
          </p:cNvSpPr>
          <p:nvPr>
            <p:ph type="dt" sz="half" idx="10"/>
          </p:nvPr>
        </p:nvSpPr>
        <p:spPr/>
        <p:txBody>
          <a:bodyPr/>
          <a:lstStyle/>
          <a:p>
            <a:fld id="{8CE4E964-1369-4D20-996C-779A5D95C4B8}" type="datetimeFigureOut">
              <a:rPr lang="pt-PT" smtClean="0"/>
              <a:t>18-12-2020</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ítulo  1025"/>
          <p:cNvSpPr>
            <a:spLocks noGrp="1"/>
          </p:cNvSpPr>
          <p:nvPr>
            <p:ph type="title"/>
          </p:nvPr>
        </p:nvSpPr>
        <p:spPr>
          <a:xfrm>
            <a:off x="609600" y="274638"/>
            <a:ext cx="10972800" cy="1143000"/>
          </a:xfrm>
          <a:prstGeom prst="rect">
            <a:avLst/>
          </a:prstGeom>
          <a:noFill/>
          <a:ln w="9525">
            <a:noFill/>
          </a:ln>
        </p:spPr>
        <p:txBody>
          <a:bodyPr anchor="ctr"/>
          <a:lstStyle/>
          <a:p>
            <a:pPr lvl="0"/>
            <a:r>
              <a:t>Clique para editar o estilo do título</a:t>
            </a:r>
          </a:p>
        </p:txBody>
      </p:sp>
      <p:sp>
        <p:nvSpPr>
          <p:cNvPr id="1027" name="Marcador de Posição de Texto 1026"/>
          <p:cNvSpPr>
            <a:spLocks noGrp="1"/>
          </p:cNvSpPr>
          <p:nvPr>
            <p:ph type="body" idx="1"/>
          </p:nvPr>
        </p:nvSpPr>
        <p:spPr>
          <a:xfrm>
            <a:off x="609600" y="1600200"/>
            <a:ext cx="10972800" cy="4525963"/>
          </a:xfrm>
          <a:prstGeom prst="rect">
            <a:avLst/>
          </a:prstGeom>
          <a:noFill/>
          <a:ln w="9525">
            <a:noFill/>
          </a:ln>
        </p:spPr>
        <p:txBody>
          <a:bodyPr/>
          <a:lstStyle/>
          <a:p>
            <a:pPr lvl="0"/>
            <a:r>
              <a:t>Clique para editar os estilos de texto do modelo global</a:t>
            </a:r>
          </a:p>
          <a:p>
            <a:pPr lvl="1"/>
            <a:r>
              <a:t>Segundo nível</a:t>
            </a:r>
          </a:p>
          <a:p>
            <a:pPr lvl="2"/>
            <a:r>
              <a:t>Terceiro nível</a:t>
            </a:r>
          </a:p>
          <a:p>
            <a:pPr lvl="3"/>
            <a:r>
              <a:t>Quarto nível</a:t>
            </a:r>
          </a:p>
          <a:p>
            <a:pPr lvl="4"/>
            <a:r>
              <a:t>Quinto nível</a:t>
            </a:r>
          </a:p>
        </p:txBody>
      </p:sp>
      <p:sp>
        <p:nvSpPr>
          <p:cNvPr id="1028" name="Marcador de Posição da Data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fld id="{8CE4E964-1369-4D20-996C-779A5D95C4B8}" type="datetimeFigureOut">
              <a:rPr lang="pt-PT" smtClean="0"/>
              <a:t>18-12-2020</a:t>
            </a:fld>
            <a:endParaRPr lang="pt-PT"/>
          </a:p>
        </p:txBody>
      </p:sp>
      <p:sp>
        <p:nvSpPr>
          <p:cNvPr id="1029" name="Marcador de Posição do Rodapé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endParaRPr lang="pt-PT"/>
          </a:p>
        </p:txBody>
      </p:sp>
      <p:sp>
        <p:nvSpPr>
          <p:cNvPr id="1030" name="Marcador de Posição do Número do Diapositivo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BF892297-2840-4F43-8FA5-4D0483B44130}" type="slidenum">
              <a:rPr lang="pt-PT" smtClean="0"/>
              <a:t>‹#›</a:t>
            </a:fld>
            <a:endParaRPr lang="pt-P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jpe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4.jpeg"/><Relationship Id="rId4" Type="http://schemas.openxmlformats.org/officeDocument/2006/relationships/image" Target="../media/image8.jpeg"/><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1.svg"/><Relationship Id="rId3" Type="http://schemas.openxmlformats.org/officeDocument/2006/relationships/image" Target="../media/image4.jpe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a:blip r:embed="rId2"/>
          <a:stretch>
            <a:fillRect/>
          </a:stretch>
        </p:blipFill>
        <p:spPr>
          <a:xfrm>
            <a:off x="7620" y="1963420"/>
            <a:ext cx="5210175" cy="2930525"/>
          </a:xfrm>
          <a:prstGeom prst="rect">
            <a:avLst/>
          </a:prstGeom>
        </p:spPr>
      </p:pic>
      <p:sp>
        <p:nvSpPr>
          <p:cNvPr id="13" name="Triângulo Retângulo 12"/>
          <p:cNvSpPr/>
          <p:nvPr/>
        </p:nvSpPr>
        <p:spPr>
          <a:xfrm flipH="1">
            <a:off x="-18415" y="239395"/>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pic>
        <p:nvPicPr>
          <p:cNvPr id="11" name="Imagem 10" descr="LOGO-Paises ecowas"/>
          <p:cNvPicPr>
            <a:picLocks noChangeAspect="1"/>
          </p:cNvPicPr>
          <p:nvPr/>
        </p:nvPicPr>
        <p:blipFill>
          <a:blip r:embed="rId3"/>
          <a:stretch>
            <a:fillRect/>
          </a:stretch>
        </p:blipFill>
        <p:spPr>
          <a:xfrm>
            <a:off x="5163185" y="2161540"/>
            <a:ext cx="3897630" cy="3858260"/>
          </a:xfrm>
          <a:prstGeom prst="rect">
            <a:avLst/>
          </a:prstGeom>
        </p:spPr>
      </p:pic>
      <p:sp>
        <p:nvSpPr>
          <p:cNvPr id="127" name="CaixaDeTexto 53"/>
          <p:cNvSpPr txBox="1"/>
          <p:nvPr/>
        </p:nvSpPr>
        <p:spPr>
          <a:xfrm>
            <a:off x="9721496" y="4962755"/>
            <a:ext cx="2460253" cy="1260475"/>
          </a:xfrm>
          <a:prstGeom prst="rect">
            <a:avLst/>
          </a:prstGeom>
          <a:noFill/>
        </p:spPr>
        <p:txBody>
          <a:bodyPr wrap="square" rtlCol="0">
            <a:spAutoFit/>
          </a:bodyPr>
          <a:lstStyle/>
          <a:p>
            <a:r>
              <a:rPr lang="en-US" sz="1600" b="1" i="1" dirty="0" smtClean="0">
                <a:solidFill>
                  <a:srgbClr val="3EA4BA"/>
                </a:solidFill>
              </a:rPr>
              <a:t>BUSINESS </a:t>
            </a:r>
            <a:r>
              <a:rPr lang="pt-PT" altLang="en-US" sz="1600" b="1" i="1" dirty="0" smtClean="0">
                <a:solidFill>
                  <a:srgbClr val="3EA4BA"/>
                </a:solidFill>
              </a:rPr>
              <a:t>ROUND</a:t>
            </a:r>
            <a:endParaRPr lang="en-US" sz="1600" b="1" i="1" dirty="0">
              <a:solidFill>
                <a:srgbClr val="3EA4BA"/>
              </a:solidFill>
            </a:endParaRPr>
          </a:p>
          <a:p>
            <a:r>
              <a:rPr lang="en-US" sz="1200" dirty="0" smtClean="0">
                <a:latin typeface="Arial Narrow" panose="020B0606020202030204" pitchFamily="34" charset="0"/>
              </a:rPr>
              <a:t>WhatsApp</a:t>
            </a:r>
            <a:r>
              <a:rPr lang="en-US" sz="1200" dirty="0">
                <a:latin typeface="Arial Narrow" panose="020B0606020202030204" pitchFamily="34" charset="0"/>
              </a:rPr>
              <a:t>:+351 964 406 800</a:t>
            </a:r>
          </a:p>
          <a:p>
            <a:r>
              <a:rPr lang="en-US" sz="1200" dirty="0">
                <a:latin typeface="Arial Narrow" panose="020B0606020202030204" pitchFamily="34" charset="0"/>
              </a:rPr>
              <a:t>Skype: </a:t>
            </a:r>
            <a:r>
              <a:rPr lang="en-US" sz="1200" dirty="0" err="1">
                <a:latin typeface="Arial Narrow" panose="020B0606020202030204" pitchFamily="34" charset="0"/>
              </a:rPr>
              <a:t>setimocontinente</a:t>
            </a:r>
          </a:p>
          <a:p>
            <a:r>
              <a:rPr lang="en-US" sz="1200" dirty="0">
                <a:latin typeface="Arial Narrow" panose="020B0606020202030204" pitchFamily="34" charset="0"/>
                <a:sym typeface="+mn-ea"/>
              </a:rPr>
              <a:t>www.businessround.emergys.pt</a:t>
            </a:r>
            <a:r>
              <a:rPr lang="en-US" sz="1200" dirty="0" err="1">
                <a:latin typeface="Arial Narrow" panose="020B0606020202030204" pitchFamily="34" charset="0"/>
                <a:sym typeface="+mn-ea"/>
              </a:rPr>
              <a:t> </a:t>
            </a:r>
            <a:endParaRPr lang="en-US" sz="1200" dirty="0">
              <a:latin typeface="Arial Narrow" panose="020B0606020202030204" pitchFamily="34" charset="0"/>
            </a:endParaRPr>
          </a:p>
          <a:p>
            <a:r>
              <a:rPr lang="en-US" sz="1200" dirty="0" smtClean="0">
                <a:latin typeface="Arial Narrow" panose="020B0606020202030204" pitchFamily="34" charset="0"/>
              </a:rPr>
              <a:t>info@atlanticbusiness</a:t>
            </a:r>
            <a:r>
              <a:rPr lang="pt-PT" altLang="en-US" sz="1200" dirty="0" smtClean="0">
                <a:latin typeface="Arial Narrow" panose="020B0606020202030204" pitchFamily="34" charset="0"/>
              </a:rPr>
              <a:t>forum</a:t>
            </a:r>
            <a:r>
              <a:rPr lang="en-US" sz="1200" dirty="0" smtClean="0">
                <a:latin typeface="Arial Narrow" panose="020B0606020202030204" pitchFamily="34" charset="0"/>
              </a:rPr>
              <a:t>.com</a:t>
            </a:r>
          </a:p>
          <a:p>
            <a:r>
              <a:rPr lang="en-US" sz="1200" dirty="0" smtClean="0">
                <a:latin typeface="Arial Narrow" panose="020B0606020202030204" pitchFamily="34" charset="0"/>
              </a:rPr>
              <a:t>www</a:t>
            </a:r>
            <a:r>
              <a:rPr lang="en-US" sz="1200" dirty="0">
                <a:latin typeface="Arial Narrow" panose="020B0606020202030204" pitchFamily="34" charset="0"/>
              </a:rPr>
              <a:t>. </a:t>
            </a:r>
            <a:r>
              <a:rPr lang="en-US" sz="1200" dirty="0" smtClean="0">
                <a:latin typeface="Arial Narrow" panose="020B0606020202030204" pitchFamily="34" charset="0"/>
              </a:rPr>
              <a:t>atlanticbusiness</a:t>
            </a:r>
            <a:r>
              <a:rPr lang="pt-PT" altLang="en-US" sz="1200" dirty="0" smtClean="0">
                <a:latin typeface="Arial Narrow" panose="020B0606020202030204" pitchFamily="34" charset="0"/>
              </a:rPr>
              <a:t>forum</a:t>
            </a:r>
            <a:r>
              <a:rPr lang="en-US" sz="1200" dirty="0" smtClean="0">
                <a:latin typeface="Arial Narrow" panose="020B0606020202030204" pitchFamily="34" charset="0"/>
              </a:rPr>
              <a:t>.com</a:t>
            </a:r>
            <a:endParaRPr lang="en-US" sz="1200" dirty="0">
              <a:latin typeface="Arial Narrow" panose="020B0606020202030204" pitchFamily="34" charset="0"/>
            </a:endParaRPr>
          </a:p>
        </p:txBody>
      </p:sp>
      <p:sp>
        <p:nvSpPr>
          <p:cNvPr id="153" name="CaixaDeTexto 67"/>
          <p:cNvSpPr txBox="1"/>
          <p:nvPr/>
        </p:nvSpPr>
        <p:spPr>
          <a:xfrm>
            <a:off x="9360535" y="2009775"/>
            <a:ext cx="2698750" cy="1900555"/>
          </a:xfrm>
          <a:prstGeom prst="rect">
            <a:avLst/>
          </a:prstGeom>
          <a:noFill/>
        </p:spPr>
        <p:txBody>
          <a:bodyPr wrap="square" rtlCol="0">
            <a:noAutofit/>
          </a:bodyPr>
          <a:lstStyle/>
          <a:p>
            <a:pPr algn="ctr"/>
            <a:r>
              <a:rPr lang="pt-PT" sz="2400" dirty="0" smtClean="0">
                <a:solidFill>
                  <a:srgbClr val="008CBA"/>
                </a:solidFill>
              </a:rPr>
              <a:t>09 JUNE</a:t>
            </a:r>
          </a:p>
          <a:p>
            <a:pPr algn="ctr"/>
            <a:r>
              <a:rPr lang="pt-PT" sz="1200" dirty="0">
                <a:solidFill>
                  <a:srgbClr val="008CBA"/>
                </a:solidFill>
              </a:rPr>
              <a:t>______</a:t>
            </a:r>
            <a:r>
              <a:rPr lang="pt-PT" sz="1400" baseline="-25000" dirty="0">
                <a:solidFill>
                  <a:srgbClr val="008CBA"/>
                </a:solidFill>
              </a:rPr>
              <a:t>■</a:t>
            </a:r>
            <a:r>
              <a:rPr lang="pt-PT" sz="1200" dirty="0">
                <a:solidFill>
                  <a:srgbClr val="008CBA"/>
                </a:solidFill>
              </a:rPr>
              <a:t>________</a:t>
            </a:r>
          </a:p>
          <a:p>
            <a:pPr algn="ctr"/>
            <a:r>
              <a:rPr lang="pt-PT" sz="3200" dirty="0">
                <a:solidFill>
                  <a:srgbClr val="008CBA"/>
                </a:solidFill>
              </a:rPr>
              <a:t>2021</a:t>
            </a:r>
          </a:p>
          <a:p>
            <a:pPr algn="ctr"/>
            <a:r>
              <a:rPr lang="pt-PT" dirty="0">
                <a:solidFill>
                  <a:srgbClr val="008CBA"/>
                </a:solidFill>
              </a:rPr>
              <a:t>PRAIA</a:t>
            </a:r>
          </a:p>
          <a:p>
            <a:pPr algn="ctr"/>
            <a:r>
              <a:rPr lang="pt-PT" sz="1200" dirty="0">
                <a:solidFill>
                  <a:srgbClr val="008CBA"/>
                </a:solidFill>
              </a:rPr>
              <a:t>SANTIAGO ISLAND</a:t>
            </a:r>
          </a:p>
          <a:p>
            <a:pPr algn="ctr"/>
            <a:r>
              <a:rPr lang="pt-PT" sz="2000" dirty="0">
                <a:solidFill>
                  <a:srgbClr val="008CBA"/>
                </a:solidFill>
              </a:rPr>
              <a:t>CABO VERDE</a:t>
            </a:r>
          </a:p>
        </p:txBody>
      </p:sp>
      <p:sp>
        <p:nvSpPr>
          <p:cNvPr id="39" name="Rectangle 2"/>
          <p:cNvSpPr txBox="1">
            <a:spLocks noChangeArrowheads="1"/>
          </p:cNvSpPr>
          <p:nvPr/>
        </p:nvSpPr>
        <p:spPr>
          <a:xfrm>
            <a:off x="4531995" y="995680"/>
            <a:ext cx="3305810" cy="121729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r>
              <a:rPr lang="pt-PT" altLang="pt-PT" sz="4000" b="1" dirty="0" smtClean="0">
                <a:solidFill>
                  <a:schemeClr val="bg1"/>
                </a:solidFill>
                <a:effectLst>
                  <a:outerShdw blurRad="38100" dist="38100" dir="2700000" algn="tl">
                    <a:srgbClr val="000000"/>
                  </a:outerShdw>
                </a:effectLst>
                <a:latin typeface="Calisto MT" panose="02040603050505030304" pitchFamily="18" charset="0"/>
              </a:rPr>
              <a:t>BUSINESS </a:t>
            </a:r>
          </a:p>
          <a:p>
            <a:pPr algn="ctr">
              <a:defRPr/>
            </a:pPr>
            <a:r>
              <a:rPr lang="pt-PT" altLang="pt-PT" sz="4000" b="1" dirty="0" smtClean="0">
                <a:solidFill>
                  <a:schemeClr val="bg1"/>
                </a:solidFill>
                <a:effectLst>
                  <a:outerShdw blurRad="38100" dist="38100" dir="2700000" algn="tl">
                    <a:srgbClr val="000000"/>
                  </a:outerShdw>
                </a:effectLst>
                <a:latin typeface="Calisto MT" panose="02040603050505030304" pitchFamily="18" charset="0"/>
              </a:rPr>
              <a:t>ROUND</a:t>
            </a:r>
          </a:p>
        </p:txBody>
      </p:sp>
      <p:pic>
        <p:nvPicPr>
          <p:cNvPr id="2" name="Imagem9"/>
          <p:cNvPicPr>
            <a:picLocks noChangeAspect="1"/>
          </p:cNvPicPr>
          <p:nvPr/>
        </p:nvPicPr>
        <p:blipFill>
          <a:blip r:embed="rId4"/>
          <a:stretch>
            <a:fillRect/>
          </a:stretch>
        </p:blipFill>
        <p:spPr>
          <a:xfrm>
            <a:off x="11678285" y="6451600"/>
            <a:ext cx="502920" cy="389255"/>
          </a:xfrm>
          <a:prstGeom prst="rect">
            <a:avLst/>
          </a:prstGeom>
          <a:noFill/>
          <a:ln>
            <a:noFill/>
          </a:ln>
          <a:effectLst/>
        </p:spPr>
      </p:pic>
      <p:pic>
        <p:nvPicPr>
          <p:cNvPr id="27" name="Imagem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72455" y="2094865"/>
            <a:ext cx="1024255" cy="849630"/>
          </a:xfrm>
          <a:prstGeom prst="rect">
            <a:avLst/>
          </a:prstGeom>
        </p:spPr>
      </p:pic>
      <p:pic>
        <p:nvPicPr>
          <p:cNvPr id="26" name="Imagem 25" descr="logo"/>
          <p:cNvPicPr>
            <a:picLocks noChangeAspect="1"/>
          </p:cNvPicPr>
          <p:nvPr/>
        </p:nvPicPr>
        <p:blipFill>
          <a:blip r:embed="rId6"/>
          <a:stretch>
            <a:fillRect/>
          </a:stretch>
        </p:blipFill>
        <p:spPr>
          <a:xfrm>
            <a:off x="9074150" y="124460"/>
            <a:ext cx="3107055" cy="681990"/>
          </a:xfrm>
          <a:prstGeom prst="rect">
            <a:avLst/>
          </a:prstGeom>
        </p:spPr>
      </p:pic>
      <p:pic>
        <p:nvPicPr>
          <p:cNvPr id="10" name="Imagem 9" descr="logo"/>
          <p:cNvPicPr>
            <a:picLocks noChangeAspect="1"/>
          </p:cNvPicPr>
          <p:nvPr/>
        </p:nvPicPr>
        <p:blipFill>
          <a:blip r:embed="rId7"/>
          <a:stretch>
            <a:fillRect/>
          </a:stretch>
        </p:blipFill>
        <p:spPr>
          <a:xfrm>
            <a:off x="-10795" y="120650"/>
            <a:ext cx="4168140" cy="91503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ângulo Retângulo 3"/>
          <p:cNvSpPr/>
          <p:nvPr/>
        </p:nvSpPr>
        <p:spPr>
          <a:xfrm>
            <a:off x="0" y="23939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sp>
        <p:nvSpPr>
          <p:cNvPr id="117" name="Linha7"/>
          <p:cNvSpPr/>
          <p:nvPr/>
        </p:nvSpPr>
        <p:spPr>
          <a:xfrm rot="16200000">
            <a:off x="2765425" y="5062855"/>
            <a:ext cx="809625" cy="6350"/>
          </a:xfrm>
          <a:prstGeom prst="line">
            <a:avLst/>
          </a:prstGeom>
          <a:noFill/>
          <a:ln w="19050" cap="flat" cmpd="sng" algn="ctr">
            <a:solidFill>
              <a:srgbClr val="008CBA"/>
            </a:solidFill>
            <a:prstDash val="solid"/>
            <a:headEnd type="triangle" w="med" len="med"/>
            <a:tailEnd type="none" w="med" len="med"/>
          </a:ln>
          <a:effectLst/>
        </p:spPr>
      </p:sp>
      <p:sp>
        <p:nvSpPr>
          <p:cNvPr id="115" name="Linha7"/>
          <p:cNvSpPr/>
          <p:nvPr/>
        </p:nvSpPr>
        <p:spPr>
          <a:xfrm rot="16200000">
            <a:off x="2770505" y="3626485"/>
            <a:ext cx="809625" cy="6350"/>
          </a:xfrm>
          <a:prstGeom prst="line">
            <a:avLst/>
          </a:prstGeom>
          <a:noFill/>
          <a:ln w="19050" cap="flat" cmpd="sng" algn="ctr">
            <a:solidFill>
              <a:srgbClr val="008CBA"/>
            </a:solidFill>
            <a:prstDash val="solid"/>
            <a:headEnd type="none"/>
            <a:tailEnd type="none" w="med" len="med"/>
          </a:ln>
          <a:effectLst/>
        </p:spPr>
      </p:sp>
      <p:sp>
        <p:nvSpPr>
          <p:cNvPr id="7" name="Rectangle: Rounded Corners 209"/>
          <p:cNvSpPr/>
          <p:nvPr/>
        </p:nvSpPr>
        <p:spPr>
          <a:xfrm>
            <a:off x="6559550" y="1481455"/>
            <a:ext cx="1003300" cy="456565"/>
          </a:xfrm>
          <a:prstGeom prst="roundRect">
            <a:avLst>
              <a:gd name="adj" fmla="val 16667"/>
            </a:avLst>
          </a:prstGeom>
          <a:gradFill flip="none" rotWithShape="1">
            <a:gsLst>
              <a:gs pos="0">
                <a:srgbClr val="98897E"/>
              </a:gs>
              <a:gs pos="50000">
                <a:srgbClr val="D6C1B4"/>
              </a:gs>
              <a:gs pos="100000">
                <a:srgbClr val="FEE6D3"/>
              </a:gs>
            </a:gsLst>
            <a:path path="circle">
              <a:fillToRect r="100000" b="100000"/>
            </a:path>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en-GB" sz="1200" dirty="0" smtClean="0">
                <a:solidFill>
                  <a:srgbClr val="021731"/>
                </a:solidFill>
                <a:latin typeface="Arial Narrow" panose="020B0606020202030204" pitchFamily="34" charset="0"/>
                <a:ea typeface="Century Gothic" panose="020B0502020202020204" pitchFamily="2" charset="0"/>
                <a:cs typeface="Century Gothic" panose="020B0502020202020204" pitchFamily="2" charset="0"/>
                <a:sym typeface="+mn-ea"/>
              </a:rPr>
              <a:t>Coffee-Break</a:t>
            </a:r>
            <a:endParaRPr lang="en-GB" sz="1200" dirty="0">
              <a:solidFill>
                <a:srgbClr val="021731"/>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12" name="TextBox 210"/>
          <p:cNvSpPr/>
          <p:nvPr/>
        </p:nvSpPr>
        <p:spPr>
          <a:xfrm>
            <a:off x="6588760" y="1727200"/>
            <a:ext cx="950595" cy="198120"/>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en-US" sz="1000" b="1">
                <a:latin typeface="Arial Narrow" panose="020B0606020202030204" pitchFamily="34" charset="0"/>
                <a:ea typeface="Century Gothic" panose="020B0502020202020204" pitchFamily="2" charset="0"/>
                <a:cs typeface="Century Gothic" panose="020B0502020202020204" pitchFamily="2" charset="0"/>
              </a:rPr>
              <a:t>10:</a:t>
            </a:r>
            <a:r>
              <a:rPr lang="pt-PT" altLang="en-US" sz="1000" b="1">
                <a:latin typeface="Arial Narrow" panose="020B0606020202030204" pitchFamily="34" charset="0"/>
                <a:ea typeface="Century Gothic" panose="020B0502020202020204" pitchFamily="2" charset="0"/>
                <a:cs typeface="Century Gothic" panose="020B0502020202020204" pitchFamily="2" charset="0"/>
              </a:rPr>
              <a:t>0</a:t>
            </a:r>
            <a:r>
              <a:rPr lang="en-US" sz="1000" b="1">
                <a:latin typeface="Arial Narrow" panose="020B0606020202030204" pitchFamily="34" charset="0"/>
                <a:ea typeface="Century Gothic" panose="020B0502020202020204" pitchFamily="2" charset="0"/>
                <a:cs typeface="Century Gothic" panose="020B0502020202020204" pitchFamily="2" charset="0"/>
              </a:rPr>
              <a:t>0 – 1</a:t>
            </a:r>
            <a:r>
              <a:rPr lang="pt-PT" altLang="en-US" sz="1000" b="1">
                <a:latin typeface="Arial Narrow" panose="020B0606020202030204" pitchFamily="34" charset="0"/>
                <a:ea typeface="Century Gothic" panose="020B0502020202020204" pitchFamily="2" charset="0"/>
                <a:cs typeface="Century Gothic" panose="020B0502020202020204" pitchFamily="2" charset="0"/>
              </a:rPr>
              <a:t>0</a:t>
            </a:r>
            <a:r>
              <a:rPr lang="en-US" sz="1000" b="1">
                <a:latin typeface="Arial Narrow" panose="020B0606020202030204" pitchFamily="34" charset="0"/>
                <a:ea typeface="Century Gothic" panose="020B0502020202020204" pitchFamily="2" charset="0"/>
                <a:cs typeface="Century Gothic" panose="020B0502020202020204" pitchFamily="2" charset="0"/>
              </a:rPr>
              <a:t>:</a:t>
            </a:r>
            <a:r>
              <a:rPr lang="pt-PT" altLang="en-US" sz="1000" b="1">
                <a:latin typeface="Arial Narrow" panose="020B0606020202030204" pitchFamily="34" charset="0"/>
                <a:ea typeface="Century Gothic" panose="020B0502020202020204" pitchFamily="2" charset="0"/>
                <a:cs typeface="Century Gothic" panose="020B0502020202020204" pitchFamily="2" charset="0"/>
              </a:rPr>
              <a:t>3</a:t>
            </a:r>
            <a:r>
              <a:rPr lang="en-US" sz="1000" b="1">
                <a:latin typeface="Arial Narrow" panose="020B0606020202030204" pitchFamily="34" charset="0"/>
                <a:ea typeface="Century Gothic" panose="020B0502020202020204" pitchFamily="2" charset="0"/>
                <a:cs typeface="Century Gothic" panose="020B0502020202020204" pitchFamily="2" charset="0"/>
              </a:rPr>
              <a:t>0</a:t>
            </a:r>
          </a:p>
        </p:txBody>
      </p:sp>
      <p:sp>
        <p:nvSpPr>
          <p:cNvPr id="27" name="Rectangle: Rounded Corners 111"/>
          <p:cNvSpPr/>
          <p:nvPr/>
        </p:nvSpPr>
        <p:spPr>
          <a:xfrm>
            <a:off x="2289175" y="924873"/>
            <a:ext cx="1797050" cy="1112520"/>
          </a:xfrm>
          <a:prstGeom prst="roundRect">
            <a:avLst>
              <a:gd name="adj" fmla="val 16667"/>
            </a:avLst>
          </a:prstGeom>
          <a:solidFill>
            <a:srgbClr val="E3F8FD"/>
          </a:solidFill>
          <a:ln w="15875" cap="flat" cmpd="sng" algn="ctr">
            <a:noFill/>
            <a:prstDash val="solid"/>
            <a:headEnd type="none"/>
            <a:tailEnd type="none"/>
          </a:ln>
          <a:effectLst/>
        </p:spPr>
        <p:txBody>
          <a:bodyPr vert="horz" wrap="square" lIns="91440" tIns="45720" rIns="91440" bIns="45720" numCol="1" spcCol="215900" anchor="t"/>
          <a:lstStyle/>
          <a:p>
            <a:pPr algn="ctr">
              <a:lnSpc>
                <a:spcPts val="1200"/>
              </a:lnSpc>
              <a:defRPr lang="en-US">
                <a:solidFill>
                  <a:srgbClr val="FFFFFF"/>
                </a:solidFill>
              </a:defRPr>
            </a:pPr>
            <a:r>
              <a:rPr sz="1200" b="1" dirty="0" smtClean="0">
                <a:solidFill>
                  <a:schemeClr val="tx1"/>
                </a:solidFill>
                <a:latin typeface="Arial Narrow" panose="020B0606020202030204" pitchFamily="34" charset="0"/>
                <a:sym typeface="+mn-ea"/>
              </a:rPr>
              <a:t>P</a:t>
            </a:r>
            <a:r>
              <a:rPr lang="pt-PT" altLang="en-US" sz="1200" b="1" dirty="0" smtClean="0">
                <a:solidFill>
                  <a:schemeClr val="tx1"/>
                </a:solidFill>
                <a:latin typeface="Arial Narrow" panose="020B0606020202030204" pitchFamily="34" charset="0"/>
                <a:sym typeface="+mn-ea"/>
              </a:rPr>
              <a:t>RESENTATIONS</a:t>
            </a:r>
            <a:endParaRPr lang="en-US" sz="1200" b="1" dirty="0" smtClean="0">
              <a:solidFill>
                <a:schemeClr val="tx1"/>
              </a:solidFill>
              <a:latin typeface="Arial Narrow" panose="020B0606020202030204" pitchFamily="34"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 </a:t>
            </a:r>
            <a:r>
              <a:rPr lang="pt-PT"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Cabo </a:t>
            </a:r>
            <a:r>
              <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Verde</a:t>
            </a: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a:t>
            </a:r>
            <a:r>
              <a:rPr sz="1200" dirty="0" smtClean="0">
                <a:solidFill>
                  <a:schemeClr val="tx1"/>
                </a:solidFill>
                <a:latin typeface="Arial Narrow" panose="020B0606020202030204" pitchFamily="34" charset="0"/>
                <a:cs typeface="Arial Narrow" panose="020B0606020202030204" pitchFamily="34" charset="0"/>
                <a:sym typeface="+mn-ea"/>
              </a:rPr>
              <a:t> </a:t>
            </a:r>
            <a:r>
              <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Senegal</a:t>
            </a: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 </a:t>
            </a:r>
            <a:r>
              <a:rPr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The Gambia</a:t>
            </a:r>
            <a:endParaRPr lang="en-US"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 </a:t>
            </a:r>
            <a:r>
              <a:rPr lang="pt-PT"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Cote d’</a:t>
            </a:r>
            <a:r>
              <a:rPr lang="pt-PT" sz="1200" dirty="0" err="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Ivoire</a:t>
            </a: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 </a:t>
            </a:r>
            <a:r>
              <a:rPr lang="pt-PT" sz="1200" dirty="0" err="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Benin</a:t>
            </a: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gn="ctr">
              <a:lnSpc>
                <a:spcPts val="1200"/>
              </a:lnSpc>
              <a:defRPr lang="en-US">
                <a:solidFill>
                  <a:srgbClr val="FFFFFF"/>
                </a:solidFill>
              </a:defRPr>
            </a:pP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p:txBody>
      </p:sp>
      <p:grpSp>
        <p:nvGrpSpPr>
          <p:cNvPr id="45" name="Agrupar 44"/>
          <p:cNvGrpSpPr/>
          <p:nvPr/>
        </p:nvGrpSpPr>
        <p:grpSpPr>
          <a:xfrm>
            <a:off x="5176520" y="2381885"/>
            <a:ext cx="1153160" cy="1165860"/>
            <a:chOff x="8101" y="3527"/>
            <a:chExt cx="1816" cy="1836"/>
          </a:xfrm>
        </p:grpSpPr>
        <p:sp>
          <p:nvSpPr>
            <p:cNvPr id="46" name="Oval 61"/>
            <p:cNvSpPr/>
            <p:nvPr/>
          </p:nvSpPr>
          <p:spPr>
            <a:xfrm>
              <a:off x="8101" y="3527"/>
              <a:ext cx="1816" cy="1836"/>
            </a:xfrm>
            <a:prstGeom prst="ellipse">
              <a:avLst/>
            </a:prstGeom>
            <a:solidFill>
              <a:srgbClr val="008CBA"/>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pt-PT" sz="1400" b="1" dirty="0">
                  <a:latin typeface="Arial Narrow" panose="020B0606020202030204" pitchFamily="34" charset="0"/>
                  <a:ea typeface="Century Gothic" panose="020B0502020202020204" pitchFamily="2" charset="0"/>
                  <a:cs typeface="Century Gothic" panose="020B0502020202020204" pitchFamily="2" charset="0"/>
                </a:rPr>
                <a:t>2021</a:t>
              </a:r>
            </a:p>
            <a:p>
              <a:pPr algn="ctr">
                <a:defRPr lang="en-US">
                  <a:solidFill>
                    <a:srgbClr val="FFFFFF"/>
                  </a:solidFill>
                </a:defRPr>
              </a:pPr>
              <a:r>
                <a:rPr lang="pt-PT" sz="1400" dirty="0">
                  <a:latin typeface="Arial Narrow" panose="020B0606020202030204" pitchFamily="34" charset="0"/>
                  <a:ea typeface="Century Gothic" panose="020B0502020202020204" pitchFamily="2" charset="0"/>
                  <a:cs typeface="Century Gothic" panose="020B0502020202020204" pitchFamily="2" charset="0"/>
                </a:rPr>
                <a:t>10 June</a:t>
              </a:r>
              <a:endParaRPr lang="pt-PT" sz="1000" dirty="0">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pt-PT" sz="1000" dirty="0">
                  <a:latin typeface="Arial Narrow" panose="020B0606020202030204" pitchFamily="34" charset="0"/>
                  <a:sym typeface="+mn-ea"/>
                </a:rPr>
                <a:t>Business </a:t>
              </a:r>
              <a:r>
                <a:rPr lang="pt-PT" sz="1000" dirty="0" err="1" smtClean="0">
                  <a:latin typeface="Arial Narrow" panose="020B0606020202030204" pitchFamily="34" charset="0"/>
                  <a:sym typeface="+mn-ea"/>
                </a:rPr>
                <a:t>Opportunities</a:t>
              </a:r>
              <a:endParaRPr lang="pt-PT" sz="1000" dirty="0">
                <a:latin typeface="Arial Narrow" panose="020B0606020202030204" pitchFamily="34" charset="0"/>
              </a:endParaRPr>
            </a:p>
          </p:txBody>
        </p:sp>
        <p:sp>
          <p:nvSpPr>
            <p:cNvPr id="47" name="TextBox 124"/>
            <p:cNvSpPr/>
            <p:nvPr/>
          </p:nvSpPr>
          <p:spPr>
            <a:xfrm>
              <a:off x="8301" y="4909"/>
              <a:ext cx="1375" cy="391"/>
            </a:xfrm>
            <a:prstGeom prst="rect">
              <a:avLst/>
            </a:prstGeom>
            <a:noFill/>
            <a:ln>
              <a:noFill/>
            </a:ln>
            <a:effectLst/>
          </p:spPr>
          <p:txBody>
            <a:bodyPr vert="horz" wrap="square" lIns="91440" tIns="45720" rIns="91440" bIns="45720" numCol="1" spcCol="215900" anchor="t"/>
            <a:lstStyle/>
            <a:p>
              <a:pPr algn="ctr">
                <a:defRPr lang="en-US"/>
              </a:pPr>
              <a:r>
                <a:rPr lang="pt-PT" sz="100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14:30 – 16:30</a:t>
              </a:r>
            </a:p>
          </p:txBody>
        </p:sp>
      </p:grpSp>
      <p:sp>
        <p:nvSpPr>
          <p:cNvPr id="48" name="Rectangle: Rounded Corners 125"/>
          <p:cNvSpPr/>
          <p:nvPr/>
        </p:nvSpPr>
        <p:spPr>
          <a:xfrm>
            <a:off x="4959350" y="924560"/>
            <a:ext cx="1567180" cy="1112520"/>
          </a:xfrm>
          <a:prstGeom prst="roundRect">
            <a:avLst>
              <a:gd name="adj" fmla="val 16667"/>
            </a:avLst>
          </a:prstGeom>
          <a:solidFill>
            <a:srgbClr val="E3F8FD"/>
          </a:solidFill>
          <a:ln w="15875" cap="flat" cmpd="sng" algn="ctr">
            <a:noFill/>
            <a:prstDash val="solid"/>
            <a:headEnd type="none"/>
            <a:tailEnd type="none"/>
          </a:ln>
          <a:effectLst/>
        </p:spPr>
        <p:txBody>
          <a:bodyPr vert="horz" wrap="square" lIns="91440" tIns="45720" rIns="91440" bIns="45720" numCol="1" spcCol="215900" anchor="t"/>
          <a:lstStyle/>
          <a:p>
            <a:pPr algn="ctr">
              <a:lnSpc>
                <a:spcPts val="1200"/>
              </a:lnSpc>
              <a:defRPr lang="en-US">
                <a:solidFill>
                  <a:srgbClr val="FFFFFF"/>
                </a:solidFill>
              </a:defRPr>
            </a:pPr>
            <a:r>
              <a:rPr sz="1200" b="1" dirty="0" smtClean="0">
                <a:solidFill>
                  <a:schemeClr val="tx1"/>
                </a:solidFill>
                <a:latin typeface="Arial Narrow" panose="020B0606020202030204" pitchFamily="34" charset="0"/>
                <a:sym typeface="+mn-ea"/>
              </a:rPr>
              <a:t>P</a:t>
            </a:r>
            <a:r>
              <a:rPr lang="pt-PT" altLang="en-US" sz="1200" b="1" dirty="0" smtClean="0">
                <a:solidFill>
                  <a:schemeClr val="tx1"/>
                </a:solidFill>
                <a:latin typeface="Arial Narrow" panose="020B0606020202030204" pitchFamily="34" charset="0"/>
                <a:sym typeface="+mn-ea"/>
              </a:rPr>
              <a:t>RESENTATIONS</a:t>
            </a:r>
            <a:endParaRPr lang="en-US" sz="1200" b="1" dirty="0" smtClean="0">
              <a:solidFill>
                <a:schemeClr val="tx1"/>
              </a:solidFill>
              <a:latin typeface="Arial Narrow" panose="020B0606020202030204" pitchFamily="34"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a:t>
            </a:r>
            <a:r>
              <a:rPr sz="1200" dirty="0" smtClean="0">
                <a:solidFill>
                  <a:schemeClr val="tx1"/>
                </a:solidFill>
                <a:latin typeface="Arial Narrow" panose="020B0606020202030204" pitchFamily="34" charset="0"/>
                <a:cs typeface="Arial Narrow" panose="020B0606020202030204" pitchFamily="34" charset="0"/>
                <a:sym typeface="+mn-ea"/>
              </a:rPr>
              <a:t> </a:t>
            </a:r>
            <a:r>
              <a:rPr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Nigeria</a:t>
            </a:r>
            <a:endParaRPr lang="en-US"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 </a:t>
            </a:r>
            <a:r>
              <a:rPr lang="pt-PT"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Mali</a:t>
            </a: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 </a:t>
            </a:r>
            <a:r>
              <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Burkina Faso</a:t>
            </a:r>
            <a:endPar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 </a:t>
            </a:r>
            <a:r>
              <a:rPr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Niger</a:t>
            </a:r>
            <a:endParaRPr lang="en-US"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 </a:t>
            </a:r>
            <a:r>
              <a:rPr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Sierra Leone</a:t>
            </a:r>
            <a:endParaRPr lang="en-US"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gn="ctr">
              <a:lnSpc>
                <a:spcPts val="1200"/>
              </a:lnSpc>
              <a:defRPr lang="en-US">
                <a:solidFill>
                  <a:srgbClr val="FFFFFF"/>
                </a:solidFill>
              </a:defRPr>
            </a:pPr>
            <a:endParaRPr lang="pt-PT" sz="12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49" name="CaixaDeTexto 118"/>
          <p:cNvSpPr/>
          <p:nvPr/>
        </p:nvSpPr>
        <p:spPr>
          <a:xfrm>
            <a:off x="4739640" y="215265"/>
            <a:ext cx="2066925" cy="334010"/>
          </a:xfrm>
          <a:prstGeom prst="rect">
            <a:avLst/>
          </a:prstGeom>
          <a:noFill/>
          <a:ln>
            <a:noFill/>
          </a:ln>
          <a:effectLst/>
        </p:spPr>
        <p:txBody>
          <a:bodyPr vert="horz" wrap="square" lIns="91440" tIns="45720" rIns="91440" bIns="45720" numCol="1" spcCol="215900" anchor="t"/>
          <a:lstStyle/>
          <a:p>
            <a:pPr algn="ctr">
              <a:defRPr lang="en-US"/>
            </a:pPr>
            <a:r>
              <a:rPr lang="pt-PT" dirty="0" smtClean="0">
                <a:solidFill>
                  <a:srgbClr val="3EA4BA"/>
                </a:solidFill>
              </a:rPr>
              <a:t>PROGRAMME</a:t>
            </a:r>
          </a:p>
        </p:txBody>
      </p:sp>
      <p:sp>
        <p:nvSpPr>
          <p:cNvPr id="50" name="Forma automática3"/>
          <p:cNvSpPr/>
          <p:nvPr/>
        </p:nvSpPr>
        <p:spPr>
          <a:xfrm>
            <a:off x="8452485" y="340995"/>
            <a:ext cx="3644265" cy="1584960"/>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defTabSz="914400">
              <a:lnSpc>
                <a:spcPts val="1200"/>
              </a:lnSpc>
              <a:defRPr lang="pt-PT">
                <a:solidFill>
                  <a:srgbClr val="FFFFFF"/>
                </a:solidFill>
                <a:latin typeface="Arial Narrow" panose="020B0606020202030204" pitchFamily="34" charset="0"/>
                <a:ea typeface="Century Gothic" panose="020B0502020202020204" pitchFamily="2" charset="0"/>
                <a:cs typeface="Century Gothic" panose="020B0502020202020204" pitchFamily="2" charset="0"/>
              </a:defRPr>
            </a:pPr>
            <a:r>
              <a:rPr sz="1400" b="1" i="1" dirty="0" smtClean="0">
                <a:solidFill>
                  <a:srgbClr val="3EA4BA"/>
                </a:solidFill>
                <a:sym typeface="+mn-ea"/>
              </a:rPr>
              <a:t>ECONOMIC AND FINANCIAL WORKSHOP</a:t>
            </a:r>
            <a:endParaRPr lang="pt-PT" sz="1400" b="1" dirty="0">
              <a:solidFill>
                <a:srgbClr val="3EA4BA"/>
              </a:solidFill>
            </a:endParaRPr>
          </a:p>
          <a:p>
            <a:pPr algn="ctr" defTabSz="914400">
              <a:lnSpc>
                <a:spcPts val="1200"/>
              </a:lnSpc>
              <a:defRPr lang="pt-PT">
                <a:solidFill>
                  <a:srgbClr val="FFFFFF"/>
                </a:solidFill>
                <a:latin typeface="Arial Narrow" panose="020B0606020202030204" pitchFamily="34" charset="0"/>
                <a:ea typeface="Century Gothic" panose="020B0502020202020204" pitchFamily="2" charset="0"/>
                <a:cs typeface="Century Gothic" panose="020B0502020202020204" pitchFamily="2" charset="0"/>
              </a:defRPr>
            </a:pPr>
            <a:r>
              <a:rPr sz="1400" b="1" i="1" dirty="0" smtClean="0">
                <a:solidFill>
                  <a:srgbClr val="008CBA"/>
                </a:solidFill>
                <a:sym typeface="+mn-ea"/>
              </a:rPr>
              <a:t>Panel</a:t>
            </a:r>
            <a:r>
              <a:rPr lang="pt-PT" sz="1400" b="1" i="1" dirty="0" smtClean="0">
                <a:solidFill>
                  <a:srgbClr val="008CBA"/>
                </a:solidFill>
                <a:sym typeface="+mn-ea"/>
              </a:rPr>
              <a:t> </a:t>
            </a:r>
            <a:r>
              <a:rPr lang="pt-PT" sz="1400" b="1" i="1" dirty="0" smtClean="0">
                <a:solidFill>
                  <a:srgbClr val="008CBA"/>
                </a:solidFill>
                <a:sym typeface="+mn-ea"/>
              </a:rPr>
              <a:t>II</a:t>
            </a:r>
            <a:endParaRPr lang="pt-PT" sz="1400" b="1" i="1" dirty="0">
              <a:solidFill>
                <a:srgbClr val="008CBA"/>
              </a:solidFill>
            </a:endParaRPr>
          </a:p>
          <a:p>
            <a:pPr algn="ctr">
              <a:lnSpc>
                <a:spcPts val="1200"/>
              </a:lnSpc>
              <a:defRPr lang="en-US" sz="1100">
                <a:solidFill>
                  <a:srgbClr val="FFFFFF"/>
                </a:solidFill>
              </a:defRPr>
            </a:pPr>
            <a:r>
              <a:rPr lang="pt-PT" altLang="en-US" sz="1200" i="1" dirty="0">
                <a:solidFill>
                  <a:schemeClr val="tx1"/>
                </a:solidFill>
                <a:sym typeface="+mn-ea"/>
              </a:rPr>
              <a:t>«</a:t>
            </a:r>
            <a:r>
              <a:rPr sz="1200" i="1" dirty="0">
                <a:solidFill>
                  <a:schemeClr val="tx1"/>
                </a:solidFill>
                <a:sym typeface="+mn-ea"/>
              </a:rPr>
              <a:t>PRIVATE SECTOR FINANCING IN ECOWAS</a:t>
            </a:r>
            <a:r>
              <a:rPr lang="pt-PT" altLang="en-US" sz="1200" i="1" dirty="0">
                <a:solidFill>
                  <a:schemeClr val="tx1"/>
                </a:solidFill>
                <a:sym typeface="+mn-ea"/>
              </a:rPr>
              <a:t>»</a:t>
            </a:r>
            <a:endParaRPr lang="pt-PT" sz="14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latin typeface="Arial Narrow" panose="020B0606020202030204" pitchFamily="34" charset="0"/>
                <a:ea typeface="Arial Narrow" panose="020B0606020202030204" pitchFamily="34" charset="0"/>
                <a:cs typeface="Arial Narrow" panose="020B0606020202030204" pitchFamily="34" charset="0"/>
              </a:defRPr>
            </a:pPr>
            <a:endParaRPr lang="pt-PT" sz="1100" i="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51" name="Straight Connector 151"/>
          <p:cNvSpPr/>
          <p:nvPr/>
        </p:nvSpPr>
        <p:spPr>
          <a:xfrm>
            <a:off x="7285990" y="3114040"/>
            <a:ext cx="0" cy="776605"/>
          </a:xfrm>
          <a:prstGeom prst="line">
            <a:avLst/>
          </a:prstGeom>
          <a:noFill/>
          <a:ln w="19050" cap="flat" cmpd="sng" algn="ctr">
            <a:solidFill>
              <a:schemeClr val="bg1"/>
            </a:solidFill>
            <a:prstDash val="solid"/>
            <a:headEnd type="triangle" w="med" len="med"/>
            <a:tailEnd type="triangle" w="med" len="med"/>
          </a:ln>
          <a:effectLst/>
        </p:spPr>
      </p:sp>
      <p:sp>
        <p:nvSpPr>
          <p:cNvPr id="52" name="Forma automática4"/>
          <p:cNvSpPr/>
          <p:nvPr/>
        </p:nvSpPr>
        <p:spPr>
          <a:xfrm>
            <a:off x="4131945" y="2277110"/>
            <a:ext cx="1007745" cy="539115"/>
          </a:xfrm>
          <a:prstGeom prst="roundRect">
            <a:avLst>
              <a:gd name="adj" fmla="val 16667"/>
            </a:avLst>
          </a:prstGeom>
          <a:gradFill flip="none" rotWithShape="1">
            <a:gsLst>
              <a:gs pos="0">
                <a:srgbClr val="98897E"/>
              </a:gs>
              <a:gs pos="50000">
                <a:srgbClr val="D6C1B4"/>
              </a:gs>
              <a:gs pos="100000">
                <a:srgbClr val="FEE6D3"/>
              </a:gs>
            </a:gsLst>
            <a:path path="circle"/>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en-GB" sz="1200" dirty="0" smtClean="0">
                <a:solidFill>
                  <a:srgbClr val="021731"/>
                </a:solidFill>
                <a:latin typeface="Arial Narrow" panose="020B0606020202030204" pitchFamily="34" charset="0"/>
                <a:ea typeface="Century Gothic" panose="020B0502020202020204" pitchFamily="2" charset="0"/>
                <a:cs typeface="Century Gothic" panose="020B0502020202020204" pitchFamily="2" charset="0"/>
                <a:sym typeface="+mn-ea"/>
              </a:rPr>
              <a:t>Coffee-Break</a:t>
            </a:r>
            <a:endParaRPr lang="pt-PT" sz="1200"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58" name="Retângulo10"/>
          <p:cNvSpPr/>
          <p:nvPr/>
        </p:nvSpPr>
        <p:spPr>
          <a:xfrm>
            <a:off x="4117975" y="2523490"/>
            <a:ext cx="1045210" cy="273050"/>
          </a:xfrm>
          <a:prstGeom prst="rect">
            <a:avLst/>
          </a:prstGeom>
          <a:noFill/>
          <a:ln>
            <a:noFill/>
          </a:ln>
          <a:effectLst/>
        </p:spPr>
        <p:txBody>
          <a:bodyPr vert="horz" wrap="square" lIns="91440" tIns="45720" rIns="91440" bIns="45720" numCol="1" spcCol="215900" anchor="t"/>
          <a:lstStyle/>
          <a:p>
            <a:pPr algn="ctr">
              <a:defRPr lang="en-US">
                <a:solidFill>
                  <a:schemeClr val="bg1"/>
                </a:solidFill>
              </a:defRPr>
            </a:pPr>
            <a:r>
              <a:rPr lang="pt-PT" sz="1000" b="1">
                <a:solidFill>
                  <a:schemeClr val="tx1"/>
                </a:solidFill>
                <a:latin typeface="Arial" panose="020B0604020202020204" pitchFamily="34" charset="0"/>
                <a:ea typeface="Century Gothic" panose="020B0502020202020204" pitchFamily="2" charset="0"/>
                <a:cs typeface="Arial" panose="020B0604020202020204" pitchFamily="34" charset="0"/>
              </a:rPr>
              <a:t>16:30 – 17:00</a:t>
            </a:r>
          </a:p>
        </p:txBody>
      </p:sp>
      <p:grpSp>
        <p:nvGrpSpPr>
          <p:cNvPr id="59" name="Agrupar 58"/>
          <p:cNvGrpSpPr/>
          <p:nvPr/>
        </p:nvGrpSpPr>
        <p:grpSpPr>
          <a:xfrm>
            <a:off x="7372350" y="340995"/>
            <a:ext cx="1214120" cy="1211580"/>
            <a:chOff x="11307" y="281"/>
            <a:chExt cx="1912" cy="1908"/>
          </a:xfrm>
          <a:solidFill>
            <a:srgbClr val="C7F3F3"/>
          </a:solidFill>
        </p:grpSpPr>
        <p:sp>
          <p:nvSpPr>
            <p:cNvPr id="60" name="Oval 112"/>
            <p:cNvSpPr/>
            <p:nvPr/>
          </p:nvSpPr>
          <p:spPr>
            <a:xfrm>
              <a:off x="11307" y="281"/>
              <a:ext cx="1912" cy="1908"/>
            </a:xfrm>
            <a:prstGeom prst="ellipse">
              <a:avLst/>
            </a:prstGeom>
            <a:grp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202</a:t>
              </a:r>
              <a:r>
                <a:rPr lang="pt-PT" alt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endPar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pt-PT" alt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 </a:t>
              </a:r>
              <a:r>
                <a:rPr lang="pt-PT" altLang="en-US" sz="1400" b="1" dirty="0" err="1"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June</a:t>
              </a:r>
              <a:endParaRPr lang="en-US" sz="16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899795">
                <a:defRPr lang="en-US">
                  <a:solidFill>
                    <a:srgbClr val="FFFFFF"/>
                  </a:solidFill>
                </a:defRPr>
              </a:pPr>
              <a:r>
                <a:rPr lang="en-US" sz="12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Panel </a:t>
              </a:r>
              <a:r>
                <a:rPr lang="en-US" sz="12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II</a:t>
              </a:r>
              <a:endParaRPr lang="en-US" sz="12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61" name="TextBox 176"/>
            <p:cNvSpPr/>
            <p:nvPr/>
          </p:nvSpPr>
          <p:spPr>
            <a:xfrm>
              <a:off x="11528" y="1689"/>
              <a:ext cx="1374" cy="392"/>
            </a:xfrm>
            <a:prstGeom prst="rect">
              <a:avLst/>
            </a:prstGeom>
            <a:noFill/>
            <a:ln>
              <a:noFill/>
            </a:ln>
            <a:effectLst/>
            <a:extLst>
              <a:ext uri="{909E8E84-426E-40DD-AFC4-6F175D3DCCD1}">
                <a14:hiddenFill xmlns:a14="http://schemas.microsoft.com/office/drawing/2010/main">
                  <a:grpFill/>
                </a14:hiddenFill>
              </a:ext>
            </a:extLst>
          </p:spPr>
          <p:txBody>
            <a:bodyPr vert="horz" wrap="square" lIns="91440" tIns="45720" rIns="91440" bIns="45720" numCol="1" spcCol="215900" anchor="t"/>
            <a:lstStyle/>
            <a:p>
              <a:pPr algn="ctr">
                <a:defRPr lang="en-US"/>
              </a:pP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8:</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 – 10:</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p>
          </p:txBody>
        </p:sp>
      </p:grpSp>
      <p:sp>
        <p:nvSpPr>
          <p:cNvPr id="63" name="Rectangle: Rounded Corners 205"/>
          <p:cNvSpPr/>
          <p:nvPr/>
        </p:nvSpPr>
        <p:spPr>
          <a:xfrm>
            <a:off x="4182110" y="3784600"/>
            <a:ext cx="1007745" cy="539115"/>
          </a:xfrm>
          <a:prstGeom prst="roundRect">
            <a:avLst>
              <a:gd name="adj" fmla="val 16667"/>
            </a:avLst>
          </a:prstGeom>
          <a:gradFill flip="none" rotWithShape="1">
            <a:gsLst>
              <a:gs pos="0">
                <a:srgbClr val="98897E"/>
              </a:gs>
              <a:gs pos="50000">
                <a:srgbClr val="D6C1B4"/>
              </a:gs>
              <a:gs pos="100000">
                <a:srgbClr val="FEE6D3"/>
              </a:gs>
            </a:gsLst>
            <a:path path="circle">
              <a:fillToRect r="100000" b="100000"/>
            </a:path>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dirty="0" smtClean="0">
                <a:ln>
                  <a:noFill/>
                </a:ln>
                <a:solidFill>
                  <a:schemeClr val="tx1"/>
                </a:solidFill>
                <a:latin typeface="Arial Narrow" panose="020B0606020202030204" pitchFamily="34" charset="0"/>
                <a:sym typeface="+mn-ea"/>
              </a:rPr>
              <a:t>F</a:t>
            </a:r>
            <a:r>
              <a:rPr sz="1200" dirty="0" smtClean="0">
                <a:ln>
                  <a:noFill/>
                </a:ln>
                <a:solidFill>
                  <a:schemeClr val="tx1"/>
                </a:solidFill>
                <a:latin typeface="Arial Narrow" panose="020B0606020202030204" pitchFamily="34" charset="0"/>
                <a:sym typeface="+mn-ea"/>
              </a:rPr>
              <a:t>ree time</a:t>
            </a:r>
            <a:endParaRPr lang="pt-PT" sz="1200" dirty="0" smtClean="0">
              <a:ln>
                <a:noFill/>
              </a:ln>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endParaRPr>
          </a:p>
          <a:p>
            <a:pPr algn="ctr">
              <a:defRPr lang="en-US">
                <a:solidFill>
                  <a:srgbClr val="0099CC"/>
                </a:solidFill>
              </a:defRPr>
            </a:pPr>
            <a:endParaRPr lang="pt-PT"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0099CC"/>
                </a:solidFill>
              </a:defRPr>
            </a:pPr>
            <a:endParaRPr lang="en-GB" sz="1200"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64" name="Retângulo6"/>
          <p:cNvSpPr/>
          <p:nvPr/>
        </p:nvSpPr>
        <p:spPr>
          <a:xfrm>
            <a:off x="4144010" y="4050665"/>
            <a:ext cx="1045845" cy="273050"/>
          </a:xfrm>
          <a:prstGeom prst="rect">
            <a:avLst/>
          </a:prstGeom>
          <a:noFill/>
          <a:ln>
            <a:noFill/>
          </a:ln>
          <a:effectLst/>
        </p:spPr>
        <p:txBody>
          <a:bodyPr vert="horz" wrap="square" lIns="91440" tIns="45720" rIns="91440" bIns="45720" numCol="1" spcCol="215900" anchor="t"/>
          <a:lstStyle/>
          <a:p>
            <a:pPr algn="ctr">
              <a:defRPr lang="en-US">
                <a:solidFill>
                  <a:schemeClr val="bg1"/>
                </a:solidFill>
              </a:defRPr>
            </a:pPr>
            <a:r>
              <a:rPr lang="pt-PT" altLang="en-US" sz="1000" b="1">
                <a:solidFill>
                  <a:schemeClr val="tx1"/>
                </a:solidFill>
                <a:latin typeface="Arial" panose="020B0604020202020204" pitchFamily="34" charset="0"/>
                <a:ea typeface="Century Gothic" panose="020B0502020202020204" pitchFamily="2" charset="0"/>
                <a:cs typeface="Arial" panose="020B0604020202020204" pitchFamily="34" charset="0"/>
              </a:rPr>
              <a:t>&gt; </a:t>
            </a:r>
            <a:r>
              <a:rPr lang="en-US" sz="1000" b="1">
                <a:solidFill>
                  <a:schemeClr val="tx1"/>
                </a:solidFill>
                <a:latin typeface="Arial" panose="020B0604020202020204" pitchFamily="34" charset="0"/>
                <a:ea typeface="Century Gothic" panose="020B0502020202020204" pitchFamily="2" charset="0"/>
                <a:cs typeface="Arial" panose="020B0604020202020204" pitchFamily="34" charset="0"/>
              </a:rPr>
              <a:t>1</a:t>
            </a:r>
            <a:r>
              <a:rPr lang="pt-PT" altLang="en-US" sz="1000" b="1">
                <a:solidFill>
                  <a:schemeClr val="tx1"/>
                </a:solidFill>
                <a:latin typeface="Arial" panose="020B0604020202020204" pitchFamily="34" charset="0"/>
                <a:ea typeface="Century Gothic" panose="020B0502020202020204" pitchFamily="2" charset="0"/>
                <a:cs typeface="Arial" panose="020B0604020202020204" pitchFamily="34" charset="0"/>
              </a:rPr>
              <a:t>8</a:t>
            </a:r>
            <a:r>
              <a:rPr lang="en-US" sz="1000" b="1">
                <a:solidFill>
                  <a:schemeClr val="tx1"/>
                </a:solidFill>
                <a:latin typeface="Arial" panose="020B0604020202020204" pitchFamily="34" charset="0"/>
                <a:ea typeface="Century Gothic" panose="020B0502020202020204" pitchFamily="2" charset="0"/>
                <a:cs typeface="Arial" panose="020B0604020202020204" pitchFamily="34" charset="0"/>
              </a:rPr>
              <a:t>:</a:t>
            </a:r>
            <a:r>
              <a:rPr lang="pt-PT" altLang="en-US" sz="1000" b="1">
                <a:solidFill>
                  <a:schemeClr val="tx1"/>
                </a:solidFill>
                <a:latin typeface="Arial" panose="020B0604020202020204" pitchFamily="34" charset="0"/>
                <a:ea typeface="Century Gothic" panose="020B0502020202020204" pitchFamily="2" charset="0"/>
                <a:cs typeface="Arial" panose="020B0604020202020204" pitchFamily="34" charset="0"/>
              </a:rPr>
              <a:t>3</a:t>
            </a:r>
            <a:r>
              <a:rPr lang="en-US" sz="1000" b="1">
                <a:solidFill>
                  <a:schemeClr val="tx1"/>
                </a:solidFill>
                <a:latin typeface="Arial" panose="020B0604020202020204" pitchFamily="34" charset="0"/>
                <a:ea typeface="Century Gothic" panose="020B0502020202020204" pitchFamily="2" charset="0"/>
                <a:cs typeface="Arial" panose="020B0604020202020204" pitchFamily="34" charset="0"/>
              </a:rPr>
              <a:t>0</a:t>
            </a:r>
          </a:p>
        </p:txBody>
      </p:sp>
      <p:sp>
        <p:nvSpPr>
          <p:cNvPr id="65" name="Rectangle: Rounded Corners 177"/>
          <p:cNvSpPr/>
          <p:nvPr/>
        </p:nvSpPr>
        <p:spPr>
          <a:xfrm>
            <a:off x="8451850" y="3243580"/>
            <a:ext cx="3654425" cy="1545590"/>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defTabSz="914400">
              <a:lnSpc>
                <a:spcPts val="1100"/>
              </a:lnSpc>
              <a:def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defRPr>
            </a:pPr>
            <a:r>
              <a:rPr sz="1400" b="1" i="1" dirty="0" smtClean="0">
                <a:solidFill>
                  <a:srgbClr val="3EA4BA"/>
                </a:solidFill>
                <a:sym typeface="+mn-ea"/>
              </a:rPr>
              <a:t>ECONOMIC AND FINANCIAL WORKSHOP</a:t>
            </a:r>
            <a:endParaRPr lang="pt-PT" sz="1400" b="1" dirty="0">
              <a:solidFill>
                <a:srgbClr val="3EA4BA"/>
              </a:solidFill>
            </a:endParaRPr>
          </a:p>
          <a:p>
            <a:pPr defTabSz="914400">
              <a:lnSpc>
                <a:spcPts val="1100"/>
              </a:lnSpc>
              <a:def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defRPr>
            </a:pPr>
            <a:r>
              <a:rPr lang="it-IT" b="1" dirty="0">
                <a:solidFill>
                  <a:schemeClr val="tx1"/>
                </a:solidFill>
                <a:sym typeface="+mn-ea"/>
              </a:rPr>
              <a:t>Panel I</a:t>
            </a:r>
            <a:r>
              <a:rPr altLang="it-IT" b="1" dirty="0" smtClean="0">
                <a:solidFill>
                  <a:schemeClr val="tx1"/>
                </a:solidFill>
                <a:sym typeface="+mn-ea"/>
              </a:rPr>
              <a:t>II</a:t>
            </a:r>
            <a:r>
              <a:rPr lang="it-IT" dirty="0" smtClean="0">
                <a:solidFill>
                  <a:schemeClr val="tx1"/>
                </a:solidFill>
                <a:sym typeface="+mn-ea"/>
              </a:rPr>
              <a:t> </a:t>
            </a:r>
            <a:r>
              <a:rPr lang="it-IT" dirty="0">
                <a:solidFill>
                  <a:schemeClr val="tx1"/>
                </a:solidFill>
                <a:sym typeface="+mn-ea"/>
              </a:rPr>
              <a:t>- </a:t>
            </a:r>
            <a:r>
              <a:rPr altLang="it-IT" dirty="0">
                <a:solidFill>
                  <a:schemeClr val="tx1"/>
                </a:solidFill>
                <a:sym typeface="+mn-ea"/>
              </a:rPr>
              <a:t>«</a:t>
            </a:r>
            <a:r>
              <a:rPr i="1" dirty="0">
                <a:solidFill>
                  <a:schemeClr val="tx1"/>
                </a:solidFill>
                <a:sym typeface="+mn-ea"/>
              </a:rPr>
              <a:t>THE DEVELOPMENT OF THE DIGITAL ECONOMY IN AFRICA: The Importance of Start-Ups in Market Innovation and Youth Entrepreneurship</a:t>
            </a:r>
            <a:r>
              <a:rPr altLang="it-IT" dirty="0">
                <a:solidFill>
                  <a:schemeClr val="tx1"/>
                </a:solidFill>
                <a:sym typeface="+mn-ea"/>
              </a:rPr>
              <a:t>»</a:t>
            </a:r>
            <a:endParaRPr lang="fr-FR" dirty="0">
              <a:solidFill>
                <a:schemeClr val="tx1"/>
              </a:solidFill>
            </a:endParaRPr>
          </a:p>
          <a:p>
            <a:pPr defTabSz="914400">
              <a:lnSpc>
                <a:spcPts val="1100"/>
              </a:lnSpc>
              <a:def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defRPr>
            </a:pPr>
            <a:endParaRPr lang="fr-FR" b="1" dirty="0">
              <a:solidFill>
                <a:schemeClr val="tx1"/>
              </a:solidFill>
            </a:endParaRPr>
          </a:p>
        </p:txBody>
      </p:sp>
      <p:sp>
        <p:nvSpPr>
          <p:cNvPr id="66" name="Rectangle: Rounded Corners 117"/>
          <p:cNvSpPr/>
          <p:nvPr/>
        </p:nvSpPr>
        <p:spPr>
          <a:xfrm>
            <a:off x="2508885" y="5462905"/>
            <a:ext cx="1499235" cy="1206500"/>
          </a:xfrm>
          <a:prstGeom prst="roundRect">
            <a:avLst>
              <a:gd name="adj" fmla="val 16667"/>
            </a:avLst>
          </a:prstGeom>
          <a:solidFill>
            <a:srgbClr val="E3F8FD"/>
          </a:solidFill>
          <a:ln w="15875" cap="flat" cmpd="sng" algn="ctr">
            <a:noFill/>
            <a:prstDash val="solid"/>
            <a:headEnd type="none"/>
            <a:tailEnd type="none"/>
          </a:ln>
          <a:effectLst/>
        </p:spPr>
        <p:txBody>
          <a:bodyPr vert="horz" wrap="square" lIns="91440" tIns="45720" rIns="91440" bIns="45720" numCol="1" spcCol="215900" anchor="t"/>
          <a:lstStyle/>
          <a:p>
            <a:pPr algn="ctr">
              <a:lnSpc>
                <a:spcPts val="1200"/>
              </a:lnSpc>
              <a:defRPr lang="en-US">
                <a:solidFill>
                  <a:srgbClr val="FFFFFF"/>
                </a:solidFill>
              </a:defRPr>
            </a:pPr>
            <a:r>
              <a:rPr sz="1200" b="1" dirty="0" smtClean="0">
                <a:solidFill>
                  <a:schemeClr val="tx1"/>
                </a:solidFill>
                <a:latin typeface="Arial Narrow" panose="020B0606020202030204" pitchFamily="34" charset="0"/>
                <a:sym typeface="+mn-ea"/>
              </a:rPr>
              <a:t>P</a:t>
            </a:r>
            <a:r>
              <a:rPr lang="pt-PT" altLang="en-US" sz="1200" b="1" dirty="0" smtClean="0">
                <a:solidFill>
                  <a:schemeClr val="tx1"/>
                </a:solidFill>
                <a:latin typeface="Arial Narrow" panose="020B0606020202030204" pitchFamily="34" charset="0"/>
                <a:sym typeface="+mn-ea"/>
              </a:rPr>
              <a:t>RESENTATIONS</a:t>
            </a:r>
            <a:endParaRPr lang="en-US" sz="1200" b="1" dirty="0" smtClean="0">
              <a:solidFill>
                <a:schemeClr val="tx1"/>
              </a:solidFill>
              <a:latin typeface="Arial Narrow" panose="020B0606020202030204" pitchFamily="34"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 </a:t>
            </a:r>
            <a:r>
              <a:rPr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Gana</a:t>
            </a:r>
            <a:endParaRPr 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 </a:t>
            </a:r>
            <a:r>
              <a:rPr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Togo</a:t>
            </a:r>
            <a:endParaRPr 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 </a:t>
            </a:r>
            <a:r>
              <a:rPr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Guin</a:t>
            </a:r>
            <a:r>
              <a:rPr lang="pt-PT" alt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ea</a:t>
            </a:r>
            <a:endParaRPr 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 </a:t>
            </a:r>
            <a:r>
              <a:rPr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Guin</a:t>
            </a:r>
            <a:r>
              <a:rPr lang="pt-PT" alt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ea</a:t>
            </a:r>
            <a:r>
              <a:rPr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-Bissau</a:t>
            </a:r>
            <a:endParaRPr 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rgbClr val="008CBA"/>
                </a:solidFill>
                <a:latin typeface="Arial Narrow" panose="020B0606020202030204" pitchFamily="34" charset="0"/>
                <a:cs typeface="Arial Narrow" panose="020B0606020202030204" pitchFamily="34" charset="0"/>
                <a:sym typeface="+mn-ea"/>
              </a:rPr>
              <a:t>■ </a:t>
            </a:r>
            <a:r>
              <a:rPr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Lib</a:t>
            </a:r>
            <a:r>
              <a:rPr lang="pt-PT" alt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e</a:t>
            </a:r>
            <a:r>
              <a:rPr sz="120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ria</a:t>
            </a:r>
            <a:endParaRPr 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gn="ctr">
              <a:lnSpc>
                <a:spcPts val="1200"/>
              </a:lnSpc>
              <a:defRPr lang="en-US">
                <a:solidFill>
                  <a:srgbClr val="FFFFFF"/>
                </a:solidFill>
              </a:defRPr>
            </a:pPr>
            <a:endParaRPr lang="en-US" sz="120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67" name="Rectangle: Rounded Corners 198"/>
          <p:cNvSpPr/>
          <p:nvPr/>
        </p:nvSpPr>
        <p:spPr>
          <a:xfrm>
            <a:off x="8450580" y="2019300"/>
            <a:ext cx="3647440" cy="852805"/>
          </a:xfrm>
          <a:prstGeom prst="roundRect">
            <a:avLst>
              <a:gd name="adj" fmla="val 16667"/>
            </a:avLst>
          </a:prstGeom>
          <a:solidFill>
            <a:schemeClr val="bg1">
              <a:lumMod val="95000"/>
            </a:schemeClr>
          </a:solidFill>
          <a:ln w="15875" cap="flat" cmpd="sng" algn="ctr">
            <a:solidFill>
              <a:srgbClr val="000000">
                <a:alpha val="0"/>
              </a:srgbClr>
            </a:solidFill>
            <a:prstDash val="solid"/>
            <a:headEnd type="none"/>
            <a:tailEnd type="none"/>
          </a:ln>
          <a:effectLst/>
        </p:spPr>
        <p:txBody>
          <a:bodyPr vert="horz" wrap="square" lIns="91440" tIns="45720" rIns="91440" bIns="45720" numCol="1" spcCol="215900" anchor="t"/>
          <a:lstStyle/>
          <a:p>
            <a:pPr algn="ctr">
              <a:lnSpc>
                <a:spcPts val="1100"/>
              </a:lnSpc>
              <a:spcBef>
                <a:spcPts val="0"/>
              </a:spcBef>
              <a:spcAft>
                <a:spcPts val="0"/>
              </a:spcAft>
              <a:defRPr lang="en-US">
                <a:solidFill>
                  <a:srgbClr val="FFFFFF"/>
                </a:solidFill>
              </a:defRPr>
            </a:pPr>
            <a:r>
              <a:rPr lang="pt-PT" altLang="en-US" sz="1200" b="1" dirty="0">
                <a:solidFill>
                  <a:srgbClr val="008CBA"/>
                </a:solidFill>
                <a:latin typeface="Arial Narrow" panose="020B0606020202030204" pitchFamily="34" charset="0"/>
                <a:cs typeface="Arial Narrow" panose="020B0606020202030204" pitchFamily="34" charset="0"/>
                <a:sym typeface="+mn-ea"/>
              </a:rPr>
              <a:t>Conference II </a:t>
            </a:r>
          </a:p>
          <a:p>
            <a:pPr algn="ctr">
              <a:lnSpc>
                <a:spcPts val="1100"/>
              </a:lnSpc>
              <a:spcBef>
                <a:spcPts val="0"/>
              </a:spcBef>
              <a:spcAft>
                <a:spcPts val="0"/>
              </a:spcAft>
              <a:defRPr lang="en-US">
                <a:solidFill>
                  <a:srgbClr val="FFFFFF"/>
                </a:solidFill>
              </a:defRPr>
            </a:pPr>
            <a:r>
              <a:rPr lang="pt-PT" altLang="en-US" sz="1000" b="1" i="1" dirty="0">
                <a:solidFill>
                  <a:srgbClr val="008CBA"/>
                </a:solidFill>
                <a:latin typeface="Arial Narrow" panose="020B0606020202030204" pitchFamily="34" charset="0"/>
                <a:cs typeface="Arial Narrow" panose="020B0606020202030204" pitchFamily="34" charset="0"/>
                <a:sym typeface="+mn-ea"/>
              </a:rPr>
              <a:t>«</a:t>
            </a:r>
            <a:r>
              <a:rPr sz="1000" i="1" dirty="0">
                <a:solidFill>
                  <a:srgbClr val="008CBA"/>
                </a:solidFill>
                <a:latin typeface="Arial Narrow" panose="020B0606020202030204" pitchFamily="34" charset="0"/>
                <a:cs typeface="Arial Narrow" panose="020B0606020202030204" pitchFamily="34" charset="0"/>
                <a:sym typeface="+mn-ea"/>
              </a:rPr>
              <a:t>ACCESS TO THE PREFERENTIAL UNITED STATES MARKET</a:t>
            </a:r>
            <a:r>
              <a:rPr lang="pt-PT" altLang="en-US" sz="1000" b="1" i="1" dirty="0">
                <a:solidFill>
                  <a:srgbClr val="008CBA"/>
                </a:solidFill>
                <a:latin typeface="Arial Narrow" panose="020B0606020202030204" pitchFamily="34" charset="0"/>
                <a:cs typeface="Arial Narrow" panose="020B0606020202030204" pitchFamily="34" charset="0"/>
                <a:sym typeface="+mn-ea"/>
              </a:rPr>
              <a:t>»</a:t>
            </a:r>
            <a:endParaRPr lang="en-US" sz="1000" dirty="0">
              <a:solidFill>
                <a:srgbClr val="008CBA"/>
              </a:solidFill>
              <a:latin typeface="Arial Narrow" panose="020B0606020202030204" pitchFamily="34" charset="0"/>
              <a:cs typeface="Arial Narrow" panose="020B0606020202030204" pitchFamily="34" charset="0"/>
            </a:endParaRPr>
          </a:p>
          <a:p>
            <a:pPr algn="ctr">
              <a:lnSpc>
                <a:spcPts val="1200"/>
              </a:lnSpc>
              <a:defRPr lang="en-US">
                <a:solidFill>
                  <a:srgbClr val="FFFFFF"/>
                </a:solidFill>
              </a:defRPr>
            </a:pPr>
            <a:endParaRPr lang="en-US" sz="1000" dirty="0">
              <a:solidFill>
                <a:srgbClr val="008CBA"/>
              </a:solidFill>
              <a:latin typeface="Arial Narrow" panose="020B0606020202030204" pitchFamily="34" charset="0"/>
              <a:cs typeface="Arial Narrow" panose="020B0606020202030204" pitchFamily="34" charset="0"/>
            </a:endParaRPr>
          </a:p>
        </p:txBody>
      </p:sp>
      <p:sp>
        <p:nvSpPr>
          <p:cNvPr id="68" name="Rectangle: Rounded Corners 125"/>
          <p:cNvSpPr/>
          <p:nvPr/>
        </p:nvSpPr>
        <p:spPr>
          <a:xfrm>
            <a:off x="8459470" y="5186680"/>
            <a:ext cx="3630930" cy="839470"/>
          </a:xfrm>
          <a:prstGeom prst="roundRect">
            <a:avLst>
              <a:gd name="adj" fmla="val 16667"/>
            </a:avLst>
          </a:prstGeom>
          <a:solidFill>
            <a:schemeClr val="bg1">
              <a:lumMod val="95000"/>
            </a:schemeClr>
          </a:solidFill>
          <a:ln w="15875" cap="flat" cmpd="sng" algn="ctr">
            <a:solidFill>
              <a:srgbClr val="000000">
                <a:alpha val="0"/>
              </a:srgbClr>
            </a:solidFill>
            <a:prstDash val="solid"/>
            <a:headEnd type="none"/>
            <a:tailEnd type="none"/>
          </a:ln>
          <a:effectLst/>
        </p:spPr>
        <p:txBody>
          <a:bodyPr vert="horz" wrap="square" lIns="91440" tIns="45720" rIns="91440" bIns="45720" numCol="1" spcCol="215900" anchor="t"/>
          <a:lstStyle/>
          <a:p>
            <a:pPr algn="ctr">
              <a:lnSpc>
                <a:spcPts val="1100"/>
              </a:lnSpc>
              <a:spcBef>
                <a:spcPts val="0"/>
              </a:spcBef>
              <a:spcAft>
                <a:spcPts val="0"/>
              </a:spcAft>
              <a:defRPr lang="en-US">
                <a:solidFill>
                  <a:srgbClr val="FFFFFF"/>
                </a:solidFill>
              </a:defRPr>
            </a:pPr>
            <a:r>
              <a:rPr lang="pt-PT" altLang="en-US" sz="1200" b="1" dirty="0">
                <a:solidFill>
                  <a:srgbClr val="008CBA"/>
                </a:solidFill>
                <a:latin typeface="Arial Narrow" panose="020B0606020202030204" pitchFamily="34" charset="0"/>
                <a:cs typeface="Arial Narrow" panose="020B0606020202030204" pitchFamily="34" charset="0"/>
                <a:sym typeface="+mn-ea"/>
              </a:rPr>
              <a:t>Conference III </a:t>
            </a:r>
            <a:endParaRPr lang="pt-PT" altLang="en-US" sz="1200" b="1" dirty="0">
              <a:solidFill>
                <a:srgbClr val="008CBA"/>
              </a:solidFill>
              <a:latin typeface="Arial Narrow" panose="020B0606020202030204" pitchFamily="34" charset="0"/>
              <a:ea typeface="Century Gothic" panose="020B0502020202020204" pitchFamily="2" charset="0"/>
              <a:cs typeface="Arial Narrow" panose="020B0606020202030204" pitchFamily="34" charset="0"/>
            </a:endParaRPr>
          </a:p>
          <a:p>
            <a:pPr algn="l">
              <a:lnSpc>
                <a:spcPts val="1100"/>
              </a:lnSpc>
              <a:spcBef>
                <a:spcPts val="0"/>
              </a:spcBef>
              <a:spcAft>
                <a:spcPts val="0"/>
              </a:spcAft>
              <a:defRPr lang="en-US">
                <a:solidFill>
                  <a:srgbClr val="FFFFFF"/>
                </a:solidFill>
              </a:defRPr>
            </a:pPr>
            <a:r>
              <a:rPr lang="pt-PT" altLang="en-US" sz="1000" b="1" i="1" dirty="0">
                <a:solidFill>
                  <a:srgbClr val="3EA4BA"/>
                </a:solidFill>
                <a:latin typeface="Arial Narrow" panose="020B0606020202030204" pitchFamily="34" charset="0"/>
                <a:ea typeface="Century Gothic" panose="020B0502020202020204" pitchFamily="2" charset="0"/>
                <a:cs typeface="Arial Narrow" panose="020B0606020202030204" pitchFamily="34" charset="0"/>
                <a:sym typeface="+mn-ea"/>
              </a:rPr>
              <a:t>«</a:t>
            </a:r>
            <a:r>
              <a:rPr sz="1000" dirty="0">
                <a:ln>
                  <a:noFill/>
                </a:ln>
                <a:solidFill>
                  <a:srgbClr val="008CBA"/>
                </a:solidFill>
                <a:latin typeface="Arial Narrow" panose="020B0606020202030204" pitchFamily="34" charset="0"/>
                <a:cs typeface="Times New Roman" panose="02020603050405020304" pitchFamily="18" charset="0"/>
                <a:sym typeface="+mn-ea"/>
              </a:rPr>
              <a:t>ACCESS TO THE PREFERENTIAL EUROPEAN UNION MARKET</a:t>
            </a:r>
            <a:r>
              <a:rPr lang="pt-PT" altLang="en-US" sz="1000" b="1" i="1" dirty="0">
                <a:solidFill>
                  <a:srgbClr val="3EA4BA"/>
                </a:solidFill>
                <a:latin typeface="Arial Narrow" panose="020B0606020202030204" pitchFamily="34" charset="0"/>
                <a:ea typeface="Century Gothic" panose="020B0502020202020204" pitchFamily="2" charset="0"/>
                <a:cs typeface="Arial Narrow" panose="020B0606020202030204" pitchFamily="34" charset="0"/>
                <a:sym typeface="+mn-ea"/>
              </a:rPr>
              <a:t>»</a:t>
            </a:r>
            <a:endParaRPr lang="en-US" sz="1000" dirty="0">
              <a:solidFill>
                <a:srgbClr val="3EA4BA"/>
              </a:solidFill>
              <a:latin typeface="Arial Narrow" panose="020B0606020202030204" pitchFamily="34" charset="0"/>
              <a:cs typeface="Arial Narrow" panose="020B0606020202030204" pitchFamily="34" charset="0"/>
            </a:endParaRPr>
          </a:p>
          <a:p>
            <a:pPr algn="ctr">
              <a:lnSpc>
                <a:spcPts val="1100"/>
              </a:lnSpc>
              <a:spcBef>
                <a:spcPts val="0"/>
              </a:spcBef>
              <a:spcAft>
                <a:spcPts val="0"/>
              </a:spcAft>
              <a:defRPr lang="en-US">
                <a:solidFill>
                  <a:srgbClr val="FFFFFF"/>
                </a:solidFill>
              </a:defRPr>
            </a:pPr>
            <a:endParaRPr lang="en-US" altLang="en-US" sz="1000" i="1" dirty="0">
              <a:ln>
                <a:noFill/>
              </a:ln>
              <a:solidFill>
                <a:srgbClr val="3EA4BA"/>
              </a:solidFill>
              <a:latin typeface="Arial Narrow" panose="020B0606020202030204" pitchFamily="34" charset="0"/>
              <a:ea typeface="Century Gothic" panose="020B0502020202020204" pitchFamily="2" charset="0"/>
              <a:cs typeface="Arial Narrow" panose="020B0606020202030204" pitchFamily="34" charset="0"/>
            </a:endParaRPr>
          </a:p>
        </p:txBody>
      </p:sp>
      <p:sp>
        <p:nvSpPr>
          <p:cNvPr id="69" name="Rectangle: Rounded Corners 198"/>
          <p:cNvSpPr/>
          <p:nvPr/>
        </p:nvSpPr>
        <p:spPr>
          <a:xfrm>
            <a:off x="4081780" y="5356225"/>
            <a:ext cx="3158490" cy="1263650"/>
          </a:xfrm>
          <a:prstGeom prst="roundRect">
            <a:avLst>
              <a:gd name="adj" fmla="val 16667"/>
            </a:avLst>
          </a:prstGeom>
          <a:solidFill>
            <a:schemeClr val="bg1">
              <a:lumMod val="95000"/>
            </a:schemeClr>
          </a:solidFill>
          <a:ln w="15875" cap="flat" cmpd="sng" algn="ctr">
            <a:solidFill>
              <a:srgbClr val="000000">
                <a:alpha val="0"/>
              </a:srgbClr>
            </a:solidFill>
            <a:prstDash val="solid"/>
            <a:headEnd type="none"/>
            <a:tailEnd type="none"/>
          </a:ln>
          <a:effectLst/>
        </p:spPr>
        <p:txBody>
          <a:bodyPr vert="horz" wrap="square" lIns="91440" tIns="45720" rIns="91440" bIns="45720" numCol="1" spcCol="215900" anchor="t"/>
          <a:lstStyle/>
          <a:p>
            <a:pPr algn="ctr">
              <a:lnSpc>
                <a:spcPts val="1100"/>
              </a:lnSpc>
              <a:spcBef>
                <a:spcPts val="0"/>
              </a:spcBef>
              <a:spcAft>
                <a:spcPts val="0"/>
              </a:spcAft>
              <a:defRPr lang="en-US">
                <a:solidFill>
                  <a:srgbClr val="FFFFFF"/>
                </a:solidFill>
              </a:defRPr>
            </a:pPr>
            <a:r>
              <a:rPr lang="pt-PT" altLang="en-US" sz="1200" b="1" dirty="0">
                <a:solidFill>
                  <a:srgbClr val="008CBA"/>
                </a:solidFill>
                <a:latin typeface="Arial Narrow" panose="020B0606020202030204" pitchFamily="34" charset="0"/>
                <a:sym typeface="+mn-ea"/>
              </a:rPr>
              <a:t>Conference I </a:t>
            </a:r>
          </a:p>
          <a:p>
            <a:pPr algn="ctr">
              <a:lnSpc>
                <a:spcPts val="1100"/>
              </a:lnSpc>
              <a:spcBef>
                <a:spcPts val="0"/>
              </a:spcBef>
              <a:spcAft>
                <a:spcPts val="0"/>
              </a:spcAft>
              <a:defRPr lang="en-US">
                <a:solidFill>
                  <a:srgbClr val="FFFFFF"/>
                </a:solidFill>
              </a:defRPr>
            </a:pPr>
            <a:r>
              <a:rPr lang="pt-PT" altLang="en-US" sz="1000" b="1" i="1" dirty="0">
                <a:solidFill>
                  <a:srgbClr val="008CBA"/>
                </a:solidFill>
                <a:latin typeface="Arial Narrow" panose="020B0606020202030204" pitchFamily="34" charset="0"/>
                <a:cs typeface="Arial Narrow" panose="020B0606020202030204" pitchFamily="34" charset="0"/>
                <a:sym typeface="+mn-ea"/>
              </a:rPr>
              <a:t>«</a:t>
            </a:r>
            <a:r>
              <a:rPr sz="1000" b="1" i="1" dirty="0">
                <a:solidFill>
                  <a:srgbClr val="008CBA"/>
                </a:solidFill>
                <a:latin typeface="Arial Narrow" panose="020B0606020202030204" pitchFamily="34" charset="0"/>
                <a:cs typeface="Arial Narrow" panose="020B0606020202030204" pitchFamily="34" charset="0"/>
                <a:sym typeface="+mn-ea"/>
              </a:rPr>
              <a:t>ACCESS TO THE ECOWAS PREFERENTIAL MARKET</a:t>
            </a:r>
            <a:r>
              <a:rPr lang="pt-PT" altLang="en-US" sz="1000" b="1" i="1" dirty="0">
                <a:solidFill>
                  <a:srgbClr val="008CBA"/>
                </a:solidFill>
                <a:latin typeface="Arial Narrow" panose="020B0606020202030204" pitchFamily="34" charset="0"/>
                <a:cs typeface="Arial Narrow" panose="020B0606020202030204" pitchFamily="34" charset="0"/>
                <a:sym typeface="+mn-ea"/>
              </a:rPr>
              <a:t>»</a:t>
            </a:r>
            <a:endParaRPr lang="en-US" sz="1000" dirty="0">
              <a:solidFill>
                <a:srgbClr val="008CBA"/>
              </a:solidFill>
              <a:latin typeface="Arial Narrow" panose="020B0606020202030204" pitchFamily="34" charset="0"/>
              <a:cs typeface="Arial Narrow" panose="020B0606020202030204" pitchFamily="34" charset="0"/>
            </a:endParaRPr>
          </a:p>
          <a:p>
            <a:pPr algn="ctr">
              <a:lnSpc>
                <a:spcPts val="1200"/>
              </a:lnSpc>
              <a:defRPr lang="en-US">
                <a:solidFill>
                  <a:srgbClr val="FFFFFF"/>
                </a:solidFill>
              </a:defRPr>
            </a:pPr>
            <a:endParaRPr lang="en-US" sz="1000" dirty="0">
              <a:solidFill>
                <a:srgbClr val="008CBA"/>
              </a:solidFill>
              <a:latin typeface="Arial Narrow" panose="020B0606020202030204" pitchFamily="34" charset="0"/>
              <a:cs typeface="Arial Narrow" panose="020B0606020202030204" pitchFamily="34" charset="0"/>
            </a:endParaRPr>
          </a:p>
        </p:txBody>
      </p:sp>
      <p:sp>
        <p:nvSpPr>
          <p:cNvPr id="70" name="Rectangle: Rounded Corners 209"/>
          <p:cNvSpPr/>
          <p:nvPr/>
        </p:nvSpPr>
        <p:spPr>
          <a:xfrm>
            <a:off x="8568690" y="6084570"/>
            <a:ext cx="1584325" cy="729615"/>
          </a:xfrm>
          <a:prstGeom prst="roundRect">
            <a:avLst>
              <a:gd name="adj" fmla="val 16667"/>
            </a:avLst>
          </a:prstGeom>
          <a:solidFill>
            <a:srgbClr val="3EA4BA"/>
          </a:solidFill>
          <a:ln w="15875" cap="flat" cmpd="sng" algn="ctr">
            <a:noFill/>
            <a:prstDash val="solid"/>
            <a:headEnd type="none"/>
            <a:tailEnd type="none"/>
          </a:ln>
          <a:effectLst/>
        </p:spPr>
        <p:txBody>
          <a:bodyPr vert="horz" wrap="square" lIns="91440" tIns="45720" rIns="91440" bIns="45720" numCol="1" spcCol="215900" anchor="t"/>
          <a:lstStyle/>
          <a:p>
            <a:pPr algn="ctr" defTabSz="0" fontAlgn="auto">
              <a:lnSpc>
                <a:spcPct val="80000"/>
              </a:lnSpc>
              <a:spcBef>
                <a:spcPts val="0"/>
              </a:spcBef>
              <a:spcAft>
                <a:spcPts val="0"/>
              </a:spcAft>
              <a:defRPr lang="en-US">
                <a:solidFill>
                  <a:srgbClr val="0099CC"/>
                </a:solidFill>
              </a:defRPr>
            </a:pPr>
            <a:r>
              <a:rPr lang="pt-PT" altLang="en-GB" sz="1400" b="1" dirty="0" smtClean="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2021</a:t>
            </a:r>
            <a:endParaRPr lang="pt-PT" altLang="en-GB" sz="1400" dirty="0" smtClean="0">
              <a:solidFill>
                <a:srgbClr val="021731"/>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0" fontAlgn="auto">
              <a:lnSpc>
                <a:spcPct val="80000"/>
              </a:lnSpc>
              <a:spcBef>
                <a:spcPts val="0"/>
              </a:spcBef>
              <a:spcAft>
                <a:spcPts val="0"/>
              </a:spcAft>
              <a:defRPr lang="en-US"/>
            </a:pPr>
            <a:r>
              <a:rPr sz="14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1</a:t>
            </a:r>
            <a:r>
              <a:rPr lang="pt-PT" altLang="en-US" sz="14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1</a:t>
            </a:r>
            <a:r>
              <a:rPr sz="14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 </a:t>
            </a:r>
            <a:r>
              <a:rPr lang="pt-PT" altLang="en-US" sz="1400" dirty="0" err="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June</a:t>
            </a:r>
          </a:p>
          <a:p>
            <a:pPr algn="ctr" defTabSz="0" fontAlgn="auto">
              <a:lnSpc>
                <a:spcPct val="80000"/>
              </a:lnSpc>
              <a:spcBef>
                <a:spcPts val="0"/>
              </a:spcBef>
              <a:spcAft>
                <a:spcPts val="0"/>
              </a:spcAft>
              <a:defRPr lang="en-US"/>
            </a:pPr>
            <a:r>
              <a:rPr lang="pt-PT" sz="1200" dirty="0" err="1">
                <a:solidFill>
                  <a:schemeClr val="bg1"/>
                </a:solidFill>
                <a:latin typeface="Arial Narrow" panose="020B0606020202030204" pitchFamily="34" charset="0"/>
                <a:sym typeface="+mn-ea"/>
              </a:rPr>
              <a:t>Opening</a:t>
            </a:r>
            <a:r>
              <a:rPr lang="pt-PT" sz="1200" dirty="0">
                <a:solidFill>
                  <a:schemeClr val="bg1"/>
                </a:solidFill>
                <a:latin typeface="Arial Narrow" panose="020B0606020202030204" pitchFamily="34" charset="0"/>
                <a:sym typeface="+mn-ea"/>
              </a:rPr>
              <a:t> </a:t>
            </a:r>
            <a:r>
              <a:rPr lang="pt-PT" sz="1200" dirty="0" err="1">
                <a:solidFill>
                  <a:schemeClr val="bg1"/>
                </a:solidFill>
                <a:latin typeface="Arial Narrow" panose="020B0606020202030204" pitchFamily="34" charset="0"/>
                <a:sym typeface="+mn-ea"/>
              </a:rPr>
              <a:t>Session</a:t>
            </a:r>
            <a:endParaRPr lang="pt-PT" sz="1200" dirty="0">
              <a:solidFill>
                <a:schemeClr val="bg1"/>
              </a:solidFill>
              <a:latin typeface="Arial Narrow" panose="020B0606020202030204" pitchFamily="34" charset="0"/>
            </a:endParaRPr>
          </a:p>
          <a:p>
            <a:pPr algn="ctr" defTabSz="0" fontAlgn="auto">
              <a:defRPr lang="en-US">
                <a:solidFill>
                  <a:srgbClr val="0099CC"/>
                </a:solidFill>
              </a:defRPr>
            </a:pPr>
            <a:endParaRPr lang="pt-PT" altLang="en-GB" sz="1200" b="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71" name="TextBox 210"/>
          <p:cNvSpPr/>
          <p:nvPr/>
        </p:nvSpPr>
        <p:spPr>
          <a:xfrm>
            <a:off x="8569325" y="6589395"/>
            <a:ext cx="1562100" cy="273685"/>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1</a:t>
            </a: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9</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 – 1</a:t>
            </a: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9</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3</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a:t>
            </a:r>
          </a:p>
        </p:txBody>
      </p:sp>
      <p:sp>
        <p:nvSpPr>
          <p:cNvPr id="72" name="Rectangle: Rounded Corners 209"/>
          <p:cNvSpPr/>
          <p:nvPr/>
        </p:nvSpPr>
        <p:spPr>
          <a:xfrm>
            <a:off x="10499725" y="6086475"/>
            <a:ext cx="1592580" cy="741045"/>
          </a:xfrm>
          <a:prstGeom prst="roundRect">
            <a:avLst>
              <a:gd name="adj" fmla="val 16667"/>
            </a:avLst>
          </a:prstGeom>
          <a:solidFill>
            <a:srgbClr val="3EA4BA"/>
          </a:solidFill>
          <a:ln w="15875" cap="flat" cmpd="sng" algn="ctr">
            <a:noFill/>
            <a:prstDash val="solid"/>
            <a:headEnd type="none"/>
            <a:tailEnd type="none"/>
          </a:ln>
          <a:effectLst/>
        </p:spPr>
        <p:txBody>
          <a:bodyPr vert="horz" wrap="square" lIns="91440" tIns="45720" rIns="91440" bIns="45720" numCol="1" spcCol="215900" anchor="t"/>
          <a:lstStyle/>
          <a:p>
            <a:pPr algn="ctr" defTabSz="0" fontAlgn="auto">
              <a:lnSpc>
                <a:spcPct val="80000"/>
              </a:lnSpc>
              <a:spcBef>
                <a:spcPts val="0"/>
              </a:spcBef>
              <a:spcAft>
                <a:spcPts val="0"/>
              </a:spcAft>
              <a:defRPr lang="en-US">
                <a:solidFill>
                  <a:srgbClr val="0099CC"/>
                </a:solidFill>
              </a:defRPr>
            </a:pPr>
            <a:r>
              <a:rPr lang="pt-PT" altLang="en-GB" sz="1400" b="1" dirty="0" smtClean="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2021</a:t>
            </a:r>
            <a:endParaRPr lang="pt-PT" altLang="en-GB" sz="1400" dirty="0" smtClean="0">
              <a:solidFill>
                <a:srgbClr val="021731"/>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0" fontAlgn="auto">
              <a:lnSpc>
                <a:spcPct val="80000"/>
              </a:lnSpc>
              <a:spcBef>
                <a:spcPts val="0"/>
              </a:spcBef>
              <a:spcAft>
                <a:spcPts val="0"/>
              </a:spcAft>
              <a:defRPr lang="en-US"/>
            </a:pPr>
            <a:r>
              <a:rPr sz="14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1</a:t>
            </a:r>
            <a:r>
              <a:rPr lang="pt-PT" altLang="en-US" sz="14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1</a:t>
            </a:r>
            <a:r>
              <a:rPr sz="14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 </a:t>
            </a:r>
            <a:r>
              <a:rPr lang="pt-PT" altLang="en-US" sz="1400" dirty="0" err="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June</a:t>
            </a:r>
            <a:endParaRPr lang="pt-PT" altLang="en-US" sz="1400" dirty="0" err="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0" fontAlgn="auto">
              <a:defRPr lang="en-US">
                <a:solidFill>
                  <a:srgbClr val="0099CC"/>
                </a:solidFill>
              </a:defRPr>
            </a:pPr>
            <a:r>
              <a:rPr sz="1200">
                <a:solidFill>
                  <a:schemeClr val="bg1"/>
                </a:solidFill>
                <a:latin typeface="Arial Narrow" panose="020B0606020202030204" pitchFamily="34" charset="0"/>
                <a:sym typeface="+mn-ea"/>
              </a:rPr>
              <a:t>GALA </a:t>
            </a:r>
            <a:r>
              <a:rPr lang="pt-PT" altLang="en-US" sz="1200">
                <a:solidFill>
                  <a:schemeClr val="bg1"/>
                </a:solidFill>
                <a:latin typeface="Arial Narrow" panose="020B0606020202030204" pitchFamily="34" charset="0"/>
                <a:sym typeface="+mn-ea"/>
              </a:rPr>
              <a:t>DINNER</a:t>
            </a:r>
            <a:endParaRPr lang="pt-PT" sz="1200" b="1"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0" fontAlgn="auto">
              <a:defRPr lang="en-US">
                <a:solidFill>
                  <a:srgbClr val="0099CC"/>
                </a:solidFill>
              </a:defRPr>
            </a:pPr>
            <a:endParaRPr lang="pt-PT" altLang="en-GB" sz="1200" dirty="0" smtClean="0">
              <a:solidFill>
                <a:srgbClr val="021731"/>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73" name="TextBox 210"/>
          <p:cNvSpPr/>
          <p:nvPr/>
        </p:nvSpPr>
        <p:spPr>
          <a:xfrm>
            <a:off x="10573385" y="6606540"/>
            <a:ext cx="1562100" cy="273685"/>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20</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3</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 – </a:t>
            </a: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23</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a:t>
            </a:r>
          </a:p>
        </p:txBody>
      </p:sp>
      <p:pic>
        <p:nvPicPr>
          <p:cNvPr id="74" name="Imagem 73" descr="logo"/>
          <p:cNvPicPr>
            <a:picLocks noChangeAspect="1"/>
          </p:cNvPicPr>
          <p:nvPr/>
        </p:nvPicPr>
        <p:blipFill>
          <a:blip r:embed="rId3"/>
          <a:stretch>
            <a:fillRect/>
          </a:stretch>
        </p:blipFill>
        <p:spPr>
          <a:xfrm>
            <a:off x="-4445" y="92075"/>
            <a:ext cx="3107055" cy="681990"/>
          </a:xfrm>
          <a:prstGeom prst="rect">
            <a:avLst/>
          </a:prstGeom>
        </p:spPr>
      </p:pic>
      <p:sp>
        <p:nvSpPr>
          <p:cNvPr id="94" name="Slide Number Placeholder 6"/>
          <p:cNvSpPr txBox="1"/>
          <p:nvPr/>
        </p:nvSpPr>
        <p:spPr bwMode="auto">
          <a:xfrm>
            <a:off x="6602126" y="661256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10</a:t>
            </a:fld>
            <a:endParaRPr lang="fr-FR" altLang="pt-PT" sz="1200" b="1" i="1" u="sng" dirty="0" smtClean="0">
              <a:solidFill>
                <a:schemeClr val="tx1"/>
              </a:solidFill>
            </a:endParaRPr>
          </a:p>
        </p:txBody>
      </p:sp>
      <p:sp>
        <p:nvSpPr>
          <p:cNvPr id="75" name="Caixa de Texto 74"/>
          <p:cNvSpPr txBox="1"/>
          <p:nvPr/>
        </p:nvSpPr>
        <p:spPr>
          <a:xfrm>
            <a:off x="8978265" y="2398395"/>
            <a:ext cx="1945005" cy="386080"/>
          </a:xfrm>
          <a:prstGeom prst="rect">
            <a:avLst/>
          </a:prstGeom>
          <a:noFill/>
        </p:spPr>
        <p:txBody>
          <a:bodyPr wrap="square" rtlCol="0">
            <a:spAutoFit/>
          </a:bodyPr>
          <a:lstStyle/>
          <a:p>
            <a:pPr>
              <a:lnSpc>
                <a:spcPct val="80000"/>
              </a:lnSpc>
            </a:pPr>
            <a:r>
              <a:rPr lang="en-GB" sz="1200" b="1" i="1" dirty="0" smtClean="0">
                <a:solidFill>
                  <a:srgbClr val="008CBA"/>
                </a:solidFill>
                <a:latin typeface="Arial Narrow" panose="020B0606020202030204" pitchFamily="34" charset="0"/>
                <a:sym typeface="+mn-ea"/>
              </a:rPr>
              <a:t>Moderator</a:t>
            </a:r>
            <a:r>
              <a:rPr lang="pt-PT" sz="1200" dirty="0">
                <a:solidFill>
                  <a:schemeClr val="tx1"/>
                </a:solidFill>
                <a:latin typeface="Arial Narrow" panose="020B0606020202030204" pitchFamily="34" charset="0"/>
                <a:cs typeface="Arial Narrow" panose="020B0606020202030204" pitchFamily="34" charset="0"/>
                <a:sym typeface="+mn-ea"/>
              </a:rPr>
              <a:t>: Cabo Verde</a:t>
            </a:r>
          </a:p>
          <a:p>
            <a:pPr>
              <a:lnSpc>
                <a:spcPct val="80000"/>
              </a:lnSpc>
            </a:pPr>
            <a:r>
              <a:rPr lang="en-GB" sz="1200" b="1" dirty="0" smtClean="0">
                <a:solidFill>
                  <a:srgbClr val="008CBA"/>
                </a:solidFill>
                <a:latin typeface="Arial Narrow" panose="020B0606020202030204" pitchFamily="34" charset="0"/>
                <a:sym typeface="+mn-ea"/>
              </a:rPr>
              <a:t>Speaker</a:t>
            </a:r>
            <a:r>
              <a:rPr lang="pt-PT" sz="1200" i="1" dirty="0">
                <a:solidFill>
                  <a:schemeClr val="tx1"/>
                </a:solidFill>
                <a:latin typeface="Arial Narrow" panose="020B0606020202030204" pitchFamily="34" charset="0"/>
                <a:cs typeface="Arial Narrow" panose="020B0606020202030204" pitchFamily="34" charset="0"/>
                <a:sym typeface="+mn-ea"/>
              </a:rPr>
              <a:t>: </a:t>
            </a:r>
            <a:r>
              <a:rPr lang="pt-PT" sz="1200" i="1" dirty="0">
                <a:solidFill>
                  <a:schemeClr val="tx1"/>
                </a:solidFill>
                <a:latin typeface="Arial Narrow" panose="020B0606020202030204" pitchFamily="34" charset="0"/>
                <a:sym typeface="+mn-ea"/>
              </a:rPr>
              <a:t>USA / AGOA </a:t>
            </a:r>
            <a:r>
              <a:rPr lang="pt-PT" sz="1200" i="1" dirty="0">
                <a:solidFill>
                  <a:schemeClr val="tx1"/>
                </a:solidFill>
                <a:latin typeface="Arial Narrow" panose="020B0606020202030204" pitchFamily="34" charset="0"/>
                <a:cs typeface="Arial Narrow" panose="020B0606020202030204" pitchFamily="34" charset="0"/>
                <a:sym typeface="+mn-ea"/>
              </a:rPr>
              <a:t> </a:t>
            </a:r>
            <a:endParaRPr lang="pt-PT" altLang="en-US" sz="1200" i="1" dirty="0">
              <a:solidFill>
                <a:schemeClr val="tx1"/>
              </a:solidFill>
              <a:latin typeface="Arial Narrow" panose="020B0606020202030204" pitchFamily="34" charset="0"/>
              <a:cs typeface="Arial Narrow" panose="020B0606020202030204" pitchFamily="34" charset="0"/>
              <a:sym typeface="+mn-ea"/>
            </a:endParaRPr>
          </a:p>
        </p:txBody>
      </p:sp>
      <p:sp>
        <p:nvSpPr>
          <p:cNvPr id="76" name="Caixa de Texto 75"/>
          <p:cNvSpPr txBox="1"/>
          <p:nvPr/>
        </p:nvSpPr>
        <p:spPr>
          <a:xfrm>
            <a:off x="4185920" y="6019800"/>
            <a:ext cx="1783715" cy="386080"/>
          </a:xfrm>
          <a:prstGeom prst="rect">
            <a:avLst/>
          </a:prstGeom>
          <a:noFill/>
        </p:spPr>
        <p:txBody>
          <a:bodyPr wrap="square" rtlCol="0">
            <a:spAutoFit/>
          </a:bodyPr>
          <a:lstStyle/>
          <a:p>
            <a:pPr>
              <a:lnSpc>
                <a:spcPct val="80000"/>
              </a:lnSpc>
            </a:pPr>
            <a:r>
              <a:rPr lang="en-GB" sz="1200" b="1" i="1" dirty="0" smtClean="0">
                <a:solidFill>
                  <a:srgbClr val="008CBA"/>
                </a:solidFill>
                <a:latin typeface="Arial Narrow" panose="020B0606020202030204" pitchFamily="34" charset="0"/>
                <a:sym typeface="+mn-ea"/>
              </a:rPr>
              <a:t>Moderator</a:t>
            </a:r>
            <a:r>
              <a:rPr lang="pt-PT" sz="1200" dirty="0">
                <a:solidFill>
                  <a:schemeClr val="tx1"/>
                </a:solidFill>
                <a:latin typeface="Arial Narrow" panose="020B0606020202030204" pitchFamily="34" charset="0"/>
                <a:cs typeface="Arial Narrow" panose="020B0606020202030204" pitchFamily="34" charset="0"/>
                <a:sym typeface="+mn-ea"/>
              </a:rPr>
              <a:t>: Cabo Verde</a:t>
            </a:r>
          </a:p>
          <a:p>
            <a:pPr>
              <a:lnSpc>
                <a:spcPct val="80000"/>
              </a:lnSpc>
            </a:pPr>
            <a:r>
              <a:rPr lang="en-GB" sz="1200" b="1" dirty="0" smtClean="0">
                <a:solidFill>
                  <a:srgbClr val="008CBA"/>
                </a:solidFill>
                <a:latin typeface="Arial Narrow" panose="020B0606020202030204" pitchFamily="34" charset="0"/>
                <a:sym typeface="+mn-ea"/>
              </a:rPr>
              <a:t>Speaker</a:t>
            </a:r>
            <a:r>
              <a:rPr lang="pt-PT" sz="1200" i="1" dirty="0">
                <a:solidFill>
                  <a:schemeClr val="tx1"/>
                </a:solidFill>
                <a:latin typeface="Arial Narrow" panose="020B0606020202030204" pitchFamily="34" charset="0"/>
                <a:cs typeface="Arial Narrow" panose="020B0606020202030204" pitchFamily="34" charset="0"/>
                <a:sym typeface="+mn-ea"/>
              </a:rPr>
              <a:t>:  CEDEAO</a:t>
            </a:r>
            <a:endParaRPr lang="pt-PT" altLang="en-US" sz="1200" i="1" dirty="0">
              <a:solidFill>
                <a:schemeClr val="tx1"/>
              </a:solidFill>
              <a:latin typeface="Arial Narrow" panose="020B0606020202030204" pitchFamily="34" charset="0"/>
              <a:cs typeface="Arial Narrow" panose="020B0606020202030204" pitchFamily="34" charset="0"/>
              <a:sym typeface="+mn-ea"/>
            </a:endParaRPr>
          </a:p>
        </p:txBody>
      </p:sp>
      <p:sp>
        <p:nvSpPr>
          <p:cNvPr id="77" name="Caixa de Texto 76"/>
          <p:cNvSpPr txBox="1"/>
          <p:nvPr/>
        </p:nvSpPr>
        <p:spPr>
          <a:xfrm>
            <a:off x="8524875" y="5598795"/>
            <a:ext cx="1946910" cy="386080"/>
          </a:xfrm>
          <a:prstGeom prst="rect">
            <a:avLst/>
          </a:prstGeom>
          <a:noFill/>
        </p:spPr>
        <p:txBody>
          <a:bodyPr wrap="square" rtlCol="0">
            <a:spAutoFit/>
          </a:bodyPr>
          <a:lstStyle/>
          <a:p>
            <a:pPr>
              <a:lnSpc>
                <a:spcPct val="80000"/>
              </a:lnSpc>
            </a:pPr>
            <a:r>
              <a:rPr lang="en-GB" sz="1200" b="1" i="1" dirty="0" smtClean="0">
                <a:solidFill>
                  <a:srgbClr val="008CBA"/>
                </a:solidFill>
                <a:latin typeface="Arial Narrow" panose="020B0606020202030204" pitchFamily="34" charset="0"/>
                <a:sym typeface="+mn-ea"/>
              </a:rPr>
              <a:t>Moderator</a:t>
            </a:r>
            <a:r>
              <a:rPr lang="pt-PT" sz="1200" dirty="0">
                <a:solidFill>
                  <a:srgbClr val="008CBA"/>
                </a:solidFill>
                <a:latin typeface="Arial Narrow" panose="020B0606020202030204" pitchFamily="34" charset="0"/>
                <a:cs typeface="Arial Narrow" panose="020B0606020202030204" pitchFamily="34" charset="0"/>
                <a:sym typeface="+mn-ea"/>
              </a:rPr>
              <a:t>:</a:t>
            </a:r>
            <a:r>
              <a:rPr lang="pt-PT" sz="1200" dirty="0">
                <a:solidFill>
                  <a:schemeClr val="tx1"/>
                </a:solidFill>
                <a:latin typeface="Arial Narrow" panose="020B0606020202030204" pitchFamily="34" charset="0"/>
                <a:cs typeface="Arial Narrow" panose="020B0606020202030204" pitchFamily="34" charset="0"/>
                <a:sym typeface="+mn-ea"/>
              </a:rPr>
              <a:t> Cabo Verde</a:t>
            </a:r>
            <a:endParaRPr lang="pt-PT" sz="1200" dirty="0">
              <a:solidFill>
                <a:srgbClr val="008CBA"/>
              </a:solidFill>
              <a:latin typeface="Arial Narrow" panose="020B0606020202030204" pitchFamily="34" charset="0"/>
              <a:cs typeface="Arial Narrow" panose="020B0606020202030204" pitchFamily="34" charset="0"/>
              <a:sym typeface="+mn-ea"/>
            </a:endParaRPr>
          </a:p>
          <a:p>
            <a:pPr>
              <a:lnSpc>
                <a:spcPct val="80000"/>
              </a:lnSpc>
            </a:pPr>
            <a:r>
              <a:rPr lang="en-GB" sz="1200" b="1" dirty="0" smtClean="0">
                <a:solidFill>
                  <a:srgbClr val="008CBA"/>
                </a:solidFill>
                <a:latin typeface="Arial Narrow" panose="020B0606020202030204" pitchFamily="34" charset="0"/>
                <a:sym typeface="+mn-ea"/>
              </a:rPr>
              <a:t>Speaker</a:t>
            </a:r>
            <a:r>
              <a:rPr lang="pt-PT" sz="1200" i="1" dirty="0">
                <a:solidFill>
                  <a:srgbClr val="008CBA"/>
                </a:solidFill>
                <a:latin typeface="Arial Narrow" panose="020B0606020202030204" pitchFamily="34" charset="0"/>
                <a:cs typeface="Arial Narrow" panose="020B0606020202030204" pitchFamily="34" charset="0"/>
                <a:sym typeface="+mn-ea"/>
              </a:rPr>
              <a:t>: </a:t>
            </a:r>
            <a:r>
              <a:rPr lang="pt-PT" sz="1200" i="1" dirty="0">
                <a:solidFill>
                  <a:schemeClr val="tx1"/>
                </a:solidFill>
                <a:latin typeface="Arial Narrow" panose="020B0606020202030204" pitchFamily="34" charset="0"/>
                <a:sym typeface="+mn-ea"/>
              </a:rPr>
              <a:t>UE / SPG +</a:t>
            </a:r>
            <a:r>
              <a:rPr lang="pt-PT" sz="1200" i="1" dirty="0">
                <a:solidFill>
                  <a:srgbClr val="008CBA"/>
                </a:solidFill>
                <a:latin typeface="Arial Narrow" panose="020B0606020202030204" pitchFamily="34" charset="0"/>
                <a:cs typeface="Arial Narrow" panose="020B0606020202030204" pitchFamily="34" charset="0"/>
                <a:sym typeface="+mn-ea"/>
              </a:rPr>
              <a:t> </a:t>
            </a:r>
            <a:endParaRPr lang="pt-PT" altLang="en-US" sz="1200" i="1" dirty="0">
              <a:solidFill>
                <a:srgbClr val="008CBA"/>
              </a:solidFill>
              <a:latin typeface="Arial Narrow" panose="020B0606020202030204" pitchFamily="34" charset="0"/>
              <a:cs typeface="Arial Narrow" panose="020B0606020202030204" pitchFamily="34" charset="0"/>
              <a:sym typeface="+mn-ea"/>
            </a:endParaRPr>
          </a:p>
        </p:txBody>
      </p:sp>
      <p:sp>
        <p:nvSpPr>
          <p:cNvPr id="78" name="Linha7"/>
          <p:cNvSpPr/>
          <p:nvPr/>
        </p:nvSpPr>
        <p:spPr>
          <a:xfrm rot="16200000">
            <a:off x="5342890" y="2461260"/>
            <a:ext cx="809625" cy="6350"/>
          </a:xfrm>
          <a:prstGeom prst="line">
            <a:avLst/>
          </a:prstGeom>
          <a:noFill/>
          <a:ln w="19050" cap="flat" cmpd="sng" algn="ctr">
            <a:solidFill>
              <a:srgbClr val="008CBA"/>
            </a:solidFill>
            <a:prstDash val="solid"/>
            <a:headEnd type="none" w="med" len="med"/>
            <a:tailEnd type="triangle" w="med" len="med"/>
          </a:ln>
          <a:effectLst/>
        </p:spPr>
      </p:sp>
      <p:sp>
        <p:nvSpPr>
          <p:cNvPr id="79" name="Linha7"/>
          <p:cNvSpPr/>
          <p:nvPr/>
        </p:nvSpPr>
        <p:spPr>
          <a:xfrm rot="16200000">
            <a:off x="5347970" y="3509010"/>
            <a:ext cx="809625" cy="6350"/>
          </a:xfrm>
          <a:prstGeom prst="line">
            <a:avLst/>
          </a:prstGeom>
          <a:noFill/>
          <a:ln w="19050" cap="flat" cmpd="sng" algn="ctr">
            <a:solidFill>
              <a:srgbClr val="008CBA"/>
            </a:solidFill>
            <a:prstDash val="solid"/>
            <a:headEnd type="none"/>
            <a:tailEnd type="none" w="med" len="med"/>
          </a:ln>
          <a:effectLst/>
        </p:spPr>
      </p:sp>
      <p:sp>
        <p:nvSpPr>
          <p:cNvPr id="80" name="Linha7"/>
          <p:cNvSpPr/>
          <p:nvPr/>
        </p:nvSpPr>
        <p:spPr>
          <a:xfrm rot="16200000">
            <a:off x="5353050" y="4926330"/>
            <a:ext cx="809625" cy="6350"/>
          </a:xfrm>
          <a:prstGeom prst="line">
            <a:avLst/>
          </a:prstGeom>
          <a:noFill/>
          <a:ln w="19050" cap="flat" cmpd="sng" algn="ctr">
            <a:solidFill>
              <a:srgbClr val="008CBA"/>
            </a:solidFill>
            <a:prstDash val="solid"/>
            <a:headEnd type="triangle" w="med" len="med"/>
            <a:tailEnd type="none" w="med" len="med"/>
          </a:ln>
          <a:effectLst/>
        </p:spPr>
      </p:sp>
      <p:sp>
        <p:nvSpPr>
          <p:cNvPr id="81" name="Straight Connector 144"/>
          <p:cNvSpPr/>
          <p:nvPr/>
        </p:nvSpPr>
        <p:spPr>
          <a:xfrm flipH="1">
            <a:off x="4648835" y="2850515"/>
            <a:ext cx="10795" cy="817880"/>
          </a:xfrm>
          <a:prstGeom prst="line">
            <a:avLst/>
          </a:prstGeom>
          <a:noFill/>
          <a:ln w="19050" cap="flat" cmpd="sng" algn="ctr">
            <a:solidFill>
              <a:srgbClr val="008CBA"/>
            </a:solidFill>
            <a:prstDash val="solid"/>
            <a:headEnd type="triangle" w="med" len="med"/>
            <a:tailEnd type="none" w="med" len="med"/>
          </a:ln>
          <a:effectLst/>
        </p:spPr>
      </p:sp>
      <p:sp>
        <p:nvSpPr>
          <p:cNvPr id="82" name="Straight Connector 144"/>
          <p:cNvSpPr/>
          <p:nvPr/>
        </p:nvSpPr>
        <p:spPr>
          <a:xfrm>
            <a:off x="4676775" y="4350385"/>
            <a:ext cx="6985" cy="807720"/>
          </a:xfrm>
          <a:prstGeom prst="line">
            <a:avLst/>
          </a:prstGeom>
          <a:noFill/>
          <a:ln w="19050" cap="flat" cmpd="sng" algn="ctr">
            <a:solidFill>
              <a:srgbClr val="008CBA"/>
            </a:solidFill>
            <a:prstDash val="solid"/>
            <a:headEnd type="triangle" w="med" len="med"/>
            <a:tailEnd type="none" w="med" len="med"/>
          </a:ln>
          <a:effectLst/>
        </p:spPr>
      </p:sp>
      <p:sp>
        <p:nvSpPr>
          <p:cNvPr id="83" name="Oval 82"/>
          <p:cNvSpPr/>
          <p:nvPr/>
        </p:nvSpPr>
        <p:spPr>
          <a:xfrm>
            <a:off x="5693410" y="3622040"/>
            <a:ext cx="116840" cy="105410"/>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84" name="Oval 83"/>
          <p:cNvSpPr/>
          <p:nvPr/>
        </p:nvSpPr>
        <p:spPr>
          <a:xfrm>
            <a:off x="5695950" y="5088255"/>
            <a:ext cx="116840" cy="105410"/>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85" name="Conexão Reta 84"/>
          <p:cNvCxnSpPr/>
          <p:nvPr/>
        </p:nvCxnSpPr>
        <p:spPr>
          <a:xfrm>
            <a:off x="4636770" y="3672840"/>
            <a:ext cx="1113790" cy="0"/>
          </a:xfrm>
          <a:prstGeom prst="line">
            <a:avLst/>
          </a:prstGeom>
          <a:ln w="19050">
            <a:solidFill>
              <a:srgbClr val="008CBA"/>
            </a:solidFill>
          </a:ln>
        </p:spPr>
        <p:style>
          <a:lnRef idx="1">
            <a:schemeClr val="accent1"/>
          </a:lnRef>
          <a:fillRef idx="0">
            <a:schemeClr val="accent1"/>
          </a:fillRef>
          <a:effectRef idx="0">
            <a:schemeClr val="accent1"/>
          </a:effectRef>
          <a:fontRef idx="minor">
            <a:schemeClr val="tx1"/>
          </a:fontRef>
        </p:style>
      </p:cxnSp>
      <p:cxnSp>
        <p:nvCxnSpPr>
          <p:cNvPr id="86" name="Conexão Reta 85"/>
          <p:cNvCxnSpPr/>
          <p:nvPr/>
        </p:nvCxnSpPr>
        <p:spPr>
          <a:xfrm>
            <a:off x="4671695" y="5148580"/>
            <a:ext cx="1073785" cy="2540"/>
          </a:xfrm>
          <a:prstGeom prst="line">
            <a:avLst/>
          </a:prstGeom>
          <a:ln w="19050">
            <a:solidFill>
              <a:srgbClr val="008CBA"/>
            </a:solidFill>
          </a:ln>
        </p:spPr>
        <p:style>
          <a:lnRef idx="1">
            <a:schemeClr val="accent1"/>
          </a:lnRef>
          <a:fillRef idx="0">
            <a:schemeClr val="accent1"/>
          </a:fillRef>
          <a:effectRef idx="0">
            <a:schemeClr val="accent1"/>
          </a:effectRef>
          <a:fontRef idx="minor">
            <a:schemeClr val="tx1"/>
          </a:fontRef>
        </p:style>
      </p:cxnSp>
      <p:sp>
        <p:nvSpPr>
          <p:cNvPr id="87" name="Forma automática5"/>
          <p:cNvSpPr/>
          <p:nvPr/>
        </p:nvSpPr>
        <p:spPr>
          <a:xfrm>
            <a:off x="6556375" y="2981325"/>
            <a:ext cx="1007745" cy="539115"/>
          </a:xfrm>
          <a:prstGeom prst="roundRect">
            <a:avLst>
              <a:gd name="adj" fmla="val 16667"/>
            </a:avLst>
          </a:prstGeom>
          <a:gradFill flip="none" rotWithShape="1">
            <a:gsLst>
              <a:gs pos="0">
                <a:srgbClr val="98897E"/>
              </a:gs>
              <a:gs pos="50000">
                <a:srgbClr val="D6C1B4"/>
              </a:gs>
              <a:gs pos="100000">
                <a:srgbClr val="FEE6D3"/>
              </a:gs>
            </a:gsLst>
            <a:path path="circle"/>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b="1" dirty="0" err="1">
                <a:solidFill>
                  <a:srgbClr val="008CBA"/>
                </a:solidFill>
                <a:latin typeface="Arial Narrow" panose="020B0606020202030204" pitchFamily="34" charset="0"/>
                <a:sym typeface="+mn-ea"/>
              </a:rPr>
              <a:t>Lunch</a:t>
            </a:r>
            <a:endParaRPr lang="pt-PT" sz="1200" b="1" dirty="0" err="1"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88" name="TextBox 206"/>
          <p:cNvSpPr/>
          <p:nvPr/>
        </p:nvSpPr>
        <p:spPr>
          <a:xfrm>
            <a:off x="6532880" y="3227070"/>
            <a:ext cx="1045210" cy="273685"/>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000" b="1">
                <a:latin typeface="Arial" panose="020B0604020202020204" pitchFamily="34" charset="0"/>
                <a:ea typeface="Century Gothic" panose="020B0502020202020204" pitchFamily="2" charset="0"/>
                <a:cs typeface="Arial" panose="020B0604020202020204" pitchFamily="34" charset="0"/>
              </a:rPr>
              <a:t>13:00 – 14:30</a:t>
            </a:r>
          </a:p>
        </p:txBody>
      </p:sp>
      <p:grpSp>
        <p:nvGrpSpPr>
          <p:cNvPr id="89" name="Agrupar 88"/>
          <p:cNvGrpSpPr/>
          <p:nvPr/>
        </p:nvGrpSpPr>
        <p:grpSpPr>
          <a:xfrm>
            <a:off x="7367905" y="1820545"/>
            <a:ext cx="1209040" cy="1165860"/>
            <a:chOff x="11299" y="3259"/>
            <a:chExt cx="1904" cy="1836"/>
          </a:xfrm>
        </p:grpSpPr>
        <p:sp>
          <p:nvSpPr>
            <p:cNvPr id="95" name="Oval 112"/>
            <p:cNvSpPr/>
            <p:nvPr/>
          </p:nvSpPr>
          <p:spPr>
            <a:xfrm>
              <a:off x="11299" y="3259"/>
              <a:ext cx="1904" cy="1836"/>
            </a:xfrm>
            <a:prstGeom prst="ellipse">
              <a:avLst/>
            </a:prstGeom>
            <a:solidFill>
              <a:srgbClr val="C7F3F3"/>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202</a:t>
              </a:r>
              <a:r>
                <a:rPr lang="pt-PT" alt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endPar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pt-PT" alt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 </a:t>
              </a:r>
              <a:r>
                <a:rPr lang="pt-PT" altLang="en-US" sz="1400" b="1" dirty="0" err="1"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June</a:t>
              </a:r>
              <a:endPar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899795">
                <a:defRPr lang="en-US">
                  <a:solidFill>
                    <a:srgbClr val="FFFFFF"/>
                  </a:solidFill>
                </a:defRPr>
              </a:pPr>
              <a:r>
                <a:rPr lang="pt-PT" altLang="en-US" sz="1000" b="1" dirty="0" err="1">
                  <a:solidFill>
                    <a:srgbClr val="00B050"/>
                  </a:solidFill>
                  <a:latin typeface="Arial Narrow" panose="020B0606020202030204" pitchFamily="34" charset="0"/>
                  <a:ea typeface="Century Gothic" panose="020B0502020202020204" pitchFamily="2" charset="0"/>
                  <a:cs typeface="Century Gothic" panose="020B0502020202020204" pitchFamily="2" charset="0"/>
                </a:rPr>
                <a:t>Conference II</a:t>
              </a:r>
              <a:endParaRPr lang="pt-PT" altLang="en-US" sz="10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97" name="TextBox 176"/>
            <p:cNvSpPr/>
            <p:nvPr/>
          </p:nvSpPr>
          <p:spPr>
            <a:xfrm>
              <a:off x="11520" y="4595"/>
              <a:ext cx="1374" cy="392"/>
            </a:xfrm>
            <a:prstGeom prst="rect">
              <a:avLst/>
            </a:prstGeom>
            <a:noFill/>
            <a:ln>
              <a:noFill/>
            </a:ln>
            <a:effectLst/>
          </p:spPr>
          <p:txBody>
            <a:bodyPr vert="horz" wrap="square" lIns="91440" tIns="45720" rIns="91440" bIns="45720" numCol="1" spcCol="215900" anchor="t"/>
            <a:lstStyle/>
            <a:p>
              <a:pPr algn="ctr">
                <a:defRPr lang="en-US"/>
              </a:pP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10</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3</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 – 1</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2</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3</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p>
          </p:txBody>
        </p:sp>
      </p:grpSp>
      <p:grpSp>
        <p:nvGrpSpPr>
          <p:cNvPr id="98" name="Agrupar 97"/>
          <p:cNvGrpSpPr/>
          <p:nvPr/>
        </p:nvGrpSpPr>
        <p:grpSpPr>
          <a:xfrm>
            <a:off x="7362825" y="3550920"/>
            <a:ext cx="1214120" cy="1175385"/>
            <a:chOff x="11291" y="6236"/>
            <a:chExt cx="1912" cy="1851"/>
          </a:xfrm>
        </p:grpSpPr>
        <p:sp>
          <p:nvSpPr>
            <p:cNvPr id="105" name="Oval 112"/>
            <p:cNvSpPr/>
            <p:nvPr/>
          </p:nvSpPr>
          <p:spPr>
            <a:xfrm>
              <a:off x="11291" y="6236"/>
              <a:ext cx="1912" cy="1851"/>
            </a:xfrm>
            <a:prstGeom prst="ellipse">
              <a:avLst/>
            </a:prstGeom>
            <a:solidFill>
              <a:srgbClr val="C7F3F3"/>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202</a:t>
              </a:r>
              <a:r>
                <a:rPr lang="pt-PT" alt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endPar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pt-PT" alt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 </a:t>
              </a:r>
              <a:r>
                <a:rPr lang="pt-PT" altLang="en-US" sz="1400" b="1" dirty="0" err="1"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June</a:t>
              </a:r>
              <a:endPar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899795">
                <a:defRPr lang="en-US">
                  <a:solidFill>
                    <a:srgbClr val="FFFFFF"/>
                  </a:solidFill>
                </a:defRPr>
              </a:pPr>
              <a:r>
                <a:rPr lang="en-US" sz="1000" b="1" dirty="0" err="1">
                  <a:solidFill>
                    <a:srgbClr val="00B050"/>
                  </a:solidFill>
                  <a:latin typeface="Arial Narrow" panose="020B0606020202030204" pitchFamily="34" charset="0"/>
                  <a:ea typeface="Century Gothic" panose="020B0502020202020204" pitchFamily="2" charset="0"/>
                  <a:cs typeface="Century Gothic" panose="020B0502020202020204" pitchFamily="2" charset="0"/>
                </a:rPr>
                <a:t>Panel</a:t>
              </a:r>
              <a:r>
                <a:rPr lang="en-US" sz="10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 </a:t>
              </a:r>
              <a:r>
                <a:rPr lang="pt-PT" altLang="en-US" sz="10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I</a:t>
              </a:r>
              <a:r>
                <a:rPr lang="en-US" sz="10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II</a:t>
              </a:r>
              <a:endParaRPr lang="en-US" sz="10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106" name="TextBox 176"/>
            <p:cNvSpPr/>
            <p:nvPr/>
          </p:nvSpPr>
          <p:spPr>
            <a:xfrm>
              <a:off x="11494" y="7623"/>
              <a:ext cx="1374" cy="392"/>
            </a:xfrm>
            <a:prstGeom prst="rect">
              <a:avLst/>
            </a:prstGeom>
            <a:noFill/>
            <a:ln>
              <a:noFill/>
            </a:ln>
            <a:effectLst/>
          </p:spPr>
          <p:txBody>
            <a:bodyPr vert="horz" wrap="square" lIns="91440" tIns="45720" rIns="91440" bIns="45720" numCol="1" spcCol="215900" anchor="t"/>
            <a:lstStyle/>
            <a:p>
              <a:pPr algn="ctr">
                <a:defRPr lang="en-US"/>
              </a:pP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14</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3</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  – 1</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6</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3</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p>
          </p:txBody>
        </p:sp>
      </p:grpSp>
      <p:grpSp>
        <p:nvGrpSpPr>
          <p:cNvPr id="107" name="Agrupar 106"/>
          <p:cNvGrpSpPr/>
          <p:nvPr/>
        </p:nvGrpSpPr>
        <p:grpSpPr>
          <a:xfrm>
            <a:off x="7286625" y="4998720"/>
            <a:ext cx="1289685" cy="1210310"/>
            <a:chOff x="11204" y="8642"/>
            <a:chExt cx="1913" cy="1875"/>
          </a:xfrm>
        </p:grpSpPr>
        <p:sp>
          <p:nvSpPr>
            <p:cNvPr id="112" name="Oval 112"/>
            <p:cNvSpPr/>
            <p:nvPr/>
          </p:nvSpPr>
          <p:spPr>
            <a:xfrm>
              <a:off x="11204" y="8642"/>
              <a:ext cx="1913" cy="1875"/>
            </a:xfrm>
            <a:prstGeom prst="ellipse">
              <a:avLst/>
            </a:prstGeom>
            <a:solidFill>
              <a:srgbClr val="C7F3F3"/>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202</a:t>
              </a:r>
              <a:r>
                <a:rPr lang="pt-PT" alt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endPar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pt-PT" alt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 </a:t>
              </a:r>
              <a:r>
                <a:rPr lang="pt-PT" altLang="en-US" sz="1400" b="1" dirty="0" err="1"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June</a:t>
              </a:r>
              <a:endPar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899795">
                <a:defRPr lang="en-US">
                  <a:solidFill>
                    <a:srgbClr val="FFFFFF"/>
                  </a:solidFill>
                </a:defRPr>
              </a:pPr>
              <a:r>
                <a:rPr lang="pt-PT" altLang="en-US" sz="1000" b="1" dirty="0" err="1">
                  <a:solidFill>
                    <a:srgbClr val="00B050"/>
                  </a:solidFill>
                  <a:latin typeface="Arial Narrow" panose="020B0606020202030204" pitchFamily="34" charset="0"/>
                  <a:ea typeface="Century Gothic" panose="020B0502020202020204" pitchFamily="2" charset="0"/>
                  <a:cs typeface="Century Gothic" panose="020B0502020202020204" pitchFamily="2" charset="0"/>
                  <a:sym typeface="+mn-ea"/>
                </a:rPr>
                <a:t>Conference</a:t>
              </a:r>
              <a:r>
                <a:rPr lang="en-US" sz="10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 </a:t>
              </a:r>
              <a:r>
                <a:rPr lang="pt-PT" altLang="en-US" sz="10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III</a:t>
              </a:r>
            </a:p>
          </p:txBody>
        </p:sp>
        <p:sp>
          <p:nvSpPr>
            <p:cNvPr id="114" name="TextBox 176"/>
            <p:cNvSpPr/>
            <p:nvPr/>
          </p:nvSpPr>
          <p:spPr>
            <a:xfrm>
              <a:off x="11504" y="10071"/>
              <a:ext cx="1374" cy="392"/>
            </a:xfrm>
            <a:prstGeom prst="rect">
              <a:avLst/>
            </a:prstGeom>
            <a:noFill/>
            <a:ln>
              <a:noFill/>
            </a:ln>
            <a:effectLst/>
          </p:spPr>
          <p:txBody>
            <a:bodyPr vert="horz" wrap="square" lIns="91440" tIns="45720" rIns="91440" bIns="45720" numCol="1" spcCol="215900" anchor="t"/>
            <a:lstStyle/>
            <a:p>
              <a:pPr algn="ctr">
                <a:defRPr lang="en-US"/>
              </a:pP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17</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 – 1</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9</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p>
          </p:txBody>
        </p:sp>
      </p:grpSp>
      <p:sp>
        <p:nvSpPr>
          <p:cNvPr id="116" name="Cortar Retângulo de Canto Simples 115"/>
          <p:cNvSpPr/>
          <p:nvPr/>
        </p:nvSpPr>
        <p:spPr>
          <a:xfrm>
            <a:off x="4051300" y="673735"/>
            <a:ext cx="1710055" cy="251460"/>
          </a:xfrm>
          <a:prstGeom prst="snip1Rect">
            <a:avLst/>
          </a:prstGeom>
          <a:solidFill>
            <a:srgbClr val="FF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sz="1400" b="1"/>
              <a:t>2</a:t>
            </a:r>
            <a:r>
              <a:rPr lang="pt-PT" altLang="en-US" sz="1400" b="1" baseline="30000"/>
              <a:t>nd</a:t>
            </a:r>
            <a:r>
              <a:rPr lang="pt-PT" altLang="en-US" sz="1400" b="1"/>
              <a:t> DAY - </a:t>
            </a:r>
            <a:r>
              <a:rPr lang="pt-PT" altLang="en-US" sz="1400" b="1">
                <a:solidFill>
                  <a:srgbClr val="FFFF00"/>
                </a:solidFill>
                <a:sym typeface="+mn-ea"/>
              </a:rPr>
              <a:t> </a:t>
            </a:r>
            <a:r>
              <a:rPr lang="pt-PT" altLang="en-US" sz="1200" b="1">
                <a:solidFill>
                  <a:srgbClr val="FFFF00"/>
                </a:solidFill>
                <a:sym typeface="+mn-ea"/>
              </a:rPr>
              <a:t>10 JUNE</a:t>
            </a:r>
          </a:p>
        </p:txBody>
      </p:sp>
      <p:grpSp>
        <p:nvGrpSpPr>
          <p:cNvPr id="119" name="Agrupar 118"/>
          <p:cNvGrpSpPr/>
          <p:nvPr/>
        </p:nvGrpSpPr>
        <p:grpSpPr>
          <a:xfrm>
            <a:off x="5172710" y="3878580"/>
            <a:ext cx="1153160" cy="1169670"/>
            <a:chOff x="3453" y="5909"/>
            <a:chExt cx="1816" cy="1842"/>
          </a:xfrm>
        </p:grpSpPr>
        <p:sp>
          <p:nvSpPr>
            <p:cNvPr id="126" name="Oval 85"/>
            <p:cNvSpPr/>
            <p:nvPr/>
          </p:nvSpPr>
          <p:spPr>
            <a:xfrm>
              <a:off x="3453" y="5909"/>
              <a:ext cx="1816" cy="1836"/>
            </a:xfrm>
            <a:prstGeom prst="ellipse">
              <a:avLst/>
            </a:prstGeom>
            <a:solidFill>
              <a:srgbClr val="008CBA"/>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pt-PT" sz="1400" b="1" dirty="0">
                  <a:latin typeface="Arial Narrow" panose="020B0606020202030204" pitchFamily="34" charset="0"/>
                  <a:ea typeface="Century Gothic" panose="020B0502020202020204" pitchFamily="2" charset="0"/>
                  <a:cs typeface="Century Gothic" panose="020B0502020202020204" pitchFamily="2" charset="0"/>
                </a:rPr>
                <a:t>2021</a:t>
              </a:r>
            </a:p>
            <a:p>
              <a:pPr algn="ctr">
                <a:defRPr lang="en-US">
                  <a:solidFill>
                    <a:srgbClr val="FFFFFF"/>
                  </a:solidFill>
                </a:defRPr>
              </a:pPr>
              <a:r>
                <a:rPr lang="pt-PT" sz="1400" dirty="0">
                  <a:latin typeface="Arial Narrow" panose="020B0606020202030204" pitchFamily="34" charset="0"/>
                  <a:ea typeface="Century Gothic" panose="020B0502020202020204" pitchFamily="2" charset="0"/>
                  <a:cs typeface="Century Gothic" panose="020B0502020202020204" pitchFamily="2" charset="0"/>
                </a:rPr>
                <a:t>10 June</a:t>
              </a:r>
              <a:endParaRPr lang="pt-PT" sz="1400" dirty="0">
                <a:latin typeface="Arial Narrow" panose="020B0606020202030204" pitchFamily="34" charset="0"/>
              </a:endParaRPr>
            </a:p>
            <a:p>
              <a:pPr algn="ctr">
                <a:lnSpc>
                  <a:spcPts val="1200"/>
                </a:lnSpc>
                <a:defRPr lang="en-US">
                  <a:solidFill>
                    <a:srgbClr val="FFFFFF"/>
                  </a:solidFill>
                </a:defRPr>
              </a:pPr>
              <a:r>
                <a:rPr lang="pt-PT" altLang="en-US" sz="1000" dirty="0" err="1">
                  <a:solidFill>
                    <a:schemeClr val="bg1"/>
                  </a:solidFill>
                  <a:latin typeface="Arial Narrow" panose="020B0606020202030204" pitchFamily="34" charset="0"/>
                  <a:sym typeface="+mn-ea"/>
                </a:rPr>
                <a:t>Market</a:t>
              </a:r>
              <a:endParaRPr lang="pt-PT" altLang="en-US" sz="1000" dirty="0" err="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pt-PT" altLang="en-US" sz="1000" dirty="0">
                  <a:solidFill>
                    <a:schemeClr val="bg1"/>
                  </a:solidFill>
                  <a:latin typeface="Arial Narrow" panose="020B0606020202030204" pitchFamily="34" charset="0"/>
                  <a:sym typeface="+mn-ea"/>
                </a:rPr>
                <a:t>Opportunity</a:t>
              </a:r>
              <a:endParaRPr lang="pt-PT" sz="1000">
                <a:solidFill>
                  <a:schemeClr val="bg1"/>
                </a:solidFill>
                <a:latin typeface="Arial Narrow" panose="020B0606020202030204" pitchFamily="34" charset="0"/>
              </a:endParaRPr>
            </a:p>
            <a:p>
              <a:pPr algn="ctr" defTabSz="899795">
                <a:defRPr lang="en-US">
                  <a:solidFill>
                    <a:srgbClr val="FFFFFF"/>
                  </a:solidFill>
                </a:defRPr>
              </a:pPr>
              <a:endParaRPr lang="pt-PT" sz="1000" dirty="0">
                <a:latin typeface="Arial Narrow" panose="020B0606020202030204" pitchFamily="34" charset="0"/>
              </a:endParaRPr>
            </a:p>
          </p:txBody>
        </p:sp>
        <p:sp>
          <p:nvSpPr>
            <p:cNvPr id="127" name="TextBox 167"/>
            <p:cNvSpPr/>
            <p:nvPr/>
          </p:nvSpPr>
          <p:spPr>
            <a:xfrm>
              <a:off x="3671" y="7363"/>
              <a:ext cx="1361" cy="388"/>
            </a:xfrm>
            <a:prstGeom prst="rect">
              <a:avLst/>
            </a:prstGeom>
            <a:noFill/>
            <a:ln>
              <a:noFill/>
            </a:ln>
            <a:effectLst/>
          </p:spPr>
          <p:txBody>
            <a:bodyPr vert="horz" wrap="square" lIns="91440" tIns="45720" rIns="91440" bIns="45720" numCol="1" spcCol="215900" anchor="t"/>
            <a:lstStyle/>
            <a:p>
              <a:pPr algn="ctr">
                <a:defRPr lang="en-US"/>
              </a:pPr>
              <a:r>
                <a:rPr lang="pt-PT" sz="100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17:00 -18:30 </a:t>
              </a:r>
            </a:p>
          </p:txBody>
        </p:sp>
      </p:grpSp>
      <p:sp>
        <p:nvSpPr>
          <p:cNvPr id="128" name="Forma automática5"/>
          <p:cNvSpPr/>
          <p:nvPr/>
        </p:nvSpPr>
        <p:spPr>
          <a:xfrm>
            <a:off x="6557010" y="4601210"/>
            <a:ext cx="1007745" cy="539115"/>
          </a:xfrm>
          <a:prstGeom prst="roundRect">
            <a:avLst>
              <a:gd name="adj" fmla="val 16667"/>
            </a:avLst>
          </a:prstGeom>
          <a:gradFill flip="none" rotWithShape="1">
            <a:gsLst>
              <a:gs pos="0">
                <a:srgbClr val="98897E"/>
              </a:gs>
              <a:gs pos="50000">
                <a:srgbClr val="D6C1B4"/>
              </a:gs>
              <a:gs pos="100000">
                <a:srgbClr val="FEE6D3"/>
              </a:gs>
            </a:gsLst>
            <a:path path="circle"/>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en-GB" sz="1200" dirty="0" smtClean="0">
                <a:solidFill>
                  <a:srgbClr val="021731"/>
                </a:solidFill>
                <a:latin typeface="Arial Narrow" panose="020B0606020202030204" pitchFamily="34" charset="0"/>
                <a:ea typeface="Century Gothic" panose="020B0502020202020204" pitchFamily="2" charset="0"/>
                <a:cs typeface="Century Gothic" panose="020B0502020202020204" pitchFamily="2" charset="0"/>
                <a:sym typeface="+mn-ea"/>
              </a:rPr>
              <a:t>Coffee-Break</a:t>
            </a:r>
            <a:endParaRPr lang="pt-PT" sz="1200" b="1" dirty="0" err="1"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129" name="TextBox 206"/>
          <p:cNvSpPr/>
          <p:nvPr/>
        </p:nvSpPr>
        <p:spPr>
          <a:xfrm>
            <a:off x="6533515" y="4846955"/>
            <a:ext cx="1045210" cy="273685"/>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000" b="1">
                <a:latin typeface="Arial" panose="020B0604020202020204" pitchFamily="34" charset="0"/>
                <a:ea typeface="Century Gothic" panose="020B0502020202020204" pitchFamily="2" charset="0"/>
                <a:cs typeface="Arial" panose="020B0604020202020204" pitchFamily="34" charset="0"/>
              </a:rPr>
              <a:t>16:30 – 17:00</a:t>
            </a:r>
          </a:p>
        </p:txBody>
      </p:sp>
      <p:sp>
        <p:nvSpPr>
          <p:cNvPr id="130" name="Cortar Retângulo de Canto Simples 129"/>
          <p:cNvSpPr/>
          <p:nvPr/>
        </p:nvSpPr>
        <p:spPr>
          <a:xfrm>
            <a:off x="9656445" y="86995"/>
            <a:ext cx="1762760" cy="207645"/>
          </a:xfrm>
          <a:prstGeom prst="snip1Rect">
            <a:avLst/>
          </a:prstGeom>
          <a:solidFill>
            <a:srgbClr val="FF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sz="1400" b="1"/>
              <a:t>3</a:t>
            </a:r>
            <a:r>
              <a:rPr lang="pt-PT" altLang="en-US" sz="1400" b="1" baseline="30000"/>
              <a:t>rd</a:t>
            </a:r>
            <a:r>
              <a:rPr lang="pt-PT" altLang="en-US" sz="1400" b="1"/>
              <a:t> DAY </a:t>
            </a:r>
            <a:r>
              <a:rPr lang="pt-PT" altLang="en-US" sz="1400" b="1">
                <a:sym typeface="+mn-ea"/>
              </a:rPr>
              <a:t>-  </a:t>
            </a:r>
            <a:r>
              <a:rPr lang="pt-PT" altLang="en-US" sz="1200" b="1">
                <a:solidFill>
                  <a:srgbClr val="FFFF00"/>
                </a:solidFill>
                <a:sym typeface="+mn-ea"/>
              </a:rPr>
              <a:t>11 JUNE</a:t>
            </a:r>
          </a:p>
        </p:txBody>
      </p:sp>
      <p:grpSp>
        <p:nvGrpSpPr>
          <p:cNvPr id="131" name="Agrupar 130"/>
          <p:cNvGrpSpPr/>
          <p:nvPr/>
        </p:nvGrpSpPr>
        <p:grpSpPr>
          <a:xfrm>
            <a:off x="7581900" y="1647825"/>
            <a:ext cx="451485" cy="105410"/>
            <a:chOff x="11977" y="2442"/>
            <a:chExt cx="1031" cy="166"/>
          </a:xfrm>
        </p:grpSpPr>
        <p:sp>
          <p:nvSpPr>
            <p:cNvPr id="132" name="Oval 131"/>
            <p:cNvSpPr/>
            <p:nvPr/>
          </p:nvSpPr>
          <p:spPr>
            <a:xfrm>
              <a:off x="12824" y="2442"/>
              <a:ext cx="184" cy="166"/>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133" name="Linha9"/>
            <p:cNvSpPr/>
            <p:nvPr/>
          </p:nvSpPr>
          <p:spPr>
            <a:xfrm rot="5400000">
              <a:off x="12437" y="2060"/>
              <a:ext cx="15" cy="934"/>
            </a:xfrm>
            <a:prstGeom prst="line">
              <a:avLst/>
            </a:prstGeom>
            <a:noFill/>
            <a:ln w="9525" cap="flat" cmpd="sng" algn="ctr">
              <a:solidFill>
                <a:srgbClr val="008CBA"/>
              </a:solidFill>
              <a:prstDash val="solid"/>
              <a:headEnd type="none"/>
              <a:tailEnd type="triangle" w="med" len="med"/>
            </a:ln>
            <a:effectLst/>
          </p:spPr>
        </p:sp>
      </p:grpSp>
      <p:grpSp>
        <p:nvGrpSpPr>
          <p:cNvPr id="134" name="Agrupar 133"/>
          <p:cNvGrpSpPr/>
          <p:nvPr/>
        </p:nvGrpSpPr>
        <p:grpSpPr>
          <a:xfrm>
            <a:off x="7590155" y="3199765"/>
            <a:ext cx="451485" cy="105410"/>
            <a:chOff x="11977" y="2442"/>
            <a:chExt cx="1031" cy="166"/>
          </a:xfrm>
        </p:grpSpPr>
        <p:sp>
          <p:nvSpPr>
            <p:cNvPr id="135" name="Oval 134"/>
            <p:cNvSpPr/>
            <p:nvPr/>
          </p:nvSpPr>
          <p:spPr>
            <a:xfrm>
              <a:off x="12824" y="2442"/>
              <a:ext cx="184" cy="166"/>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136" name="Linha9"/>
            <p:cNvSpPr/>
            <p:nvPr/>
          </p:nvSpPr>
          <p:spPr>
            <a:xfrm rot="5400000">
              <a:off x="12437" y="2060"/>
              <a:ext cx="15" cy="934"/>
            </a:xfrm>
            <a:prstGeom prst="line">
              <a:avLst/>
            </a:prstGeom>
            <a:noFill/>
            <a:ln w="9525" cap="flat" cmpd="sng" algn="ctr">
              <a:solidFill>
                <a:srgbClr val="008CBA"/>
              </a:solidFill>
              <a:prstDash val="solid"/>
              <a:headEnd type="none"/>
              <a:tailEnd type="triangle" w="med" len="med"/>
            </a:ln>
            <a:effectLst/>
          </p:spPr>
        </p:sp>
      </p:grpSp>
      <p:grpSp>
        <p:nvGrpSpPr>
          <p:cNvPr id="137" name="Agrupar 136"/>
          <p:cNvGrpSpPr/>
          <p:nvPr/>
        </p:nvGrpSpPr>
        <p:grpSpPr>
          <a:xfrm>
            <a:off x="7576820" y="4848860"/>
            <a:ext cx="451485" cy="105410"/>
            <a:chOff x="11977" y="2442"/>
            <a:chExt cx="1031" cy="166"/>
          </a:xfrm>
        </p:grpSpPr>
        <p:sp>
          <p:nvSpPr>
            <p:cNvPr id="153" name="Oval 152"/>
            <p:cNvSpPr/>
            <p:nvPr/>
          </p:nvSpPr>
          <p:spPr>
            <a:xfrm>
              <a:off x="12824" y="2442"/>
              <a:ext cx="184" cy="166"/>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154" name="Linha9"/>
            <p:cNvSpPr/>
            <p:nvPr/>
          </p:nvSpPr>
          <p:spPr>
            <a:xfrm rot="5400000">
              <a:off x="12437" y="2060"/>
              <a:ext cx="15" cy="934"/>
            </a:xfrm>
            <a:prstGeom prst="line">
              <a:avLst/>
            </a:prstGeom>
            <a:noFill/>
            <a:ln w="9525" cap="flat" cmpd="sng" algn="ctr">
              <a:solidFill>
                <a:srgbClr val="008CBA"/>
              </a:solidFill>
              <a:prstDash val="solid"/>
              <a:headEnd type="none"/>
              <a:tailEnd type="triangle" w="med" len="med"/>
            </a:ln>
            <a:effectLst/>
          </p:spPr>
        </p:sp>
      </p:grpSp>
      <p:sp>
        <p:nvSpPr>
          <p:cNvPr id="155" name="Caixa de Texto 154"/>
          <p:cNvSpPr txBox="1"/>
          <p:nvPr/>
        </p:nvSpPr>
        <p:spPr>
          <a:xfrm>
            <a:off x="8612505" y="854710"/>
            <a:ext cx="3284220" cy="988695"/>
          </a:xfrm>
          <a:prstGeom prst="rect">
            <a:avLst/>
          </a:prstGeom>
          <a:noFill/>
        </p:spPr>
        <p:txBody>
          <a:bodyPr wrap="square" rtlCol="0">
            <a:spAutoFit/>
          </a:bodyPr>
          <a:lstStyle/>
          <a:p>
            <a:pPr>
              <a:lnSpc>
                <a:spcPts val="1200"/>
              </a:lnSpc>
              <a:defRPr lang="en-US"/>
            </a:pPr>
            <a:r>
              <a:rPr lang="en-GB" sz="1000" b="1" i="1" dirty="0" smtClean="0">
                <a:solidFill>
                  <a:srgbClr val="008CBA"/>
                </a:solidFill>
                <a:latin typeface="Arial Narrow" panose="020B0606020202030204" pitchFamily="34" charset="0"/>
                <a:sym typeface="+mn-ea"/>
              </a:rPr>
              <a:t>Moderator</a:t>
            </a:r>
            <a:r>
              <a:rPr lang="pt-PT" sz="1000" b="1" i="1" dirty="0">
                <a:solidFill>
                  <a:schemeClr val="tx1"/>
                </a:solidFill>
                <a:latin typeface="Arial Narrow" panose="020B0606020202030204" pitchFamily="34" charset="0"/>
                <a:cs typeface="Arial Narrow" panose="020B0606020202030204" pitchFamily="34" charset="0"/>
                <a:sym typeface="+mn-ea"/>
              </a:rPr>
              <a:t>:</a:t>
            </a:r>
            <a:r>
              <a:rPr lang="pt-PT" sz="1000" i="1" dirty="0">
                <a:solidFill>
                  <a:schemeClr val="tx1"/>
                </a:solidFill>
                <a:latin typeface="Arial Narrow" panose="020B0606020202030204" pitchFamily="34" charset="0"/>
                <a:cs typeface="Arial Narrow" panose="020B0606020202030204" pitchFamily="34" charset="0"/>
                <a:sym typeface="+mn-ea"/>
              </a:rPr>
              <a:t> Cabo Verde</a:t>
            </a:r>
            <a:endParaRPr lang="pt-PT" sz="1000" i="1" dirty="0">
              <a:solidFill>
                <a:schemeClr val="tx1"/>
              </a:solidFill>
              <a:latin typeface="Arial Narrow" panose="020B0606020202030204" pitchFamily="34" charset="0"/>
              <a:cs typeface="Arial Narrow" panose="020B0606020202030204" pitchFamily="34" charset="0"/>
            </a:endParaRPr>
          </a:p>
          <a:p>
            <a:pPr>
              <a:lnSpc>
                <a:spcPts val="1200"/>
              </a:lnSpc>
              <a:defRPr lang="en-US"/>
            </a:pPr>
            <a:r>
              <a:rPr lang="en-GB" sz="1100" b="1" dirty="0" smtClean="0">
                <a:solidFill>
                  <a:srgbClr val="008CBA"/>
                </a:solidFill>
                <a:latin typeface="Arial Narrow" panose="020B0606020202030204" pitchFamily="34" charset="0"/>
                <a:sym typeface="+mn-ea"/>
              </a:rPr>
              <a:t>Speaker</a:t>
            </a:r>
            <a:r>
              <a:rPr lang="pt-BR" sz="1100" b="1" i="1" dirty="0" smtClean="0">
                <a:solidFill>
                  <a:schemeClr val="tx1"/>
                </a:solidFill>
                <a:latin typeface="Arial Narrow" panose="020B0606020202030204" pitchFamily="34" charset="0"/>
                <a:cs typeface="Arial Narrow" panose="020B0606020202030204" pitchFamily="34" charset="0"/>
                <a:sym typeface="+mn-ea"/>
              </a:rPr>
              <a:t>:</a:t>
            </a:r>
            <a:endParaRPr lang="pt-BR" sz="1200" b="1" i="1" dirty="0" smtClean="0">
              <a:solidFill>
                <a:schemeClr val="tx1"/>
              </a:solidFill>
              <a:latin typeface="Arial Narrow" panose="020B0606020202030204" pitchFamily="34" charset="0"/>
              <a:cs typeface="Arial Narrow" panose="020B0606020202030204" pitchFamily="34" charset="0"/>
              <a:sym typeface="+mn-ea"/>
            </a:endParaRPr>
          </a:p>
          <a:p>
            <a:pPr>
              <a:lnSpc>
                <a:spcPct val="80000"/>
              </a:lnSpc>
            </a:pPr>
            <a:r>
              <a:rPr sz="1200" dirty="0" smtClean="0">
                <a:solidFill>
                  <a:srgbClr val="008CBA"/>
                </a:solidFill>
                <a:latin typeface="Arial Narrow" panose="020B0606020202030204" pitchFamily="34" charset="0"/>
                <a:cs typeface="Arial Narrow" panose="020B0606020202030204" pitchFamily="34" charset="0"/>
                <a:sym typeface="+mn-ea"/>
              </a:rPr>
              <a:t>■</a:t>
            </a:r>
            <a:r>
              <a:rPr sz="1000" dirty="0" smtClean="0">
                <a:solidFill>
                  <a:schemeClr val="tx1"/>
                </a:solidFill>
                <a:latin typeface="Arial Narrow" panose="020B0606020202030204" pitchFamily="34" charset="0"/>
                <a:cs typeface="Arial Narrow" panose="020B0606020202030204" pitchFamily="34" charset="0"/>
                <a:sym typeface="+mn-ea"/>
              </a:rPr>
              <a:t> </a:t>
            </a:r>
            <a:r>
              <a:rPr lang="pt-PT" altLang="en-US" sz="1000" dirty="0" smtClean="0">
                <a:solidFill>
                  <a:schemeClr val="tx1"/>
                </a:solidFill>
                <a:latin typeface="Arial Narrow" panose="020B0606020202030204" pitchFamily="34" charset="0"/>
                <a:cs typeface="Arial Narrow" panose="020B0606020202030204" pitchFamily="34" charset="0"/>
                <a:sym typeface="+mn-ea"/>
              </a:rPr>
              <a:t>ECOWAS Investment and Development Bank</a:t>
            </a:r>
          </a:p>
          <a:p>
            <a:pPr>
              <a:lnSpc>
                <a:spcPct val="80000"/>
              </a:lnSpc>
            </a:pPr>
            <a:r>
              <a:rPr sz="1200" dirty="0" smtClean="0">
                <a:solidFill>
                  <a:srgbClr val="008CBA"/>
                </a:solidFill>
                <a:latin typeface="Arial Narrow" panose="020B0606020202030204" pitchFamily="34" charset="0"/>
                <a:cs typeface="Arial Narrow" panose="020B0606020202030204" pitchFamily="34" charset="0"/>
                <a:sym typeface="+mn-ea"/>
              </a:rPr>
              <a:t>■ </a:t>
            </a:r>
            <a:r>
              <a:rPr sz="1000" dirty="0" smtClean="0">
                <a:solidFill>
                  <a:schemeClr val="tx1"/>
                </a:solidFill>
                <a:latin typeface="Arial Narrow" panose="020B0606020202030204" pitchFamily="34" charset="0"/>
                <a:cs typeface="Arial Narrow" panose="020B0606020202030204" pitchFamily="34" charset="0"/>
                <a:sym typeface="+mn-ea"/>
              </a:rPr>
              <a:t>African Guarantee and Economic Cooperation Fund</a:t>
            </a:r>
          </a:p>
          <a:p>
            <a:pPr>
              <a:lnSpc>
                <a:spcPct val="80000"/>
              </a:lnSpc>
            </a:pPr>
            <a:r>
              <a:rPr sz="1200" dirty="0" smtClean="0">
                <a:solidFill>
                  <a:srgbClr val="008CBA"/>
                </a:solidFill>
                <a:latin typeface="Arial Narrow" panose="020B0606020202030204" pitchFamily="34" charset="0"/>
                <a:cs typeface="Arial Narrow" panose="020B0606020202030204" pitchFamily="34" charset="0"/>
                <a:sym typeface="+mn-ea"/>
              </a:rPr>
              <a:t>■ </a:t>
            </a:r>
            <a:r>
              <a:rPr sz="1000" dirty="0">
                <a:solidFill>
                  <a:schemeClr val="tx1"/>
                </a:solidFill>
                <a:latin typeface="Arial Narrow" panose="020B0606020202030204" pitchFamily="34" charset="0"/>
                <a:sym typeface="+mn-ea"/>
              </a:rPr>
              <a:t>African Development Bank - AfDB</a:t>
            </a:r>
          </a:p>
          <a:p>
            <a:pPr>
              <a:lnSpc>
                <a:spcPct val="80000"/>
              </a:lnSpc>
            </a:pPr>
            <a:r>
              <a:rPr sz="1200" dirty="0" smtClean="0">
                <a:solidFill>
                  <a:srgbClr val="008CBA"/>
                </a:solidFill>
                <a:latin typeface="Arial Narrow" panose="020B0606020202030204" pitchFamily="34" charset="0"/>
                <a:cs typeface="Arial Narrow" panose="020B0606020202030204" pitchFamily="34" charset="0"/>
                <a:sym typeface="+mn-ea"/>
              </a:rPr>
              <a:t>■ </a:t>
            </a:r>
            <a:r>
              <a:rPr sz="1000" dirty="0">
                <a:solidFill>
                  <a:schemeClr val="tx1"/>
                </a:solidFill>
                <a:latin typeface="Arial Narrow" panose="020B0606020202030204" pitchFamily="34" charset="0"/>
                <a:cs typeface="Arial Narrow" panose="020B0606020202030204" pitchFamily="34" charset="0"/>
                <a:sym typeface="+mn-ea"/>
              </a:rPr>
              <a:t>International Finance Corporation - IFC</a:t>
            </a:r>
          </a:p>
        </p:txBody>
      </p:sp>
      <p:sp>
        <p:nvSpPr>
          <p:cNvPr id="165" name="Caixa de Texto 164"/>
          <p:cNvSpPr txBox="1"/>
          <p:nvPr/>
        </p:nvSpPr>
        <p:spPr>
          <a:xfrm>
            <a:off x="8524240" y="3886200"/>
            <a:ext cx="3430905" cy="781752"/>
          </a:xfrm>
          <a:prstGeom prst="rect">
            <a:avLst/>
          </a:prstGeom>
          <a:noFill/>
        </p:spPr>
        <p:txBody>
          <a:bodyPr wrap="square" rtlCol="0">
            <a:spAutoFit/>
          </a:bodyPr>
          <a:lstStyle/>
          <a:p>
            <a:pPr>
              <a:lnSpc>
                <a:spcPct val="80000"/>
              </a:lnSpc>
            </a:pPr>
            <a:r>
              <a:rPr lang="en-GB" sz="1000" b="1" i="1" dirty="0" smtClean="0">
                <a:solidFill>
                  <a:srgbClr val="008CBA"/>
                </a:solidFill>
                <a:latin typeface="Arial Narrow" panose="020B0606020202030204" pitchFamily="34" charset="0"/>
                <a:sym typeface="+mn-ea"/>
              </a:rPr>
              <a:t>Moderator</a:t>
            </a:r>
            <a:r>
              <a:rPr lang="pt-PT" sz="1000" dirty="0">
                <a:solidFill>
                  <a:schemeClr val="tx1"/>
                </a:solidFill>
                <a:latin typeface="Arial Narrow" panose="020B0606020202030204" pitchFamily="34" charset="0"/>
                <a:cs typeface="Arial Narrow" panose="020B0606020202030204" pitchFamily="34" charset="0"/>
                <a:sym typeface="+mn-ea"/>
              </a:rPr>
              <a:t>: Cabo Verde</a:t>
            </a:r>
          </a:p>
          <a:p>
            <a:pPr>
              <a:lnSpc>
                <a:spcPct val="80000"/>
              </a:lnSpc>
            </a:pPr>
            <a:r>
              <a:rPr lang="en-GB" sz="1000" b="1" dirty="0" smtClean="0">
                <a:solidFill>
                  <a:srgbClr val="008CBA"/>
                </a:solidFill>
                <a:latin typeface="Arial Narrow" panose="020B0606020202030204" pitchFamily="34" charset="0"/>
                <a:sym typeface="+mn-ea"/>
              </a:rPr>
              <a:t>Speaker</a:t>
            </a:r>
            <a:r>
              <a:rPr lang="pt-PT" sz="1000" i="1" dirty="0">
                <a:solidFill>
                  <a:schemeClr val="tx1"/>
                </a:solidFill>
                <a:latin typeface="Arial Narrow" panose="020B0606020202030204" pitchFamily="34" charset="0"/>
                <a:cs typeface="Arial Narrow" panose="020B0606020202030204" pitchFamily="34" charset="0"/>
                <a:sym typeface="+mn-ea"/>
              </a:rPr>
              <a:t>: </a:t>
            </a:r>
          </a:p>
          <a:p>
            <a:pPr>
              <a:lnSpc>
                <a:spcPct val="80000"/>
              </a:lnSpc>
            </a:pPr>
            <a:r>
              <a:rPr sz="1200" dirty="0" smtClean="0">
                <a:solidFill>
                  <a:srgbClr val="008CBA"/>
                </a:solidFill>
                <a:latin typeface="Arial Narrow" panose="020B0606020202030204" pitchFamily="34" charset="0"/>
                <a:cs typeface="Arial Narrow" panose="020B0606020202030204" pitchFamily="34" charset="0"/>
                <a:sym typeface="+mn-ea"/>
              </a:rPr>
              <a:t>■ </a:t>
            </a:r>
            <a:r>
              <a:rPr sz="1000" dirty="0" smtClean="0">
                <a:solidFill>
                  <a:schemeClr val="tx1"/>
                </a:solidFill>
                <a:latin typeface="Arial Narrow" panose="020B0606020202030204" pitchFamily="34" charset="0"/>
                <a:cs typeface="Arial Narrow" panose="020B0606020202030204" pitchFamily="34" charset="0"/>
                <a:sym typeface="+mn-ea"/>
              </a:rPr>
              <a:t>ECOWAS Commission</a:t>
            </a:r>
          </a:p>
          <a:p>
            <a:pPr>
              <a:lnSpc>
                <a:spcPct val="80000"/>
              </a:lnSpc>
            </a:pPr>
            <a:r>
              <a:rPr sz="1200" dirty="0" smtClean="0">
                <a:solidFill>
                  <a:srgbClr val="008CBA"/>
                </a:solidFill>
                <a:latin typeface="Arial Narrow" panose="020B0606020202030204" pitchFamily="34" charset="0"/>
                <a:cs typeface="Arial Narrow" panose="020B0606020202030204" pitchFamily="34" charset="0"/>
                <a:sym typeface="+mn-ea"/>
              </a:rPr>
              <a:t>■ </a:t>
            </a:r>
            <a:r>
              <a:rPr lang="pt-PT" sz="1000" i="1" dirty="0">
                <a:latin typeface="Arial Narrow" panose="020B0606020202030204" pitchFamily="34" charset="0"/>
              </a:rPr>
              <a:t>ANPROTEC</a:t>
            </a:r>
            <a:r>
              <a:rPr lang="pt-PT" sz="1000" i="1" dirty="0">
                <a:latin typeface="Arial Narrow" panose="020B0606020202030204" pitchFamily="34" charset="0"/>
                <a:cs typeface="Arial Narrow" panose="020B0606020202030204" pitchFamily="34" charset="0"/>
                <a:sym typeface="+mn-ea"/>
              </a:rPr>
              <a:t> </a:t>
            </a:r>
            <a:r>
              <a:rPr lang="pt-PT" altLang="en-US" sz="1000" dirty="0">
                <a:latin typeface="Arial Narrow" panose="020B0606020202030204" pitchFamily="34" charset="0"/>
                <a:cs typeface="Arial Narrow" panose="020B0606020202030204" pitchFamily="34" charset="0"/>
                <a:sym typeface="+mn-ea"/>
              </a:rPr>
              <a:t>- </a:t>
            </a:r>
            <a:r>
              <a:rPr lang="pt-PT" sz="1000" i="1" dirty="0">
                <a:latin typeface="Arial Narrow" panose="020B0606020202030204" pitchFamily="34" charset="0"/>
                <a:cs typeface="Arial Narrow" panose="020B0606020202030204" pitchFamily="34" charset="0"/>
                <a:sym typeface="+mn-ea"/>
              </a:rPr>
              <a:t>Brazil </a:t>
            </a:r>
            <a:endParaRPr lang="pt-PT" sz="1000" dirty="0">
              <a:latin typeface="Arial Narrow" panose="020B0606020202030204" pitchFamily="34" charset="0"/>
              <a:cs typeface="Arial Narrow" panose="020B0606020202030204" pitchFamily="34" charset="0"/>
              <a:sym typeface="+mn-ea"/>
            </a:endParaRPr>
          </a:p>
          <a:p>
            <a:pPr>
              <a:lnSpc>
                <a:spcPct val="80000"/>
              </a:lnSpc>
            </a:pPr>
            <a:r>
              <a:rPr sz="1200" dirty="0" smtClean="0">
                <a:solidFill>
                  <a:srgbClr val="008CBA"/>
                </a:solidFill>
                <a:latin typeface="Arial Narrow" panose="020B0606020202030204" pitchFamily="34" charset="0"/>
                <a:cs typeface="Arial Narrow" panose="020B0606020202030204" pitchFamily="34" charset="0"/>
                <a:sym typeface="+mn-ea"/>
              </a:rPr>
              <a:t>■ </a:t>
            </a:r>
            <a:r>
              <a:rPr sz="1000" dirty="0" smtClean="0">
                <a:solidFill>
                  <a:schemeClr val="tx1"/>
                </a:solidFill>
                <a:latin typeface="Arial Narrow" panose="020B0606020202030204" pitchFamily="34" charset="0"/>
                <a:cs typeface="Arial Narrow" panose="020B0606020202030204" pitchFamily="34" charset="0"/>
                <a:sym typeface="+mn-ea"/>
              </a:rPr>
              <a:t>French Development Agency - </a:t>
            </a:r>
            <a:r>
              <a:rPr sz="1000" i="1" dirty="0" smtClean="0">
                <a:solidFill>
                  <a:schemeClr val="tx1"/>
                </a:solidFill>
                <a:latin typeface="Arial Narrow" panose="020B0606020202030204" pitchFamily="34" charset="0"/>
                <a:cs typeface="Arial Narrow" panose="020B0606020202030204" pitchFamily="34" charset="0"/>
                <a:sym typeface="+mn-ea"/>
              </a:rPr>
              <a:t>AFD</a:t>
            </a:r>
          </a:p>
        </p:txBody>
      </p:sp>
      <p:sp>
        <p:nvSpPr>
          <p:cNvPr id="169" name="CaixaDeTexto 1"/>
          <p:cNvSpPr txBox="1"/>
          <p:nvPr/>
        </p:nvSpPr>
        <p:spPr>
          <a:xfrm>
            <a:off x="2446020" y="6650990"/>
            <a:ext cx="3883025" cy="245110"/>
          </a:xfrm>
          <a:prstGeom prst="rect">
            <a:avLst/>
          </a:prstGeom>
          <a:noFill/>
        </p:spPr>
        <p:txBody>
          <a:bodyPr wrap="square" rtlCol="0">
            <a:spAutoFit/>
          </a:bodyPr>
          <a:lstStyle/>
          <a:p>
            <a:r>
              <a:rPr lang="en-US" sz="1000" b="1" dirty="0">
                <a:solidFill>
                  <a:schemeClr val="bg1"/>
                </a:solidFill>
              </a:rPr>
              <a:t>Remark</a:t>
            </a:r>
            <a:r>
              <a:rPr lang="en-US" sz="1000" dirty="0"/>
              <a:t>: Some of the names indicated are still being </a:t>
            </a:r>
            <a:r>
              <a:rPr lang="en-US" sz="1000" dirty="0" smtClean="0"/>
              <a:t>confirmed</a:t>
            </a:r>
            <a:r>
              <a:rPr lang="pt-PT" altLang="en-US" sz="1000" dirty="0" smtClean="0"/>
              <a:t>.</a:t>
            </a:r>
          </a:p>
        </p:txBody>
      </p:sp>
      <p:sp>
        <p:nvSpPr>
          <p:cNvPr id="170" name="Triângulo Isósceles 169"/>
          <p:cNvSpPr/>
          <p:nvPr/>
        </p:nvSpPr>
        <p:spPr>
          <a:xfrm rot="5400000">
            <a:off x="8321040" y="861695"/>
            <a:ext cx="297815" cy="193040"/>
          </a:xfrm>
          <a:prstGeom prst="triangle">
            <a:avLst/>
          </a:prstGeom>
          <a:solidFill>
            <a:schemeClr val="accent2">
              <a:lumMod val="40000"/>
              <a:lumOff val="60000"/>
            </a:schemeClr>
          </a:solidFill>
          <a:ln>
            <a:solidFill>
              <a:schemeClr val="accent2">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176" name="Triângulo Isósceles 175"/>
          <p:cNvSpPr/>
          <p:nvPr/>
        </p:nvSpPr>
        <p:spPr>
          <a:xfrm rot="5400000">
            <a:off x="8318500" y="2327275"/>
            <a:ext cx="297815" cy="193040"/>
          </a:xfrm>
          <a:prstGeom prst="triangle">
            <a:avLst/>
          </a:prstGeom>
          <a:solidFill>
            <a:schemeClr val="accent2">
              <a:lumMod val="40000"/>
              <a:lumOff val="60000"/>
            </a:schemeClr>
          </a:solidFill>
          <a:ln>
            <a:solidFill>
              <a:schemeClr val="accent2">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177" name="Triângulo Isósceles 176"/>
          <p:cNvSpPr/>
          <p:nvPr/>
        </p:nvSpPr>
        <p:spPr>
          <a:xfrm rot="5400000">
            <a:off x="8315960" y="4041140"/>
            <a:ext cx="297815" cy="193040"/>
          </a:xfrm>
          <a:prstGeom prst="triangle">
            <a:avLst/>
          </a:prstGeom>
          <a:solidFill>
            <a:schemeClr val="accent2">
              <a:lumMod val="40000"/>
              <a:lumOff val="60000"/>
            </a:schemeClr>
          </a:solidFill>
          <a:ln>
            <a:solidFill>
              <a:schemeClr val="accent2">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178" name="Triângulo Isósceles 177"/>
          <p:cNvSpPr/>
          <p:nvPr/>
        </p:nvSpPr>
        <p:spPr>
          <a:xfrm rot="5400000">
            <a:off x="8324215" y="5571490"/>
            <a:ext cx="297815" cy="193040"/>
          </a:xfrm>
          <a:prstGeom prst="triangle">
            <a:avLst/>
          </a:prstGeom>
          <a:solidFill>
            <a:schemeClr val="accent2">
              <a:lumMod val="40000"/>
              <a:lumOff val="60000"/>
            </a:schemeClr>
          </a:solidFill>
          <a:ln>
            <a:solidFill>
              <a:schemeClr val="accent2">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179" name="Conexão Reta 178"/>
          <p:cNvCxnSpPr/>
          <p:nvPr/>
        </p:nvCxnSpPr>
        <p:spPr>
          <a:xfrm>
            <a:off x="864870" y="1166495"/>
            <a:ext cx="5080" cy="5405755"/>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180" name="Linha2"/>
          <p:cNvSpPr/>
          <p:nvPr/>
        </p:nvSpPr>
        <p:spPr>
          <a:xfrm>
            <a:off x="2856865" y="3259455"/>
            <a:ext cx="220980" cy="0"/>
          </a:xfrm>
          <a:prstGeom prst="line">
            <a:avLst/>
          </a:prstGeom>
          <a:noFill/>
          <a:ln w="19050" cap="flat" cmpd="sng" algn="ctr">
            <a:solidFill>
              <a:schemeClr val="bg1"/>
            </a:solidFill>
            <a:prstDash val="solid"/>
            <a:headEnd type="none"/>
            <a:tailEnd type="triangle" w="med" len="med"/>
          </a:ln>
          <a:effectLst/>
        </p:spPr>
      </p:sp>
      <p:grpSp>
        <p:nvGrpSpPr>
          <p:cNvPr id="181" name="Agrupar 180"/>
          <p:cNvGrpSpPr/>
          <p:nvPr/>
        </p:nvGrpSpPr>
        <p:grpSpPr>
          <a:xfrm>
            <a:off x="2605405" y="2346325"/>
            <a:ext cx="1153160" cy="1165860"/>
            <a:chOff x="3447" y="3520"/>
            <a:chExt cx="1816" cy="1836"/>
          </a:xfrm>
        </p:grpSpPr>
        <p:sp>
          <p:nvSpPr>
            <p:cNvPr id="184" name="Oval 47"/>
            <p:cNvSpPr/>
            <p:nvPr/>
          </p:nvSpPr>
          <p:spPr>
            <a:xfrm>
              <a:off x="3447" y="3520"/>
              <a:ext cx="1816" cy="1836"/>
            </a:xfrm>
            <a:prstGeom prst="ellipse">
              <a:avLst/>
            </a:prstGeom>
            <a:solidFill>
              <a:srgbClr val="008CBA"/>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pt-PT" sz="1400" b="1" dirty="0">
                  <a:latin typeface="Arial Narrow" panose="020B0606020202030204" pitchFamily="34" charset="0"/>
                  <a:ea typeface="Century Gothic" panose="020B0502020202020204" pitchFamily="2" charset="0"/>
                  <a:cs typeface="Century Gothic" panose="020B0502020202020204" pitchFamily="2" charset="0"/>
                </a:rPr>
                <a:t>2021</a:t>
              </a:r>
            </a:p>
            <a:p>
              <a:pPr algn="ctr">
                <a:defRPr lang="en-US">
                  <a:solidFill>
                    <a:srgbClr val="FFFFFF"/>
                  </a:solidFill>
                </a:defRPr>
              </a:pPr>
              <a:r>
                <a:rPr lang="pt-PT" sz="1400" dirty="0">
                  <a:latin typeface="Arial Narrow" panose="020B0606020202030204" pitchFamily="34" charset="0"/>
                  <a:ea typeface="Century Gothic" panose="020B0502020202020204" pitchFamily="2" charset="0"/>
                  <a:cs typeface="Century Gothic" panose="020B0502020202020204" pitchFamily="2" charset="0"/>
                  <a:sym typeface="+mn-ea"/>
                </a:rPr>
                <a:t>10 June</a:t>
              </a:r>
              <a:endParaRPr lang="pt-PT" sz="1400" dirty="0">
                <a:latin typeface="Arial Narrow" panose="020B0606020202030204" pitchFamily="34" charset="0"/>
              </a:endParaRPr>
            </a:p>
            <a:p>
              <a:pPr algn="ctr">
                <a:defRPr lang="en-US">
                  <a:solidFill>
                    <a:srgbClr val="FFFFFF"/>
                  </a:solidFill>
                </a:defRPr>
              </a:pPr>
              <a:r>
                <a:rPr lang="pt-PT" sz="1000" dirty="0">
                  <a:latin typeface="Arial Narrow" panose="020B0606020202030204" pitchFamily="34" charset="0"/>
                  <a:sym typeface="+mn-ea"/>
                </a:rPr>
                <a:t>Business </a:t>
              </a:r>
              <a:r>
                <a:rPr lang="pt-PT" sz="1000" dirty="0" err="1" smtClean="0">
                  <a:latin typeface="Arial Narrow" panose="020B0606020202030204" pitchFamily="34" charset="0"/>
                  <a:sym typeface="+mn-ea"/>
                </a:rPr>
                <a:t>Opportunities</a:t>
              </a:r>
              <a:endParaRPr lang="pt-PT" sz="1000" dirty="0">
                <a:latin typeface="Arial Narrow" panose="020B0606020202030204" pitchFamily="34" charset="0"/>
              </a:endParaRPr>
            </a:p>
          </p:txBody>
        </p:sp>
        <p:sp>
          <p:nvSpPr>
            <p:cNvPr id="185" name="TextBox 110"/>
            <p:cNvSpPr/>
            <p:nvPr/>
          </p:nvSpPr>
          <p:spPr>
            <a:xfrm>
              <a:off x="3614" y="4935"/>
              <a:ext cx="1482" cy="391"/>
            </a:xfrm>
            <a:prstGeom prst="rect">
              <a:avLst/>
            </a:prstGeom>
            <a:noFill/>
            <a:ln>
              <a:noFill/>
            </a:ln>
            <a:effectLst/>
          </p:spPr>
          <p:txBody>
            <a:bodyPr vert="horz" wrap="square" lIns="91440" tIns="45720" rIns="91440" bIns="45720" numCol="1" spcCol="215900" anchor="t"/>
            <a:lstStyle/>
            <a:p>
              <a:pPr algn="ctr">
                <a:defRPr lang="en-US"/>
              </a:pPr>
              <a:r>
                <a:rPr lang="pt-PT" sz="100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08:30 – 10:30</a:t>
              </a:r>
            </a:p>
          </p:txBody>
        </p:sp>
      </p:grpSp>
      <p:sp>
        <p:nvSpPr>
          <p:cNvPr id="186" name="Rectangle: Rounded Corners 137"/>
          <p:cNvSpPr/>
          <p:nvPr/>
        </p:nvSpPr>
        <p:spPr>
          <a:xfrm>
            <a:off x="1581150" y="2930525"/>
            <a:ext cx="1007745" cy="529590"/>
          </a:xfrm>
          <a:prstGeom prst="roundRect">
            <a:avLst>
              <a:gd name="adj" fmla="val 16667"/>
            </a:avLst>
          </a:prstGeom>
          <a:gradFill flip="none" rotWithShape="1">
            <a:gsLst>
              <a:gs pos="0">
                <a:srgbClr val="98897E"/>
              </a:gs>
              <a:gs pos="50000">
                <a:srgbClr val="D6C1B4"/>
              </a:gs>
              <a:gs pos="100000">
                <a:srgbClr val="FEE6D3"/>
              </a:gs>
            </a:gsLst>
            <a:path path="circle"/>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en-GB" sz="1200" dirty="0" smtClean="0">
                <a:solidFill>
                  <a:srgbClr val="021731"/>
                </a:solidFill>
                <a:latin typeface="Arial Narrow" panose="020B0606020202030204" pitchFamily="34" charset="0"/>
                <a:ea typeface="Century Gothic" panose="020B0502020202020204" pitchFamily="2" charset="0"/>
                <a:cs typeface="Century Gothic" panose="020B0502020202020204" pitchFamily="2" charset="0"/>
                <a:sym typeface="+mn-ea"/>
              </a:rPr>
              <a:t>Coffee-Break</a:t>
            </a:r>
            <a:endParaRPr lang="pt-PT"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191" name="TextBox 138"/>
          <p:cNvSpPr/>
          <p:nvPr/>
        </p:nvSpPr>
        <p:spPr>
          <a:xfrm>
            <a:off x="1557655" y="3197225"/>
            <a:ext cx="1045210" cy="273050"/>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000" b="1">
                <a:latin typeface="Arial" panose="020B0604020202020204" pitchFamily="34" charset="0"/>
                <a:ea typeface="Century Gothic" panose="020B0502020202020204" pitchFamily="2" charset="0"/>
                <a:cs typeface="Arial" panose="020B0604020202020204" pitchFamily="34" charset="0"/>
              </a:rPr>
              <a:t>10:30 – 11:00</a:t>
            </a:r>
          </a:p>
        </p:txBody>
      </p:sp>
      <p:grpSp>
        <p:nvGrpSpPr>
          <p:cNvPr id="192" name="Agrupar 191"/>
          <p:cNvGrpSpPr/>
          <p:nvPr/>
        </p:nvGrpSpPr>
        <p:grpSpPr>
          <a:xfrm>
            <a:off x="2609215" y="3863340"/>
            <a:ext cx="1153160" cy="1165860"/>
            <a:chOff x="3453" y="5909"/>
            <a:chExt cx="1816" cy="1836"/>
          </a:xfrm>
        </p:grpSpPr>
        <p:sp>
          <p:nvSpPr>
            <p:cNvPr id="194" name="Oval 85"/>
            <p:cNvSpPr/>
            <p:nvPr/>
          </p:nvSpPr>
          <p:spPr>
            <a:xfrm>
              <a:off x="3453" y="5909"/>
              <a:ext cx="1816" cy="1836"/>
            </a:xfrm>
            <a:prstGeom prst="ellipse">
              <a:avLst/>
            </a:prstGeom>
            <a:solidFill>
              <a:srgbClr val="008CBA"/>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pt-PT" sz="1400" b="1" dirty="0">
                  <a:latin typeface="Arial Narrow" panose="020B0606020202030204" pitchFamily="34" charset="0"/>
                  <a:ea typeface="Century Gothic" panose="020B0502020202020204" pitchFamily="2" charset="0"/>
                  <a:cs typeface="Century Gothic" panose="020B0502020202020204" pitchFamily="2" charset="0"/>
                </a:rPr>
                <a:t>2021</a:t>
              </a:r>
            </a:p>
            <a:p>
              <a:pPr algn="ctr">
                <a:defRPr lang="en-US">
                  <a:solidFill>
                    <a:srgbClr val="FFFFFF"/>
                  </a:solidFill>
                </a:defRPr>
              </a:pPr>
              <a:r>
                <a:rPr lang="pt-PT" sz="1400" dirty="0">
                  <a:latin typeface="Arial Narrow" panose="020B0606020202030204" pitchFamily="34" charset="0"/>
                  <a:ea typeface="Century Gothic" panose="020B0502020202020204" pitchFamily="2" charset="0"/>
                  <a:cs typeface="Century Gothic" panose="020B0502020202020204" pitchFamily="2" charset="0"/>
                  <a:sym typeface="+mn-ea"/>
                </a:rPr>
                <a:t>10 June</a:t>
              </a:r>
              <a:endParaRPr lang="pt-PT" sz="1400" dirty="0">
                <a:latin typeface="Arial Narrow" panose="020B0606020202030204" pitchFamily="34" charset="0"/>
              </a:endParaRPr>
            </a:p>
            <a:p>
              <a:pPr algn="ctr">
                <a:defRPr lang="en-US">
                  <a:solidFill>
                    <a:srgbClr val="FFFFFF"/>
                  </a:solidFill>
                </a:defRPr>
              </a:pPr>
              <a:r>
                <a:rPr lang="pt-PT" sz="1000" dirty="0">
                  <a:latin typeface="Arial Narrow" panose="020B0606020202030204" pitchFamily="34" charset="0"/>
                  <a:sym typeface="+mn-ea"/>
                </a:rPr>
                <a:t>Business </a:t>
              </a:r>
              <a:r>
                <a:rPr lang="pt-PT" sz="1000" dirty="0" err="1" smtClean="0">
                  <a:latin typeface="Arial Narrow" panose="020B0606020202030204" pitchFamily="34" charset="0"/>
                  <a:sym typeface="+mn-ea"/>
                </a:rPr>
                <a:t>Opportunities</a:t>
              </a:r>
              <a:endParaRPr lang="pt-PT" sz="1000" dirty="0">
                <a:latin typeface="Arial Narrow" panose="020B0606020202030204" pitchFamily="34" charset="0"/>
              </a:endParaRPr>
            </a:p>
          </p:txBody>
        </p:sp>
        <p:sp>
          <p:nvSpPr>
            <p:cNvPr id="198" name="TextBox 167"/>
            <p:cNvSpPr/>
            <p:nvPr/>
          </p:nvSpPr>
          <p:spPr>
            <a:xfrm>
              <a:off x="3653" y="7333"/>
              <a:ext cx="1361" cy="388"/>
            </a:xfrm>
            <a:prstGeom prst="rect">
              <a:avLst/>
            </a:prstGeom>
            <a:noFill/>
            <a:ln>
              <a:noFill/>
            </a:ln>
            <a:effectLst/>
          </p:spPr>
          <p:txBody>
            <a:bodyPr vert="horz" wrap="square" lIns="91440" tIns="45720" rIns="91440" bIns="45720" numCol="1" spcCol="215900" anchor="t"/>
            <a:lstStyle/>
            <a:p>
              <a:pPr algn="ctr">
                <a:defRPr lang="en-US"/>
              </a:pPr>
              <a:r>
                <a:rPr lang="pt-PT" sz="100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11:00 -13:00 </a:t>
              </a:r>
            </a:p>
          </p:txBody>
        </p:sp>
      </p:grpSp>
      <p:sp>
        <p:nvSpPr>
          <p:cNvPr id="199" name="Forma automática5"/>
          <p:cNvSpPr/>
          <p:nvPr/>
        </p:nvSpPr>
        <p:spPr>
          <a:xfrm>
            <a:off x="1578610" y="4368165"/>
            <a:ext cx="1007745" cy="539115"/>
          </a:xfrm>
          <a:prstGeom prst="roundRect">
            <a:avLst>
              <a:gd name="adj" fmla="val 16667"/>
            </a:avLst>
          </a:prstGeom>
          <a:gradFill flip="none" rotWithShape="1">
            <a:gsLst>
              <a:gs pos="0">
                <a:srgbClr val="98897E"/>
              </a:gs>
              <a:gs pos="50000">
                <a:srgbClr val="D6C1B4"/>
              </a:gs>
              <a:gs pos="100000">
                <a:srgbClr val="FEE6D3"/>
              </a:gs>
            </a:gsLst>
            <a:path path="circle"/>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b="1" dirty="0" err="1">
                <a:solidFill>
                  <a:schemeClr val="tx1"/>
                </a:solidFill>
                <a:latin typeface="Arial Narrow" panose="020B0606020202030204" pitchFamily="34" charset="0"/>
                <a:sym typeface="+mn-ea"/>
              </a:rPr>
              <a:t>Lunch</a:t>
            </a:r>
            <a:endParaRPr lang="pt-PT" sz="1200" b="1" dirty="0" err="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200" name="TextBox 206"/>
          <p:cNvSpPr/>
          <p:nvPr/>
        </p:nvSpPr>
        <p:spPr>
          <a:xfrm>
            <a:off x="1555115" y="4613910"/>
            <a:ext cx="1045210" cy="273685"/>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000" b="1">
                <a:latin typeface="Arial" panose="020B0604020202020204" pitchFamily="34" charset="0"/>
                <a:ea typeface="Century Gothic" panose="020B0502020202020204" pitchFamily="2" charset="0"/>
                <a:cs typeface="Arial" panose="020B0604020202020204" pitchFamily="34" charset="0"/>
              </a:rPr>
              <a:t>13:00 – 14:30</a:t>
            </a:r>
          </a:p>
        </p:txBody>
      </p:sp>
      <p:sp>
        <p:nvSpPr>
          <p:cNvPr id="202" name="Linha7"/>
          <p:cNvSpPr/>
          <p:nvPr/>
        </p:nvSpPr>
        <p:spPr>
          <a:xfrm rot="16200000">
            <a:off x="2785745" y="2436495"/>
            <a:ext cx="809625" cy="6350"/>
          </a:xfrm>
          <a:prstGeom prst="line">
            <a:avLst/>
          </a:prstGeom>
          <a:noFill/>
          <a:ln w="19050" cap="flat" cmpd="sng" algn="ctr">
            <a:solidFill>
              <a:srgbClr val="008CBA"/>
            </a:solidFill>
            <a:prstDash val="solid"/>
            <a:headEnd type="none" w="med" len="med"/>
            <a:tailEnd type="triangle" w="med" len="med"/>
          </a:ln>
          <a:effectLst/>
        </p:spPr>
      </p:sp>
      <p:sp>
        <p:nvSpPr>
          <p:cNvPr id="203" name="Linha7"/>
          <p:cNvSpPr/>
          <p:nvPr/>
        </p:nvSpPr>
        <p:spPr>
          <a:xfrm>
            <a:off x="2076450" y="5201285"/>
            <a:ext cx="1090295" cy="5715"/>
          </a:xfrm>
          <a:prstGeom prst="line">
            <a:avLst/>
          </a:prstGeom>
          <a:noFill/>
          <a:ln w="19050" cap="flat" cmpd="sng" algn="ctr">
            <a:solidFill>
              <a:srgbClr val="008CBA"/>
            </a:solidFill>
            <a:prstDash val="solid"/>
            <a:headEnd type="none"/>
            <a:tailEnd type="none" w="med" len="med"/>
          </a:ln>
          <a:effectLst/>
        </p:spPr>
      </p:sp>
      <p:sp>
        <p:nvSpPr>
          <p:cNvPr id="204" name="Linha7"/>
          <p:cNvSpPr/>
          <p:nvPr/>
        </p:nvSpPr>
        <p:spPr>
          <a:xfrm flipV="1">
            <a:off x="2077085" y="3660775"/>
            <a:ext cx="1101090" cy="13970"/>
          </a:xfrm>
          <a:prstGeom prst="line">
            <a:avLst/>
          </a:prstGeom>
          <a:noFill/>
          <a:ln w="19050" cap="flat" cmpd="sng" algn="ctr">
            <a:solidFill>
              <a:srgbClr val="008CBA"/>
            </a:solidFill>
            <a:prstDash val="solid"/>
            <a:headEnd type="none"/>
            <a:tailEnd type="none" w="med" len="med"/>
          </a:ln>
          <a:effectLst/>
        </p:spPr>
      </p:sp>
      <p:sp>
        <p:nvSpPr>
          <p:cNvPr id="205" name="Straight Connector 144"/>
          <p:cNvSpPr/>
          <p:nvPr/>
        </p:nvSpPr>
        <p:spPr>
          <a:xfrm flipH="1">
            <a:off x="2082165" y="3484880"/>
            <a:ext cx="5715" cy="189230"/>
          </a:xfrm>
          <a:prstGeom prst="line">
            <a:avLst/>
          </a:prstGeom>
          <a:noFill/>
          <a:ln w="19050" cap="flat" cmpd="sng" algn="ctr">
            <a:solidFill>
              <a:srgbClr val="008CBA"/>
            </a:solidFill>
            <a:prstDash val="solid"/>
            <a:headEnd type="triangle" w="med" len="med"/>
            <a:tailEnd type="none" w="med" len="med"/>
          </a:ln>
          <a:effectLst/>
        </p:spPr>
      </p:sp>
      <p:sp>
        <p:nvSpPr>
          <p:cNvPr id="206" name="Straight Connector 144"/>
          <p:cNvSpPr/>
          <p:nvPr/>
        </p:nvSpPr>
        <p:spPr>
          <a:xfrm flipH="1">
            <a:off x="2077085" y="4932045"/>
            <a:ext cx="5080" cy="268605"/>
          </a:xfrm>
          <a:prstGeom prst="line">
            <a:avLst/>
          </a:prstGeom>
          <a:noFill/>
          <a:ln w="19050" cap="flat" cmpd="sng" algn="ctr">
            <a:solidFill>
              <a:srgbClr val="008CBA"/>
            </a:solidFill>
            <a:prstDash val="solid"/>
            <a:headEnd type="triangle" w="med" len="med"/>
            <a:tailEnd type="none" w="med" len="med"/>
          </a:ln>
          <a:effectLst/>
        </p:spPr>
      </p:sp>
      <p:sp>
        <p:nvSpPr>
          <p:cNvPr id="207" name="Oval 206"/>
          <p:cNvSpPr/>
          <p:nvPr/>
        </p:nvSpPr>
        <p:spPr>
          <a:xfrm>
            <a:off x="3123565" y="3604260"/>
            <a:ext cx="116840" cy="105410"/>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208" name="Oval 207"/>
          <p:cNvSpPr/>
          <p:nvPr/>
        </p:nvSpPr>
        <p:spPr>
          <a:xfrm>
            <a:off x="3109595" y="5159375"/>
            <a:ext cx="116840" cy="105410"/>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215" name="Rectangle: Rounded Corners 137"/>
          <p:cNvSpPr/>
          <p:nvPr/>
        </p:nvSpPr>
        <p:spPr>
          <a:xfrm>
            <a:off x="31750" y="1240155"/>
            <a:ext cx="2132330" cy="252730"/>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b="1" dirty="0" smtClean="0">
                <a:solidFill>
                  <a:srgbClr val="416D12"/>
                </a:solidFill>
                <a:latin typeface="Arial Narrow" panose="020B0606020202030204" pitchFamily="34" charset="0"/>
                <a:sym typeface="+mn-ea"/>
              </a:rPr>
              <a:t>Accreditation - </a:t>
            </a:r>
            <a:r>
              <a:rPr lang="pt-PT" sz="1200" b="1">
                <a:solidFill>
                  <a:srgbClr val="00B4B2"/>
                </a:solidFill>
                <a:latin typeface="Arial" panose="020B0604020202020204" pitchFamily="34" charset="0"/>
                <a:ea typeface="Century Gothic" panose="020B0502020202020204" pitchFamily="2" charset="0"/>
                <a:cs typeface="Arial" panose="020B0604020202020204" pitchFamily="34" charset="0"/>
                <a:sym typeface="+mn-ea"/>
              </a:rPr>
              <a:t>08:00 – 08:15</a:t>
            </a:r>
            <a:endParaRPr lang="pt-PT" sz="1200" b="1">
              <a:solidFill>
                <a:srgbClr val="00B4B2"/>
              </a:solidFill>
              <a:latin typeface="Arial" panose="020B0604020202020204" pitchFamily="34" charset="0"/>
              <a:ea typeface="Century Gothic" panose="020B0502020202020204" pitchFamily="2" charset="0"/>
              <a:cs typeface="Arial" panose="020B0604020202020204" pitchFamily="34" charset="0"/>
            </a:endParaRPr>
          </a:p>
          <a:p>
            <a:pPr algn="ctr">
              <a:defRPr lang="en-US">
                <a:solidFill>
                  <a:srgbClr val="0099CC"/>
                </a:solidFill>
              </a:defRPr>
            </a:pPr>
            <a:endParaRPr lang="pt-PT" sz="1200" b="1" dirty="0" smtClean="0">
              <a:solidFill>
                <a:srgbClr val="416D12"/>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219" name="Cortar Retângulo de Canto Simples 218"/>
          <p:cNvSpPr/>
          <p:nvPr/>
        </p:nvSpPr>
        <p:spPr>
          <a:xfrm>
            <a:off x="24765" y="735965"/>
            <a:ext cx="1676400" cy="231775"/>
          </a:xfrm>
          <a:prstGeom prst="snip1Rect">
            <a:avLst/>
          </a:prstGeom>
          <a:solidFill>
            <a:srgbClr val="FF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sz="1400" b="1">
                <a:sym typeface="+mn-ea"/>
              </a:rPr>
              <a:t>1</a:t>
            </a:r>
            <a:r>
              <a:rPr lang="pt-PT" altLang="en-US" sz="1400" b="1" baseline="30000">
                <a:sym typeface="+mn-ea"/>
              </a:rPr>
              <a:t>st</a:t>
            </a:r>
            <a:r>
              <a:rPr lang="pt-PT" altLang="en-US" sz="1400" b="1">
                <a:sym typeface="+mn-ea"/>
              </a:rPr>
              <a:t> DAY - </a:t>
            </a:r>
            <a:r>
              <a:rPr lang="pt-PT" altLang="en-US" sz="1200" b="1">
                <a:solidFill>
                  <a:srgbClr val="FFFF00"/>
                </a:solidFill>
                <a:sym typeface="+mn-ea"/>
              </a:rPr>
              <a:t>9 JUNE</a:t>
            </a:r>
            <a:endParaRPr lang="pt-PT" altLang="en-US" sz="1200" b="1">
              <a:solidFill>
                <a:srgbClr val="FFFF00"/>
              </a:solidFill>
            </a:endParaRPr>
          </a:p>
        </p:txBody>
      </p:sp>
      <p:sp>
        <p:nvSpPr>
          <p:cNvPr id="220" name="Rectangle: Rounded Corners 137"/>
          <p:cNvSpPr/>
          <p:nvPr/>
        </p:nvSpPr>
        <p:spPr>
          <a:xfrm>
            <a:off x="190500" y="1515745"/>
            <a:ext cx="1374775" cy="422275"/>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100" dirty="0" smtClean="0">
                <a:solidFill>
                  <a:schemeClr val="tx1"/>
                </a:solidFill>
                <a:latin typeface="Arial Narrow" panose="020B0606020202030204" pitchFamily="34" charset="0"/>
                <a:sym typeface="+mn-ea"/>
              </a:rPr>
              <a:t>Business Round</a:t>
            </a:r>
            <a:endParaRPr lang="pt-PT" sz="11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221" name="Rectangle: Rounded Corners 137"/>
          <p:cNvSpPr/>
          <p:nvPr/>
        </p:nvSpPr>
        <p:spPr>
          <a:xfrm>
            <a:off x="184150" y="1986280"/>
            <a:ext cx="1382395" cy="436245"/>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en-GB" sz="1200" dirty="0" smtClean="0">
                <a:solidFill>
                  <a:srgbClr val="021731"/>
                </a:solidFill>
                <a:latin typeface="Arial Narrow" panose="020B0606020202030204" pitchFamily="34" charset="0"/>
                <a:ea typeface="Century Gothic" panose="020B0502020202020204" pitchFamily="2" charset="0"/>
                <a:cs typeface="Century Gothic" panose="020B0502020202020204" pitchFamily="2" charset="0"/>
                <a:sym typeface="+mn-ea"/>
              </a:rPr>
              <a:t>Coffee-Break</a:t>
            </a:r>
            <a:endParaRPr lang="pt-PT" sz="1200" b="1" dirty="0" smtClean="0">
              <a:solidFill>
                <a:srgbClr val="416D12"/>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222" name="Rectangle: Rounded Corners 137"/>
          <p:cNvSpPr/>
          <p:nvPr/>
        </p:nvSpPr>
        <p:spPr>
          <a:xfrm>
            <a:off x="189230" y="2477135"/>
            <a:ext cx="1376045" cy="453390"/>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100" dirty="0" smtClean="0">
                <a:solidFill>
                  <a:schemeClr val="tx1"/>
                </a:solidFill>
                <a:latin typeface="Arial Narrow" panose="020B0606020202030204" pitchFamily="34" charset="0"/>
                <a:sym typeface="+mn-ea"/>
              </a:rPr>
              <a:t>Business Round</a:t>
            </a:r>
            <a:endParaRPr lang="pt-PT" sz="11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223" name="Rectangle: Rounded Corners 137"/>
          <p:cNvSpPr/>
          <p:nvPr/>
        </p:nvSpPr>
        <p:spPr>
          <a:xfrm>
            <a:off x="191770" y="2969895"/>
            <a:ext cx="1373505" cy="440055"/>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b="1" i="1" dirty="0" err="1">
                <a:solidFill>
                  <a:schemeClr val="tx1"/>
                </a:solidFill>
                <a:latin typeface="Arial Narrow" panose="020B0606020202030204" pitchFamily="34" charset="0"/>
                <a:sym typeface="+mn-ea"/>
              </a:rPr>
              <a:t>Lunch</a:t>
            </a:r>
            <a:endParaRPr lang="pt-PT" sz="1200" b="1" i="1" dirty="0" err="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224" name="Rectangle: Rounded Corners 137"/>
          <p:cNvSpPr/>
          <p:nvPr/>
        </p:nvSpPr>
        <p:spPr>
          <a:xfrm>
            <a:off x="187960" y="3440430"/>
            <a:ext cx="1378585" cy="439420"/>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100" dirty="0" smtClean="0">
                <a:solidFill>
                  <a:schemeClr val="tx1"/>
                </a:solidFill>
                <a:latin typeface="Arial Narrow" panose="020B0606020202030204" pitchFamily="34" charset="0"/>
                <a:sym typeface="+mn-ea"/>
              </a:rPr>
              <a:t>Business Round</a:t>
            </a:r>
            <a:endParaRPr lang="pt-PT" sz="11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225" name="TextBox 138"/>
          <p:cNvSpPr/>
          <p:nvPr/>
        </p:nvSpPr>
        <p:spPr>
          <a:xfrm>
            <a:off x="161925" y="2679700"/>
            <a:ext cx="1403350" cy="273050"/>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200" b="1">
                <a:solidFill>
                  <a:srgbClr val="00B4B2"/>
                </a:solidFill>
                <a:latin typeface="Arial" panose="020B0604020202020204" pitchFamily="34" charset="0"/>
                <a:ea typeface="Century Gothic" panose="020B0502020202020204" pitchFamily="2" charset="0"/>
                <a:cs typeface="Arial" panose="020B0604020202020204" pitchFamily="34" charset="0"/>
              </a:rPr>
              <a:t>10:45 – 12:30</a:t>
            </a:r>
          </a:p>
        </p:txBody>
      </p:sp>
      <p:sp>
        <p:nvSpPr>
          <p:cNvPr id="226" name="TextBox 138"/>
          <p:cNvSpPr/>
          <p:nvPr/>
        </p:nvSpPr>
        <p:spPr>
          <a:xfrm>
            <a:off x="161925" y="3168015"/>
            <a:ext cx="1413510" cy="273050"/>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200" b="1">
                <a:solidFill>
                  <a:srgbClr val="00B4B2"/>
                </a:solidFill>
                <a:latin typeface="Arial" panose="020B0604020202020204" pitchFamily="34" charset="0"/>
                <a:ea typeface="Century Gothic" panose="020B0502020202020204" pitchFamily="2" charset="0"/>
                <a:cs typeface="Arial" panose="020B0604020202020204" pitchFamily="34" charset="0"/>
              </a:rPr>
              <a:t>12:30 – 14:00</a:t>
            </a:r>
          </a:p>
        </p:txBody>
      </p:sp>
      <p:sp>
        <p:nvSpPr>
          <p:cNvPr id="227" name="TextBox 138"/>
          <p:cNvSpPr/>
          <p:nvPr/>
        </p:nvSpPr>
        <p:spPr>
          <a:xfrm>
            <a:off x="126365" y="3640455"/>
            <a:ext cx="1438910" cy="273050"/>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200" b="1">
                <a:solidFill>
                  <a:srgbClr val="00B4B2"/>
                </a:solidFill>
                <a:latin typeface="Arial" panose="020B0604020202020204" pitchFamily="34" charset="0"/>
                <a:ea typeface="Century Gothic" panose="020B0502020202020204" pitchFamily="2" charset="0"/>
                <a:cs typeface="Arial" panose="020B0604020202020204" pitchFamily="34" charset="0"/>
              </a:rPr>
              <a:t>14:00 – 15:30</a:t>
            </a:r>
          </a:p>
        </p:txBody>
      </p:sp>
      <p:sp>
        <p:nvSpPr>
          <p:cNvPr id="228" name="TextBox 138"/>
          <p:cNvSpPr/>
          <p:nvPr/>
        </p:nvSpPr>
        <p:spPr>
          <a:xfrm>
            <a:off x="143510" y="1704975"/>
            <a:ext cx="1421765" cy="273050"/>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200" b="1">
                <a:ln>
                  <a:noFill/>
                </a:ln>
                <a:solidFill>
                  <a:srgbClr val="00B4B2"/>
                </a:solidFill>
                <a:latin typeface="Arial" panose="020B0604020202020204" pitchFamily="34" charset="0"/>
                <a:ea typeface="Century Gothic" panose="020B0502020202020204" pitchFamily="2" charset="0"/>
                <a:cs typeface="Arial" panose="020B0604020202020204" pitchFamily="34" charset="0"/>
              </a:rPr>
              <a:t>08:15 – 10:15</a:t>
            </a:r>
          </a:p>
        </p:txBody>
      </p:sp>
      <p:sp>
        <p:nvSpPr>
          <p:cNvPr id="229" name="TextBox 138"/>
          <p:cNvSpPr/>
          <p:nvPr/>
        </p:nvSpPr>
        <p:spPr>
          <a:xfrm>
            <a:off x="144145" y="2176780"/>
            <a:ext cx="1421765" cy="273050"/>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200" b="1">
                <a:solidFill>
                  <a:srgbClr val="00B4B2"/>
                </a:solidFill>
                <a:latin typeface="Arial" panose="020B0604020202020204" pitchFamily="34" charset="0"/>
                <a:ea typeface="Century Gothic" panose="020B0502020202020204" pitchFamily="2" charset="0"/>
                <a:cs typeface="Arial" panose="020B0604020202020204" pitchFamily="34" charset="0"/>
              </a:rPr>
              <a:t>10:15 – 10:45</a:t>
            </a:r>
          </a:p>
        </p:txBody>
      </p:sp>
      <p:sp>
        <p:nvSpPr>
          <p:cNvPr id="231" name="Cortar Retângulo de Canto Simples 230"/>
          <p:cNvSpPr/>
          <p:nvPr/>
        </p:nvSpPr>
        <p:spPr>
          <a:xfrm>
            <a:off x="19685" y="988695"/>
            <a:ext cx="1714500" cy="247650"/>
          </a:xfrm>
          <a:prstGeom prst="snip1Rect">
            <a:avLst/>
          </a:prstGeom>
          <a:solidFill>
            <a:srgbClr val="FF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0">
              <a:lnSpc>
                <a:spcPct val="85000"/>
              </a:lnSpc>
              <a:spcBef>
                <a:spcPts val="0"/>
              </a:spcBef>
              <a:spcAft>
                <a:spcPts val="0"/>
              </a:spcAft>
              <a:defRPr lang="en-US">
                <a:solidFill>
                  <a:srgbClr val="FFFFFF"/>
                </a:solidFill>
              </a:defRPr>
            </a:pPr>
            <a:r>
              <a:rPr lang="en-GB" sz="1200" b="1" dirty="0">
                <a:latin typeface="Arial Narrow" panose="020B0606020202030204" pitchFamily="34" charset="0"/>
                <a:ea typeface="Calibri" panose="020F0502020204030204" charset="0"/>
                <a:cs typeface="Times New Roman" panose="02020603050405020304" pitchFamily="18" charset="0"/>
                <a:sym typeface="+mn-ea"/>
              </a:rPr>
              <a:t>BUSINES</a:t>
            </a:r>
            <a:r>
              <a:rPr lang="pt-PT" altLang="en-GB" sz="1200" b="1" dirty="0">
                <a:latin typeface="Arial Narrow" panose="020B0606020202030204" pitchFamily="34" charset="0"/>
                <a:ea typeface="Calibri" panose="020F0502020204030204" charset="0"/>
                <a:cs typeface="Times New Roman" panose="02020603050405020304" pitchFamily="18" charset="0"/>
                <a:sym typeface="+mn-ea"/>
              </a:rPr>
              <a:t>S</a:t>
            </a:r>
            <a:r>
              <a:rPr lang="en-GB" sz="1200" b="1" dirty="0">
                <a:latin typeface="Arial Narrow" panose="020B0606020202030204" pitchFamily="34" charset="0"/>
                <a:ea typeface="Calibri" panose="020F0502020204030204" charset="0"/>
                <a:cs typeface="Times New Roman" panose="02020603050405020304" pitchFamily="18" charset="0"/>
                <a:sym typeface="+mn-ea"/>
              </a:rPr>
              <a:t> ROUND</a:t>
            </a:r>
            <a:endParaRPr lang="pt-PT" altLang="en-US" sz="1200" b="1" dirty="0" smtClean="0">
              <a:solidFill>
                <a:srgbClr val="FFFFFF"/>
              </a:solidFill>
              <a:latin typeface="Arial Narrow" panose="020B0606020202030204" pitchFamily="34" charset="0"/>
              <a:sym typeface="+mn-ea"/>
            </a:endParaRPr>
          </a:p>
        </p:txBody>
      </p:sp>
      <p:grpSp>
        <p:nvGrpSpPr>
          <p:cNvPr id="232" name="Agrupar 231"/>
          <p:cNvGrpSpPr/>
          <p:nvPr/>
        </p:nvGrpSpPr>
        <p:grpSpPr>
          <a:xfrm>
            <a:off x="66576" y="4521749"/>
            <a:ext cx="1655733" cy="1528118"/>
            <a:chOff x="-64" y="4644"/>
            <a:chExt cx="2604" cy="2057"/>
          </a:xfrm>
          <a:solidFill>
            <a:srgbClr val="C7F3F3"/>
          </a:solidFill>
        </p:grpSpPr>
        <p:sp>
          <p:nvSpPr>
            <p:cNvPr id="233" name="Oval 38"/>
            <p:cNvSpPr/>
            <p:nvPr/>
          </p:nvSpPr>
          <p:spPr>
            <a:xfrm>
              <a:off x="-64" y="4644"/>
              <a:ext cx="2604" cy="2057"/>
            </a:xfrm>
            <a:prstGeom prst="ellipse">
              <a:avLst/>
            </a:prstGeom>
            <a:grp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en-US" sz="1400" b="1" dirty="0">
                  <a:solidFill>
                    <a:srgbClr val="3EA4BA"/>
                  </a:solidFill>
                  <a:latin typeface="Arial Narrow" panose="020B0606020202030204" pitchFamily="34" charset="0"/>
                  <a:ea typeface="Century Gothic" panose="020B0502020202020204" pitchFamily="2" charset="0"/>
                  <a:cs typeface="Century Gothic" panose="020B0502020202020204" pitchFamily="2" charset="0"/>
                </a:rPr>
                <a:t>202</a:t>
              </a:r>
              <a:r>
                <a:rPr lang="pt-PT" altLang="en-US" sz="1400" b="1" dirty="0">
                  <a:solidFill>
                    <a:srgbClr val="3EA4BA"/>
                  </a:solidFill>
                  <a:latin typeface="Arial Narrow" panose="020B0606020202030204" pitchFamily="34" charset="0"/>
                  <a:ea typeface="Century Gothic" panose="020B0502020202020204" pitchFamily="2" charset="0"/>
                  <a:cs typeface="Century Gothic" panose="020B0502020202020204" pitchFamily="2" charset="0"/>
                </a:rPr>
                <a:t>1</a:t>
              </a:r>
              <a:endParaRPr lang="en-US" sz="1400" b="1" dirty="0">
                <a:solidFill>
                  <a:srgbClr val="3EA4BA"/>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pt-PT" altLang="en-US" sz="14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9 June</a:t>
              </a:r>
            </a:p>
            <a:p>
              <a:pPr algn="ctr" fontAlgn="auto">
                <a:lnSpc>
                  <a:spcPts val="1100"/>
                </a:lnSpc>
                <a:defRPr lang="en-US">
                  <a:solidFill>
                    <a:srgbClr val="FFFFFF"/>
                  </a:solidFill>
                </a:defRPr>
              </a:pPr>
              <a:r>
                <a:rPr lang="pt-PT" sz="1100" dirty="0" err="1">
                  <a:solidFill>
                    <a:schemeClr val="tx1"/>
                  </a:solidFill>
                  <a:latin typeface="Arial Narrow" panose="020B0606020202030204" pitchFamily="34" charset="0"/>
                  <a:sym typeface="+mn-ea"/>
                </a:rPr>
                <a:t>Opening</a:t>
              </a:r>
              <a:r>
                <a:rPr lang="pt-PT" sz="1100" dirty="0">
                  <a:solidFill>
                    <a:schemeClr val="tx1"/>
                  </a:solidFill>
                  <a:latin typeface="Arial Narrow" panose="020B0606020202030204" pitchFamily="34" charset="0"/>
                  <a:sym typeface="+mn-ea"/>
                </a:rPr>
                <a:t> </a:t>
              </a:r>
              <a:r>
                <a:rPr lang="pt-PT" sz="1100" dirty="0" err="1">
                  <a:solidFill>
                    <a:schemeClr val="tx1"/>
                  </a:solidFill>
                  <a:latin typeface="Arial Narrow" panose="020B0606020202030204" pitchFamily="34" charset="0"/>
                  <a:sym typeface="+mn-ea"/>
                </a:rPr>
                <a:t>Session</a:t>
              </a:r>
              <a:endParaRPr lang="pt-PT" sz="1100" dirty="0">
                <a:solidFill>
                  <a:schemeClr val="tx1"/>
                </a:solidFill>
                <a:latin typeface="Arial Narrow" panose="020B0606020202030204" pitchFamily="34" charset="0"/>
              </a:endParaRPr>
            </a:p>
            <a:p>
              <a:pPr algn="ctr" fontAlgn="auto">
                <a:lnSpc>
                  <a:spcPts val="1100"/>
                </a:lnSpc>
                <a:defRPr lang="en-US">
                  <a:solidFill>
                    <a:srgbClr val="FFFFFF"/>
                  </a:solidFill>
                </a:defRPr>
              </a:pPr>
              <a:r>
                <a:rPr lang="pt-PT" altLang="en-US" sz="1100" dirty="0" err="1">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 of Business Forum</a:t>
              </a:r>
            </a:p>
          </p:txBody>
        </p:sp>
        <p:sp>
          <p:nvSpPr>
            <p:cNvPr id="234" name="TextBox 101"/>
            <p:cNvSpPr/>
            <p:nvPr/>
          </p:nvSpPr>
          <p:spPr>
            <a:xfrm>
              <a:off x="393" y="6130"/>
              <a:ext cx="1695" cy="388"/>
            </a:xfrm>
            <a:prstGeom prst="rect">
              <a:avLst/>
            </a:prstGeom>
            <a:noFill/>
            <a:ln>
              <a:noFill/>
            </a:ln>
            <a:effectLst/>
            <a:extLst>
              <a:ext uri="{909E8E84-426E-40DD-AFC4-6F175D3DCCD1}">
                <a14:hiddenFill xmlns:a14="http://schemas.microsoft.com/office/drawing/2010/main">
                  <a:grpFill/>
                </a14:hiddenFill>
              </a:ext>
            </a:extLst>
          </p:spPr>
          <p:txBody>
            <a:bodyPr vert="horz" wrap="square" lIns="91440" tIns="45720" rIns="91440" bIns="45720" numCol="1" spcCol="215900" anchor="t"/>
            <a:lstStyle/>
            <a:p>
              <a:pPr algn="ctr">
                <a:defRPr lang="en-US"/>
              </a:pPr>
              <a:r>
                <a:rPr lang="pt-PT" altLang="en-US" sz="12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15</a:t>
              </a:r>
              <a:r>
                <a:rPr lang="en-US" sz="12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2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3</a:t>
              </a:r>
              <a:r>
                <a:rPr lang="en-US" sz="12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 – </a:t>
              </a:r>
              <a:r>
                <a:rPr lang="pt-PT" altLang="en-US" sz="12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16</a:t>
              </a:r>
              <a:r>
                <a:rPr lang="en-US" sz="12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2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r>
                <a:rPr lang="en-US" sz="12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p>
          </p:txBody>
        </p:sp>
      </p:grpSp>
      <p:sp>
        <p:nvSpPr>
          <p:cNvPr id="217" name="Rectangle: Rounded Corners 137"/>
          <p:cNvSpPr/>
          <p:nvPr/>
        </p:nvSpPr>
        <p:spPr>
          <a:xfrm>
            <a:off x="2540" y="6152514"/>
            <a:ext cx="2379980" cy="710565"/>
          </a:xfrm>
          <a:prstGeom prst="roundRect">
            <a:avLst>
              <a:gd name="adj" fmla="val 16667"/>
            </a:avLst>
          </a:prstGeom>
          <a:solidFill>
            <a:schemeClr val="bg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fontAlgn="auto">
              <a:lnSpc>
                <a:spcPts val="1200"/>
              </a:lnSpc>
              <a:defRPr lang="en-US">
                <a:solidFill>
                  <a:srgbClr val="0099CC"/>
                </a:solidFill>
              </a:defRPr>
            </a:pPr>
            <a:endParaRPr lang="pt-PT" sz="1100" dirty="0" smtClean="0">
              <a:solidFill>
                <a:srgbClr val="416D12"/>
              </a:solidFill>
              <a:latin typeface="Arial Narrow" panose="020B0606020202030204" pitchFamily="34" charset="0"/>
              <a:sym typeface="+mn-ea"/>
            </a:endParaRPr>
          </a:p>
          <a:p>
            <a:pPr algn="ctr" fontAlgn="auto">
              <a:lnSpc>
                <a:spcPts val="1200"/>
              </a:lnSpc>
              <a:defRPr lang="en-US">
                <a:solidFill>
                  <a:srgbClr val="0099CC"/>
                </a:solidFill>
              </a:defRPr>
            </a:pPr>
            <a:r>
              <a:rPr lang="pt-PT" sz="1100" i="1" dirty="0" smtClean="0">
                <a:latin typeface="Arial Narrow" panose="020B0606020202030204" pitchFamily="34" charset="0"/>
                <a:sym typeface="+mn-ea"/>
              </a:rPr>
              <a:t>Panel I</a:t>
            </a:r>
          </a:p>
          <a:p>
            <a:pPr algn="ctr" fontAlgn="auto">
              <a:lnSpc>
                <a:spcPts val="1200"/>
              </a:lnSpc>
              <a:defRPr lang="en-US">
                <a:solidFill>
                  <a:srgbClr val="0099CC"/>
                </a:solidFill>
              </a:defRPr>
            </a:pPr>
            <a:r>
              <a:rPr lang="pt-PT" sz="1100" i="1" dirty="0" smtClean="0">
                <a:latin typeface="Arial Narrow" panose="020B0606020202030204" pitchFamily="34" charset="0"/>
                <a:sym typeface="+mn-ea"/>
              </a:rPr>
              <a:t>BRAZIL</a:t>
            </a:r>
            <a:r>
              <a:rPr lang="pt-PT" sz="1100" dirty="0" smtClean="0">
                <a:latin typeface="Arial Narrow" panose="020B0606020202030204" pitchFamily="34" charset="0"/>
                <a:sym typeface="+mn-ea"/>
              </a:rPr>
              <a:t>:</a:t>
            </a:r>
            <a:r>
              <a:rPr lang="pt-PT" sz="1000" dirty="0" smtClean="0">
                <a:latin typeface="Arial Narrow" panose="020B0606020202030204" pitchFamily="34" charset="0"/>
                <a:sym typeface="+mn-ea"/>
              </a:rPr>
              <a:t> The Potential and the Opportunity of Technical and Entrepreneurial Cooperation.</a:t>
            </a:r>
            <a:endParaRPr lang="pt-PT" sz="1100" dirty="0" smtClean="0">
              <a:solidFill>
                <a:srgbClr val="416D12"/>
              </a:solidFill>
              <a:latin typeface="Arial Narrow" panose="020B0606020202030204" pitchFamily="34" charset="0"/>
              <a:sym typeface="+mn-ea"/>
            </a:endParaRPr>
          </a:p>
        </p:txBody>
      </p:sp>
      <p:sp>
        <p:nvSpPr>
          <p:cNvPr id="218" name="TextBox 138"/>
          <p:cNvSpPr/>
          <p:nvPr/>
        </p:nvSpPr>
        <p:spPr>
          <a:xfrm>
            <a:off x="256540" y="6161955"/>
            <a:ext cx="1916430" cy="324356"/>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200" b="1" dirty="0">
                <a:ln>
                  <a:noFill/>
                </a:ln>
                <a:solidFill>
                  <a:srgbClr val="00B4B2"/>
                </a:solidFill>
                <a:latin typeface="Arial Narrow" panose="020B0606020202030204" pitchFamily="34" charset="0"/>
                <a:ea typeface="Century Gothic" panose="020B0502020202020204" pitchFamily="2" charset="0"/>
                <a:cs typeface="Arial" panose="020B0604020202020204" pitchFamily="34" charset="0"/>
              </a:rPr>
              <a:t>16:00 – 18:00</a:t>
            </a:r>
          </a:p>
        </p:txBody>
      </p:sp>
      <p:sp>
        <p:nvSpPr>
          <p:cNvPr id="230" name="Cortar Retângulo de Canto Simples 229"/>
          <p:cNvSpPr/>
          <p:nvPr/>
        </p:nvSpPr>
        <p:spPr>
          <a:xfrm>
            <a:off x="-10160" y="5931534"/>
            <a:ext cx="2392680" cy="294183"/>
          </a:xfrm>
          <a:prstGeom prst="snip1Rect">
            <a:avLst/>
          </a:prstGeom>
          <a:solidFill>
            <a:srgbClr val="FF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lang="en-US">
                <a:solidFill>
                  <a:srgbClr val="0099CC"/>
                </a:solidFill>
              </a:defRPr>
            </a:pPr>
            <a:r>
              <a:rPr sz="1200" b="1" i="1" dirty="0" smtClean="0">
                <a:solidFill>
                  <a:schemeClr val="bg1"/>
                </a:solidFill>
                <a:sym typeface="+mn-ea"/>
              </a:rPr>
              <a:t>ECONOMIC </a:t>
            </a:r>
            <a:r>
              <a:rPr sz="1200" b="1" i="1" dirty="0" smtClean="0">
                <a:solidFill>
                  <a:srgbClr val="3EA4BA"/>
                </a:solidFill>
                <a:sym typeface="+mn-ea"/>
              </a:rPr>
              <a:t> </a:t>
            </a:r>
            <a:r>
              <a:rPr lang="pt-PT" sz="1200" b="1" dirty="0" smtClean="0">
                <a:solidFill>
                  <a:srgbClr val="FFFFFF"/>
                </a:solidFill>
                <a:latin typeface="Arial Narrow" panose="020B0606020202030204" pitchFamily="34" charset="0"/>
                <a:sym typeface="+mn-ea"/>
              </a:rPr>
              <a:t>WORKSHOP</a:t>
            </a:r>
            <a:endParaRPr lang="pt-PT" altLang="en-US" sz="1200" b="1" dirty="0" smtClean="0">
              <a:solidFill>
                <a:srgbClr val="FFFFFF"/>
              </a:solidFill>
              <a:latin typeface="Arial Narrow" panose="020B0606020202030204" pitchFamily="34" charset="0"/>
              <a:sym typeface="+mn-ea"/>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riângulo Retângulo 24"/>
          <p:cNvSpPr/>
          <p:nvPr/>
        </p:nvSpPr>
        <p:spPr>
          <a:xfrm flipH="1">
            <a:off x="-4445" y="23939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pic>
        <p:nvPicPr>
          <p:cNvPr id="3" name="Imagem 2" descr="LOGO-Paises ecowas"/>
          <p:cNvPicPr>
            <a:picLocks noChangeAspect="1"/>
          </p:cNvPicPr>
          <p:nvPr/>
        </p:nvPicPr>
        <p:blipFill>
          <a:blip r:embed="rId2"/>
          <a:stretch>
            <a:fillRect/>
          </a:stretch>
        </p:blipFill>
        <p:spPr>
          <a:xfrm>
            <a:off x="3119755" y="2762885"/>
            <a:ext cx="3897630" cy="3858260"/>
          </a:xfrm>
          <a:prstGeom prst="rect">
            <a:avLst/>
          </a:prstGeom>
        </p:spPr>
      </p:pic>
      <p:cxnSp>
        <p:nvCxnSpPr>
          <p:cNvPr id="17" name="Straight Connector 149"/>
          <p:cNvCxnSpPr/>
          <p:nvPr/>
        </p:nvCxnSpPr>
        <p:spPr>
          <a:xfrm>
            <a:off x="6317875" y="2288447"/>
            <a:ext cx="0" cy="299445"/>
          </a:xfrm>
          <a:prstGeom prst="line">
            <a:avLst/>
          </a:prstGeom>
          <a:ln w="19050">
            <a:solidFill>
              <a:srgbClr val="00B4B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 name="Straight Connector 192"/>
          <p:cNvCxnSpPr/>
          <p:nvPr/>
        </p:nvCxnSpPr>
        <p:spPr>
          <a:xfrm>
            <a:off x="9458245" y="5100699"/>
            <a:ext cx="0" cy="299446"/>
          </a:xfrm>
          <a:prstGeom prst="line">
            <a:avLst/>
          </a:prstGeom>
          <a:ln w="19050">
            <a:solidFill>
              <a:srgbClr val="FFC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Straight Connector 148"/>
          <p:cNvCxnSpPr/>
          <p:nvPr/>
        </p:nvCxnSpPr>
        <p:spPr>
          <a:xfrm>
            <a:off x="1044191" y="3143651"/>
            <a:ext cx="2899882" cy="0"/>
          </a:xfrm>
          <a:prstGeom prst="line">
            <a:avLst/>
          </a:prstGeom>
          <a:ln w="19050">
            <a:solidFill>
              <a:srgbClr val="00B4B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274316" y="2553223"/>
            <a:ext cx="1153227" cy="1166021"/>
          </a:xfrm>
          <a:prstGeom prst="ellipse">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sz="2000" b="1" dirty="0" smtClean="0">
                <a:solidFill>
                  <a:srgbClr val="FFFF00"/>
                </a:solidFill>
                <a:latin typeface="Arial Narrow" panose="020B0606020202030204" pitchFamily="34" charset="0"/>
              </a:rPr>
              <a:t>2020</a:t>
            </a:r>
            <a:endParaRPr lang="pt-PT" sz="2000" b="1" dirty="0">
              <a:solidFill>
                <a:srgbClr val="FFFF00"/>
              </a:solidFill>
              <a:latin typeface="Arial Narrow" panose="020B0606020202030204" pitchFamily="34" charset="0"/>
            </a:endParaRPr>
          </a:p>
          <a:p>
            <a:pPr algn="ctr"/>
            <a:r>
              <a:rPr lang="pt-PT" sz="1200" b="1" dirty="0" smtClean="0">
                <a:solidFill>
                  <a:schemeClr val="bg1"/>
                </a:solidFill>
                <a:latin typeface="Arial Narrow" panose="020B0606020202030204" pitchFamily="34" charset="0"/>
              </a:rPr>
              <a:t>01</a:t>
            </a:r>
          </a:p>
          <a:p>
            <a:pPr algn="ctr"/>
            <a:r>
              <a:rPr lang="pt-PT" sz="1200" b="1" dirty="0" smtClean="0">
                <a:solidFill>
                  <a:schemeClr val="bg1"/>
                </a:solidFill>
                <a:latin typeface="Arial Narrow" panose="020B0606020202030204" pitchFamily="34" charset="0"/>
              </a:rPr>
              <a:t>August</a:t>
            </a:r>
          </a:p>
        </p:txBody>
      </p:sp>
      <p:sp>
        <p:nvSpPr>
          <p:cNvPr id="8" name="Rectangle: Rounded Corners 103"/>
          <p:cNvSpPr/>
          <p:nvPr/>
        </p:nvSpPr>
        <p:spPr>
          <a:xfrm>
            <a:off x="131712" y="5361245"/>
            <a:ext cx="2056531" cy="1151564"/>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lang="en-US">
                <a:solidFill>
                  <a:srgbClr val="FFFFFF"/>
                </a:solidFill>
              </a:defRPr>
            </a:pPr>
            <a:r>
              <a:rPr sz="1200" dirty="0">
                <a:solidFill>
                  <a:schemeClr val="tx1"/>
                </a:solidFill>
                <a:latin typeface="Arial Narrow" panose="020B0606020202030204" pitchFamily="34" charset="0"/>
                <a:sym typeface="+mn-ea"/>
              </a:rPr>
              <a:t>Registration opens for expressions of interest and participation in the Forum</a:t>
            </a:r>
          </a:p>
        </p:txBody>
      </p:sp>
      <p:sp>
        <p:nvSpPr>
          <p:cNvPr id="9" name="Rectangle: Rounded Corners 111"/>
          <p:cNvSpPr/>
          <p:nvPr/>
        </p:nvSpPr>
        <p:spPr>
          <a:xfrm>
            <a:off x="5242751" y="1082688"/>
            <a:ext cx="2173915" cy="1084466"/>
          </a:xfrm>
          <a:prstGeom prst="round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pt-PT" sz="1200" dirty="0">
                <a:solidFill>
                  <a:schemeClr val="tx1"/>
                </a:solidFill>
                <a:latin typeface="Arial Narrow" panose="020B0606020202030204" pitchFamily="34" charset="0"/>
                <a:cs typeface="Arial Narrow" panose="020B0606020202030204" pitchFamily="34" charset="0"/>
              </a:rPr>
              <a:t>Deadline for registration to participate in the business round </a:t>
            </a:r>
          </a:p>
        </p:txBody>
      </p:sp>
      <p:sp>
        <p:nvSpPr>
          <p:cNvPr id="10" name="Isosceles Triangle 145"/>
          <p:cNvSpPr/>
          <p:nvPr/>
        </p:nvSpPr>
        <p:spPr>
          <a:xfrm flipV="1">
            <a:off x="6223262" y="2189334"/>
            <a:ext cx="186224" cy="22105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11" name="Straight Connector 150"/>
          <p:cNvCxnSpPr/>
          <p:nvPr/>
        </p:nvCxnSpPr>
        <p:spPr>
          <a:xfrm>
            <a:off x="3790533" y="3140722"/>
            <a:ext cx="3859743" cy="0"/>
          </a:xfrm>
          <a:prstGeom prst="line">
            <a:avLst/>
          </a:prstGeom>
          <a:ln w="19050">
            <a:solidFill>
              <a:srgbClr val="00B4B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Connector 158"/>
          <p:cNvCxnSpPr/>
          <p:nvPr/>
        </p:nvCxnSpPr>
        <p:spPr>
          <a:xfrm>
            <a:off x="845047" y="3723227"/>
            <a:ext cx="0" cy="1250862"/>
          </a:xfrm>
          <a:prstGeom prst="line">
            <a:avLst/>
          </a:prstGeom>
          <a:ln w="19050">
            <a:solidFill>
              <a:srgbClr val="3EA4BA"/>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Connector 159"/>
          <p:cNvCxnSpPr/>
          <p:nvPr/>
        </p:nvCxnSpPr>
        <p:spPr>
          <a:xfrm>
            <a:off x="831952" y="4982506"/>
            <a:ext cx="339605" cy="0"/>
          </a:xfrm>
          <a:prstGeom prst="line">
            <a:avLst/>
          </a:prstGeom>
          <a:ln w="19050">
            <a:solidFill>
              <a:srgbClr val="3EA4BA"/>
            </a:solidFill>
          </a:ln>
        </p:spPr>
        <p:style>
          <a:lnRef idx="1">
            <a:schemeClr val="accent1"/>
          </a:lnRef>
          <a:fillRef idx="0">
            <a:schemeClr val="accent1"/>
          </a:fillRef>
          <a:effectRef idx="0">
            <a:schemeClr val="accent1"/>
          </a:effectRef>
          <a:fontRef idx="minor">
            <a:schemeClr val="tx1"/>
          </a:fontRef>
        </p:style>
      </p:cxnSp>
      <p:cxnSp>
        <p:nvCxnSpPr>
          <p:cNvPr id="86" name="Straight Connector 160"/>
          <p:cNvCxnSpPr/>
          <p:nvPr/>
        </p:nvCxnSpPr>
        <p:spPr>
          <a:xfrm>
            <a:off x="1175986" y="4978357"/>
            <a:ext cx="0" cy="185932"/>
          </a:xfrm>
          <a:prstGeom prst="line">
            <a:avLst/>
          </a:prstGeom>
          <a:ln w="19050">
            <a:solidFill>
              <a:srgbClr val="3EA4BA"/>
            </a:solidFill>
          </a:ln>
        </p:spPr>
        <p:style>
          <a:lnRef idx="1">
            <a:schemeClr val="accent1"/>
          </a:lnRef>
          <a:fillRef idx="0">
            <a:schemeClr val="accent1"/>
          </a:fillRef>
          <a:effectRef idx="0">
            <a:schemeClr val="accent1"/>
          </a:effectRef>
          <a:fontRef idx="minor">
            <a:schemeClr val="tx1"/>
          </a:fontRef>
        </p:style>
      </p:cxnSp>
      <p:sp>
        <p:nvSpPr>
          <p:cNvPr id="87" name="Isosceles Triangle 161"/>
          <p:cNvSpPr/>
          <p:nvPr/>
        </p:nvSpPr>
        <p:spPr>
          <a:xfrm>
            <a:off x="1080898" y="5118846"/>
            <a:ext cx="186224" cy="22105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8" name="Oval 87"/>
          <p:cNvSpPr/>
          <p:nvPr/>
        </p:nvSpPr>
        <p:spPr>
          <a:xfrm>
            <a:off x="5704296" y="2557239"/>
            <a:ext cx="1153227" cy="1166021"/>
          </a:xfrm>
          <a:prstGeom prst="ellipse">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sz="2000" b="1" dirty="0">
                <a:solidFill>
                  <a:srgbClr val="FFFF00"/>
                </a:solidFill>
                <a:latin typeface="Arial Narrow" panose="020B0606020202030204" pitchFamily="34" charset="0"/>
              </a:rPr>
              <a:t>2021</a:t>
            </a:r>
          </a:p>
          <a:p>
            <a:pPr algn="ctr"/>
            <a:r>
              <a:rPr lang="pt-PT" sz="1200" b="1" dirty="0" smtClean="0">
                <a:solidFill>
                  <a:schemeClr val="bg1"/>
                </a:solidFill>
                <a:latin typeface="Arial Narrow" panose="020B0606020202030204" pitchFamily="34" charset="0"/>
              </a:rPr>
              <a:t>30</a:t>
            </a:r>
          </a:p>
          <a:p>
            <a:pPr algn="ctr"/>
            <a:r>
              <a:rPr lang="pt-PT" sz="1200" b="1" dirty="0" smtClean="0">
                <a:solidFill>
                  <a:schemeClr val="bg1"/>
                </a:solidFill>
                <a:latin typeface="Arial Narrow" panose="020B0606020202030204" pitchFamily="34" charset="0"/>
              </a:rPr>
              <a:t>April</a:t>
            </a:r>
          </a:p>
        </p:txBody>
      </p:sp>
      <p:cxnSp>
        <p:nvCxnSpPr>
          <p:cNvPr id="89" name="Straight Connector 192"/>
          <p:cNvCxnSpPr/>
          <p:nvPr/>
        </p:nvCxnSpPr>
        <p:spPr>
          <a:xfrm>
            <a:off x="7652428" y="5100728"/>
            <a:ext cx="0" cy="854356"/>
          </a:xfrm>
          <a:prstGeom prst="line">
            <a:avLst/>
          </a:prstGeom>
          <a:ln w="19050">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90" name="Isosceles Triangle 193"/>
          <p:cNvSpPr/>
          <p:nvPr/>
        </p:nvSpPr>
        <p:spPr>
          <a:xfrm>
            <a:off x="7556031" y="5885812"/>
            <a:ext cx="186224" cy="221052"/>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1" name="Rectangle: Rounded Corners 198"/>
          <p:cNvSpPr/>
          <p:nvPr/>
        </p:nvSpPr>
        <p:spPr>
          <a:xfrm>
            <a:off x="6663399" y="6123445"/>
            <a:ext cx="1982128" cy="62153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0">
              <a:defRPr lang="en-US">
                <a:solidFill>
                  <a:srgbClr val="FFFFFF"/>
                </a:solidFill>
              </a:defRPr>
            </a:pPr>
            <a:r>
              <a:rPr lang="en-GB" sz="1400" b="1" dirty="0">
                <a:latin typeface="Arial Narrow" panose="020B0606020202030204" pitchFamily="34" charset="0"/>
                <a:ea typeface="Calibri" panose="020F0502020204030204" charset="0"/>
                <a:cs typeface="Times New Roman" panose="02020603050405020304" pitchFamily="18" charset="0"/>
                <a:sym typeface="+mn-ea"/>
              </a:rPr>
              <a:t>BUSINESS ROUND</a:t>
            </a:r>
            <a:endParaRPr lang="pt-PT" sz="1400" dirty="0">
              <a:solidFill>
                <a:schemeClr val="accent6">
                  <a:lumMod val="50000"/>
                </a:schemeClr>
              </a:solidFill>
              <a:latin typeface="Arial Narrow" panose="020B0606020202030204" pitchFamily="34" charset="0"/>
            </a:endParaRPr>
          </a:p>
        </p:txBody>
      </p:sp>
      <p:cxnSp>
        <p:nvCxnSpPr>
          <p:cNvPr id="92" name="Straight Connector 211"/>
          <p:cNvCxnSpPr/>
          <p:nvPr/>
        </p:nvCxnSpPr>
        <p:spPr>
          <a:xfrm flipV="1">
            <a:off x="7633335" y="3585210"/>
            <a:ext cx="3630295" cy="10795"/>
          </a:xfrm>
          <a:prstGeom prst="line">
            <a:avLst/>
          </a:prstGeom>
          <a:ln w="19050">
            <a:solidFill>
              <a:srgbClr val="00B4B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3" name="Oval 92"/>
          <p:cNvSpPr/>
          <p:nvPr/>
        </p:nvSpPr>
        <p:spPr>
          <a:xfrm>
            <a:off x="7038513" y="3927456"/>
            <a:ext cx="1200053" cy="115447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sz="2000" b="1" dirty="0">
                <a:solidFill>
                  <a:schemeClr val="tx1"/>
                </a:solidFill>
                <a:latin typeface="Arial Narrow" panose="020B0606020202030204" pitchFamily="34" charset="0"/>
              </a:rPr>
              <a:t>2021</a:t>
            </a:r>
          </a:p>
          <a:p>
            <a:pPr algn="ctr"/>
            <a:r>
              <a:rPr lang="pt-PT" sz="1200" dirty="0" smtClean="0">
                <a:solidFill>
                  <a:schemeClr val="tx1"/>
                </a:solidFill>
                <a:latin typeface="Arial Narrow" panose="020B0606020202030204" pitchFamily="34" charset="0"/>
              </a:rPr>
              <a:t>09</a:t>
            </a:r>
          </a:p>
          <a:p>
            <a:pPr algn="ctr"/>
            <a:r>
              <a:rPr lang="pt-PT" sz="1400" dirty="0" smtClean="0">
                <a:solidFill>
                  <a:schemeClr val="tx1"/>
                </a:solidFill>
                <a:latin typeface="Arial Narrow" panose="020B0606020202030204" pitchFamily="34" charset="0"/>
              </a:rPr>
              <a:t>June</a:t>
            </a:r>
            <a:endParaRPr lang="pt-PT" sz="1400" b="1" dirty="0">
              <a:solidFill>
                <a:schemeClr val="tx1"/>
              </a:solidFill>
              <a:latin typeface="Arial Narrow" panose="020B0606020202030204" pitchFamily="34" charset="0"/>
            </a:endParaRPr>
          </a:p>
        </p:txBody>
      </p:sp>
      <p:cxnSp>
        <p:nvCxnSpPr>
          <p:cNvPr id="94" name="Straight Connector 144"/>
          <p:cNvCxnSpPr/>
          <p:nvPr/>
        </p:nvCxnSpPr>
        <p:spPr>
          <a:xfrm>
            <a:off x="7641120" y="3136193"/>
            <a:ext cx="0" cy="482260"/>
          </a:xfrm>
          <a:prstGeom prst="line">
            <a:avLst/>
          </a:prstGeom>
          <a:ln w="19050">
            <a:solidFill>
              <a:srgbClr val="00B4B2"/>
            </a:solidFill>
          </a:ln>
        </p:spPr>
        <p:style>
          <a:lnRef idx="1">
            <a:schemeClr val="accent1"/>
          </a:lnRef>
          <a:fillRef idx="0">
            <a:schemeClr val="accent1"/>
          </a:fillRef>
          <a:effectRef idx="0">
            <a:schemeClr val="accent1"/>
          </a:effectRef>
          <a:fontRef idx="minor">
            <a:schemeClr val="tx1"/>
          </a:fontRef>
        </p:style>
      </p:cxnSp>
      <p:cxnSp>
        <p:nvCxnSpPr>
          <p:cNvPr id="95" name="Straight Connector 144"/>
          <p:cNvCxnSpPr/>
          <p:nvPr/>
        </p:nvCxnSpPr>
        <p:spPr>
          <a:xfrm>
            <a:off x="7642350" y="3610684"/>
            <a:ext cx="0" cy="299445"/>
          </a:xfrm>
          <a:prstGeom prst="line">
            <a:avLst/>
          </a:prstGeom>
          <a:ln w="19050">
            <a:solidFill>
              <a:srgbClr val="00B4B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7" name="Rectangle: Rounded Corners 111"/>
          <p:cNvSpPr/>
          <p:nvPr/>
        </p:nvSpPr>
        <p:spPr>
          <a:xfrm>
            <a:off x="2323325" y="1059071"/>
            <a:ext cx="2161434" cy="1112651"/>
          </a:xfrm>
          <a:prstGeom prst="round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sz="1200" dirty="0">
                <a:solidFill>
                  <a:schemeClr val="tx1"/>
                </a:solidFill>
                <a:latin typeface="Arial Narrow" panose="020B0606020202030204" pitchFamily="34" charset="0"/>
                <a:cs typeface="Arial Narrow" panose="020B0606020202030204" pitchFamily="34" charset="0"/>
                <a:sym typeface="+mn-ea"/>
              </a:rPr>
              <a:t>Deadline for </a:t>
            </a:r>
            <a:r>
              <a:rPr sz="1200" dirty="0" smtClean="0">
                <a:solidFill>
                  <a:schemeClr val="tx1"/>
                </a:solidFill>
                <a:latin typeface="Arial Narrow" panose="020B0606020202030204" pitchFamily="34" charset="0"/>
                <a:cs typeface="Arial Narrow" panose="020B0606020202030204" pitchFamily="34" charset="0"/>
                <a:sym typeface="+mn-ea"/>
              </a:rPr>
              <a:t>the expression </a:t>
            </a:r>
            <a:r>
              <a:rPr sz="1200" dirty="0">
                <a:solidFill>
                  <a:schemeClr val="tx1"/>
                </a:solidFill>
                <a:latin typeface="Arial Narrow" panose="020B0606020202030204" pitchFamily="34" charset="0"/>
                <a:cs typeface="Arial Narrow" panose="020B0606020202030204" pitchFamily="34" charset="0"/>
                <a:sym typeface="+mn-ea"/>
              </a:rPr>
              <a:t>of interest in participating in </a:t>
            </a:r>
            <a:r>
              <a:rPr sz="1200" dirty="0" smtClean="0">
                <a:solidFill>
                  <a:schemeClr val="tx1"/>
                </a:solidFill>
                <a:latin typeface="Arial Narrow" panose="020B0606020202030204" pitchFamily="34" charset="0"/>
                <a:cs typeface="Arial Narrow" panose="020B0606020202030204" pitchFamily="34" charset="0"/>
                <a:sym typeface="+mn-ea"/>
              </a:rPr>
              <a:t>the business network</a:t>
            </a:r>
            <a:endParaRPr lang="pt-PT" sz="1200" dirty="0" smtClean="0">
              <a:solidFill>
                <a:schemeClr val="tx1"/>
              </a:solidFill>
              <a:latin typeface="Arial Narrow" panose="020B0606020202030204" pitchFamily="34" charset="0"/>
              <a:cs typeface="Arial Narrow" panose="020B0606020202030204" pitchFamily="34" charset="0"/>
              <a:sym typeface="+mn-ea"/>
            </a:endParaRPr>
          </a:p>
        </p:txBody>
      </p:sp>
      <p:sp>
        <p:nvSpPr>
          <p:cNvPr id="99" name="Oval 98"/>
          <p:cNvSpPr/>
          <p:nvPr/>
        </p:nvSpPr>
        <p:spPr>
          <a:xfrm>
            <a:off x="2774950" y="2566670"/>
            <a:ext cx="1242060" cy="1151890"/>
          </a:xfrm>
          <a:prstGeom prst="ellipse">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sz="2000" b="1" dirty="0" smtClean="0">
                <a:solidFill>
                  <a:srgbClr val="FFFF00"/>
                </a:solidFill>
                <a:latin typeface="Arial Narrow" panose="020B0606020202030204" pitchFamily="34" charset="0"/>
              </a:rPr>
              <a:t>2021</a:t>
            </a:r>
            <a:endParaRPr lang="pt-PT" sz="2000" b="1" dirty="0">
              <a:solidFill>
                <a:srgbClr val="FFFF00"/>
              </a:solidFill>
              <a:latin typeface="Arial Narrow" panose="020B0606020202030204" pitchFamily="34" charset="0"/>
            </a:endParaRPr>
          </a:p>
          <a:p>
            <a:pPr algn="ctr"/>
            <a:r>
              <a:rPr lang="pt-PT" sz="1200" b="1" dirty="0" smtClean="0">
                <a:solidFill>
                  <a:schemeClr val="bg1"/>
                </a:solidFill>
                <a:latin typeface="Arial Narrow" panose="020B0606020202030204" pitchFamily="34" charset="0"/>
              </a:rPr>
              <a:t>31</a:t>
            </a:r>
          </a:p>
          <a:p>
            <a:pPr algn="ctr"/>
            <a:r>
              <a:rPr lang="pt-PT" sz="1200" b="1" dirty="0" smtClean="0">
                <a:solidFill>
                  <a:schemeClr val="bg1"/>
                </a:solidFill>
                <a:latin typeface="Arial Narrow" panose="020B0606020202030204" pitchFamily="34" charset="0"/>
              </a:rPr>
              <a:t>January</a:t>
            </a:r>
          </a:p>
        </p:txBody>
      </p:sp>
      <p:cxnSp>
        <p:nvCxnSpPr>
          <p:cNvPr id="100" name="Straight Connector 212"/>
          <p:cNvCxnSpPr/>
          <p:nvPr/>
        </p:nvCxnSpPr>
        <p:spPr>
          <a:xfrm>
            <a:off x="11300666" y="2816747"/>
            <a:ext cx="0" cy="1513543"/>
          </a:xfrm>
          <a:prstGeom prst="line">
            <a:avLst/>
          </a:prstGeom>
          <a:ln w="19050">
            <a:solidFill>
              <a:srgbClr val="00B4B2"/>
            </a:solidFill>
          </a:ln>
        </p:spPr>
        <p:style>
          <a:lnRef idx="1">
            <a:schemeClr val="accent1"/>
          </a:lnRef>
          <a:fillRef idx="0">
            <a:schemeClr val="accent1"/>
          </a:fillRef>
          <a:effectRef idx="0">
            <a:schemeClr val="accent1"/>
          </a:effectRef>
          <a:fontRef idx="minor">
            <a:schemeClr val="tx1"/>
          </a:fontRef>
        </p:style>
      </p:cxnSp>
      <p:sp>
        <p:nvSpPr>
          <p:cNvPr id="106" name="Oval 105"/>
          <p:cNvSpPr/>
          <p:nvPr/>
        </p:nvSpPr>
        <p:spPr>
          <a:xfrm>
            <a:off x="8854681" y="3936413"/>
            <a:ext cx="1200053" cy="115447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sz="2400" dirty="0">
                <a:solidFill>
                  <a:schemeClr val="accent6">
                    <a:lumMod val="50000"/>
                  </a:schemeClr>
                </a:solidFill>
                <a:latin typeface="Arial Narrow" panose="020B0606020202030204" pitchFamily="34" charset="0"/>
              </a:rPr>
              <a:t>2021</a:t>
            </a:r>
          </a:p>
          <a:p>
            <a:pPr algn="ctr"/>
            <a:r>
              <a:rPr lang="pt-PT" sz="1200" dirty="0" smtClean="0">
                <a:solidFill>
                  <a:schemeClr val="accent6">
                    <a:lumMod val="50000"/>
                  </a:schemeClr>
                </a:solidFill>
                <a:latin typeface="Arial Narrow" panose="020B0606020202030204" pitchFamily="34" charset="0"/>
              </a:rPr>
              <a:t>10 </a:t>
            </a:r>
            <a:r>
              <a:rPr lang="pt-PT" sz="1200" dirty="0">
                <a:solidFill>
                  <a:schemeClr val="accent6">
                    <a:lumMod val="50000"/>
                  </a:schemeClr>
                </a:solidFill>
                <a:latin typeface="Arial Narrow" panose="020B0606020202030204" pitchFamily="34" charset="0"/>
              </a:rPr>
              <a:t>AND</a:t>
            </a:r>
            <a:r>
              <a:rPr lang="pt-PT" sz="1200" dirty="0" smtClean="0">
                <a:solidFill>
                  <a:schemeClr val="accent6">
                    <a:lumMod val="50000"/>
                  </a:schemeClr>
                </a:solidFill>
                <a:latin typeface="Arial Narrow" panose="020B0606020202030204" pitchFamily="34" charset="0"/>
              </a:rPr>
              <a:t> 11</a:t>
            </a:r>
          </a:p>
          <a:p>
            <a:pPr algn="ctr"/>
            <a:r>
              <a:rPr lang="pt-PT" sz="1400" dirty="0" smtClean="0">
                <a:solidFill>
                  <a:schemeClr val="accent6">
                    <a:lumMod val="50000"/>
                  </a:schemeClr>
                </a:solidFill>
                <a:latin typeface="Arial Narrow" panose="020B0606020202030204" pitchFamily="34" charset="0"/>
              </a:rPr>
              <a:t>June</a:t>
            </a:r>
            <a:endParaRPr lang="pt-PT" sz="1400" dirty="0">
              <a:solidFill>
                <a:schemeClr val="accent6">
                  <a:lumMod val="50000"/>
                </a:schemeClr>
              </a:solidFill>
              <a:latin typeface="Arial Narrow" panose="020B0606020202030204" pitchFamily="34" charset="0"/>
            </a:endParaRPr>
          </a:p>
        </p:txBody>
      </p:sp>
      <p:sp>
        <p:nvSpPr>
          <p:cNvPr id="107" name="Rectangle: Rounded Corners 198"/>
          <p:cNvSpPr/>
          <p:nvPr/>
        </p:nvSpPr>
        <p:spPr>
          <a:xfrm>
            <a:off x="8526551" y="5570544"/>
            <a:ext cx="1889494" cy="4607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ts val="1200"/>
              </a:lnSpc>
            </a:pPr>
            <a:r>
              <a:rPr lang="pt-PT" sz="1400" dirty="0" smtClean="0">
                <a:solidFill>
                  <a:schemeClr val="accent6">
                    <a:lumMod val="50000"/>
                  </a:schemeClr>
                </a:solidFill>
                <a:latin typeface="Arial Narrow" panose="020B0606020202030204" pitchFamily="34" charset="0"/>
              </a:rPr>
              <a:t>BUSINESS FORUM</a:t>
            </a:r>
            <a:endParaRPr lang="pt-PT" sz="1400" dirty="0">
              <a:solidFill>
                <a:schemeClr val="accent6">
                  <a:lumMod val="50000"/>
                </a:schemeClr>
              </a:solidFill>
              <a:latin typeface="Arial Narrow" panose="020B0606020202030204" pitchFamily="34" charset="0"/>
            </a:endParaRPr>
          </a:p>
        </p:txBody>
      </p:sp>
      <p:sp>
        <p:nvSpPr>
          <p:cNvPr id="108" name="Isosceles Triangle 193"/>
          <p:cNvSpPr/>
          <p:nvPr/>
        </p:nvSpPr>
        <p:spPr>
          <a:xfrm>
            <a:off x="9357100" y="5343929"/>
            <a:ext cx="195724" cy="221052"/>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109" name="Straight Connector 149"/>
          <p:cNvCxnSpPr/>
          <p:nvPr/>
        </p:nvCxnSpPr>
        <p:spPr>
          <a:xfrm>
            <a:off x="9457950" y="3609247"/>
            <a:ext cx="0" cy="299445"/>
          </a:xfrm>
          <a:prstGeom prst="line">
            <a:avLst/>
          </a:prstGeom>
          <a:ln w="19050">
            <a:solidFill>
              <a:srgbClr val="00B4B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0" name="CaixaDeTexto 118"/>
          <p:cNvSpPr/>
          <p:nvPr/>
        </p:nvSpPr>
        <p:spPr>
          <a:xfrm>
            <a:off x="4277824" y="146982"/>
            <a:ext cx="4628081" cy="528992"/>
          </a:xfrm>
          <a:prstGeom prst="rect">
            <a:avLst/>
          </a:prstGeom>
          <a:noFill/>
          <a:ln>
            <a:noFill/>
          </a:ln>
          <a:effectLst/>
        </p:spPr>
        <p:txBody>
          <a:bodyPr vert="horz" wrap="square" lIns="91440" tIns="45720" rIns="91440" bIns="45720" numCol="1" spcCol="215900" anchor="t"/>
          <a:lstStyle/>
          <a:p>
            <a:pPr algn="ctr">
              <a:defRPr lang="en-US"/>
            </a:pPr>
            <a:r>
              <a:rPr i="1" dirty="0">
                <a:gradFill>
                  <a:gsLst>
                    <a:gs pos="0">
                      <a:srgbClr val="14CD68"/>
                    </a:gs>
                    <a:gs pos="100000">
                      <a:srgbClr val="035C7D"/>
                    </a:gs>
                  </a:gsLst>
                  <a:lin scaled="0"/>
                </a:gradFill>
                <a:sym typeface="+mn-ea"/>
              </a:rPr>
              <a:t>DEADLINES </a:t>
            </a:r>
            <a:r>
              <a:rPr i="1" dirty="0" smtClean="0">
                <a:gradFill>
                  <a:gsLst>
                    <a:gs pos="0">
                      <a:srgbClr val="14CD68"/>
                    </a:gs>
                    <a:gs pos="100000">
                      <a:srgbClr val="035C7D"/>
                    </a:gs>
                  </a:gsLst>
                  <a:lin scaled="0"/>
                </a:gradFill>
                <a:sym typeface="+mn-ea"/>
              </a:rPr>
              <a:t>FOR </a:t>
            </a:r>
            <a:r>
              <a:rPr i="1" dirty="0">
                <a:gradFill>
                  <a:gsLst>
                    <a:gs pos="0">
                      <a:srgbClr val="14CD68"/>
                    </a:gs>
                    <a:gs pos="100000">
                      <a:srgbClr val="035C7D"/>
                    </a:gs>
                  </a:gsLst>
                  <a:lin scaled="0"/>
                </a:gradFill>
                <a:sym typeface="+mn-ea"/>
              </a:rPr>
              <a:t>EXPRESSION OF INTEREST AND REGISTRATION</a:t>
            </a:r>
            <a:endParaRPr lang="en-US" i="1" dirty="0">
              <a:gradFill>
                <a:gsLst>
                  <a:gs pos="0">
                    <a:srgbClr val="14CD68"/>
                  </a:gs>
                  <a:gs pos="100000">
                    <a:srgbClr val="035C7D"/>
                  </a:gs>
                </a:gsLst>
                <a:lin scaled="0"/>
              </a:gradFill>
              <a:sym typeface="+mn-ea"/>
            </a:endParaRPr>
          </a:p>
        </p:txBody>
      </p:sp>
      <p:pic>
        <p:nvPicPr>
          <p:cNvPr id="13"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pic>
        <p:nvPicPr>
          <p:cNvPr id="14" name="Imagem9"/>
          <p:cNvPicPr>
            <a:picLocks noChangeAspect="1"/>
          </p:cNvPicPr>
          <p:nvPr/>
        </p:nvPicPr>
        <p:blipFill>
          <a:blip r:embed="rId3"/>
          <a:stretch>
            <a:fillRect/>
          </a:stretch>
        </p:blipFill>
        <p:spPr>
          <a:xfrm>
            <a:off x="11687810" y="6458585"/>
            <a:ext cx="502920" cy="389255"/>
          </a:xfrm>
          <a:prstGeom prst="rect">
            <a:avLst/>
          </a:prstGeom>
          <a:noFill/>
          <a:ln>
            <a:noFill/>
          </a:ln>
          <a:effectLst/>
        </p:spPr>
      </p:pic>
      <p:cxnSp>
        <p:nvCxnSpPr>
          <p:cNvPr id="18" name="Straight Connector 149"/>
          <p:cNvCxnSpPr/>
          <p:nvPr/>
        </p:nvCxnSpPr>
        <p:spPr>
          <a:xfrm>
            <a:off x="3406400" y="2288447"/>
            <a:ext cx="0" cy="299445"/>
          </a:xfrm>
          <a:prstGeom prst="line">
            <a:avLst/>
          </a:prstGeom>
          <a:ln w="19050">
            <a:solidFill>
              <a:srgbClr val="008CBA"/>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8" name="Isosceles Triangle 145"/>
          <p:cNvSpPr/>
          <p:nvPr/>
        </p:nvSpPr>
        <p:spPr>
          <a:xfrm flipV="1">
            <a:off x="3312644" y="2189334"/>
            <a:ext cx="186224" cy="22105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0" name="Slide Number Placeholder 6"/>
          <p:cNvSpPr txBox="1"/>
          <p:nvPr/>
        </p:nvSpPr>
        <p:spPr bwMode="auto">
          <a:xfrm>
            <a:off x="6064281"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11</a:t>
            </a:fld>
            <a:endParaRPr lang="fr-FR" altLang="pt-PT" sz="1200" b="1" i="1" u="sng" dirty="0" smtClean="0">
              <a:solidFill>
                <a:schemeClr val="tx1"/>
              </a:solidFill>
            </a:endParaRPr>
          </a:p>
        </p:txBody>
      </p:sp>
      <p:pic>
        <p:nvPicPr>
          <p:cNvPr id="5" name="Imagem 4" descr="logo"/>
          <p:cNvPicPr>
            <a:picLocks noChangeAspect="1"/>
          </p:cNvPicPr>
          <p:nvPr/>
        </p:nvPicPr>
        <p:blipFill>
          <a:blip r:embed="rId4"/>
          <a:stretch>
            <a:fillRect/>
          </a:stretch>
        </p:blipFill>
        <p:spPr>
          <a:xfrm>
            <a:off x="9074150" y="124460"/>
            <a:ext cx="3107055" cy="681990"/>
          </a:xfrm>
          <a:prstGeom prst="rect">
            <a:avLst/>
          </a:prstGeom>
        </p:spPr>
      </p:pic>
      <p:pic>
        <p:nvPicPr>
          <p:cNvPr id="15" name="Imagem 14" descr="logo"/>
          <p:cNvPicPr>
            <a:picLocks noChangeAspect="1"/>
          </p:cNvPicPr>
          <p:nvPr/>
        </p:nvPicPr>
        <p:blipFill>
          <a:blip r:embed="rId5"/>
          <a:stretch>
            <a:fillRect/>
          </a:stretch>
        </p:blipFill>
        <p:spPr>
          <a:xfrm>
            <a:off x="-10795" y="120650"/>
            <a:ext cx="4168140" cy="915035"/>
          </a:xfrm>
          <a:prstGeom prst="rect">
            <a:avLst/>
          </a:prstGeom>
        </p:spPr>
      </p:pic>
      <p:sp>
        <p:nvSpPr>
          <p:cNvPr id="2" name="Oval 1"/>
          <p:cNvSpPr/>
          <p:nvPr/>
        </p:nvSpPr>
        <p:spPr>
          <a:xfrm>
            <a:off x="10410190" y="3998595"/>
            <a:ext cx="1739900" cy="170624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b="1" dirty="0">
                <a:solidFill>
                  <a:schemeClr val="bg1"/>
                </a:solidFill>
                <a:latin typeface="Arial Narrow" panose="020B0606020202030204" pitchFamily="34" charset="0"/>
              </a:rPr>
              <a:t>2021</a:t>
            </a:r>
          </a:p>
          <a:p>
            <a:pPr algn="ctr"/>
            <a:r>
              <a:rPr lang="pt-PT" dirty="0" smtClean="0">
                <a:solidFill>
                  <a:schemeClr val="bg1"/>
                </a:solidFill>
                <a:latin typeface="Arial Narrow" panose="020B0606020202030204" pitchFamily="34" charset="0"/>
              </a:rPr>
              <a:t>11 June</a:t>
            </a:r>
          </a:p>
          <a:p>
            <a:pPr algn="ctr"/>
            <a:endParaRPr lang="pt-PT" sz="1050" dirty="0">
              <a:solidFill>
                <a:schemeClr val="bg1"/>
              </a:solidFill>
              <a:latin typeface="Arial Narrow" panose="020B0606020202030204" pitchFamily="34" charset="0"/>
            </a:endParaRPr>
          </a:p>
          <a:p>
            <a:pPr algn="ctr"/>
            <a:r>
              <a:rPr sz="1050" dirty="0">
                <a:solidFill>
                  <a:schemeClr val="bg1"/>
                </a:solidFill>
                <a:latin typeface="Arial Narrow" panose="020B0606020202030204" pitchFamily="34" charset="0"/>
                <a:cs typeface="Arial Narrow" panose="020B0606020202030204" pitchFamily="34" charset="0"/>
                <a:sym typeface="+mn-ea"/>
              </a:rPr>
              <a:t>ACCESS TO PREFERENTIAL MARKETS</a:t>
            </a:r>
          </a:p>
        </p:txBody>
      </p:sp>
      <p:sp>
        <p:nvSpPr>
          <p:cNvPr id="16" name="Oval 15"/>
          <p:cNvSpPr/>
          <p:nvPr/>
        </p:nvSpPr>
        <p:spPr>
          <a:xfrm>
            <a:off x="10347325" y="1288415"/>
            <a:ext cx="1835150" cy="182499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b="1" dirty="0">
                <a:solidFill>
                  <a:schemeClr val="bg1"/>
                </a:solidFill>
                <a:latin typeface="Arial Narrow" panose="020B0606020202030204" pitchFamily="34" charset="0"/>
              </a:rPr>
              <a:t>2021</a:t>
            </a:r>
          </a:p>
          <a:p>
            <a:pPr algn="ctr"/>
            <a:r>
              <a:rPr lang="pt-PT" dirty="0" smtClean="0">
                <a:solidFill>
                  <a:schemeClr val="bg1"/>
                </a:solidFill>
                <a:latin typeface="Arial Narrow" panose="020B0606020202030204" pitchFamily="34" charset="0"/>
              </a:rPr>
              <a:t>10 June</a:t>
            </a:r>
            <a:endParaRPr lang="pt-PT" dirty="0">
              <a:solidFill>
                <a:schemeClr val="bg1"/>
              </a:solidFill>
              <a:latin typeface="Arial Narrow" panose="020B0606020202030204" pitchFamily="34" charset="0"/>
            </a:endParaRPr>
          </a:p>
          <a:p>
            <a:pPr algn="ctr"/>
            <a:endParaRPr lang="pt-PT" sz="1050" dirty="0" smtClean="0">
              <a:solidFill>
                <a:schemeClr val="bg1"/>
              </a:solidFill>
              <a:latin typeface="Arial Narrow" panose="020B0606020202030204" pitchFamily="34" charset="0"/>
            </a:endParaRPr>
          </a:p>
          <a:p>
            <a:pPr algn="ctr"/>
            <a:r>
              <a:rPr sz="105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PRESENTATION OF OPPORTUNITIES IN ECOWAS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riângulo Retângulo 24"/>
          <p:cNvSpPr/>
          <p:nvPr/>
        </p:nvSpPr>
        <p:spPr>
          <a:xfrm flipH="1">
            <a:off x="-32385" y="22796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pic>
        <p:nvPicPr>
          <p:cNvPr id="13" name="Imagem 12" descr="LOGO-Paises ecowas"/>
          <p:cNvPicPr>
            <a:picLocks noChangeAspect="1"/>
          </p:cNvPicPr>
          <p:nvPr/>
        </p:nvPicPr>
        <p:blipFill>
          <a:blip r:embed="rId2"/>
          <a:stretch>
            <a:fillRect/>
          </a:stretch>
        </p:blipFill>
        <p:spPr>
          <a:xfrm>
            <a:off x="2180590" y="1575435"/>
            <a:ext cx="3897630" cy="3858260"/>
          </a:xfrm>
          <a:prstGeom prst="rect">
            <a:avLst/>
          </a:prstGeom>
        </p:spPr>
      </p:pic>
      <p:sp>
        <p:nvSpPr>
          <p:cNvPr id="2" name="CaixaDeTexto 1"/>
          <p:cNvSpPr txBox="1"/>
          <p:nvPr/>
        </p:nvSpPr>
        <p:spPr>
          <a:xfrm>
            <a:off x="5541010" y="309880"/>
            <a:ext cx="2485390" cy="368300"/>
          </a:xfrm>
          <a:prstGeom prst="rect">
            <a:avLst/>
          </a:prstGeom>
          <a:noFill/>
        </p:spPr>
        <p:txBody>
          <a:bodyPr wrap="square" rtlCol="0">
            <a:spAutoFit/>
          </a:bodyPr>
          <a:lstStyle/>
          <a:p>
            <a:pPr algn="ctr"/>
            <a:r>
              <a:rPr lang="pt-PT" i="1" dirty="0">
                <a:solidFill>
                  <a:schemeClr val="accent1"/>
                </a:solidFill>
                <a:latin typeface="Arial Narrow" panose="020B0606020202030204" pitchFamily="34" charset="0"/>
                <a:sym typeface="+mn-ea"/>
              </a:rPr>
              <a:t>HOW TO PARTICIPATE</a:t>
            </a:r>
          </a:p>
        </p:txBody>
      </p:sp>
      <p:sp>
        <p:nvSpPr>
          <p:cNvPr id="3" name="CaixaDeTexto 2"/>
          <p:cNvSpPr txBox="1"/>
          <p:nvPr/>
        </p:nvSpPr>
        <p:spPr>
          <a:xfrm>
            <a:off x="5706219" y="912203"/>
            <a:ext cx="6106511" cy="2891790"/>
          </a:xfrm>
          <a:prstGeom prst="rect">
            <a:avLst/>
          </a:prstGeom>
          <a:noFill/>
        </p:spPr>
        <p:txBody>
          <a:bodyPr wrap="square" rtlCol="0">
            <a:spAutoFit/>
          </a:bodyPr>
          <a:lstStyle/>
          <a:p>
            <a:pPr algn="just"/>
            <a:r>
              <a:rPr lang="pt-PT" sz="1400" dirty="0">
                <a:solidFill>
                  <a:schemeClr val="tx1"/>
                </a:solidFill>
                <a:latin typeface="Arial Narrow" panose="020B0606020202030204" pitchFamily="34" charset="0"/>
                <a:sym typeface="+mn-ea"/>
              </a:rPr>
              <a:t>All interested parties are invited to participate </a:t>
            </a:r>
            <a:r>
              <a:rPr lang="pt-PT" sz="1400" dirty="0" smtClean="0">
                <a:solidFill>
                  <a:schemeClr val="tx1"/>
                </a:solidFill>
                <a:latin typeface="Arial Narrow" panose="020B0606020202030204" pitchFamily="34" charset="0"/>
                <a:sym typeface="+mn-ea"/>
              </a:rPr>
              <a:t>to</a:t>
            </a:r>
            <a:r>
              <a:rPr lang="pt-PT" sz="1400" dirty="0">
                <a:solidFill>
                  <a:schemeClr val="tx1"/>
                </a:solidFill>
                <a:latin typeface="Arial Narrow" panose="020B0606020202030204" pitchFamily="34" charset="0"/>
                <a:sym typeface="+mn-ea"/>
              </a:rPr>
              <a:t> the Business Forum on the theme: «Business Opportunities and Business Partnerships in the </a:t>
            </a:r>
            <a:r>
              <a:rPr lang="pt-PT" sz="1400" i="1" dirty="0">
                <a:solidFill>
                  <a:schemeClr val="tx1"/>
                </a:solidFill>
                <a:latin typeface="Arial Narrow" panose="020B0606020202030204" pitchFamily="34" charset="0"/>
                <a:sym typeface="+mn-ea"/>
              </a:rPr>
              <a:t>ECOWAS</a:t>
            </a:r>
            <a:r>
              <a:rPr lang="pt-PT" sz="1400" dirty="0">
                <a:solidFill>
                  <a:schemeClr val="tx1"/>
                </a:solidFill>
                <a:latin typeface="Arial Narrow" panose="020B0606020202030204" pitchFamily="34" charset="0"/>
                <a:sym typeface="+mn-ea"/>
              </a:rPr>
              <a:t> </a:t>
            </a:r>
            <a:r>
              <a:rPr lang="pt-PT" sz="1400" dirty="0" err="1">
                <a:solidFill>
                  <a:schemeClr val="tx1"/>
                </a:solidFill>
                <a:latin typeface="Arial Narrow" panose="020B0606020202030204" pitchFamily="34" charset="0"/>
                <a:sym typeface="+mn-ea"/>
              </a:rPr>
              <a:t>Space»</a:t>
            </a:r>
            <a:r>
              <a:rPr lang="pt-PT" sz="1400" i="1" smtClean="0">
                <a:solidFill>
                  <a:schemeClr val="tx1"/>
                </a:solidFill>
                <a:latin typeface="Arial Narrow" panose="020B0606020202030204" pitchFamily="34" charset="0"/>
              </a:rPr>
              <a:t>.</a:t>
            </a:r>
            <a:endParaRPr lang="pt-PT" sz="1400" i="1" dirty="0">
              <a:solidFill>
                <a:schemeClr val="tx1"/>
              </a:solidFill>
              <a:latin typeface="Arial Narrow" panose="020B0606020202030204" pitchFamily="34" charset="0"/>
            </a:endParaRPr>
          </a:p>
          <a:p>
            <a:pPr algn="just"/>
            <a:endParaRPr lang="pt-PT" sz="1400" dirty="0">
              <a:solidFill>
                <a:schemeClr val="tx1"/>
              </a:solidFill>
              <a:latin typeface="Arial Narrow" panose="020B0606020202030204" pitchFamily="34" charset="0"/>
            </a:endParaRPr>
          </a:p>
          <a:p>
            <a:pPr algn="just"/>
            <a:r>
              <a:rPr lang="pt-PT" sz="1400" i="1" dirty="0">
                <a:solidFill>
                  <a:schemeClr val="tx1"/>
                </a:solidFill>
                <a:latin typeface="Arial Narrow" panose="020B0606020202030204" pitchFamily="34" charset="0"/>
              </a:rPr>
              <a:t>To participate in the Forum you need to register in advance, which can be done in one of the following ways:</a:t>
            </a:r>
          </a:p>
          <a:p>
            <a:pPr algn="just"/>
            <a:endParaRPr lang="pt-PT" sz="1400" i="1" dirty="0">
              <a:solidFill>
                <a:schemeClr val="tx1"/>
              </a:solidFill>
              <a:latin typeface="Arial Narrow" panose="020B0606020202030204" pitchFamily="34" charset="0"/>
            </a:endParaRPr>
          </a:p>
          <a:p>
            <a:pPr lvl="1" algn="just"/>
            <a:r>
              <a:rPr lang="pt-PT" sz="1400" dirty="0">
                <a:solidFill>
                  <a:schemeClr val="tx1"/>
                </a:solidFill>
                <a:latin typeface="Arial Narrow" panose="020B0606020202030204" pitchFamily="34" charset="0"/>
                <a:sym typeface="+mn-ea"/>
              </a:rPr>
              <a:t>1. Online registration through the </a:t>
            </a:r>
            <a:r>
              <a:rPr lang="pt-PT" sz="1400" dirty="0" err="1">
                <a:solidFill>
                  <a:schemeClr val="tx1"/>
                </a:solidFill>
                <a:latin typeface="Arial Narrow" panose="020B0606020202030204" pitchFamily="34" charset="0"/>
                <a:sym typeface="+mn-ea"/>
              </a:rPr>
              <a:t>platform</a:t>
            </a:r>
            <a:r>
              <a:rPr lang="pt-PT" sz="1400" dirty="0">
                <a:solidFill>
                  <a:schemeClr val="tx1"/>
                </a:solidFill>
                <a:latin typeface="Arial Narrow" panose="020B0606020202030204" pitchFamily="34" charset="0"/>
                <a:sym typeface="+mn-ea"/>
              </a:rPr>
              <a:t> </a:t>
            </a:r>
            <a:r>
              <a:rPr lang="en-US" sz="1400" dirty="0">
                <a:latin typeface="Arial Narrow" panose="020B0606020202030204" pitchFamily="34" charset="0"/>
                <a:sym typeface="+mn-ea"/>
              </a:rPr>
              <a:t>www.businessround.emergys.pt</a:t>
            </a:r>
            <a:r>
              <a:rPr lang="en-US" sz="1400" dirty="0" err="1">
                <a:latin typeface="Arial Narrow" panose="020B0606020202030204" pitchFamily="34" charset="0"/>
                <a:sym typeface="+mn-ea"/>
              </a:rPr>
              <a:t> </a:t>
            </a:r>
            <a:r>
              <a:rPr lang="pt-PT" sz="1400" i="1" dirty="0" smtClean="0">
                <a:solidFill>
                  <a:schemeClr val="tx1"/>
                </a:solidFill>
                <a:latin typeface="Arial Narrow" panose="020B0606020202030204" pitchFamily="34" charset="0"/>
                <a:sym typeface="+mn-ea"/>
              </a:rPr>
              <a:t>;</a:t>
            </a:r>
            <a:r>
              <a:rPr lang="pt-PT" sz="1400" dirty="0" smtClean="0">
                <a:solidFill>
                  <a:schemeClr val="tx1"/>
                </a:solidFill>
                <a:latin typeface="Arial Narrow" panose="020B0606020202030204" pitchFamily="34" charset="0"/>
                <a:sym typeface="+mn-ea"/>
              </a:rPr>
              <a:t> </a:t>
            </a:r>
            <a:r>
              <a:rPr lang="pt-PT" sz="1400" dirty="0">
                <a:solidFill>
                  <a:schemeClr val="tx1"/>
                </a:solidFill>
                <a:latin typeface="Arial Narrow" panose="020B0606020202030204" pitchFamily="34" charset="0"/>
                <a:sym typeface="+mn-ea"/>
              </a:rPr>
              <a:t>or</a:t>
            </a:r>
            <a:endParaRPr lang="pt-PT" sz="1400" dirty="0">
              <a:solidFill>
                <a:schemeClr val="tx1"/>
              </a:solidFill>
              <a:latin typeface="Arial Narrow" panose="020B0606020202030204" pitchFamily="34" charset="0"/>
            </a:endParaRPr>
          </a:p>
          <a:p>
            <a:pPr lvl="1" algn="just"/>
            <a:endParaRPr lang="pt-PT" sz="1400" dirty="0">
              <a:solidFill>
                <a:schemeClr val="tx1"/>
              </a:solidFill>
              <a:latin typeface="Arial Narrow" panose="020B0606020202030204" pitchFamily="34" charset="0"/>
            </a:endParaRPr>
          </a:p>
          <a:p>
            <a:pPr lvl="1" algn="just"/>
            <a:r>
              <a:rPr lang="pt-PT" sz="1400" dirty="0">
                <a:solidFill>
                  <a:schemeClr val="tx1"/>
                </a:solidFill>
                <a:latin typeface="Arial Narrow" panose="020B0606020202030204" pitchFamily="34" charset="0"/>
                <a:sym typeface="+mn-ea"/>
              </a:rPr>
              <a:t>2. Submission of a duly completed registration form that can be downloaded from the said platform.</a:t>
            </a:r>
            <a:endParaRPr lang="pt-PT" sz="1400" dirty="0">
              <a:solidFill>
                <a:schemeClr val="tx1"/>
              </a:solidFill>
              <a:latin typeface="Arial Narrow" panose="020B0606020202030204" pitchFamily="34" charset="0"/>
            </a:endParaRPr>
          </a:p>
          <a:p>
            <a:pPr algn="just"/>
            <a:endParaRPr lang="pt-PT" sz="1400" i="1" dirty="0">
              <a:solidFill>
                <a:schemeClr val="tx1"/>
              </a:solidFill>
              <a:latin typeface="Arial Narrow" panose="020B0606020202030204" pitchFamily="34" charset="0"/>
            </a:endParaRPr>
          </a:p>
          <a:p>
            <a:pPr algn="just"/>
            <a:r>
              <a:rPr lang="pt-PT" sz="1400" dirty="0">
                <a:solidFill>
                  <a:schemeClr val="tx1"/>
                </a:solidFill>
                <a:latin typeface="Arial Narrow" panose="020B0606020202030204" pitchFamily="34" charset="0"/>
                <a:sym typeface="+mn-ea"/>
              </a:rPr>
              <a:t>For registration purposes, all instructions included in both the Event Regulations and the registration form should be strictly followed.</a:t>
            </a:r>
            <a:endParaRPr lang="pt-PT" sz="1400" i="1" dirty="0">
              <a:solidFill>
                <a:schemeClr val="tx1"/>
              </a:solidFill>
              <a:latin typeface="Arial Narrow" panose="020B0606020202030204" pitchFamily="34" charset="0"/>
              <a:sym typeface="+mn-ea"/>
            </a:endParaRPr>
          </a:p>
        </p:txBody>
      </p:sp>
      <p:pic>
        <p:nvPicPr>
          <p:cNvPr id="10"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sp>
        <p:nvSpPr>
          <p:cNvPr id="101" name="CaixaDeTexto 67"/>
          <p:cNvSpPr txBox="1"/>
          <p:nvPr/>
        </p:nvSpPr>
        <p:spPr>
          <a:xfrm>
            <a:off x="9474835" y="3549650"/>
            <a:ext cx="2729230" cy="1900555"/>
          </a:xfrm>
          <a:prstGeom prst="rect">
            <a:avLst/>
          </a:prstGeom>
          <a:noFill/>
        </p:spPr>
        <p:txBody>
          <a:bodyPr wrap="square" rtlCol="0">
            <a:noAutofit/>
          </a:bodyPr>
          <a:lstStyle/>
          <a:p>
            <a:pPr algn="ctr"/>
            <a:r>
              <a:rPr lang="pt-PT" sz="2400" dirty="0" smtClean="0">
                <a:solidFill>
                  <a:srgbClr val="008CBA"/>
                </a:solidFill>
                <a:sym typeface="+mn-ea"/>
              </a:rPr>
              <a:t>09 JUNE</a:t>
            </a:r>
            <a:endParaRPr lang="pt-PT" sz="2400" dirty="0">
              <a:solidFill>
                <a:srgbClr val="008CBA"/>
              </a:solidFill>
            </a:endParaRPr>
          </a:p>
          <a:p>
            <a:pPr algn="ctr"/>
            <a:r>
              <a:rPr lang="pt-PT" sz="1200" dirty="0">
                <a:solidFill>
                  <a:srgbClr val="008CBA"/>
                </a:solidFill>
              </a:rPr>
              <a:t>________</a:t>
            </a:r>
            <a:r>
              <a:rPr lang="pt-PT" sz="1400" baseline="-25000" dirty="0">
                <a:solidFill>
                  <a:srgbClr val="008CBA"/>
                </a:solidFill>
              </a:rPr>
              <a:t>■</a:t>
            </a:r>
            <a:r>
              <a:rPr lang="pt-PT" sz="1200" dirty="0">
                <a:solidFill>
                  <a:srgbClr val="008CBA"/>
                </a:solidFill>
              </a:rPr>
              <a:t>________</a:t>
            </a:r>
          </a:p>
          <a:p>
            <a:pPr algn="ctr"/>
            <a:r>
              <a:rPr lang="pt-PT" sz="3200" dirty="0">
                <a:solidFill>
                  <a:srgbClr val="008CBA"/>
                </a:solidFill>
              </a:rPr>
              <a:t>2021</a:t>
            </a:r>
          </a:p>
          <a:p>
            <a:pPr algn="ctr"/>
            <a:r>
              <a:rPr lang="pt-PT" dirty="0">
                <a:solidFill>
                  <a:srgbClr val="008CBA"/>
                </a:solidFill>
              </a:rPr>
              <a:t>PRAIA</a:t>
            </a:r>
          </a:p>
          <a:p>
            <a:pPr algn="ctr"/>
            <a:r>
              <a:rPr lang="pt-PT" sz="1200" dirty="0">
                <a:solidFill>
                  <a:srgbClr val="008CBA"/>
                </a:solidFill>
              </a:rPr>
              <a:t>SANTIAGO ISLAND</a:t>
            </a:r>
          </a:p>
          <a:p>
            <a:pPr algn="ctr"/>
            <a:r>
              <a:rPr lang="pt-PT" sz="2000" dirty="0">
                <a:solidFill>
                  <a:srgbClr val="008CBA"/>
                </a:solidFill>
              </a:rPr>
              <a:t>CABO VERDE</a:t>
            </a:r>
          </a:p>
        </p:txBody>
      </p:sp>
      <p:sp>
        <p:nvSpPr>
          <p:cNvPr id="20"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12</a:t>
            </a:fld>
            <a:endParaRPr lang="fr-FR" altLang="pt-PT" sz="1200" b="1" i="1" u="sng" dirty="0" smtClean="0">
              <a:solidFill>
                <a:schemeClr val="tx1"/>
              </a:solidFill>
            </a:endParaRPr>
          </a:p>
        </p:txBody>
      </p:sp>
      <p:pic>
        <p:nvPicPr>
          <p:cNvPr id="89" name="Imagem 88" descr="logo"/>
          <p:cNvPicPr>
            <a:picLocks noChangeAspect="1"/>
          </p:cNvPicPr>
          <p:nvPr/>
        </p:nvPicPr>
        <p:blipFill>
          <a:blip r:embed="rId4"/>
          <a:stretch>
            <a:fillRect/>
          </a:stretch>
        </p:blipFill>
        <p:spPr>
          <a:xfrm>
            <a:off x="9074150" y="124460"/>
            <a:ext cx="3107055" cy="681990"/>
          </a:xfrm>
          <a:prstGeom prst="rect">
            <a:avLst/>
          </a:prstGeom>
        </p:spPr>
      </p:pic>
      <p:pic>
        <p:nvPicPr>
          <p:cNvPr id="90" name="Imagem 89" descr="logo"/>
          <p:cNvPicPr>
            <a:picLocks noChangeAspect="1"/>
          </p:cNvPicPr>
          <p:nvPr/>
        </p:nvPicPr>
        <p:blipFill>
          <a:blip r:embed="rId5"/>
          <a:stretch>
            <a:fillRect/>
          </a:stretch>
        </p:blipFill>
        <p:spPr>
          <a:xfrm>
            <a:off x="-10795" y="120650"/>
            <a:ext cx="4168140" cy="915035"/>
          </a:xfrm>
          <a:prstGeom prst="rect">
            <a:avLst/>
          </a:prstGeom>
        </p:spPr>
      </p:pic>
      <p:pic>
        <p:nvPicPr>
          <p:cNvPr id="19" name="Imagem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5525" y="3408045"/>
            <a:ext cx="1415415" cy="117411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ângulo Retângulo 5"/>
          <p:cNvSpPr/>
          <p:nvPr/>
        </p:nvSpPr>
        <p:spPr>
          <a:xfrm flipH="1">
            <a:off x="0" y="239395"/>
            <a:ext cx="12228830" cy="661860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pic>
        <p:nvPicPr>
          <p:cNvPr id="7" name="Imagem 6" descr="LOGO-Paises ecowas"/>
          <p:cNvPicPr>
            <a:picLocks noChangeAspect="1"/>
          </p:cNvPicPr>
          <p:nvPr/>
        </p:nvPicPr>
        <p:blipFill>
          <a:blip r:embed="rId2"/>
          <a:stretch>
            <a:fillRect/>
          </a:stretch>
        </p:blipFill>
        <p:spPr>
          <a:xfrm>
            <a:off x="3617595" y="1436370"/>
            <a:ext cx="3897630" cy="3858260"/>
          </a:xfrm>
          <a:prstGeom prst="rect">
            <a:avLst/>
          </a:prstGeom>
        </p:spPr>
      </p:pic>
      <p:sp>
        <p:nvSpPr>
          <p:cNvPr id="8" name="CaixaDeTexto 1"/>
          <p:cNvSpPr txBox="1"/>
          <p:nvPr/>
        </p:nvSpPr>
        <p:spPr>
          <a:xfrm>
            <a:off x="7668894" y="3970030"/>
            <a:ext cx="1734893" cy="368300"/>
          </a:xfrm>
          <a:prstGeom prst="rect">
            <a:avLst/>
          </a:prstGeom>
          <a:noFill/>
        </p:spPr>
        <p:txBody>
          <a:bodyPr wrap="square" rtlCol="0">
            <a:spAutoFit/>
          </a:bodyPr>
          <a:lstStyle/>
          <a:p>
            <a:pPr algn="ctr"/>
            <a:r>
              <a:rPr lang="pt-PT" i="1" dirty="0">
                <a:solidFill>
                  <a:srgbClr val="008CBA"/>
                </a:solidFill>
                <a:latin typeface="Arial Narrow" panose="020B0606020202030204" pitchFamily="34" charset="0"/>
              </a:rPr>
              <a:t>CONTACTS</a:t>
            </a:r>
          </a:p>
        </p:txBody>
      </p:sp>
      <p:sp>
        <p:nvSpPr>
          <p:cNvPr id="11" name="CaixaDeTexto 53"/>
          <p:cNvSpPr txBox="1"/>
          <p:nvPr/>
        </p:nvSpPr>
        <p:spPr>
          <a:xfrm>
            <a:off x="9911080" y="4582795"/>
            <a:ext cx="2099945" cy="1445260"/>
          </a:xfrm>
          <a:prstGeom prst="rect">
            <a:avLst/>
          </a:prstGeom>
          <a:noFill/>
        </p:spPr>
        <p:txBody>
          <a:bodyPr wrap="square" rtlCol="0">
            <a:spAutoFit/>
          </a:bodyPr>
          <a:lstStyle/>
          <a:p>
            <a:r>
              <a:rPr lang="en-US" sz="1600" b="1" i="1" dirty="0" smtClean="0">
                <a:solidFill>
                  <a:srgbClr val="FFC000"/>
                </a:solidFill>
              </a:rPr>
              <a:t>BUSINESS FORUM</a:t>
            </a:r>
            <a:endParaRPr lang="en-US" sz="1600" b="1" i="1" dirty="0">
              <a:solidFill>
                <a:srgbClr val="FFC000"/>
              </a:solidFill>
            </a:endParaRPr>
          </a:p>
          <a:p>
            <a:r>
              <a:rPr lang="en-US" sz="1200" dirty="0" smtClean="0">
                <a:latin typeface="Arial Narrow" panose="020B0606020202030204" pitchFamily="34" charset="0"/>
              </a:rPr>
              <a:t>WhatsApp</a:t>
            </a:r>
            <a:r>
              <a:rPr lang="en-US" sz="1200" dirty="0">
                <a:latin typeface="Arial Narrow" panose="020B0606020202030204" pitchFamily="34" charset="0"/>
              </a:rPr>
              <a:t>:+351 964 406 800</a:t>
            </a:r>
          </a:p>
          <a:p>
            <a:r>
              <a:rPr lang="pt-PT" altLang="en-US" sz="1200" dirty="0" smtClean="0">
                <a:latin typeface="Arial Narrow" panose="020B0606020202030204" pitchFamily="34" charset="0"/>
                <a:sym typeface="+mn-ea"/>
              </a:rPr>
              <a:t>Viber</a:t>
            </a:r>
            <a:r>
              <a:rPr lang="en-US" sz="1200" dirty="0">
                <a:latin typeface="Arial Narrow" panose="020B0606020202030204" pitchFamily="34" charset="0"/>
                <a:sym typeface="+mn-ea"/>
              </a:rPr>
              <a:t>:+351 964 406 800</a:t>
            </a:r>
            <a:endParaRPr lang="en-US" sz="1200" dirty="0">
              <a:latin typeface="Arial Narrow" panose="020B0606020202030204" pitchFamily="34" charset="0"/>
            </a:endParaRPr>
          </a:p>
          <a:p>
            <a:r>
              <a:rPr lang="en-US" sz="1200" dirty="0">
                <a:latin typeface="Arial Narrow" panose="020B0606020202030204" pitchFamily="34" charset="0"/>
                <a:sym typeface="+mn-ea"/>
              </a:rPr>
              <a:t>Skype: </a:t>
            </a:r>
            <a:r>
              <a:rPr lang="en-US" sz="1200" dirty="0" err="1">
                <a:latin typeface="Arial Narrow" panose="020B0606020202030204" pitchFamily="34" charset="0"/>
                <a:sym typeface="+mn-ea"/>
              </a:rPr>
              <a:t>setimocontinente</a:t>
            </a:r>
          </a:p>
          <a:p>
            <a:r>
              <a:rPr lang="en-US" sz="1200" dirty="0">
                <a:latin typeface="Arial Narrow" panose="020B0606020202030204" pitchFamily="34" charset="0"/>
                <a:sym typeface="+mn-ea"/>
              </a:rPr>
              <a:t>www.businessround.emergys.pt</a:t>
            </a:r>
            <a:r>
              <a:rPr lang="en-US" sz="1200" dirty="0" err="1">
                <a:latin typeface="Arial Narrow" panose="020B0606020202030204" pitchFamily="34" charset="0"/>
                <a:sym typeface="+mn-ea"/>
              </a:rPr>
              <a:t> </a:t>
            </a:r>
            <a:endParaRPr lang="en-US" sz="1200" dirty="0">
              <a:latin typeface="Arial Narrow" panose="020B0606020202030204" pitchFamily="34" charset="0"/>
            </a:endParaRPr>
          </a:p>
          <a:p>
            <a:r>
              <a:rPr lang="pt-PT" altLang="en-US" sz="1200" dirty="0" smtClean="0">
                <a:latin typeface="Arial Narrow" panose="020B0606020202030204" pitchFamily="34" charset="0"/>
                <a:sym typeface="+mn-ea"/>
              </a:rPr>
              <a:t>i</a:t>
            </a:r>
            <a:r>
              <a:rPr lang="en-US" sz="1200" dirty="0" smtClean="0">
                <a:latin typeface="Arial Narrow" panose="020B0606020202030204" pitchFamily="34" charset="0"/>
                <a:sym typeface="+mn-ea"/>
              </a:rPr>
              <a:t>nfo@atlanticbusiness</a:t>
            </a:r>
            <a:r>
              <a:rPr lang="pt-PT" altLang="en-US" sz="1200" dirty="0" smtClean="0">
                <a:latin typeface="Arial Narrow" panose="020B0606020202030204" pitchFamily="34" charset="0"/>
                <a:sym typeface="+mn-ea"/>
              </a:rPr>
              <a:t>forum</a:t>
            </a:r>
            <a:r>
              <a:rPr lang="en-US" sz="1200" dirty="0" smtClean="0">
                <a:latin typeface="Arial Narrow" panose="020B0606020202030204" pitchFamily="34" charset="0"/>
                <a:sym typeface="+mn-ea"/>
              </a:rPr>
              <a:t>.com</a:t>
            </a:r>
            <a:endParaRPr lang="en-US" sz="1200" dirty="0" smtClean="0">
              <a:latin typeface="Arial Narrow" panose="020B0606020202030204" pitchFamily="34" charset="0"/>
            </a:endParaRPr>
          </a:p>
          <a:p>
            <a:r>
              <a:rPr lang="en-US" sz="1200" dirty="0" smtClean="0">
                <a:latin typeface="Arial Narrow" panose="020B0606020202030204" pitchFamily="34" charset="0"/>
                <a:sym typeface="+mn-ea"/>
              </a:rPr>
              <a:t>www</a:t>
            </a:r>
            <a:r>
              <a:rPr lang="en-US" sz="1200" dirty="0">
                <a:latin typeface="Arial Narrow" panose="020B0606020202030204" pitchFamily="34" charset="0"/>
                <a:sym typeface="+mn-ea"/>
              </a:rPr>
              <a:t>.</a:t>
            </a:r>
            <a:r>
              <a:rPr lang="en-US" sz="1200" dirty="0" smtClean="0">
                <a:latin typeface="Arial Narrow" panose="020B0606020202030204" pitchFamily="34" charset="0"/>
                <a:sym typeface="+mn-ea"/>
              </a:rPr>
              <a:t>atlanticbusiness</a:t>
            </a:r>
            <a:r>
              <a:rPr lang="pt-PT" altLang="en-US" sz="1200" dirty="0" smtClean="0">
                <a:latin typeface="Arial Narrow" panose="020B0606020202030204" pitchFamily="34" charset="0"/>
                <a:sym typeface="+mn-ea"/>
              </a:rPr>
              <a:t>forum</a:t>
            </a:r>
            <a:r>
              <a:rPr lang="en-US" sz="1200" dirty="0" smtClean="0">
                <a:latin typeface="Arial Narrow" panose="020B0606020202030204" pitchFamily="34" charset="0"/>
                <a:sym typeface="+mn-ea"/>
              </a:rPr>
              <a:t>.com</a:t>
            </a:r>
            <a:endParaRPr lang="en-US" sz="1200" dirty="0">
              <a:latin typeface="Arial Narrow" panose="020B0606020202030204" pitchFamily="34" charset="0"/>
            </a:endParaRPr>
          </a:p>
        </p:txBody>
      </p:sp>
      <p:pic>
        <p:nvPicPr>
          <p:cNvPr id="14"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pic>
        <p:nvPicPr>
          <p:cNvPr id="15" name="Marcador de Posição de Conteúdo 14" descr="logForum"/>
          <p:cNvPicPr>
            <a:picLocks noGrp="1" noChangeAspect="1"/>
          </p:cNvPicPr>
          <p:nvPr>
            <p:ph idx="1"/>
          </p:nvPr>
        </p:nvPicPr>
        <p:blipFill>
          <a:blip r:embed="rId4"/>
          <a:stretch>
            <a:fillRect/>
          </a:stretch>
        </p:blipFill>
        <p:spPr>
          <a:xfrm>
            <a:off x="-1270" y="-3810"/>
            <a:ext cx="4370070" cy="2653665"/>
          </a:xfrm>
          <a:prstGeom prst="rect">
            <a:avLst/>
          </a:prstGeom>
        </p:spPr>
      </p:pic>
      <p:pic>
        <p:nvPicPr>
          <p:cNvPr id="16" name="Imagem9"/>
          <p:cNvPicPr>
            <a:picLocks noChangeAspect="1"/>
          </p:cNvPicPr>
          <p:nvPr/>
        </p:nvPicPr>
        <p:blipFill>
          <a:blip r:embed="rId3"/>
          <a:stretch>
            <a:fillRect/>
          </a:stretch>
        </p:blipFill>
        <p:spPr>
          <a:xfrm>
            <a:off x="11687810" y="6458585"/>
            <a:ext cx="502920" cy="389255"/>
          </a:xfrm>
          <a:prstGeom prst="rect">
            <a:avLst/>
          </a:prstGeom>
          <a:noFill/>
          <a:ln>
            <a:noFill/>
          </a:ln>
          <a:effectLst/>
        </p:spPr>
      </p:pic>
      <p:sp>
        <p:nvSpPr>
          <p:cNvPr id="18" name="CaixaDeTexto 67"/>
          <p:cNvSpPr txBox="1"/>
          <p:nvPr/>
        </p:nvSpPr>
        <p:spPr>
          <a:xfrm>
            <a:off x="9281795" y="1629410"/>
            <a:ext cx="2729230" cy="1900555"/>
          </a:xfrm>
          <a:prstGeom prst="rect">
            <a:avLst/>
          </a:prstGeom>
          <a:noFill/>
        </p:spPr>
        <p:txBody>
          <a:bodyPr wrap="square" rtlCol="0">
            <a:noAutofit/>
          </a:bodyPr>
          <a:lstStyle/>
          <a:p>
            <a:pPr algn="ctr"/>
            <a:r>
              <a:rPr lang="pt-PT" sz="2400" dirty="0" smtClean="0">
                <a:solidFill>
                  <a:srgbClr val="008CBA"/>
                </a:solidFill>
                <a:sym typeface="+mn-ea"/>
              </a:rPr>
              <a:t>09 JUNE</a:t>
            </a:r>
            <a:endParaRPr lang="pt-PT" sz="2400" dirty="0">
              <a:solidFill>
                <a:srgbClr val="008CBA"/>
              </a:solidFill>
            </a:endParaRPr>
          </a:p>
          <a:p>
            <a:pPr algn="ctr"/>
            <a:r>
              <a:rPr lang="pt-PT" sz="1200" dirty="0">
                <a:solidFill>
                  <a:srgbClr val="008CBA"/>
                </a:solidFill>
              </a:rPr>
              <a:t>________</a:t>
            </a:r>
            <a:r>
              <a:rPr lang="pt-PT" sz="1400" baseline="-25000" dirty="0">
                <a:solidFill>
                  <a:srgbClr val="008CBA"/>
                </a:solidFill>
              </a:rPr>
              <a:t>■</a:t>
            </a:r>
            <a:r>
              <a:rPr lang="pt-PT" sz="1200" dirty="0">
                <a:solidFill>
                  <a:srgbClr val="008CBA"/>
                </a:solidFill>
              </a:rPr>
              <a:t>________</a:t>
            </a:r>
          </a:p>
          <a:p>
            <a:pPr algn="ctr"/>
            <a:r>
              <a:rPr lang="pt-PT" sz="3200" dirty="0">
                <a:solidFill>
                  <a:srgbClr val="008CBA"/>
                </a:solidFill>
              </a:rPr>
              <a:t>2021</a:t>
            </a:r>
          </a:p>
          <a:p>
            <a:pPr algn="ctr"/>
            <a:r>
              <a:rPr lang="pt-PT" dirty="0">
                <a:solidFill>
                  <a:srgbClr val="008CBA"/>
                </a:solidFill>
              </a:rPr>
              <a:t>PRAIA</a:t>
            </a:r>
          </a:p>
          <a:p>
            <a:pPr algn="ctr"/>
            <a:r>
              <a:rPr lang="pt-PT" sz="1200" dirty="0">
                <a:solidFill>
                  <a:srgbClr val="008CBA"/>
                </a:solidFill>
              </a:rPr>
              <a:t>SANTIAGO ISLAND</a:t>
            </a:r>
          </a:p>
          <a:p>
            <a:pPr algn="ctr"/>
            <a:r>
              <a:rPr lang="pt-PT" sz="2000" dirty="0">
                <a:solidFill>
                  <a:srgbClr val="008CBA"/>
                </a:solidFill>
              </a:rPr>
              <a:t>CABO VERDE</a:t>
            </a:r>
          </a:p>
        </p:txBody>
      </p:sp>
      <p:pic>
        <p:nvPicPr>
          <p:cNvPr id="19" name="Imagem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5525" y="3408045"/>
            <a:ext cx="1415415" cy="1174115"/>
          </a:xfrm>
          <a:prstGeom prst="rect">
            <a:avLst/>
          </a:prstGeom>
        </p:spPr>
      </p:pic>
      <p:sp>
        <p:nvSpPr>
          <p:cNvPr id="20"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13</a:t>
            </a:fld>
            <a:endParaRPr lang="fr-FR" altLang="pt-PT" sz="1200" b="1" i="1" u="sng" dirty="0" smtClean="0">
              <a:solidFill>
                <a:schemeClr val="tx1"/>
              </a:solidFill>
            </a:endParaRPr>
          </a:p>
        </p:txBody>
      </p:sp>
      <p:pic>
        <p:nvPicPr>
          <p:cNvPr id="90" name="Imagem 89" descr="logo"/>
          <p:cNvPicPr>
            <a:picLocks noChangeAspect="1"/>
          </p:cNvPicPr>
          <p:nvPr/>
        </p:nvPicPr>
        <p:blipFill>
          <a:blip r:embed="rId6"/>
          <a:stretch>
            <a:fillRect/>
          </a:stretch>
        </p:blipFill>
        <p:spPr>
          <a:xfrm>
            <a:off x="7999095" y="120650"/>
            <a:ext cx="4168140" cy="91503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ângulo Retângulo 4"/>
          <p:cNvSpPr/>
          <p:nvPr/>
        </p:nvSpPr>
        <p:spPr>
          <a:xfrm flipH="1">
            <a:off x="0" y="243840"/>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pic>
        <p:nvPicPr>
          <p:cNvPr id="10" name="Imagem 9" descr="LOGO-Paises ecowas"/>
          <p:cNvPicPr>
            <a:picLocks noChangeAspect="1"/>
          </p:cNvPicPr>
          <p:nvPr/>
        </p:nvPicPr>
        <p:blipFill>
          <a:blip r:embed="rId2"/>
          <a:stretch>
            <a:fillRect/>
          </a:stretch>
        </p:blipFill>
        <p:spPr>
          <a:xfrm>
            <a:off x="4612640" y="478155"/>
            <a:ext cx="3897630" cy="3858260"/>
          </a:xfrm>
          <a:prstGeom prst="rect">
            <a:avLst/>
          </a:prstGeom>
        </p:spPr>
      </p:pic>
      <p:pic>
        <p:nvPicPr>
          <p:cNvPr id="7"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sp>
        <p:nvSpPr>
          <p:cNvPr id="153" name="CaixaDeTexto 67"/>
          <p:cNvSpPr txBox="1"/>
          <p:nvPr/>
        </p:nvSpPr>
        <p:spPr>
          <a:xfrm>
            <a:off x="9372600" y="1710055"/>
            <a:ext cx="2698750" cy="1900555"/>
          </a:xfrm>
          <a:prstGeom prst="rect">
            <a:avLst/>
          </a:prstGeom>
          <a:noFill/>
        </p:spPr>
        <p:txBody>
          <a:bodyPr wrap="square" rtlCol="0">
            <a:noAutofit/>
          </a:bodyPr>
          <a:lstStyle/>
          <a:p>
            <a:pPr algn="ctr"/>
            <a:r>
              <a:rPr lang="pt-PT" sz="2400" dirty="0" smtClean="0">
                <a:solidFill>
                  <a:srgbClr val="008CBA"/>
                </a:solidFill>
              </a:rPr>
              <a:t>09 JUNE</a:t>
            </a:r>
          </a:p>
          <a:p>
            <a:pPr algn="ctr"/>
            <a:r>
              <a:rPr lang="pt-PT" sz="1200" dirty="0">
                <a:solidFill>
                  <a:srgbClr val="008CBA"/>
                </a:solidFill>
              </a:rPr>
              <a:t>______</a:t>
            </a:r>
            <a:r>
              <a:rPr lang="pt-PT" sz="1400" baseline="-25000" dirty="0">
                <a:solidFill>
                  <a:srgbClr val="008CBA"/>
                </a:solidFill>
              </a:rPr>
              <a:t>■</a:t>
            </a:r>
            <a:r>
              <a:rPr lang="pt-PT" sz="1200" dirty="0">
                <a:solidFill>
                  <a:srgbClr val="008CBA"/>
                </a:solidFill>
              </a:rPr>
              <a:t>________</a:t>
            </a:r>
          </a:p>
          <a:p>
            <a:pPr algn="ctr"/>
            <a:r>
              <a:rPr lang="pt-PT" sz="3200" dirty="0">
                <a:solidFill>
                  <a:srgbClr val="008CBA"/>
                </a:solidFill>
              </a:rPr>
              <a:t>2021</a:t>
            </a:r>
          </a:p>
          <a:p>
            <a:pPr algn="ctr"/>
            <a:r>
              <a:rPr lang="pt-PT" dirty="0">
                <a:solidFill>
                  <a:srgbClr val="008CBA"/>
                </a:solidFill>
              </a:rPr>
              <a:t>PRAIA</a:t>
            </a:r>
          </a:p>
          <a:p>
            <a:pPr algn="ctr"/>
            <a:r>
              <a:rPr lang="pt-PT" sz="1200" dirty="0">
                <a:solidFill>
                  <a:srgbClr val="008CBA"/>
                </a:solidFill>
              </a:rPr>
              <a:t>SANTIAGO ISLAND</a:t>
            </a:r>
          </a:p>
          <a:p>
            <a:pPr algn="ctr"/>
            <a:r>
              <a:rPr lang="pt-PT" sz="2000" dirty="0">
                <a:solidFill>
                  <a:srgbClr val="008CBA"/>
                </a:solidFill>
              </a:rPr>
              <a:t>CABO VERDE</a:t>
            </a:r>
          </a:p>
        </p:txBody>
      </p:sp>
      <p:sp>
        <p:nvSpPr>
          <p:cNvPr id="127" name="CaixaDeTexto 53"/>
          <p:cNvSpPr txBox="1"/>
          <p:nvPr/>
        </p:nvSpPr>
        <p:spPr>
          <a:xfrm>
            <a:off x="9707526" y="4514445"/>
            <a:ext cx="2460253" cy="1260475"/>
          </a:xfrm>
          <a:prstGeom prst="rect">
            <a:avLst/>
          </a:prstGeom>
          <a:noFill/>
        </p:spPr>
        <p:txBody>
          <a:bodyPr wrap="square" rtlCol="0">
            <a:spAutoFit/>
          </a:bodyPr>
          <a:lstStyle/>
          <a:p>
            <a:r>
              <a:rPr lang="en-US" sz="1600" b="1" i="1" dirty="0" smtClean="0">
                <a:solidFill>
                  <a:srgbClr val="3EA4BA"/>
                </a:solidFill>
              </a:rPr>
              <a:t>BUSINESS </a:t>
            </a:r>
            <a:r>
              <a:rPr lang="pt-PT" altLang="en-US" sz="1600" b="1" i="1" dirty="0" smtClean="0">
                <a:solidFill>
                  <a:srgbClr val="3EA4BA"/>
                </a:solidFill>
              </a:rPr>
              <a:t>ROUND</a:t>
            </a:r>
            <a:endParaRPr lang="en-US" sz="1600" b="1" i="1" dirty="0">
              <a:solidFill>
                <a:srgbClr val="3EA4BA"/>
              </a:solidFill>
            </a:endParaRPr>
          </a:p>
          <a:p>
            <a:r>
              <a:rPr lang="en-US" sz="1200" dirty="0" smtClean="0">
                <a:latin typeface="Arial Narrow" panose="020B0606020202030204" pitchFamily="34" charset="0"/>
              </a:rPr>
              <a:t>WhatsApp</a:t>
            </a:r>
            <a:r>
              <a:rPr lang="en-US" sz="1200" dirty="0">
                <a:latin typeface="Arial Narrow" panose="020B0606020202030204" pitchFamily="34" charset="0"/>
              </a:rPr>
              <a:t>:+351 964 406 800</a:t>
            </a:r>
          </a:p>
          <a:p>
            <a:r>
              <a:rPr lang="en-US" sz="1200" dirty="0">
                <a:latin typeface="Arial Narrow" panose="020B0606020202030204" pitchFamily="34" charset="0"/>
              </a:rPr>
              <a:t>Skype: </a:t>
            </a:r>
            <a:r>
              <a:rPr lang="en-US" sz="1200" dirty="0" err="1">
                <a:latin typeface="Arial Narrow" panose="020B0606020202030204" pitchFamily="34" charset="0"/>
              </a:rPr>
              <a:t>setimocontinente</a:t>
            </a:r>
          </a:p>
          <a:p>
            <a:r>
              <a:rPr lang="en-US" sz="1200" dirty="0">
                <a:latin typeface="Arial Narrow" panose="020B0606020202030204" pitchFamily="34" charset="0"/>
                <a:sym typeface="+mn-ea"/>
              </a:rPr>
              <a:t>www.businessround.emergys.pt</a:t>
            </a:r>
            <a:r>
              <a:rPr lang="en-US" sz="1200" dirty="0" err="1">
                <a:latin typeface="Arial Narrow" panose="020B0606020202030204" pitchFamily="34" charset="0"/>
                <a:sym typeface="+mn-ea"/>
              </a:rPr>
              <a:t> </a:t>
            </a:r>
            <a:endParaRPr lang="en-US" sz="1200" dirty="0">
              <a:latin typeface="Arial Narrow" panose="020B0606020202030204" pitchFamily="34" charset="0"/>
            </a:endParaRPr>
          </a:p>
          <a:p>
            <a:r>
              <a:rPr lang="en-US" sz="1200" dirty="0" smtClean="0">
                <a:latin typeface="Arial Narrow" panose="020B0606020202030204" pitchFamily="34" charset="0"/>
              </a:rPr>
              <a:t>info@atlanticbusiness</a:t>
            </a:r>
            <a:r>
              <a:rPr lang="pt-PT" altLang="en-US" sz="1200" dirty="0" smtClean="0">
                <a:latin typeface="Arial Narrow" panose="020B0606020202030204" pitchFamily="34" charset="0"/>
              </a:rPr>
              <a:t>forum</a:t>
            </a:r>
            <a:r>
              <a:rPr lang="en-US" sz="1200" dirty="0" smtClean="0">
                <a:latin typeface="Arial Narrow" panose="020B0606020202030204" pitchFamily="34" charset="0"/>
              </a:rPr>
              <a:t>.com</a:t>
            </a:r>
          </a:p>
          <a:p>
            <a:r>
              <a:rPr lang="en-US" sz="1200" dirty="0" smtClean="0">
                <a:latin typeface="Arial Narrow" panose="020B0606020202030204" pitchFamily="34" charset="0"/>
              </a:rPr>
              <a:t>www</a:t>
            </a:r>
            <a:r>
              <a:rPr lang="en-US" sz="1200" dirty="0">
                <a:latin typeface="Arial Narrow" panose="020B0606020202030204" pitchFamily="34" charset="0"/>
              </a:rPr>
              <a:t>. </a:t>
            </a:r>
            <a:r>
              <a:rPr lang="en-US" sz="1200" dirty="0" smtClean="0">
                <a:latin typeface="Arial Narrow" panose="020B0606020202030204" pitchFamily="34" charset="0"/>
              </a:rPr>
              <a:t>atlanticbusiness</a:t>
            </a:r>
            <a:r>
              <a:rPr lang="pt-PT" altLang="en-US" sz="1200" dirty="0" smtClean="0">
                <a:latin typeface="Arial Narrow" panose="020B0606020202030204" pitchFamily="34" charset="0"/>
              </a:rPr>
              <a:t>forum</a:t>
            </a:r>
            <a:r>
              <a:rPr lang="en-US" sz="1200" dirty="0" smtClean="0">
                <a:latin typeface="Arial Narrow" panose="020B0606020202030204" pitchFamily="34" charset="0"/>
              </a:rPr>
              <a:t>.com</a:t>
            </a:r>
            <a:endParaRPr lang="en-US" sz="1200" dirty="0">
              <a:latin typeface="Arial Narrow" panose="020B0606020202030204" pitchFamily="34" charset="0"/>
            </a:endParaRPr>
          </a:p>
        </p:txBody>
      </p:sp>
      <p:graphicFrame>
        <p:nvGraphicFramePr>
          <p:cNvPr id="4" name="Tabela 3"/>
          <p:cNvGraphicFramePr/>
          <p:nvPr/>
        </p:nvGraphicFramePr>
        <p:xfrm>
          <a:off x="492125" y="3827780"/>
          <a:ext cx="8880475" cy="3002280"/>
        </p:xfrm>
        <a:graphic>
          <a:graphicData uri="http://schemas.openxmlformats.org/drawingml/2006/table">
            <a:tbl>
              <a:tblPr firstRow="1" bandRow="1">
                <a:tableStyleId>{5C22544A-7EE6-4342-B048-85BDC9FD1C3A}</a:tableStyleId>
              </a:tblPr>
              <a:tblGrid>
                <a:gridCol w="3242945"/>
                <a:gridCol w="582930"/>
                <a:gridCol w="4147820"/>
                <a:gridCol w="906780"/>
              </a:tblGrid>
              <a:tr h="241300">
                <a:tc>
                  <a:txBody>
                    <a:bodyPr/>
                    <a:lstStyle/>
                    <a:p>
                      <a:pPr indent="0" algn="ctr">
                        <a:buNone/>
                      </a:pPr>
                      <a:r>
                        <a:rPr lang="pt-PT" altLang="en-US" sz="1200" b="1" dirty="0">
                          <a:solidFill>
                            <a:schemeClr val="tx1"/>
                          </a:solidFill>
                          <a:latin typeface="Calibri" panose="020F0502020204030204" charset="-122"/>
                        </a:rPr>
                        <a:t>Index</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ACD4C"/>
                    </a:solidFill>
                  </a:tcPr>
                </a:tc>
                <a:tc>
                  <a:txBody>
                    <a:bodyPr/>
                    <a:lstStyle/>
                    <a:p>
                      <a:pPr indent="0" algn="ctr">
                        <a:buNone/>
                      </a:pPr>
                      <a:r>
                        <a:rPr lang="en-US" sz="1200" b="1">
                          <a:solidFill>
                            <a:schemeClr val="tx1"/>
                          </a:solidFill>
                          <a:latin typeface="Calibri" panose="020F0502020204030204" charset="-122"/>
                        </a:rPr>
                        <a:t>P</a:t>
                      </a:r>
                      <a:r>
                        <a:rPr lang="pt-PT" altLang="en-US" sz="1200" b="1">
                          <a:solidFill>
                            <a:schemeClr val="tx1"/>
                          </a:solidFill>
                          <a:latin typeface="Calibri" panose="020F0502020204030204" charset="-122"/>
                        </a:rPr>
                        <a:t>a</a:t>
                      </a:r>
                      <a:r>
                        <a:rPr lang="en-US" sz="1200" b="1">
                          <a:solidFill>
                            <a:schemeClr val="tx1"/>
                          </a:solidFill>
                          <a:latin typeface="Calibri" panose="020F0502020204030204" charset="-122"/>
                        </a:rPr>
                        <a:t>g</a:t>
                      </a:r>
                      <a:endParaRPr lang="en-US" altLang="en-US" sz="1200" b="1">
                        <a:solidFill>
                          <a:schemeClr val="tx1"/>
                        </a:solidFill>
                        <a:latin typeface="Calibri" panose="020F050202020403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ACD4C"/>
                    </a:solidFill>
                  </a:tcPr>
                </a:tc>
                <a:tc>
                  <a:txBody>
                    <a:bodyPr/>
                    <a:lstStyle/>
                    <a:p>
                      <a:pPr indent="0" algn="ctr">
                        <a:buNone/>
                      </a:pPr>
                      <a:r>
                        <a:rPr lang="pt-PT" altLang="en-US" sz="1200" b="1">
                          <a:solidFill>
                            <a:schemeClr val="tx1"/>
                          </a:solidFill>
                          <a:latin typeface="Calibri" panose="020F0502020204030204" charset="-122"/>
                        </a:rPr>
                        <a:t>Index</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ACD4C"/>
                    </a:solidFill>
                  </a:tcPr>
                </a:tc>
                <a:tc>
                  <a:txBody>
                    <a:bodyPr/>
                    <a:lstStyle/>
                    <a:p>
                      <a:pPr indent="0" algn="ctr">
                        <a:buNone/>
                      </a:pPr>
                      <a:r>
                        <a:rPr lang="en-US" sz="1200" b="1">
                          <a:solidFill>
                            <a:schemeClr val="tx1"/>
                          </a:solidFill>
                          <a:latin typeface="Calibri" panose="020F0502020204030204" charset="-122"/>
                        </a:rPr>
                        <a:t>P</a:t>
                      </a:r>
                      <a:r>
                        <a:rPr lang="pt-PT" altLang="en-US" sz="1200" b="1">
                          <a:solidFill>
                            <a:schemeClr val="tx1"/>
                          </a:solidFill>
                          <a:latin typeface="Calibri" panose="020F0502020204030204" charset="-122"/>
                        </a:rPr>
                        <a:t>a</a:t>
                      </a:r>
                      <a:r>
                        <a:rPr lang="en-US" sz="1200" b="1">
                          <a:solidFill>
                            <a:schemeClr val="tx1"/>
                          </a:solidFill>
                          <a:latin typeface="Calibri" panose="020F0502020204030204" charset="-122"/>
                        </a:rPr>
                        <a:t>g</a:t>
                      </a:r>
                      <a:endParaRPr lang="en-US" altLang="en-US" sz="1200" b="1">
                        <a:solidFill>
                          <a:schemeClr val="tx1"/>
                        </a:solidFill>
                        <a:latin typeface="Calibri" panose="020F050202020403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ACD4C"/>
                    </a:solidFill>
                  </a:tcPr>
                </a:tc>
              </a:tr>
              <a:tr h="285750">
                <a:tc>
                  <a:txBody>
                    <a:bodyPr/>
                    <a:lstStyle/>
                    <a:p>
                      <a:pPr algn="l" rtl="0" fontAlgn="ctr"/>
                      <a:r>
                        <a:rPr lang="pt-PT" altLang="en-US" sz="1200" b="0">
                          <a:solidFill>
                            <a:schemeClr val="tx1"/>
                          </a:solidFill>
                          <a:latin typeface="Arial Narrow" panose="020B0606020202030204" pitchFamily="34" charset="0"/>
                          <a:cs typeface="Arial Narrow" panose="020B0606020202030204" pitchFamily="34" charset="0"/>
                          <a:sym typeface="+mn-ea"/>
                        </a:rPr>
                        <a:t>Preamble</a:t>
                      </a:r>
                      <a:endParaRPr lang="pt-PT" altLang="en-US" sz="1200" b="0" dirty="0" err="1">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chemeClr val="tx1"/>
                          </a:solidFill>
                          <a:latin typeface="Arial Narrow" panose="020B0606020202030204" pitchFamily="34" charset="0"/>
                          <a:cs typeface="Arial Narrow" panose="020B0606020202030204" pitchFamily="34" charset="0"/>
                        </a:rPr>
                        <a:t>3</a:t>
                      </a:r>
                      <a:endParaRPr lang="en-US" altLang="en-US" sz="1200" b="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l" rtl="0" fontAlgn="ctr"/>
                      <a:r>
                        <a:rPr lang="en-GB" sz="1200" dirty="0" smtClean="0">
                          <a:solidFill>
                            <a:schemeClr val="tx1"/>
                          </a:solidFill>
                          <a:latin typeface="Arial Narrow" panose="020B0606020202030204" pitchFamily="34" charset="0"/>
                          <a:cs typeface="Arial Narrow" panose="020B0606020202030204" pitchFamily="34" charset="0"/>
                          <a:sym typeface="+mn-ea"/>
                        </a:rPr>
                        <a:t>The responsibility of A</a:t>
                      </a:r>
                      <a:r>
                        <a:rPr lang="pt-PT" altLang="en-GB" sz="1200" dirty="0" smtClean="0">
                          <a:solidFill>
                            <a:schemeClr val="tx1"/>
                          </a:solidFill>
                          <a:latin typeface="Arial Narrow" panose="020B0606020202030204" pitchFamily="34" charset="0"/>
                          <a:cs typeface="Arial Narrow" panose="020B0606020202030204" pitchFamily="34" charset="0"/>
                          <a:sym typeface="+mn-ea"/>
                        </a:rPr>
                        <a:t>ssociated</a:t>
                      </a:r>
                      <a:r>
                        <a:rPr lang="en-GB" sz="1200" dirty="0" smtClean="0">
                          <a:solidFill>
                            <a:schemeClr val="tx1"/>
                          </a:solidFill>
                          <a:latin typeface="Arial Narrow" panose="020B0606020202030204" pitchFamily="34" charset="0"/>
                          <a:cs typeface="Arial Narrow" panose="020B0606020202030204" pitchFamily="34" charset="0"/>
                          <a:sym typeface="+mn-ea"/>
                        </a:rPr>
                        <a:t> P</a:t>
                      </a:r>
                      <a:r>
                        <a:rPr lang="pt-PT" altLang="en-GB" sz="1200" dirty="0" smtClean="0">
                          <a:solidFill>
                            <a:schemeClr val="tx1"/>
                          </a:solidFill>
                          <a:latin typeface="Arial Narrow" panose="020B0606020202030204" pitchFamily="34" charset="0"/>
                          <a:cs typeface="Arial Narrow" panose="020B0606020202030204" pitchFamily="34" charset="0"/>
                          <a:sym typeface="+mn-ea"/>
                        </a:rPr>
                        <a:t>artners</a:t>
                      </a:r>
                      <a:endParaRPr lang="pt-PT" altLang="en-GB" sz="1200" b="0" dirty="0" smtClean="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8</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1300">
                <a:tc>
                  <a:txBody>
                    <a:bodyPr/>
                    <a:lstStyle/>
                    <a:p>
                      <a:pPr algn="l" rtl="0" fontAlgn="ctr"/>
                      <a:r>
                        <a:rPr lang="pt-PT" sz="1200" b="0" dirty="0" err="1">
                          <a:solidFill>
                            <a:schemeClr val="tx1"/>
                          </a:solidFill>
                          <a:effectLst/>
                          <a:latin typeface="Arial Narrow" panose="020B0606020202030204" pitchFamily="34" charset="0"/>
                          <a:cs typeface="Arial Narrow" panose="020B0606020202030204" pitchFamily="34" charset="0"/>
                          <a:sym typeface="+mn-ea"/>
                        </a:rPr>
                        <a:t>The Business Round</a:t>
                      </a:r>
                      <a:endParaRPr lang="pt-PT" altLang="en-US" sz="1200" b="0" dirty="0" err="1">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sz="1200" b="0">
                          <a:solidFill>
                            <a:schemeClr val="tx1"/>
                          </a:solidFill>
                          <a:latin typeface="Arial Narrow" panose="020B0606020202030204" pitchFamily="34" charset="0"/>
                          <a:cs typeface="Arial Narrow" panose="020B0606020202030204" pitchFamily="34" charset="0"/>
                        </a:rPr>
                        <a:t>4</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l"/>
                      <a:r>
                        <a:rPr lang="fr-FR" sz="1200" b="0" dirty="0">
                          <a:solidFill>
                            <a:schemeClr val="tx1"/>
                          </a:solidFill>
                          <a:latin typeface="Arial Narrow" panose="020B0606020202030204" pitchFamily="34" charset="0"/>
                          <a:sym typeface="+mn-ea"/>
                        </a:rPr>
                        <a:t>L</a:t>
                      </a:r>
                      <a:r>
                        <a:rPr lang="pt-PT" altLang="fr-FR" sz="1200" b="0" dirty="0">
                          <a:solidFill>
                            <a:schemeClr val="tx1"/>
                          </a:solidFill>
                          <a:latin typeface="Arial Narrow" panose="020B0606020202030204" pitchFamily="34" charset="0"/>
                          <a:sym typeface="+mn-ea"/>
                        </a:rPr>
                        <a:t>egal </a:t>
                      </a:r>
                      <a:r>
                        <a:rPr lang="fr-FR" sz="1200" b="0" dirty="0">
                          <a:solidFill>
                            <a:schemeClr val="tx1"/>
                          </a:solidFill>
                          <a:latin typeface="Arial Narrow" panose="020B0606020202030204" pitchFamily="34" charset="0"/>
                          <a:sym typeface="+mn-ea"/>
                        </a:rPr>
                        <a:t>A</a:t>
                      </a:r>
                      <a:r>
                        <a:rPr lang="pt-PT" altLang="fr-FR" sz="1200" b="0" dirty="0">
                          <a:solidFill>
                            <a:schemeClr val="tx1"/>
                          </a:solidFill>
                          <a:latin typeface="Arial Narrow" panose="020B0606020202030204" pitchFamily="34" charset="0"/>
                          <a:sym typeface="+mn-ea"/>
                        </a:rPr>
                        <a:t>ssistence and Interpreter </a:t>
                      </a:r>
                      <a:r>
                        <a:rPr lang="fr-FR" sz="1200" b="0" dirty="0" smtClean="0">
                          <a:solidFill>
                            <a:schemeClr val="tx1"/>
                          </a:solidFill>
                          <a:latin typeface="Arial Narrow" panose="020B0606020202030204" pitchFamily="34" charset="0"/>
                          <a:sym typeface="+mn-ea"/>
                        </a:rPr>
                        <a:t> </a:t>
                      </a:r>
                      <a:endParaRPr lang="fr-FR" altLang="en-US" sz="1200" b="0" dirty="0" smtClean="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9</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1300">
                <a:tc>
                  <a:txBody>
                    <a:bodyPr/>
                    <a:lstStyle/>
                    <a:p>
                      <a:pPr algn="l" rtl="0" fontAlgn="ctr"/>
                      <a:r>
                        <a:rPr lang="pt-PT" altLang="en-US" sz="1200" b="0">
                          <a:solidFill>
                            <a:schemeClr val="tx1"/>
                          </a:solidFill>
                          <a:latin typeface="Arial Narrow" panose="020B0606020202030204" pitchFamily="34" charset="0"/>
                          <a:cs typeface="Arial Narrow" panose="020B0606020202030204" pitchFamily="34" charset="0"/>
                          <a:sym typeface="+mn-ea"/>
                        </a:rPr>
                        <a:t>The Geoconomic Dimension of Cabo Verde</a:t>
                      </a:r>
                      <a:endParaRPr lang="pt-PT" altLang="en-US" sz="1200" b="0" dirty="0" smtClean="0">
                        <a:solidFill>
                          <a:schemeClr val="tx1"/>
                        </a:solidFill>
                        <a:effectLst/>
                        <a:latin typeface="Arial Narrow" panose="020B0606020202030204" pitchFamily="34" charset="0"/>
                        <a:ea typeface="Calibri" panose="020F050202020403020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5</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l"/>
                      <a:r>
                        <a:rPr lang="pt-PT" sz="1200" dirty="0">
                          <a:solidFill>
                            <a:schemeClr val="tx1"/>
                          </a:solidFill>
                          <a:latin typeface="Arial Narrow" panose="020B0606020202030204" pitchFamily="34" charset="0"/>
                          <a:sym typeface="+mn-ea"/>
                        </a:rPr>
                        <a:t>The Programme</a:t>
                      </a:r>
                      <a:endParaRPr lang="pt-PT" altLang="en-US" sz="1200" b="0" dirty="0" smtClean="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10</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1300">
                <a:tc>
                  <a:txBody>
                    <a:bodyPr/>
                    <a:lstStyle/>
                    <a:p>
                      <a:pPr algn="l" rtl="0" fontAlgn="ctr"/>
                      <a:r>
                        <a:rPr lang="en-GB" sz="1200" b="0" dirty="0" smtClean="0">
                          <a:solidFill>
                            <a:schemeClr val="tx1"/>
                          </a:solidFill>
                          <a:latin typeface="Arial Narrow" panose="020B0606020202030204" pitchFamily="34" charset="0"/>
                          <a:cs typeface="Arial Narrow" panose="020B0606020202030204" pitchFamily="34" charset="0"/>
                          <a:sym typeface="+mn-ea"/>
                        </a:rPr>
                        <a:t>B</a:t>
                      </a:r>
                      <a:r>
                        <a:rPr lang="pt-PT" altLang="en-GB" sz="1200" b="0" dirty="0" smtClean="0">
                          <a:solidFill>
                            <a:schemeClr val="tx1"/>
                          </a:solidFill>
                          <a:latin typeface="Arial Narrow" panose="020B0606020202030204" pitchFamily="34" charset="0"/>
                          <a:cs typeface="Arial Narrow" panose="020B0606020202030204" pitchFamily="34" charset="0"/>
                          <a:sym typeface="+mn-ea"/>
                        </a:rPr>
                        <a:t>usiness </a:t>
                      </a:r>
                      <a:r>
                        <a:rPr lang="en-GB" sz="1200" b="0" dirty="0" smtClean="0">
                          <a:solidFill>
                            <a:schemeClr val="tx1"/>
                          </a:solidFill>
                          <a:latin typeface="Arial Narrow" panose="020B0606020202030204" pitchFamily="34" charset="0"/>
                          <a:cs typeface="Arial Narrow" panose="020B0606020202030204" pitchFamily="34" charset="0"/>
                          <a:sym typeface="+mn-ea"/>
                        </a:rPr>
                        <a:t>R</a:t>
                      </a:r>
                      <a:r>
                        <a:rPr lang="pt-PT" altLang="en-GB" sz="1200" b="0" dirty="0" smtClean="0">
                          <a:solidFill>
                            <a:schemeClr val="tx1"/>
                          </a:solidFill>
                          <a:latin typeface="Arial Narrow" panose="020B0606020202030204" pitchFamily="34" charset="0"/>
                          <a:cs typeface="Arial Narrow" panose="020B0606020202030204" pitchFamily="34" charset="0"/>
                          <a:sym typeface="+mn-ea"/>
                        </a:rPr>
                        <a:t>ound</a:t>
                      </a:r>
                      <a:r>
                        <a:rPr lang="en-GB" sz="1200" b="0" dirty="0" smtClean="0">
                          <a:solidFill>
                            <a:schemeClr val="tx1"/>
                          </a:solidFill>
                          <a:latin typeface="Arial Narrow" panose="020B0606020202030204" pitchFamily="34" charset="0"/>
                          <a:cs typeface="Arial Narrow" panose="020B0606020202030204" pitchFamily="34" charset="0"/>
                          <a:sym typeface="+mn-ea"/>
                        </a:rPr>
                        <a:t> S</a:t>
                      </a:r>
                      <a:r>
                        <a:rPr lang="pt-PT" altLang="en-GB" sz="1200" b="0" dirty="0" smtClean="0">
                          <a:solidFill>
                            <a:schemeClr val="tx1"/>
                          </a:solidFill>
                          <a:latin typeface="Arial Narrow" panose="020B0606020202030204" pitchFamily="34" charset="0"/>
                          <a:cs typeface="Arial Narrow" panose="020B0606020202030204" pitchFamily="34" charset="0"/>
                          <a:sym typeface="+mn-ea"/>
                        </a:rPr>
                        <a:t>teps</a:t>
                      </a:r>
                      <a:endParaRPr lang="pt-PT" altLang="en-GB" sz="1200" b="0" dirty="0" smtClean="0">
                        <a:solidFill>
                          <a:schemeClr val="tx1"/>
                        </a:solidFill>
                        <a:effectLst/>
                        <a:latin typeface="Arial Narrow" panose="020B0606020202030204" pitchFamily="34" charset="0"/>
                        <a:ea typeface="Calibri" panose="020F050202020403020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6</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l">
                        <a:defRPr lang="en-US"/>
                      </a:pPr>
                      <a:r>
                        <a:rPr sz="1200" dirty="0">
                          <a:solidFill>
                            <a:schemeClr val="tx1"/>
                          </a:solidFill>
                          <a:latin typeface="Arial Narrow" panose="020B0606020202030204" pitchFamily="34" charset="0"/>
                          <a:cs typeface="Arial Narrow" panose="020B0606020202030204" pitchFamily="34" charset="0"/>
                          <a:sym typeface="+mn-ea"/>
                        </a:rPr>
                        <a:t>D</a:t>
                      </a:r>
                      <a:r>
                        <a:rPr lang="pt-PT" sz="1200" dirty="0">
                          <a:solidFill>
                            <a:schemeClr val="tx1"/>
                          </a:solidFill>
                          <a:latin typeface="Arial Narrow" panose="020B0606020202030204" pitchFamily="34" charset="0"/>
                          <a:cs typeface="Arial Narrow" panose="020B0606020202030204" pitchFamily="34" charset="0"/>
                          <a:sym typeface="+mn-ea"/>
                        </a:rPr>
                        <a:t>eadlines </a:t>
                      </a:r>
                      <a:r>
                        <a:rPr lang="pt-PT" altLang="en-US" sz="1200" dirty="0">
                          <a:solidFill>
                            <a:schemeClr val="tx1"/>
                          </a:solidFill>
                          <a:latin typeface="Arial Narrow" panose="020B0606020202030204" pitchFamily="34" charset="0"/>
                          <a:cs typeface="Arial Narrow" panose="020B0606020202030204" pitchFamily="34" charset="0"/>
                          <a:sym typeface="+mn-ea"/>
                        </a:rPr>
                        <a:t>for expression of Internet and registration</a:t>
                      </a:r>
                      <a:endParaRPr lang="pt-PT" sz="1200" b="0" dirty="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11</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1300">
                <a:tc>
                  <a:txBody>
                    <a:bodyPr/>
                    <a:lstStyle/>
                    <a:p>
                      <a:pPr algn="l" rtl="0" fontAlgn="ctr"/>
                      <a:r>
                        <a:rPr lang="en-GB" sz="1200" b="0" dirty="0">
                          <a:solidFill>
                            <a:schemeClr val="tx1"/>
                          </a:solidFill>
                          <a:latin typeface="Arial Narrow" panose="020B0606020202030204" pitchFamily="34" charset="0"/>
                          <a:ea typeface="Calibri" panose="020F0502020204030204" charset="0"/>
                          <a:cs typeface="Arial Narrow" panose="020B0606020202030204" pitchFamily="34" charset="0"/>
                          <a:sym typeface="+mn-ea"/>
                        </a:rPr>
                        <a:t>B</a:t>
                      </a:r>
                      <a:r>
                        <a:rPr lang="pt-PT" altLang="en-GB" sz="1200" b="0" dirty="0">
                          <a:solidFill>
                            <a:schemeClr val="tx1"/>
                          </a:solidFill>
                          <a:latin typeface="Arial Narrow" panose="020B0606020202030204" pitchFamily="34" charset="0"/>
                          <a:ea typeface="Calibri" panose="020F0502020204030204" charset="0"/>
                          <a:cs typeface="Arial Narrow" panose="020B0606020202030204" pitchFamily="34" charset="0"/>
                          <a:sym typeface="+mn-ea"/>
                        </a:rPr>
                        <a:t>usiness </a:t>
                      </a:r>
                      <a:r>
                        <a:rPr lang="en-GB" sz="1200" b="0" dirty="0" smtClean="0">
                          <a:solidFill>
                            <a:schemeClr val="tx1"/>
                          </a:solidFill>
                          <a:latin typeface="Arial Narrow" panose="020B0606020202030204" pitchFamily="34" charset="0"/>
                          <a:ea typeface="Calibri" panose="020F0502020204030204" charset="0"/>
                          <a:cs typeface="Arial Narrow" panose="020B0606020202030204" pitchFamily="34" charset="0"/>
                          <a:sym typeface="+mn-ea"/>
                        </a:rPr>
                        <a:t>R</a:t>
                      </a:r>
                      <a:r>
                        <a:rPr lang="pt-PT" altLang="en-GB" sz="1200" b="0" dirty="0" smtClean="0">
                          <a:solidFill>
                            <a:schemeClr val="tx1"/>
                          </a:solidFill>
                          <a:latin typeface="Arial Narrow" panose="020B0606020202030204" pitchFamily="34" charset="0"/>
                          <a:ea typeface="Calibri" panose="020F0502020204030204" charset="0"/>
                          <a:cs typeface="Arial Narrow" panose="020B0606020202030204" pitchFamily="34" charset="0"/>
                          <a:sym typeface="+mn-ea"/>
                        </a:rPr>
                        <a:t>ound</a:t>
                      </a:r>
                      <a:r>
                        <a:rPr lang="en-GB" sz="1200" b="0" dirty="0" smtClean="0">
                          <a:solidFill>
                            <a:schemeClr val="tx1"/>
                          </a:solidFill>
                          <a:latin typeface="Arial Narrow" panose="020B0606020202030204" pitchFamily="34" charset="0"/>
                          <a:ea typeface="Calibri" panose="020F0502020204030204" charset="0"/>
                          <a:cs typeface="Arial Narrow" panose="020B0606020202030204" pitchFamily="34" charset="0"/>
                          <a:sym typeface="+mn-ea"/>
                        </a:rPr>
                        <a:t> M</a:t>
                      </a:r>
                      <a:r>
                        <a:rPr lang="pt-PT" altLang="en-GB" sz="1200" b="0" dirty="0" smtClean="0">
                          <a:solidFill>
                            <a:schemeClr val="tx1"/>
                          </a:solidFill>
                          <a:latin typeface="Arial Narrow" panose="020B0606020202030204" pitchFamily="34" charset="0"/>
                          <a:ea typeface="Calibri" panose="020F0502020204030204" charset="0"/>
                          <a:cs typeface="Arial Narrow" panose="020B0606020202030204" pitchFamily="34" charset="0"/>
                          <a:sym typeface="+mn-ea"/>
                        </a:rPr>
                        <a:t>ethodology</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6</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l"/>
                      <a:r>
                        <a:rPr lang="pt-PT" sz="1200" dirty="0">
                          <a:solidFill>
                            <a:schemeClr val="tx1"/>
                          </a:solidFill>
                          <a:latin typeface="Arial Narrow" panose="020B0606020202030204" pitchFamily="34" charset="0"/>
                          <a:sym typeface="+mn-ea"/>
                        </a:rPr>
                        <a:t>How to participate</a:t>
                      </a:r>
                      <a:endParaRPr lang="pt-PT" altLang="en-US" sz="1200" b="0" dirty="0" smtClean="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12</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85750">
                <a:tc>
                  <a:txBody>
                    <a:bodyPr/>
                    <a:lstStyle/>
                    <a:p>
                      <a:pPr indent="0">
                        <a:buNone/>
                      </a:pPr>
                      <a:r>
                        <a:rPr lang="en-GB" sz="1200" b="0" dirty="0" smtClean="0">
                          <a:solidFill>
                            <a:schemeClr val="tx1"/>
                          </a:solidFill>
                          <a:latin typeface="Arial Narrow" panose="020B0606020202030204" pitchFamily="34" charset="0"/>
                          <a:ea typeface="Calibri" panose="020F0502020204030204" charset="0"/>
                          <a:cs typeface="Arial Narrow" panose="020B0606020202030204" pitchFamily="34" charset="0"/>
                          <a:sym typeface="+mn-ea"/>
                        </a:rPr>
                        <a:t>B</a:t>
                      </a:r>
                      <a:r>
                        <a:rPr lang="pt-PT" altLang="en-GB" sz="1200" b="0" dirty="0" smtClean="0">
                          <a:solidFill>
                            <a:schemeClr val="tx1"/>
                          </a:solidFill>
                          <a:latin typeface="Arial Narrow" panose="020B0606020202030204" pitchFamily="34" charset="0"/>
                          <a:ea typeface="Calibri" panose="020F0502020204030204" charset="0"/>
                          <a:cs typeface="Arial Narrow" panose="020B0606020202030204" pitchFamily="34" charset="0"/>
                          <a:sym typeface="+mn-ea"/>
                        </a:rPr>
                        <a:t>enefits</a:t>
                      </a:r>
                      <a:r>
                        <a:rPr lang="en-GB" sz="1200" b="0" dirty="0" smtClean="0">
                          <a:solidFill>
                            <a:schemeClr val="tx1"/>
                          </a:solidFill>
                          <a:latin typeface="Arial Narrow" panose="020B0606020202030204" pitchFamily="34" charset="0"/>
                          <a:ea typeface="Calibri" panose="020F0502020204030204" charset="0"/>
                          <a:cs typeface="Arial Narrow" panose="020B0606020202030204" pitchFamily="34" charset="0"/>
                          <a:sym typeface="+mn-ea"/>
                        </a:rPr>
                        <a:t> </a:t>
                      </a:r>
                      <a:r>
                        <a:rPr lang="pt-PT" altLang="en-GB" sz="1200" b="0" dirty="0" smtClean="0">
                          <a:solidFill>
                            <a:schemeClr val="tx1"/>
                          </a:solidFill>
                          <a:latin typeface="Arial Narrow" panose="020B0606020202030204" pitchFamily="34" charset="0"/>
                          <a:ea typeface="Calibri" panose="020F0502020204030204" charset="0"/>
                          <a:cs typeface="Arial Narrow" panose="020B0606020202030204" pitchFamily="34" charset="0"/>
                          <a:sym typeface="+mn-ea"/>
                        </a:rPr>
                        <a:t>of</a:t>
                      </a:r>
                      <a:r>
                        <a:rPr lang="en-GB" sz="1200" b="0" dirty="0" smtClean="0">
                          <a:solidFill>
                            <a:schemeClr val="tx1"/>
                          </a:solidFill>
                          <a:latin typeface="Arial Narrow" panose="020B0606020202030204" pitchFamily="34" charset="0"/>
                          <a:ea typeface="Calibri" panose="020F0502020204030204" charset="0"/>
                          <a:cs typeface="Arial Narrow" panose="020B0606020202030204" pitchFamily="34" charset="0"/>
                          <a:sym typeface="+mn-ea"/>
                        </a:rPr>
                        <a:t> </a:t>
                      </a:r>
                      <a:r>
                        <a:rPr lang="pt-PT" altLang="en-GB" sz="1200" b="0" dirty="0" smtClean="0">
                          <a:solidFill>
                            <a:schemeClr val="tx1"/>
                          </a:solidFill>
                          <a:latin typeface="Arial Narrow" panose="020B0606020202030204" pitchFamily="34" charset="0"/>
                          <a:ea typeface="Calibri" panose="020F0502020204030204" charset="0"/>
                          <a:cs typeface="Arial Narrow" panose="020B0606020202030204" pitchFamily="34" charset="0"/>
                          <a:sym typeface="+mn-ea"/>
                        </a:rPr>
                        <a:t>the</a:t>
                      </a:r>
                      <a:r>
                        <a:rPr lang="en-GB" sz="1200" b="0" dirty="0" smtClean="0">
                          <a:solidFill>
                            <a:schemeClr val="tx1"/>
                          </a:solidFill>
                          <a:latin typeface="Arial Narrow" panose="020B0606020202030204" pitchFamily="34" charset="0"/>
                          <a:ea typeface="Calibri" panose="020F0502020204030204" charset="0"/>
                          <a:cs typeface="Arial Narrow" panose="020B0606020202030204" pitchFamily="34" charset="0"/>
                          <a:sym typeface="+mn-ea"/>
                        </a:rPr>
                        <a:t> F</a:t>
                      </a:r>
                      <a:r>
                        <a:rPr lang="pt-PT" altLang="en-GB" sz="1200" b="0" dirty="0" smtClean="0">
                          <a:solidFill>
                            <a:schemeClr val="tx1"/>
                          </a:solidFill>
                          <a:latin typeface="Arial Narrow" panose="020B0606020202030204" pitchFamily="34" charset="0"/>
                          <a:ea typeface="Calibri" panose="020F0502020204030204" charset="0"/>
                          <a:cs typeface="Arial Narrow" panose="020B0606020202030204" pitchFamily="34" charset="0"/>
                          <a:sym typeface="+mn-ea"/>
                        </a:rPr>
                        <a:t>orum</a:t>
                      </a:r>
                      <a:r>
                        <a:rPr lang="en-GB" sz="1200" b="0" dirty="0" smtClean="0">
                          <a:solidFill>
                            <a:schemeClr val="tx1"/>
                          </a:solidFill>
                          <a:latin typeface="Arial Narrow" panose="020B0606020202030204" pitchFamily="34" charset="0"/>
                          <a:ea typeface="Calibri" panose="020F0502020204030204" charset="0"/>
                          <a:cs typeface="Arial Narrow" panose="020B0606020202030204" pitchFamily="34" charset="0"/>
                          <a:sym typeface="+mn-ea"/>
                        </a:rPr>
                        <a:t> B</a:t>
                      </a:r>
                      <a:r>
                        <a:rPr lang="pt-PT" altLang="en-GB" sz="1200" b="0" dirty="0" smtClean="0">
                          <a:solidFill>
                            <a:schemeClr val="tx1"/>
                          </a:solidFill>
                          <a:latin typeface="Arial Narrow" panose="020B0606020202030204" pitchFamily="34" charset="0"/>
                          <a:ea typeface="Calibri" panose="020F0502020204030204" charset="0"/>
                          <a:cs typeface="Arial Narrow" panose="020B0606020202030204" pitchFamily="34" charset="0"/>
                          <a:sym typeface="+mn-ea"/>
                        </a:rPr>
                        <a:t>usiness</a:t>
                      </a:r>
                      <a:r>
                        <a:rPr lang="en-GB" sz="1200" b="0" dirty="0" smtClean="0">
                          <a:solidFill>
                            <a:schemeClr val="tx1"/>
                          </a:solidFill>
                          <a:latin typeface="Arial Narrow" panose="020B0606020202030204" pitchFamily="34" charset="0"/>
                          <a:ea typeface="Calibri" panose="020F0502020204030204" charset="0"/>
                          <a:cs typeface="Arial Narrow" panose="020B0606020202030204" pitchFamily="34" charset="0"/>
                          <a:sym typeface="+mn-ea"/>
                        </a:rPr>
                        <a:t> R</a:t>
                      </a:r>
                      <a:r>
                        <a:rPr lang="pt-PT" altLang="en-GB" sz="1200" b="0" dirty="0" smtClean="0">
                          <a:solidFill>
                            <a:schemeClr val="tx1"/>
                          </a:solidFill>
                          <a:latin typeface="Arial Narrow" panose="020B0606020202030204" pitchFamily="34" charset="0"/>
                          <a:ea typeface="Calibri" panose="020F0502020204030204" charset="0"/>
                          <a:cs typeface="Arial Narrow" panose="020B0606020202030204" pitchFamily="34" charset="0"/>
                          <a:sym typeface="+mn-ea"/>
                        </a:rPr>
                        <a:t>ound</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7</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l" rtl="0" fontAlgn="ctr"/>
                      <a:r>
                        <a:rPr lang="pt-PT" altLang="en-GB" sz="1200" dirty="0" smtClean="0">
                          <a:solidFill>
                            <a:schemeClr val="tx1"/>
                          </a:solidFill>
                          <a:effectLst/>
                          <a:latin typeface="Arial Narrow" panose="020B0606020202030204" pitchFamily="34" charset="0"/>
                          <a:cs typeface="Arial Narrow" panose="020B0606020202030204" pitchFamily="34" charset="0"/>
                          <a:sym typeface="+mn-ea"/>
                        </a:rPr>
                        <a:t>Contacts</a:t>
                      </a:r>
                      <a:endParaRPr lang="pt-PT" altLang="en-GB" sz="1200" b="0" dirty="0" smtClean="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13</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1300">
                <a:tc>
                  <a:txBody>
                    <a:bodyPr/>
                    <a:lstStyle/>
                    <a:p>
                      <a:pPr indent="0">
                        <a:buNone/>
                      </a:pPr>
                      <a:r>
                        <a:rPr lang="en-GB" sz="1200" b="0" dirty="0">
                          <a:solidFill>
                            <a:schemeClr val="tx1"/>
                          </a:solidFill>
                          <a:latin typeface="Arial Narrow" panose="020B0606020202030204" pitchFamily="34" charset="0"/>
                          <a:ea typeface="Calibri" panose="020F0502020204030204" charset="0"/>
                          <a:cs typeface="Arial Narrow" panose="020B0606020202030204" pitchFamily="34" charset="0"/>
                          <a:sym typeface="+mn-ea"/>
                        </a:rPr>
                        <a:t>The main benefits of participating </a:t>
                      </a:r>
                      <a:r>
                        <a:rPr lang="pt-PT" altLang="en-GB" sz="1200" b="0" dirty="0">
                          <a:solidFill>
                            <a:schemeClr val="tx1"/>
                          </a:solidFill>
                          <a:latin typeface="Arial Narrow" panose="020B0606020202030204" pitchFamily="34" charset="0"/>
                          <a:ea typeface="Calibri" panose="020F0502020204030204" charset="0"/>
                          <a:cs typeface="Arial Narrow" panose="020B0606020202030204" pitchFamily="34" charset="0"/>
                          <a:sym typeface="+mn-ea"/>
                        </a:rPr>
                        <a:t>in Business Round</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7</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l"/>
                      <a:endParaRPr lang="pt-PT" altLang="en-US" sz="1200" b="0" i="1" dirty="0" smtClean="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pt-PT" altLang="en-US" sz="1200" b="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1300">
                <a:tc>
                  <a:txBody>
                    <a:bodyPr/>
                    <a:lstStyle/>
                    <a:p>
                      <a:pPr algn="l" rtl="0" fontAlgn="ctr"/>
                      <a:r>
                        <a:rPr lang="en-GB" sz="1200" b="0" dirty="0">
                          <a:solidFill>
                            <a:schemeClr val="tx1"/>
                          </a:solidFill>
                          <a:latin typeface="Arial Narrow" panose="020B0606020202030204" pitchFamily="34" charset="0"/>
                          <a:ea typeface="Calibri" panose="020F0502020204030204" charset="0"/>
                          <a:cs typeface="Arial Narrow" panose="020B0606020202030204" pitchFamily="34" charset="0"/>
                          <a:sym typeface="+mn-ea"/>
                        </a:rPr>
                        <a:t>S</a:t>
                      </a:r>
                      <a:r>
                        <a:rPr lang="pt-PT" altLang="en-GB" sz="1200" b="0" dirty="0">
                          <a:solidFill>
                            <a:schemeClr val="tx1"/>
                          </a:solidFill>
                          <a:latin typeface="Arial Narrow" panose="020B0606020202030204" pitchFamily="34" charset="0"/>
                          <a:ea typeface="Calibri" panose="020F0502020204030204" charset="0"/>
                          <a:cs typeface="Arial Narrow" panose="020B0606020202030204" pitchFamily="34" charset="0"/>
                          <a:sym typeface="+mn-ea"/>
                        </a:rPr>
                        <a:t>upport to </a:t>
                      </a:r>
                      <a:r>
                        <a:rPr lang="en-GB" sz="1200" b="0" dirty="0">
                          <a:solidFill>
                            <a:schemeClr val="tx1"/>
                          </a:solidFill>
                          <a:latin typeface="Arial Narrow" panose="020B0606020202030204" pitchFamily="34" charset="0"/>
                          <a:ea typeface="Calibri" panose="020F0502020204030204" charset="0"/>
                          <a:cs typeface="Arial Narrow" panose="020B0606020202030204" pitchFamily="34" charset="0"/>
                          <a:sym typeface="+mn-ea"/>
                        </a:rPr>
                        <a:t>B</a:t>
                      </a:r>
                      <a:r>
                        <a:rPr lang="pt-PT" altLang="en-GB" sz="1200" b="0" dirty="0">
                          <a:solidFill>
                            <a:schemeClr val="tx1"/>
                          </a:solidFill>
                          <a:latin typeface="Arial Narrow" panose="020B0606020202030204" pitchFamily="34" charset="0"/>
                          <a:ea typeface="Calibri" panose="020F0502020204030204" charset="0"/>
                          <a:cs typeface="Arial Narrow" panose="020B0606020202030204" pitchFamily="34" charset="0"/>
                          <a:sym typeface="+mn-ea"/>
                        </a:rPr>
                        <a:t>usiness and entrepreneurial initiatives</a:t>
                      </a:r>
                      <a:endParaRPr lang="pt-PT" altLang="en-GB" sz="1200" b="0" dirty="0" smtClean="0">
                        <a:solidFill>
                          <a:schemeClr val="tx1"/>
                        </a:solidFill>
                        <a:effectLst/>
                        <a:latin typeface="Arial Narrow" panose="020B0606020202030204" pitchFamily="34" charset="0"/>
                        <a:ea typeface="Calibri" panose="020F050202020403020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7</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l" rtl="0" fontAlgn="ctr"/>
                      <a:endParaRPr lang="pt-PT" sz="1200" b="0" i="1" dirty="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pt-PT" altLang="en-US" sz="1200" b="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25120">
                <a:tc>
                  <a:txBody>
                    <a:bodyPr/>
                    <a:lstStyle/>
                    <a:p>
                      <a:pPr algn="l" rtl="0" fontAlgn="ctr"/>
                      <a:r>
                        <a:rPr lang="en-GB" sz="1200" b="0" dirty="0" smtClean="0">
                          <a:solidFill>
                            <a:schemeClr val="tx1"/>
                          </a:solidFill>
                          <a:latin typeface="Arial Narrow" panose="020B0606020202030204" pitchFamily="34" charset="0"/>
                          <a:cs typeface="Arial Narrow" panose="020B0606020202030204" pitchFamily="34" charset="0"/>
                          <a:sym typeface="+mn-ea"/>
                        </a:rPr>
                        <a:t>The activities of A</a:t>
                      </a:r>
                      <a:r>
                        <a:rPr lang="pt-PT" altLang="en-GB" sz="1200" b="0" dirty="0" smtClean="0">
                          <a:solidFill>
                            <a:schemeClr val="tx1"/>
                          </a:solidFill>
                          <a:latin typeface="Arial Narrow" panose="020B0606020202030204" pitchFamily="34" charset="0"/>
                          <a:cs typeface="Arial Narrow" panose="020B0606020202030204" pitchFamily="34" charset="0"/>
                          <a:sym typeface="+mn-ea"/>
                        </a:rPr>
                        <a:t>ssociated</a:t>
                      </a:r>
                      <a:r>
                        <a:rPr lang="en-GB" sz="1200" b="0" dirty="0" smtClean="0">
                          <a:solidFill>
                            <a:schemeClr val="tx1"/>
                          </a:solidFill>
                          <a:latin typeface="Arial Narrow" panose="020B0606020202030204" pitchFamily="34" charset="0"/>
                          <a:cs typeface="Arial Narrow" panose="020B0606020202030204" pitchFamily="34" charset="0"/>
                          <a:sym typeface="+mn-ea"/>
                        </a:rPr>
                        <a:t> P</a:t>
                      </a:r>
                      <a:r>
                        <a:rPr lang="pt-PT" altLang="en-GB" sz="1200" b="0" dirty="0" smtClean="0">
                          <a:solidFill>
                            <a:schemeClr val="tx1"/>
                          </a:solidFill>
                          <a:latin typeface="Arial Narrow" panose="020B0606020202030204" pitchFamily="34" charset="0"/>
                          <a:cs typeface="Arial Narrow" panose="020B0606020202030204" pitchFamily="34" charset="0"/>
                          <a:sym typeface="+mn-ea"/>
                        </a:rPr>
                        <a:t>artners</a:t>
                      </a:r>
                      <a:endParaRPr lang="pt-PT" altLang="en-GB" sz="1200" b="0" dirty="0" smtClean="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pt-PT" altLang="en-US" sz="1200" b="0">
                          <a:solidFill>
                            <a:schemeClr val="tx1"/>
                          </a:solidFill>
                          <a:latin typeface="Arial Narrow" panose="020B0606020202030204" pitchFamily="34" charset="0"/>
                          <a:cs typeface="Arial Narrow" panose="020B0606020202030204" pitchFamily="34" charset="0"/>
                        </a:rPr>
                        <a:t>7</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l" rtl="0" fontAlgn="ctr"/>
                      <a:endParaRPr lang="pt-PT" altLang="en-GB" sz="1200" b="0" i="1" dirty="0" smtClean="0">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200" b="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16560">
                <a:tc>
                  <a:txBody>
                    <a:bodyPr/>
                    <a:lstStyle/>
                    <a:p>
                      <a:pPr algn="l" rtl="0" fontAlgn="ctr"/>
                      <a:endParaRPr lang="pt-PT" sz="1200" b="0" i="1">
                        <a:solidFill>
                          <a:schemeClr val="tx1"/>
                        </a:solidFill>
                        <a:effectLst/>
                        <a:latin typeface="Arial Narrow" panose="020B0606020202030204" pitchFamily="34" charset="0"/>
                        <a:cs typeface="Arial Narrow" panose="020B0606020202030204" pitchFamily="3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200" b="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endParaRPr lang="en-US" altLang="en-US" sz="1200" b="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200" b="0" dirty="0">
                        <a:solidFill>
                          <a:schemeClr val="tx1"/>
                        </a:solidFill>
                        <a:latin typeface="Arial Narrow" panose="020B0606020202030204" pitchFamily="34" charset="0"/>
                        <a:cs typeface="Arial Narrow" panose="020B0606020202030204" pitchFamily="3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pic>
        <p:nvPicPr>
          <p:cNvPr id="26" name="Imagem 25" descr="logo"/>
          <p:cNvPicPr>
            <a:picLocks noChangeAspect="1"/>
          </p:cNvPicPr>
          <p:nvPr/>
        </p:nvPicPr>
        <p:blipFill>
          <a:blip r:embed="rId4"/>
          <a:stretch>
            <a:fillRect/>
          </a:stretch>
        </p:blipFill>
        <p:spPr>
          <a:xfrm>
            <a:off x="9074150" y="124460"/>
            <a:ext cx="3107055" cy="681990"/>
          </a:xfrm>
          <a:prstGeom prst="rect">
            <a:avLst/>
          </a:prstGeom>
        </p:spPr>
      </p:pic>
      <p:pic>
        <p:nvPicPr>
          <p:cNvPr id="9" name="Imagem 8" descr="logo"/>
          <p:cNvPicPr>
            <a:picLocks noChangeAspect="1"/>
          </p:cNvPicPr>
          <p:nvPr/>
        </p:nvPicPr>
        <p:blipFill>
          <a:blip r:embed="rId5"/>
          <a:stretch>
            <a:fillRect/>
          </a:stretch>
        </p:blipFill>
        <p:spPr>
          <a:xfrm>
            <a:off x="-10795" y="120650"/>
            <a:ext cx="4168140" cy="915035"/>
          </a:xfrm>
          <a:prstGeom prst="rect">
            <a:avLst/>
          </a:prstGeom>
        </p:spPr>
      </p:pic>
      <p:pic>
        <p:nvPicPr>
          <p:cNvPr id="2" name="Imagem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5855" y="3173095"/>
            <a:ext cx="677545" cy="561975"/>
          </a:xfrm>
          <a:prstGeom prst="rect">
            <a:avLst/>
          </a:prstGeom>
        </p:spPr>
      </p:pic>
      <p:pic>
        <p:nvPicPr>
          <p:cNvPr id="23" name="Imagem 22"/>
          <p:cNvPicPr>
            <a:picLocks noChangeAspect="1"/>
          </p:cNvPicPr>
          <p:nvPr/>
        </p:nvPicPr>
        <p:blipFill>
          <a:blip r:embed="rId7"/>
          <a:stretch>
            <a:fillRect/>
          </a:stretch>
        </p:blipFill>
        <p:spPr>
          <a:xfrm>
            <a:off x="315595" y="1305560"/>
            <a:ext cx="2413000" cy="135699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riângulo Retângulo 42"/>
          <p:cNvSpPr/>
          <p:nvPr/>
        </p:nvSpPr>
        <p:spPr>
          <a:xfrm flipH="1">
            <a:off x="0" y="239395"/>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pic>
        <p:nvPicPr>
          <p:cNvPr id="18" name="Imagem 17" descr="LOGO-Paises ecowas"/>
          <p:cNvPicPr>
            <a:picLocks noChangeAspect="1"/>
          </p:cNvPicPr>
          <p:nvPr/>
        </p:nvPicPr>
        <p:blipFill>
          <a:blip r:embed="rId2"/>
          <a:stretch>
            <a:fillRect/>
          </a:stretch>
        </p:blipFill>
        <p:spPr>
          <a:xfrm>
            <a:off x="10795" y="2979420"/>
            <a:ext cx="3897630" cy="3858260"/>
          </a:xfrm>
          <a:prstGeom prst="rect">
            <a:avLst/>
          </a:prstGeom>
        </p:spPr>
      </p:pic>
      <p:sp>
        <p:nvSpPr>
          <p:cNvPr id="3" name="Rectangle 5"/>
          <p:cNvSpPr/>
          <p:nvPr/>
        </p:nvSpPr>
        <p:spPr>
          <a:xfrm>
            <a:off x="3344726" y="4432050"/>
            <a:ext cx="968704" cy="840317"/>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b="1" i="1" dirty="0">
                <a:solidFill>
                  <a:srgbClr val="008080"/>
                </a:solidFill>
                <a:latin typeface="Arial Narrow" panose="020B0606020202030204" pitchFamily="34" charset="0"/>
              </a:rPr>
              <a:t>PLAN</a:t>
            </a:r>
          </a:p>
        </p:txBody>
      </p:sp>
      <p:sp>
        <p:nvSpPr>
          <p:cNvPr id="2" name="Right Arrow 6"/>
          <p:cNvSpPr/>
          <p:nvPr/>
        </p:nvSpPr>
        <p:spPr>
          <a:xfrm>
            <a:off x="4358146" y="4393950"/>
            <a:ext cx="445294" cy="891117"/>
          </a:xfrm>
          <a:prstGeom prst="rightArrow">
            <a:avLst/>
          </a:prstGeom>
          <a:solidFill>
            <a:srgbClr val="3EA4B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6" name="Rectangle 7"/>
          <p:cNvSpPr/>
          <p:nvPr/>
        </p:nvSpPr>
        <p:spPr>
          <a:xfrm>
            <a:off x="4903973" y="3562264"/>
            <a:ext cx="1565672" cy="575733"/>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t-PT" sz="1200" i="1" dirty="0">
                <a:solidFill>
                  <a:schemeClr val="tx1"/>
                </a:solidFill>
                <a:latin typeface="Arial Narrow" panose="020B0606020202030204" pitchFamily="34" charset="0"/>
                <a:sym typeface="+mn-ea"/>
              </a:rPr>
              <a:t>Focused on business</a:t>
            </a:r>
            <a:endParaRPr lang="pt-PT" sz="1200" i="1" dirty="0">
              <a:solidFill>
                <a:schemeClr val="tx1"/>
              </a:solidFill>
              <a:latin typeface="Arial Narrow" panose="020B0606020202030204" pitchFamily="34" charset="0"/>
            </a:endParaRPr>
          </a:p>
        </p:txBody>
      </p:sp>
      <p:sp>
        <p:nvSpPr>
          <p:cNvPr id="9" name="Rectangle 20"/>
          <p:cNvSpPr/>
          <p:nvPr/>
        </p:nvSpPr>
        <p:spPr>
          <a:xfrm>
            <a:off x="4896309" y="4182919"/>
            <a:ext cx="1565672" cy="575733"/>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t-PT" sz="1200" i="1" dirty="0" err="1">
                <a:solidFill>
                  <a:schemeClr val="tx1"/>
                </a:solidFill>
                <a:latin typeface="Arial Narrow" panose="020B0606020202030204" pitchFamily="34" charset="0"/>
                <a:sym typeface="+mn-ea"/>
              </a:rPr>
              <a:t>Opportunity</a:t>
            </a:r>
            <a:r>
              <a:rPr lang="pt-PT" sz="1200" i="1" dirty="0">
                <a:solidFill>
                  <a:schemeClr val="tx1"/>
                </a:solidFill>
                <a:latin typeface="Arial Narrow" panose="020B0606020202030204" pitchFamily="34" charset="0"/>
                <a:sym typeface="+mn-ea"/>
              </a:rPr>
              <a:t> </a:t>
            </a:r>
            <a:r>
              <a:rPr lang="pt-PT" sz="1200" i="1" dirty="0" err="1" smtClean="0">
                <a:solidFill>
                  <a:schemeClr val="tx1"/>
                </a:solidFill>
                <a:latin typeface="Arial Narrow" panose="020B0606020202030204" pitchFamily="34" charset="0"/>
                <a:sym typeface="+mn-ea"/>
              </a:rPr>
              <a:t>Centred</a:t>
            </a:r>
            <a:endParaRPr lang="pt-PT" sz="1200" i="1" dirty="0">
              <a:solidFill>
                <a:schemeClr val="tx1"/>
              </a:solidFill>
              <a:latin typeface="Arial Narrow" panose="020B0606020202030204" pitchFamily="34" charset="0"/>
            </a:endParaRPr>
          </a:p>
        </p:txBody>
      </p:sp>
      <p:sp>
        <p:nvSpPr>
          <p:cNvPr id="12" name="Rectangle 22"/>
          <p:cNvSpPr/>
          <p:nvPr/>
        </p:nvSpPr>
        <p:spPr>
          <a:xfrm>
            <a:off x="4889165" y="4842683"/>
            <a:ext cx="1565672" cy="575733"/>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t-PT" sz="1200" i="1" dirty="0">
                <a:solidFill>
                  <a:schemeClr val="tx1"/>
                </a:solidFill>
                <a:latin typeface="Arial Narrow" panose="020B0606020202030204" pitchFamily="34" charset="0"/>
                <a:sym typeface="+mn-ea"/>
              </a:rPr>
              <a:t>Realistic</a:t>
            </a:r>
            <a:endParaRPr lang="pt-PT" sz="1200" i="1" dirty="0">
              <a:solidFill>
                <a:schemeClr val="tx1"/>
              </a:solidFill>
              <a:latin typeface="Arial Narrow" panose="020B0606020202030204" pitchFamily="34" charset="0"/>
            </a:endParaRPr>
          </a:p>
        </p:txBody>
      </p:sp>
      <p:sp>
        <p:nvSpPr>
          <p:cNvPr id="13" name="Rectangle 23"/>
          <p:cNvSpPr/>
          <p:nvPr/>
        </p:nvSpPr>
        <p:spPr>
          <a:xfrm>
            <a:off x="4904405" y="5507317"/>
            <a:ext cx="1565672" cy="575733"/>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t-PT" sz="1200" i="1" dirty="0">
                <a:solidFill>
                  <a:schemeClr val="tx1"/>
                </a:solidFill>
                <a:latin typeface="Arial Narrow" panose="020B0606020202030204" pitchFamily="34" charset="0"/>
                <a:sym typeface="+mn-ea"/>
              </a:rPr>
              <a:t>Strategic</a:t>
            </a:r>
            <a:endParaRPr lang="pt-PT" sz="1200" i="1" dirty="0">
              <a:solidFill>
                <a:schemeClr val="tx1"/>
              </a:solidFill>
              <a:latin typeface="Arial Narrow" panose="020B0606020202030204" pitchFamily="34" charset="0"/>
            </a:endParaRPr>
          </a:p>
        </p:txBody>
      </p:sp>
      <p:sp>
        <p:nvSpPr>
          <p:cNvPr id="15" name="Rectangle 8"/>
          <p:cNvSpPr/>
          <p:nvPr/>
        </p:nvSpPr>
        <p:spPr>
          <a:xfrm>
            <a:off x="6720926" y="4380616"/>
            <a:ext cx="1188244" cy="827617"/>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sz="1400" dirty="0">
                <a:solidFill>
                  <a:schemeClr val="tx1"/>
                </a:solidFill>
              </a:rPr>
              <a:t>Actions</a:t>
            </a:r>
          </a:p>
        </p:txBody>
      </p:sp>
      <p:sp>
        <p:nvSpPr>
          <p:cNvPr id="17" name="Right Arrow 24"/>
          <p:cNvSpPr/>
          <p:nvPr/>
        </p:nvSpPr>
        <p:spPr>
          <a:xfrm>
            <a:off x="6479840" y="4349500"/>
            <a:ext cx="445294" cy="889000"/>
          </a:xfrm>
          <a:prstGeom prst="rightArrow">
            <a:avLst/>
          </a:prstGeom>
          <a:solidFill>
            <a:srgbClr val="3EA4B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16" name="Rectangle 25"/>
          <p:cNvSpPr/>
          <p:nvPr/>
        </p:nvSpPr>
        <p:spPr>
          <a:xfrm>
            <a:off x="8346377" y="4400301"/>
            <a:ext cx="1188244" cy="825500"/>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sz="1400" dirty="0">
                <a:solidFill>
                  <a:schemeClr val="tx1"/>
                </a:solidFill>
              </a:rPr>
              <a:t>Results</a:t>
            </a:r>
          </a:p>
        </p:txBody>
      </p:sp>
      <p:sp>
        <p:nvSpPr>
          <p:cNvPr id="29" name="Right Arrow 26"/>
          <p:cNvSpPr/>
          <p:nvPr/>
        </p:nvSpPr>
        <p:spPr>
          <a:xfrm>
            <a:off x="7896559" y="4368550"/>
            <a:ext cx="445294" cy="891117"/>
          </a:xfrm>
          <a:prstGeom prst="rightArrow">
            <a:avLst/>
          </a:prstGeom>
          <a:solidFill>
            <a:srgbClr val="3EA4B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30" name="Rectangle 10"/>
          <p:cNvSpPr/>
          <p:nvPr/>
        </p:nvSpPr>
        <p:spPr>
          <a:xfrm>
            <a:off x="7130244" y="5342216"/>
            <a:ext cx="255984" cy="1430867"/>
          </a:xfrm>
          <a:prstGeom prst="rect">
            <a:avLst/>
          </a:prstGeom>
          <a:solidFill>
            <a:schemeClr val="accent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31" name="Right Arrow 30"/>
          <p:cNvSpPr/>
          <p:nvPr/>
        </p:nvSpPr>
        <p:spPr>
          <a:xfrm rot="16200000">
            <a:off x="3108048" y="5763169"/>
            <a:ext cx="1405467" cy="500063"/>
          </a:xfrm>
          <a:prstGeom prst="rightArrow">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32" name="Rectangle 11"/>
          <p:cNvSpPr/>
          <p:nvPr/>
        </p:nvSpPr>
        <p:spPr>
          <a:xfrm>
            <a:off x="3695370" y="6386792"/>
            <a:ext cx="3684984" cy="448733"/>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sz="1400" dirty="0">
                <a:solidFill>
                  <a:schemeClr val="tx1"/>
                </a:solidFill>
                <a:latin typeface="Arial Narrow" panose="020B0606020202030204" pitchFamily="34" charset="0"/>
                <a:sym typeface="+mn-ea"/>
              </a:rPr>
              <a:t>Revaluation</a:t>
            </a:r>
            <a:endParaRPr lang="pt-PT" sz="1400" dirty="0">
              <a:solidFill>
                <a:schemeClr val="tx1"/>
              </a:solidFill>
              <a:latin typeface="Arial Narrow" panose="020B0606020202030204" pitchFamily="34" charset="0"/>
            </a:endParaRPr>
          </a:p>
        </p:txBody>
      </p:sp>
      <p:sp>
        <p:nvSpPr>
          <p:cNvPr id="33" name="TextBox 28"/>
          <p:cNvSpPr txBox="1"/>
          <p:nvPr/>
        </p:nvSpPr>
        <p:spPr>
          <a:xfrm>
            <a:off x="3987522" y="1673993"/>
            <a:ext cx="6326262" cy="1198880"/>
          </a:xfrm>
          <a:prstGeom prst="rect">
            <a:avLst/>
          </a:prstGeom>
          <a:noFill/>
        </p:spPr>
        <p:txBody>
          <a:bodyPr wrap="square" rtlCol="0">
            <a:spAutoFit/>
          </a:bodyPr>
          <a:lstStyle/>
          <a:p>
            <a:pPr algn="just"/>
            <a:r>
              <a:rPr sz="1200" dirty="0">
                <a:latin typeface="Arial Narrow" panose="020B0606020202030204" pitchFamily="34" charset="0"/>
                <a:ea typeface="Calibri" panose="020F0502020204030204" charset="0"/>
                <a:cs typeface="Times New Roman" panose="02020603050405020304" pitchFamily="18" charset="0"/>
                <a:sym typeface="+mn-ea"/>
              </a:rPr>
              <a:t>The </a:t>
            </a:r>
            <a:r>
              <a:rPr sz="1200" i="1" dirty="0">
                <a:latin typeface="Arial Narrow" panose="020B0606020202030204" pitchFamily="34" charset="0"/>
                <a:ea typeface="Calibri" panose="020F0502020204030204" charset="0"/>
                <a:cs typeface="Times New Roman" panose="02020603050405020304" pitchFamily="18" charset="0"/>
                <a:sym typeface="+mn-ea"/>
              </a:rPr>
              <a:t>BUSINESS ROUND </a:t>
            </a:r>
            <a:r>
              <a:rPr sz="1200" dirty="0">
                <a:latin typeface="Arial Narrow" panose="020B0606020202030204" pitchFamily="34" charset="0"/>
                <a:ea typeface="Calibri" panose="020F0502020204030204" charset="0"/>
                <a:cs typeface="Times New Roman" panose="02020603050405020304" pitchFamily="18" charset="0"/>
                <a:sym typeface="+mn-ea"/>
              </a:rPr>
              <a:t>of the Business Forum entitled </a:t>
            </a:r>
            <a:r>
              <a:rPr lang="pt-PT" sz="1200" dirty="0">
                <a:latin typeface="Arial Narrow" panose="020B0606020202030204" pitchFamily="34" charset="0"/>
                <a:ea typeface="Calibri" panose="020F0502020204030204" charset="0"/>
                <a:cs typeface="Times New Roman" panose="02020603050405020304" pitchFamily="18" charset="0"/>
                <a:sym typeface="+mn-ea"/>
              </a:rPr>
              <a:t>«</a:t>
            </a:r>
            <a:r>
              <a:rPr sz="1200" i="1" dirty="0">
                <a:latin typeface="Arial Narrow" panose="020B0606020202030204" pitchFamily="34" charset="0"/>
                <a:ea typeface="Calibri" panose="020F0502020204030204" charset="0"/>
                <a:cs typeface="Times New Roman" panose="02020603050405020304" pitchFamily="18" charset="0"/>
                <a:sym typeface="+mn-ea"/>
              </a:rPr>
              <a:t>ATLANTIC BUSINESS FORUM</a:t>
            </a:r>
            <a:r>
              <a:rPr lang="pt-PT" sz="1200" dirty="0">
                <a:latin typeface="Arial Narrow" panose="020B0606020202030204" pitchFamily="34" charset="0"/>
                <a:ea typeface="Calibri" panose="020F0502020204030204" charset="0"/>
                <a:cs typeface="Times New Roman" panose="02020603050405020304" pitchFamily="18" charset="0"/>
                <a:sym typeface="+mn-ea"/>
              </a:rPr>
              <a:t>»</a:t>
            </a:r>
            <a:r>
              <a:rPr sz="1200" dirty="0">
                <a:latin typeface="Arial Narrow" panose="020B0606020202030204" pitchFamily="34" charset="0"/>
                <a:ea typeface="Calibri" panose="020F0502020204030204" charset="0"/>
                <a:cs typeface="Times New Roman" panose="02020603050405020304" pitchFamily="18" charset="0"/>
                <a:sym typeface="+mn-ea"/>
              </a:rPr>
              <a:t> will include meetings between business leaders, businessmen, and entrepreneurs from different regions of the globe.</a:t>
            </a:r>
          </a:p>
          <a:p>
            <a:pPr algn="just"/>
            <a:endParaRPr sz="1200" dirty="0">
              <a:latin typeface="Arial Narrow" panose="020B0606020202030204" pitchFamily="34" charset="0"/>
              <a:ea typeface="Calibri" panose="020F0502020204030204" charset="0"/>
              <a:cs typeface="Times New Roman" panose="02020603050405020304" pitchFamily="18" charset="0"/>
              <a:sym typeface="+mn-ea"/>
            </a:endParaRPr>
          </a:p>
          <a:p>
            <a:pPr algn="just"/>
            <a:r>
              <a:rPr lang="en-GB" sz="1200" dirty="0">
                <a:latin typeface="Arial Narrow" panose="020B0606020202030204" pitchFamily="34" charset="0"/>
                <a:ea typeface="Calibri" panose="020F0502020204030204" charset="0"/>
                <a:cs typeface="Times New Roman" panose="02020603050405020304" pitchFamily="18" charset="0"/>
                <a:sym typeface="+mn-ea"/>
              </a:rPr>
              <a:t>The areas of interest are, among others: supply and demand of business opportunities; supply and demand of business partnerships and expertise; supply and demand of products (all types); supply and demand of services (all types); and supply and demand of equipment (all types)</a:t>
            </a:r>
            <a:r>
              <a:rPr lang="pt-PT" sz="1200" dirty="0" smtClean="0">
                <a:latin typeface="Arial Narrow" panose="020B0606020202030204" pitchFamily="34" charset="0"/>
                <a:sym typeface="+mn-ea"/>
              </a:rPr>
              <a:t>.</a:t>
            </a:r>
            <a:endParaRPr lang="en-US" sz="1200" dirty="0">
              <a:solidFill>
                <a:schemeClr val="tx1"/>
              </a:solidFill>
              <a:latin typeface="Arial Narrow" panose="020B0606020202030204" pitchFamily="34" charset="0"/>
            </a:endParaRPr>
          </a:p>
        </p:txBody>
      </p:sp>
      <p:pic>
        <p:nvPicPr>
          <p:cNvPr id="19"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sp>
        <p:nvSpPr>
          <p:cNvPr id="101" name="CaixaDeTexto 67"/>
          <p:cNvSpPr txBox="1"/>
          <p:nvPr/>
        </p:nvSpPr>
        <p:spPr>
          <a:xfrm>
            <a:off x="9269730" y="3359150"/>
            <a:ext cx="2729230" cy="1900555"/>
          </a:xfrm>
          <a:prstGeom prst="rect">
            <a:avLst/>
          </a:prstGeom>
          <a:noFill/>
        </p:spPr>
        <p:txBody>
          <a:bodyPr wrap="square" rtlCol="0">
            <a:noAutofit/>
          </a:bodyPr>
          <a:lstStyle/>
          <a:p>
            <a:pPr algn="ctr"/>
            <a:r>
              <a:rPr lang="pt-PT" sz="2400" dirty="0" smtClean="0">
                <a:solidFill>
                  <a:srgbClr val="008CBA"/>
                </a:solidFill>
                <a:sym typeface="+mn-ea"/>
              </a:rPr>
              <a:t>09 JUNE</a:t>
            </a:r>
            <a:endParaRPr lang="pt-PT" sz="2400" dirty="0">
              <a:solidFill>
                <a:srgbClr val="008CBA"/>
              </a:solidFill>
            </a:endParaRPr>
          </a:p>
          <a:p>
            <a:pPr algn="ctr"/>
            <a:r>
              <a:rPr lang="pt-PT" sz="1200" dirty="0">
                <a:solidFill>
                  <a:srgbClr val="008CBA"/>
                </a:solidFill>
              </a:rPr>
              <a:t>________</a:t>
            </a:r>
            <a:r>
              <a:rPr lang="pt-PT" sz="1400" baseline="-25000" dirty="0">
                <a:solidFill>
                  <a:srgbClr val="008CBA"/>
                </a:solidFill>
              </a:rPr>
              <a:t>■</a:t>
            </a:r>
            <a:r>
              <a:rPr lang="pt-PT" sz="1200" dirty="0">
                <a:solidFill>
                  <a:srgbClr val="008CBA"/>
                </a:solidFill>
              </a:rPr>
              <a:t>________</a:t>
            </a:r>
          </a:p>
          <a:p>
            <a:pPr algn="ctr"/>
            <a:r>
              <a:rPr lang="pt-PT" sz="3200" dirty="0">
                <a:solidFill>
                  <a:srgbClr val="008CBA"/>
                </a:solidFill>
              </a:rPr>
              <a:t>2021</a:t>
            </a:r>
          </a:p>
          <a:p>
            <a:pPr algn="ctr"/>
            <a:r>
              <a:rPr lang="pt-PT" dirty="0">
                <a:solidFill>
                  <a:srgbClr val="008CBA"/>
                </a:solidFill>
              </a:rPr>
              <a:t>PRAIA</a:t>
            </a:r>
          </a:p>
          <a:p>
            <a:pPr algn="ctr"/>
            <a:r>
              <a:rPr lang="pt-PT" sz="1200" dirty="0">
                <a:solidFill>
                  <a:srgbClr val="008CBA"/>
                </a:solidFill>
              </a:rPr>
              <a:t>SANTIAGO ISLAND</a:t>
            </a:r>
          </a:p>
          <a:p>
            <a:pPr algn="ctr"/>
            <a:r>
              <a:rPr lang="pt-PT" sz="2000" dirty="0">
                <a:solidFill>
                  <a:srgbClr val="008CBA"/>
                </a:solidFill>
              </a:rPr>
              <a:t>CABO VERDE</a:t>
            </a:r>
          </a:p>
        </p:txBody>
      </p:sp>
      <p:pic>
        <p:nvPicPr>
          <p:cNvPr id="23" name="Imagem 22"/>
          <p:cNvPicPr>
            <a:picLocks noChangeAspect="1"/>
          </p:cNvPicPr>
          <p:nvPr/>
        </p:nvPicPr>
        <p:blipFill>
          <a:blip r:embed="rId4"/>
          <a:stretch>
            <a:fillRect/>
          </a:stretch>
        </p:blipFill>
        <p:spPr>
          <a:xfrm>
            <a:off x="315595" y="1340485"/>
            <a:ext cx="2413000" cy="1356995"/>
          </a:xfrm>
          <a:prstGeom prst="rect">
            <a:avLst/>
          </a:prstGeom>
        </p:spPr>
      </p:pic>
      <p:pic>
        <p:nvPicPr>
          <p:cNvPr id="26" name="Imagem 25" descr="logo"/>
          <p:cNvPicPr>
            <a:picLocks noChangeAspect="1"/>
          </p:cNvPicPr>
          <p:nvPr/>
        </p:nvPicPr>
        <p:blipFill>
          <a:blip r:embed="rId5"/>
          <a:stretch>
            <a:fillRect/>
          </a:stretch>
        </p:blipFill>
        <p:spPr>
          <a:xfrm>
            <a:off x="9074150" y="124460"/>
            <a:ext cx="3107055" cy="681990"/>
          </a:xfrm>
          <a:prstGeom prst="rect">
            <a:avLst/>
          </a:prstGeom>
        </p:spPr>
      </p:pic>
      <p:pic>
        <p:nvPicPr>
          <p:cNvPr id="24" name="Imagem 23" descr="logo"/>
          <p:cNvPicPr>
            <a:picLocks noChangeAspect="1"/>
          </p:cNvPicPr>
          <p:nvPr/>
        </p:nvPicPr>
        <p:blipFill>
          <a:blip r:embed="rId6"/>
          <a:stretch>
            <a:fillRect/>
          </a:stretch>
        </p:blipFill>
        <p:spPr>
          <a:xfrm>
            <a:off x="-10795" y="120650"/>
            <a:ext cx="4168140" cy="915035"/>
          </a:xfrm>
          <a:prstGeom prst="rect">
            <a:avLst/>
          </a:prstGeom>
        </p:spPr>
      </p:pic>
      <p:sp>
        <p:nvSpPr>
          <p:cNvPr id="25" name="Caixa de Texto 24"/>
          <p:cNvSpPr txBox="1"/>
          <p:nvPr/>
        </p:nvSpPr>
        <p:spPr>
          <a:xfrm>
            <a:off x="4006850" y="1305560"/>
            <a:ext cx="1669415" cy="368300"/>
          </a:xfrm>
          <a:prstGeom prst="rect">
            <a:avLst/>
          </a:prstGeom>
          <a:noFill/>
        </p:spPr>
        <p:txBody>
          <a:bodyPr wrap="square" rtlCol="0">
            <a:spAutoFit/>
          </a:bodyPr>
          <a:lstStyle/>
          <a:p>
            <a:r>
              <a:rPr lang="pt-PT" altLang="en-US">
                <a:solidFill>
                  <a:srgbClr val="008CBA"/>
                </a:solidFill>
              </a:rPr>
              <a:t>PREAMBLE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riângulo Retângulo 42"/>
          <p:cNvSpPr/>
          <p:nvPr/>
        </p:nvSpPr>
        <p:spPr>
          <a:xfrm flipH="1">
            <a:off x="0" y="239395"/>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pic>
        <p:nvPicPr>
          <p:cNvPr id="19" name="Imagem9"/>
          <p:cNvPicPr>
            <a:picLocks noChangeAspect="1"/>
          </p:cNvPicPr>
          <p:nvPr/>
        </p:nvPicPr>
        <p:blipFill>
          <a:blip r:embed="rId2"/>
          <a:stretch>
            <a:fillRect/>
          </a:stretch>
        </p:blipFill>
        <p:spPr>
          <a:xfrm>
            <a:off x="11678285" y="6451600"/>
            <a:ext cx="502920" cy="389255"/>
          </a:xfrm>
          <a:prstGeom prst="rect">
            <a:avLst/>
          </a:prstGeom>
          <a:noFill/>
          <a:ln>
            <a:noFill/>
          </a:ln>
          <a:effectLst/>
        </p:spPr>
      </p:pic>
      <p:sp>
        <p:nvSpPr>
          <p:cNvPr id="4" name="AutoShape 3"/>
          <p:cNvSpPr>
            <a:spLocks noChangeArrowheads="1"/>
          </p:cNvSpPr>
          <p:nvPr/>
        </p:nvSpPr>
        <p:spPr bwMode="auto">
          <a:xfrm rot="10800000" flipV="1">
            <a:off x="3596005" y="716280"/>
            <a:ext cx="2484120" cy="5166360"/>
          </a:xfrm>
          <a:prstGeom prst="curvedRightArrow">
            <a:avLst>
              <a:gd name="adj1" fmla="val 37647"/>
              <a:gd name="adj2" fmla="val 75294"/>
              <a:gd name="adj3" fmla="val 33333"/>
            </a:avLst>
          </a:prstGeom>
          <a:solidFill>
            <a:schemeClr val="bg1"/>
          </a:solidFill>
          <a:ln>
            <a:noFill/>
          </a:ln>
          <a:effectLst/>
        </p:spPr>
        <p:txBody>
          <a:bodyPr wrap="none" anchor="ctr"/>
          <a:lstStyle/>
          <a:p>
            <a:endParaRPr lang="pt-BR"/>
          </a:p>
        </p:txBody>
      </p:sp>
      <p:sp>
        <p:nvSpPr>
          <p:cNvPr id="48" name="AutoShape 3"/>
          <p:cNvSpPr>
            <a:spLocks noChangeArrowheads="1"/>
          </p:cNvSpPr>
          <p:nvPr/>
        </p:nvSpPr>
        <p:spPr bwMode="auto">
          <a:xfrm>
            <a:off x="909320" y="716915"/>
            <a:ext cx="2687320" cy="5239385"/>
          </a:xfrm>
          <a:prstGeom prst="curvedRightArrow">
            <a:avLst>
              <a:gd name="adj1" fmla="val 37647"/>
              <a:gd name="adj2" fmla="val 75294"/>
              <a:gd name="adj3" fmla="val 33333"/>
            </a:avLst>
          </a:prstGeom>
          <a:solidFill>
            <a:schemeClr val="bg1"/>
          </a:solidFill>
          <a:ln>
            <a:noFill/>
          </a:ln>
          <a:effectLst/>
        </p:spPr>
        <p:txBody>
          <a:bodyPr wrap="none" anchor="ctr"/>
          <a:lstStyle/>
          <a:p>
            <a:endParaRPr lang="pt-BR"/>
          </a:p>
        </p:txBody>
      </p:sp>
      <p:cxnSp>
        <p:nvCxnSpPr>
          <p:cNvPr id="60" name="AutoShape 4"/>
          <p:cNvCxnSpPr>
            <a:cxnSpLocks noChangeShapeType="1"/>
          </p:cNvCxnSpPr>
          <p:nvPr/>
        </p:nvCxnSpPr>
        <p:spPr bwMode="auto">
          <a:xfrm>
            <a:off x="9315803" y="3144452"/>
            <a:ext cx="2819400" cy="0"/>
          </a:xfrm>
          <a:prstGeom prst="straightConnector1">
            <a:avLst/>
          </a:prstGeom>
          <a:noFill/>
          <a:ln w="57150">
            <a:solidFill>
              <a:srgbClr val="3EA4BA"/>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 name="Text Box 10"/>
          <p:cNvSpPr txBox="1">
            <a:spLocks noChangeArrowheads="1"/>
          </p:cNvSpPr>
          <p:nvPr/>
        </p:nvSpPr>
        <p:spPr bwMode="auto">
          <a:xfrm rot="19116543">
            <a:off x="7078918" y="4930394"/>
            <a:ext cx="1676400"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spcBef>
                <a:spcPct val="0"/>
              </a:spcBef>
              <a:buFont typeface="Wingdings" panose="05000000000000000000" pitchFamily="2" charset="2"/>
              <a:buChar char="ü"/>
            </a:pPr>
            <a:r>
              <a:rPr lang="pt-BR" sz="1600" dirty="0">
                <a:solidFill>
                  <a:schemeClr val="tx1"/>
                </a:solidFill>
              </a:rPr>
              <a:t>Mobilize</a:t>
            </a:r>
            <a:endParaRPr lang="pt-BR" sz="1600" dirty="0" smtClean="0">
              <a:solidFill>
                <a:schemeClr val="tx1"/>
              </a:solidFill>
            </a:endParaRPr>
          </a:p>
          <a:p>
            <a:pPr>
              <a:spcBef>
                <a:spcPct val="0"/>
              </a:spcBef>
              <a:buFont typeface="Wingdings" panose="05000000000000000000" pitchFamily="2" charset="2"/>
              <a:buChar char="ü"/>
            </a:pPr>
            <a:r>
              <a:rPr lang="pt-BR" sz="1600" dirty="0" smtClean="0">
                <a:solidFill>
                  <a:schemeClr val="tx1"/>
                </a:solidFill>
              </a:rPr>
              <a:t>Undertake</a:t>
            </a:r>
          </a:p>
          <a:p>
            <a:pPr>
              <a:spcBef>
                <a:spcPct val="0"/>
              </a:spcBef>
              <a:buFont typeface="Wingdings" panose="05000000000000000000" pitchFamily="2" charset="2"/>
              <a:buChar char="ü"/>
            </a:pPr>
            <a:r>
              <a:rPr lang="pt-BR" sz="1600" dirty="0">
                <a:solidFill>
                  <a:schemeClr val="tx1"/>
                </a:solidFill>
              </a:rPr>
              <a:t>Expand</a:t>
            </a:r>
          </a:p>
        </p:txBody>
      </p:sp>
      <p:sp>
        <p:nvSpPr>
          <p:cNvPr id="63" name="Text Box 13"/>
          <p:cNvSpPr txBox="1">
            <a:spLocks noChangeArrowheads="1"/>
          </p:cNvSpPr>
          <p:nvPr/>
        </p:nvSpPr>
        <p:spPr bwMode="auto">
          <a:xfrm>
            <a:off x="5337379" y="5626001"/>
            <a:ext cx="987207" cy="276999"/>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r>
              <a:rPr lang="pt-BR" sz="1200" b="1" dirty="0" smtClean="0">
                <a:solidFill>
                  <a:srgbClr val="008CBA"/>
                </a:solidFill>
                <a:latin typeface="Century" panose="02040604050505020304" pitchFamily="18" charset="0"/>
              </a:rPr>
              <a:t>ECOWAS</a:t>
            </a:r>
          </a:p>
        </p:txBody>
      </p:sp>
      <p:sp>
        <p:nvSpPr>
          <p:cNvPr id="64" name="Text Box 14"/>
          <p:cNvSpPr txBox="1">
            <a:spLocks noChangeArrowheads="1"/>
          </p:cNvSpPr>
          <p:nvPr/>
        </p:nvSpPr>
        <p:spPr bwMode="auto">
          <a:xfrm rot="18956045">
            <a:off x="6790055" y="4962525"/>
            <a:ext cx="1009650" cy="368300"/>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r>
              <a:rPr lang="pt-BR" sz="1800" b="1" dirty="0">
                <a:solidFill>
                  <a:srgbClr val="008CBA"/>
                </a:solidFill>
                <a:latin typeface="Century" panose="02040604050505020304" pitchFamily="18" charset="0"/>
              </a:rPr>
              <a:t>Growth</a:t>
            </a:r>
          </a:p>
        </p:txBody>
      </p:sp>
      <p:sp>
        <p:nvSpPr>
          <p:cNvPr id="66" name="Text Box 16"/>
          <p:cNvSpPr txBox="1">
            <a:spLocks noChangeArrowheads="1"/>
          </p:cNvSpPr>
          <p:nvPr/>
        </p:nvSpPr>
        <p:spPr bwMode="auto">
          <a:xfrm>
            <a:off x="10154285" y="3154045"/>
            <a:ext cx="1238250" cy="368300"/>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r>
              <a:rPr lang="pt-BR" sz="1800" b="1" dirty="0">
                <a:solidFill>
                  <a:srgbClr val="008CBA"/>
                </a:solidFill>
                <a:latin typeface="Century" panose="02040604050505020304" pitchFamily="18" charset="0"/>
              </a:rPr>
              <a:t>Stability</a:t>
            </a:r>
          </a:p>
        </p:txBody>
      </p:sp>
      <p:grpSp>
        <p:nvGrpSpPr>
          <p:cNvPr id="67" name="Group 19"/>
          <p:cNvGrpSpPr/>
          <p:nvPr/>
        </p:nvGrpSpPr>
        <p:grpSpPr bwMode="auto">
          <a:xfrm>
            <a:off x="5303446" y="5833260"/>
            <a:ext cx="1887538" cy="825500"/>
            <a:chOff x="144" y="1788"/>
            <a:chExt cx="1189" cy="520"/>
          </a:xfrm>
        </p:grpSpPr>
        <p:sp>
          <p:nvSpPr>
            <p:cNvPr id="68" name="Text Box 20"/>
            <p:cNvSpPr txBox="1">
              <a:spLocks noChangeArrowheads="1"/>
            </p:cNvSpPr>
            <p:nvPr/>
          </p:nvSpPr>
          <p:spPr bwMode="auto">
            <a:xfrm>
              <a:off x="147" y="1788"/>
              <a:ext cx="1083" cy="212"/>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buFont typeface="Wingdings" panose="05000000000000000000" pitchFamily="2" charset="2"/>
                <a:buChar char="ü"/>
              </a:pPr>
              <a:r>
                <a:rPr lang="pt-BR" sz="1600" dirty="0">
                  <a:solidFill>
                    <a:schemeClr val="tx1"/>
                  </a:solidFill>
                  <a:sym typeface="+mn-ea"/>
                </a:rPr>
                <a:t>15 country</a:t>
              </a:r>
            </a:p>
          </p:txBody>
        </p:sp>
        <p:sp>
          <p:nvSpPr>
            <p:cNvPr id="69" name="Text Box 21"/>
            <p:cNvSpPr txBox="1">
              <a:spLocks noChangeArrowheads="1"/>
            </p:cNvSpPr>
            <p:nvPr/>
          </p:nvSpPr>
          <p:spPr bwMode="auto">
            <a:xfrm>
              <a:off x="147" y="1956"/>
              <a:ext cx="1186" cy="213"/>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buFont typeface="Wingdings" panose="05000000000000000000" pitchFamily="2" charset="2"/>
                <a:buChar char="ü"/>
              </a:pPr>
              <a:r>
                <a:rPr lang="pt-BR" sz="1600" dirty="0">
                  <a:solidFill>
                    <a:schemeClr val="tx1"/>
                  </a:solidFill>
                </a:rPr>
                <a:t>Sustainability</a:t>
              </a:r>
            </a:p>
          </p:txBody>
        </p:sp>
        <p:sp>
          <p:nvSpPr>
            <p:cNvPr id="70" name="Text Box 22"/>
            <p:cNvSpPr txBox="1">
              <a:spLocks noChangeArrowheads="1"/>
            </p:cNvSpPr>
            <p:nvPr/>
          </p:nvSpPr>
          <p:spPr bwMode="auto">
            <a:xfrm>
              <a:off x="144" y="2096"/>
              <a:ext cx="1104" cy="212"/>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buFont typeface="Wingdings" panose="05000000000000000000" pitchFamily="2" charset="2"/>
                <a:buChar char="ü"/>
              </a:pPr>
              <a:r>
                <a:rPr lang="pt-BR" sz="1600" dirty="0">
                  <a:solidFill>
                    <a:schemeClr val="tx1"/>
                  </a:solidFill>
                </a:rPr>
                <a:t>Simplicity</a:t>
              </a:r>
            </a:p>
          </p:txBody>
        </p:sp>
      </p:grpSp>
      <p:sp>
        <p:nvSpPr>
          <p:cNvPr id="71" name="Text Box 7"/>
          <p:cNvSpPr txBox="1">
            <a:spLocks noChangeArrowheads="1"/>
          </p:cNvSpPr>
          <p:nvPr/>
        </p:nvSpPr>
        <p:spPr bwMode="auto">
          <a:xfrm rot="21600000">
            <a:off x="9983965" y="3403229"/>
            <a:ext cx="1752600"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spcBef>
                <a:spcPct val="0"/>
              </a:spcBef>
              <a:buFont typeface="Wingdings" panose="05000000000000000000" pitchFamily="2" charset="2"/>
              <a:buChar char="ü"/>
            </a:pPr>
            <a:r>
              <a:rPr lang="pt-BR" sz="1600" dirty="0">
                <a:solidFill>
                  <a:schemeClr val="tx1"/>
                </a:solidFill>
              </a:rPr>
              <a:t>Warranty</a:t>
            </a:r>
            <a:endParaRPr lang="pt-BR" sz="1600" dirty="0" smtClean="0">
              <a:solidFill>
                <a:schemeClr val="tx1"/>
              </a:solidFill>
            </a:endParaRPr>
          </a:p>
          <a:p>
            <a:pPr>
              <a:spcBef>
                <a:spcPct val="0"/>
              </a:spcBef>
              <a:buFont typeface="Wingdings" panose="05000000000000000000" pitchFamily="2" charset="2"/>
              <a:buChar char="ü"/>
            </a:pPr>
            <a:r>
              <a:rPr lang="pt-BR" sz="1600" dirty="0">
                <a:solidFill>
                  <a:schemeClr val="tx1"/>
                </a:solidFill>
              </a:rPr>
              <a:t>Transparency</a:t>
            </a:r>
            <a:endParaRPr lang="pt-BR" sz="1600" dirty="0" smtClean="0">
              <a:solidFill>
                <a:schemeClr val="tx1"/>
              </a:solidFill>
            </a:endParaRPr>
          </a:p>
          <a:p>
            <a:pPr>
              <a:spcBef>
                <a:spcPct val="0"/>
              </a:spcBef>
              <a:buFont typeface="Wingdings" panose="05000000000000000000" pitchFamily="2" charset="2"/>
              <a:buChar char="ü"/>
            </a:pPr>
            <a:r>
              <a:rPr lang="pt-BR" sz="1600" dirty="0">
                <a:solidFill>
                  <a:schemeClr val="tx1"/>
                </a:solidFill>
              </a:rPr>
              <a:t>Trust</a:t>
            </a:r>
          </a:p>
        </p:txBody>
      </p:sp>
      <p:sp>
        <p:nvSpPr>
          <p:cNvPr id="72" name="Oval 71"/>
          <p:cNvSpPr/>
          <p:nvPr/>
        </p:nvSpPr>
        <p:spPr>
          <a:xfrm>
            <a:off x="5765235" y="5520845"/>
            <a:ext cx="144016" cy="14401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5" name="Oval 74"/>
          <p:cNvSpPr/>
          <p:nvPr/>
        </p:nvSpPr>
        <p:spPr>
          <a:xfrm>
            <a:off x="10830947" y="3082098"/>
            <a:ext cx="144016" cy="144016"/>
          </a:xfrm>
          <a:prstGeom prst="ellipse">
            <a:avLst/>
          </a:prstGeom>
          <a:solidFill>
            <a:srgbClr val="3EA4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rgbClr val="008CBA"/>
              </a:solidFill>
            </a:endParaRPr>
          </a:p>
        </p:txBody>
      </p:sp>
      <p:sp>
        <p:nvSpPr>
          <p:cNvPr id="78" name="Text Box 22"/>
          <p:cNvSpPr txBox="1">
            <a:spLocks noChangeArrowheads="1"/>
          </p:cNvSpPr>
          <p:nvPr/>
        </p:nvSpPr>
        <p:spPr bwMode="auto">
          <a:xfrm>
            <a:off x="5337379" y="6566685"/>
            <a:ext cx="1752600" cy="336550"/>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buFont typeface="Wingdings" panose="05000000000000000000" pitchFamily="2" charset="2"/>
              <a:buChar char="ü"/>
            </a:pPr>
            <a:r>
              <a:rPr lang="pt-BR" sz="1600" dirty="0">
                <a:solidFill>
                  <a:schemeClr val="tx1"/>
                </a:solidFill>
              </a:rPr>
              <a:t>Resilience</a:t>
            </a:r>
          </a:p>
        </p:txBody>
      </p:sp>
      <p:sp>
        <p:nvSpPr>
          <p:cNvPr id="84" name="Text Box 7"/>
          <p:cNvSpPr txBox="1">
            <a:spLocks noChangeArrowheads="1"/>
          </p:cNvSpPr>
          <p:nvPr/>
        </p:nvSpPr>
        <p:spPr bwMode="auto">
          <a:xfrm rot="21600000">
            <a:off x="9871600" y="4532826"/>
            <a:ext cx="2243277" cy="10772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spcBef>
                <a:spcPct val="0"/>
              </a:spcBef>
              <a:buFont typeface="Wingdings" panose="05000000000000000000" pitchFamily="2" charset="2"/>
              <a:buChar char="ü"/>
            </a:pPr>
            <a:r>
              <a:rPr lang="en-US" sz="1600" dirty="0" smtClean="0">
                <a:solidFill>
                  <a:srgbClr val="3EA4BA"/>
                </a:solidFill>
              </a:rPr>
              <a:t>Cabo </a:t>
            </a:r>
            <a:r>
              <a:rPr lang="en-US" sz="1600" dirty="0">
                <a:solidFill>
                  <a:srgbClr val="3EA4BA"/>
                </a:solidFill>
              </a:rPr>
              <a:t>Verde, the place where departure and destination converge</a:t>
            </a:r>
            <a:endParaRPr lang="en-US" sz="1600" dirty="0" smtClean="0">
              <a:solidFill>
                <a:srgbClr val="3EA4BA"/>
              </a:solidFill>
            </a:endParaRPr>
          </a:p>
        </p:txBody>
      </p:sp>
      <p:sp>
        <p:nvSpPr>
          <p:cNvPr id="85" name="CaixaDeTexto 84"/>
          <p:cNvSpPr txBox="1"/>
          <p:nvPr/>
        </p:nvSpPr>
        <p:spPr>
          <a:xfrm>
            <a:off x="8498205" y="659765"/>
            <a:ext cx="2138045" cy="829945"/>
          </a:xfrm>
          <a:prstGeom prst="rect">
            <a:avLst/>
          </a:prstGeom>
          <a:noFill/>
        </p:spPr>
        <p:txBody>
          <a:bodyPr wrap="square" rtlCol="0">
            <a:spAutoFit/>
          </a:bodyPr>
          <a:lstStyle/>
          <a:p>
            <a:pPr algn="ctr">
              <a:lnSpc>
                <a:spcPct val="100000"/>
              </a:lnSpc>
            </a:pPr>
            <a:r>
              <a:rPr lang="en-GB" sz="2400" b="1" i="1" dirty="0">
                <a:solidFill>
                  <a:schemeClr val="accent6">
                    <a:lumMod val="20000"/>
                    <a:lumOff val="80000"/>
                  </a:schemeClr>
                </a:solidFill>
              </a:rPr>
              <a:t>BUSINESS </a:t>
            </a:r>
          </a:p>
          <a:p>
            <a:pPr algn="ctr">
              <a:lnSpc>
                <a:spcPct val="100000"/>
              </a:lnSpc>
            </a:pPr>
            <a:r>
              <a:rPr lang="en-GB" sz="2400" b="1" i="1" dirty="0">
                <a:solidFill>
                  <a:schemeClr val="accent6">
                    <a:lumMod val="20000"/>
                    <a:lumOff val="80000"/>
                  </a:schemeClr>
                </a:solidFill>
              </a:rPr>
              <a:t>ROUND</a:t>
            </a:r>
            <a:endParaRPr lang="pt-PT" altLang="en-GB" sz="2400" b="1" i="1" dirty="0">
              <a:solidFill>
                <a:schemeClr val="accent6">
                  <a:lumMod val="20000"/>
                  <a:lumOff val="80000"/>
                </a:schemeClr>
              </a:solidFill>
              <a:latin typeface="Arial Narrow" panose="020B0606020202030204" pitchFamily="34" charset="0"/>
              <a:cs typeface="Times New Roman" panose="02020603050405020304" pitchFamily="18" charset="0"/>
            </a:endParaRPr>
          </a:p>
        </p:txBody>
      </p:sp>
      <p:sp>
        <p:nvSpPr>
          <p:cNvPr id="41" name="CaixaDeTexto 67"/>
          <p:cNvSpPr txBox="1"/>
          <p:nvPr/>
        </p:nvSpPr>
        <p:spPr>
          <a:xfrm>
            <a:off x="9536534" y="1171738"/>
            <a:ext cx="2549291" cy="1900371"/>
          </a:xfrm>
          <a:prstGeom prst="rect">
            <a:avLst/>
          </a:prstGeom>
          <a:noFill/>
        </p:spPr>
        <p:txBody>
          <a:bodyPr wrap="square" rtlCol="0">
            <a:noAutofit/>
          </a:bodyPr>
          <a:lstStyle/>
          <a:p>
            <a:pPr algn="ctr"/>
            <a:r>
              <a:rPr lang="pt-PT" sz="2400" dirty="0" smtClean="0">
                <a:solidFill>
                  <a:srgbClr val="008CBA"/>
                </a:solidFill>
              </a:rPr>
              <a:t>09 JUNE</a:t>
            </a:r>
            <a:endParaRPr lang="pt-PT" sz="2400" dirty="0">
              <a:solidFill>
                <a:srgbClr val="008CBA"/>
              </a:solidFill>
            </a:endParaRPr>
          </a:p>
          <a:p>
            <a:pPr algn="ctr"/>
            <a:r>
              <a:rPr lang="pt-PT" sz="1200" dirty="0">
                <a:solidFill>
                  <a:srgbClr val="008CBA"/>
                </a:solidFill>
              </a:rPr>
              <a:t>________</a:t>
            </a:r>
            <a:r>
              <a:rPr lang="pt-PT" sz="1400" baseline="-25000" dirty="0">
                <a:solidFill>
                  <a:srgbClr val="008CBA"/>
                </a:solidFill>
              </a:rPr>
              <a:t>■</a:t>
            </a:r>
            <a:r>
              <a:rPr lang="pt-PT" sz="1200" dirty="0">
                <a:solidFill>
                  <a:srgbClr val="008CBA"/>
                </a:solidFill>
              </a:rPr>
              <a:t>________</a:t>
            </a:r>
          </a:p>
          <a:p>
            <a:pPr algn="ctr"/>
            <a:r>
              <a:rPr lang="pt-PT" sz="3200" dirty="0">
                <a:solidFill>
                  <a:srgbClr val="008CBA"/>
                </a:solidFill>
              </a:rPr>
              <a:t>2021</a:t>
            </a:r>
          </a:p>
          <a:p>
            <a:pPr algn="ctr"/>
            <a:r>
              <a:rPr lang="pt-PT" dirty="0">
                <a:solidFill>
                  <a:srgbClr val="008CBA"/>
                </a:solidFill>
              </a:rPr>
              <a:t>PRAIA</a:t>
            </a:r>
          </a:p>
          <a:p>
            <a:pPr algn="ctr"/>
            <a:r>
              <a:rPr lang="pt-PT" sz="1200" dirty="0">
                <a:solidFill>
                  <a:srgbClr val="008CBA"/>
                </a:solidFill>
                <a:sym typeface="+mn-ea"/>
              </a:rPr>
              <a:t>SANTIAGO ISLAND</a:t>
            </a:r>
            <a:endParaRPr lang="pt-PT" sz="1200" dirty="0">
              <a:solidFill>
                <a:srgbClr val="008CBA"/>
              </a:solidFill>
            </a:endParaRPr>
          </a:p>
          <a:p>
            <a:pPr algn="ctr"/>
            <a:r>
              <a:rPr lang="pt-PT" sz="2000" dirty="0">
                <a:solidFill>
                  <a:srgbClr val="008CBA"/>
                </a:solidFill>
              </a:rPr>
              <a:t>CABO VERDE</a:t>
            </a:r>
          </a:p>
        </p:txBody>
      </p:sp>
      <p:pic>
        <p:nvPicPr>
          <p:cNvPr id="5" name="Imagem 4"/>
          <p:cNvPicPr>
            <a:picLocks noChangeAspect="1"/>
          </p:cNvPicPr>
          <p:nvPr/>
        </p:nvPicPr>
        <p:blipFill>
          <a:blip r:embed="rId3"/>
          <a:stretch>
            <a:fillRect/>
          </a:stretch>
        </p:blipFill>
        <p:spPr>
          <a:xfrm>
            <a:off x="1908175" y="1960245"/>
            <a:ext cx="2992120" cy="2531745"/>
          </a:xfrm>
          <a:prstGeom prst="rect">
            <a:avLst/>
          </a:prstGeom>
        </p:spPr>
      </p:pic>
      <p:sp>
        <p:nvSpPr>
          <p:cNvPr id="7" name="Anel 6"/>
          <p:cNvSpPr/>
          <p:nvPr/>
        </p:nvSpPr>
        <p:spPr>
          <a:xfrm>
            <a:off x="960755" y="821055"/>
            <a:ext cx="4690110" cy="4630420"/>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chemeClr val="tx1"/>
              </a:solidFill>
            </a:endParaRPr>
          </a:p>
        </p:txBody>
      </p:sp>
      <p:sp>
        <p:nvSpPr>
          <p:cNvPr id="49" name="Line 5"/>
          <p:cNvSpPr>
            <a:spLocks noChangeShapeType="1"/>
          </p:cNvSpPr>
          <p:nvPr/>
        </p:nvSpPr>
        <p:spPr bwMode="auto">
          <a:xfrm>
            <a:off x="3248025" y="1009015"/>
            <a:ext cx="3175" cy="653415"/>
          </a:xfrm>
          <a:prstGeom prst="line">
            <a:avLst/>
          </a:prstGeom>
          <a:noFill/>
          <a:ln w="76200">
            <a:solidFill>
              <a:srgbClr val="008CB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83" name="TextBox 1"/>
          <p:cNvSpPr txBox="1"/>
          <p:nvPr/>
        </p:nvSpPr>
        <p:spPr>
          <a:xfrm>
            <a:off x="2370455" y="2143125"/>
            <a:ext cx="1811020" cy="737235"/>
          </a:xfrm>
          <a:prstGeom prst="rect">
            <a:avLst/>
          </a:prstGeom>
          <a:noFill/>
        </p:spPr>
        <p:txBody>
          <a:bodyPr wrap="square" rtlCol="0">
            <a:spAutoFit/>
          </a:bodyPr>
          <a:lstStyle/>
          <a:p>
            <a:pPr algn="ctr"/>
            <a:r>
              <a:rPr lang="en-GB" sz="1400" i="1" dirty="0" smtClean="0">
                <a:gradFill>
                  <a:gsLst>
                    <a:gs pos="0">
                      <a:srgbClr val="14CD68"/>
                    </a:gs>
                    <a:gs pos="100000">
                      <a:srgbClr val="035C7D"/>
                    </a:gs>
                  </a:gsLst>
                  <a:lin scaled="0"/>
                </a:gradFill>
                <a:latin typeface="Arial Unicode MS" pitchFamily="34" charset="-128"/>
                <a:ea typeface="Arial Unicode MS" pitchFamily="34" charset="-128"/>
                <a:cs typeface="Arial Unicode MS" pitchFamily="34" charset="-128"/>
              </a:rPr>
              <a:t>FROM</a:t>
            </a:r>
          </a:p>
          <a:p>
            <a:pPr algn="ctr"/>
            <a:r>
              <a:rPr lang="en-US" sz="1400" i="1" dirty="0">
                <a:gradFill>
                  <a:gsLst>
                    <a:gs pos="0">
                      <a:srgbClr val="14CD68"/>
                    </a:gs>
                    <a:gs pos="100000">
                      <a:srgbClr val="035C7D"/>
                    </a:gs>
                  </a:gsLst>
                  <a:lin scaled="0"/>
                </a:gradFill>
                <a:latin typeface="Arial Unicode MS" pitchFamily="34" charset="-128"/>
                <a:ea typeface="Arial Unicode MS" pitchFamily="34" charset="-128"/>
                <a:cs typeface="Arial Unicode MS" pitchFamily="34" charset="-128"/>
              </a:rPr>
              <a:t>CAPE </a:t>
            </a:r>
            <a:r>
              <a:rPr lang="en-US" sz="1400" i="1" dirty="0" smtClean="0">
                <a:gradFill>
                  <a:gsLst>
                    <a:gs pos="0">
                      <a:srgbClr val="14CD68"/>
                    </a:gs>
                    <a:gs pos="100000">
                      <a:srgbClr val="035C7D"/>
                    </a:gs>
                  </a:gsLst>
                  <a:lin scaled="0"/>
                </a:gradFill>
                <a:latin typeface="Arial Unicode MS" pitchFamily="34" charset="-128"/>
                <a:ea typeface="Arial Unicode MS" pitchFamily="34" charset="-128"/>
                <a:cs typeface="Arial Unicode MS" pitchFamily="34" charset="-128"/>
              </a:rPr>
              <a:t>VERDE</a:t>
            </a:r>
          </a:p>
          <a:p>
            <a:pPr algn="ctr"/>
            <a:r>
              <a:rPr lang="en-US" sz="1400" i="1" dirty="0" smtClean="0">
                <a:gradFill>
                  <a:gsLst>
                    <a:gs pos="0">
                      <a:srgbClr val="14CD68"/>
                    </a:gs>
                    <a:gs pos="100000">
                      <a:srgbClr val="035C7D"/>
                    </a:gs>
                  </a:gsLst>
                  <a:lin scaled="0"/>
                </a:gradFill>
                <a:latin typeface="Arial Unicode MS" pitchFamily="34" charset="-128"/>
                <a:ea typeface="Arial Unicode MS" pitchFamily="34" charset="-128"/>
                <a:cs typeface="Arial Unicode MS" pitchFamily="34" charset="-128"/>
              </a:rPr>
              <a:t>TO </a:t>
            </a:r>
            <a:r>
              <a:rPr lang="en-US" sz="1400" i="1" dirty="0">
                <a:gradFill>
                  <a:gsLst>
                    <a:gs pos="0">
                      <a:srgbClr val="14CD68"/>
                    </a:gs>
                    <a:gs pos="100000">
                      <a:srgbClr val="035C7D"/>
                    </a:gs>
                  </a:gsLst>
                  <a:lin scaled="0"/>
                </a:gradFill>
                <a:latin typeface="Arial Unicode MS" pitchFamily="34" charset="-128"/>
                <a:ea typeface="Arial Unicode MS" pitchFamily="34" charset="-128"/>
                <a:cs typeface="Arial Unicode MS" pitchFamily="34" charset="-128"/>
              </a:rPr>
              <a:t>THE WORLD</a:t>
            </a:r>
          </a:p>
        </p:txBody>
      </p:sp>
      <p:pic>
        <p:nvPicPr>
          <p:cNvPr id="8" name="Picture 8" descr="Resultado de imagem para cabo verde fla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56280" y="3289300"/>
            <a:ext cx="362585" cy="206375"/>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m9"/>
          <p:cNvPicPr>
            <a:picLocks noChangeAspect="1"/>
          </p:cNvPicPr>
          <p:nvPr/>
        </p:nvPicPr>
        <p:blipFill>
          <a:blip r:embed="rId2"/>
          <a:stretch>
            <a:fillRect/>
          </a:stretch>
        </p:blipFill>
        <p:spPr>
          <a:xfrm>
            <a:off x="11687810" y="6458585"/>
            <a:ext cx="502920" cy="389255"/>
          </a:xfrm>
          <a:prstGeom prst="rect">
            <a:avLst/>
          </a:prstGeom>
          <a:noFill/>
          <a:ln>
            <a:noFill/>
          </a:ln>
          <a:effectLst/>
        </p:spPr>
      </p:pic>
      <p:cxnSp>
        <p:nvCxnSpPr>
          <p:cNvPr id="14" name="AutoShape 2"/>
          <p:cNvCxnSpPr>
            <a:cxnSpLocks noChangeShapeType="1"/>
          </p:cNvCxnSpPr>
          <p:nvPr/>
        </p:nvCxnSpPr>
        <p:spPr bwMode="auto">
          <a:xfrm>
            <a:off x="2797810" y="5559425"/>
            <a:ext cx="2971165" cy="45720"/>
          </a:xfrm>
          <a:prstGeom prst="straightConnector1">
            <a:avLst/>
          </a:prstGeom>
          <a:noFill/>
          <a:ln w="57150">
            <a:solidFill>
              <a:srgbClr val="3EA4BA"/>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Oval 20"/>
          <p:cNvSpPr/>
          <p:nvPr/>
        </p:nvSpPr>
        <p:spPr>
          <a:xfrm>
            <a:off x="5759450" y="5523230"/>
            <a:ext cx="144145" cy="144145"/>
          </a:xfrm>
          <a:prstGeom prst="ellipse">
            <a:avLst/>
          </a:prstGeom>
          <a:solidFill>
            <a:srgbClr val="3EA4BA"/>
          </a:solidFill>
          <a:ln>
            <a:solidFill>
              <a:srgbClr val="3EA4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rgbClr val="008CBA"/>
              </a:solidFill>
            </a:endParaRPr>
          </a:p>
        </p:txBody>
      </p:sp>
      <p:cxnSp>
        <p:nvCxnSpPr>
          <p:cNvPr id="24" name="AutoShape 2"/>
          <p:cNvCxnSpPr>
            <a:cxnSpLocks noChangeShapeType="1"/>
          </p:cNvCxnSpPr>
          <p:nvPr/>
        </p:nvCxnSpPr>
        <p:spPr bwMode="auto">
          <a:xfrm>
            <a:off x="2349500" y="5549265"/>
            <a:ext cx="485775" cy="1270"/>
          </a:xfrm>
          <a:prstGeom prst="straightConnector1">
            <a:avLst/>
          </a:prstGeom>
          <a:noFill/>
          <a:ln w="57150">
            <a:solidFill>
              <a:srgbClr val="3EA4BA"/>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 Box 13"/>
          <p:cNvSpPr txBox="1">
            <a:spLocks noChangeArrowheads="1"/>
          </p:cNvSpPr>
          <p:nvPr/>
        </p:nvSpPr>
        <p:spPr bwMode="auto">
          <a:xfrm>
            <a:off x="2273935" y="5572760"/>
            <a:ext cx="1174115" cy="275590"/>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r>
              <a:rPr lang="pt-PT" altLang="pt-BR" sz="1200" b="1" dirty="0" smtClean="0">
                <a:solidFill>
                  <a:srgbClr val="008CBA"/>
                </a:solidFill>
                <a:latin typeface="Century" panose="02040604050505020304" pitchFamily="18" charset="0"/>
              </a:rPr>
              <a:t>NETWORK</a:t>
            </a:r>
          </a:p>
        </p:txBody>
      </p:sp>
      <p:grpSp>
        <p:nvGrpSpPr>
          <p:cNvPr id="26" name="Group 19"/>
          <p:cNvGrpSpPr/>
          <p:nvPr/>
        </p:nvGrpSpPr>
        <p:grpSpPr bwMode="auto">
          <a:xfrm>
            <a:off x="2326005" y="5779135"/>
            <a:ext cx="1887855" cy="1073150"/>
            <a:chOff x="144" y="1788"/>
            <a:chExt cx="1189" cy="676"/>
          </a:xfrm>
        </p:grpSpPr>
        <p:sp>
          <p:nvSpPr>
            <p:cNvPr id="28" name="Text Box 20"/>
            <p:cNvSpPr txBox="1">
              <a:spLocks noChangeArrowheads="1"/>
            </p:cNvSpPr>
            <p:nvPr/>
          </p:nvSpPr>
          <p:spPr bwMode="auto">
            <a:xfrm>
              <a:off x="147" y="1788"/>
              <a:ext cx="1083" cy="212"/>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buFont typeface="Wingdings" panose="05000000000000000000" pitchFamily="2" charset="2"/>
                <a:buChar char="ü"/>
              </a:pPr>
              <a:r>
                <a:rPr lang="pt-PT" altLang="pt-BR" sz="1600" dirty="0">
                  <a:solidFill>
                    <a:schemeClr val="tx1"/>
                  </a:solidFill>
                </a:rPr>
                <a:t>Share</a:t>
              </a:r>
            </a:p>
          </p:txBody>
        </p:sp>
        <p:sp>
          <p:nvSpPr>
            <p:cNvPr id="34" name="Text Box 21"/>
            <p:cNvSpPr txBox="1">
              <a:spLocks noChangeArrowheads="1"/>
            </p:cNvSpPr>
            <p:nvPr/>
          </p:nvSpPr>
          <p:spPr bwMode="auto">
            <a:xfrm>
              <a:off x="147" y="1956"/>
              <a:ext cx="1186" cy="212"/>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buFont typeface="Wingdings" panose="05000000000000000000" pitchFamily="2" charset="2"/>
                <a:buChar char="ü"/>
              </a:pPr>
              <a:r>
                <a:rPr lang="pt-BR" sz="1600" dirty="0">
                  <a:solidFill>
                    <a:schemeClr val="tx1"/>
                  </a:solidFill>
                </a:rPr>
                <a:t>Synergy</a:t>
              </a:r>
            </a:p>
          </p:txBody>
        </p:sp>
        <p:sp>
          <p:nvSpPr>
            <p:cNvPr id="35" name="Text Box 22"/>
            <p:cNvSpPr txBox="1">
              <a:spLocks noChangeArrowheads="1"/>
            </p:cNvSpPr>
            <p:nvPr/>
          </p:nvSpPr>
          <p:spPr bwMode="auto">
            <a:xfrm>
              <a:off x="144" y="2096"/>
              <a:ext cx="1104" cy="368"/>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buFont typeface="Wingdings" panose="05000000000000000000" pitchFamily="2" charset="2"/>
                <a:buChar char="ü"/>
              </a:pPr>
              <a:r>
                <a:rPr lang="pt-BR" sz="1600" dirty="0">
                  <a:solidFill>
                    <a:schemeClr val="tx1"/>
                  </a:solidFill>
                  <a:sym typeface="+mn-ea"/>
                </a:rPr>
                <a:t>Opportunity</a:t>
              </a:r>
              <a:endParaRPr lang="pt-BR" sz="1600" dirty="0">
                <a:solidFill>
                  <a:schemeClr val="tx1"/>
                </a:solidFill>
              </a:endParaRPr>
            </a:p>
            <a:p>
              <a:pPr indent="0">
                <a:buFont typeface="Wingdings" panose="05000000000000000000" pitchFamily="2" charset="2"/>
                <a:buNone/>
              </a:pPr>
              <a:endParaRPr lang="pt-BR" sz="1600" dirty="0">
                <a:solidFill>
                  <a:schemeClr val="tx1"/>
                </a:solidFill>
              </a:endParaRPr>
            </a:p>
          </p:txBody>
        </p:sp>
      </p:grpSp>
      <p:sp>
        <p:nvSpPr>
          <p:cNvPr id="36" name="Oval 35"/>
          <p:cNvSpPr/>
          <p:nvPr/>
        </p:nvSpPr>
        <p:spPr>
          <a:xfrm>
            <a:off x="2788285" y="5477510"/>
            <a:ext cx="144145" cy="144145"/>
          </a:xfrm>
          <a:prstGeom prst="ellipse">
            <a:avLst/>
          </a:prstGeom>
          <a:solidFill>
            <a:srgbClr val="3EA4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rgbClr val="008CBA"/>
              </a:solidFill>
            </a:endParaRPr>
          </a:p>
        </p:txBody>
      </p:sp>
      <p:sp>
        <p:nvSpPr>
          <p:cNvPr id="37" name="Text Box 22"/>
          <p:cNvSpPr txBox="1">
            <a:spLocks noChangeArrowheads="1"/>
          </p:cNvSpPr>
          <p:nvPr/>
        </p:nvSpPr>
        <p:spPr bwMode="auto">
          <a:xfrm>
            <a:off x="2359660" y="6504305"/>
            <a:ext cx="3165475" cy="337185"/>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buFont typeface="Wingdings" panose="05000000000000000000" pitchFamily="2" charset="2"/>
              <a:buChar char="ü"/>
            </a:pPr>
            <a:r>
              <a:rPr lang="pt-BR" sz="1600" dirty="0">
                <a:solidFill>
                  <a:schemeClr val="tx1"/>
                </a:solidFill>
              </a:rPr>
              <a:t>A market with strong potential</a:t>
            </a:r>
          </a:p>
        </p:txBody>
      </p:sp>
      <p:sp>
        <p:nvSpPr>
          <p:cNvPr id="39" name="Slide Number Placeholder 6"/>
          <p:cNvSpPr txBox="1"/>
          <p:nvPr/>
        </p:nvSpPr>
        <p:spPr bwMode="auto">
          <a:xfrm>
            <a:off x="655132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4</a:t>
            </a:fld>
            <a:endParaRPr lang="fr-FR" altLang="pt-PT" sz="1200" b="1" i="1" u="sng" dirty="0" smtClean="0">
              <a:solidFill>
                <a:schemeClr val="tx1"/>
              </a:solidFill>
            </a:endParaRPr>
          </a:p>
        </p:txBody>
      </p:sp>
      <p:sp>
        <p:nvSpPr>
          <p:cNvPr id="40" name="Retângulo Arredondado 39"/>
          <p:cNvSpPr/>
          <p:nvPr/>
        </p:nvSpPr>
        <p:spPr>
          <a:xfrm>
            <a:off x="3828415" y="1009650"/>
            <a:ext cx="1886585" cy="585470"/>
          </a:xfrm>
          <a:prstGeom prst="roundRect">
            <a:avLst/>
          </a:prstGeom>
          <a:solidFill>
            <a:srgbClr val="CCE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pt-BR" sz="1400" i="1" dirty="0">
                <a:solidFill>
                  <a:srgbClr val="3EA4BA"/>
                </a:solidFill>
                <a:latin typeface="Arial" panose="020B0604020202020204" pitchFamily="34" charset="0"/>
                <a:sym typeface="+mn-ea"/>
              </a:rPr>
              <a:t>SUSTAINABILITY </a:t>
            </a:r>
            <a:endParaRPr lang="pt-BR" sz="1400" i="1" dirty="0" smtClean="0">
              <a:solidFill>
                <a:srgbClr val="3EA4BA"/>
              </a:solidFill>
              <a:latin typeface="Arial" panose="020B0604020202020204" pitchFamily="34" charset="0"/>
            </a:endParaRPr>
          </a:p>
          <a:p>
            <a:pPr algn="ctr" eaLnBrk="0" hangingPunct="0"/>
            <a:r>
              <a:rPr lang="pt-BR" sz="1400" i="1" dirty="0" smtClean="0">
                <a:solidFill>
                  <a:srgbClr val="3EA4BA"/>
                </a:solidFill>
                <a:latin typeface="Arial" panose="020B0604020202020204" pitchFamily="34" charset="0"/>
                <a:sym typeface="+mn-ea"/>
              </a:rPr>
              <a:t>AND </a:t>
            </a:r>
            <a:r>
              <a:rPr lang="pt-BR" sz="1400" i="1" dirty="0">
                <a:solidFill>
                  <a:srgbClr val="3EA4BA"/>
                </a:solidFill>
                <a:latin typeface="Arial" panose="020B0604020202020204" pitchFamily="34" charset="0"/>
                <a:sym typeface="+mn-ea"/>
              </a:rPr>
              <a:t>RESILIENCE</a:t>
            </a:r>
            <a:endParaRPr lang="pt-BR" altLang="en-US" sz="1400" i="1" dirty="0">
              <a:solidFill>
                <a:srgbClr val="3EA4BA"/>
              </a:solidFill>
              <a:latin typeface="Arial" panose="020B0604020202020204" pitchFamily="34" charset="0"/>
              <a:sym typeface="+mn-ea"/>
            </a:endParaRPr>
          </a:p>
        </p:txBody>
      </p:sp>
      <p:sp>
        <p:nvSpPr>
          <p:cNvPr id="42" name="Retângulo Arredondado 41"/>
          <p:cNvSpPr/>
          <p:nvPr/>
        </p:nvSpPr>
        <p:spPr>
          <a:xfrm>
            <a:off x="4537710" y="1844040"/>
            <a:ext cx="1746250" cy="568960"/>
          </a:xfrm>
          <a:prstGeom prst="roundRect">
            <a:avLst/>
          </a:prstGeom>
          <a:solidFill>
            <a:srgbClr val="CCE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pt-BR" sz="1200" i="1" dirty="0" smtClean="0">
                <a:solidFill>
                  <a:srgbClr val="008CBA"/>
                </a:solidFill>
                <a:latin typeface="Arial" panose="020B0604020202020204" pitchFamily="34" charset="0"/>
                <a:sym typeface="+mn-ea"/>
              </a:rPr>
              <a:t>IMPORT</a:t>
            </a:r>
            <a:endParaRPr lang="pt-BR" sz="1200" i="1" dirty="0" smtClean="0">
              <a:solidFill>
                <a:srgbClr val="008CBA"/>
              </a:solidFill>
              <a:latin typeface="Arial" panose="020B0604020202020204" pitchFamily="34" charset="0"/>
            </a:endParaRPr>
          </a:p>
          <a:p>
            <a:pPr algn="ctr" eaLnBrk="0" hangingPunct="0"/>
            <a:r>
              <a:rPr lang="pt-BR" sz="1200" i="1" dirty="0" smtClean="0">
                <a:solidFill>
                  <a:srgbClr val="008CBA"/>
                </a:solidFill>
                <a:latin typeface="Arial" panose="020B0604020202020204" pitchFamily="34" charset="0"/>
                <a:sym typeface="+mn-ea"/>
              </a:rPr>
              <a:t>AND</a:t>
            </a:r>
            <a:endParaRPr lang="pt-BR" sz="1200" i="1" dirty="0" smtClean="0">
              <a:solidFill>
                <a:srgbClr val="008CBA"/>
              </a:solidFill>
              <a:latin typeface="Arial" panose="020B0604020202020204" pitchFamily="34" charset="0"/>
            </a:endParaRPr>
          </a:p>
          <a:p>
            <a:pPr algn="ctr" eaLnBrk="0" hangingPunct="0"/>
            <a:r>
              <a:rPr lang="pt-BR" sz="1200" i="1" dirty="0" smtClean="0">
                <a:solidFill>
                  <a:srgbClr val="008CBA"/>
                </a:solidFill>
                <a:latin typeface="Arial" panose="020B0604020202020204" pitchFamily="34" charset="0"/>
                <a:sym typeface="+mn-ea"/>
              </a:rPr>
              <a:t> EXPORT</a:t>
            </a:r>
            <a:endParaRPr lang="pt-BR" altLang="en-US" sz="1200" i="1" dirty="0" smtClean="0">
              <a:solidFill>
                <a:srgbClr val="008CBA"/>
              </a:solidFill>
              <a:latin typeface="Arial" panose="020B0604020202020204" pitchFamily="34" charset="0"/>
              <a:sym typeface="+mn-ea"/>
            </a:endParaRPr>
          </a:p>
        </p:txBody>
      </p:sp>
      <p:sp>
        <p:nvSpPr>
          <p:cNvPr id="45" name="Retângulo Arredondado 44"/>
          <p:cNvSpPr/>
          <p:nvPr/>
        </p:nvSpPr>
        <p:spPr>
          <a:xfrm>
            <a:off x="4597400" y="3782060"/>
            <a:ext cx="1746250" cy="568960"/>
          </a:xfrm>
          <a:prstGeom prst="roundRect">
            <a:avLst/>
          </a:prstGeom>
          <a:solidFill>
            <a:srgbClr val="CCE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pt-BR" sz="1200" i="1" dirty="0">
                <a:solidFill>
                  <a:srgbClr val="008CBA"/>
                </a:solidFill>
                <a:latin typeface="Arial" panose="020B0604020202020204" pitchFamily="34" charset="0"/>
                <a:ea typeface="Arial Unicode MS" pitchFamily="34" charset="-128"/>
                <a:cs typeface="Arial" panose="020B0604020202020204" pitchFamily="34" charset="0"/>
                <a:sym typeface="+mn-ea"/>
              </a:rPr>
              <a:t>HOSPITALITY </a:t>
            </a:r>
            <a:endParaRPr lang="pt-BR" sz="1200" i="1" dirty="0" smtClean="0">
              <a:solidFill>
                <a:srgbClr val="008CBA"/>
              </a:solidFill>
              <a:latin typeface="Arial" panose="020B0604020202020204" pitchFamily="34" charset="0"/>
              <a:ea typeface="Arial Unicode MS" pitchFamily="34" charset="-128"/>
              <a:cs typeface="Arial" panose="020B0604020202020204" pitchFamily="34" charset="0"/>
            </a:endParaRPr>
          </a:p>
          <a:p>
            <a:pPr algn="ctr" eaLnBrk="0" hangingPunct="0"/>
            <a:r>
              <a:rPr lang="pt-BR"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rPr>
              <a:t>AND ADDED </a:t>
            </a:r>
            <a:r>
              <a:rPr lang="pt-BR" sz="1200" i="1" dirty="0">
                <a:solidFill>
                  <a:srgbClr val="008CBA"/>
                </a:solidFill>
                <a:latin typeface="Arial" panose="020B0604020202020204" pitchFamily="34" charset="0"/>
                <a:ea typeface="Arial Unicode MS" pitchFamily="34" charset="-128"/>
                <a:cs typeface="Arial" panose="020B0604020202020204" pitchFamily="34" charset="0"/>
                <a:sym typeface="+mn-ea"/>
              </a:rPr>
              <a:t>VALUE </a:t>
            </a:r>
            <a:endParaRPr lang="pt-BR" altLang="en-US"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endParaRPr>
          </a:p>
        </p:txBody>
      </p:sp>
      <p:sp>
        <p:nvSpPr>
          <p:cNvPr id="46" name="Retângulo Arredondado 45"/>
          <p:cNvSpPr/>
          <p:nvPr/>
        </p:nvSpPr>
        <p:spPr>
          <a:xfrm>
            <a:off x="3666490" y="4556760"/>
            <a:ext cx="1746250" cy="568960"/>
          </a:xfrm>
          <a:prstGeom prst="roundRect">
            <a:avLst/>
          </a:prstGeom>
          <a:solidFill>
            <a:srgbClr val="CCE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pt-BR" sz="1200" i="1" dirty="0">
                <a:solidFill>
                  <a:srgbClr val="008CBA"/>
                </a:solidFill>
                <a:latin typeface="Arial" panose="020B0604020202020204" pitchFamily="34" charset="0"/>
                <a:sym typeface="+mn-ea"/>
              </a:rPr>
              <a:t>DIGITAL </a:t>
            </a:r>
            <a:endParaRPr lang="pt-BR" sz="1200" i="1" dirty="0" smtClean="0">
              <a:solidFill>
                <a:srgbClr val="008CBA"/>
              </a:solidFill>
              <a:latin typeface="Arial" panose="020B0604020202020204" pitchFamily="34" charset="0"/>
            </a:endParaRPr>
          </a:p>
          <a:p>
            <a:pPr algn="ctr" eaLnBrk="0" hangingPunct="0"/>
            <a:r>
              <a:rPr lang="pt-BR" sz="1200" i="1" dirty="0" smtClean="0">
                <a:solidFill>
                  <a:srgbClr val="008CBA"/>
                </a:solidFill>
                <a:latin typeface="Arial" panose="020B0604020202020204" pitchFamily="34" charset="0"/>
                <a:sym typeface="+mn-ea"/>
              </a:rPr>
              <a:t>ECONOMY</a:t>
            </a:r>
            <a:endParaRPr lang="pt-BR" altLang="en-US"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endParaRPr>
          </a:p>
        </p:txBody>
      </p:sp>
      <p:sp>
        <p:nvSpPr>
          <p:cNvPr id="47" name="Retângulo Arredondado 46"/>
          <p:cNvSpPr/>
          <p:nvPr/>
        </p:nvSpPr>
        <p:spPr>
          <a:xfrm>
            <a:off x="1191895" y="4543425"/>
            <a:ext cx="1746250" cy="5689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pt-BR" sz="1200" i="1" dirty="0">
                <a:solidFill>
                  <a:srgbClr val="008CBA"/>
                </a:solidFill>
                <a:latin typeface="Arial" panose="020B0604020202020204" pitchFamily="34" charset="0"/>
                <a:sym typeface="+mn-ea"/>
              </a:rPr>
              <a:t>INNOVATE </a:t>
            </a:r>
            <a:endParaRPr lang="pt-BR" sz="1200" i="1" dirty="0" smtClean="0">
              <a:solidFill>
                <a:srgbClr val="008CBA"/>
              </a:solidFill>
              <a:latin typeface="Arial" panose="020B0604020202020204" pitchFamily="34" charset="0"/>
            </a:endParaRPr>
          </a:p>
          <a:p>
            <a:pPr algn="ctr" eaLnBrk="0" hangingPunct="0"/>
            <a:r>
              <a:rPr lang="pt-BR" sz="1200" i="1" dirty="0" smtClean="0">
                <a:solidFill>
                  <a:srgbClr val="008CBA"/>
                </a:solidFill>
                <a:latin typeface="Arial" panose="020B0604020202020204" pitchFamily="34" charset="0"/>
                <a:sym typeface="+mn-ea"/>
              </a:rPr>
              <a:t>IN </a:t>
            </a:r>
            <a:r>
              <a:rPr lang="pt-BR" sz="1200" i="1" dirty="0">
                <a:solidFill>
                  <a:srgbClr val="008CBA"/>
                </a:solidFill>
                <a:latin typeface="Arial" panose="020B0604020202020204" pitchFamily="34" charset="0"/>
                <a:sym typeface="+mn-ea"/>
              </a:rPr>
              <a:t>PROCESSES</a:t>
            </a:r>
            <a:endParaRPr lang="pt-BR" altLang="en-US"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endParaRPr>
          </a:p>
        </p:txBody>
      </p:sp>
      <p:sp>
        <p:nvSpPr>
          <p:cNvPr id="77" name="Retângulo Arredondado 76"/>
          <p:cNvSpPr/>
          <p:nvPr/>
        </p:nvSpPr>
        <p:spPr>
          <a:xfrm>
            <a:off x="412115" y="3763645"/>
            <a:ext cx="1746250" cy="5689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pt-BR" sz="1200" i="1" dirty="0" smtClean="0">
                <a:solidFill>
                  <a:srgbClr val="008CBA"/>
                </a:solidFill>
                <a:latin typeface="Arial" panose="020B0604020202020204" pitchFamily="34" charset="0"/>
                <a:sym typeface="+mn-ea"/>
              </a:rPr>
              <a:t>INNOVATE</a:t>
            </a:r>
            <a:endParaRPr lang="pt-BR" sz="1200" i="1" dirty="0" smtClean="0">
              <a:solidFill>
                <a:srgbClr val="008CBA"/>
              </a:solidFill>
              <a:latin typeface="Arial" panose="020B0604020202020204" pitchFamily="34" charset="0"/>
            </a:endParaRPr>
          </a:p>
          <a:p>
            <a:pPr algn="ctr" eaLnBrk="0" hangingPunct="0"/>
            <a:r>
              <a:rPr lang="pt-BR" sz="1200" i="1" dirty="0" smtClean="0">
                <a:solidFill>
                  <a:srgbClr val="008CBA"/>
                </a:solidFill>
                <a:latin typeface="Arial" panose="020B0604020202020204" pitchFamily="34" charset="0"/>
                <a:sym typeface="+mn-ea"/>
              </a:rPr>
              <a:t>IN </a:t>
            </a:r>
            <a:r>
              <a:rPr lang="pt-BR" sz="1200" i="1" dirty="0">
                <a:solidFill>
                  <a:srgbClr val="008CBA"/>
                </a:solidFill>
                <a:latin typeface="Arial" panose="020B0604020202020204" pitchFamily="34" charset="0"/>
                <a:sym typeface="+mn-ea"/>
              </a:rPr>
              <a:t>PRODUCTS</a:t>
            </a:r>
            <a:endParaRPr lang="pt-BR" altLang="en-US"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endParaRPr>
          </a:p>
        </p:txBody>
      </p:sp>
      <p:sp>
        <p:nvSpPr>
          <p:cNvPr id="81" name="Retângulo Arredondado 80"/>
          <p:cNvSpPr/>
          <p:nvPr/>
        </p:nvSpPr>
        <p:spPr>
          <a:xfrm>
            <a:off x="20955" y="2875915"/>
            <a:ext cx="1746250" cy="5689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pt-BR" sz="1200" i="1" dirty="0">
                <a:solidFill>
                  <a:srgbClr val="008CBA"/>
                </a:solidFill>
                <a:latin typeface="Arial" panose="020B0604020202020204" pitchFamily="34" charset="0"/>
                <a:sym typeface="+mn-ea"/>
              </a:rPr>
              <a:t>PARTNERSHIPS </a:t>
            </a:r>
            <a:endParaRPr lang="pt-BR" sz="1200" i="1" dirty="0" smtClean="0">
              <a:solidFill>
                <a:srgbClr val="008CBA"/>
              </a:solidFill>
              <a:latin typeface="Arial" panose="020B0604020202020204" pitchFamily="34" charset="0"/>
            </a:endParaRPr>
          </a:p>
          <a:p>
            <a:pPr algn="ctr" eaLnBrk="0" hangingPunct="0"/>
            <a:r>
              <a:rPr lang="pt-BR" sz="1200" i="1" dirty="0" smtClean="0">
                <a:solidFill>
                  <a:srgbClr val="008CBA"/>
                </a:solidFill>
                <a:latin typeface="Arial" panose="020B0604020202020204" pitchFamily="34" charset="0"/>
                <a:sym typeface="+mn-ea"/>
              </a:rPr>
              <a:t>AND</a:t>
            </a:r>
            <a:endParaRPr lang="pt-BR" sz="1200" i="1" dirty="0">
              <a:solidFill>
                <a:srgbClr val="008CBA"/>
              </a:solidFill>
              <a:latin typeface="Arial" panose="020B0604020202020204" pitchFamily="34" charset="0"/>
            </a:endParaRPr>
          </a:p>
          <a:p>
            <a:pPr algn="ctr" eaLnBrk="0" hangingPunct="0"/>
            <a:r>
              <a:rPr lang="pt-BR" sz="1200" i="1" dirty="0">
                <a:solidFill>
                  <a:srgbClr val="008CBA"/>
                </a:solidFill>
                <a:latin typeface="Arial" panose="020B0604020202020204" pitchFamily="34" charset="0"/>
                <a:sym typeface="+mn-ea"/>
              </a:rPr>
              <a:t>COMMITMENTS</a:t>
            </a:r>
            <a:endParaRPr lang="pt-BR" altLang="en-US"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endParaRPr>
          </a:p>
        </p:txBody>
      </p:sp>
      <p:sp>
        <p:nvSpPr>
          <p:cNvPr id="82" name="Retângulo Arredondado 81"/>
          <p:cNvSpPr/>
          <p:nvPr/>
        </p:nvSpPr>
        <p:spPr>
          <a:xfrm>
            <a:off x="194310" y="1805305"/>
            <a:ext cx="1746250" cy="5689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pt-BR" sz="1200" i="1" dirty="0">
                <a:solidFill>
                  <a:srgbClr val="008CBA"/>
                </a:solidFill>
                <a:latin typeface="Arial" panose="020B0604020202020204" pitchFamily="34" charset="0"/>
                <a:sym typeface="+mn-ea"/>
              </a:rPr>
              <a:t>WARRANTY AND</a:t>
            </a:r>
            <a:endParaRPr lang="pt-BR" sz="1200" i="1" dirty="0">
              <a:solidFill>
                <a:srgbClr val="008CBA"/>
              </a:solidFill>
              <a:latin typeface="Arial" panose="020B0604020202020204" pitchFamily="34" charset="0"/>
            </a:endParaRPr>
          </a:p>
          <a:p>
            <a:pPr algn="ctr" eaLnBrk="0" hangingPunct="0"/>
            <a:r>
              <a:rPr lang="pt-BR" sz="1200" i="1" dirty="0">
                <a:solidFill>
                  <a:srgbClr val="008CBA"/>
                </a:solidFill>
                <a:latin typeface="Arial" panose="020B0604020202020204" pitchFamily="34" charset="0"/>
                <a:sym typeface="+mn-ea"/>
              </a:rPr>
              <a:t>OPPORTUNITY</a:t>
            </a:r>
            <a:endParaRPr lang="pt-BR" altLang="en-US"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endParaRPr>
          </a:p>
        </p:txBody>
      </p:sp>
      <p:sp>
        <p:nvSpPr>
          <p:cNvPr id="86" name="Retângulo Arredondado 85"/>
          <p:cNvSpPr/>
          <p:nvPr/>
        </p:nvSpPr>
        <p:spPr>
          <a:xfrm>
            <a:off x="208915" y="1025525"/>
            <a:ext cx="2576830" cy="5689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en-US" sz="1200" i="1" dirty="0">
                <a:solidFill>
                  <a:schemeClr val="bg1">
                    <a:lumMod val="50000"/>
                  </a:schemeClr>
                </a:solidFill>
                <a:latin typeface="Arial Unicode MS" pitchFamily="34" charset="-128"/>
                <a:ea typeface="Arial Unicode MS" pitchFamily="34" charset="-128"/>
                <a:cs typeface="Arial Unicode MS" pitchFamily="34" charset="-128"/>
                <a:sym typeface="+mn-ea"/>
              </a:rPr>
              <a:t>BRIDGE TO MARKETS</a:t>
            </a:r>
            <a:endParaRPr lang="en-US" sz="1200" i="1" dirty="0">
              <a:solidFill>
                <a:schemeClr val="bg1">
                  <a:lumMod val="50000"/>
                </a:schemeClr>
              </a:solidFill>
              <a:latin typeface="Arial Unicode MS" pitchFamily="34" charset="-128"/>
              <a:ea typeface="Arial Unicode MS" pitchFamily="34" charset="-128"/>
              <a:cs typeface="Arial Unicode MS" pitchFamily="34" charset="-128"/>
            </a:endParaRPr>
          </a:p>
          <a:p>
            <a:pPr algn="ctr" eaLnBrk="0" hangingPunct="0"/>
            <a:r>
              <a:rPr lang="en-US" sz="1200" i="1" dirty="0">
                <a:solidFill>
                  <a:schemeClr val="bg1">
                    <a:lumMod val="50000"/>
                  </a:schemeClr>
                </a:solidFill>
                <a:latin typeface="Arial Unicode MS" pitchFamily="34" charset="-128"/>
                <a:ea typeface="Arial Unicode MS" pitchFamily="34" charset="-128"/>
                <a:cs typeface="Arial Unicode MS" pitchFamily="34" charset="-128"/>
                <a:sym typeface="+mn-ea"/>
              </a:rPr>
              <a:t>PRODUCTS AND SERVICES</a:t>
            </a:r>
            <a:endParaRPr lang="pt-BR" altLang="en-US"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endParaRPr>
          </a:p>
        </p:txBody>
      </p:sp>
      <p:pic>
        <p:nvPicPr>
          <p:cNvPr id="87" name="Imagem 8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3225" y="5268595"/>
            <a:ext cx="677545" cy="561975"/>
          </a:xfrm>
          <a:prstGeom prst="rect">
            <a:avLst/>
          </a:prstGeom>
        </p:spPr>
      </p:pic>
      <p:pic>
        <p:nvPicPr>
          <p:cNvPr id="88" name="Imagem 87"/>
          <p:cNvPicPr>
            <a:picLocks noChangeAspect="1"/>
          </p:cNvPicPr>
          <p:nvPr/>
        </p:nvPicPr>
        <p:blipFill>
          <a:blip r:embed="rId6"/>
          <a:stretch>
            <a:fillRect/>
          </a:stretch>
        </p:blipFill>
        <p:spPr>
          <a:xfrm>
            <a:off x="6285230" y="779145"/>
            <a:ext cx="2413000" cy="1356995"/>
          </a:xfrm>
          <a:prstGeom prst="rect">
            <a:avLst/>
          </a:prstGeom>
        </p:spPr>
      </p:pic>
      <p:pic>
        <p:nvPicPr>
          <p:cNvPr id="89" name="Imagem 88" descr="logo"/>
          <p:cNvPicPr>
            <a:picLocks noChangeAspect="1"/>
          </p:cNvPicPr>
          <p:nvPr/>
        </p:nvPicPr>
        <p:blipFill>
          <a:blip r:embed="rId7"/>
          <a:stretch>
            <a:fillRect/>
          </a:stretch>
        </p:blipFill>
        <p:spPr>
          <a:xfrm>
            <a:off x="9074150" y="124460"/>
            <a:ext cx="3107055" cy="681990"/>
          </a:xfrm>
          <a:prstGeom prst="rect">
            <a:avLst/>
          </a:prstGeom>
        </p:spPr>
      </p:pic>
      <p:pic>
        <p:nvPicPr>
          <p:cNvPr id="90" name="Imagem 89" descr="logo"/>
          <p:cNvPicPr>
            <a:picLocks noChangeAspect="1"/>
          </p:cNvPicPr>
          <p:nvPr/>
        </p:nvPicPr>
        <p:blipFill>
          <a:blip r:embed="rId8"/>
          <a:stretch>
            <a:fillRect/>
          </a:stretch>
        </p:blipFill>
        <p:spPr>
          <a:xfrm>
            <a:off x="-10795" y="120650"/>
            <a:ext cx="4168140" cy="915035"/>
          </a:xfrm>
          <a:prstGeom prst="rect">
            <a:avLst/>
          </a:prstGeom>
        </p:spPr>
      </p:pic>
      <p:pic>
        <p:nvPicPr>
          <p:cNvPr id="2" name="Imagem 1" descr="LOGO-Paises ecowas"/>
          <p:cNvPicPr>
            <a:picLocks noChangeAspect="1"/>
          </p:cNvPicPr>
          <p:nvPr/>
        </p:nvPicPr>
        <p:blipFill>
          <a:blip r:embed="rId9"/>
          <a:stretch>
            <a:fillRect/>
          </a:stretch>
        </p:blipFill>
        <p:spPr>
          <a:xfrm>
            <a:off x="6393180" y="2066290"/>
            <a:ext cx="2093595" cy="2072640"/>
          </a:xfrm>
          <a:prstGeom prst="rect">
            <a:avLst/>
          </a:prstGeom>
        </p:spPr>
      </p:pic>
      <p:sp>
        <p:nvSpPr>
          <p:cNvPr id="61" name="Text Box 7"/>
          <p:cNvSpPr txBox="1">
            <a:spLocks noChangeArrowheads="1"/>
          </p:cNvSpPr>
          <p:nvPr/>
        </p:nvSpPr>
        <p:spPr bwMode="auto">
          <a:xfrm rot="20049445">
            <a:off x="7934678" y="3608039"/>
            <a:ext cx="1752600"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pPr>
              <a:spcBef>
                <a:spcPct val="0"/>
              </a:spcBef>
              <a:buFont typeface="Wingdings" panose="05000000000000000000" pitchFamily="2" charset="2"/>
              <a:buChar char="ü"/>
            </a:pPr>
            <a:r>
              <a:rPr lang="pt-BR" sz="1600" dirty="0">
                <a:solidFill>
                  <a:schemeClr val="tx1"/>
                </a:solidFill>
              </a:rPr>
              <a:t>Competence</a:t>
            </a:r>
            <a:endParaRPr lang="pt-BR" sz="1600" dirty="0" smtClean="0">
              <a:solidFill>
                <a:schemeClr val="tx1"/>
              </a:solidFill>
            </a:endParaRPr>
          </a:p>
          <a:p>
            <a:pPr>
              <a:spcBef>
                <a:spcPct val="0"/>
              </a:spcBef>
              <a:buFont typeface="Wingdings" panose="05000000000000000000" pitchFamily="2" charset="2"/>
              <a:buChar char="ü"/>
            </a:pPr>
            <a:r>
              <a:rPr lang="pt-BR" sz="1600" dirty="0">
                <a:solidFill>
                  <a:schemeClr val="tx1"/>
                </a:solidFill>
              </a:rPr>
              <a:t>Efficiency</a:t>
            </a:r>
          </a:p>
          <a:p>
            <a:pPr>
              <a:spcBef>
                <a:spcPct val="0"/>
              </a:spcBef>
              <a:buFont typeface="Wingdings" panose="05000000000000000000" pitchFamily="2" charset="2"/>
              <a:buChar char="ü"/>
            </a:pPr>
            <a:r>
              <a:rPr lang="pt-BR" sz="1600" dirty="0">
                <a:solidFill>
                  <a:schemeClr val="tx1"/>
                </a:solidFill>
              </a:rPr>
              <a:t>Excellence</a:t>
            </a:r>
          </a:p>
        </p:txBody>
      </p:sp>
      <p:sp>
        <p:nvSpPr>
          <p:cNvPr id="65" name="Text Box 15"/>
          <p:cNvSpPr txBox="1">
            <a:spLocks noChangeArrowheads="1"/>
          </p:cNvSpPr>
          <p:nvPr/>
        </p:nvSpPr>
        <p:spPr bwMode="auto">
          <a:xfrm rot="19986363">
            <a:off x="7649210" y="3395345"/>
            <a:ext cx="1909445" cy="398780"/>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CCFFCC"/>
                    </a:gs>
                  </a:gsLst>
                  <a:lin ang="5400000" scaled="1"/>
                </a:gra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28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28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28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2800">
                <a:solidFill>
                  <a:schemeClr val="tx1"/>
                </a:solidFill>
                <a:latin typeface="Arial" panose="020B0604020202020204" pitchFamily="34" charset="0"/>
              </a:defRPr>
            </a:lvl9pPr>
          </a:lstStyle>
          <a:p>
            <a:r>
              <a:rPr lang="pt-BR" sz="2000" b="1" dirty="0">
                <a:solidFill>
                  <a:srgbClr val="008CBA"/>
                </a:solidFill>
                <a:latin typeface="Century" panose="02040604050505020304" pitchFamily="18" charset="0"/>
              </a:rPr>
              <a:t>Consolidation</a:t>
            </a:r>
          </a:p>
        </p:txBody>
      </p:sp>
      <p:sp>
        <p:nvSpPr>
          <p:cNvPr id="74" name="Oval 73"/>
          <p:cNvSpPr/>
          <p:nvPr/>
        </p:nvSpPr>
        <p:spPr>
          <a:xfrm>
            <a:off x="8145691" y="3423088"/>
            <a:ext cx="144016" cy="144016"/>
          </a:xfrm>
          <a:prstGeom prst="ellipse">
            <a:avLst/>
          </a:prstGeom>
          <a:solidFill>
            <a:srgbClr val="3EA4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rgbClr val="008CBA"/>
              </a:solidFill>
            </a:endParaRPr>
          </a:p>
        </p:txBody>
      </p:sp>
      <p:sp>
        <p:nvSpPr>
          <p:cNvPr id="73" name="Oval 72"/>
          <p:cNvSpPr/>
          <p:nvPr/>
        </p:nvSpPr>
        <p:spPr>
          <a:xfrm>
            <a:off x="7098665" y="5021580"/>
            <a:ext cx="141605" cy="143510"/>
          </a:xfrm>
          <a:prstGeom prst="ellipse">
            <a:avLst/>
          </a:prstGeom>
          <a:solidFill>
            <a:srgbClr val="3EA4BA"/>
          </a:solidFill>
          <a:ln>
            <a:solidFill>
              <a:srgbClr val="3EA4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59" name="AutoShape 3"/>
          <p:cNvCxnSpPr>
            <a:cxnSpLocks noChangeShapeType="1"/>
          </p:cNvCxnSpPr>
          <p:nvPr/>
        </p:nvCxnSpPr>
        <p:spPr bwMode="auto">
          <a:xfrm flipV="1">
            <a:off x="5810603" y="3151402"/>
            <a:ext cx="3581400" cy="2438400"/>
          </a:xfrm>
          <a:prstGeom prst="curvedConnector3">
            <a:avLst>
              <a:gd name="adj1" fmla="val 50000"/>
            </a:avLst>
          </a:prstGeom>
          <a:noFill/>
          <a:ln w="57150">
            <a:solidFill>
              <a:srgbClr val="3EA4BA"/>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Retângulo Arredondado 43"/>
          <p:cNvSpPr/>
          <p:nvPr/>
        </p:nvSpPr>
        <p:spPr>
          <a:xfrm>
            <a:off x="4945380" y="2899410"/>
            <a:ext cx="1746250" cy="568960"/>
          </a:xfrm>
          <a:prstGeom prst="roundRect">
            <a:avLst/>
          </a:prstGeom>
          <a:solidFill>
            <a:srgbClr val="CCE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pt-BR" sz="1200" i="1" dirty="0">
                <a:solidFill>
                  <a:srgbClr val="008CBA"/>
                </a:solidFill>
                <a:latin typeface="Arial" panose="020B0604020202020204" pitchFamily="34" charset="0"/>
                <a:ea typeface="Arial Unicode MS" pitchFamily="34" charset="-128"/>
                <a:cs typeface="Arial" panose="020B0604020202020204" pitchFamily="34" charset="0"/>
                <a:sym typeface="+mn-ea"/>
              </a:rPr>
              <a:t>PROMOTE</a:t>
            </a:r>
            <a:endParaRPr lang="pt-BR" sz="1200" i="1" dirty="0">
              <a:solidFill>
                <a:srgbClr val="008CBA"/>
              </a:solidFill>
              <a:latin typeface="Arial" panose="020B0604020202020204" pitchFamily="34" charset="0"/>
              <a:ea typeface="Arial Unicode MS" pitchFamily="34" charset="-128"/>
              <a:cs typeface="Arial" panose="020B0604020202020204" pitchFamily="34" charset="0"/>
            </a:endParaRPr>
          </a:p>
          <a:p>
            <a:pPr algn="ctr" eaLnBrk="0" hangingPunct="0"/>
            <a:r>
              <a:rPr lang="pt-BR"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rPr>
              <a:t>AND</a:t>
            </a:r>
            <a:endParaRPr lang="pt-BR" sz="1200" i="1" dirty="0" smtClean="0">
              <a:solidFill>
                <a:srgbClr val="008CBA"/>
              </a:solidFill>
              <a:latin typeface="Arial" panose="020B0604020202020204" pitchFamily="34" charset="0"/>
              <a:ea typeface="Arial Unicode MS" pitchFamily="34" charset="-128"/>
              <a:cs typeface="Arial" panose="020B0604020202020204" pitchFamily="34" charset="0"/>
            </a:endParaRPr>
          </a:p>
          <a:p>
            <a:pPr algn="ctr" eaLnBrk="0" hangingPunct="0"/>
            <a:r>
              <a:rPr lang="pt-BR"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rPr>
              <a:t> </a:t>
            </a:r>
            <a:r>
              <a:rPr lang="pt-BR" sz="1200" i="1" dirty="0">
                <a:solidFill>
                  <a:srgbClr val="008CBA"/>
                </a:solidFill>
                <a:latin typeface="Arial" panose="020B0604020202020204" pitchFamily="34" charset="0"/>
                <a:ea typeface="Arial Unicode MS" pitchFamily="34" charset="-128"/>
                <a:cs typeface="Arial" panose="020B0604020202020204" pitchFamily="34" charset="0"/>
                <a:sym typeface="+mn-ea"/>
              </a:rPr>
              <a:t>DISSEMINATE</a:t>
            </a:r>
            <a:endParaRPr lang="pt-BR" altLang="en-US" sz="1200" i="1" dirty="0" smtClean="0">
              <a:solidFill>
                <a:srgbClr val="008CBA"/>
              </a:solidFill>
              <a:latin typeface="Arial" panose="020B0604020202020204" pitchFamily="34" charset="0"/>
              <a:ea typeface="Arial Unicode MS" pitchFamily="34" charset="-128"/>
              <a:cs typeface="Arial" panose="020B0604020202020204" pitchFamily="34" charset="0"/>
              <a:sym typeface="+mn-e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riângulo Retângulo 42"/>
          <p:cNvSpPr/>
          <p:nvPr/>
        </p:nvSpPr>
        <p:spPr>
          <a:xfrm flipH="1">
            <a:off x="-9525" y="243840"/>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pic>
        <p:nvPicPr>
          <p:cNvPr id="127" name="Imagem 1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2465" y="799465"/>
            <a:ext cx="1010920" cy="838200"/>
          </a:xfrm>
          <a:prstGeom prst="rect">
            <a:avLst/>
          </a:prstGeom>
        </p:spPr>
      </p:pic>
      <p:sp>
        <p:nvSpPr>
          <p:cNvPr id="6" name="Oval 5"/>
          <p:cNvSpPr/>
          <p:nvPr/>
        </p:nvSpPr>
        <p:spPr>
          <a:xfrm>
            <a:off x="3165110" y="1206965"/>
            <a:ext cx="5737790" cy="5666346"/>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sz="1400"/>
          </a:p>
        </p:txBody>
      </p:sp>
      <p:cxnSp>
        <p:nvCxnSpPr>
          <p:cNvPr id="116" name="Conexão Reta 115"/>
          <p:cNvCxnSpPr/>
          <p:nvPr/>
        </p:nvCxnSpPr>
        <p:spPr>
          <a:xfrm>
            <a:off x="8082280" y="4665345"/>
            <a:ext cx="1433830" cy="1355725"/>
          </a:xfrm>
          <a:prstGeom prst="line">
            <a:avLst/>
          </a:prstGeom>
          <a:ln>
            <a:solidFill>
              <a:srgbClr val="0070C0"/>
            </a:solidFill>
          </a:ln>
        </p:spPr>
        <p:style>
          <a:lnRef idx="1">
            <a:schemeClr val="accent3"/>
          </a:lnRef>
          <a:fillRef idx="0">
            <a:schemeClr val="accent3"/>
          </a:fillRef>
          <a:effectRef idx="0">
            <a:schemeClr val="accent3"/>
          </a:effectRef>
          <a:fontRef idx="minor">
            <a:schemeClr val="tx1"/>
          </a:fontRef>
        </p:style>
      </p:cxnSp>
      <p:cxnSp>
        <p:nvCxnSpPr>
          <p:cNvPr id="78" name="Conexão Reta 77"/>
          <p:cNvCxnSpPr/>
          <p:nvPr/>
        </p:nvCxnSpPr>
        <p:spPr>
          <a:xfrm flipH="1">
            <a:off x="4312285" y="1402080"/>
            <a:ext cx="2832735" cy="995045"/>
          </a:xfrm>
          <a:prstGeom prst="line">
            <a:avLst/>
          </a:prstGeom>
          <a:ln>
            <a:solidFill>
              <a:srgbClr val="008CBA"/>
            </a:solidFill>
          </a:ln>
        </p:spPr>
        <p:style>
          <a:lnRef idx="1">
            <a:schemeClr val="accent3"/>
          </a:lnRef>
          <a:fillRef idx="0">
            <a:schemeClr val="accent3"/>
          </a:fillRef>
          <a:effectRef idx="0">
            <a:schemeClr val="accent3"/>
          </a:effectRef>
          <a:fontRef idx="minor">
            <a:schemeClr val="tx1"/>
          </a:fontRef>
        </p:style>
      </p:cxnSp>
      <p:sp>
        <p:nvSpPr>
          <p:cNvPr id="5" name="Rectângulo 4"/>
          <p:cNvSpPr/>
          <p:nvPr/>
        </p:nvSpPr>
        <p:spPr>
          <a:xfrm>
            <a:off x="1270" y="3653155"/>
            <a:ext cx="6028055" cy="320929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ln>
                <a:noFill/>
              </a:ln>
            </a:endParaRPr>
          </a:p>
        </p:txBody>
      </p:sp>
      <p:sp>
        <p:nvSpPr>
          <p:cNvPr id="8" name="Rectângulo 7"/>
          <p:cNvSpPr/>
          <p:nvPr/>
        </p:nvSpPr>
        <p:spPr>
          <a:xfrm>
            <a:off x="1552575" y="2463165"/>
            <a:ext cx="2600325" cy="1181735"/>
          </a:xfrm>
          <a:prstGeom prst="rect">
            <a:avLst/>
          </a:prstGeom>
          <a:solidFill>
            <a:schemeClr val="accent2">
              <a:lumMod val="20000"/>
              <a:lumOff val="80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pt-PT" altLang="en-US" sz="800">
              <a:ln>
                <a:noFill/>
              </a:ln>
              <a:solidFill>
                <a:srgbClr val="FF0000"/>
              </a:solidFill>
              <a:latin typeface="Arial Narrow" panose="020B0606020202030204" pitchFamily="34" charset="0"/>
              <a:cs typeface="Arial Narrow" panose="020B0606020202030204" pitchFamily="34" charset="0"/>
              <a:sym typeface="+mn-ea"/>
            </a:endParaRPr>
          </a:p>
          <a:p>
            <a:pPr algn="l"/>
            <a:endParaRPr lang="pt-PT" altLang="en-US" sz="800">
              <a:ln>
                <a:noFill/>
              </a:ln>
              <a:solidFill>
                <a:srgbClr val="FF0000"/>
              </a:solidFill>
              <a:latin typeface="Arial Narrow" panose="020B0606020202030204" pitchFamily="34" charset="0"/>
              <a:cs typeface="Arial Narrow" panose="020B0606020202030204" pitchFamily="34" charset="0"/>
              <a:sym typeface="+mn-ea"/>
            </a:endParaRPr>
          </a:p>
          <a:p>
            <a:pPr algn="l"/>
            <a:r>
              <a:rPr lang="pt-PT" altLang="en-US" sz="1200">
                <a:ln>
                  <a:noFill/>
                </a:ln>
                <a:solidFill>
                  <a:srgbClr val="FF0000"/>
                </a:solidFill>
                <a:latin typeface="Arial Narrow" panose="020B0606020202030204" pitchFamily="34" charset="0"/>
                <a:cs typeface="Arial Narrow" panose="020B0606020202030204" pitchFamily="34" charset="0"/>
                <a:sym typeface="+mn-ea"/>
              </a:rPr>
              <a:t>■</a:t>
            </a:r>
            <a:r>
              <a:rPr lang="pt-PT" altLang="en-US" sz="1200">
                <a:ln>
                  <a:noFill/>
                </a:ln>
                <a:solidFill>
                  <a:srgbClr val="008CBA"/>
                </a:solidFill>
                <a:latin typeface="Arial Narrow" panose="020B0606020202030204" pitchFamily="34" charset="0"/>
                <a:cs typeface="Arial Narrow" panose="020B0606020202030204" pitchFamily="34" charset="0"/>
                <a:sym typeface="+mn-ea"/>
              </a:rPr>
              <a:t>Portugal</a:t>
            </a:r>
            <a:endParaRPr lang="pt-PT" altLang="en-US" sz="1200">
              <a:ln>
                <a:noFill/>
              </a:ln>
              <a:solidFill>
                <a:srgbClr val="008CBA"/>
              </a:solidFill>
              <a:latin typeface="Arial Narrow" panose="020B0606020202030204" pitchFamily="34" charset="0"/>
              <a:cs typeface="Arial Narrow" panose="020B0606020202030204" pitchFamily="34" charset="0"/>
            </a:endParaRPr>
          </a:p>
          <a:p>
            <a:pPr algn="l"/>
            <a:r>
              <a:rPr lang="pt-PT" altLang="en-US" sz="1200">
                <a:ln>
                  <a:noFill/>
                </a:ln>
                <a:solidFill>
                  <a:srgbClr val="FF0000"/>
                </a:solidFill>
                <a:latin typeface="Arial Narrow" panose="020B0606020202030204" pitchFamily="34" charset="0"/>
                <a:cs typeface="Arial Narrow" panose="020B0606020202030204" pitchFamily="34" charset="0"/>
                <a:sym typeface="+mn-ea"/>
              </a:rPr>
              <a:t>■</a:t>
            </a:r>
            <a:r>
              <a:rPr lang="pt-PT" altLang="en-US" sz="1200">
                <a:ln>
                  <a:noFill/>
                </a:ln>
                <a:solidFill>
                  <a:srgbClr val="008CBA"/>
                </a:solidFill>
                <a:latin typeface="Arial Narrow" panose="020B0606020202030204" pitchFamily="34" charset="0"/>
                <a:cs typeface="Arial Narrow" panose="020B0606020202030204" pitchFamily="34" charset="0"/>
                <a:sym typeface="+mn-ea"/>
              </a:rPr>
              <a:t>Timor - Leste</a:t>
            </a:r>
            <a:endParaRPr lang="pt-PT" altLang="en-US" sz="1200">
              <a:ln>
                <a:noFill/>
              </a:ln>
              <a:solidFill>
                <a:srgbClr val="008CBA"/>
              </a:solidFill>
              <a:latin typeface="Arial Narrow" panose="020B0606020202030204" pitchFamily="34" charset="0"/>
              <a:cs typeface="Arial Narrow" panose="020B0606020202030204" pitchFamily="34" charset="0"/>
            </a:endParaRPr>
          </a:p>
          <a:p>
            <a:pPr algn="l"/>
            <a:r>
              <a:rPr lang="pt-PT" altLang="en-US" sz="1200">
                <a:ln>
                  <a:noFill/>
                </a:ln>
                <a:solidFill>
                  <a:srgbClr val="FF0000"/>
                </a:solidFill>
                <a:latin typeface="Arial Narrow" panose="020B0606020202030204" pitchFamily="34" charset="0"/>
                <a:cs typeface="Arial Narrow" panose="020B0606020202030204" pitchFamily="34" charset="0"/>
                <a:sym typeface="+mn-ea"/>
              </a:rPr>
              <a:t>■</a:t>
            </a:r>
            <a:r>
              <a:rPr lang="pt-PT" altLang="en-US" sz="1200">
                <a:ln>
                  <a:noFill/>
                </a:ln>
                <a:solidFill>
                  <a:srgbClr val="008CBA"/>
                </a:solidFill>
                <a:latin typeface="Arial Narrow" panose="020B0606020202030204" pitchFamily="34" charset="0"/>
                <a:cs typeface="Arial Narrow" panose="020B0606020202030204" pitchFamily="34" charset="0"/>
                <a:sym typeface="+mn-ea"/>
              </a:rPr>
              <a:t>Brazil</a:t>
            </a:r>
            <a:endParaRPr lang="pt-PT" altLang="en-US" sz="1200">
              <a:ln>
                <a:noFill/>
              </a:ln>
              <a:solidFill>
                <a:srgbClr val="008CBA"/>
              </a:solidFill>
              <a:latin typeface="Arial Narrow" panose="020B0606020202030204" pitchFamily="34" charset="0"/>
              <a:cs typeface="Arial Narrow" panose="020B0606020202030204" pitchFamily="34" charset="0"/>
            </a:endParaRPr>
          </a:p>
          <a:p>
            <a:pPr algn="l"/>
            <a:r>
              <a:rPr lang="pt-PT" altLang="en-US" sz="1200">
                <a:ln>
                  <a:noFill/>
                </a:ln>
                <a:solidFill>
                  <a:srgbClr val="FF0000"/>
                </a:solidFill>
                <a:latin typeface="Arial Narrow" panose="020B0606020202030204" pitchFamily="34" charset="0"/>
                <a:cs typeface="Arial Narrow" panose="020B0606020202030204" pitchFamily="34" charset="0"/>
                <a:sym typeface="+mn-ea"/>
              </a:rPr>
              <a:t>■</a:t>
            </a:r>
            <a:r>
              <a:rPr lang="pt-PT" altLang="en-US" sz="1200">
                <a:ln>
                  <a:noFill/>
                </a:ln>
                <a:solidFill>
                  <a:srgbClr val="008CBA"/>
                </a:solidFill>
                <a:latin typeface="Arial Narrow" panose="020B0606020202030204" pitchFamily="34" charset="0"/>
                <a:cs typeface="Arial Narrow" panose="020B0606020202030204" pitchFamily="34" charset="0"/>
                <a:sym typeface="+mn-ea"/>
              </a:rPr>
              <a:t>Angola </a:t>
            </a:r>
            <a:r>
              <a:rPr lang="pt-PT" altLang="en-US" sz="1200" b="1">
                <a:ln>
                  <a:noFill/>
                </a:ln>
                <a:solidFill>
                  <a:srgbClr val="FF0000"/>
                </a:solidFill>
                <a:latin typeface="Arial Narrow" panose="020B0606020202030204" pitchFamily="34" charset="0"/>
                <a:cs typeface="Arial Narrow" panose="020B0606020202030204" pitchFamily="34" charset="0"/>
                <a:sym typeface="+mn-ea"/>
              </a:rPr>
              <a:t>» </a:t>
            </a:r>
            <a:r>
              <a:rPr lang="pt-PT" altLang="en-US" sz="1200">
                <a:ln>
                  <a:noFill/>
                </a:ln>
                <a:solidFill>
                  <a:srgbClr val="008CBA"/>
                </a:solidFill>
                <a:latin typeface="Arial Narrow" panose="020B0606020202030204" pitchFamily="34" charset="0"/>
                <a:cs typeface="Arial Narrow" panose="020B0606020202030204" pitchFamily="34" charset="0"/>
                <a:sym typeface="+mn-ea"/>
              </a:rPr>
              <a:t>Mozambique</a:t>
            </a:r>
            <a:endParaRPr lang="pt-PT" altLang="en-US" sz="1200">
              <a:ln>
                <a:noFill/>
              </a:ln>
              <a:solidFill>
                <a:srgbClr val="008CBA"/>
              </a:solidFill>
              <a:latin typeface="Arial Narrow" panose="020B0606020202030204" pitchFamily="34" charset="0"/>
              <a:cs typeface="Arial Narrow" panose="020B0606020202030204" pitchFamily="34" charset="0"/>
            </a:endParaRPr>
          </a:p>
          <a:p>
            <a:pPr algn="l"/>
            <a:r>
              <a:rPr lang="pt-PT" altLang="en-US" sz="1200">
                <a:ln>
                  <a:noFill/>
                </a:ln>
                <a:solidFill>
                  <a:srgbClr val="FF0000"/>
                </a:solidFill>
                <a:latin typeface="Arial Narrow" panose="020B0606020202030204" pitchFamily="34" charset="0"/>
                <a:cs typeface="Arial Narrow" panose="020B0606020202030204" pitchFamily="34" charset="0"/>
                <a:sym typeface="+mn-ea"/>
              </a:rPr>
              <a:t>■</a:t>
            </a:r>
            <a:r>
              <a:rPr lang="pt-PT" altLang="en-US" sz="1200">
                <a:ln>
                  <a:noFill/>
                </a:ln>
                <a:solidFill>
                  <a:srgbClr val="008CBA"/>
                </a:solidFill>
                <a:latin typeface="Arial Narrow" panose="020B0606020202030204" pitchFamily="34" charset="0"/>
                <a:cs typeface="Arial Narrow" panose="020B0606020202030204" pitchFamily="34" charset="0"/>
                <a:sym typeface="+mn-ea"/>
              </a:rPr>
              <a:t>Angola </a:t>
            </a:r>
            <a:r>
              <a:rPr lang="pt-PT" altLang="en-US" sz="1200" b="1">
                <a:ln>
                  <a:noFill/>
                </a:ln>
                <a:solidFill>
                  <a:srgbClr val="FF0000"/>
                </a:solidFill>
                <a:latin typeface="Arial Narrow" panose="020B0606020202030204" pitchFamily="34" charset="0"/>
                <a:cs typeface="Arial Narrow" panose="020B0606020202030204" pitchFamily="34" charset="0"/>
                <a:sym typeface="+mn-ea"/>
              </a:rPr>
              <a:t>» </a:t>
            </a:r>
            <a:r>
              <a:rPr lang="pt-PT" altLang="en-US" sz="1200">
                <a:ln>
                  <a:noFill/>
                </a:ln>
                <a:solidFill>
                  <a:srgbClr val="008CBA"/>
                </a:solidFill>
                <a:latin typeface="Arial Narrow" panose="020B0606020202030204" pitchFamily="34" charset="0"/>
                <a:cs typeface="Arial Narrow" panose="020B0606020202030204" pitchFamily="34" charset="0"/>
                <a:sym typeface="+mn-ea"/>
              </a:rPr>
              <a:t>E. Guinea </a:t>
            </a:r>
            <a:r>
              <a:rPr lang="pt-PT" altLang="en-US" sz="1200" b="1">
                <a:ln>
                  <a:noFill/>
                </a:ln>
                <a:solidFill>
                  <a:srgbClr val="FF0000"/>
                </a:solidFill>
                <a:latin typeface="Arial Narrow" panose="020B0606020202030204" pitchFamily="34" charset="0"/>
                <a:cs typeface="Arial Narrow" panose="020B0606020202030204" pitchFamily="34" charset="0"/>
                <a:sym typeface="+mn-ea"/>
              </a:rPr>
              <a:t>» </a:t>
            </a:r>
            <a:r>
              <a:rPr lang="pt-PT" altLang="en-US" sz="1200">
                <a:ln>
                  <a:noFill/>
                </a:ln>
                <a:solidFill>
                  <a:srgbClr val="008CBA"/>
                </a:solidFill>
                <a:latin typeface="Arial Narrow" panose="020B0606020202030204" pitchFamily="34" charset="0"/>
                <a:cs typeface="Arial Narrow" panose="020B0606020202030204" pitchFamily="34" charset="0"/>
                <a:sym typeface="+mn-ea"/>
              </a:rPr>
              <a:t>São T. and Príncipe</a:t>
            </a:r>
            <a:endParaRPr lang="pt-PT" altLang="en-US" sz="1200">
              <a:ln>
                <a:noFill/>
              </a:ln>
              <a:solidFill>
                <a:srgbClr val="008CBA"/>
              </a:solidFill>
              <a:latin typeface="Arial Narrow" panose="020B0606020202030204" pitchFamily="34" charset="0"/>
              <a:cs typeface="Arial Narrow" panose="020B0606020202030204" pitchFamily="34" charset="0"/>
            </a:endParaRPr>
          </a:p>
          <a:p>
            <a:pPr algn="l"/>
            <a:r>
              <a:rPr lang="pt-PT" altLang="en-US" sz="1200">
                <a:ln>
                  <a:noFill/>
                </a:ln>
                <a:solidFill>
                  <a:srgbClr val="FF0000"/>
                </a:solidFill>
                <a:latin typeface="Arial Narrow" panose="020B0606020202030204" pitchFamily="34" charset="0"/>
                <a:cs typeface="Arial Narrow" panose="020B0606020202030204" pitchFamily="34" charset="0"/>
                <a:sym typeface="+mn-ea"/>
              </a:rPr>
              <a:t>■</a:t>
            </a:r>
            <a:r>
              <a:rPr lang="pt-PT" altLang="en-US" sz="1200">
                <a:ln>
                  <a:noFill/>
                </a:ln>
                <a:solidFill>
                  <a:srgbClr val="008CBA"/>
                </a:solidFill>
                <a:latin typeface="Arial Narrow" panose="020B0606020202030204" pitchFamily="34" charset="0"/>
                <a:cs typeface="Arial Narrow" panose="020B0606020202030204" pitchFamily="34" charset="0"/>
                <a:sym typeface="+mn-ea"/>
              </a:rPr>
              <a:t>Equatorial Guinea</a:t>
            </a:r>
          </a:p>
          <a:p>
            <a:pPr algn="ctr"/>
            <a:endParaRPr lang="pt-PT" altLang="en-US" sz="1200"/>
          </a:p>
        </p:txBody>
      </p:sp>
      <p:sp>
        <p:nvSpPr>
          <p:cNvPr id="9" name="Oval 8"/>
          <p:cNvSpPr/>
          <p:nvPr/>
        </p:nvSpPr>
        <p:spPr>
          <a:xfrm>
            <a:off x="4067175" y="1960880"/>
            <a:ext cx="3961130" cy="4267200"/>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sz="1400"/>
          </a:p>
        </p:txBody>
      </p:sp>
      <p:sp>
        <p:nvSpPr>
          <p:cNvPr id="10" name="Oval 9"/>
          <p:cNvSpPr/>
          <p:nvPr/>
        </p:nvSpPr>
        <p:spPr>
          <a:xfrm>
            <a:off x="4732655" y="2701290"/>
            <a:ext cx="2623185" cy="326834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sz="1400" dirty="0"/>
          </a:p>
          <a:p>
            <a:pPr algn="ctr">
              <a:defRPr/>
            </a:pPr>
            <a:endParaRPr lang="pt-PT" sz="1400" dirty="0"/>
          </a:p>
          <a:p>
            <a:pPr algn="ctr">
              <a:defRPr/>
            </a:pPr>
            <a:endParaRPr lang="pt-PT" sz="1400" dirty="0"/>
          </a:p>
          <a:p>
            <a:pPr algn="ctr">
              <a:defRPr/>
            </a:pPr>
            <a:endParaRPr lang="pt-PT" sz="1400" dirty="0"/>
          </a:p>
          <a:p>
            <a:pPr algn="ctr">
              <a:defRPr/>
            </a:pPr>
            <a:endParaRPr lang="pt-PT" sz="1400" dirty="0"/>
          </a:p>
        </p:txBody>
      </p:sp>
      <p:sp>
        <p:nvSpPr>
          <p:cNvPr id="12" name="CaixaDeTexto 143"/>
          <p:cNvSpPr txBox="1"/>
          <p:nvPr/>
        </p:nvSpPr>
        <p:spPr>
          <a:xfrm>
            <a:off x="3766185" y="4610100"/>
            <a:ext cx="575310" cy="283210"/>
          </a:xfrm>
          <a:prstGeom prst="rect">
            <a:avLst/>
          </a:prstGeom>
          <a:noFill/>
        </p:spPr>
        <p:txBody>
          <a:bodyPr wrap="square">
            <a:spAutoFit/>
          </a:bodyPr>
          <a:lstStyle/>
          <a:p>
            <a:pPr algn="ctr" fontAlgn="auto">
              <a:lnSpc>
                <a:spcPts val="1500"/>
              </a:lnSpc>
              <a:spcBef>
                <a:spcPts val="0"/>
              </a:spcBef>
              <a:spcAft>
                <a:spcPts val="0"/>
              </a:spcAft>
              <a:defRPr/>
            </a:pPr>
            <a:r>
              <a:rPr lang="pt-PT" sz="1000" b="1" i="1" dirty="0">
                <a:gradFill>
                  <a:gsLst>
                    <a:gs pos="0">
                      <a:srgbClr val="E30000"/>
                    </a:gs>
                    <a:gs pos="100000">
                      <a:srgbClr val="760303"/>
                    </a:gs>
                  </a:gsLst>
                  <a:lin scaled="0"/>
                </a:gradFill>
                <a:latin typeface="Arial Narrow" panose="020B0606020202030204" pitchFamily="34" charset="0"/>
                <a:cs typeface="+mn-cs"/>
              </a:rPr>
              <a:t>CPLP</a:t>
            </a:r>
          </a:p>
        </p:txBody>
      </p:sp>
      <p:sp>
        <p:nvSpPr>
          <p:cNvPr id="16" name="CaixaDeTexto 147"/>
          <p:cNvSpPr txBox="1"/>
          <p:nvPr/>
        </p:nvSpPr>
        <p:spPr>
          <a:xfrm>
            <a:off x="7494905" y="3888105"/>
            <a:ext cx="991235" cy="283210"/>
          </a:xfrm>
          <a:prstGeom prst="rect">
            <a:avLst/>
          </a:prstGeom>
          <a:noFill/>
        </p:spPr>
        <p:txBody>
          <a:bodyPr wrap="square">
            <a:spAutoFit/>
          </a:bodyPr>
          <a:lstStyle/>
          <a:p>
            <a:pPr algn="ctr" fontAlgn="auto">
              <a:lnSpc>
                <a:spcPts val="1500"/>
              </a:lnSpc>
              <a:spcBef>
                <a:spcPts val="0"/>
              </a:spcBef>
              <a:spcAft>
                <a:spcPts val="0"/>
              </a:spcAft>
              <a:defRPr/>
            </a:pPr>
            <a:r>
              <a:rPr lang="pt-PT" sz="1000" b="1" i="1" dirty="0">
                <a:gradFill>
                  <a:gsLst>
                    <a:gs pos="0">
                      <a:srgbClr val="E30000"/>
                    </a:gs>
                    <a:gs pos="100000">
                      <a:srgbClr val="760303"/>
                    </a:gs>
                  </a:gsLst>
                  <a:lin scaled="0"/>
                </a:gradFill>
                <a:latin typeface="Arial Narrow" panose="020B0606020202030204" pitchFamily="34" charset="0"/>
              </a:rPr>
              <a:t>EU  / SPG+</a:t>
            </a:r>
          </a:p>
        </p:txBody>
      </p:sp>
      <p:cxnSp>
        <p:nvCxnSpPr>
          <p:cNvPr id="17" name="Conexão recta 42"/>
          <p:cNvCxnSpPr/>
          <p:nvPr/>
        </p:nvCxnSpPr>
        <p:spPr>
          <a:xfrm>
            <a:off x="6031230" y="1177925"/>
            <a:ext cx="1905" cy="67056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CaixaDeTexto 194"/>
          <p:cNvSpPr txBox="1"/>
          <p:nvPr/>
        </p:nvSpPr>
        <p:spPr>
          <a:xfrm>
            <a:off x="7856220" y="2734945"/>
            <a:ext cx="706755" cy="283210"/>
          </a:xfrm>
          <a:prstGeom prst="rect">
            <a:avLst/>
          </a:prstGeom>
          <a:noFill/>
        </p:spPr>
        <p:txBody>
          <a:bodyPr wrap="square">
            <a:spAutoFit/>
          </a:bodyPr>
          <a:lstStyle/>
          <a:p>
            <a:pPr algn="ctr" fontAlgn="auto">
              <a:lnSpc>
                <a:spcPts val="1500"/>
              </a:lnSpc>
              <a:spcBef>
                <a:spcPts val="0"/>
              </a:spcBef>
              <a:spcAft>
                <a:spcPts val="0"/>
              </a:spcAft>
              <a:defRPr/>
            </a:pPr>
            <a:r>
              <a:rPr lang="pt-PT" sz="1000" b="1" i="1" dirty="0">
                <a:gradFill>
                  <a:gsLst>
                    <a:gs pos="0">
                      <a:srgbClr val="E30000"/>
                    </a:gs>
                    <a:gs pos="100000">
                      <a:srgbClr val="760303"/>
                    </a:gs>
                  </a:gsLst>
                  <a:lin scaled="0"/>
                </a:gradFill>
                <a:latin typeface="Arial Narrow" panose="020B0606020202030204" pitchFamily="34" charset="0"/>
              </a:rPr>
              <a:t>ECOWAS</a:t>
            </a:r>
          </a:p>
        </p:txBody>
      </p:sp>
      <p:sp>
        <p:nvSpPr>
          <p:cNvPr id="19" name="CaixaDeTexto 10"/>
          <p:cNvSpPr txBox="1"/>
          <p:nvPr/>
        </p:nvSpPr>
        <p:spPr>
          <a:xfrm>
            <a:off x="4320540" y="2272030"/>
            <a:ext cx="695960" cy="245110"/>
          </a:xfrm>
          <a:prstGeom prst="rect">
            <a:avLst/>
          </a:prstGeom>
          <a:noFill/>
        </p:spPr>
        <p:txBody>
          <a:bodyPr wrap="square" rtlCol="0">
            <a:spAutoFit/>
          </a:bodyPr>
          <a:lstStyle/>
          <a:p>
            <a:pPr algn="ctr"/>
            <a:r>
              <a:rPr lang="pt-PT" sz="1000" b="1" i="1" dirty="0">
                <a:gradFill>
                  <a:gsLst>
                    <a:gs pos="0">
                      <a:srgbClr val="E30000"/>
                    </a:gs>
                    <a:gs pos="100000">
                      <a:srgbClr val="760303"/>
                    </a:gs>
                  </a:gsLst>
                  <a:lin scaled="0"/>
                </a:gradFill>
                <a:latin typeface="Arial Narrow" panose="020B0606020202030204" pitchFamily="34" charset="0"/>
              </a:rPr>
              <a:t>PALOP</a:t>
            </a:r>
          </a:p>
        </p:txBody>
      </p:sp>
      <p:pic>
        <p:nvPicPr>
          <p:cNvPr id="20" name="Imagem9"/>
          <p:cNvPicPr>
            <a:picLocks noChangeAspect="1"/>
          </p:cNvPicPr>
          <p:nvPr/>
        </p:nvPicPr>
        <p:blipFill>
          <a:blip r:embed="rId4"/>
          <a:stretch>
            <a:fillRect/>
          </a:stretch>
        </p:blipFill>
        <p:spPr>
          <a:xfrm>
            <a:off x="5593038" y="2880550"/>
            <a:ext cx="955769" cy="740483"/>
          </a:xfrm>
          <a:prstGeom prst="rect">
            <a:avLst/>
          </a:prstGeom>
          <a:noFill/>
          <a:ln>
            <a:noFill/>
          </a:ln>
          <a:effectLst/>
        </p:spPr>
      </p:pic>
      <p:sp>
        <p:nvSpPr>
          <p:cNvPr id="21" name="CaixaDeTexto 147"/>
          <p:cNvSpPr txBox="1"/>
          <p:nvPr/>
        </p:nvSpPr>
        <p:spPr>
          <a:xfrm>
            <a:off x="7268845" y="4531360"/>
            <a:ext cx="849630" cy="283210"/>
          </a:xfrm>
          <a:prstGeom prst="rect">
            <a:avLst/>
          </a:prstGeom>
          <a:noFill/>
        </p:spPr>
        <p:txBody>
          <a:bodyPr wrap="square">
            <a:spAutoFit/>
          </a:bodyPr>
          <a:lstStyle/>
          <a:p>
            <a:pPr algn="ctr" fontAlgn="auto">
              <a:lnSpc>
                <a:spcPts val="1500"/>
              </a:lnSpc>
              <a:spcBef>
                <a:spcPts val="0"/>
              </a:spcBef>
              <a:spcAft>
                <a:spcPts val="0"/>
              </a:spcAft>
              <a:defRPr/>
            </a:pPr>
            <a:r>
              <a:rPr lang="pt-PT" sz="1000" b="1" i="1" dirty="0">
                <a:gradFill>
                  <a:gsLst>
                    <a:gs pos="0">
                      <a:srgbClr val="E30000"/>
                    </a:gs>
                    <a:gs pos="100000">
                      <a:srgbClr val="760303"/>
                    </a:gs>
                  </a:gsLst>
                  <a:lin scaled="0"/>
                </a:gradFill>
                <a:latin typeface="Arial Narrow" panose="020B0606020202030204" pitchFamily="34" charset="0"/>
              </a:rPr>
              <a:t>USA / AGOA</a:t>
            </a:r>
          </a:p>
        </p:txBody>
      </p:sp>
      <p:cxnSp>
        <p:nvCxnSpPr>
          <p:cNvPr id="22" name="Conexão Reta 21"/>
          <p:cNvCxnSpPr/>
          <p:nvPr/>
        </p:nvCxnSpPr>
        <p:spPr>
          <a:xfrm flipV="1">
            <a:off x="7830820" y="977265"/>
            <a:ext cx="1937385" cy="1924050"/>
          </a:xfrm>
          <a:prstGeom prst="line">
            <a:avLst/>
          </a:prstGeom>
          <a:ln>
            <a:solidFill>
              <a:srgbClr val="008CBA"/>
            </a:solidFill>
          </a:ln>
        </p:spPr>
        <p:style>
          <a:lnRef idx="1">
            <a:schemeClr val="accent3"/>
          </a:lnRef>
          <a:fillRef idx="0">
            <a:schemeClr val="accent3"/>
          </a:fillRef>
          <a:effectRef idx="0">
            <a:schemeClr val="accent3"/>
          </a:effectRef>
          <a:fontRef idx="minor">
            <a:schemeClr val="tx1"/>
          </a:fontRef>
        </p:style>
      </p:cxnSp>
      <p:sp>
        <p:nvSpPr>
          <p:cNvPr id="23" name="Caixa de Texto 22"/>
          <p:cNvSpPr txBox="1"/>
          <p:nvPr/>
        </p:nvSpPr>
        <p:spPr>
          <a:xfrm>
            <a:off x="7677150" y="2707005"/>
            <a:ext cx="411480" cy="368300"/>
          </a:xfrm>
          <a:prstGeom prst="rect">
            <a:avLst/>
          </a:prstGeom>
          <a:noFill/>
        </p:spPr>
        <p:txBody>
          <a:bodyPr wrap="none" rtlCol="0" anchor="t">
            <a:spAutoFit/>
          </a:bodyPr>
          <a:lstStyle/>
          <a:p>
            <a:r>
              <a:rPr lang="pt-PT" altLang="en-US">
                <a:solidFill>
                  <a:srgbClr val="FF0000"/>
                </a:solidFill>
                <a:latin typeface="Arial Narrow" panose="020B0606020202030204" pitchFamily="34" charset="0"/>
              </a:rPr>
              <a:t>■</a:t>
            </a:r>
          </a:p>
        </p:txBody>
      </p:sp>
      <p:cxnSp>
        <p:nvCxnSpPr>
          <p:cNvPr id="24" name="Conexão Reta 23"/>
          <p:cNvCxnSpPr/>
          <p:nvPr/>
        </p:nvCxnSpPr>
        <p:spPr>
          <a:xfrm>
            <a:off x="2525395" y="1007745"/>
            <a:ext cx="1837055" cy="1379220"/>
          </a:xfrm>
          <a:prstGeom prst="line">
            <a:avLst/>
          </a:prstGeom>
          <a:ln>
            <a:solidFill>
              <a:srgbClr val="008CBA"/>
            </a:solidFill>
          </a:ln>
        </p:spPr>
        <p:style>
          <a:lnRef idx="1">
            <a:schemeClr val="accent3"/>
          </a:lnRef>
          <a:fillRef idx="0">
            <a:schemeClr val="accent3"/>
          </a:fillRef>
          <a:effectRef idx="0">
            <a:schemeClr val="accent3"/>
          </a:effectRef>
          <a:fontRef idx="minor">
            <a:schemeClr val="tx1"/>
          </a:fontRef>
        </p:style>
      </p:cxnSp>
      <p:cxnSp>
        <p:nvCxnSpPr>
          <p:cNvPr id="25" name="Conexão Reta 24"/>
          <p:cNvCxnSpPr/>
          <p:nvPr/>
        </p:nvCxnSpPr>
        <p:spPr>
          <a:xfrm>
            <a:off x="2253615" y="1005840"/>
            <a:ext cx="266700" cy="0"/>
          </a:xfrm>
          <a:prstGeom prst="line">
            <a:avLst/>
          </a:prstGeom>
          <a:ln>
            <a:solidFill>
              <a:srgbClr val="008CBA"/>
            </a:solidFill>
            <a:headEnd type="triangle" w="med" len="med"/>
            <a:tailEnd type="none"/>
          </a:ln>
        </p:spPr>
        <p:style>
          <a:lnRef idx="1">
            <a:schemeClr val="accent3"/>
          </a:lnRef>
          <a:fillRef idx="0">
            <a:schemeClr val="accent3"/>
          </a:fillRef>
          <a:effectRef idx="0">
            <a:schemeClr val="accent3"/>
          </a:effectRef>
          <a:fontRef idx="minor">
            <a:schemeClr val="tx1"/>
          </a:fontRef>
        </p:style>
      </p:cxnSp>
      <p:cxnSp>
        <p:nvCxnSpPr>
          <p:cNvPr id="26" name="Conexão Reta 25"/>
          <p:cNvCxnSpPr/>
          <p:nvPr/>
        </p:nvCxnSpPr>
        <p:spPr>
          <a:xfrm>
            <a:off x="3957320" y="4827270"/>
            <a:ext cx="422275" cy="240665"/>
          </a:xfrm>
          <a:prstGeom prst="line">
            <a:avLst/>
          </a:prstGeom>
          <a:ln>
            <a:solidFill>
              <a:srgbClr val="008CBA"/>
            </a:solidFill>
          </a:ln>
        </p:spPr>
        <p:style>
          <a:lnRef idx="1">
            <a:schemeClr val="accent3"/>
          </a:lnRef>
          <a:fillRef idx="0">
            <a:schemeClr val="accent3"/>
          </a:fillRef>
          <a:effectRef idx="0">
            <a:schemeClr val="accent3"/>
          </a:effectRef>
          <a:fontRef idx="minor">
            <a:schemeClr val="tx1"/>
          </a:fontRef>
        </p:style>
      </p:cxnSp>
      <p:cxnSp>
        <p:nvCxnSpPr>
          <p:cNvPr id="27" name="Conexão Reta 26"/>
          <p:cNvCxnSpPr/>
          <p:nvPr/>
        </p:nvCxnSpPr>
        <p:spPr>
          <a:xfrm flipH="1">
            <a:off x="9764395" y="749935"/>
            <a:ext cx="492125" cy="235585"/>
          </a:xfrm>
          <a:prstGeom prst="line">
            <a:avLst/>
          </a:prstGeom>
          <a:ln>
            <a:solidFill>
              <a:srgbClr val="008CBA"/>
            </a:solidFill>
            <a:headEnd type="triangle" w="med" len="med"/>
            <a:tailEnd type="none"/>
          </a:ln>
        </p:spPr>
        <p:style>
          <a:lnRef idx="1">
            <a:schemeClr val="accent3"/>
          </a:lnRef>
          <a:fillRef idx="0">
            <a:schemeClr val="accent3"/>
          </a:fillRef>
          <a:effectRef idx="0">
            <a:schemeClr val="accent3"/>
          </a:effectRef>
          <a:fontRef idx="minor">
            <a:schemeClr val="tx1"/>
          </a:fontRef>
        </p:style>
      </p:cxnSp>
      <p:pic>
        <p:nvPicPr>
          <p:cNvPr id="28" name="Imagem 27"/>
          <p:cNvPicPr>
            <a:picLocks noChangeAspect="1"/>
          </p:cNvPicPr>
          <p:nvPr/>
        </p:nvPicPr>
        <p:blipFill>
          <a:blip r:embed="rId5"/>
          <a:stretch>
            <a:fillRect/>
          </a:stretch>
        </p:blipFill>
        <p:spPr>
          <a:xfrm>
            <a:off x="5199380" y="4237990"/>
            <a:ext cx="1346835" cy="1127760"/>
          </a:xfrm>
          <a:prstGeom prst="rect">
            <a:avLst/>
          </a:prstGeom>
        </p:spPr>
      </p:pic>
      <p:sp>
        <p:nvSpPr>
          <p:cNvPr id="29" name="Anel 28"/>
          <p:cNvSpPr/>
          <p:nvPr/>
        </p:nvSpPr>
        <p:spPr>
          <a:xfrm>
            <a:off x="5001895" y="3795395"/>
            <a:ext cx="2088515" cy="2081530"/>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tx1"/>
              </a:solidFill>
            </a:endParaRPr>
          </a:p>
        </p:txBody>
      </p:sp>
      <p:sp>
        <p:nvSpPr>
          <p:cNvPr id="30" name="Caixa de Texto 29"/>
          <p:cNvSpPr txBox="1"/>
          <p:nvPr/>
        </p:nvSpPr>
        <p:spPr>
          <a:xfrm>
            <a:off x="4591050" y="2044065"/>
            <a:ext cx="3682365" cy="645160"/>
          </a:xfrm>
          <a:prstGeom prst="rect">
            <a:avLst/>
          </a:prstGeom>
          <a:noFill/>
        </p:spPr>
        <p:txBody>
          <a:bodyPr wrap="square" rtlCol="0">
            <a:spAutoFit/>
          </a:bodyPr>
          <a:lstStyle/>
          <a:p>
            <a:pPr algn="ctr"/>
            <a:r>
              <a:rPr lang="pt-PT" altLang="en-US" i="1">
                <a:solidFill>
                  <a:srgbClr val="008CBA"/>
                </a:solidFill>
              </a:rPr>
              <a:t>THE GEOECONOMIC DIMENSION OF CABO VERDE</a:t>
            </a:r>
          </a:p>
        </p:txBody>
      </p:sp>
      <p:sp>
        <p:nvSpPr>
          <p:cNvPr id="31" name="Retângulo Arredondado 30"/>
          <p:cNvSpPr/>
          <p:nvPr/>
        </p:nvSpPr>
        <p:spPr>
          <a:xfrm>
            <a:off x="3643630" y="94615"/>
            <a:ext cx="896620" cy="59182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pt-PT" altLang="en-US" sz="1200">
                <a:ln>
                  <a:noFill/>
                </a:ln>
                <a:solidFill>
                  <a:srgbClr val="008CBA"/>
                </a:solidFill>
                <a:latin typeface="Arial Narrow" panose="020B0606020202030204" pitchFamily="34" charset="0"/>
              </a:rPr>
              <a:t>■</a:t>
            </a:r>
            <a:r>
              <a:rPr lang="pt-PT" altLang="en-US" sz="1200">
                <a:ln>
                  <a:noFill/>
                </a:ln>
                <a:solidFill>
                  <a:srgbClr val="008CBA"/>
                </a:solidFill>
              </a:rPr>
              <a:t>SADC</a:t>
            </a:r>
          </a:p>
          <a:p>
            <a:pPr algn="l"/>
            <a:r>
              <a:rPr lang="pt-PT" altLang="en-US" sz="1200">
                <a:ln>
                  <a:noFill/>
                </a:ln>
                <a:solidFill>
                  <a:srgbClr val="008CBA"/>
                </a:solidFill>
                <a:latin typeface="Arial Narrow" panose="020B0606020202030204" pitchFamily="34" charset="0"/>
                <a:sym typeface="+mn-ea"/>
              </a:rPr>
              <a:t>■</a:t>
            </a:r>
            <a:r>
              <a:rPr lang="pt-PT" altLang="en-US" sz="1200">
                <a:ln>
                  <a:noFill/>
                </a:ln>
                <a:solidFill>
                  <a:srgbClr val="008CBA"/>
                </a:solidFill>
              </a:rPr>
              <a:t>CEEAC</a:t>
            </a:r>
          </a:p>
          <a:p>
            <a:pPr algn="l"/>
            <a:r>
              <a:rPr lang="pt-PT" altLang="en-US" sz="1200">
                <a:ln>
                  <a:noFill/>
                </a:ln>
                <a:solidFill>
                  <a:srgbClr val="008CBA"/>
                </a:solidFill>
                <a:latin typeface="Arial Narrow" panose="020B0606020202030204" pitchFamily="34" charset="0"/>
                <a:sym typeface="+mn-ea"/>
              </a:rPr>
              <a:t>■</a:t>
            </a:r>
            <a:r>
              <a:rPr lang="pt-PT" altLang="en-US" sz="1200">
                <a:ln>
                  <a:noFill/>
                </a:ln>
                <a:solidFill>
                  <a:srgbClr val="008CBA"/>
                </a:solidFill>
                <a:latin typeface="Arial Narrow" panose="020B0606020202030204" pitchFamily="34" charset="0"/>
                <a:cs typeface="Arial Narrow" panose="020B0606020202030204" pitchFamily="34" charset="0"/>
                <a:sym typeface="+mn-ea"/>
              </a:rPr>
              <a:t>CEMAC</a:t>
            </a:r>
          </a:p>
        </p:txBody>
      </p:sp>
      <p:cxnSp>
        <p:nvCxnSpPr>
          <p:cNvPr id="32" name="Conexão Reta 31"/>
          <p:cNvCxnSpPr/>
          <p:nvPr/>
        </p:nvCxnSpPr>
        <p:spPr>
          <a:xfrm>
            <a:off x="4093845" y="955675"/>
            <a:ext cx="253365" cy="1374140"/>
          </a:xfrm>
          <a:prstGeom prst="line">
            <a:avLst/>
          </a:prstGeom>
          <a:ln w="3175">
            <a:solidFill>
              <a:srgbClr val="008CBA"/>
            </a:solidFill>
            <a:headEnd type="none" w="med" len="med"/>
            <a:tailEnd type="none"/>
          </a:ln>
        </p:spPr>
        <p:style>
          <a:lnRef idx="1">
            <a:schemeClr val="accent3"/>
          </a:lnRef>
          <a:fillRef idx="0">
            <a:schemeClr val="accent3"/>
          </a:fillRef>
          <a:effectRef idx="0">
            <a:schemeClr val="accent3"/>
          </a:effectRef>
          <a:fontRef idx="minor">
            <a:schemeClr val="tx1"/>
          </a:fontRef>
        </p:style>
      </p:cxnSp>
      <p:sp>
        <p:nvSpPr>
          <p:cNvPr id="33" name="Caixa de Texto 32"/>
          <p:cNvSpPr txBox="1"/>
          <p:nvPr/>
        </p:nvSpPr>
        <p:spPr>
          <a:xfrm>
            <a:off x="4077970" y="760095"/>
            <a:ext cx="1076960" cy="275590"/>
          </a:xfrm>
          <a:prstGeom prst="rect">
            <a:avLst/>
          </a:prstGeom>
          <a:noFill/>
        </p:spPr>
        <p:txBody>
          <a:bodyPr wrap="square" rtlCol="0">
            <a:spAutoFit/>
          </a:bodyPr>
          <a:lstStyle/>
          <a:p>
            <a:r>
              <a:rPr lang="pt-PT" altLang="en-US" sz="1200" i="1">
                <a:solidFill>
                  <a:srgbClr val="008CBA"/>
                </a:solidFill>
                <a:latin typeface="Arial Narrow" panose="020B0606020202030204" pitchFamily="34" charset="0"/>
                <a:cs typeface="Arial Narrow" panose="020B0606020202030204" pitchFamily="34" charset="0"/>
              </a:rPr>
              <a:t>Market position</a:t>
            </a:r>
          </a:p>
        </p:txBody>
      </p:sp>
      <p:sp>
        <p:nvSpPr>
          <p:cNvPr id="35" name="Retângulo Arredondado 34"/>
          <p:cNvSpPr/>
          <p:nvPr/>
        </p:nvSpPr>
        <p:spPr>
          <a:xfrm>
            <a:off x="1270" y="2394585"/>
            <a:ext cx="1323975" cy="136334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pt-PT" altLang="en-US" sz="1200">
                <a:ln>
                  <a:noFill/>
                </a:ln>
                <a:solidFill>
                  <a:srgbClr val="008CBA"/>
                </a:solidFill>
                <a:latin typeface="Arial Narrow" panose="020B0606020202030204" pitchFamily="34" charset="0"/>
                <a:cs typeface="Arial Narrow" panose="020B0606020202030204" pitchFamily="34" charset="0"/>
                <a:sym typeface="+mn-ea"/>
              </a:rPr>
              <a:t>■</a:t>
            </a:r>
            <a:r>
              <a:rPr lang="pt-PT" altLang="en-US" sz="1200">
                <a:ln>
                  <a:noFill/>
                </a:ln>
                <a:solidFill>
                  <a:srgbClr val="008CBA"/>
                </a:solidFill>
                <a:latin typeface="Arial Narrow" panose="020B0606020202030204" pitchFamily="34" charset="0"/>
                <a:cs typeface="Arial Narrow" panose="020B0606020202030204" pitchFamily="34" charset="0"/>
              </a:rPr>
              <a:t>European Union</a:t>
            </a:r>
          </a:p>
          <a:p>
            <a:pPr algn="l"/>
            <a:r>
              <a:rPr lang="pt-PT" altLang="en-US" sz="1200">
                <a:ln>
                  <a:noFill/>
                </a:ln>
                <a:solidFill>
                  <a:srgbClr val="008CBA"/>
                </a:solidFill>
                <a:latin typeface="Arial Narrow" panose="020B0606020202030204" pitchFamily="34" charset="0"/>
                <a:cs typeface="Arial Narrow" panose="020B0606020202030204" pitchFamily="34" charset="0"/>
                <a:sym typeface="+mn-ea"/>
              </a:rPr>
              <a:t>■</a:t>
            </a:r>
            <a:r>
              <a:rPr lang="pt-PT" altLang="en-US" sz="1200">
                <a:ln>
                  <a:noFill/>
                </a:ln>
                <a:solidFill>
                  <a:srgbClr val="008CBA"/>
                </a:solidFill>
                <a:latin typeface="Arial Narrow" panose="020B0606020202030204" pitchFamily="34" charset="0"/>
                <a:cs typeface="Arial Narrow" panose="020B0606020202030204" pitchFamily="34" charset="0"/>
              </a:rPr>
              <a:t>ASEAN</a:t>
            </a:r>
          </a:p>
          <a:p>
            <a:pPr algn="l"/>
            <a:r>
              <a:rPr lang="pt-PT" altLang="en-US" sz="1200">
                <a:ln>
                  <a:noFill/>
                </a:ln>
                <a:solidFill>
                  <a:srgbClr val="008CBA"/>
                </a:solidFill>
                <a:latin typeface="Arial Narrow" panose="020B0606020202030204" pitchFamily="34" charset="0"/>
                <a:cs typeface="Arial Narrow" panose="020B0606020202030204" pitchFamily="34" charset="0"/>
                <a:sym typeface="+mn-ea"/>
              </a:rPr>
              <a:t>■</a:t>
            </a:r>
            <a:r>
              <a:rPr lang="pt-PT" altLang="en-US" sz="1200">
                <a:ln>
                  <a:noFill/>
                </a:ln>
                <a:solidFill>
                  <a:srgbClr val="008CBA"/>
                </a:solidFill>
                <a:latin typeface="Arial Narrow" panose="020B0606020202030204" pitchFamily="34" charset="0"/>
                <a:cs typeface="Arial Narrow" panose="020B0606020202030204" pitchFamily="34" charset="0"/>
              </a:rPr>
              <a:t>MERCOSUR</a:t>
            </a:r>
          </a:p>
          <a:p>
            <a:pPr algn="l"/>
            <a:r>
              <a:rPr lang="pt-PT" altLang="en-US" sz="1200">
                <a:ln>
                  <a:noFill/>
                </a:ln>
                <a:solidFill>
                  <a:srgbClr val="008CBA"/>
                </a:solidFill>
                <a:latin typeface="Arial Narrow" panose="020B0606020202030204" pitchFamily="34" charset="0"/>
                <a:cs typeface="Arial Narrow" panose="020B0606020202030204" pitchFamily="34" charset="0"/>
              </a:rPr>
              <a:t>■SADC</a:t>
            </a:r>
          </a:p>
          <a:p>
            <a:pPr algn="l"/>
            <a:r>
              <a:rPr lang="pt-PT" altLang="en-US" sz="1200">
                <a:ln>
                  <a:noFill/>
                </a:ln>
                <a:solidFill>
                  <a:srgbClr val="008CBA"/>
                </a:solidFill>
                <a:latin typeface="Arial Narrow" panose="020B0606020202030204" pitchFamily="34" charset="0"/>
                <a:cs typeface="Arial Narrow" panose="020B0606020202030204" pitchFamily="34" charset="0"/>
                <a:sym typeface="+mn-ea"/>
              </a:rPr>
              <a:t>■</a:t>
            </a:r>
            <a:r>
              <a:rPr lang="pt-PT" altLang="en-US" sz="1200">
                <a:ln>
                  <a:noFill/>
                </a:ln>
                <a:solidFill>
                  <a:srgbClr val="008CBA"/>
                </a:solidFill>
                <a:latin typeface="Arial Narrow" panose="020B0606020202030204" pitchFamily="34" charset="0"/>
                <a:cs typeface="Arial Narrow" panose="020B0606020202030204" pitchFamily="34" charset="0"/>
              </a:rPr>
              <a:t>CEEAC</a:t>
            </a:r>
          </a:p>
          <a:p>
            <a:pPr algn="l"/>
            <a:r>
              <a:rPr lang="pt-PT" altLang="en-US" sz="1200">
                <a:ln>
                  <a:noFill/>
                </a:ln>
                <a:solidFill>
                  <a:srgbClr val="008CBA"/>
                </a:solidFill>
                <a:latin typeface="Arial Narrow" panose="020B0606020202030204" pitchFamily="34" charset="0"/>
                <a:cs typeface="Arial Narrow" panose="020B0606020202030204" pitchFamily="34" charset="0"/>
                <a:sym typeface="+mn-ea"/>
              </a:rPr>
              <a:t>■</a:t>
            </a:r>
            <a:r>
              <a:rPr lang="pt-PT" altLang="en-US" sz="1200">
                <a:ln>
                  <a:noFill/>
                </a:ln>
                <a:solidFill>
                  <a:srgbClr val="008CBA"/>
                </a:solidFill>
                <a:latin typeface="Arial Narrow" panose="020B0606020202030204" pitchFamily="34" charset="0"/>
                <a:cs typeface="Arial Narrow" panose="020B0606020202030204" pitchFamily="34" charset="0"/>
              </a:rPr>
              <a:t>CEMAC</a:t>
            </a:r>
          </a:p>
        </p:txBody>
      </p:sp>
      <p:sp>
        <p:nvSpPr>
          <p:cNvPr id="36" name="Caixa de Texto 35"/>
          <p:cNvSpPr txBox="1"/>
          <p:nvPr/>
        </p:nvSpPr>
        <p:spPr>
          <a:xfrm>
            <a:off x="631825" y="3854450"/>
            <a:ext cx="1040765" cy="275590"/>
          </a:xfrm>
          <a:prstGeom prst="rect">
            <a:avLst/>
          </a:prstGeom>
          <a:noFill/>
        </p:spPr>
        <p:txBody>
          <a:bodyPr wrap="square" rtlCol="0">
            <a:spAutoFit/>
          </a:bodyPr>
          <a:lstStyle/>
          <a:p>
            <a:r>
              <a:rPr lang="pt-PT" altLang="en-US" sz="1200" i="1">
                <a:solidFill>
                  <a:schemeClr val="tx1">
                    <a:lumMod val="95000"/>
                  </a:schemeClr>
                </a:solidFill>
                <a:latin typeface="Arial Narrow" panose="020B0606020202030204" pitchFamily="34" charset="0"/>
                <a:cs typeface="Arial Narrow" panose="020B0606020202030204" pitchFamily="34" charset="0"/>
              </a:rPr>
              <a:t>Market position</a:t>
            </a:r>
          </a:p>
        </p:txBody>
      </p:sp>
      <p:cxnSp>
        <p:nvCxnSpPr>
          <p:cNvPr id="37" name="Conexão Reta 36"/>
          <p:cNvCxnSpPr/>
          <p:nvPr/>
        </p:nvCxnSpPr>
        <p:spPr>
          <a:xfrm flipH="1">
            <a:off x="3852545" y="3503295"/>
            <a:ext cx="1743710" cy="1235710"/>
          </a:xfrm>
          <a:prstGeom prst="line">
            <a:avLst/>
          </a:prstGeom>
          <a:ln>
            <a:solidFill>
              <a:srgbClr val="008CBA"/>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sp>
        <p:nvSpPr>
          <p:cNvPr id="38" name="Caixa de Texto 37"/>
          <p:cNvSpPr txBox="1"/>
          <p:nvPr/>
        </p:nvSpPr>
        <p:spPr>
          <a:xfrm>
            <a:off x="2897505" y="4660265"/>
            <a:ext cx="1094740" cy="275590"/>
          </a:xfrm>
          <a:prstGeom prst="rect">
            <a:avLst/>
          </a:prstGeom>
          <a:noFill/>
        </p:spPr>
        <p:txBody>
          <a:bodyPr wrap="square" rtlCol="0">
            <a:spAutoFit/>
          </a:bodyPr>
          <a:lstStyle/>
          <a:p>
            <a:r>
              <a:rPr lang="pt-PT" altLang="en-US" sz="1200" i="1">
                <a:solidFill>
                  <a:srgbClr val="008CBA"/>
                </a:solidFill>
                <a:latin typeface="Arial Narrow" panose="020B0606020202030204" pitchFamily="34" charset="0"/>
                <a:cs typeface="Arial Narrow" panose="020B0606020202030204" pitchFamily="34" charset="0"/>
              </a:rPr>
              <a:t>Member </a:t>
            </a:r>
            <a:r>
              <a:rPr lang="pt-PT" altLang="en-US" sz="1200" i="1">
                <a:solidFill>
                  <a:srgbClr val="008CBA"/>
                </a:solidFill>
                <a:latin typeface="Arial Narrow" panose="020B0606020202030204" pitchFamily="34" charset="0"/>
                <a:cs typeface="Arial Narrow" panose="020B0606020202030204" pitchFamily="34" charset="0"/>
                <a:sym typeface="+mn-ea"/>
              </a:rPr>
              <a:t>State</a:t>
            </a:r>
            <a:endParaRPr lang="pt-PT" altLang="en-US" sz="1200" i="1">
              <a:solidFill>
                <a:srgbClr val="008CBA"/>
              </a:solidFill>
              <a:latin typeface="Arial Narrow" panose="020B0606020202030204" pitchFamily="34" charset="0"/>
              <a:cs typeface="Arial Narrow" panose="020B0606020202030204" pitchFamily="34" charset="0"/>
            </a:endParaRPr>
          </a:p>
        </p:txBody>
      </p:sp>
      <p:cxnSp>
        <p:nvCxnSpPr>
          <p:cNvPr id="41" name="Conexão Reta 40"/>
          <p:cNvCxnSpPr/>
          <p:nvPr/>
        </p:nvCxnSpPr>
        <p:spPr>
          <a:xfrm>
            <a:off x="4368165" y="2384425"/>
            <a:ext cx="1326515" cy="746125"/>
          </a:xfrm>
          <a:prstGeom prst="line">
            <a:avLst/>
          </a:prstGeom>
          <a:ln>
            <a:solidFill>
              <a:srgbClr val="008CBA"/>
            </a:solidFill>
            <a:headEnd type="triangle" w="med" len="med"/>
            <a:tailEnd type="none"/>
          </a:ln>
        </p:spPr>
        <p:style>
          <a:lnRef idx="1">
            <a:schemeClr val="accent3"/>
          </a:lnRef>
          <a:fillRef idx="0">
            <a:schemeClr val="accent3"/>
          </a:fillRef>
          <a:effectRef idx="0">
            <a:schemeClr val="accent3"/>
          </a:effectRef>
          <a:fontRef idx="minor">
            <a:schemeClr val="tx1"/>
          </a:fontRef>
        </p:style>
      </p:cxnSp>
      <p:sp>
        <p:nvSpPr>
          <p:cNvPr id="42" name="Caixa de Texto 41"/>
          <p:cNvSpPr txBox="1"/>
          <p:nvPr/>
        </p:nvSpPr>
        <p:spPr>
          <a:xfrm>
            <a:off x="3727450" y="2430780"/>
            <a:ext cx="1094740" cy="275590"/>
          </a:xfrm>
          <a:prstGeom prst="rect">
            <a:avLst/>
          </a:prstGeom>
          <a:noFill/>
        </p:spPr>
        <p:txBody>
          <a:bodyPr wrap="square" rtlCol="0">
            <a:spAutoFit/>
          </a:bodyPr>
          <a:lstStyle/>
          <a:p>
            <a:r>
              <a:rPr lang="pt-PT" altLang="en-US" sz="1200" i="1">
                <a:solidFill>
                  <a:srgbClr val="008CBA"/>
                </a:solidFill>
                <a:latin typeface="Arial Narrow" panose="020B0606020202030204" pitchFamily="34" charset="0"/>
                <a:cs typeface="Arial Narrow" panose="020B0606020202030204" pitchFamily="34" charset="0"/>
              </a:rPr>
              <a:t>Member State</a:t>
            </a:r>
          </a:p>
        </p:txBody>
      </p:sp>
      <p:cxnSp>
        <p:nvCxnSpPr>
          <p:cNvPr id="45" name="Conexão Reta 44"/>
          <p:cNvCxnSpPr/>
          <p:nvPr/>
        </p:nvCxnSpPr>
        <p:spPr>
          <a:xfrm flipH="1">
            <a:off x="6530975" y="2922270"/>
            <a:ext cx="1265555" cy="490855"/>
          </a:xfrm>
          <a:prstGeom prst="line">
            <a:avLst/>
          </a:prstGeom>
          <a:ln>
            <a:solidFill>
              <a:srgbClr val="008CBA"/>
            </a:solidFill>
            <a:headEnd type="triangl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46" name="Conexão Reta 45"/>
          <p:cNvCxnSpPr/>
          <p:nvPr/>
        </p:nvCxnSpPr>
        <p:spPr>
          <a:xfrm>
            <a:off x="6350635" y="3585210"/>
            <a:ext cx="2007235" cy="402590"/>
          </a:xfrm>
          <a:prstGeom prst="line">
            <a:avLst/>
          </a:prstGeom>
          <a:ln>
            <a:solidFill>
              <a:srgbClr val="0070C0"/>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47" name="Caixa de Texto 46"/>
          <p:cNvSpPr txBox="1"/>
          <p:nvPr/>
        </p:nvSpPr>
        <p:spPr>
          <a:xfrm>
            <a:off x="7715250" y="2934970"/>
            <a:ext cx="1052830" cy="275590"/>
          </a:xfrm>
          <a:prstGeom prst="rect">
            <a:avLst/>
          </a:prstGeom>
          <a:noFill/>
        </p:spPr>
        <p:txBody>
          <a:bodyPr wrap="square" rtlCol="0">
            <a:spAutoFit/>
          </a:bodyPr>
          <a:lstStyle/>
          <a:p>
            <a:r>
              <a:rPr lang="pt-PT" altLang="en-US" sz="1200" i="1">
                <a:solidFill>
                  <a:srgbClr val="008CBA"/>
                </a:solidFill>
                <a:latin typeface="Arial Narrow" panose="020B0606020202030204" pitchFamily="34" charset="0"/>
                <a:cs typeface="Arial Narrow" panose="020B0606020202030204" pitchFamily="34" charset="0"/>
              </a:rPr>
              <a:t>Member </a:t>
            </a:r>
            <a:r>
              <a:rPr lang="pt-PT" altLang="en-US" sz="1200" i="1">
                <a:solidFill>
                  <a:srgbClr val="008CBA"/>
                </a:solidFill>
                <a:latin typeface="Arial Narrow" panose="020B0606020202030204" pitchFamily="34" charset="0"/>
                <a:cs typeface="Arial Narrow" panose="020B0606020202030204" pitchFamily="34" charset="0"/>
                <a:sym typeface="+mn-ea"/>
              </a:rPr>
              <a:t>State</a:t>
            </a:r>
            <a:endParaRPr lang="pt-PT" altLang="en-US" sz="1200" i="1">
              <a:solidFill>
                <a:srgbClr val="008CBA"/>
              </a:solidFill>
              <a:latin typeface="Arial Narrow" panose="020B0606020202030204" pitchFamily="34" charset="0"/>
              <a:cs typeface="Arial Narrow" panose="020B0606020202030204" pitchFamily="34" charset="0"/>
            </a:endParaRPr>
          </a:p>
        </p:txBody>
      </p:sp>
      <p:cxnSp>
        <p:nvCxnSpPr>
          <p:cNvPr id="48" name="Conexão Reta 47"/>
          <p:cNvCxnSpPr/>
          <p:nvPr/>
        </p:nvCxnSpPr>
        <p:spPr>
          <a:xfrm>
            <a:off x="6051550" y="3653790"/>
            <a:ext cx="1983105" cy="963930"/>
          </a:xfrm>
          <a:prstGeom prst="line">
            <a:avLst/>
          </a:prstGeom>
          <a:ln>
            <a:solidFill>
              <a:srgbClr val="0070C0"/>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49" name="Caixa de Texto 48"/>
          <p:cNvSpPr txBox="1"/>
          <p:nvPr/>
        </p:nvSpPr>
        <p:spPr>
          <a:xfrm>
            <a:off x="8361680" y="3855720"/>
            <a:ext cx="1294765" cy="275590"/>
          </a:xfrm>
          <a:prstGeom prst="rect">
            <a:avLst/>
          </a:prstGeom>
          <a:noFill/>
        </p:spPr>
        <p:txBody>
          <a:bodyPr wrap="square" rtlCol="0">
            <a:spAutoFit/>
          </a:bodyPr>
          <a:lstStyle/>
          <a:p>
            <a:r>
              <a:rPr lang="pt-PT" altLang="en-US" sz="1200" i="1">
                <a:solidFill>
                  <a:srgbClr val="008CBA"/>
                </a:solidFill>
                <a:latin typeface="Arial Narrow" panose="020B0606020202030204" pitchFamily="34" charset="0"/>
                <a:cs typeface="Arial Narrow" panose="020B0606020202030204" pitchFamily="34" charset="0"/>
              </a:rPr>
              <a:t>Special agreement</a:t>
            </a:r>
          </a:p>
        </p:txBody>
      </p:sp>
      <p:sp>
        <p:nvSpPr>
          <p:cNvPr id="50" name="Caixa de Texto 49"/>
          <p:cNvSpPr txBox="1"/>
          <p:nvPr/>
        </p:nvSpPr>
        <p:spPr>
          <a:xfrm>
            <a:off x="8035925" y="4518660"/>
            <a:ext cx="1253490" cy="275590"/>
          </a:xfrm>
          <a:prstGeom prst="rect">
            <a:avLst/>
          </a:prstGeom>
          <a:noFill/>
        </p:spPr>
        <p:txBody>
          <a:bodyPr wrap="square" rtlCol="0">
            <a:spAutoFit/>
          </a:bodyPr>
          <a:lstStyle/>
          <a:p>
            <a:r>
              <a:rPr lang="pt-PT" altLang="en-US" sz="1200" i="1">
                <a:solidFill>
                  <a:srgbClr val="008CBA"/>
                </a:solidFill>
                <a:latin typeface="Arial Narrow" panose="020B0606020202030204" pitchFamily="34" charset="0"/>
                <a:cs typeface="Arial Narrow" panose="020B0606020202030204" pitchFamily="34" charset="0"/>
              </a:rPr>
              <a:t>Special agreement</a:t>
            </a:r>
          </a:p>
        </p:txBody>
      </p:sp>
      <p:cxnSp>
        <p:nvCxnSpPr>
          <p:cNvPr id="51" name="Conexão Reta 50"/>
          <p:cNvCxnSpPr/>
          <p:nvPr/>
        </p:nvCxnSpPr>
        <p:spPr>
          <a:xfrm>
            <a:off x="5596255" y="3446145"/>
            <a:ext cx="0" cy="104775"/>
          </a:xfrm>
          <a:prstGeom prst="line">
            <a:avLst/>
          </a:prstGeom>
          <a:ln w="28575">
            <a:solidFill>
              <a:schemeClr val="bg1"/>
            </a:solidFill>
          </a:ln>
        </p:spPr>
        <p:style>
          <a:lnRef idx="1">
            <a:schemeClr val="accent3"/>
          </a:lnRef>
          <a:fillRef idx="0">
            <a:schemeClr val="accent3"/>
          </a:fillRef>
          <a:effectRef idx="0">
            <a:schemeClr val="accent3"/>
          </a:effectRef>
          <a:fontRef idx="minor">
            <a:schemeClr val="tx1"/>
          </a:fontRef>
        </p:style>
      </p:cxnSp>
      <p:cxnSp>
        <p:nvCxnSpPr>
          <p:cNvPr id="52" name="Conexão Reta 51"/>
          <p:cNvCxnSpPr/>
          <p:nvPr/>
        </p:nvCxnSpPr>
        <p:spPr>
          <a:xfrm>
            <a:off x="5685155" y="3039745"/>
            <a:ext cx="0" cy="104775"/>
          </a:xfrm>
          <a:prstGeom prst="line">
            <a:avLst/>
          </a:prstGeom>
          <a:ln w="28575">
            <a:solidFill>
              <a:schemeClr val="bg1"/>
            </a:solidFill>
          </a:ln>
        </p:spPr>
        <p:style>
          <a:lnRef idx="1">
            <a:schemeClr val="accent3"/>
          </a:lnRef>
          <a:fillRef idx="0">
            <a:schemeClr val="accent3"/>
          </a:fillRef>
          <a:effectRef idx="0">
            <a:schemeClr val="accent3"/>
          </a:effectRef>
          <a:fontRef idx="minor">
            <a:schemeClr val="tx1"/>
          </a:fontRef>
        </p:style>
      </p:cxnSp>
      <p:cxnSp>
        <p:nvCxnSpPr>
          <p:cNvPr id="53" name="Conexão Reta 52"/>
          <p:cNvCxnSpPr/>
          <p:nvPr/>
        </p:nvCxnSpPr>
        <p:spPr>
          <a:xfrm>
            <a:off x="6532880" y="3354070"/>
            <a:ext cx="0" cy="104775"/>
          </a:xfrm>
          <a:prstGeom prst="line">
            <a:avLst/>
          </a:prstGeom>
          <a:ln w="28575">
            <a:solidFill>
              <a:schemeClr val="bg1"/>
            </a:solidFill>
          </a:ln>
        </p:spPr>
        <p:style>
          <a:lnRef idx="1">
            <a:schemeClr val="accent3"/>
          </a:lnRef>
          <a:fillRef idx="0">
            <a:schemeClr val="accent3"/>
          </a:fillRef>
          <a:effectRef idx="0">
            <a:schemeClr val="accent3"/>
          </a:effectRef>
          <a:fontRef idx="minor">
            <a:schemeClr val="tx1"/>
          </a:fontRef>
        </p:style>
      </p:cxnSp>
      <p:cxnSp>
        <p:nvCxnSpPr>
          <p:cNvPr id="54" name="Conexão Reta 53"/>
          <p:cNvCxnSpPr/>
          <p:nvPr/>
        </p:nvCxnSpPr>
        <p:spPr>
          <a:xfrm>
            <a:off x="6056630" y="3601720"/>
            <a:ext cx="0" cy="104775"/>
          </a:xfrm>
          <a:prstGeom prst="line">
            <a:avLst/>
          </a:prstGeom>
          <a:ln w="28575">
            <a:solidFill>
              <a:schemeClr val="bg1"/>
            </a:solidFill>
          </a:ln>
        </p:spPr>
        <p:style>
          <a:lnRef idx="1">
            <a:schemeClr val="accent3"/>
          </a:lnRef>
          <a:fillRef idx="0">
            <a:schemeClr val="accent3"/>
          </a:fillRef>
          <a:effectRef idx="0">
            <a:schemeClr val="accent3"/>
          </a:effectRef>
          <a:fontRef idx="minor">
            <a:schemeClr val="tx1"/>
          </a:fontRef>
        </p:style>
      </p:cxnSp>
      <p:cxnSp>
        <p:nvCxnSpPr>
          <p:cNvPr id="55" name="Conexão Reta 54"/>
          <p:cNvCxnSpPr/>
          <p:nvPr/>
        </p:nvCxnSpPr>
        <p:spPr>
          <a:xfrm>
            <a:off x="6364605" y="3519170"/>
            <a:ext cx="0" cy="104775"/>
          </a:xfrm>
          <a:prstGeom prst="line">
            <a:avLst/>
          </a:prstGeom>
          <a:ln w="28575">
            <a:solidFill>
              <a:schemeClr val="bg1"/>
            </a:solidFill>
          </a:ln>
        </p:spPr>
        <p:style>
          <a:lnRef idx="1">
            <a:schemeClr val="accent3"/>
          </a:lnRef>
          <a:fillRef idx="0">
            <a:schemeClr val="accent3"/>
          </a:fillRef>
          <a:effectRef idx="0">
            <a:schemeClr val="accent3"/>
          </a:effectRef>
          <a:fontRef idx="minor">
            <a:schemeClr val="tx1"/>
          </a:fontRef>
        </p:style>
      </p:cxnSp>
      <p:sp>
        <p:nvSpPr>
          <p:cNvPr id="56" name="Caixa de Texto 55"/>
          <p:cNvSpPr txBox="1"/>
          <p:nvPr/>
        </p:nvSpPr>
        <p:spPr>
          <a:xfrm>
            <a:off x="7912100" y="4453890"/>
            <a:ext cx="411480" cy="368300"/>
          </a:xfrm>
          <a:prstGeom prst="rect">
            <a:avLst/>
          </a:prstGeom>
          <a:noFill/>
        </p:spPr>
        <p:txBody>
          <a:bodyPr wrap="square" rtlCol="0" anchor="t">
            <a:spAutoFit/>
          </a:bodyPr>
          <a:lstStyle/>
          <a:p>
            <a:r>
              <a:rPr lang="pt-PT" altLang="en-US">
                <a:solidFill>
                  <a:srgbClr val="FF0000"/>
                </a:solidFill>
                <a:latin typeface="Arial Narrow" panose="020B0606020202030204" pitchFamily="34" charset="0"/>
              </a:rPr>
              <a:t>■</a:t>
            </a:r>
          </a:p>
        </p:txBody>
      </p:sp>
      <p:cxnSp>
        <p:nvCxnSpPr>
          <p:cNvPr id="57" name="Conexão Reta 56"/>
          <p:cNvCxnSpPr/>
          <p:nvPr/>
        </p:nvCxnSpPr>
        <p:spPr>
          <a:xfrm>
            <a:off x="10243820" y="647065"/>
            <a:ext cx="2540" cy="217805"/>
          </a:xfrm>
          <a:prstGeom prst="line">
            <a:avLst/>
          </a:prstGeom>
          <a:ln>
            <a:solidFill>
              <a:srgbClr val="008CBA"/>
            </a:solidFill>
          </a:ln>
        </p:spPr>
        <p:style>
          <a:lnRef idx="1">
            <a:schemeClr val="accent3"/>
          </a:lnRef>
          <a:fillRef idx="0">
            <a:schemeClr val="accent3"/>
          </a:fillRef>
          <a:effectRef idx="0">
            <a:schemeClr val="accent3"/>
          </a:effectRef>
          <a:fontRef idx="minor">
            <a:schemeClr val="tx1"/>
          </a:fontRef>
        </p:style>
      </p:cxnSp>
      <p:cxnSp>
        <p:nvCxnSpPr>
          <p:cNvPr id="58" name="Conexão Reta 57"/>
          <p:cNvCxnSpPr/>
          <p:nvPr/>
        </p:nvCxnSpPr>
        <p:spPr>
          <a:xfrm rot="5400000">
            <a:off x="560705" y="3973830"/>
            <a:ext cx="266700" cy="0"/>
          </a:xfrm>
          <a:prstGeom prst="line">
            <a:avLst/>
          </a:prstGeom>
          <a:ln>
            <a:solidFill>
              <a:srgbClr val="008CBA"/>
            </a:solidFill>
            <a:headEnd type="triangle" w="med" len="med"/>
            <a:tailEnd type="none"/>
          </a:ln>
        </p:spPr>
        <p:style>
          <a:lnRef idx="1">
            <a:schemeClr val="accent3"/>
          </a:lnRef>
          <a:fillRef idx="0">
            <a:schemeClr val="accent3"/>
          </a:fillRef>
          <a:effectRef idx="0">
            <a:schemeClr val="accent3"/>
          </a:effectRef>
          <a:fontRef idx="minor">
            <a:schemeClr val="tx1"/>
          </a:fontRef>
        </p:style>
      </p:cxnSp>
      <p:cxnSp>
        <p:nvCxnSpPr>
          <p:cNvPr id="59" name="Conexão Reta 58"/>
          <p:cNvCxnSpPr/>
          <p:nvPr/>
        </p:nvCxnSpPr>
        <p:spPr>
          <a:xfrm rot="5400000">
            <a:off x="681990" y="3717290"/>
            <a:ext cx="2540" cy="217805"/>
          </a:xfrm>
          <a:prstGeom prst="line">
            <a:avLst/>
          </a:prstGeom>
          <a:ln>
            <a:solidFill>
              <a:srgbClr val="008CBA"/>
            </a:solidFill>
          </a:ln>
        </p:spPr>
        <p:style>
          <a:lnRef idx="1">
            <a:schemeClr val="accent3"/>
          </a:lnRef>
          <a:fillRef idx="0">
            <a:schemeClr val="accent3"/>
          </a:fillRef>
          <a:effectRef idx="0">
            <a:schemeClr val="accent3"/>
          </a:effectRef>
          <a:fontRef idx="minor">
            <a:schemeClr val="tx1"/>
          </a:fontRef>
        </p:style>
      </p:cxnSp>
      <p:cxnSp>
        <p:nvCxnSpPr>
          <p:cNvPr id="60" name="Conexão Reta 59"/>
          <p:cNvCxnSpPr/>
          <p:nvPr/>
        </p:nvCxnSpPr>
        <p:spPr>
          <a:xfrm>
            <a:off x="683260" y="4097020"/>
            <a:ext cx="3159760" cy="653415"/>
          </a:xfrm>
          <a:prstGeom prst="line">
            <a:avLst/>
          </a:prstGeom>
          <a:ln>
            <a:solidFill>
              <a:srgbClr val="008CBA"/>
            </a:solidFill>
          </a:ln>
        </p:spPr>
        <p:style>
          <a:lnRef idx="1">
            <a:schemeClr val="accent3"/>
          </a:lnRef>
          <a:fillRef idx="0">
            <a:schemeClr val="accent3"/>
          </a:fillRef>
          <a:effectRef idx="0">
            <a:schemeClr val="accent3"/>
          </a:effectRef>
          <a:fontRef idx="minor">
            <a:schemeClr val="tx1"/>
          </a:fontRef>
        </p:style>
      </p:cxnSp>
      <p:cxnSp>
        <p:nvCxnSpPr>
          <p:cNvPr id="61" name="Conexão Reta 60"/>
          <p:cNvCxnSpPr/>
          <p:nvPr/>
        </p:nvCxnSpPr>
        <p:spPr>
          <a:xfrm>
            <a:off x="2654935" y="4324985"/>
            <a:ext cx="1152525" cy="414020"/>
          </a:xfrm>
          <a:prstGeom prst="line">
            <a:avLst/>
          </a:prstGeom>
          <a:ln>
            <a:solidFill>
              <a:srgbClr val="008CBA"/>
            </a:solidFill>
          </a:ln>
        </p:spPr>
        <p:style>
          <a:lnRef idx="1">
            <a:schemeClr val="accent3"/>
          </a:lnRef>
          <a:fillRef idx="0">
            <a:schemeClr val="accent3"/>
          </a:fillRef>
          <a:effectRef idx="0">
            <a:schemeClr val="accent3"/>
          </a:effectRef>
          <a:fontRef idx="minor">
            <a:schemeClr val="tx1"/>
          </a:fontRef>
        </p:style>
      </p:cxnSp>
      <p:cxnSp>
        <p:nvCxnSpPr>
          <p:cNvPr id="62" name="Conexão Reta 61"/>
          <p:cNvCxnSpPr/>
          <p:nvPr/>
        </p:nvCxnSpPr>
        <p:spPr>
          <a:xfrm>
            <a:off x="2655570" y="4152900"/>
            <a:ext cx="1905" cy="187325"/>
          </a:xfrm>
          <a:prstGeom prst="line">
            <a:avLst/>
          </a:prstGeom>
          <a:ln>
            <a:solidFill>
              <a:srgbClr val="008CBA"/>
            </a:solidFill>
            <a:headEnd type="triangle" w="med" len="med"/>
            <a:tailEnd type="none"/>
          </a:ln>
        </p:spPr>
        <p:style>
          <a:lnRef idx="1">
            <a:schemeClr val="accent3"/>
          </a:lnRef>
          <a:fillRef idx="0">
            <a:schemeClr val="accent3"/>
          </a:fillRef>
          <a:effectRef idx="0">
            <a:schemeClr val="accent3"/>
          </a:effectRef>
          <a:fontRef idx="minor">
            <a:schemeClr val="tx1"/>
          </a:fontRef>
        </p:style>
      </p:cxnSp>
      <p:sp>
        <p:nvSpPr>
          <p:cNvPr id="63" name="Caixa de Texto 62"/>
          <p:cNvSpPr txBox="1"/>
          <p:nvPr/>
        </p:nvSpPr>
        <p:spPr>
          <a:xfrm>
            <a:off x="3679825" y="4565015"/>
            <a:ext cx="411480" cy="368300"/>
          </a:xfrm>
          <a:prstGeom prst="rect">
            <a:avLst/>
          </a:prstGeom>
          <a:noFill/>
        </p:spPr>
        <p:txBody>
          <a:bodyPr wrap="none" rtlCol="0" anchor="t">
            <a:spAutoFit/>
          </a:bodyPr>
          <a:lstStyle/>
          <a:p>
            <a:r>
              <a:rPr lang="pt-PT" altLang="en-US">
                <a:solidFill>
                  <a:srgbClr val="FF0000"/>
                </a:solidFill>
                <a:latin typeface="Arial Narrow" panose="020B0606020202030204" pitchFamily="34" charset="0"/>
              </a:rPr>
              <a:t>■</a:t>
            </a:r>
          </a:p>
        </p:txBody>
      </p:sp>
      <p:cxnSp>
        <p:nvCxnSpPr>
          <p:cNvPr id="64" name="Conexão Reta 63"/>
          <p:cNvCxnSpPr/>
          <p:nvPr/>
        </p:nvCxnSpPr>
        <p:spPr>
          <a:xfrm rot="5400000">
            <a:off x="2656840" y="4048125"/>
            <a:ext cx="2540" cy="217805"/>
          </a:xfrm>
          <a:prstGeom prst="line">
            <a:avLst/>
          </a:prstGeom>
          <a:ln>
            <a:solidFill>
              <a:srgbClr val="008CBA"/>
            </a:solidFill>
          </a:ln>
        </p:spPr>
        <p:style>
          <a:lnRef idx="1">
            <a:schemeClr val="accent3"/>
          </a:lnRef>
          <a:fillRef idx="0">
            <a:schemeClr val="accent3"/>
          </a:fillRef>
          <a:effectRef idx="0">
            <a:schemeClr val="accent3"/>
          </a:effectRef>
          <a:fontRef idx="minor">
            <a:schemeClr val="tx1"/>
          </a:fontRef>
        </p:style>
      </p:cxnSp>
      <p:cxnSp>
        <p:nvCxnSpPr>
          <p:cNvPr id="65" name="Conexão Reta 64"/>
          <p:cNvCxnSpPr/>
          <p:nvPr/>
        </p:nvCxnSpPr>
        <p:spPr>
          <a:xfrm flipH="1">
            <a:off x="1198880" y="2657475"/>
            <a:ext cx="447675" cy="0"/>
          </a:xfrm>
          <a:prstGeom prst="line">
            <a:avLst/>
          </a:prstGeom>
          <a:ln>
            <a:solidFill>
              <a:srgbClr val="008CBA"/>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66" name="Conexão Reta 65"/>
          <p:cNvCxnSpPr/>
          <p:nvPr/>
        </p:nvCxnSpPr>
        <p:spPr>
          <a:xfrm flipH="1">
            <a:off x="742950" y="2839720"/>
            <a:ext cx="923925" cy="0"/>
          </a:xfrm>
          <a:prstGeom prst="line">
            <a:avLst/>
          </a:prstGeom>
          <a:ln>
            <a:solidFill>
              <a:srgbClr val="008CBA"/>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67" name="Conexão Reta 66"/>
          <p:cNvCxnSpPr/>
          <p:nvPr/>
        </p:nvCxnSpPr>
        <p:spPr>
          <a:xfrm flipH="1">
            <a:off x="990600" y="3018155"/>
            <a:ext cx="666750" cy="0"/>
          </a:xfrm>
          <a:prstGeom prst="line">
            <a:avLst/>
          </a:prstGeom>
          <a:ln>
            <a:solidFill>
              <a:srgbClr val="008CBA"/>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68" name="Conexão Reta 67"/>
          <p:cNvCxnSpPr/>
          <p:nvPr/>
        </p:nvCxnSpPr>
        <p:spPr>
          <a:xfrm flipH="1" flipV="1">
            <a:off x="647700" y="3180080"/>
            <a:ext cx="1038225" cy="19050"/>
          </a:xfrm>
          <a:prstGeom prst="line">
            <a:avLst/>
          </a:prstGeom>
          <a:ln>
            <a:solidFill>
              <a:srgbClr val="008CBA"/>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69" name="Conexão Reta 68"/>
          <p:cNvCxnSpPr/>
          <p:nvPr/>
        </p:nvCxnSpPr>
        <p:spPr>
          <a:xfrm flipH="1" flipV="1">
            <a:off x="742950" y="3373120"/>
            <a:ext cx="914400" cy="9525"/>
          </a:xfrm>
          <a:prstGeom prst="line">
            <a:avLst/>
          </a:prstGeom>
          <a:ln>
            <a:solidFill>
              <a:srgbClr val="008CBA"/>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70" name="Conexão Reta 69"/>
          <p:cNvCxnSpPr/>
          <p:nvPr/>
        </p:nvCxnSpPr>
        <p:spPr>
          <a:xfrm flipH="1">
            <a:off x="782955" y="3573145"/>
            <a:ext cx="911225" cy="3175"/>
          </a:xfrm>
          <a:prstGeom prst="line">
            <a:avLst/>
          </a:prstGeom>
          <a:ln>
            <a:solidFill>
              <a:srgbClr val="008CBA"/>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sp>
        <p:nvSpPr>
          <p:cNvPr id="71" name="Triângulo Isósceles 70"/>
          <p:cNvSpPr/>
          <p:nvPr/>
        </p:nvSpPr>
        <p:spPr>
          <a:xfrm>
            <a:off x="2428875" y="3653790"/>
            <a:ext cx="438150" cy="161925"/>
          </a:xfrm>
          <a:prstGeom prst="triangle">
            <a:avLst/>
          </a:prstGeom>
          <a:solidFill>
            <a:srgbClr val="FF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ln>
                <a:solidFill>
                  <a:srgbClr val="FF0000"/>
                </a:solidFill>
              </a:ln>
              <a:solidFill>
                <a:srgbClr val="FF0000"/>
              </a:solidFill>
            </a:endParaRPr>
          </a:p>
        </p:txBody>
      </p:sp>
      <p:cxnSp>
        <p:nvCxnSpPr>
          <p:cNvPr id="72" name="Conexão Reta 71"/>
          <p:cNvCxnSpPr/>
          <p:nvPr/>
        </p:nvCxnSpPr>
        <p:spPr>
          <a:xfrm>
            <a:off x="4097020" y="774065"/>
            <a:ext cx="1905" cy="187325"/>
          </a:xfrm>
          <a:prstGeom prst="line">
            <a:avLst/>
          </a:prstGeom>
          <a:ln>
            <a:solidFill>
              <a:srgbClr val="008CBA"/>
            </a:solidFill>
            <a:headEnd type="triangle" w="med" len="med"/>
            <a:tailEnd type="none"/>
          </a:ln>
        </p:spPr>
        <p:style>
          <a:lnRef idx="1">
            <a:schemeClr val="accent3"/>
          </a:lnRef>
          <a:fillRef idx="0">
            <a:schemeClr val="accent3"/>
          </a:fillRef>
          <a:effectRef idx="0">
            <a:schemeClr val="accent3"/>
          </a:effectRef>
          <a:fontRef idx="minor">
            <a:schemeClr val="tx1"/>
          </a:fontRef>
        </p:style>
      </p:cxnSp>
      <p:cxnSp>
        <p:nvCxnSpPr>
          <p:cNvPr id="73" name="Conexão Reta 72"/>
          <p:cNvCxnSpPr/>
          <p:nvPr/>
        </p:nvCxnSpPr>
        <p:spPr>
          <a:xfrm rot="5400000">
            <a:off x="4098290" y="647700"/>
            <a:ext cx="2540" cy="217805"/>
          </a:xfrm>
          <a:prstGeom prst="line">
            <a:avLst/>
          </a:prstGeom>
          <a:ln>
            <a:solidFill>
              <a:srgbClr val="008CBA"/>
            </a:solidFill>
          </a:ln>
        </p:spPr>
        <p:style>
          <a:lnRef idx="1">
            <a:schemeClr val="accent3"/>
          </a:lnRef>
          <a:fillRef idx="0">
            <a:schemeClr val="accent3"/>
          </a:fillRef>
          <a:effectRef idx="0">
            <a:schemeClr val="accent3"/>
          </a:effectRef>
          <a:fontRef idx="minor">
            <a:schemeClr val="tx1"/>
          </a:fontRef>
        </p:style>
      </p:cxnSp>
      <p:sp>
        <p:nvSpPr>
          <p:cNvPr id="74" name="Rectângulo 73"/>
          <p:cNvSpPr/>
          <p:nvPr/>
        </p:nvSpPr>
        <p:spPr>
          <a:xfrm>
            <a:off x="5487670" y="0"/>
            <a:ext cx="3277870" cy="724535"/>
          </a:xfrm>
          <a:prstGeom prst="rect">
            <a:avLst/>
          </a:prstGeom>
          <a:solidFill>
            <a:schemeClr val="accent2">
              <a:lumMod val="20000"/>
              <a:lumOff val="80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pt-PT" altLang="en-US" sz="1200">
                <a:ln>
                  <a:noFill/>
                </a:ln>
                <a:solidFill>
                  <a:srgbClr val="FF0000"/>
                </a:solidFill>
                <a:latin typeface="Arial Narrow" panose="020B0606020202030204" pitchFamily="34" charset="0"/>
                <a:cs typeface="Arial Narrow" panose="020B0606020202030204" pitchFamily="34" charset="0"/>
                <a:sym typeface="+mn-ea"/>
              </a:rPr>
              <a:t>■</a:t>
            </a:r>
            <a:r>
              <a:rPr lang="pt-PT" altLang="en-US" sz="1200">
                <a:ln>
                  <a:noFill/>
                </a:ln>
                <a:solidFill>
                  <a:srgbClr val="008CBA"/>
                </a:solidFill>
                <a:latin typeface="Arial Narrow" panose="020B0606020202030204" pitchFamily="34" charset="0"/>
                <a:cs typeface="Arial Narrow" panose="020B0606020202030204" pitchFamily="34" charset="0"/>
                <a:sym typeface="+mn-ea"/>
              </a:rPr>
              <a:t>Angola </a:t>
            </a:r>
            <a:r>
              <a:rPr lang="pt-PT" altLang="en-US" sz="1200" b="1">
                <a:ln>
                  <a:noFill/>
                </a:ln>
                <a:solidFill>
                  <a:srgbClr val="FF0000"/>
                </a:solidFill>
                <a:latin typeface="Arial Narrow" panose="020B0606020202030204" pitchFamily="34" charset="0"/>
                <a:cs typeface="Arial Narrow" panose="020B0606020202030204" pitchFamily="34" charset="0"/>
                <a:sym typeface="+mn-ea"/>
              </a:rPr>
              <a:t>» </a:t>
            </a:r>
            <a:r>
              <a:rPr lang="pt-PT" altLang="en-US" sz="1200">
                <a:ln>
                  <a:noFill/>
                </a:ln>
                <a:solidFill>
                  <a:srgbClr val="008CBA"/>
                </a:solidFill>
                <a:latin typeface="Arial Narrow" panose="020B0606020202030204" pitchFamily="34" charset="0"/>
                <a:cs typeface="Arial Narrow" panose="020B0606020202030204" pitchFamily="34" charset="0"/>
                <a:sym typeface="+mn-ea"/>
              </a:rPr>
              <a:t>Mozambique</a:t>
            </a:r>
            <a:endParaRPr lang="pt-PT" altLang="en-US" sz="1200">
              <a:ln>
                <a:noFill/>
              </a:ln>
              <a:solidFill>
                <a:srgbClr val="008CBA"/>
              </a:solidFill>
              <a:latin typeface="Arial Narrow" panose="020B0606020202030204" pitchFamily="34" charset="0"/>
              <a:cs typeface="Arial Narrow" panose="020B0606020202030204" pitchFamily="34" charset="0"/>
            </a:endParaRPr>
          </a:p>
          <a:p>
            <a:pPr algn="l"/>
            <a:r>
              <a:rPr lang="pt-PT" altLang="en-US" sz="1200">
                <a:ln>
                  <a:noFill/>
                </a:ln>
                <a:solidFill>
                  <a:srgbClr val="FF0000"/>
                </a:solidFill>
                <a:latin typeface="Arial Narrow" panose="020B0606020202030204" pitchFamily="34" charset="0"/>
                <a:cs typeface="Arial Narrow" panose="020B0606020202030204" pitchFamily="34" charset="0"/>
                <a:sym typeface="+mn-ea"/>
              </a:rPr>
              <a:t>■</a:t>
            </a:r>
            <a:r>
              <a:rPr lang="pt-PT" altLang="en-US" sz="1200">
                <a:ln>
                  <a:noFill/>
                </a:ln>
                <a:solidFill>
                  <a:srgbClr val="008CBA"/>
                </a:solidFill>
                <a:latin typeface="Arial Narrow" panose="020B0606020202030204" pitchFamily="34" charset="0"/>
                <a:cs typeface="Arial Narrow" panose="020B0606020202030204" pitchFamily="34" charset="0"/>
                <a:sym typeface="+mn-ea"/>
              </a:rPr>
              <a:t>Angola </a:t>
            </a:r>
            <a:r>
              <a:rPr lang="pt-PT" altLang="en-US" sz="1200" b="1">
                <a:ln>
                  <a:noFill/>
                </a:ln>
                <a:solidFill>
                  <a:srgbClr val="FF0000"/>
                </a:solidFill>
                <a:latin typeface="Arial Narrow" panose="020B0606020202030204" pitchFamily="34" charset="0"/>
                <a:cs typeface="Arial Narrow" panose="020B0606020202030204" pitchFamily="34" charset="0"/>
                <a:sym typeface="+mn-ea"/>
              </a:rPr>
              <a:t>» </a:t>
            </a:r>
            <a:r>
              <a:rPr lang="pt-PT" altLang="en-US" sz="1200">
                <a:ln>
                  <a:noFill/>
                </a:ln>
                <a:solidFill>
                  <a:srgbClr val="008CBA"/>
                </a:solidFill>
                <a:latin typeface="Arial Narrow" panose="020B0606020202030204" pitchFamily="34" charset="0"/>
                <a:cs typeface="Arial Narrow" panose="020B0606020202030204" pitchFamily="34" charset="0"/>
                <a:sym typeface="+mn-ea"/>
              </a:rPr>
              <a:t>Equatorial Guinea </a:t>
            </a:r>
            <a:r>
              <a:rPr lang="pt-PT" altLang="en-US" sz="1200" b="1">
                <a:ln>
                  <a:noFill/>
                </a:ln>
                <a:solidFill>
                  <a:srgbClr val="FF0000"/>
                </a:solidFill>
                <a:latin typeface="Arial Narrow" panose="020B0606020202030204" pitchFamily="34" charset="0"/>
                <a:cs typeface="Arial Narrow" panose="020B0606020202030204" pitchFamily="34" charset="0"/>
                <a:sym typeface="+mn-ea"/>
              </a:rPr>
              <a:t>» </a:t>
            </a:r>
            <a:r>
              <a:rPr lang="pt-PT" altLang="en-US" sz="1200">
                <a:ln>
                  <a:noFill/>
                </a:ln>
                <a:solidFill>
                  <a:srgbClr val="008CBA"/>
                </a:solidFill>
                <a:latin typeface="Arial Narrow" panose="020B0606020202030204" pitchFamily="34" charset="0"/>
                <a:cs typeface="Arial Narrow" panose="020B0606020202030204" pitchFamily="34" charset="0"/>
                <a:sym typeface="+mn-ea"/>
              </a:rPr>
              <a:t>São Tomé and Príncipe</a:t>
            </a:r>
            <a:endParaRPr lang="pt-PT" altLang="en-US" sz="1200">
              <a:ln>
                <a:noFill/>
              </a:ln>
              <a:solidFill>
                <a:srgbClr val="008CBA"/>
              </a:solidFill>
              <a:latin typeface="Arial Narrow" panose="020B0606020202030204" pitchFamily="34" charset="0"/>
              <a:cs typeface="Arial Narrow" panose="020B0606020202030204" pitchFamily="34" charset="0"/>
            </a:endParaRPr>
          </a:p>
          <a:p>
            <a:pPr algn="l"/>
            <a:r>
              <a:rPr lang="pt-PT" altLang="en-US" sz="1200">
                <a:ln>
                  <a:noFill/>
                </a:ln>
                <a:solidFill>
                  <a:srgbClr val="FF0000"/>
                </a:solidFill>
                <a:latin typeface="Arial Narrow" panose="020B0606020202030204" pitchFamily="34" charset="0"/>
                <a:cs typeface="Arial Narrow" panose="020B0606020202030204" pitchFamily="34" charset="0"/>
                <a:sym typeface="+mn-ea"/>
              </a:rPr>
              <a:t>■</a:t>
            </a:r>
            <a:r>
              <a:rPr lang="pt-PT" altLang="en-US" sz="1200">
                <a:ln>
                  <a:noFill/>
                </a:ln>
                <a:solidFill>
                  <a:srgbClr val="008CBA"/>
                </a:solidFill>
                <a:latin typeface="Arial Narrow" panose="020B0606020202030204" pitchFamily="34" charset="0"/>
                <a:cs typeface="Arial Narrow" panose="020B0606020202030204" pitchFamily="34" charset="0"/>
                <a:sym typeface="+mn-ea"/>
              </a:rPr>
              <a:t>Equatorial Guinea</a:t>
            </a:r>
            <a:endParaRPr lang="pt-PT" altLang="en-US" sz="1200"/>
          </a:p>
        </p:txBody>
      </p:sp>
      <p:cxnSp>
        <p:nvCxnSpPr>
          <p:cNvPr id="75" name="Conexão Reta 74"/>
          <p:cNvCxnSpPr/>
          <p:nvPr/>
        </p:nvCxnSpPr>
        <p:spPr>
          <a:xfrm>
            <a:off x="7143115" y="1223010"/>
            <a:ext cx="1905" cy="187325"/>
          </a:xfrm>
          <a:prstGeom prst="line">
            <a:avLst/>
          </a:prstGeom>
          <a:ln>
            <a:solidFill>
              <a:srgbClr val="008CBA"/>
            </a:solidFill>
            <a:headEnd type="triangle" w="med" len="med"/>
            <a:tailEnd type="none"/>
          </a:ln>
        </p:spPr>
        <p:style>
          <a:lnRef idx="1">
            <a:schemeClr val="accent3"/>
          </a:lnRef>
          <a:fillRef idx="0">
            <a:schemeClr val="accent3"/>
          </a:fillRef>
          <a:effectRef idx="0">
            <a:schemeClr val="accent3"/>
          </a:effectRef>
          <a:fontRef idx="minor">
            <a:schemeClr val="tx1"/>
          </a:fontRef>
        </p:style>
      </p:cxnSp>
      <p:cxnSp>
        <p:nvCxnSpPr>
          <p:cNvPr id="76" name="Conexão Reta 75"/>
          <p:cNvCxnSpPr/>
          <p:nvPr/>
        </p:nvCxnSpPr>
        <p:spPr>
          <a:xfrm rot="5400000">
            <a:off x="7132955" y="1096645"/>
            <a:ext cx="2540" cy="217805"/>
          </a:xfrm>
          <a:prstGeom prst="line">
            <a:avLst/>
          </a:prstGeom>
          <a:ln>
            <a:solidFill>
              <a:srgbClr val="008CBA"/>
            </a:solidFill>
          </a:ln>
        </p:spPr>
        <p:style>
          <a:lnRef idx="1">
            <a:schemeClr val="accent3"/>
          </a:lnRef>
          <a:fillRef idx="0">
            <a:schemeClr val="accent3"/>
          </a:fillRef>
          <a:effectRef idx="0">
            <a:schemeClr val="accent3"/>
          </a:effectRef>
          <a:fontRef idx="minor">
            <a:schemeClr val="tx1"/>
          </a:fontRef>
        </p:style>
      </p:cxnSp>
      <p:sp>
        <p:nvSpPr>
          <p:cNvPr id="77" name="Triângulo Isósceles 76"/>
          <p:cNvSpPr/>
          <p:nvPr/>
        </p:nvSpPr>
        <p:spPr>
          <a:xfrm>
            <a:off x="6904990" y="714375"/>
            <a:ext cx="438150" cy="17145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79" name="Conexão Reta 78"/>
          <p:cNvCxnSpPr/>
          <p:nvPr/>
        </p:nvCxnSpPr>
        <p:spPr>
          <a:xfrm flipH="1">
            <a:off x="4311650" y="226060"/>
            <a:ext cx="1297305" cy="15875"/>
          </a:xfrm>
          <a:prstGeom prst="line">
            <a:avLst/>
          </a:prstGeom>
          <a:ln>
            <a:solidFill>
              <a:srgbClr val="008CBA"/>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80" name="Conexão Reta 79"/>
          <p:cNvCxnSpPr/>
          <p:nvPr/>
        </p:nvCxnSpPr>
        <p:spPr>
          <a:xfrm flipH="1">
            <a:off x="4390390" y="394335"/>
            <a:ext cx="1240790" cy="635"/>
          </a:xfrm>
          <a:prstGeom prst="line">
            <a:avLst/>
          </a:prstGeom>
          <a:ln>
            <a:solidFill>
              <a:srgbClr val="008CBA"/>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81" name="Conexão Reta 80"/>
          <p:cNvCxnSpPr/>
          <p:nvPr/>
        </p:nvCxnSpPr>
        <p:spPr>
          <a:xfrm flipH="1">
            <a:off x="4384675" y="567690"/>
            <a:ext cx="1224280" cy="15875"/>
          </a:xfrm>
          <a:prstGeom prst="line">
            <a:avLst/>
          </a:prstGeom>
          <a:ln>
            <a:solidFill>
              <a:srgbClr val="008CBA"/>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sp>
        <p:nvSpPr>
          <p:cNvPr id="82" name="Cortar Retângulo de Canto Simples 81"/>
          <p:cNvSpPr/>
          <p:nvPr/>
        </p:nvSpPr>
        <p:spPr>
          <a:xfrm>
            <a:off x="6123940" y="848995"/>
            <a:ext cx="1994535" cy="294005"/>
          </a:xfrm>
          <a:prstGeom prst="snip1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pt-PT" altLang="en-US" sz="1200">
                <a:solidFill>
                  <a:schemeClr val="bg1"/>
                </a:solidFill>
                <a:latin typeface="Arial Narrow" panose="020B0606020202030204" pitchFamily="34" charset="0"/>
                <a:cs typeface="Arial Narrow" panose="020B0606020202030204" pitchFamily="34" charset="0"/>
              </a:rPr>
              <a:t>Position in the economic region</a:t>
            </a:r>
          </a:p>
        </p:txBody>
      </p:sp>
      <p:sp>
        <p:nvSpPr>
          <p:cNvPr id="83" name="Cortar Retângulo de Canto Simples 82"/>
          <p:cNvSpPr/>
          <p:nvPr/>
        </p:nvSpPr>
        <p:spPr>
          <a:xfrm>
            <a:off x="1657350" y="3778885"/>
            <a:ext cx="1990725" cy="294005"/>
          </a:xfrm>
          <a:prstGeom prst="snip1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pt-PT" altLang="en-US" sz="1200">
                <a:solidFill>
                  <a:schemeClr val="bg1"/>
                </a:solidFill>
                <a:latin typeface="Arial Narrow" panose="020B0606020202030204" pitchFamily="34" charset="0"/>
                <a:cs typeface="Arial Narrow" panose="020B0606020202030204" pitchFamily="34" charset="0"/>
                <a:sym typeface="+mn-ea"/>
              </a:rPr>
              <a:t>Position in the economic region</a:t>
            </a:r>
          </a:p>
        </p:txBody>
      </p:sp>
      <p:cxnSp>
        <p:nvCxnSpPr>
          <p:cNvPr id="84" name="Conexão Reta 83"/>
          <p:cNvCxnSpPr/>
          <p:nvPr/>
        </p:nvCxnSpPr>
        <p:spPr>
          <a:xfrm>
            <a:off x="2257425" y="840740"/>
            <a:ext cx="3175" cy="326390"/>
          </a:xfrm>
          <a:prstGeom prst="line">
            <a:avLst/>
          </a:prstGeom>
          <a:ln>
            <a:solidFill>
              <a:srgbClr val="008CBA"/>
            </a:solidFill>
          </a:ln>
        </p:spPr>
        <p:style>
          <a:lnRef idx="1">
            <a:schemeClr val="accent3"/>
          </a:lnRef>
          <a:fillRef idx="0">
            <a:schemeClr val="accent3"/>
          </a:fillRef>
          <a:effectRef idx="0">
            <a:schemeClr val="accent3"/>
          </a:effectRef>
          <a:fontRef idx="minor">
            <a:schemeClr val="tx1"/>
          </a:fontRef>
        </p:style>
      </p:cxnSp>
      <p:pic>
        <p:nvPicPr>
          <p:cNvPr id="85" name="Imagem 84" descr="250px-Palop.svg"/>
          <p:cNvPicPr>
            <a:picLocks noChangeAspect="1"/>
          </p:cNvPicPr>
          <p:nvPr/>
        </p:nvPicPr>
        <p:blipFill>
          <a:blip r:embed="rId6"/>
          <a:stretch>
            <a:fillRect/>
          </a:stretch>
        </p:blipFill>
        <p:spPr>
          <a:xfrm>
            <a:off x="4445" y="-4445"/>
            <a:ext cx="2381250" cy="2381250"/>
          </a:xfrm>
          <a:prstGeom prst="rect">
            <a:avLst/>
          </a:prstGeom>
        </p:spPr>
      </p:pic>
      <p:pic>
        <p:nvPicPr>
          <p:cNvPr id="86" name="Marcador de Posição da Imagem 85" descr="ECOWAS_members map"/>
          <p:cNvPicPr>
            <a:picLocks noGrp="1" noChangeAspect="1"/>
          </p:cNvPicPr>
          <p:nvPr>
            <p:ph type="pic" idx="15"/>
          </p:nvPr>
        </p:nvPicPr>
        <p:blipFill>
          <a:blip r:embed="rId7">
            <a:extLst>
              <a:ext uri="{96DAC541-7B7A-43D3-8B79-37D633B846F1}">
                <asvg:svgBlip xmlns:asvg="http://schemas.microsoft.com/office/drawing/2016/SVG/main" xmlns="" r:embed="rId8"/>
              </a:ext>
            </a:extLst>
          </a:blip>
          <a:stretch>
            <a:fillRect/>
          </a:stretch>
        </p:blipFill>
        <p:spPr>
          <a:xfrm>
            <a:off x="10100310" y="45085"/>
            <a:ext cx="1920240" cy="1593215"/>
          </a:xfrm>
          <a:prstGeom prst="rect">
            <a:avLst/>
          </a:prstGeom>
        </p:spPr>
      </p:pic>
      <p:sp>
        <p:nvSpPr>
          <p:cNvPr id="87" name="Caixa de Texto 86"/>
          <p:cNvSpPr txBox="1"/>
          <p:nvPr/>
        </p:nvSpPr>
        <p:spPr>
          <a:xfrm>
            <a:off x="9779000" y="1154430"/>
            <a:ext cx="1588770" cy="386080"/>
          </a:xfrm>
          <a:prstGeom prst="rect">
            <a:avLst/>
          </a:prstGeom>
          <a:noFill/>
        </p:spPr>
        <p:txBody>
          <a:bodyPr wrap="square" rtlCol="0">
            <a:spAutoFit/>
          </a:bodyPr>
          <a:lstStyle/>
          <a:p>
            <a:pPr>
              <a:lnSpc>
                <a:spcPct val="80000"/>
              </a:lnSpc>
              <a:spcBef>
                <a:spcPts val="0"/>
              </a:spcBef>
              <a:spcAft>
                <a:spcPts val="0"/>
              </a:spcAft>
            </a:pPr>
            <a:r>
              <a:rPr lang="pt-PT" altLang="en-US" sz="1200" i="1">
                <a:gradFill>
                  <a:gsLst>
                    <a:gs pos="0">
                      <a:srgbClr val="7B32B2"/>
                    </a:gs>
                    <a:gs pos="100000">
                      <a:srgbClr val="401A5D"/>
                    </a:gs>
                  </a:gsLst>
                  <a:lin scaled="0"/>
                </a:gradFill>
              </a:rPr>
              <a:t>15 Countries</a:t>
            </a:r>
          </a:p>
          <a:p>
            <a:pPr>
              <a:lnSpc>
                <a:spcPct val="80000"/>
              </a:lnSpc>
              <a:spcBef>
                <a:spcPts val="0"/>
              </a:spcBef>
              <a:spcAft>
                <a:spcPts val="0"/>
              </a:spcAft>
            </a:pPr>
            <a:r>
              <a:rPr lang="pt-PT" altLang="en-US" sz="1200" i="1">
                <a:gradFill>
                  <a:gsLst>
                    <a:gs pos="0">
                      <a:srgbClr val="7B32B2"/>
                    </a:gs>
                    <a:gs pos="100000">
                      <a:srgbClr val="401A5D"/>
                    </a:gs>
                  </a:gsLst>
                  <a:lin scaled="0"/>
                </a:gradFill>
              </a:rPr>
              <a:t>397.205.519 inh</a:t>
            </a:r>
          </a:p>
        </p:txBody>
      </p:sp>
      <p:sp>
        <p:nvSpPr>
          <p:cNvPr id="88" name="Caixa de Texto 87"/>
          <p:cNvSpPr txBox="1"/>
          <p:nvPr/>
        </p:nvSpPr>
        <p:spPr>
          <a:xfrm>
            <a:off x="2035175" y="1734185"/>
            <a:ext cx="2182495" cy="681355"/>
          </a:xfrm>
          <a:prstGeom prst="rect">
            <a:avLst/>
          </a:prstGeom>
          <a:noFill/>
        </p:spPr>
        <p:txBody>
          <a:bodyPr wrap="square" rtlCol="0">
            <a:spAutoFit/>
          </a:bodyPr>
          <a:lstStyle/>
          <a:p>
            <a:pPr>
              <a:lnSpc>
                <a:spcPct val="80000"/>
              </a:lnSpc>
              <a:spcBef>
                <a:spcPts val="0"/>
              </a:spcBef>
              <a:spcAft>
                <a:spcPts val="0"/>
              </a:spcAft>
            </a:pPr>
            <a:r>
              <a:rPr lang="pt-PT" altLang="en-US" sz="1200" i="1">
                <a:gradFill>
                  <a:gsLst>
                    <a:gs pos="0">
                      <a:srgbClr val="7B32B2"/>
                    </a:gs>
                    <a:gs pos="100000">
                      <a:srgbClr val="401A5D"/>
                    </a:gs>
                  </a:gsLst>
                  <a:lin scaled="0"/>
                </a:gradFill>
              </a:rPr>
              <a:t>6 Countries</a:t>
            </a:r>
          </a:p>
          <a:p>
            <a:pPr>
              <a:lnSpc>
                <a:spcPct val="80000"/>
              </a:lnSpc>
              <a:spcBef>
                <a:spcPts val="0"/>
              </a:spcBef>
              <a:spcAft>
                <a:spcPts val="0"/>
              </a:spcAft>
            </a:pPr>
            <a:r>
              <a:rPr lang="pt-PT" altLang="en-US" sz="1200" i="1">
                <a:gradFill>
                  <a:gsLst>
                    <a:gs pos="0">
                      <a:srgbClr val="7B32B2"/>
                    </a:gs>
                    <a:gs pos="100000">
                      <a:srgbClr val="401A5D"/>
                    </a:gs>
                  </a:gsLst>
                  <a:lin scaled="0"/>
                </a:gradFill>
              </a:rPr>
              <a:t>68.267.839 inh</a:t>
            </a:r>
          </a:p>
          <a:p>
            <a:pPr>
              <a:lnSpc>
                <a:spcPct val="80000"/>
              </a:lnSpc>
              <a:spcBef>
                <a:spcPts val="0"/>
              </a:spcBef>
              <a:spcAft>
                <a:spcPts val="0"/>
              </a:spcAft>
            </a:pPr>
            <a:r>
              <a:rPr lang="pt-PT" altLang="en-US" sz="1200" i="1">
                <a:gradFill>
                  <a:gsLst>
                    <a:gs pos="0">
                      <a:srgbClr val="7B32B2"/>
                    </a:gs>
                    <a:gs pos="100000">
                      <a:srgbClr val="401A5D"/>
                    </a:gs>
                  </a:gsLst>
                  <a:lin scaled="0"/>
                </a:gradFill>
                <a:sym typeface="+mn-ea"/>
              </a:rPr>
              <a:t>14.624.555 Internet User</a:t>
            </a:r>
          </a:p>
          <a:p>
            <a:pPr>
              <a:lnSpc>
                <a:spcPct val="80000"/>
              </a:lnSpc>
              <a:spcBef>
                <a:spcPts val="0"/>
              </a:spcBef>
              <a:spcAft>
                <a:spcPts val="0"/>
              </a:spcAft>
            </a:pPr>
            <a:r>
              <a:rPr lang="pt-PT" altLang="en-US" sz="1200" i="1">
                <a:gradFill>
                  <a:gsLst>
                    <a:gs pos="0">
                      <a:srgbClr val="7B32B2"/>
                    </a:gs>
                    <a:gs pos="100000">
                      <a:srgbClr val="401A5D"/>
                    </a:gs>
                  </a:gsLst>
                  <a:lin scaled="0"/>
                </a:gradFill>
                <a:sym typeface="+mn-ea"/>
              </a:rPr>
              <a:t>21.0 % Penetration [ % Pop.]</a:t>
            </a:r>
          </a:p>
        </p:txBody>
      </p:sp>
      <p:sp>
        <p:nvSpPr>
          <p:cNvPr id="89" name="Caixa de Texto 88"/>
          <p:cNvSpPr txBox="1"/>
          <p:nvPr/>
        </p:nvSpPr>
        <p:spPr>
          <a:xfrm>
            <a:off x="10474960" y="4036695"/>
            <a:ext cx="1582420" cy="386080"/>
          </a:xfrm>
          <a:prstGeom prst="rect">
            <a:avLst/>
          </a:prstGeom>
          <a:noFill/>
        </p:spPr>
        <p:txBody>
          <a:bodyPr wrap="square" rtlCol="0">
            <a:spAutoFit/>
          </a:bodyPr>
          <a:lstStyle/>
          <a:p>
            <a:pPr>
              <a:lnSpc>
                <a:spcPct val="80000"/>
              </a:lnSpc>
              <a:spcBef>
                <a:spcPts val="0"/>
              </a:spcBef>
              <a:spcAft>
                <a:spcPts val="0"/>
              </a:spcAft>
            </a:pPr>
            <a:r>
              <a:rPr lang="pt-PT" altLang="en-US" sz="1200" i="1">
                <a:gradFill>
                  <a:gsLst>
                    <a:gs pos="0">
                      <a:srgbClr val="7B32B2"/>
                    </a:gs>
                    <a:gs pos="100000">
                      <a:srgbClr val="401A5D"/>
                    </a:gs>
                  </a:gsLst>
                  <a:lin scaled="0"/>
                </a:gradFill>
              </a:rPr>
              <a:t>27 Countries</a:t>
            </a:r>
          </a:p>
          <a:p>
            <a:pPr>
              <a:lnSpc>
                <a:spcPct val="80000"/>
              </a:lnSpc>
              <a:spcBef>
                <a:spcPts val="0"/>
              </a:spcBef>
              <a:spcAft>
                <a:spcPts val="0"/>
              </a:spcAft>
            </a:pPr>
            <a:r>
              <a:rPr lang="pt-PT" altLang="en-US" sz="1200" i="1">
                <a:gradFill>
                  <a:gsLst>
                    <a:gs pos="0">
                      <a:srgbClr val="7B32B2"/>
                    </a:gs>
                    <a:gs pos="100000">
                      <a:srgbClr val="401A5D"/>
                    </a:gs>
                  </a:gsLst>
                  <a:lin scaled="0"/>
                </a:gradFill>
              </a:rPr>
              <a:t>513.635.012 inh</a:t>
            </a:r>
          </a:p>
        </p:txBody>
      </p:sp>
      <p:sp>
        <p:nvSpPr>
          <p:cNvPr id="90" name="Caixa de Texto 89"/>
          <p:cNvSpPr txBox="1"/>
          <p:nvPr/>
        </p:nvSpPr>
        <p:spPr>
          <a:xfrm>
            <a:off x="9685655" y="6264275"/>
            <a:ext cx="1799590" cy="275590"/>
          </a:xfrm>
          <a:prstGeom prst="rect">
            <a:avLst/>
          </a:prstGeom>
          <a:noFill/>
        </p:spPr>
        <p:txBody>
          <a:bodyPr wrap="square" rtlCol="0">
            <a:spAutoFit/>
          </a:bodyPr>
          <a:lstStyle/>
          <a:p>
            <a:pPr algn="l"/>
            <a:r>
              <a:rPr lang="pt-PT" altLang="en-US" sz="1200" i="1">
                <a:gradFill>
                  <a:gsLst>
                    <a:gs pos="0">
                      <a:srgbClr val="7B32B2"/>
                    </a:gs>
                    <a:gs pos="100000">
                      <a:srgbClr val="401A5D"/>
                    </a:gs>
                  </a:gsLst>
                  <a:lin scaled="0"/>
                </a:gradFill>
              </a:rPr>
              <a:t>333 812 486 inh</a:t>
            </a:r>
          </a:p>
        </p:txBody>
      </p:sp>
      <p:sp>
        <p:nvSpPr>
          <p:cNvPr id="95" name="Caixa de Texto 94"/>
          <p:cNvSpPr txBox="1"/>
          <p:nvPr/>
        </p:nvSpPr>
        <p:spPr>
          <a:xfrm>
            <a:off x="-8890" y="4558665"/>
            <a:ext cx="2051050" cy="386080"/>
          </a:xfrm>
          <a:prstGeom prst="rect">
            <a:avLst/>
          </a:prstGeom>
          <a:noFill/>
          <a:extLst>
            <a:ext uri="{909E8E84-426E-40DD-AFC4-6F175D3DCCD1}">
              <a14:hiddenFill xmlns:a14="http://schemas.microsoft.com/office/drawing/2010/mai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14:hiddenFill>
            </a:ext>
          </a:extLst>
        </p:spPr>
        <p:txBody>
          <a:bodyPr wrap="square" rtlCol="0">
            <a:spAutoFit/>
          </a:bodyPr>
          <a:lstStyle/>
          <a:p>
            <a:pPr>
              <a:lnSpc>
                <a:spcPct val="80000"/>
              </a:lnSpc>
              <a:spcBef>
                <a:spcPts val="0"/>
              </a:spcBef>
              <a:spcAft>
                <a:spcPts val="0"/>
              </a:spcAft>
            </a:pPr>
            <a:r>
              <a:rPr lang="pt-PT" altLang="en-US" sz="1200" i="1">
                <a:gradFill>
                  <a:gsLst>
                    <a:gs pos="0">
                      <a:srgbClr val="7B32B2"/>
                    </a:gs>
                    <a:gs pos="100000">
                      <a:srgbClr val="401A5D"/>
                    </a:gs>
                  </a:gsLst>
                  <a:lin scaled="0"/>
                </a:gradFill>
                <a:cs typeface="+mn-lt"/>
                <a:sym typeface="+mn-ea"/>
              </a:rPr>
              <a:t>68 Countries</a:t>
            </a:r>
            <a:endParaRPr lang="en-US" sz="1200" i="1">
              <a:gradFill>
                <a:gsLst>
                  <a:gs pos="0">
                    <a:srgbClr val="7B32B2"/>
                  </a:gs>
                  <a:gs pos="100000">
                    <a:srgbClr val="401A5D"/>
                  </a:gs>
                </a:gsLst>
                <a:lin scaled="0"/>
              </a:gradFill>
              <a:cs typeface="+mn-lt"/>
              <a:sym typeface="+mn-ea"/>
            </a:endParaRPr>
          </a:p>
          <a:p>
            <a:pPr>
              <a:lnSpc>
                <a:spcPct val="80000"/>
              </a:lnSpc>
              <a:spcBef>
                <a:spcPts val="0"/>
              </a:spcBef>
              <a:spcAft>
                <a:spcPts val="0"/>
              </a:spcAft>
            </a:pPr>
            <a:r>
              <a:rPr lang="en-US" sz="1200" i="1">
                <a:gradFill>
                  <a:gsLst>
                    <a:gs pos="0">
                      <a:srgbClr val="7B32B2"/>
                    </a:gs>
                    <a:gs pos="100000">
                      <a:srgbClr val="401A5D"/>
                    </a:gs>
                  </a:gsLst>
                  <a:lin scaled="0"/>
                </a:gradFill>
                <a:cs typeface="+mn-lt"/>
                <a:sym typeface="+mn-ea"/>
              </a:rPr>
              <a:t>2.033.955.651 </a:t>
            </a:r>
            <a:r>
              <a:rPr lang="pt-PT" altLang="en-US" sz="1200" i="1">
                <a:gradFill>
                  <a:gsLst>
                    <a:gs pos="0">
                      <a:srgbClr val="7B32B2"/>
                    </a:gs>
                    <a:gs pos="100000">
                      <a:srgbClr val="401A5D"/>
                    </a:gs>
                  </a:gsLst>
                  <a:lin scaled="0"/>
                </a:gradFill>
                <a:cs typeface="+mn-lt"/>
                <a:sym typeface="+mn-ea"/>
              </a:rPr>
              <a:t>inh</a:t>
            </a:r>
          </a:p>
        </p:txBody>
      </p:sp>
      <p:cxnSp>
        <p:nvCxnSpPr>
          <p:cNvPr id="96" name="Conexão Reta 95"/>
          <p:cNvCxnSpPr/>
          <p:nvPr/>
        </p:nvCxnSpPr>
        <p:spPr>
          <a:xfrm flipH="1">
            <a:off x="260985" y="3753485"/>
            <a:ext cx="10160" cy="749935"/>
          </a:xfrm>
          <a:prstGeom prst="line">
            <a:avLst/>
          </a:prstGeom>
          <a:ln>
            <a:solidFill>
              <a:srgbClr val="008CBA"/>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sp>
        <p:nvSpPr>
          <p:cNvPr id="97" name="Fluxograma: Conexão 96"/>
          <p:cNvSpPr/>
          <p:nvPr/>
        </p:nvSpPr>
        <p:spPr>
          <a:xfrm>
            <a:off x="199390" y="3705225"/>
            <a:ext cx="132715" cy="144780"/>
          </a:xfrm>
          <a:prstGeom prst="flowChartConnector">
            <a:avLst/>
          </a:prstGeom>
          <a:solidFill>
            <a:srgbClr val="FF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98" name="Conexão Reta 97"/>
          <p:cNvCxnSpPr/>
          <p:nvPr/>
        </p:nvCxnSpPr>
        <p:spPr>
          <a:xfrm rot="5400000">
            <a:off x="260350" y="4403725"/>
            <a:ext cx="2540" cy="217805"/>
          </a:xfrm>
          <a:prstGeom prst="line">
            <a:avLst/>
          </a:prstGeom>
          <a:ln>
            <a:solidFill>
              <a:srgbClr val="008CBA"/>
            </a:solidFill>
          </a:ln>
        </p:spPr>
        <p:style>
          <a:lnRef idx="1">
            <a:schemeClr val="accent3"/>
          </a:lnRef>
          <a:fillRef idx="0">
            <a:schemeClr val="accent3"/>
          </a:fillRef>
          <a:effectRef idx="0">
            <a:schemeClr val="accent3"/>
          </a:effectRef>
          <a:fontRef idx="minor">
            <a:schemeClr val="tx1"/>
          </a:fontRef>
        </p:style>
      </p:cxnSp>
      <p:cxnSp>
        <p:nvCxnSpPr>
          <p:cNvPr id="99" name="Conexão Reta 98"/>
          <p:cNvCxnSpPr/>
          <p:nvPr/>
        </p:nvCxnSpPr>
        <p:spPr>
          <a:xfrm>
            <a:off x="5902960" y="3669030"/>
            <a:ext cx="514985" cy="1555750"/>
          </a:xfrm>
          <a:prstGeom prst="line">
            <a:avLst/>
          </a:prstGeom>
          <a:ln>
            <a:solidFill>
              <a:srgbClr val="008CBA"/>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100" name="Conexão Reta 99"/>
          <p:cNvCxnSpPr/>
          <p:nvPr/>
        </p:nvCxnSpPr>
        <p:spPr>
          <a:xfrm>
            <a:off x="5906135" y="3641725"/>
            <a:ext cx="0" cy="104775"/>
          </a:xfrm>
          <a:prstGeom prst="line">
            <a:avLst/>
          </a:prstGeom>
          <a:ln w="28575">
            <a:solidFill>
              <a:schemeClr val="bg1"/>
            </a:solidFill>
          </a:ln>
        </p:spPr>
        <p:style>
          <a:lnRef idx="1">
            <a:schemeClr val="accent3"/>
          </a:lnRef>
          <a:fillRef idx="0">
            <a:schemeClr val="accent3"/>
          </a:fillRef>
          <a:effectRef idx="0">
            <a:schemeClr val="accent3"/>
          </a:effectRef>
          <a:fontRef idx="minor">
            <a:schemeClr val="tx1"/>
          </a:fontRef>
        </p:style>
      </p:cxnSp>
      <p:sp>
        <p:nvSpPr>
          <p:cNvPr id="101" name="Rectângulo 100"/>
          <p:cNvSpPr/>
          <p:nvPr/>
        </p:nvSpPr>
        <p:spPr>
          <a:xfrm>
            <a:off x="-2540" y="5054600"/>
            <a:ext cx="3974465" cy="1649730"/>
          </a:xfrm>
          <a:prstGeom prst="rect">
            <a:avLst/>
          </a:prstGeom>
          <a:noFill/>
          <a:ln>
            <a:solidFill>
              <a:srgbClr val="000000">
                <a:alpha val="0"/>
              </a:srgbClr>
            </a:solidFill>
          </a:ln>
          <a:extLst>
            <a:ext uri="{909E8E84-426E-40DD-AFC4-6F175D3DCCD1}">
              <a14:hiddenFill xmlns:a14="http://schemas.microsoft.com/office/drawing/2010/main">
                <a:solidFill>
                  <a:schemeClr val="tx2">
                    <a:lumMod val="40000"/>
                    <a:lumOff val="6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pt-PT" altLang="en-US" sz="1200">
                <a:ln>
                  <a:noFill/>
                </a:ln>
                <a:solidFill>
                  <a:srgbClr val="008CBA"/>
                </a:solidFill>
                <a:latin typeface="Arial Narrow" panose="020B0606020202030204" pitchFamily="34" charset="0"/>
                <a:cs typeface="Arial Narrow" panose="020B0606020202030204" pitchFamily="34" charset="0"/>
                <a:sym typeface="+mn-ea"/>
              </a:rPr>
              <a:t>■</a:t>
            </a:r>
            <a:r>
              <a:rPr lang="pt-PT" altLang="en-US" sz="1000" i="1">
                <a:ln>
                  <a:noFill/>
                </a:ln>
                <a:solidFill>
                  <a:schemeClr val="accent5">
                    <a:lumMod val="75000"/>
                  </a:schemeClr>
                </a:solidFill>
                <a:latin typeface="Arial Narrow" panose="020B0606020202030204" pitchFamily="34" charset="0"/>
                <a:cs typeface="Arial Narrow" panose="020B0606020202030204" pitchFamily="34" charset="0"/>
                <a:sym typeface="+mn-ea"/>
              </a:rPr>
              <a:t>ECOWAS</a:t>
            </a:r>
            <a:r>
              <a:rPr lang="pt-PT" altLang="en-US" sz="1000">
                <a:ln>
                  <a:noFill/>
                </a:ln>
                <a:solidFill>
                  <a:srgbClr val="008CBA"/>
                </a:solidFill>
                <a:latin typeface="Arial Narrow" panose="020B0606020202030204" pitchFamily="34" charset="0"/>
                <a:cs typeface="Arial Narrow" panose="020B0606020202030204" pitchFamily="34" charset="0"/>
                <a:sym typeface="+mn-ea"/>
              </a:rPr>
              <a:t> -Economic Community of West African States</a:t>
            </a:r>
          </a:p>
          <a:p>
            <a:pPr algn="l"/>
            <a:r>
              <a:rPr lang="pt-PT" altLang="en-US" sz="1200">
                <a:ln>
                  <a:noFill/>
                </a:ln>
                <a:solidFill>
                  <a:srgbClr val="008CBA"/>
                </a:solidFill>
                <a:latin typeface="Arial Narrow" panose="020B0606020202030204" pitchFamily="34" charset="0"/>
                <a:cs typeface="Arial Narrow" panose="020B0606020202030204" pitchFamily="34" charset="0"/>
                <a:sym typeface="+mn-ea"/>
              </a:rPr>
              <a:t>■</a:t>
            </a:r>
            <a:r>
              <a:rPr lang="pt-PT" altLang="en-US" sz="1000" i="1">
                <a:ln>
                  <a:noFill/>
                </a:ln>
                <a:solidFill>
                  <a:srgbClr val="008CBA"/>
                </a:solidFill>
                <a:latin typeface="Arial Narrow" panose="020B0606020202030204" pitchFamily="34" charset="0"/>
                <a:cs typeface="Arial Narrow" panose="020B0606020202030204" pitchFamily="34" charset="0"/>
                <a:sym typeface="+mn-ea"/>
              </a:rPr>
              <a:t>PALOP</a:t>
            </a:r>
            <a:r>
              <a:rPr lang="pt-PT" altLang="en-US" sz="1000">
                <a:ln>
                  <a:noFill/>
                </a:ln>
                <a:solidFill>
                  <a:srgbClr val="008CBA"/>
                </a:solidFill>
                <a:latin typeface="Arial Narrow" panose="020B0606020202030204" pitchFamily="34" charset="0"/>
                <a:cs typeface="Arial Narrow" panose="020B0606020202030204" pitchFamily="34" charset="0"/>
                <a:sym typeface="+mn-ea"/>
              </a:rPr>
              <a:t> - Portuguese Speaking African Countries</a:t>
            </a:r>
          </a:p>
          <a:p>
            <a:pPr algn="l"/>
            <a:r>
              <a:rPr lang="pt-PT" altLang="en-US" sz="1200">
                <a:ln>
                  <a:noFill/>
                </a:ln>
                <a:solidFill>
                  <a:srgbClr val="008CBA"/>
                </a:solidFill>
                <a:latin typeface="Arial Narrow" panose="020B0606020202030204" pitchFamily="34" charset="0"/>
                <a:cs typeface="Arial Narrow" panose="020B0606020202030204" pitchFamily="34" charset="0"/>
                <a:sym typeface="+mn-ea"/>
              </a:rPr>
              <a:t>■</a:t>
            </a:r>
            <a:r>
              <a:rPr lang="pt-PT" altLang="en-US" sz="1000" i="1">
                <a:ln>
                  <a:noFill/>
                </a:ln>
                <a:solidFill>
                  <a:srgbClr val="008CBA"/>
                </a:solidFill>
                <a:latin typeface="Arial Narrow" panose="020B0606020202030204" pitchFamily="34" charset="0"/>
                <a:cs typeface="Arial Narrow" panose="020B0606020202030204" pitchFamily="34" charset="0"/>
                <a:sym typeface="+mn-ea"/>
              </a:rPr>
              <a:t>CPLP</a:t>
            </a:r>
            <a:r>
              <a:rPr lang="pt-PT" altLang="en-US" sz="1000">
                <a:ln>
                  <a:noFill/>
                </a:ln>
                <a:solidFill>
                  <a:srgbClr val="008CBA"/>
                </a:solidFill>
                <a:latin typeface="Arial Narrow" panose="020B0606020202030204" pitchFamily="34" charset="0"/>
                <a:cs typeface="Arial Narrow" panose="020B0606020202030204" pitchFamily="34" charset="0"/>
                <a:sym typeface="+mn-ea"/>
              </a:rPr>
              <a:t> - Community of Portuguese Speaking Countries</a:t>
            </a:r>
          </a:p>
          <a:p>
            <a:pPr algn="l"/>
            <a:r>
              <a:rPr lang="pt-PT" altLang="en-US" sz="1200">
                <a:ln>
                  <a:noFill/>
                </a:ln>
                <a:solidFill>
                  <a:srgbClr val="008CBA"/>
                </a:solidFill>
                <a:latin typeface="Arial Narrow" panose="020B0606020202030204" pitchFamily="34" charset="0"/>
                <a:cs typeface="Arial Narrow" panose="020B0606020202030204" pitchFamily="34" charset="0"/>
                <a:sym typeface="+mn-ea"/>
              </a:rPr>
              <a:t>■</a:t>
            </a:r>
            <a:r>
              <a:rPr lang="pt-PT" altLang="en-US" sz="1000" i="1">
                <a:ln>
                  <a:noFill/>
                </a:ln>
                <a:solidFill>
                  <a:srgbClr val="008CBA"/>
                </a:solidFill>
                <a:latin typeface="Arial Narrow" panose="020B0606020202030204" pitchFamily="34" charset="0"/>
                <a:cs typeface="Arial Narrow" panose="020B0606020202030204" pitchFamily="34" charset="0"/>
                <a:sym typeface="+mn-ea"/>
              </a:rPr>
              <a:t>SADC</a:t>
            </a:r>
            <a:r>
              <a:rPr lang="pt-PT" altLang="en-US" sz="1000">
                <a:ln>
                  <a:noFill/>
                </a:ln>
                <a:solidFill>
                  <a:srgbClr val="008CBA"/>
                </a:solidFill>
                <a:latin typeface="Arial Narrow" panose="020B0606020202030204" pitchFamily="34" charset="0"/>
                <a:cs typeface="Arial Narrow" panose="020B0606020202030204" pitchFamily="34" charset="0"/>
                <a:sym typeface="+mn-ea"/>
              </a:rPr>
              <a:t> - Southern African Development Community</a:t>
            </a:r>
          </a:p>
          <a:p>
            <a:pPr algn="l"/>
            <a:r>
              <a:rPr lang="pt-PT" altLang="en-US" sz="1200">
                <a:ln>
                  <a:noFill/>
                </a:ln>
                <a:solidFill>
                  <a:srgbClr val="008CBA"/>
                </a:solidFill>
                <a:latin typeface="Arial Narrow" panose="020B0606020202030204" pitchFamily="34" charset="0"/>
                <a:cs typeface="Arial Narrow" panose="020B0606020202030204" pitchFamily="34" charset="0"/>
                <a:sym typeface="+mn-ea"/>
              </a:rPr>
              <a:t>■</a:t>
            </a:r>
            <a:r>
              <a:rPr lang="pt-PT" altLang="en-US" sz="1000" i="1">
                <a:ln>
                  <a:noFill/>
                </a:ln>
                <a:solidFill>
                  <a:srgbClr val="008CBA"/>
                </a:solidFill>
                <a:latin typeface="Arial Narrow" panose="020B0606020202030204" pitchFamily="34" charset="0"/>
                <a:cs typeface="Arial Narrow" panose="020B0606020202030204" pitchFamily="34" charset="0"/>
                <a:sym typeface="+mn-ea"/>
              </a:rPr>
              <a:t>ASEAN</a:t>
            </a:r>
            <a:r>
              <a:rPr lang="pt-PT" altLang="en-US" sz="1000">
                <a:ln>
                  <a:noFill/>
                </a:ln>
                <a:solidFill>
                  <a:srgbClr val="008CBA"/>
                </a:solidFill>
                <a:latin typeface="Arial Narrow" panose="020B0606020202030204" pitchFamily="34" charset="0"/>
                <a:cs typeface="Arial Narrow" panose="020B0606020202030204" pitchFamily="34" charset="0"/>
                <a:sym typeface="+mn-ea"/>
              </a:rPr>
              <a:t> - Association of Southeast Asian Nations</a:t>
            </a:r>
          </a:p>
          <a:p>
            <a:pPr algn="l"/>
            <a:r>
              <a:rPr lang="pt-PT" altLang="en-US" sz="1200">
                <a:ln>
                  <a:noFill/>
                </a:ln>
                <a:solidFill>
                  <a:srgbClr val="008CBA"/>
                </a:solidFill>
                <a:latin typeface="Arial Narrow" panose="020B0606020202030204" pitchFamily="34" charset="0"/>
                <a:cs typeface="Arial Narrow" panose="020B0606020202030204" pitchFamily="34" charset="0"/>
                <a:sym typeface="+mn-ea"/>
              </a:rPr>
              <a:t>■</a:t>
            </a:r>
            <a:r>
              <a:rPr lang="pt-PT" altLang="en-US" sz="1000">
                <a:ln>
                  <a:noFill/>
                </a:ln>
                <a:solidFill>
                  <a:srgbClr val="008CBA"/>
                </a:solidFill>
                <a:latin typeface="Arial Narrow" panose="020B0606020202030204" pitchFamily="34" charset="0"/>
                <a:cs typeface="Arial Narrow" panose="020B0606020202030204" pitchFamily="34" charset="0"/>
                <a:sym typeface="+mn-ea"/>
              </a:rPr>
              <a:t>ECCAS - Economic Community of Central African States</a:t>
            </a:r>
          </a:p>
          <a:p>
            <a:pPr algn="l"/>
            <a:r>
              <a:rPr lang="pt-PT" altLang="en-US" sz="1200">
                <a:ln>
                  <a:noFill/>
                </a:ln>
                <a:solidFill>
                  <a:srgbClr val="008CBA"/>
                </a:solidFill>
                <a:latin typeface="Arial Narrow" panose="020B0606020202030204" pitchFamily="34" charset="0"/>
                <a:cs typeface="Arial Narrow" panose="020B0606020202030204" pitchFamily="34" charset="0"/>
                <a:sym typeface="+mn-ea"/>
              </a:rPr>
              <a:t>■</a:t>
            </a:r>
            <a:r>
              <a:rPr lang="pt-PT" altLang="en-US" sz="1000" i="1">
                <a:ln>
                  <a:noFill/>
                </a:ln>
                <a:solidFill>
                  <a:srgbClr val="008CBA"/>
                </a:solidFill>
                <a:latin typeface="Arial Narrow" panose="020B0606020202030204" pitchFamily="34" charset="0"/>
                <a:cs typeface="Arial Narrow" panose="020B0606020202030204" pitchFamily="34" charset="0"/>
                <a:sym typeface="+mn-ea"/>
              </a:rPr>
              <a:t>CEMAC</a:t>
            </a:r>
            <a:r>
              <a:rPr lang="pt-PT" altLang="en-US" sz="1000">
                <a:ln>
                  <a:noFill/>
                </a:ln>
                <a:solidFill>
                  <a:srgbClr val="008CBA"/>
                </a:solidFill>
                <a:latin typeface="Arial Narrow" panose="020B0606020202030204" pitchFamily="34" charset="0"/>
                <a:cs typeface="Arial Narrow" panose="020B0606020202030204" pitchFamily="34" charset="0"/>
                <a:sym typeface="+mn-ea"/>
              </a:rPr>
              <a:t> - Central African Economic and Monetary Community</a:t>
            </a:r>
          </a:p>
          <a:p>
            <a:pPr algn="l"/>
            <a:r>
              <a:rPr lang="pt-PT" altLang="en-US" sz="1200">
                <a:ln>
                  <a:noFill/>
                </a:ln>
                <a:solidFill>
                  <a:srgbClr val="008CBA"/>
                </a:solidFill>
                <a:latin typeface="Arial Narrow" panose="020B0606020202030204" pitchFamily="34" charset="0"/>
                <a:cs typeface="Arial Narrow" panose="020B0606020202030204" pitchFamily="34" charset="0"/>
                <a:sym typeface="+mn-ea"/>
              </a:rPr>
              <a:t>■</a:t>
            </a:r>
            <a:r>
              <a:rPr lang="pt-PT" altLang="en-US" sz="1000" i="1">
                <a:ln>
                  <a:noFill/>
                </a:ln>
                <a:solidFill>
                  <a:srgbClr val="008CBA"/>
                </a:solidFill>
                <a:latin typeface="Arial Narrow" panose="020B0606020202030204" pitchFamily="34" charset="0"/>
                <a:cs typeface="Arial Narrow" panose="020B0606020202030204" pitchFamily="34" charset="0"/>
                <a:sym typeface="+mn-ea"/>
              </a:rPr>
              <a:t>EU / SPG+ </a:t>
            </a:r>
            <a:r>
              <a:rPr lang="pt-PT" altLang="en-US" sz="1000">
                <a:ln>
                  <a:noFill/>
                </a:ln>
                <a:solidFill>
                  <a:srgbClr val="008CBA"/>
                </a:solidFill>
                <a:latin typeface="Arial Narrow" panose="020B0606020202030204" pitchFamily="34" charset="0"/>
                <a:cs typeface="Arial Narrow" panose="020B0606020202030204" pitchFamily="34" charset="0"/>
                <a:sym typeface="+mn-ea"/>
              </a:rPr>
              <a:t>- Generalised Scheme of Preferences</a:t>
            </a:r>
          </a:p>
          <a:p>
            <a:pPr algn="l"/>
            <a:r>
              <a:rPr lang="pt-PT" altLang="en-US" sz="1200">
                <a:ln>
                  <a:noFill/>
                </a:ln>
                <a:solidFill>
                  <a:srgbClr val="008CBA"/>
                </a:solidFill>
                <a:latin typeface="Arial Narrow" panose="020B0606020202030204" pitchFamily="34" charset="0"/>
                <a:cs typeface="Arial Narrow" panose="020B0606020202030204" pitchFamily="34" charset="0"/>
                <a:sym typeface="+mn-ea"/>
              </a:rPr>
              <a:t>■</a:t>
            </a:r>
            <a:r>
              <a:rPr lang="pt-PT" altLang="en-US" sz="1000" i="1">
                <a:ln>
                  <a:noFill/>
                </a:ln>
                <a:solidFill>
                  <a:srgbClr val="008CBA"/>
                </a:solidFill>
                <a:latin typeface="Arial Narrow" panose="020B0606020202030204" pitchFamily="34" charset="0"/>
                <a:cs typeface="Arial Narrow" panose="020B0606020202030204" pitchFamily="34" charset="0"/>
                <a:sym typeface="+mn-ea"/>
              </a:rPr>
              <a:t>USA / AGOA</a:t>
            </a:r>
            <a:r>
              <a:rPr lang="pt-PT" altLang="en-US" sz="1000">
                <a:ln>
                  <a:noFill/>
                </a:ln>
                <a:solidFill>
                  <a:srgbClr val="008CBA"/>
                </a:solidFill>
                <a:latin typeface="Arial Narrow" panose="020B0606020202030204" pitchFamily="34" charset="0"/>
                <a:cs typeface="Arial Narrow" panose="020B0606020202030204" pitchFamily="34" charset="0"/>
                <a:sym typeface="+mn-ea"/>
              </a:rPr>
              <a:t> - African Growth and Opportunity Act</a:t>
            </a:r>
          </a:p>
          <a:p>
            <a:pPr algn="l"/>
            <a:r>
              <a:rPr lang="pt-PT" altLang="en-US" sz="1200">
                <a:ln>
                  <a:noFill/>
                </a:ln>
                <a:solidFill>
                  <a:srgbClr val="008CBA"/>
                </a:solidFill>
                <a:latin typeface="Arial Narrow" panose="020B0606020202030204" pitchFamily="34" charset="0"/>
                <a:cs typeface="Arial Narrow" panose="020B0606020202030204" pitchFamily="34" charset="0"/>
                <a:sym typeface="+mn-ea"/>
              </a:rPr>
              <a:t>■</a:t>
            </a:r>
            <a:r>
              <a:rPr lang="pt-PT" altLang="en-US" sz="1000" i="1">
                <a:ln>
                  <a:noFill/>
                </a:ln>
                <a:solidFill>
                  <a:srgbClr val="008CBA"/>
                </a:solidFill>
                <a:latin typeface="Arial Narrow" panose="020B0606020202030204" pitchFamily="34" charset="0"/>
                <a:cs typeface="Arial Narrow" panose="020B0606020202030204" pitchFamily="34" charset="0"/>
                <a:sym typeface="+mn-ea"/>
              </a:rPr>
              <a:t>MERCOSUR</a:t>
            </a:r>
            <a:r>
              <a:rPr lang="pt-PT" altLang="en-US" sz="1000">
                <a:ln>
                  <a:noFill/>
                </a:ln>
                <a:solidFill>
                  <a:srgbClr val="008CBA"/>
                </a:solidFill>
                <a:latin typeface="Arial Narrow" panose="020B0606020202030204" pitchFamily="34" charset="0"/>
                <a:cs typeface="Arial Narrow" panose="020B0606020202030204" pitchFamily="34" charset="0"/>
                <a:sym typeface="+mn-ea"/>
              </a:rPr>
              <a:t> - Southern Common Market</a:t>
            </a:r>
          </a:p>
          <a:p>
            <a:pPr algn="l"/>
            <a:endParaRPr lang="pt-PT" altLang="en-US" sz="1000">
              <a:ln>
                <a:noFill/>
              </a:ln>
              <a:solidFill>
                <a:srgbClr val="008CBA"/>
              </a:solidFill>
              <a:latin typeface="Arial Narrow" panose="020B0606020202030204" pitchFamily="34" charset="0"/>
              <a:cs typeface="Arial Narrow" panose="020B0606020202030204" pitchFamily="34" charset="0"/>
              <a:sym typeface="+mn-ea"/>
            </a:endParaRPr>
          </a:p>
        </p:txBody>
      </p:sp>
      <p:sp>
        <p:nvSpPr>
          <p:cNvPr id="102" name="Caixa de Texto 101"/>
          <p:cNvSpPr txBox="1"/>
          <p:nvPr/>
        </p:nvSpPr>
        <p:spPr>
          <a:xfrm>
            <a:off x="1924685" y="2540"/>
            <a:ext cx="1388110" cy="386080"/>
          </a:xfrm>
          <a:prstGeom prst="rect">
            <a:avLst/>
          </a:prstGeom>
          <a:noFill/>
          <a:extLst>
            <a:ext uri="{909E8E84-426E-40DD-AFC4-6F175D3DCCD1}">
              <a14:hiddenFill xmlns:a14="http://schemas.microsoft.com/office/drawing/2010/mai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14:hiddenFill>
            </a:ext>
          </a:extLst>
        </p:spPr>
        <p:txBody>
          <a:bodyPr wrap="square" rtlCol="0">
            <a:spAutoFit/>
          </a:bodyPr>
          <a:lstStyle/>
          <a:p>
            <a:pPr>
              <a:lnSpc>
                <a:spcPct val="80000"/>
              </a:lnSpc>
              <a:spcBef>
                <a:spcPts val="0"/>
              </a:spcBef>
              <a:spcAft>
                <a:spcPts val="0"/>
              </a:spcAft>
            </a:pPr>
            <a:r>
              <a:rPr lang="pt-PT" altLang="en-US" sz="1200" i="1">
                <a:gradFill>
                  <a:gsLst>
                    <a:gs pos="0">
                      <a:srgbClr val="7B32B2"/>
                    </a:gs>
                    <a:gs pos="100000">
                      <a:srgbClr val="401A5D"/>
                    </a:gs>
                  </a:gsLst>
                  <a:lin scaled="0"/>
                </a:gradFill>
                <a:cs typeface="+mn-lt"/>
                <a:sym typeface="+mn-ea"/>
              </a:rPr>
              <a:t>26 Countries</a:t>
            </a:r>
            <a:endParaRPr lang="en-US" sz="1200" i="1">
              <a:gradFill>
                <a:gsLst>
                  <a:gs pos="0">
                    <a:srgbClr val="7B32B2"/>
                  </a:gs>
                  <a:gs pos="100000">
                    <a:srgbClr val="401A5D"/>
                  </a:gs>
                </a:gsLst>
                <a:lin scaled="0"/>
              </a:gradFill>
              <a:cs typeface="+mn-lt"/>
              <a:sym typeface="+mn-ea"/>
            </a:endParaRPr>
          </a:p>
          <a:p>
            <a:pPr>
              <a:lnSpc>
                <a:spcPct val="80000"/>
              </a:lnSpc>
              <a:spcBef>
                <a:spcPts val="0"/>
              </a:spcBef>
              <a:spcAft>
                <a:spcPts val="0"/>
              </a:spcAft>
            </a:pPr>
            <a:r>
              <a:rPr lang="pt-PT" altLang="en-US" sz="1200" i="1">
                <a:gradFill>
                  <a:gsLst>
                    <a:gs pos="0">
                      <a:srgbClr val="7B32B2"/>
                    </a:gs>
                    <a:gs pos="100000">
                      <a:srgbClr val="401A5D"/>
                    </a:gs>
                  </a:gsLst>
                  <a:lin scaled="0"/>
                </a:gradFill>
                <a:cs typeface="+mn-lt"/>
                <a:sym typeface="+mn-ea"/>
              </a:rPr>
              <a:t>554</a:t>
            </a:r>
            <a:r>
              <a:rPr lang="en-US" sz="1200" i="1">
                <a:gradFill>
                  <a:gsLst>
                    <a:gs pos="0">
                      <a:srgbClr val="7B32B2"/>
                    </a:gs>
                    <a:gs pos="100000">
                      <a:srgbClr val="401A5D"/>
                    </a:gs>
                  </a:gsLst>
                  <a:lin scaled="0"/>
                </a:gradFill>
                <a:cs typeface="+mn-lt"/>
                <a:sym typeface="+mn-ea"/>
              </a:rPr>
              <a:t>.</a:t>
            </a:r>
            <a:r>
              <a:rPr lang="pt-PT" altLang="en-US" sz="1200" i="1">
                <a:gradFill>
                  <a:gsLst>
                    <a:gs pos="0">
                      <a:srgbClr val="7B32B2"/>
                    </a:gs>
                    <a:gs pos="100000">
                      <a:srgbClr val="401A5D"/>
                    </a:gs>
                  </a:gsLst>
                  <a:lin scaled="0"/>
                </a:gradFill>
                <a:cs typeface="+mn-lt"/>
                <a:sym typeface="+mn-ea"/>
              </a:rPr>
              <a:t>714</a:t>
            </a:r>
            <a:r>
              <a:rPr lang="en-US" sz="1200" i="1">
                <a:gradFill>
                  <a:gsLst>
                    <a:gs pos="0">
                      <a:srgbClr val="7B32B2"/>
                    </a:gs>
                    <a:gs pos="100000">
                      <a:srgbClr val="401A5D"/>
                    </a:gs>
                  </a:gsLst>
                  <a:lin scaled="0"/>
                </a:gradFill>
                <a:cs typeface="+mn-lt"/>
                <a:sym typeface="+mn-ea"/>
              </a:rPr>
              <a:t>.</a:t>
            </a:r>
            <a:r>
              <a:rPr lang="pt-PT" altLang="en-US" sz="1200" i="1">
                <a:gradFill>
                  <a:gsLst>
                    <a:gs pos="0">
                      <a:srgbClr val="7B32B2"/>
                    </a:gs>
                    <a:gs pos="100000">
                      <a:srgbClr val="401A5D"/>
                    </a:gs>
                  </a:gsLst>
                  <a:lin scaled="0"/>
                </a:gradFill>
                <a:cs typeface="+mn-lt"/>
                <a:sym typeface="+mn-ea"/>
              </a:rPr>
              <a:t>746</a:t>
            </a:r>
            <a:r>
              <a:rPr lang="en-US" sz="1200" i="1">
                <a:gradFill>
                  <a:gsLst>
                    <a:gs pos="0">
                      <a:srgbClr val="7B32B2"/>
                    </a:gs>
                    <a:gs pos="100000">
                      <a:srgbClr val="401A5D"/>
                    </a:gs>
                  </a:gsLst>
                  <a:lin scaled="0"/>
                </a:gradFill>
                <a:cs typeface="+mn-lt"/>
                <a:sym typeface="+mn-ea"/>
              </a:rPr>
              <a:t> </a:t>
            </a:r>
            <a:r>
              <a:rPr lang="pt-PT" altLang="en-US" sz="1200" i="1">
                <a:gradFill>
                  <a:gsLst>
                    <a:gs pos="0">
                      <a:srgbClr val="7B32B2"/>
                    </a:gs>
                    <a:gs pos="100000">
                      <a:srgbClr val="401A5D"/>
                    </a:gs>
                  </a:gsLst>
                  <a:lin scaled="0"/>
                </a:gradFill>
                <a:cs typeface="+mn-lt"/>
                <a:sym typeface="+mn-ea"/>
              </a:rPr>
              <a:t>inh</a:t>
            </a:r>
          </a:p>
        </p:txBody>
      </p:sp>
      <p:cxnSp>
        <p:nvCxnSpPr>
          <p:cNvPr id="103" name="Conexão Reta 102"/>
          <p:cNvCxnSpPr/>
          <p:nvPr/>
        </p:nvCxnSpPr>
        <p:spPr>
          <a:xfrm rot="5400000">
            <a:off x="2493645" y="603250"/>
            <a:ext cx="266700" cy="0"/>
          </a:xfrm>
          <a:prstGeom prst="line">
            <a:avLst/>
          </a:prstGeom>
          <a:ln>
            <a:solidFill>
              <a:srgbClr val="008CBA"/>
            </a:solidFill>
            <a:headEnd type="triangle" w="med" len="med"/>
            <a:tailEnd type="none"/>
          </a:ln>
        </p:spPr>
        <p:style>
          <a:lnRef idx="1">
            <a:schemeClr val="accent3"/>
          </a:lnRef>
          <a:fillRef idx="0">
            <a:schemeClr val="accent3"/>
          </a:fillRef>
          <a:effectRef idx="0">
            <a:schemeClr val="accent3"/>
          </a:effectRef>
          <a:fontRef idx="minor">
            <a:schemeClr val="tx1"/>
          </a:fontRef>
        </p:style>
      </p:cxnSp>
      <p:cxnSp>
        <p:nvCxnSpPr>
          <p:cNvPr id="104" name="Conexão Reta 103"/>
          <p:cNvCxnSpPr/>
          <p:nvPr/>
        </p:nvCxnSpPr>
        <p:spPr>
          <a:xfrm rot="5400000">
            <a:off x="2614930" y="346710"/>
            <a:ext cx="2540" cy="217805"/>
          </a:xfrm>
          <a:prstGeom prst="line">
            <a:avLst/>
          </a:prstGeom>
          <a:ln>
            <a:solidFill>
              <a:srgbClr val="008CBA"/>
            </a:solidFill>
          </a:ln>
        </p:spPr>
        <p:style>
          <a:lnRef idx="1">
            <a:schemeClr val="accent3"/>
          </a:lnRef>
          <a:fillRef idx="0">
            <a:schemeClr val="accent3"/>
          </a:fillRef>
          <a:effectRef idx="0">
            <a:schemeClr val="accent3"/>
          </a:effectRef>
          <a:fontRef idx="minor">
            <a:schemeClr val="tx1"/>
          </a:fontRef>
        </p:style>
      </p:cxnSp>
      <p:cxnSp>
        <p:nvCxnSpPr>
          <p:cNvPr id="105" name="Conexão Reta 104"/>
          <p:cNvCxnSpPr/>
          <p:nvPr/>
        </p:nvCxnSpPr>
        <p:spPr>
          <a:xfrm flipV="1">
            <a:off x="2622550" y="534035"/>
            <a:ext cx="1037590" cy="205105"/>
          </a:xfrm>
          <a:prstGeom prst="line">
            <a:avLst/>
          </a:prstGeom>
          <a:ln>
            <a:solidFill>
              <a:srgbClr val="008CBA"/>
            </a:solidFill>
          </a:ln>
        </p:spPr>
        <p:style>
          <a:lnRef idx="1">
            <a:schemeClr val="accent3"/>
          </a:lnRef>
          <a:fillRef idx="0">
            <a:schemeClr val="accent3"/>
          </a:fillRef>
          <a:effectRef idx="0">
            <a:schemeClr val="accent3"/>
          </a:effectRef>
          <a:fontRef idx="minor">
            <a:schemeClr val="tx1"/>
          </a:fontRef>
        </p:style>
      </p:cxnSp>
      <p:sp>
        <p:nvSpPr>
          <p:cNvPr id="106" name="Fluxograma: Conexão 105"/>
          <p:cNvSpPr/>
          <p:nvPr/>
        </p:nvSpPr>
        <p:spPr>
          <a:xfrm>
            <a:off x="3549650" y="460375"/>
            <a:ext cx="132715" cy="144780"/>
          </a:xfrm>
          <a:prstGeom prst="flowChartConnector">
            <a:avLst/>
          </a:prstGeom>
          <a:solidFill>
            <a:srgbClr val="FF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107" name="Caixa de Texto 106"/>
          <p:cNvSpPr txBox="1"/>
          <p:nvPr/>
        </p:nvSpPr>
        <p:spPr>
          <a:xfrm>
            <a:off x="5513705" y="5236210"/>
            <a:ext cx="2519680" cy="645160"/>
          </a:xfrm>
          <a:prstGeom prst="rect">
            <a:avLst/>
          </a:prstGeom>
          <a:noFill/>
          <a:ln>
            <a:solidFill>
              <a:srgbClr val="00B4B2"/>
            </a:solidFill>
          </a:ln>
        </p:spPr>
        <p:txBody>
          <a:bodyPr wrap="square" rtlCol="0">
            <a:spAutoFit/>
          </a:bodyPr>
          <a:lstStyle/>
          <a:p>
            <a:pPr algn="just">
              <a:lnSpc>
                <a:spcPct val="75000"/>
              </a:lnSpc>
              <a:spcBef>
                <a:spcPts val="0"/>
              </a:spcBef>
              <a:spcAft>
                <a:spcPts val="0"/>
              </a:spcAft>
            </a:pPr>
            <a:r>
              <a:rPr lang="pt-PT" altLang="en-US" sz="1200">
                <a:solidFill>
                  <a:srgbClr val="008CBA"/>
                </a:solidFill>
              </a:rPr>
              <a:t>By sea, by air and by digital channel Cape Verde links its business to 2.8 billion consumers on 4 continents.</a:t>
            </a:r>
          </a:p>
        </p:txBody>
      </p:sp>
      <p:cxnSp>
        <p:nvCxnSpPr>
          <p:cNvPr id="108" name="Conexão Reta 107"/>
          <p:cNvCxnSpPr/>
          <p:nvPr/>
        </p:nvCxnSpPr>
        <p:spPr>
          <a:xfrm rot="5400000" flipH="1" flipV="1">
            <a:off x="4232275" y="5187950"/>
            <a:ext cx="266700" cy="0"/>
          </a:xfrm>
          <a:prstGeom prst="line">
            <a:avLst/>
          </a:prstGeom>
          <a:ln>
            <a:solidFill>
              <a:srgbClr val="008CBA"/>
            </a:solidFill>
            <a:headEnd type="triangle" w="med" len="med"/>
            <a:tailEnd type="none"/>
          </a:ln>
        </p:spPr>
        <p:style>
          <a:lnRef idx="1">
            <a:schemeClr val="accent3"/>
          </a:lnRef>
          <a:fillRef idx="0">
            <a:schemeClr val="accent3"/>
          </a:fillRef>
          <a:effectRef idx="0">
            <a:schemeClr val="accent3"/>
          </a:effectRef>
          <a:fontRef idx="minor">
            <a:schemeClr val="tx1"/>
          </a:fontRef>
        </p:style>
      </p:cxnSp>
      <p:cxnSp>
        <p:nvCxnSpPr>
          <p:cNvPr id="109" name="Conexão Reta 108"/>
          <p:cNvCxnSpPr/>
          <p:nvPr/>
        </p:nvCxnSpPr>
        <p:spPr>
          <a:xfrm rot="5400000">
            <a:off x="4361180" y="5203825"/>
            <a:ext cx="2540" cy="217805"/>
          </a:xfrm>
          <a:prstGeom prst="line">
            <a:avLst/>
          </a:prstGeom>
          <a:ln>
            <a:solidFill>
              <a:srgbClr val="008CBA"/>
            </a:solidFill>
          </a:ln>
        </p:spPr>
        <p:style>
          <a:lnRef idx="1">
            <a:schemeClr val="accent3"/>
          </a:lnRef>
          <a:fillRef idx="0">
            <a:schemeClr val="accent3"/>
          </a:fillRef>
          <a:effectRef idx="0">
            <a:schemeClr val="accent3"/>
          </a:effectRef>
          <a:fontRef idx="minor">
            <a:schemeClr val="tx1"/>
          </a:fontRef>
        </p:style>
      </p:cxnSp>
      <p:pic>
        <p:nvPicPr>
          <p:cNvPr id="110" name="Imagem 109" descr="cplp map"/>
          <p:cNvPicPr>
            <a:picLocks noChangeAspect="1"/>
          </p:cNvPicPr>
          <p:nvPr/>
        </p:nvPicPr>
        <p:blipFill>
          <a:blip r:embed="rId9"/>
          <a:stretch>
            <a:fillRect/>
          </a:stretch>
        </p:blipFill>
        <p:spPr>
          <a:xfrm>
            <a:off x="2963545" y="5011420"/>
            <a:ext cx="2525395" cy="1508125"/>
          </a:xfrm>
          <a:prstGeom prst="rect">
            <a:avLst/>
          </a:prstGeom>
        </p:spPr>
      </p:pic>
      <p:sp>
        <p:nvSpPr>
          <p:cNvPr id="111" name="Caixa de Texto 110"/>
          <p:cNvSpPr txBox="1"/>
          <p:nvPr/>
        </p:nvSpPr>
        <p:spPr>
          <a:xfrm>
            <a:off x="3674110" y="6228080"/>
            <a:ext cx="2344420" cy="606425"/>
          </a:xfrm>
          <a:prstGeom prst="rect">
            <a:avLst/>
          </a:prstGeom>
          <a:noFill/>
        </p:spPr>
        <p:txBody>
          <a:bodyPr wrap="square" rtlCol="0">
            <a:spAutoFit/>
          </a:bodyPr>
          <a:lstStyle/>
          <a:p>
            <a:pPr>
              <a:lnSpc>
                <a:spcPct val="70000"/>
              </a:lnSpc>
              <a:spcBef>
                <a:spcPts val="0"/>
              </a:spcBef>
              <a:spcAft>
                <a:spcPts val="0"/>
              </a:spcAft>
            </a:pPr>
            <a:r>
              <a:rPr lang="pt-PT" altLang="en-US" sz="1200" i="1">
                <a:gradFill>
                  <a:gsLst>
                    <a:gs pos="0">
                      <a:srgbClr val="7B32B2"/>
                    </a:gs>
                    <a:gs pos="100000">
                      <a:srgbClr val="401A5D"/>
                    </a:gs>
                  </a:gsLst>
                  <a:lin scaled="0"/>
                </a:gradFill>
              </a:rPr>
              <a:t>9 C</a:t>
            </a:r>
            <a:r>
              <a:rPr lang="pt-PT" altLang="en-US" sz="1200" i="1">
                <a:gradFill>
                  <a:gsLst>
                    <a:gs pos="0">
                      <a:srgbClr val="7B32B2"/>
                    </a:gs>
                    <a:gs pos="100000">
                      <a:srgbClr val="401A5D"/>
                    </a:gs>
                  </a:gsLst>
                  <a:lin scaled="0"/>
                </a:gradFill>
                <a:cs typeface="+mn-lt"/>
                <a:sym typeface="+mn-ea"/>
              </a:rPr>
              <a:t>ountries</a:t>
            </a:r>
            <a:endParaRPr lang="pt-PT" altLang="en-US" sz="1200" i="1">
              <a:gradFill>
                <a:gsLst>
                  <a:gs pos="0">
                    <a:srgbClr val="7B32B2"/>
                  </a:gs>
                  <a:gs pos="100000">
                    <a:srgbClr val="401A5D"/>
                  </a:gs>
                </a:gsLst>
                <a:lin scaled="0"/>
              </a:gradFill>
            </a:endParaRPr>
          </a:p>
          <a:p>
            <a:pPr>
              <a:lnSpc>
                <a:spcPct val="70000"/>
              </a:lnSpc>
              <a:spcBef>
                <a:spcPts val="0"/>
              </a:spcBef>
              <a:spcAft>
                <a:spcPts val="0"/>
              </a:spcAft>
            </a:pPr>
            <a:r>
              <a:rPr lang="pt-PT" altLang="en-US" sz="1200" i="1">
                <a:gradFill>
                  <a:gsLst>
                    <a:gs pos="0">
                      <a:srgbClr val="7B32B2"/>
                    </a:gs>
                    <a:gs pos="100000">
                      <a:srgbClr val="401A5D"/>
                    </a:gs>
                  </a:gsLst>
                  <a:lin scaled="0"/>
                </a:gradFill>
              </a:rPr>
              <a:t>292.111.889 inh</a:t>
            </a:r>
          </a:p>
          <a:p>
            <a:pPr>
              <a:lnSpc>
                <a:spcPct val="70000"/>
              </a:lnSpc>
              <a:spcBef>
                <a:spcPts val="0"/>
              </a:spcBef>
              <a:spcAft>
                <a:spcPts val="0"/>
              </a:spcAft>
            </a:pPr>
            <a:r>
              <a:rPr lang="pt-PT" altLang="en-US" sz="1200" i="1">
                <a:gradFill>
                  <a:gsLst>
                    <a:gs pos="0">
                      <a:srgbClr val="7B32B2"/>
                    </a:gs>
                    <a:gs pos="100000">
                      <a:srgbClr val="401A5D"/>
                    </a:gs>
                  </a:gsLst>
                  <a:lin scaled="0"/>
                </a:gradFill>
              </a:rPr>
              <a:t>172.107.709 Internet User</a:t>
            </a:r>
          </a:p>
          <a:p>
            <a:pPr>
              <a:lnSpc>
                <a:spcPct val="70000"/>
              </a:lnSpc>
              <a:spcBef>
                <a:spcPts val="0"/>
              </a:spcBef>
              <a:spcAft>
                <a:spcPts val="0"/>
              </a:spcAft>
            </a:pPr>
            <a:r>
              <a:rPr lang="pt-PT" altLang="en-US" sz="1200" i="1">
                <a:gradFill>
                  <a:gsLst>
                    <a:gs pos="0">
                      <a:srgbClr val="7B32B2"/>
                    </a:gs>
                    <a:gs pos="100000">
                      <a:srgbClr val="401A5D"/>
                    </a:gs>
                  </a:gsLst>
                  <a:lin scaled="0"/>
                </a:gradFill>
                <a:sym typeface="+mn-ea"/>
              </a:rPr>
              <a:t>61.4 % Penetration [ % Pop.]</a:t>
            </a:r>
            <a:endParaRPr lang="pt-PT" altLang="en-US" sz="1200" i="1">
              <a:gradFill>
                <a:gsLst>
                  <a:gs pos="0">
                    <a:srgbClr val="7B32B2"/>
                  </a:gs>
                  <a:gs pos="100000">
                    <a:srgbClr val="401A5D"/>
                  </a:gs>
                </a:gsLst>
                <a:lin scaled="0"/>
              </a:gradFill>
            </a:endParaRPr>
          </a:p>
        </p:txBody>
      </p:sp>
      <p:cxnSp>
        <p:nvCxnSpPr>
          <p:cNvPr id="112" name="Conexão recta 42"/>
          <p:cNvCxnSpPr/>
          <p:nvPr/>
        </p:nvCxnSpPr>
        <p:spPr>
          <a:xfrm>
            <a:off x="6032500" y="6094095"/>
            <a:ext cx="1905" cy="67056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3" name="Conexão Reta 112"/>
          <p:cNvCxnSpPr/>
          <p:nvPr/>
        </p:nvCxnSpPr>
        <p:spPr>
          <a:xfrm flipV="1">
            <a:off x="8448675" y="3250565"/>
            <a:ext cx="1520825" cy="661035"/>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4" name="Conexão Reta 113"/>
          <p:cNvCxnSpPr/>
          <p:nvPr/>
        </p:nvCxnSpPr>
        <p:spPr>
          <a:xfrm flipH="1">
            <a:off x="9930765" y="3178810"/>
            <a:ext cx="549910" cy="74930"/>
          </a:xfrm>
          <a:prstGeom prst="line">
            <a:avLst/>
          </a:prstGeom>
          <a:ln>
            <a:solidFill>
              <a:srgbClr val="0070C0"/>
            </a:solidFill>
            <a:headEnd type="triangle" w="med" len="med"/>
            <a:tailEnd type="none"/>
          </a:ln>
        </p:spPr>
        <p:style>
          <a:lnRef idx="1">
            <a:schemeClr val="accent3"/>
          </a:lnRef>
          <a:fillRef idx="0">
            <a:schemeClr val="accent3"/>
          </a:fillRef>
          <a:effectRef idx="0">
            <a:schemeClr val="accent3"/>
          </a:effectRef>
          <a:fontRef idx="minor">
            <a:schemeClr val="tx1"/>
          </a:fontRef>
        </p:style>
      </p:cxnSp>
      <p:cxnSp>
        <p:nvCxnSpPr>
          <p:cNvPr id="115" name="Conexão Reta 114"/>
          <p:cNvCxnSpPr/>
          <p:nvPr/>
        </p:nvCxnSpPr>
        <p:spPr>
          <a:xfrm>
            <a:off x="10464165" y="3066415"/>
            <a:ext cx="2540" cy="217805"/>
          </a:xfrm>
          <a:prstGeom prst="line">
            <a:avLst/>
          </a:prstGeom>
          <a:ln>
            <a:solidFill>
              <a:srgbClr val="0070C0"/>
            </a:solidFill>
          </a:ln>
        </p:spPr>
        <p:style>
          <a:lnRef idx="1">
            <a:schemeClr val="accent3"/>
          </a:lnRef>
          <a:fillRef idx="0">
            <a:schemeClr val="accent3"/>
          </a:fillRef>
          <a:effectRef idx="0">
            <a:schemeClr val="accent3"/>
          </a:effectRef>
          <a:fontRef idx="minor">
            <a:schemeClr val="tx1"/>
          </a:fontRef>
        </p:style>
      </p:cxnSp>
      <p:cxnSp>
        <p:nvCxnSpPr>
          <p:cNvPr id="117" name="Conexão Reta 116"/>
          <p:cNvCxnSpPr/>
          <p:nvPr/>
        </p:nvCxnSpPr>
        <p:spPr>
          <a:xfrm flipH="1">
            <a:off x="9511030" y="5995035"/>
            <a:ext cx="276225" cy="19050"/>
          </a:xfrm>
          <a:prstGeom prst="line">
            <a:avLst/>
          </a:prstGeom>
          <a:ln>
            <a:solidFill>
              <a:srgbClr val="0070C0"/>
            </a:solidFill>
            <a:headEnd type="triangle" w="med" len="med"/>
            <a:tailEnd type="none"/>
          </a:ln>
        </p:spPr>
        <p:style>
          <a:lnRef idx="1">
            <a:schemeClr val="accent3"/>
          </a:lnRef>
          <a:fillRef idx="0">
            <a:schemeClr val="accent3"/>
          </a:fillRef>
          <a:effectRef idx="0">
            <a:schemeClr val="accent3"/>
          </a:effectRef>
          <a:fontRef idx="minor">
            <a:schemeClr val="tx1"/>
          </a:fontRef>
        </p:style>
      </p:cxnSp>
      <p:cxnSp>
        <p:nvCxnSpPr>
          <p:cNvPr id="118" name="Conexão Reta 117"/>
          <p:cNvCxnSpPr/>
          <p:nvPr/>
        </p:nvCxnSpPr>
        <p:spPr>
          <a:xfrm>
            <a:off x="9774555" y="5880735"/>
            <a:ext cx="2540" cy="217805"/>
          </a:xfrm>
          <a:prstGeom prst="line">
            <a:avLst/>
          </a:prstGeom>
          <a:ln>
            <a:solidFill>
              <a:srgbClr val="0070C0"/>
            </a:solidFill>
          </a:ln>
        </p:spPr>
        <p:style>
          <a:lnRef idx="1">
            <a:schemeClr val="accent3"/>
          </a:lnRef>
          <a:fillRef idx="0">
            <a:schemeClr val="accent3"/>
          </a:fillRef>
          <a:effectRef idx="0">
            <a:schemeClr val="accent3"/>
          </a:effectRef>
          <a:fontRef idx="minor">
            <a:schemeClr val="tx1"/>
          </a:fontRef>
        </p:style>
      </p:cxnSp>
      <p:sp>
        <p:nvSpPr>
          <p:cNvPr id="119" name="Caixa de Texto 118"/>
          <p:cNvSpPr txBox="1"/>
          <p:nvPr/>
        </p:nvSpPr>
        <p:spPr>
          <a:xfrm>
            <a:off x="9774555" y="1514475"/>
            <a:ext cx="2419350" cy="460375"/>
          </a:xfrm>
          <a:prstGeom prst="rect">
            <a:avLst/>
          </a:prstGeom>
          <a:noFill/>
        </p:spPr>
        <p:txBody>
          <a:bodyPr wrap="square" rtlCol="0">
            <a:spAutoFit/>
          </a:bodyPr>
          <a:lstStyle/>
          <a:p>
            <a:pPr algn="l"/>
            <a:r>
              <a:rPr lang="pt-PT" altLang="en-US" sz="1200" i="1">
                <a:gradFill>
                  <a:gsLst>
                    <a:gs pos="0">
                      <a:srgbClr val="7B32B2"/>
                    </a:gs>
                    <a:gs pos="100000">
                      <a:srgbClr val="401A5D"/>
                    </a:gs>
                  </a:gsLst>
                  <a:lin scaled="0"/>
                </a:gradFill>
              </a:rPr>
              <a:t>188.423.476 Internet User</a:t>
            </a:r>
          </a:p>
          <a:p>
            <a:pPr algn="l"/>
            <a:r>
              <a:rPr lang="pt-PT" altLang="en-US" sz="1200" i="1">
                <a:gradFill>
                  <a:gsLst>
                    <a:gs pos="0">
                      <a:srgbClr val="7B32B2"/>
                    </a:gs>
                    <a:gs pos="100000">
                      <a:srgbClr val="401A5D"/>
                    </a:gs>
                  </a:gsLst>
                  <a:lin scaled="0"/>
                </a:gradFill>
              </a:rPr>
              <a:t>47</a:t>
            </a:r>
            <a:r>
              <a:rPr lang="pt-PT" altLang="en-US" sz="1200" i="1">
                <a:gradFill>
                  <a:gsLst>
                    <a:gs pos="0">
                      <a:srgbClr val="7B32B2"/>
                    </a:gs>
                    <a:gs pos="100000">
                      <a:srgbClr val="401A5D"/>
                    </a:gs>
                  </a:gsLst>
                  <a:lin scaled="0"/>
                </a:gradFill>
                <a:sym typeface="+mn-ea"/>
              </a:rPr>
              <a:t>.4 % Penetration [ % Pop.]</a:t>
            </a:r>
            <a:endParaRPr lang="pt-PT" altLang="en-US" sz="1200" i="1">
              <a:gradFill>
                <a:gsLst>
                  <a:gs pos="0">
                    <a:srgbClr val="7B32B2"/>
                  </a:gs>
                  <a:gs pos="100000">
                    <a:srgbClr val="401A5D"/>
                  </a:gs>
                </a:gsLst>
                <a:lin scaled="0"/>
              </a:gradFill>
            </a:endParaRPr>
          </a:p>
        </p:txBody>
      </p:sp>
      <p:sp>
        <p:nvSpPr>
          <p:cNvPr id="120" name="Caixa de Texto 119"/>
          <p:cNvSpPr txBox="1"/>
          <p:nvPr/>
        </p:nvSpPr>
        <p:spPr>
          <a:xfrm>
            <a:off x="9869170" y="4404995"/>
            <a:ext cx="2289810" cy="460375"/>
          </a:xfrm>
          <a:prstGeom prst="rect">
            <a:avLst/>
          </a:prstGeom>
          <a:noFill/>
        </p:spPr>
        <p:txBody>
          <a:bodyPr wrap="square" rtlCol="0">
            <a:spAutoFit/>
          </a:bodyPr>
          <a:lstStyle/>
          <a:p>
            <a:r>
              <a:rPr lang="pt-PT" altLang="en-US" sz="1200" i="1">
                <a:gradFill>
                  <a:gsLst>
                    <a:gs pos="0">
                      <a:srgbClr val="7B32B2"/>
                    </a:gs>
                    <a:gs pos="100000">
                      <a:srgbClr val="401A5D"/>
                    </a:gs>
                  </a:gsLst>
                  <a:lin scaled="0"/>
                </a:gradFill>
              </a:rPr>
              <a:t>461.255.831Internet User</a:t>
            </a:r>
          </a:p>
          <a:p>
            <a:r>
              <a:rPr lang="pt-PT" altLang="en-US" sz="1200" i="1">
                <a:gradFill>
                  <a:gsLst>
                    <a:gs pos="0">
                      <a:srgbClr val="7B32B2"/>
                    </a:gs>
                    <a:gs pos="100000">
                      <a:srgbClr val="401A5D"/>
                    </a:gs>
                  </a:gsLst>
                  <a:lin scaled="0"/>
                </a:gradFill>
              </a:rPr>
              <a:t>90.4 % Penetration [ % Pop.]</a:t>
            </a:r>
          </a:p>
        </p:txBody>
      </p:sp>
      <p:sp>
        <p:nvSpPr>
          <p:cNvPr id="121" name="Caixa de Texto 120"/>
          <p:cNvSpPr txBox="1"/>
          <p:nvPr/>
        </p:nvSpPr>
        <p:spPr>
          <a:xfrm>
            <a:off x="9674860" y="6466840"/>
            <a:ext cx="2419350" cy="368300"/>
          </a:xfrm>
          <a:prstGeom prst="rect">
            <a:avLst/>
          </a:prstGeom>
          <a:noFill/>
        </p:spPr>
        <p:txBody>
          <a:bodyPr wrap="square" rtlCol="0">
            <a:spAutoFit/>
          </a:bodyPr>
          <a:lstStyle/>
          <a:p>
            <a:pPr algn="l">
              <a:lnSpc>
                <a:spcPct val="75000"/>
              </a:lnSpc>
              <a:spcBef>
                <a:spcPts val="0"/>
              </a:spcBef>
              <a:spcAft>
                <a:spcPts val="0"/>
              </a:spcAft>
            </a:pPr>
            <a:r>
              <a:rPr lang="pt-PT" altLang="en-US" sz="1200" i="1">
                <a:gradFill>
                  <a:gsLst>
                    <a:gs pos="0">
                      <a:srgbClr val="7B32B2"/>
                    </a:gs>
                    <a:gs pos="100000">
                      <a:srgbClr val="401A5D"/>
                    </a:gs>
                  </a:gsLst>
                  <a:lin scaled="0"/>
                </a:gradFill>
              </a:rPr>
              <a:t>292.892.868 Internet User</a:t>
            </a:r>
          </a:p>
          <a:p>
            <a:pPr algn="l">
              <a:lnSpc>
                <a:spcPct val="75000"/>
              </a:lnSpc>
              <a:spcBef>
                <a:spcPts val="0"/>
              </a:spcBef>
              <a:spcAft>
                <a:spcPts val="0"/>
              </a:spcAft>
            </a:pPr>
            <a:r>
              <a:rPr lang="pt-PT" altLang="en-US" sz="1200" i="1">
                <a:gradFill>
                  <a:gsLst>
                    <a:gs pos="0">
                      <a:srgbClr val="7B32B2"/>
                    </a:gs>
                    <a:gs pos="100000">
                      <a:srgbClr val="401A5D"/>
                    </a:gs>
                  </a:gsLst>
                  <a:lin scaled="0"/>
                </a:gradFill>
                <a:sym typeface="+mn-ea"/>
              </a:rPr>
              <a:t>89.0 % Penetration [ % Pop.]</a:t>
            </a:r>
            <a:endParaRPr lang="pt-PT" altLang="en-US" sz="1200" i="1">
              <a:gradFill>
                <a:gsLst>
                  <a:gs pos="0">
                    <a:srgbClr val="7B32B2"/>
                  </a:gs>
                  <a:gs pos="100000">
                    <a:srgbClr val="401A5D"/>
                  </a:gs>
                </a:gsLst>
                <a:lin scaled="0"/>
              </a:gradFill>
            </a:endParaRPr>
          </a:p>
        </p:txBody>
      </p:sp>
      <p:sp>
        <p:nvSpPr>
          <p:cNvPr id="122" name="Caixa de Texto 121"/>
          <p:cNvSpPr txBox="1"/>
          <p:nvPr/>
        </p:nvSpPr>
        <p:spPr>
          <a:xfrm>
            <a:off x="-6350" y="6624320"/>
            <a:ext cx="2069465" cy="275590"/>
          </a:xfrm>
          <a:prstGeom prst="rect">
            <a:avLst/>
          </a:prstGeom>
          <a:noFill/>
        </p:spPr>
        <p:txBody>
          <a:bodyPr wrap="square" rtlCol="0">
            <a:spAutoFit/>
          </a:bodyPr>
          <a:lstStyle/>
          <a:p>
            <a:pPr>
              <a:lnSpc>
                <a:spcPct val="100000"/>
              </a:lnSpc>
              <a:spcBef>
                <a:spcPts val="0"/>
              </a:spcBef>
              <a:spcAft>
                <a:spcPts val="0"/>
              </a:spcAft>
            </a:pPr>
            <a:r>
              <a:rPr lang="pt-PT" altLang="en-US" sz="1200" i="1">
                <a:solidFill>
                  <a:srgbClr val="008CBA"/>
                </a:solidFill>
              </a:rPr>
              <a:t>w</a:t>
            </a:r>
            <a:r>
              <a:rPr lang="pt-PT" altLang="en-US" sz="1000" i="1">
                <a:solidFill>
                  <a:srgbClr val="008CBA"/>
                </a:solidFill>
              </a:rPr>
              <a:t>ww.atlanticbusinessforum.com</a:t>
            </a:r>
          </a:p>
        </p:txBody>
      </p:sp>
      <p:pic>
        <p:nvPicPr>
          <p:cNvPr id="123" name="Marcador de Posição de Conteúdo 9" descr="map"/>
          <p:cNvPicPr>
            <a:picLocks noChangeAspect="1"/>
          </p:cNvPicPr>
          <p:nvPr/>
        </p:nvPicPr>
        <p:blipFill>
          <a:blip r:embed="rId10"/>
          <a:stretch>
            <a:fillRect/>
          </a:stretch>
        </p:blipFill>
        <p:spPr>
          <a:xfrm>
            <a:off x="9770110" y="4851400"/>
            <a:ext cx="2364105" cy="1524000"/>
          </a:xfrm>
          <a:prstGeom prst="rect">
            <a:avLst/>
          </a:prstGeom>
          <a:ln w="19050" cap="sq">
            <a:solidFill>
              <a:srgbClr val="000000">
                <a:alpha val="0"/>
              </a:srgbClr>
            </a:solidFill>
            <a:miter lim="800000"/>
            <a:headEnd/>
            <a:tailEnd/>
          </a:ln>
          <a:effectLst>
            <a:outerShdw blurRad="88900" dist="38100" dir="5400000" algn="t" rotWithShape="0">
              <a:prstClr val="black">
                <a:alpha val="40000"/>
              </a:prstClr>
            </a:outerShdw>
          </a:effectLst>
        </p:spPr>
      </p:pic>
      <p:pic>
        <p:nvPicPr>
          <p:cNvPr id="124" name="Marcador de Posição de Conteúdo 11" descr="map"/>
          <p:cNvPicPr>
            <a:picLocks noChangeAspect="1"/>
          </p:cNvPicPr>
          <p:nvPr/>
        </p:nvPicPr>
        <p:blipFill>
          <a:blip r:embed="rId11"/>
          <a:stretch>
            <a:fillRect/>
          </a:stretch>
        </p:blipFill>
        <p:spPr>
          <a:xfrm>
            <a:off x="9897745" y="1987550"/>
            <a:ext cx="2301875" cy="2170430"/>
          </a:xfrm>
          <a:prstGeom prst="rect">
            <a:avLst/>
          </a:prstGeom>
        </p:spPr>
      </p:pic>
      <p:sp>
        <p:nvSpPr>
          <p:cNvPr id="125" name="Caixa de Texto 124"/>
          <p:cNvSpPr txBox="1"/>
          <p:nvPr/>
        </p:nvSpPr>
        <p:spPr>
          <a:xfrm>
            <a:off x="8237220" y="3764280"/>
            <a:ext cx="386715" cy="368300"/>
          </a:xfrm>
          <a:prstGeom prst="rect">
            <a:avLst/>
          </a:prstGeom>
          <a:noFill/>
        </p:spPr>
        <p:txBody>
          <a:bodyPr wrap="square" rtlCol="0" anchor="t">
            <a:spAutoFit/>
          </a:bodyPr>
          <a:lstStyle/>
          <a:p>
            <a:r>
              <a:rPr lang="pt-PT" altLang="en-US">
                <a:solidFill>
                  <a:srgbClr val="FF0000"/>
                </a:solidFill>
                <a:latin typeface="Arial Narrow" panose="020B0606020202030204" pitchFamily="34" charset="0"/>
              </a:rPr>
              <a:t>■</a:t>
            </a:r>
          </a:p>
        </p:txBody>
      </p:sp>
      <p:sp>
        <p:nvSpPr>
          <p:cNvPr id="126" name="Caixa de Texto 125"/>
          <p:cNvSpPr txBox="1"/>
          <p:nvPr/>
        </p:nvSpPr>
        <p:spPr>
          <a:xfrm>
            <a:off x="340360" y="4157980"/>
            <a:ext cx="1076960" cy="275590"/>
          </a:xfrm>
          <a:prstGeom prst="rect">
            <a:avLst/>
          </a:prstGeom>
          <a:noFill/>
        </p:spPr>
        <p:txBody>
          <a:bodyPr wrap="square" rtlCol="0">
            <a:spAutoFit/>
          </a:bodyPr>
          <a:lstStyle/>
          <a:p>
            <a:r>
              <a:rPr lang="pt-PT" altLang="en-US" sz="1200" i="1">
                <a:solidFill>
                  <a:srgbClr val="008CBA"/>
                </a:solidFill>
                <a:latin typeface="Arial Narrow" panose="020B0606020202030204" pitchFamily="34" charset="0"/>
                <a:cs typeface="Arial Narrow" panose="020B0606020202030204" pitchFamily="34" charset="0"/>
              </a:rPr>
              <a:t>Market position</a:t>
            </a:r>
          </a:p>
        </p:txBody>
      </p:sp>
      <p:pic>
        <p:nvPicPr>
          <p:cNvPr id="15" name="Imagem9"/>
          <p:cNvPicPr>
            <a:picLocks noChangeAspect="1"/>
          </p:cNvPicPr>
          <p:nvPr/>
        </p:nvPicPr>
        <p:blipFill>
          <a:blip r:embed="rId4"/>
          <a:stretch>
            <a:fillRect/>
          </a:stretch>
        </p:blipFill>
        <p:spPr>
          <a:xfrm>
            <a:off x="11678285" y="6451600"/>
            <a:ext cx="502920" cy="389255"/>
          </a:xfrm>
          <a:prstGeom prst="rect">
            <a:avLst/>
          </a:prstGeom>
          <a:noFill/>
          <a:ln>
            <a:noFill/>
          </a:ln>
          <a:effectLst/>
        </p:spPr>
      </p:pic>
      <p:sp>
        <p:nvSpPr>
          <p:cNvPr id="34" name="Caixa de Texto 33"/>
          <p:cNvSpPr txBox="1"/>
          <p:nvPr/>
        </p:nvSpPr>
        <p:spPr>
          <a:xfrm>
            <a:off x="4186555" y="2145030"/>
            <a:ext cx="411480" cy="368300"/>
          </a:xfrm>
          <a:prstGeom prst="rect">
            <a:avLst/>
          </a:prstGeom>
          <a:noFill/>
        </p:spPr>
        <p:txBody>
          <a:bodyPr wrap="none" rtlCol="0" anchor="t">
            <a:spAutoFit/>
          </a:bodyPr>
          <a:lstStyle/>
          <a:p>
            <a:r>
              <a:rPr lang="pt-PT" altLang="en-US">
                <a:solidFill>
                  <a:srgbClr val="FF0000"/>
                </a:solidFill>
                <a:latin typeface="Arial Narrow" panose="020B0606020202030204" pitchFamily="34" charset="0"/>
              </a:rPr>
              <a:t>■</a:t>
            </a:r>
          </a:p>
        </p:txBody>
      </p:sp>
      <p:cxnSp>
        <p:nvCxnSpPr>
          <p:cNvPr id="397" name="Conexão Reta 396"/>
          <p:cNvCxnSpPr>
            <a:stCxn id="399" idx="2"/>
          </p:cNvCxnSpPr>
          <p:nvPr/>
        </p:nvCxnSpPr>
        <p:spPr>
          <a:xfrm>
            <a:off x="9820275" y="260350"/>
            <a:ext cx="207010" cy="251460"/>
          </a:xfrm>
          <a:prstGeom prst="line">
            <a:avLst/>
          </a:prstGeom>
          <a:ln>
            <a:solidFill>
              <a:srgbClr val="3EA4BA"/>
            </a:solidFill>
            <a:headEnd type="none" w="med" len="med"/>
            <a:tailEnd type="triangle" w="med" len="med"/>
          </a:ln>
        </p:spPr>
        <p:style>
          <a:lnRef idx="1">
            <a:schemeClr val="accent3"/>
          </a:lnRef>
          <a:fillRef idx="0">
            <a:schemeClr val="accent3"/>
          </a:fillRef>
          <a:effectRef idx="0">
            <a:schemeClr val="accent3"/>
          </a:effectRef>
          <a:fontRef idx="minor">
            <a:schemeClr val="tx1"/>
          </a:fontRef>
        </p:style>
      </p:cxnSp>
      <p:cxnSp>
        <p:nvCxnSpPr>
          <p:cNvPr id="398" name="Conexão Reta 397"/>
          <p:cNvCxnSpPr/>
          <p:nvPr/>
        </p:nvCxnSpPr>
        <p:spPr>
          <a:xfrm>
            <a:off x="9703435" y="252095"/>
            <a:ext cx="412115" cy="2540"/>
          </a:xfrm>
          <a:prstGeom prst="line">
            <a:avLst/>
          </a:prstGeom>
        </p:spPr>
        <p:style>
          <a:lnRef idx="1">
            <a:schemeClr val="accent3"/>
          </a:lnRef>
          <a:fillRef idx="0">
            <a:schemeClr val="accent3"/>
          </a:fillRef>
          <a:effectRef idx="0">
            <a:schemeClr val="accent3"/>
          </a:effectRef>
          <a:fontRef idx="minor">
            <a:schemeClr val="tx1"/>
          </a:fontRef>
        </p:style>
      </p:cxnSp>
      <p:sp>
        <p:nvSpPr>
          <p:cNvPr id="399" name="Caixa de Texto 398"/>
          <p:cNvSpPr txBox="1"/>
          <p:nvPr/>
        </p:nvSpPr>
        <p:spPr>
          <a:xfrm>
            <a:off x="9276080" y="15240"/>
            <a:ext cx="1087755" cy="245110"/>
          </a:xfrm>
          <a:prstGeom prst="rect">
            <a:avLst/>
          </a:prstGeom>
          <a:noFill/>
        </p:spPr>
        <p:txBody>
          <a:bodyPr wrap="square" rtlCol="0">
            <a:spAutoFit/>
          </a:bodyPr>
          <a:lstStyle/>
          <a:p>
            <a:r>
              <a:rPr lang="pt-PT" altLang="en-US" sz="1000" b="1">
                <a:gradFill>
                  <a:gsLst>
                    <a:gs pos="0">
                      <a:srgbClr val="FE4444"/>
                    </a:gs>
                    <a:gs pos="100000">
                      <a:srgbClr val="832B2B"/>
                    </a:gs>
                  </a:gsLst>
                  <a:lin scaled="0"/>
                </a:gradFill>
              </a:rPr>
              <a:t>CABO VERDE</a:t>
            </a:r>
          </a:p>
        </p:txBody>
      </p:sp>
      <p:sp>
        <p:nvSpPr>
          <p:cNvPr id="400" name="Caixa de Texto 399"/>
          <p:cNvSpPr txBox="1"/>
          <p:nvPr/>
        </p:nvSpPr>
        <p:spPr>
          <a:xfrm>
            <a:off x="8920480" y="467995"/>
            <a:ext cx="1276350" cy="275590"/>
          </a:xfrm>
          <a:prstGeom prst="rect">
            <a:avLst/>
          </a:prstGeom>
          <a:noFill/>
        </p:spPr>
        <p:txBody>
          <a:bodyPr wrap="square" rtlCol="0">
            <a:spAutoFit/>
          </a:bodyPr>
          <a:lstStyle/>
          <a:p>
            <a:r>
              <a:rPr lang="pt-PT" altLang="en-US" sz="1200" b="1" i="1">
                <a:solidFill>
                  <a:srgbClr val="008CBA"/>
                </a:solidFill>
                <a:latin typeface="Arial Narrow" panose="020B0606020202030204" pitchFamily="34" charset="0"/>
                <a:cs typeface="Arial Narrow" panose="020B0606020202030204" pitchFamily="34" charset="0"/>
              </a:rPr>
              <a:t>ZEE</a:t>
            </a:r>
            <a:r>
              <a:rPr lang="pt-PT" altLang="en-US" sz="1200" i="1">
                <a:solidFill>
                  <a:srgbClr val="008CBA"/>
                </a:solidFill>
                <a:latin typeface="Arial Narrow" panose="020B0606020202030204" pitchFamily="34" charset="0"/>
                <a:cs typeface="Arial Narrow" panose="020B0606020202030204" pitchFamily="34" charset="0"/>
              </a:rPr>
              <a:t>:</a:t>
            </a:r>
            <a:r>
              <a:rPr lang="pt-PT" altLang="en-US" sz="1200" i="1">
                <a:latin typeface="Arial Narrow" panose="020B0606020202030204" pitchFamily="34" charset="0"/>
                <a:cs typeface="Arial Narrow" panose="020B0606020202030204" pitchFamily="34" charset="0"/>
              </a:rPr>
              <a:t> </a:t>
            </a:r>
            <a:r>
              <a:rPr lang="pt-PT" altLang="en-US" sz="1200" i="1">
                <a:gradFill>
                  <a:gsLst>
                    <a:gs pos="0">
                      <a:srgbClr val="7B32B2"/>
                    </a:gs>
                    <a:gs pos="100000">
                      <a:srgbClr val="401A5D"/>
                    </a:gs>
                  </a:gsLst>
                  <a:lin scaled="0"/>
                </a:gradFill>
                <a:latin typeface="Arial Narrow" panose="020B0606020202030204" pitchFamily="34" charset="0"/>
                <a:cs typeface="Arial Narrow" panose="020B0606020202030204" pitchFamily="34" charset="0"/>
              </a:rPr>
              <a:t>734.265 Km2</a:t>
            </a:r>
          </a:p>
        </p:txBody>
      </p:sp>
      <p:cxnSp>
        <p:nvCxnSpPr>
          <p:cNvPr id="40" name="Conexão Reta Unidirecional 39"/>
          <p:cNvCxnSpPr>
            <a:stCxn id="399" idx="2"/>
          </p:cNvCxnSpPr>
          <p:nvPr/>
        </p:nvCxnSpPr>
        <p:spPr>
          <a:xfrm flipH="1">
            <a:off x="9141460" y="260350"/>
            <a:ext cx="678815" cy="231775"/>
          </a:xfrm>
          <a:prstGeom prst="straightConnector1">
            <a:avLst/>
          </a:prstGeom>
          <a:ln>
            <a:solidFill>
              <a:srgbClr val="008CBA"/>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riângulo Retângulo 42"/>
          <p:cNvSpPr/>
          <p:nvPr/>
        </p:nvSpPr>
        <p:spPr>
          <a:xfrm flipH="1">
            <a:off x="-9525" y="243840"/>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pic>
        <p:nvPicPr>
          <p:cNvPr id="18" name="Imagem 17" descr="LOGO-Paises ecowas"/>
          <p:cNvPicPr>
            <a:picLocks noChangeAspect="1"/>
          </p:cNvPicPr>
          <p:nvPr/>
        </p:nvPicPr>
        <p:blipFill>
          <a:blip r:embed="rId2"/>
          <a:stretch>
            <a:fillRect/>
          </a:stretch>
        </p:blipFill>
        <p:spPr>
          <a:xfrm>
            <a:off x="10795" y="2979420"/>
            <a:ext cx="3897630" cy="3858260"/>
          </a:xfrm>
          <a:prstGeom prst="rect">
            <a:avLst/>
          </a:prstGeom>
        </p:spPr>
      </p:pic>
      <p:pic>
        <p:nvPicPr>
          <p:cNvPr id="15"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pic>
        <p:nvPicPr>
          <p:cNvPr id="12" name="Imagem 11"/>
          <p:cNvPicPr>
            <a:picLocks noChangeAspect="1"/>
          </p:cNvPicPr>
          <p:nvPr/>
        </p:nvPicPr>
        <p:blipFill>
          <a:blip r:embed="rId4"/>
          <a:stretch>
            <a:fillRect/>
          </a:stretch>
        </p:blipFill>
        <p:spPr>
          <a:xfrm>
            <a:off x="315595" y="1340485"/>
            <a:ext cx="2413000" cy="1356995"/>
          </a:xfrm>
          <a:prstGeom prst="rect">
            <a:avLst/>
          </a:prstGeom>
        </p:spPr>
      </p:pic>
      <p:sp>
        <p:nvSpPr>
          <p:cNvPr id="2" name="CaixaDeTexto 2"/>
          <p:cNvSpPr txBox="1"/>
          <p:nvPr/>
        </p:nvSpPr>
        <p:spPr>
          <a:xfrm>
            <a:off x="3601085" y="1042035"/>
            <a:ext cx="8453755" cy="5574030"/>
          </a:xfrm>
          <a:prstGeom prst="rect">
            <a:avLst/>
          </a:prstGeom>
          <a:noFill/>
        </p:spPr>
        <p:txBody>
          <a:bodyPr wrap="square">
            <a:spAutoFit/>
          </a:bodyPr>
          <a:lstStyle/>
          <a:p>
            <a:pPr algn="just">
              <a:lnSpc>
                <a:spcPct val="85000"/>
              </a:lnSpc>
              <a:spcBef>
                <a:spcPts val="0"/>
              </a:spcBef>
            </a:pPr>
            <a:r>
              <a:rPr lang="en-GB" b="1" i="1" dirty="0" smtClean="0">
                <a:solidFill>
                  <a:srgbClr val="008CBA"/>
                </a:solidFill>
              </a:rPr>
              <a:t>BUSINESS ROUND STEPS</a:t>
            </a:r>
          </a:p>
          <a:p>
            <a:pPr algn="just">
              <a:lnSpc>
                <a:spcPct val="85000"/>
              </a:lnSpc>
              <a:spcBef>
                <a:spcPts val="0"/>
              </a:spcBef>
            </a:pPr>
            <a:endParaRPr lang="pt-PT" sz="1200" dirty="0" smtClean="0">
              <a:latin typeface="Arial Narrow" panose="020B0606020202030204" pitchFamily="34" charset="0"/>
            </a:endParaRPr>
          </a:p>
          <a:p>
            <a:pPr algn="just">
              <a:lnSpc>
                <a:spcPct val="85000"/>
              </a:lnSpc>
              <a:spcBef>
                <a:spcPts val="0"/>
              </a:spcBef>
            </a:pPr>
            <a:r>
              <a:rPr lang="en-GB" sz="1200" dirty="0">
                <a:latin typeface="Arial Narrow" panose="020B0606020202030204" pitchFamily="34" charset="0"/>
                <a:ea typeface="Calibri" panose="020F0502020204030204" charset="0"/>
                <a:cs typeface="Times New Roman" panose="02020603050405020304" pitchFamily="18" charset="0"/>
              </a:rPr>
              <a:t>The Business Round will take place on </a:t>
            </a:r>
            <a:r>
              <a:rPr lang="pt-PT" altLang="en-GB" sz="1200" dirty="0">
                <a:latin typeface="Arial Narrow" panose="020B0606020202030204" pitchFamily="34" charset="0"/>
                <a:ea typeface="Calibri" panose="020F0502020204030204" charset="0"/>
                <a:cs typeface="Times New Roman" panose="02020603050405020304" pitchFamily="18" charset="0"/>
              </a:rPr>
              <a:t>09</a:t>
            </a:r>
            <a:r>
              <a:rPr lang="en-GB" sz="1200" dirty="0">
                <a:latin typeface="Arial Narrow" panose="020B0606020202030204" pitchFamily="34" charset="0"/>
                <a:ea typeface="Calibri" panose="020F0502020204030204" charset="0"/>
                <a:cs typeface="Times New Roman" panose="02020603050405020304" pitchFamily="18" charset="0"/>
              </a:rPr>
              <a:t> </a:t>
            </a:r>
            <a:r>
              <a:rPr lang="pt-PT" altLang="en-GB" sz="1200" dirty="0">
                <a:latin typeface="Arial Narrow" panose="020B0606020202030204" pitchFamily="34" charset="0"/>
                <a:ea typeface="Calibri" panose="020F0502020204030204" charset="0"/>
                <a:cs typeface="Times New Roman" panose="02020603050405020304" pitchFamily="18" charset="0"/>
              </a:rPr>
              <a:t>June</a:t>
            </a:r>
            <a:r>
              <a:rPr lang="en-GB" sz="1200" dirty="0" smtClean="0">
                <a:latin typeface="Arial Narrow" panose="020B0606020202030204" pitchFamily="34" charset="0"/>
                <a:ea typeface="Calibri" panose="020F0502020204030204" charset="0"/>
                <a:cs typeface="Times New Roman" panose="02020603050405020304" pitchFamily="18" charset="0"/>
              </a:rPr>
              <a:t> </a:t>
            </a:r>
            <a:r>
              <a:rPr lang="en-GB" sz="1200" dirty="0">
                <a:latin typeface="Arial Narrow" panose="020B0606020202030204" pitchFamily="34" charset="0"/>
                <a:ea typeface="Calibri" panose="020F0502020204030204" charset="0"/>
                <a:cs typeface="Times New Roman" panose="02020603050405020304" pitchFamily="18" charset="0"/>
              </a:rPr>
              <a:t>202</a:t>
            </a:r>
            <a:r>
              <a:rPr lang="pt-PT" altLang="en-GB" sz="1200" dirty="0">
                <a:latin typeface="Arial Narrow" panose="020B0606020202030204" pitchFamily="34" charset="0"/>
                <a:ea typeface="Calibri" panose="020F0502020204030204" charset="0"/>
                <a:cs typeface="Times New Roman" panose="02020603050405020304" pitchFamily="18" charset="0"/>
              </a:rPr>
              <a:t>1</a:t>
            </a:r>
            <a:r>
              <a:rPr lang="en-GB" sz="1200" dirty="0">
                <a:latin typeface="Arial Narrow" panose="020B0606020202030204" pitchFamily="34" charset="0"/>
                <a:ea typeface="Calibri" panose="020F0502020204030204" charset="0"/>
                <a:cs typeface="Times New Roman" panose="02020603050405020304" pitchFamily="18" charset="0"/>
              </a:rPr>
              <a:t>, from </a:t>
            </a:r>
            <a:r>
              <a:rPr lang="pt-PT" altLang="en-GB" sz="1200" dirty="0">
                <a:latin typeface="Arial Narrow" panose="020B0606020202030204" pitchFamily="34" charset="0"/>
                <a:ea typeface="Calibri" panose="020F0502020204030204" charset="0"/>
                <a:cs typeface="Times New Roman" panose="02020603050405020304" pitchFamily="18" charset="0"/>
              </a:rPr>
              <a:t>8</a:t>
            </a:r>
            <a:r>
              <a:rPr lang="en-GB" sz="1200" dirty="0">
                <a:latin typeface="Arial Narrow" panose="020B0606020202030204" pitchFamily="34" charset="0"/>
                <a:ea typeface="Calibri" panose="020F0502020204030204" charset="0"/>
                <a:cs typeface="Times New Roman" panose="02020603050405020304" pitchFamily="18" charset="0"/>
              </a:rPr>
              <a:t>:00 to 1</a:t>
            </a:r>
            <a:r>
              <a:rPr lang="pt-PT" altLang="en-GB" sz="1200" dirty="0">
                <a:latin typeface="Arial Narrow" panose="020B0606020202030204" pitchFamily="34" charset="0"/>
                <a:ea typeface="Calibri" panose="020F0502020204030204" charset="0"/>
                <a:cs typeface="Times New Roman" panose="02020603050405020304" pitchFamily="18" charset="0"/>
              </a:rPr>
              <a:t>5</a:t>
            </a:r>
            <a:r>
              <a:rPr lang="en-GB" sz="1200" dirty="0">
                <a:latin typeface="Arial Narrow" panose="020B0606020202030204" pitchFamily="34" charset="0"/>
                <a:ea typeface="Calibri" panose="020F0502020204030204" charset="0"/>
                <a:cs typeface="Times New Roman" panose="02020603050405020304" pitchFamily="18" charset="0"/>
              </a:rPr>
              <a:t>:</a:t>
            </a:r>
            <a:r>
              <a:rPr lang="pt-PT" altLang="en-GB" sz="1200" dirty="0">
                <a:latin typeface="Arial Narrow" panose="020B0606020202030204" pitchFamily="34" charset="0"/>
                <a:ea typeface="Calibri" panose="020F0502020204030204" charset="0"/>
                <a:cs typeface="Times New Roman" panose="02020603050405020304" pitchFamily="18" charset="0"/>
              </a:rPr>
              <a:t>3</a:t>
            </a:r>
            <a:r>
              <a:rPr lang="en-GB" sz="1200" dirty="0">
                <a:latin typeface="Arial Narrow" panose="020B0606020202030204" pitchFamily="34" charset="0"/>
                <a:ea typeface="Calibri" panose="020F0502020204030204" charset="0"/>
                <a:cs typeface="Times New Roman" panose="02020603050405020304" pitchFamily="18" charset="0"/>
              </a:rPr>
              <a:t>0, in Cabo Verde. People who will participate must register in the Business Executive category. The Business Round consists of three </a:t>
            </a:r>
            <a:r>
              <a:rPr lang="en-GB" sz="1200" dirty="0" smtClean="0">
                <a:latin typeface="Arial Narrow" panose="020B0606020202030204" pitchFamily="34" charset="0"/>
                <a:ea typeface="Calibri" panose="020F0502020204030204" charset="0"/>
                <a:cs typeface="Times New Roman" panose="02020603050405020304" pitchFamily="18" charset="0"/>
              </a:rPr>
              <a:t>steps:</a:t>
            </a:r>
            <a:endParaRPr lang="pt-PT" sz="1200" dirty="0" smtClean="0">
              <a:latin typeface="Arial Narrow" panose="020B0606020202030204" pitchFamily="34" charset="0"/>
            </a:endParaRPr>
          </a:p>
          <a:p>
            <a:pPr algn="just">
              <a:lnSpc>
                <a:spcPct val="85000"/>
              </a:lnSpc>
              <a:spcBef>
                <a:spcPts val="0"/>
              </a:spcBef>
            </a:pPr>
            <a:endParaRPr lang="pt-PT" sz="1200" dirty="0" smtClean="0">
              <a:latin typeface="Arial Narrow" panose="020B0606020202030204" pitchFamily="34" charset="0"/>
            </a:endParaRPr>
          </a:p>
          <a:p>
            <a:pPr algn="just">
              <a:lnSpc>
                <a:spcPct val="85000"/>
              </a:lnSpc>
              <a:spcBef>
                <a:spcPts val="0"/>
              </a:spcBef>
            </a:pPr>
            <a:r>
              <a:rPr lang="pt-PT" sz="1200" b="1" i="1" dirty="0" smtClean="0">
                <a:solidFill>
                  <a:srgbClr val="008CBA"/>
                </a:solidFill>
                <a:latin typeface="Arial Narrow" panose="020B0606020202030204" pitchFamily="34" charset="0"/>
              </a:rPr>
              <a:t>STEP 1</a:t>
            </a:r>
            <a:r>
              <a:rPr lang="pt-PT" sz="1200" dirty="0" smtClean="0">
                <a:solidFill>
                  <a:srgbClr val="008CBA"/>
                </a:solidFill>
                <a:latin typeface="Arial Narrow" panose="020B0606020202030204" pitchFamily="34" charset="0"/>
              </a:rPr>
              <a:t>:</a:t>
            </a:r>
            <a:r>
              <a:rPr lang="pt-PT" sz="1200" dirty="0" smtClean="0">
                <a:latin typeface="Arial Narrow" panose="020B0606020202030204" pitchFamily="34" charset="0"/>
              </a:rPr>
              <a:t> </a:t>
            </a:r>
            <a:r>
              <a:rPr lang="en-GB" sz="1200" dirty="0">
                <a:latin typeface="Arial Narrow" panose="020B0606020202030204" pitchFamily="34" charset="0"/>
                <a:ea typeface="Calibri" panose="020F0502020204030204" charset="0"/>
                <a:cs typeface="Times New Roman" panose="02020603050405020304" pitchFamily="18" charset="0"/>
              </a:rPr>
              <a:t>Registration of participants and submission of their profiles. Participants, after registration, must submit their profiles for the Business Round from</a:t>
            </a:r>
            <a:r>
              <a:rPr lang="en-GB" sz="1200" dirty="0">
                <a:solidFill>
                  <a:schemeClr val="tx1"/>
                </a:solidFill>
                <a:latin typeface="Arial Narrow" panose="020B0606020202030204" pitchFamily="34" charset="0"/>
                <a:ea typeface="Calibri" panose="020F0502020204030204" charset="0"/>
                <a:cs typeface="Times New Roman" panose="02020603050405020304" pitchFamily="18" charset="0"/>
              </a:rPr>
              <a:t> </a:t>
            </a:r>
            <a:r>
              <a:rPr lang="pt-PT" altLang="en-GB" sz="1200" dirty="0">
                <a:solidFill>
                  <a:schemeClr val="tx1"/>
                </a:solidFill>
                <a:latin typeface="Arial Narrow" panose="020B0606020202030204" pitchFamily="34" charset="0"/>
                <a:ea typeface="Calibri" panose="020F0502020204030204" charset="0"/>
                <a:cs typeface="Times New Roman" panose="02020603050405020304" pitchFamily="18" charset="0"/>
              </a:rPr>
              <a:t>0</a:t>
            </a:r>
            <a:r>
              <a:rPr lang="en-GB" sz="1200" dirty="0">
                <a:solidFill>
                  <a:schemeClr val="tx1"/>
                </a:solidFill>
                <a:latin typeface="Arial Narrow" panose="020B0606020202030204" pitchFamily="34" charset="0"/>
                <a:ea typeface="Calibri" panose="020F0502020204030204" charset="0"/>
                <a:cs typeface="Times New Roman" panose="02020603050405020304" pitchFamily="18" charset="0"/>
              </a:rPr>
              <a:t>1 </a:t>
            </a:r>
            <a:r>
              <a:rPr lang="pt-PT" sz="1200" dirty="0" smtClean="0">
                <a:solidFill>
                  <a:schemeClr val="tx1"/>
                </a:solidFill>
                <a:latin typeface="Arial Narrow" panose="020B0606020202030204" pitchFamily="34" charset="0"/>
                <a:sym typeface="+mn-ea"/>
              </a:rPr>
              <a:t>August</a:t>
            </a:r>
            <a:r>
              <a:rPr lang="en-GB" sz="1200" dirty="0" smtClean="0">
                <a:solidFill>
                  <a:schemeClr val="tx1"/>
                </a:solidFill>
                <a:latin typeface="Arial Narrow" panose="020B0606020202030204" pitchFamily="34" charset="0"/>
                <a:ea typeface="Calibri" panose="020F0502020204030204" charset="0"/>
                <a:cs typeface="Times New Roman" panose="02020603050405020304" pitchFamily="18" charset="0"/>
              </a:rPr>
              <a:t> 202</a:t>
            </a:r>
            <a:r>
              <a:rPr lang="pt-PT" altLang="en-GB" sz="1200" dirty="0" smtClean="0">
                <a:solidFill>
                  <a:schemeClr val="tx1"/>
                </a:solidFill>
                <a:latin typeface="Arial Narrow" panose="020B0606020202030204" pitchFamily="34" charset="0"/>
                <a:ea typeface="Calibri" panose="020F0502020204030204" charset="0"/>
                <a:cs typeface="Times New Roman" panose="02020603050405020304" pitchFamily="18" charset="0"/>
              </a:rPr>
              <a:t>1</a:t>
            </a:r>
            <a:r>
              <a:rPr lang="pt-PT" sz="1200" dirty="0">
                <a:solidFill>
                  <a:schemeClr val="tx1"/>
                </a:solidFill>
                <a:latin typeface="Arial Narrow" panose="020B0606020202030204" pitchFamily="34" charset="0"/>
              </a:rPr>
              <a:t>.</a:t>
            </a:r>
          </a:p>
          <a:p>
            <a:pPr algn="just">
              <a:lnSpc>
                <a:spcPct val="85000"/>
              </a:lnSpc>
              <a:spcBef>
                <a:spcPts val="0"/>
              </a:spcBef>
            </a:pPr>
            <a:endParaRPr lang="pt-PT" sz="1200" dirty="0" smtClean="0">
              <a:solidFill>
                <a:srgbClr val="FF0000"/>
              </a:solidFill>
              <a:latin typeface="Arial Narrow" panose="020B0606020202030204" pitchFamily="34" charset="0"/>
            </a:endParaRPr>
          </a:p>
          <a:p>
            <a:pPr algn="just">
              <a:lnSpc>
                <a:spcPct val="85000"/>
              </a:lnSpc>
              <a:spcBef>
                <a:spcPts val="0"/>
              </a:spcBef>
            </a:pPr>
            <a:r>
              <a:rPr lang="pt-PT" sz="1200" b="1" i="1" dirty="0">
                <a:solidFill>
                  <a:srgbClr val="008CBA"/>
                </a:solidFill>
                <a:latin typeface="Arial Narrow" panose="020B0606020202030204" pitchFamily="34" charset="0"/>
              </a:rPr>
              <a:t>STEP </a:t>
            </a:r>
            <a:r>
              <a:rPr lang="pt-PT" sz="1200" b="1" i="1" dirty="0" smtClean="0">
                <a:solidFill>
                  <a:srgbClr val="008CBA"/>
                </a:solidFill>
                <a:latin typeface="Arial Narrow" panose="020B0606020202030204" pitchFamily="34" charset="0"/>
              </a:rPr>
              <a:t>2:</a:t>
            </a:r>
            <a:r>
              <a:rPr lang="en-GB" sz="1200" dirty="0">
                <a:solidFill>
                  <a:srgbClr val="008CBA"/>
                </a:solidFill>
                <a:latin typeface="Arial Narrow" panose="020B0606020202030204" pitchFamily="34" charset="0"/>
                <a:ea typeface="Calibri" panose="020F0502020204030204" charset="0"/>
                <a:cs typeface="Times New Roman" panose="02020603050405020304" pitchFamily="18" charset="0"/>
              </a:rPr>
              <a:t> </a:t>
            </a:r>
            <a:r>
              <a:rPr lang="en-GB" sz="1200" dirty="0">
                <a:latin typeface="Arial Narrow" panose="020B0606020202030204" pitchFamily="34" charset="0"/>
                <a:ea typeface="Calibri" panose="020F0502020204030204" charset="0"/>
                <a:cs typeface="Times New Roman" panose="02020603050405020304" pitchFamily="18" charset="0"/>
              </a:rPr>
              <a:t>Management and coordination of meetings between participants registered in the system, from the beginning of the registration until </a:t>
            </a:r>
            <a:r>
              <a:rPr lang="en-GB" sz="1200" dirty="0" smtClean="0">
                <a:latin typeface="Arial Narrow" panose="020B0606020202030204" pitchFamily="34" charset="0"/>
                <a:ea typeface="Calibri" panose="020F0502020204030204" charset="0"/>
                <a:cs typeface="Times New Roman" panose="02020603050405020304" pitchFamily="18" charset="0"/>
              </a:rPr>
              <a:t>3</a:t>
            </a:r>
            <a:r>
              <a:rPr lang="pt-PT" altLang="en-GB" sz="1200" dirty="0" smtClean="0">
                <a:latin typeface="Arial Narrow" panose="020B0606020202030204" pitchFamily="34" charset="0"/>
                <a:ea typeface="Calibri" panose="020F0502020204030204" charset="0"/>
                <a:cs typeface="Times New Roman" panose="02020603050405020304" pitchFamily="18" charset="0"/>
              </a:rPr>
              <a:t>0</a:t>
            </a:r>
            <a:r>
              <a:rPr lang="en-GB" sz="1200" dirty="0" smtClean="0">
                <a:latin typeface="Arial Narrow" panose="020B0606020202030204" pitchFamily="34" charset="0"/>
                <a:ea typeface="Calibri" panose="020F0502020204030204" charset="0"/>
                <a:cs typeface="Times New Roman" panose="02020603050405020304" pitchFamily="18" charset="0"/>
              </a:rPr>
              <a:t> </a:t>
            </a:r>
            <a:r>
              <a:rPr lang="pt-PT" sz="1200" dirty="0" smtClean="0">
                <a:solidFill>
                  <a:schemeClr val="tx1"/>
                </a:solidFill>
                <a:latin typeface="Arial Narrow" panose="020B0606020202030204" pitchFamily="34" charset="0"/>
                <a:sym typeface="+mn-ea"/>
              </a:rPr>
              <a:t>April</a:t>
            </a:r>
            <a:r>
              <a:rPr lang="en-GB" sz="1200" dirty="0" smtClean="0">
                <a:latin typeface="Arial Narrow" panose="020B0606020202030204" pitchFamily="34" charset="0"/>
                <a:ea typeface="Calibri" panose="020F0502020204030204" charset="0"/>
                <a:cs typeface="Times New Roman" panose="02020603050405020304" pitchFamily="18" charset="0"/>
              </a:rPr>
              <a:t> </a:t>
            </a:r>
            <a:r>
              <a:rPr lang="en-GB" sz="1200" dirty="0">
                <a:latin typeface="Arial Narrow" panose="020B0606020202030204" pitchFamily="34" charset="0"/>
                <a:ea typeface="Calibri" panose="020F0502020204030204" charset="0"/>
                <a:cs typeface="Times New Roman" panose="02020603050405020304" pitchFamily="18" charset="0"/>
              </a:rPr>
              <a:t>202</a:t>
            </a:r>
            <a:r>
              <a:rPr lang="pt-PT" altLang="en-GB" sz="1200" dirty="0">
                <a:latin typeface="Arial Narrow" panose="020B0606020202030204" pitchFamily="34" charset="0"/>
                <a:ea typeface="Calibri" panose="020F0502020204030204" charset="0"/>
                <a:cs typeface="Times New Roman" panose="02020603050405020304" pitchFamily="18" charset="0"/>
              </a:rPr>
              <a:t>1</a:t>
            </a:r>
            <a:r>
              <a:rPr lang="pt-PT" sz="1200" dirty="0" smtClean="0">
                <a:latin typeface="Arial Narrow" panose="020B0606020202030204" pitchFamily="34" charset="0"/>
              </a:rPr>
              <a:t>.</a:t>
            </a:r>
          </a:p>
          <a:p>
            <a:pPr algn="just">
              <a:lnSpc>
                <a:spcPct val="85000"/>
              </a:lnSpc>
              <a:spcBef>
                <a:spcPts val="0"/>
              </a:spcBef>
            </a:pPr>
            <a:endParaRPr lang="pt-PT" sz="1200" b="1" i="1" dirty="0">
              <a:solidFill>
                <a:srgbClr val="FFFF00"/>
              </a:solidFill>
              <a:latin typeface="Arial Narrow" panose="020B0606020202030204" pitchFamily="34" charset="0"/>
            </a:endParaRPr>
          </a:p>
          <a:p>
            <a:pPr algn="just">
              <a:lnSpc>
                <a:spcPct val="85000"/>
              </a:lnSpc>
              <a:spcBef>
                <a:spcPts val="0"/>
              </a:spcBef>
            </a:pPr>
            <a:r>
              <a:rPr lang="pt-PT" sz="1200" b="1" i="1" dirty="0">
                <a:solidFill>
                  <a:srgbClr val="008CBA"/>
                </a:solidFill>
                <a:latin typeface="Arial Narrow" panose="020B0606020202030204" pitchFamily="34" charset="0"/>
              </a:rPr>
              <a:t>STEP 3</a:t>
            </a:r>
            <a:r>
              <a:rPr lang="pt-PT" sz="1200" dirty="0">
                <a:solidFill>
                  <a:schemeClr val="tx1"/>
                </a:solidFill>
                <a:latin typeface="Arial Narrow" panose="020B0606020202030204" pitchFamily="34" charset="0"/>
              </a:rPr>
              <a:t>:</a:t>
            </a:r>
            <a:r>
              <a:rPr lang="pt-PT" sz="1200" dirty="0">
                <a:solidFill>
                  <a:srgbClr val="008080"/>
                </a:solidFill>
                <a:latin typeface="Arial Narrow" panose="020B0606020202030204" pitchFamily="34" charset="0"/>
              </a:rPr>
              <a:t> </a:t>
            </a:r>
            <a:r>
              <a:rPr lang="en-GB" sz="1200" dirty="0">
                <a:latin typeface="Arial Narrow" panose="020B0606020202030204" pitchFamily="34" charset="0"/>
                <a:ea typeface="Calibri" panose="020F0502020204030204" charset="0"/>
                <a:cs typeface="Times New Roman" panose="02020603050405020304" pitchFamily="18" charset="0"/>
              </a:rPr>
              <a:t>On </a:t>
            </a:r>
            <a:r>
              <a:rPr lang="pt-PT" altLang="en-GB" sz="1200" dirty="0" smtClean="0">
                <a:latin typeface="Arial Narrow" panose="020B0606020202030204" pitchFamily="34" charset="0"/>
                <a:ea typeface="Calibri" panose="020F0502020204030204" charset="0"/>
                <a:cs typeface="Times New Roman" panose="02020603050405020304" pitchFamily="18" charset="0"/>
              </a:rPr>
              <a:t>15</a:t>
            </a:r>
            <a:r>
              <a:rPr lang="en-GB" sz="1200" dirty="0" smtClean="0">
                <a:latin typeface="Arial Narrow" panose="020B0606020202030204" pitchFamily="34" charset="0"/>
                <a:ea typeface="Calibri" panose="020F0502020204030204" charset="0"/>
                <a:cs typeface="Times New Roman" panose="02020603050405020304" pitchFamily="18" charset="0"/>
              </a:rPr>
              <a:t> </a:t>
            </a:r>
            <a:r>
              <a:rPr lang="pt-PT" altLang="en-GB" sz="1200" dirty="0" smtClean="0">
                <a:latin typeface="Arial Narrow" panose="020B0606020202030204" pitchFamily="34" charset="0"/>
                <a:ea typeface="Calibri" panose="020F0502020204030204" charset="0"/>
                <a:cs typeface="Times New Roman" panose="02020603050405020304" pitchFamily="18" charset="0"/>
              </a:rPr>
              <a:t>May</a:t>
            </a:r>
            <a:r>
              <a:rPr lang="en-GB" sz="1200" dirty="0" smtClean="0">
                <a:latin typeface="Arial Narrow" panose="020B0606020202030204" pitchFamily="34" charset="0"/>
                <a:ea typeface="Calibri" panose="020F0502020204030204" charset="0"/>
                <a:cs typeface="Times New Roman" panose="02020603050405020304" pitchFamily="18" charset="0"/>
              </a:rPr>
              <a:t> </a:t>
            </a:r>
            <a:r>
              <a:rPr lang="en-GB" sz="1200" dirty="0">
                <a:latin typeface="Arial Narrow" panose="020B0606020202030204" pitchFamily="34" charset="0"/>
                <a:ea typeface="Calibri" panose="020F0502020204030204" charset="0"/>
                <a:cs typeface="Times New Roman" panose="02020603050405020304" pitchFamily="18" charset="0"/>
              </a:rPr>
              <a:t>202</a:t>
            </a:r>
            <a:r>
              <a:rPr lang="pt-PT" altLang="en-GB" sz="1200" dirty="0">
                <a:latin typeface="Arial Narrow" panose="020B0606020202030204" pitchFamily="34" charset="0"/>
                <a:ea typeface="Calibri" panose="020F0502020204030204" charset="0"/>
                <a:cs typeface="Times New Roman" panose="02020603050405020304" pitchFamily="18" charset="0"/>
              </a:rPr>
              <a:t>1</a:t>
            </a:r>
            <a:r>
              <a:rPr lang="en-GB" sz="1200" dirty="0">
                <a:latin typeface="Arial Narrow" panose="020B0606020202030204" pitchFamily="34" charset="0"/>
                <a:ea typeface="Calibri" panose="020F0502020204030204" charset="0"/>
                <a:cs typeface="Times New Roman" panose="02020603050405020304" pitchFamily="18" charset="0"/>
              </a:rPr>
              <a:t>, the Agenda of the scheduled meetings will be sent to all reg</a:t>
            </a:r>
            <a:r>
              <a:rPr lang="en-GB" sz="1200" dirty="0">
                <a:solidFill>
                  <a:schemeClr val="tx1"/>
                </a:solidFill>
                <a:latin typeface="Arial Narrow" panose="020B0606020202030204" pitchFamily="34" charset="0"/>
                <a:ea typeface="Calibri" panose="020F0502020204030204" charset="0"/>
                <a:cs typeface="Times New Roman" panose="02020603050405020304" pitchFamily="18" charset="0"/>
              </a:rPr>
              <a:t>istered participants, indicating the profiles of </a:t>
            </a:r>
            <a:r>
              <a:rPr lang="en-GB" sz="1200" dirty="0" smtClean="0">
                <a:solidFill>
                  <a:schemeClr val="tx1"/>
                </a:solidFill>
                <a:latin typeface="Arial Narrow" panose="020B0606020202030204" pitchFamily="34" charset="0"/>
                <a:ea typeface="Calibri" panose="020F0502020204030204" charset="0"/>
                <a:cs typeface="Times New Roman" panose="02020603050405020304" pitchFamily="18" charset="0"/>
              </a:rPr>
              <a:t>their homologues who </a:t>
            </a:r>
            <a:r>
              <a:rPr lang="en-GB" sz="1200" dirty="0">
                <a:solidFill>
                  <a:schemeClr val="tx1"/>
                </a:solidFill>
                <a:latin typeface="Arial Narrow" panose="020B0606020202030204" pitchFamily="34" charset="0"/>
                <a:ea typeface="Calibri" panose="020F0502020204030204" charset="0"/>
                <a:cs typeface="Times New Roman" panose="02020603050405020304" pitchFamily="18" charset="0"/>
              </a:rPr>
              <a:t>should also be registered for </a:t>
            </a:r>
            <a:r>
              <a:rPr lang="en-GB" sz="1200" dirty="0" smtClean="0">
                <a:solidFill>
                  <a:schemeClr val="tx1"/>
                </a:solidFill>
                <a:latin typeface="Arial Narrow" panose="020B0606020202030204" pitchFamily="34" charset="0"/>
                <a:ea typeface="Calibri" panose="020F0502020204030204" charset="0"/>
                <a:cs typeface="Times New Roman" panose="02020603050405020304" pitchFamily="18" charset="0"/>
              </a:rPr>
              <a:t>the relevant scheduled </a:t>
            </a:r>
            <a:r>
              <a:rPr lang="en-GB" sz="1200" dirty="0">
                <a:solidFill>
                  <a:schemeClr val="tx1"/>
                </a:solidFill>
                <a:latin typeface="Arial Narrow" panose="020B0606020202030204" pitchFamily="34" charset="0"/>
                <a:ea typeface="Calibri" panose="020F0502020204030204" charset="0"/>
                <a:cs typeface="Times New Roman" panose="02020603050405020304" pitchFamily="18" charset="0"/>
              </a:rPr>
              <a:t>business meetings</a:t>
            </a:r>
            <a:r>
              <a:rPr lang="pt-PT" sz="1200" dirty="0" smtClean="0">
                <a:solidFill>
                  <a:schemeClr val="tx1"/>
                </a:solidFill>
                <a:latin typeface="Arial Narrow" panose="020B0606020202030204" pitchFamily="34" charset="0"/>
              </a:rPr>
              <a:t>.</a:t>
            </a:r>
          </a:p>
          <a:p>
            <a:pPr algn="just">
              <a:lnSpc>
                <a:spcPct val="85000"/>
              </a:lnSpc>
              <a:spcBef>
                <a:spcPts val="0"/>
              </a:spcBef>
            </a:pPr>
            <a:endParaRPr lang="pt-PT" sz="1200" dirty="0">
              <a:solidFill>
                <a:schemeClr val="tx1"/>
              </a:solidFill>
              <a:latin typeface="Arial Narrow" panose="020B0606020202030204" pitchFamily="34" charset="0"/>
            </a:endParaRPr>
          </a:p>
          <a:p>
            <a:pPr algn="just"/>
            <a:r>
              <a:rPr sz="1200" dirty="0">
                <a:latin typeface="Arial Narrow" panose="020B0606020202030204" pitchFamily="34" charset="0"/>
                <a:ea typeface="Calibri" panose="020F0502020204030204" charset="0"/>
                <a:cs typeface="Times New Roman" panose="02020603050405020304" pitchFamily="18" charset="0"/>
                <a:sym typeface="+mn-ea"/>
              </a:rPr>
              <a:t>The </a:t>
            </a:r>
            <a:r>
              <a:rPr sz="1200" i="1" dirty="0">
                <a:latin typeface="Arial Narrow" panose="020B0606020202030204" pitchFamily="34" charset="0"/>
                <a:ea typeface="Calibri" panose="020F0502020204030204" charset="0"/>
                <a:cs typeface="Times New Roman" panose="02020603050405020304" pitchFamily="18" charset="0"/>
                <a:sym typeface="+mn-ea"/>
              </a:rPr>
              <a:t>BUSINESS ROUND </a:t>
            </a:r>
            <a:r>
              <a:rPr sz="1200" dirty="0">
                <a:latin typeface="Arial Narrow" panose="020B0606020202030204" pitchFamily="34" charset="0"/>
                <a:ea typeface="Calibri" panose="020F0502020204030204" charset="0"/>
                <a:cs typeface="Times New Roman" panose="02020603050405020304" pitchFamily="18" charset="0"/>
                <a:sym typeface="+mn-ea"/>
              </a:rPr>
              <a:t>of the Business Forum entitled </a:t>
            </a:r>
            <a:r>
              <a:rPr lang="pt-PT" sz="1200" dirty="0">
                <a:latin typeface="Arial Narrow" panose="020B0606020202030204" pitchFamily="34" charset="0"/>
                <a:ea typeface="Calibri" panose="020F0502020204030204" charset="0"/>
                <a:cs typeface="Times New Roman" panose="02020603050405020304" pitchFamily="18" charset="0"/>
                <a:sym typeface="+mn-ea"/>
              </a:rPr>
              <a:t>«A</a:t>
            </a:r>
            <a:r>
              <a:rPr sz="1200" i="1" dirty="0">
                <a:latin typeface="Arial Narrow" panose="020B0606020202030204" pitchFamily="34" charset="0"/>
                <a:ea typeface="Calibri" panose="020F0502020204030204" charset="0"/>
                <a:cs typeface="Times New Roman" panose="02020603050405020304" pitchFamily="18" charset="0"/>
                <a:sym typeface="+mn-ea"/>
              </a:rPr>
              <a:t>TLANTIC BUSINESS FORUM</a:t>
            </a:r>
            <a:r>
              <a:rPr lang="pt-PT" sz="1200" dirty="0">
                <a:latin typeface="Arial Narrow" panose="020B0606020202030204" pitchFamily="34" charset="0"/>
                <a:ea typeface="Calibri" panose="020F0502020204030204" charset="0"/>
                <a:cs typeface="Times New Roman" panose="02020603050405020304" pitchFamily="18" charset="0"/>
                <a:sym typeface="+mn-ea"/>
              </a:rPr>
              <a:t>»</a:t>
            </a:r>
            <a:r>
              <a:rPr sz="1200" dirty="0">
                <a:latin typeface="Arial Narrow" panose="020B0606020202030204" pitchFamily="34" charset="0"/>
                <a:ea typeface="Calibri" panose="020F0502020204030204" charset="0"/>
                <a:cs typeface="Times New Roman" panose="02020603050405020304" pitchFamily="18" charset="0"/>
                <a:sym typeface="+mn-ea"/>
              </a:rPr>
              <a:t> will include meetings between business leaders, businessmen, and entrepreneurs from different regions of the globe. </a:t>
            </a:r>
            <a:r>
              <a:rPr lang="en-GB" sz="1200" dirty="0">
                <a:latin typeface="Arial Narrow" panose="020B0606020202030204" pitchFamily="34" charset="0"/>
                <a:ea typeface="Calibri" panose="020F0502020204030204" charset="0"/>
                <a:cs typeface="Times New Roman" panose="02020603050405020304" pitchFamily="18" charset="0"/>
                <a:sym typeface="+mn-ea"/>
              </a:rPr>
              <a:t>The areas of interest are, among others: supply and demand of business opportunities; supply and demand of business partnerships and expertise; supply and demand of products (all types); supply and demand of services (all types); and supply and demand of equipment (all types)</a:t>
            </a:r>
            <a:r>
              <a:rPr lang="pt-PT" sz="1200" dirty="0" smtClean="0">
                <a:latin typeface="Arial Narrow" panose="020B0606020202030204" pitchFamily="34" charset="0"/>
                <a:sym typeface="+mn-ea"/>
              </a:rPr>
              <a:t>.</a:t>
            </a:r>
            <a:endParaRPr lang="en-US" sz="1200" dirty="0">
              <a:solidFill>
                <a:schemeClr val="tx1"/>
              </a:solidFill>
              <a:latin typeface="Arial Narrow" panose="020B0606020202030204" pitchFamily="34" charset="0"/>
            </a:endParaRPr>
          </a:p>
          <a:p>
            <a:pPr algn="just">
              <a:lnSpc>
                <a:spcPct val="85000"/>
              </a:lnSpc>
              <a:spcBef>
                <a:spcPts val="0"/>
              </a:spcBef>
            </a:pPr>
            <a:endParaRPr lang="pt-PT" sz="1200" dirty="0">
              <a:solidFill>
                <a:schemeClr val="tx1"/>
              </a:solidFill>
              <a:latin typeface="Arial Narrow" panose="020B0606020202030204" pitchFamily="34" charset="0"/>
            </a:endParaRPr>
          </a:p>
          <a:p>
            <a:pPr algn="just">
              <a:lnSpc>
                <a:spcPct val="85000"/>
              </a:lnSpc>
              <a:spcBef>
                <a:spcPts val="0"/>
              </a:spcBef>
            </a:pPr>
            <a:r>
              <a:rPr lang="en-GB" sz="1200" dirty="0">
                <a:solidFill>
                  <a:schemeClr val="tx1"/>
                </a:solidFill>
                <a:latin typeface="Arial Narrow" panose="020B0606020202030204" pitchFamily="34" charset="0"/>
                <a:ea typeface="Calibri" panose="020F0502020204030204" charset="0"/>
                <a:cs typeface="Times New Roman" panose="02020603050405020304" pitchFamily="18" charset="0"/>
              </a:rPr>
              <a:t>As the registrations become effective, the </a:t>
            </a:r>
            <a:r>
              <a:rPr lang="en-GB" sz="1200" dirty="0" smtClean="0">
                <a:solidFill>
                  <a:schemeClr val="tx1"/>
                </a:solidFill>
                <a:latin typeface="Arial Narrow" panose="020B0606020202030204" pitchFamily="34" charset="0"/>
                <a:ea typeface="Calibri" panose="020F0502020204030204" charset="0"/>
                <a:cs typeface="Times New Roman" panose="02020603050405020304" pitchFamily="18" charset="0"/>
              </a:rPr>
              <a:t>applicants </a:t>
            </a:r>
            <a:r>
              <a:rPr lang="en-GB" sz="1200" dirty="0">
                <a:solidFill>
                  <a:schemeClr val="tx1"/>
                </a:solidFill>
                <a:latin typeface="Arial Narrow" panose="020B0606020202030204" pitchFamily="34" charset="0"/>
                <a:ea typeface="Calibri" panose="020F0502020204030204" charset="0"/>
                <a:cs typeface="Times New Roman" panose="02020603050405020304" pitchFamily="18" charset="0"/>
              </a:rPr>
              <a:t>will receive, </a:t>
            </a:r>
            <a:r>
              <a:rPr lang="en-GB" sz="1200" dirty="0" smtClean="0">
                <a:solidFill>
                  <a:schemeClr val="tx1"/>
                </a:solidFill>
                <a:latin typeface="Arial Narrow" panose="020B0606020202030204" pitchFamily="34" charset="0"/>
                <a:ea typeface="Calibri" panose="020F0502020204030204" charset="0"/>
                <a:cs typeface="Times New Roman" panose="02020603050405020304" pitchFamily="18" charset="0"/>
              </a:rPr>
              <a:t>weekly updates </a:t>
            </a:r>
            <a:r>
              <a:rPr lang="en-GB" sz="1200" dirty="0">
                <a:solidFill>
                  <a:schemeClr val="tx1"/>
                </a:solidFill>
                <a:latin typeface="Arial Narrow" panose="020B0606020202030204" pitchFamily="34" charset="0"/>
                <a:ea typeface="Calibri" panose="020F0502020204030204" charset="0"/>
                <a:cs typeface="Times New Roman" panose="02020603050405020304" pitchFamily="18" charset="0"/>
              </a:rPr>
              <a:t>on </a:t>
            </a:r>
            <a:r>
              <a:rPr lang="en-GB" sz="1200" dirty="0" smtClean="0">
                <a:solidFill>
                  <a:schemeClr val="tx1"/>
                </a:solidFill>
                <a:latin typeface="Arial Narrow" panose="020B0606020202030204" pitchFamily="34" charset="0"/>
                <a:ea typeface="Calibri" panose="020F0502020204030204" charset="0"/>
                <a:cs typeface="Times New Roman" panose="02020603050405020304" pitchFamily="18" charset="0"/>
              </a:rPr>
              <a:t> </a:t>
            </a:r>
            <a:r>
              <a:rPr lang="en-GB" sz="1200" dirty="0">
                <a:solidFill>
                  <a:schemeClr val="tx1"/>
                </a:solidFill>
                <a:latin typeface="Arial Narrow" panose="020B0606020202030204" pitchFamily="34" charset="0"/>
                <a:ea typeface="Calibri" panose="020F0502020204030204" charset="0"/>
                <a:cs typeface="Times New Roman" panose="02020603050405020304" pitchFamily="18" charset="0"/>
              </a:rPr>
              <a:t>expressions of interest presented </a:t>
            </a:r>
            <a:r>
              <a:rPr lang="en-GB" sz="1200" dirty="0" smtClean="0">
                <a:solidFill>
                  <a:schemeClr val="tx1"/>
                </a:solidFill>
                <a:latin typeface="Arial Narrow" panose="020B0606020202030204" pitchFamily="34" charset="0"/>
                <a:ea typeface="Calibri" panose="020F0502020204030204" charset="0"/>
                <a:cs typeface="Times New Roman" panose="02020603050405020304" pitchFamily="18" charset="0"/>
              </a:rPr>
              <a:t>for </a:t>
            </a:r>
            <a:r>
              <a:rPr lang="en-GB" sz="1200" dirty="0">
                <a:solidFill>
                  <a:schemeClr val="tx1"/>
                </a:solidFill>
                <a:latin typeface="Arial Narrow" panose="020B0606020202030204" pitchFamily="34" charset="0"/>
                <a:ea typeface="Calibri" panose="020F0502020204030204" charset="0"/>
                <a:cs typeface="Times New Roman" panose="02020603050405020304" pitchFamily="18" charset="0"/>
              </a:rPr>
              <a:t>different business </a:t>
            </a:r>
            <a:r>
              <a:rPr lang="en-GB" sz="1200" dirty="0" smtClean="0">
                <a:solidFill>
                  <a:schemeClr val="tx1"/>
                </a:solidFill>
                <a:latin typeface="Arial Narrow" panose="020B0606020202030204" pitchFamily="34" charset="0"/>
                <a:ea typeface="Calibri" panose="020F0502020204030204" charset="0"/>
                <a:cs typeface="Times New Roman" panose="02020603050405020304" pitchFamily="18" charset="0"/>
              </a:rPr>
              <a:t>lines</a:t>
            </a:r>
            <a:r>
              <a:rPr lang="pt-PT" sz="1200" dirty="0">
                <a:solidFill>
                  <a:schemeClr val="tx1"/>
                </a:solidFill>
                <a:latin typeface="Arial Narrow" panose="020B0606020202030204" pitchFamily="34" charset="0"/>
              </a:rPr>
              <a:t> </a:t>
            </a:r>
            <a:r>
              <a:rPr lang="pt-PT" sz="1200" dirty="0" smtClean="0">
                <a:solidFill>
                  <a:schemeClr val="tx1"/>
                </a:solidFill>
                <a:latin typeface="Arial Narrow" panose="020B0606020202030204" pitchFamily="34" charset="0"/>
              </a:rPr>
              <a:t>.</a:t>
            </a:r>
            <a:endParaRPr lang="pt-PT" sz="1200" dirty="0" smtClean="0">
              <a:latin typeface="Arial Narrow" panose="020B0606020202030204" pitchFamily="34" charset="0"/>
            </a:endParaRPr>
          </a:p>
          <a:p>
            <a:pPr algn="just">
              <a:lnSpc>
                <a:spcPct val="85000"/>
              </a:lnSpc>
              <a:spcBef>
                <a:spcPts val="0"/>
              </a:spcBef>
            </a:pPr>
            <a:endParaRPr lang="pt-PT" sz="1200" dirty="0" smtClean="0">
              <a:latin typeface="Arial Narrow" panose="020B0606020202030204" pitchFamily="34" charset="0"/>
            </a:endParaRPr>
          </a:p>
          <a:p>
            <a:pPr algn="just">
              <a:lnSpc>
                <a:spcPct val="85000"/>
              </a:lnSpc>
              <a:spcBef>
                <a:spcPts val="0"/>
              </a:spcBef>
              <a:spcAft>
                <a:spcPts val="1000"/>
              </a:spcAft>
            </a:pPr>
            <a:r>
              <a:rPr lang="en-GB" sz="1200" b="1" i="1" dirty="0" smtClean="0">
                <a:solidFill>
                  <a:srgbClr val="008CBA"/>
                </a:solidFill>
                <a:latin typeface="Arial Narrow" panose="020B0606020202030204" pitchFamily="34" charset="0"/>
                <a:ea typeface="Calibri" panose="020F0502020204030204" charset="0"/>
                <a:cs typeface="Times New Roman" panose="02020603050405020304" pitchFamily="18" charset="0"/>
              </a:rPr>
              <a:t> </a:t>
            </a:r>
            <a:r>
              <a:rPr lang="en-GB" sz="1200" b="1" i="1" dirty="0">
                <a:solidFill>
                  <a:srgbClr val="008CBA"/>
                </a:solidFill>
                <a:latin typeface="Arial Narrow" panose="020B0606020202030204" pitchFamily="34" charset="0"/>
                <a:ea typeface="Calibri" panose="020F0502020204030204" charset="0"/>
                <a:cs typeface="Times New Roman" panose="02020603050405020304" pitchFamily="18" charset="0"/>
              </a:rPr>
              <a:t>BUSINESS </a:t>
            </a:r>
            <a:r>
              <a:rPr lang="en-GB" sz="1200" b="1" i="1" dirty="0" smtClean="0">
                <a:solidFill>
                  <a:srgbClr val="008CBA"/>
                </a:solidFill>
                <a:latin typeface="Arial Narrow" panose="020B0606020202030204" pitchFamily="34" charset="0"/>
                <a:ea typeface="Calibri" panose="020F0502020204030204" charset="0"/>
                <a:cs typeface="Times New Roman" panose="02020603050405020304" pitchFamily="18" charset="0"/>
              </a:rPr>
              <a:t>ROUND METHODOLOGY</a:t>
            </a:r>
            <a:endParaRPr lang="pt-PT" sz="1200" b="1" i="1" dirty="0" smtClean="0">
              <a:solidFill>
                <a:srgbClr val="008CBA"/>
              </a:solidFill>
            </a:endParaRPr>
          </a:p>
          <a:p>
            <a:pPr algn="just">
              <a:lnSpc>
                <a:spcPct val="85000"/>
              </a:lnSpc>
              <a:spcBef>
                <a:spcPts val="0"/>
              </a:spcBef>
            </a:pPr>
            <a:r>
              <a:rPr lang="en-GB" sz="1200" dirty="0">
                <a:solidFill>
                  <a:schemeClr val="tx1"/>
                </a:solidFill>
                <a:latin typeface="Arial Narrow" panose="020B0606020202030204" pitchFamily="34" charset="0"/>
                <a:ea typeface="Calibri" panose="020F0502020204030204" charset="0"/>
                <a:cs typeface="Times New Roman" panose="02020603050405020304" pitchFamily="18" charset="0"/>
              </a:rPr>
              <a:t>The Business Round meetings of the</a:t>
            </a:r>
            <a:r>
              <a:rPr lang="en-GB" sz="1200" i="1" dirty="0">
                <a:solidFill>
                  <a:schemeClr val="tx1"/>
                </a:solidFill>
                <a:latin typeface="Arial Narrow" panose="020B0606020202030204" pitchFamily="34" charset="0"/>
                <a:ea typeface="Calibri" panose="020F0502020204030204" charset="0"/>
                <a:cs typeface="Times New Roman" panose="02020603050405020304" pitchFamily="18" charset="0"/>
              </a:rPr>
              <a:t> FORUM</a:t>
            </a:r>
            <a:r>
              <a:rPr lang="en-GB" sz="1200" dirty="0">
                <a:solidFill>
                  <a:schemeClr val="tx1"/>
                </a:solidFill>
                <a:latin typeface="Arial Narrow" panose="020B0606020202030204" pitchFamily="34" charset="0"/>
                <a:ea typeface="Calibri" panose="020F0502020204030204" charset="0"/>
                <a:cs typeface="Times New Roman" panose="02020603050405020304" pitchFamily="18" charset="0"/>
              </a:rPr>
              <a:t> will be coordinated according to the profiles and objectives of each registered Executive or Entrepreneur. The management will be done by a team that will use specialized software for this purpose. Each participant can directly generate a specific agenda according to </a:t>
            </a:r>
            <a:r>
              <a:rPr lang="en-GB" sz="1200" dirty="0" smtClean="0">
                <a:solidFill>
                  <a:schemeClr val="tx1"/>
                </a:solidFill>
                <a:latin typeface="Arial Narrow" panose="020B0606020202030204" pitchFamily="34" charset="0"/>
                <a:ea typeface="Calibri" panose="020F0502020204030204" charset="0"/>
                <a:cs typeface="Times New Roman" panose="02020603050405020304" pitchFamily="18" charset="0"/>
              </a:rPr>
              <a:t>his objectives </a:t>
            </a:r>
            <a:r>
              <a:rPr lang="en-GB" sz="1200" dirty="0">
                <a:solidFill>
                  <a:schemeClr val="tx1"/>
                </a:solidFill>
                <a:latin typeface="Arial Narrow" panose="020B0606020202030204" pitchFamily="34" charset="0"/>
                <a:ea typeface="Calibri" panose="020F0502020204030204" charset="0"/>
                <a:cs typeface="Times New Roman" panose="02020603050405020304" pitchFamily="18" charset="0"/>
              </a:rPr>
              <a:t>or with the help of assistants. For this purpose, each registered Executive or Entrepreneur will be able to carry out an analysis of the companies and entrepreneurs with whom </a:t>
            </a:r>
            <a:r>
              <a:rPr lang="en-GB" sz="1200" dirty="0" smtClean="0">
                <a:solidFill>
                  <a:schemeClr val="tx1"/>
                </a:solidFill>
                <a:latin typeface="Arial Narrow" panose="020B0606020202030204" pitchFamily="34" charset="0"/>
                <a:ea typeface="Calibri" panose="020F0502020204030204" charset="0"/>
                <a:cs typeface="Times New Roman" panose="02020603050405020304" pitchFamily="18" charset="0"/>
              </a:rPr>
              <a:t>he wishes </a:t>
            </a:r>
            <a:r>
              <a:rPr lang="en-GB" sz="1200" dirty="0">
                <a:solidFill>
                  <a:schemeClr val="tx1"/>
                </a:solidFill>
                <a:latin typeface="Arial Narrow" panose="020B0606020202030204" pitchFamily="34" charset="0"/>
                <a:ea typeface="Calibri" panose="020F0502020204030204" charset="0"/>
                <a:cs typeface="Times New Roman" panose="02020603050405020304" pitchFamily="18" charset="0"/>
              </a:rPr>
              <a:t>to meet and request a meeting through the computer system. The meeting will be scheduled if the counterpart accepts the request for the meeting. No meeting shall be scheduled unless the specific objectives have been defined in advance</a:t>
            </a:r>
            <a:r>
              <a:rPr lang="en-GB" sz="1200" dirty="0" smtClean="0">
                <a:solidFill>
                  <a:schemeClr val="tx1"/>
                </a:solidFill>
                <a:latin typeface="Arial Narrow" panose="020B0606020202030204" pitchFamily="34" charset="0"/>
                <a:ea typeface="Calibri" panose="020F0502020204030204" charset="0"/>
                <a:cs typeface="Times New Roman" panose="02020603050405020304" pitchFamily="18" charset="0"/>
              </a:rPr>
              <a:t>.</a:t>
            </a:r>
          </a:p>
          <a:p>
            <a:pPr algn="just">
              <a:lnSpc>
                <a:spcPct val="85000"/>
              </a:lnSpc>
              <a:spcBef>
                <a:spcPts val="0"/>
              </a:spcBef>
            </a:pPr>
            <a:endParaRPr lang="pt-PT" sz="1200" dirty="0" smtClean="0">
              <a:solidFill>
                <a:schemeClr val="tx1"/>
              </a:solidFill>
              <a:latin typeface="Arial Narrow" panose="020B0606020202030204" pitchFamily="34" charset="0"/>
            </a:endParaRPr>
          </a:p>
          <a:p>
            <a:pPr algn="just">
              <a:lnSpc>
                <a:spcPct val="85000"/>
              </a:lnSpc>
              <a:spcBef>
                <a:spcPts val="0"/>
              </a:spcBef>
            </a:pPr>
            <a:r>
              <a:rPr lang="en-GB" sz="1200" dirty="0">
                <a:solidFill>
                  <a:schemeClr val="tx1"/>
                </a:solidFill>
                <a:latin typeface="Arial Narrow" panose="020B0606020202030204" pitchFamily="34" charset="0"/>
                <a:ea typeface="Calibri" panose="020F0502020204030204" charset="0"/>
                <a:cs typeface="Times New Roman" panose="02020603050405020304" pitchFamily="18" charset="0"/>
              </a:rPr>
              <a:t>However, it is important to clarify that the Organization does not guarantee that the participants </a:t>
            </a:r>
            <a:r>
              <a:rPr lang="en-GB" sz="1200" dirty="0" smtClean="0">
                <a:solidFill>
                  <a:schemeClr val="tx1"/>
                </a:solidFill>
                <a:latin typeface="Arial Narrow" panose="020B0606020202030204" pitchFamily="34" charset="0"/>
                <a:ea typeface="Calibri" panose="020F0502020204030204" charset="0"/>
                <a:cs typeface="Times New Roman" panose="02020603050405020304" pitchFamily="18" charset="0"/>
              </a:rPr>
              <a:t>will have </a:t>
            </a:r>
            <a:r>
              <a:rPr lang="en-GB" sz="1200" dirty="0">
                <a:solidFill>
                  <a:schemeClr val="tx1"/>
                </a:solidFill>
                <a:latin typeface="Arial Narrow" panose="020B0606020202030204" pitchFamily="34" charset="0"/>
                <a:ea typeface="Calibri" panose="020F0502020204030204" charset="0"/>
                <a:cs typeface="Times New Roman" panose="02020603050405020304" pitchFamily="18" charset="0"/>
              </a:rPr>
              <a:t>the intended </a:t>
            </a:r>
            <a:r>
              <a:rPr lang="en-GB" sz="1200" dirty="0" smtClean="0">
                <a:solidFill>
                  <a:schemeClr val="tx1"/>
                </a:solidFill>
                <a:latin typeface="Arial Narrow" panose="020B0606020202030204" pitchFamily="34" charset="0"/>
                <a:ea typeface="Calibri" panose="020F0502020204030204" charset="0"/>
                <a:cs typeface="Times New Roman" panose="02020603050405020304" pitchFamily="18" charset="0"/>
              </a:rPr>
              <a:t>meetings </a:t>
            </a:r>
            <a:r>
              <a:rPr lang="en-GB" sz="1200" dirty="0">
                <a:solidFill>
                  <a:schemeClr val="tx1"/>
                </a:solidFill>
                <a:latin typeface="Arial Narrow" panose="020B0606020202030204" pitchFamily="34" charset="0"/>
                <a:ea typeface="Calibri" panose="020F0502020204030204" charset="0"/>
                <a:cs typeface="Times New Roman" panose="02020603050405020304" pitchFamily="18" charset="0"/>
              </a:rPr>
              <a:t>since the objective of the Business Round is the planning and </a:t>
            </a:r>
            <a:r>
              <a:rPr lang="en-GB" sz="1200" dirty="0" smtClean="0">
                <a:solidFill>
                  <a:schemeClr val="tx1"/>
                </a:solidFill>
                <a:latin typeface="Arial Narrow" panose="020B0606020202030204" pitchFamily="34" charset="0"/>
                <a:ea typeface="Calibri" panose="020F0502020204030204" charset="0"/>
                <a:cs typeface="Times New Roman" panose="02020603050405020304" pitchFamily="18" charset="0"/>
              </a:rPr>
              <a:t>the coordination </a:t>
            </a:r>
            <a:r>
              <a:rPr lang="en-GB" sz="1200" dirty="0">
                <a:solidFill>
                  <a:schemeClr val="tx1"/>
                </a:solidFill>
                <a:latin typeface="Arial Narrow" panose="020B0606020202030204" pitchFamily="34" charset="0"/>
                <a:ea typeface="Calibri" panose="020F0502020204030204" charset="0"/>
                <a:cs typeface="Times New Roman" panose="02020603050405020304" pitchFamily="18" charset="0"/>
              </a:rPr>
              <a:t>of important and quality meetings, with specific and well-defined objectives. The scheduling and coordination of meetings </a:t>
            </a:r>
            <a:r>
              <a:rPr lang="en-GB" sz="1200" dirty="0" smtClean="0">
                <a:solidFill>
                  <a:schemeClr val="tx1"/>
                </a:solidFill>
                <a:latin typeface="Arial Narrow" panose="020B0606020202030204" pitchFamily="34" charset="0"/>
                <a:ea typeface="Calibri" panose="020F0502020204030204" charset="0"/>
                <a:cs typeface="Times New Roman" panose="02020603050405020304" pitchFamily="18" charset="0"/>
              </a:rPr>
              <a:t>depend </a:t>
            </a:r>
            <a:r>
              <a:rPr lang="en-GB" sz="1200" dirty="0">
                <a:solidFill>
                  <a:schemeClr val="tx1"/>
                </a:solidFill>
                <a:latin typeface="Arial Narrow" panose="020B0606020202030204" pitchFamily="34" charset="0"/>
                <a:ea typeface="Calibri" panose="020F0502020204030204" charset="0"/>
                <a:cs typeface="Times New Roman" panose="02020603050405020304" pitchFamily="18" charset="0"/>
              </a:rPr>
              <a:t>on the existence of a counterpart willing to meet with the representatives of the registered companies or entrepreneurs, with very clear objectives. Participants must have the </a:t>
            </a:r>
            <a:r>
              <a:rPr lang="en-GB" sz="1200" dirty="0" smtClean="0">
                <a:solidFill>
                  <a:schemeClr val="tx1"/>
                </a:solidFill>
                <a:latin typeface="Arial Narrow" panose="020B0606020202030204" pitchFamily="34" charset="0"/>
                <a:ea typeface="Calibri" panose="020F0502020204030204" charset="0"/>
                <a:cs typeface="Times New Roman" panose="02020603050405020304" pitchFamily="18" charset="0"/>
              </a:rPr>
              <a:t>authority to </a:t>
            </a:r>
            <a:r>
              <a:rPr lang="en-GB" sz="1200" dirty="0">
                <a:solidFill>
                  <a:schemeClr val="tx1"/>
                </a:solidFill>
                <a:latin typeface="Arial Narrow" panose="020B0606020202030204" pitchFamily="34" charset="0"/>
                <a:ea typeface="Calibri" panose="020F0502020204030204" charset="0"/>
                <a:cs typeface="Times New Roman" panose="02020603050405020304" pitchFamily="18" charset="0"/>
              </a:rPr>
              <a:t>make </a:t>
            </a:r>
            <a:r>
              <a:rPr lang="en-GB" sz="1200" dirty="0" smtClean="0">
                <a:solidFill>
                  <a:schemeClr val="tx1"/>
                </a:solidFill>
                <a:latin typeface="Arial Narrow" panose="020B0606020202030204" pitchFamily="34" charset="0"/>
                <a:ea typeface="Calibri" panose="020F0502020204030204" charset="0"/>
                <a:cs typeface="Times New Roman" panose="02020603050405020304" pitchFamily="18" charset="0"/>
              </a:rPr>
              <a:t>decisions.</a:t>
            </a:r>
          </a:p>
        </p:txBody>
      </p:sp>
      <p:sp>
        <p:nvSpPr>
          <p:cNvPr id="20"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6</a:t>
            </a:fld>
            <a:endParaRPr lang="fr-FR" altLang="pt-PT" sz="1200" b="1" i="1" u="sng" dirty="0" smtClean="0">
              <a:solidFill>
                <a:schemeClr val="tx1"/>
              </a:solidFill>
            </a:endParaRPr>
          </a:p>
        </p:txBody>
      </p:sp>
      <p:pic>
        <p:nvPicPr>
          <p:cNvPr id="89" name="Imagem 88" descr="logo"/>
          <p:cNvPicPr>
            <a:picLocks noChangeAspect="1"/>
          </p:cNvPicPr>
          <p:nvPr/>
        </p:nvPicPr>
        <p:blipFill>
          <a:blip r:embed="rId5"/>
          <a:stretch>
            <a:fillRect/>
          </a:stretch>
        </p:blipFill>
        <p:spPr>
          <a:xfrm>
            <a:off x="9074150" y="124460"/>
            <a:ext cx="3107055" cy="681990"/>
          </a:xfrm>
          <a:prstGeom prst="rect">
            <a:avLst/>
          </a:prstGeom>
        </p:spPr>
      </p:pic>
      <p:pic>
        <p:nvPicPr>
          <p:cNvPr id="90" name="Imagem 89" descr="logo"/>
          <p:cNvPicPr>
            <a:picLocks noChangeAspect="1"/>
          </p:cNvPicPr>
          <p:nvPr/>
        </p:nvPicPr>
        <p:blipFill>
          <a:blip r:embed="rId6"/>
          <a:stretch>
            <a:fillRect/>
          </a:stretch>
        </p:blipFill>
        <p:spPr>
          <a:xfrm>
            <a:off x="-10795" y="120650"/>
            <a:ext cx="4168140" cy="91503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riângulo Retângulo 42"/>
          <p:cNvSpPr/>
          <p:nvPr/>
        </p:nvSpPr>
        <p:spPr>
          <a:xfrm flipH="1">
            <a:off x="-9525" y="243840"/>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pic>
        <p:nvPicPr>
          <p:cNvPr id="18" name="Imagem 17" descr="LOGO-Paises ecowas"/>
          <p:cNvPicPr>
            <a:picLocks noChangeAspect="1"/>
          </p:cNvPicPr>
          <p:nvPr/>
        </p:nvPicPr>
        <p:blipFill>
          <a:blip r:embed="rId2"/>
          <a:stretch>
            <a:fillRect/>
          </a:stretch>
        </p:blipFill>
        <p:spPr>
          <a:xfrm>
            <a:off x="10795" y="2979420"/>
            <a:ext cx="3897630" cy="3858260"/>
          </a:xfrm>
          <a:prstGeom prst="rect">
            <a:avLst/>
          </a:prstGeom>
        </p:spPr>
      </p:pic>
      <p:pic>
        <p:nvPicPr>
          <p:cNvPr id="15"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pic>
        <p:nvPicPr>
          <p:cNvPr id="12" name="Imagem 11"/>
          <p:cNvPicPr>
            <a:picLocks noChangeAspect="1"/>
          </p:cNvPicPr>
          <p:nvPr/>
        </p:nvPicPr>
        <p:blipFill>
          <a:blip r:embed="rId4"/>
          <a:stretch>
            <a:fillRect/>
          </a:stretch>
        </p:blipFill>
        <p:spPr>
          <a:xfrm>
            <a:off x="315595" y="1340485"/>
            <a:ext cx="2413000" cy="1356995"/>
          </a:xfrm>
          <a:prstGeom prst="rect">
            <a:avLst/>
          </a:prstGeom>
        </p:spPr>
      </p:pic>
      <p:sp>
        <p:nvSpPr>
          <p:cNvPr id="3" name="CaixaDeTexto 2"/>
          <p:cNvSpPr txBox="1"/>
          <p:nvPr/>
        </p:nvSpPr>
        <p:spPr>
          <a:xfrm>
            <a:off x="3514090" y="1414145"/>
            <a:ext cx="8580755" cy="5323205"/>
          </a:xfrm>
          <a:prstGeom prst="rect">
            <a:avLst/>
          </a:prstGeom>
          <a:noFill/>
        </p:spPr>
        <p:txBody>
          <a:bodyPr wrap="square">
            <a:spAutoFit/>
          </a:bodyPr>
          <a:lstStyle/>
          <a:p>
            <a:pPr algn="just">
              <a:lnSpc>
                <a:spcPts val="1200"/>
              </a:lnSpc>
              <a:spcBef>
                <a:spcPts val="0"/>
              </a:spcBef>
              <a:spcAft>
                <a:spcPts val="0"/>
              </a:spcAft>
            </a:pPr>
            <a:r>
              <a:rPr lang="en-GB" sz="1400" b="1" i="1" dirty="0" smtClean="0">
                <a:solidFill>
                  <a:srgbClr val="008CBA"/>
                </a:solidFill>
                <a:latin typeface="Arial Narrow" panose="020B0606020202030204" pitchFamily="34" charset="0"/>
                <a:ea typeface="Calibri" panose="020F0502020204030204" charset="0"/>
                <a:cs typeface="Times New Roman" panose="02020603050405020304" pitchFamily="18" charset="0"/>
              </a:rPr>
              <a:t>BENEFITS OF THE FORUM BUSINESS ROUND</a:t>
            </a:r>
            <a:endParaRPr lang="pt-PT" sz="1400" dirty="0">
              <a:solidFill>
                <a:srgbClr val="008CBA"/>
              </a:solidFill>
              <a:latin typeface="Arial Narrow" panose="020B0606020202030204" pitchFamily="34" charset="0"/>
            </a:endParaRPr>
          </a:p>
          <a:p>
            <a:pPr algn="just">
              <a:lnSpc>
                <a:spcPts val="1200"/>
              </a:lnSpc>
              <a:spcBef>
                <a:spcPts val="0"/>
              </a:spcBef>
              <a:spcAft>
                <a:spcPts val="0"/>
              </a:spcAft>
            </a:pPr>
            <a:r>
              <a:rPr lang="en-GB" sz="1200" dirty="0">
                <a:latin typeface="Arial Narrow" panose="020B0606020202030204" pitchFamily="34" charset="0"/>
                <a:ea typeface="Calibri" panose="020F0502020204030204" charset="0"/>
                <a:cs typeface="Times New Roman" panose="02020603050405020304" pitchFamily="18" charset="0"/>
              </a:rPr>
              <a:t>If your company or activity is linked to trade, import and export, logistics, investment and business participation, exercising the function of executive innovation, information technology, marketing, e-commerce, agriculture, livestock, tourism, hotels, training or consulting, a meeting in the Business Round can offer you important business opportunities, as well as help you find solutions to expand your market, connecting you to partners or potential strategic partners in a market of high potential and full of business opportunities.</a:t>
            </a:r>
            <a:endParaRPr lang="pt-PT" sz="1200" dirty="0" smtClean="0">
              <a:latin typeface="Arial Narrow" panose="020B0606020202030204" pitchFamily="34" charset="0"/>
            </a:endParaRPr>
          </a:p>
          <a:p>
            <a:pPr algn="just">
              <a:lnSpc>
                <a:spcPts val="1200"/>
              </a:lnSpc>
              <a:spcBef>
                <a:spcPts val="0"/>
              </a:spcBef>
              <a:spcAft>
                <a:spcPts val="0"/>
              </a:spcAft>
            </a:pPr>
            <a:endParaRPr lang="pt-PT" sz="1200" dirty="0">
              <a:latin typeface="Arial Narrow" panose="020B0606020202030204" pitchFamily="34" charset="0"/>
            </a:endParaRPr>
          </a:p>
          <a:p>
            <a:pPr algn="just">
              <a:lnSpc>
                <a:spcPts val="1200"/>
              </a:lnSpc>
              <a:spcBef>
                <a:spcPts val="0"/>
              </a:spcBef>
              <a:spcAft>
                <a:spcPts val="0"/>
              </a:spcAft>
            </a:pPr>
            <a:r>
              <a:rPr lang="en-GB" sz="1200" b="1" dirty="0">
                <a:solidFill>
                  <a:srgbClr val="008CBA"/>
                </a:solidFill>
                <a:latin typeface="Arial Narrow" panose="020B0606020202030204" pitchFamily="34" charset="0"/>
                <a:ea typeface="Calibri" panose="020F0502020204030204" charset="0"/>
                <a:cs typeface="Times New Roman" panose="02020603050405020304" pitchFamily="18" charset="0"/>
              </a:rPr>
              <a:t>The main benefits of participating in the Business Round of the Forum are </a:t>
            </a:r>
            <a:r>
              <a:rPr lang="pt-PT" sz="1200" b="1" i="1" dirty="0" smtClean="0">
                <a:solidFill>
                  <a:srgbClr val="008CBA"/>
                </a:solidFill>
                <a:latin typeface="Arial Narrow" panose="020B0606020202030204" pitchFamily="34" charset="0"/>
              </a:rPr>
              <a:t>:</a:t>
            </a:r>
            <a:endParaRPr lang="pt-PT" sz="1200" b="1" i="1" dirty="0">
              <a:solidFill>
                <a:srgbClr val="008CBA"/>
              </a:solidFill>
              <a:latin typeface="Arial Narrow" panose="020B0606020202030204" pitchFamily="34" charset="0"/>
            </a:endParaRPr>
          </a:p>
          <a:p>
            <a:pPr lvl="0" algn="just">
              <a:lnSpc>
                <a:spcPts val="1200"/>
              </a:lnSpc>
              <a:spcBef>
                <a:spcPts val="0"/>
              </a:spcBef>
              <a:spcAft>
                <a:spcPts val="0"/>
              </a:spcAft>
            </a:pPr>
            <a:r>
              <a:rPr lang="pt-PT" sz="1200" dirty="0" smtClean="0">
                <a:solidFill>
                  <a:srgbClr val="008CBA"/>
                </a:solidFill>
                <a:latin typeface="Arial Narrow" panose="020B0606020202030204" pitchFamily="34" charset="0"/>
              </a:rPr>
              <a:t>■ </a:t>
            </a:r>
            <a:r>
              <a:rPr lang="en-GB" sz="1200" dirty="0">
                <a:latin typeface="Arial Narrow" panose="020B0606020202030204" pitchFamily="34" charset="0"/>
                <a:ea typeface="Calibri" panose="020F0502020204030204" charset="0"/>
                <a:cs typeface="Times New Roman" panose="02020603050405020304" pitchFamily="18" charset="0"/>
              </a:rPr>
              <a:t>Saving time and logistics: each executive or entrepreneur, through the Business Round, can hold </a:t>
            </a:r>
            <a:r>
              <a:rPr lang="en-GB" sz="1200" dirty="0" smtClean="0">
                <a:latin typeface="Arial Narrow" panose="020B0606020202030204" pitchFamily="34" charset="0"/>
                <a:ea typeface="Calibri" panose="020F0502020204030204" charset="0"/>
                <a:cs typeface="Times New Roman" panose="02020603050405020304" pitchFamily="18" charset="0"/>
              </a:rPr>
              <a:t>up, </a:t>
            </a:r>
            <a:r>
              <a:rPr lang="en-GB" sz="1200" dirty="0">
                <a:latin typeface="Arial Narrow" panose="020B0606020202030204" pitchFamily="34" charset="0"/>
                <a:ea typeface="Calibri" panose="020F0502020204030204" charset="0"/>
                <a:cs typeface="Times New Roman" panose="02020603050405020304" pitchFamily="18" charset="0"/>
              </a:rPr>
              <a:t>to 16 meetings of 30 minutes each, during </a:t>
            </a:r>
            <a:r>
              <a:rPr lang="pt-PT" altLang="en-GB" sz="1200" dirty="0">
                <a:latin typeface="Arial Narrow" panose="020B0606020202030204" pitchFamily="34" charset="0"/>
                <a:ea typeface="Calibri" panose="020F0502020204030204" charset="0"/>
                <a:cs typeface="Times New Roman" panose="02020603050405020304" pitchFamily="18" charset="0"/>
              </a:rPr>
              <a:t>09</a:t>
            </a:r>
            <a:r>
              <a:rPr lang="en-GB" sz="1200" dirty="0">
                <a:latin typeface="Arial Narrow" panose="020B0606020202030204" pitchFamily="34" charset="0"/>
                <a:ea typeface="Calibri" panose="020F0502020204030204" charset="0"/>
                <a:cs typeface="Times New Roman" panose="02020603050405020304" pitchFamily="18" charset="0"/>
              </a:rPr>
              <a:t> </a:t>
            </a:r>
            <a:r>
              <a:rPr lang="pt-PT" altLang="en-GB" sz="1200" dirty="0" smtClean="0">
                <a:latin typeface="Arial Narrow" panose="020B0606020202030204" pitchFamily="34" charset="0"/>
                <a:ea typeface="Calibri" panose="020F0502020204030204" charset="0"/>
                <a:cs typeface="Times New Roman" panose="02020603050405020304" pitchFamily="18" charset="0"/>
              </a:rPr>
              <a:t>June</a:t>
            </a:r>
            <a:r>
              <a:rPr lang="en-GB" sz="1200" dirty="0" smtClean="0">
                <a:latin typeface="Arial Narrow" panose="020B0606020202030204" pitchFamily="34" charset="0"/>
                <a:ea typeface="Calibri" panose="020F0502020204030204" charset="0"/>
                <a:cs typeface="Times New Roman" panose="02020603050405020304" pitchFamily="18" charset="0"/>
              </a:rPr>
              <a:t> </a:t>
            </a:r>
            <a:r>
              <a:rPr lang="en-GB" sz="1200" dirty="0">
                <a:latin typeface="Arial Narrow" panose="020B0606020202030204" pitchFamily="34" charset="0"/>
                <a:ea typeface="Calibri" panose="020F0502020204030204" charset="0"/>
                <a:cs typeface="Times New Roman" panose="02020603050405020304" pitchFamily="18" charset="0"/>
              </a:rPr>
              <a:t>202</a:t>
            </a:r>
            <a:r>
              <a:rPr lang="pt-PT" altLang="en-GB" sz="1200" dirty="0">
                <a:latin typeface="Arial Narrow" panose="020B0606020202030204" pitchFamily="34" charset="0"/>
                <a:ea typeface="Calibri" panose="020F0502020204030204" charset="0"/>
                <a:cs typeface="Times New Roman" panose="02020603050405020304" pitchFamily="18" charset="0"/>
              </a:rPr>
              <a:t>1</a:t>
            </a:r>
            <a:r>
              <a:rPr lang="en-GB" sz="1200" dirty="0">
                <a:latin typeface="Arial Narrow" panose="020B0606020202030204" pitchFamily="34" charset="0"/>
                <a:ea typeface="Calibri" panose="020F0502020204030204" charset="0"/>
                <a:cs typeface="Times New Roman" panose="02020603050405020304" pitchFamily="18" charset="0"/>
              </a:rPr>
              <a:t>, and each of the meetings is prepared in advance, which will enable concrete results according to the defined objectives. If your company</a:t>
            </a:r>
            <a:r>
              <a:rPr lang="en-GB" sz="1200" dirty="0">
                <a:solidFill>
                  <a:schemeClr val="tx1"/>
                </a:solidFill>
                <a:latin typeface="Arial Narrow" panose="020B0606020202030204" pitchFamily="34" charset="0"/>
                <a:ea typeface="Calibri" panose="020F0502020204030204" charset="0"/>
                <a:cs typeface="Times New Roman" panose="02020603050405020304" pitchFamily="18" charset="0"/>
              </a:rPr>
              <a:t> </a:t>
            </a:r>
            <a:r>
              <a:rPr lang="en-GB" sz="1200" dirty="0" smtClean="0">
                <a:solidFill>
                  <a:schemeClr val="tx1"/>
                </a:solidFill>
                <a:latin typeface="Arial Narrow" panose="020B0606020202030204" pitchFamily="34" charset="0"/>
                <a:ea typeface="Calibri" panose="020F0502020204030204" charset="0"/>
                <a:cs typeface="Times New Roman" panose="02020603050405020304" pitchFamily="18" charset="0"/>
              </a:rPr>
              <a:t>registers </a:t>
            </a:r>
            <a:r>
              <a:rPr lang="en-GB" sz="1200" dirty="0">
                <a:latin typeface="Arial Narrow" panose="020B0606020202030204" pitchFamily="34" charset="0"/>
                <a:ea typeface="Calibri" panose="020F0502020204030204" charset="0"/>
                <a:cs typeface="Times New Roman" panose="02020603050405020304" pitchFamily="18" charset="0"/>
              </a:rPr>
              <a:t>for </a:t>
            </a:r>
            <a:r>
              <a:rPr lang="en-GB" sz="1200" dirty="0" smtClean="0">
                <a:latin typeface="Arial Narrow" panose="020B0606020202030204" pitchFamily="34" charset="0"/>
                <a:ea typeface="Calibri" panose="020F0502020204030204" charset="0"/>
                <a:cs typeface="Times New Roman" panose="02020603050405020304" pitchFamily="18" charset="0"/>
              </a:rPr>
              <a:t>example </a:t>
            </a:r>
            <a:r>
              <a:rPr lang="en-GB" sz="1200" dirty="0">
                <a:solidFill>
                  <a:schemeClr val="tx1"/>
                </a:solidFill>
                <a:latin typeface="Arial Narrow" panose="020B0606020202030204" pitchFamily="34" charset="0"/>
                <a:ea typeface="Calibri" panose="020F0502020204030204" charset="0"/>
                <a:cs typeface="Times New Roman" panose="02020603050405020304" pitchFamily="18" charset="0"/>
              </a:rPr>
              <a:t>4 </a:t>
            </a:r>
            <a:r>
              <a:rPr lang="en-GB" sz="1200" dirty="0" smtClean="0">
                <a:solidFill>
                  <a:schemeClr val="tx1"/>
                </a:solidFill>
                <a:latin typeface="Arial Narrow" panose="020B0606020202030204" pitchFamily="34" charset="0"/>
                <a:ea typeface="Calibri" panose="020F0502020204030204" charset="0"/>
                <a:cs typeface="Times New Roman" panose="02020603050405020304" pitchFamily="18" charset="0"/>
              </a:rPr>
              <a:t>leaders, </a:t>
            </a:r>
            <a:r>
              <a:rPr lang="en-GB" sz="1200" dirty="0">
                <a:latin typeface="Arial Narrow" panose="020B0606020202030204" pitchFamily="34" charset="0"/>
                <a:ea typeface="Calibri" panose="020F0502020204030204" charset="0"/>
                <a:cs typeface="Times New Roman" panose="02020603050405020304" pitchFamily="18" charset="0"/>
              </a:rPr>
              <a:t>it can hold up to 64 important meetings with </a:t>
            </a:r>
            <a:r>
              <a:rPr lang="en-GB" sz="1200" dirty="0" smtClean="0">
                <a:latin typeface="Arial Narrow" panose="020B0606020202030204" pitchFamily="34" charset="0"/>
                <a:ea typeface="Calibri" panose="020F0502020204030204" charset="0"/>
                <a:cs typeface="Times New Roman" panose="02020603050405020304" pitchFamily="18" charset="0"/>
              </a:rPr>
              <a:t>leaders </a:t>
            </a:r>
            <a:r>
              <a:rPr lang="en-GB" sz="1200" dirty="0">
                <a:latin typeface="Arial Narrow" panose="020B0606020202030204" pitchFamily="34" charset="0"/>
                <a:ea typeface="Calibri" panose="020F0502020204030204" charset="0"/>
                <a:cs typeface="Times New Roman" panose="02020603050405020304" pitchFamily="18" charset="0"/>
              </a:rPr>
              <a:t>from 20 countries on a single day, which in other circumstances would mean weeks or even months of travel, stays, coordination and time required for that </a:t>
            </a:r>
            <a:r>
              <a:rPr lang="en-GB" sz="1200" dirty="0" smtClean="0">
                <a:latin typeface="Arial Narrow" panose="020B0606020202030204" pitchFamily="34" charset="0"/>
                <a:ea typeface="Calibri" panose="020F0502020204030204" charset="0"/>
                <a:cs typeface="Times New Roman" panose="02020603050405020304" pitchFamily="18" charset="0"/>
              </a:rPr>
              <a:t>purpose.</a:t>
            </a:r>
            <a:endParaRPr lang="pt-PT" sz="1200" dirty="0" smtClean="0">
              <a:latin typeface="Arial Narrow" panose="020B0606020202030204" pitchFamily="34" charset="0"/>
            </a:endParaRPr>
          </a:p>
          <a:p>
            <a:pPr lvl="0" algn="just">
              <a:lnSpc>
                <a:spcPts val="1200"/>
              </a:lnSpc>
              <a:spcBef>
                <a:spcPts val="0"/>
              </a:spcBef>
              <a:spcAft>
                <a:spcPts val="0"/>
              </a:spcAft>
            </a:pPr>
            <a:r>
              <a:rPr lang="pt-PT" sz="1200" dirty="0">
                <a:solidFill>
                  <a:srgbClr val="008CBA"/>
                </a:solidFill>
                <a:latin typeface="Arial Narrow" panose="020B0606020202030204" pitchFamily="34" charset="0"/>
              </a:rPr>
              <a:t>■ </a:t>
            </a:r>
            <a:r>
              <a:rPr lang="en-GB" sz="1200" dirty="0">
                <a:latin typeface="Arial Narrow" panose="020B0606020202030204" pitchFamily="34" charset="0"/>
                <a:ea typeface="Calibri" panose="020F0502020204030204" charset="0"/>
                <a:cs typeface="Times New Roman" panose="02020603050405020304" pitchFamily="18" charset="0"/>
              </a:rPr>
              <a:t>Expansion of your base of business contacts and meeting other players in your  </a:t>
            </a:r>
            <a:r>
              <a:rPr lang="en-GB" sz="1200" dirty="0" smtClean="0">
                <a:latin typeface="Arial Narrow" panose="020B0606020202030204" pitchFamily="34" charset="0"/>
                <a:ea typeface="Calibri" panose="020F0502020204030204" charset="0"/>
                <a:cs typeface="Times New Roman" panose="02020603050405020304" pitchFamily="18" charset="0"/>
              </a:rPr>
              <a:t>main sector by creating </a:t>
            </a:r>
            <a:r>
              <a:rPr lang="en-GB" sz="1200" dirty="0">
                <a:latin typeface="Arial Narrow" panose="020B0606020202030204" pitchFamily="34" charset="0"/>
                <a:ea typeface="Calibri" panose="020F0502020204030204" charset="0"/>
                <a:cs typeface="Times New Roman" panose="02020603050405020304" pitchFamily="18" charset="0"/>
              </a:rPr>
              <a:t>alliances and partnerships </a:t>
            </a:r>
            <a:r>
              <a:rPr lang="en-GB" sz="1200" dirty="0" smtClean="0">
                <a:latin typeface="Arial Narrow" panose="020B0606020202030204" pitchFamily="34" charset="0"/>
                <a:ea typeface="Calibri" panose="020F0502020204030204" charset="0"/>
                <a:cs typeface="Times New Roman" panose="02020603050405020304" pitchFamily="18" charset="0"/>
              </a:rPr>
              <a:t>that allow you to </a:t>
            </a:r>
            <a:r>
              <a:rPr lang="en-GB" sz="1200" dirty="0">
                <a:latin typeface="Arial Narrow" panose="020B0606020202030204" pitchFamily="34" charset="0"/>
                <a:ea typeface="Calibri" panose="020F0502020204030204" charset="0"/>
                <a:cs typeface="Times New Roman" panose="02020603050405020304" pitchFamily="18" charset="0"/>
              </a:rPr>
              <a:t>expand your business network</a:t>
            </a:r>
            <a:r>
              <a:rPr lang="pt-PT" sz="1200" dirty="0" smtClean="0">
                <a:latin typeface="Arial Narrow" panose="020B0606020202030204" pitchFamily="34" charset="0"/>
              </a:rPr>
              <a:t>.</a:t>
            </a:r>
          </a:p>
          <a:p>
            <a:pPr lvl="0" algn="just">
              <a:lnSpc>
                <a:spcPts val="1200"/>
              </a:lnSpc>
              <a:spcBef>
                <a:spcPts val="0"/>
              </a:spcBef>
              <a:spcAft>
                <a:spcPts val="0"/>
              </a:spcAft>
            </a:pPr>
            <a:r>
              <a:rPr lang="pt-PT" sz="1200" dirty="0">
                <a:solidFill>
                  <a:srgbClr val="008CBA"/>
                </a:solidFill>
                <a:latin typeface="Arial Narrow" panose="020B0606020202030204" pitchFamily="34" charset="0"/>
              </a:rPr>
              <a:t>■ </a:t>
            </a:r>
            <a:r>
              <a:rPr lang="en-GB" sz="1200" dirty="0">
                <a:latin typeface="Arial Narrow" panose="020B0606020202030204" pitchFamily="34" charset="0"/>
                <a:ea typeface="Calibri" panose="020F0502020204030204" charset="0"/>
                <a:cs typeface="Times New Roman" panose="02020603050405020304" pitchFamily="18" charset="0"/>
              </a:rPr>
              <a:t>Establish contacts with the main companies and professionals in the sector of your activity that would otherwise be very difficult to achieve</a:t>
            </a:r>
            <a:r>
              <a:rPr lang="pt-PT" sz="1200" dirty="0" smtClean="0">
                <a:latin typeface="Arial Narrow" panose="020B0606020202030204" pitchFamily="34" charset="0"/>
              </a:rPr>
              <a:t>.</a:t>
            </a:r>
          </a:p>
          <a:p>
            <a:pPr lvl="0" algn="just">
              <a:lnSpc>
                <a:spcPts val="1200"/>
              </a:lnSpc>
              <a:spcBef>
                <a:spcPts val="0"/>
              </a:spcBef>
              <a:spcAft>
                <a:spcPts val="0"/>
              </a:spcAft>
            </a:pPr>
            <a:r>
              <a:rPr lang="pt-PT" sz="1200" dirty="0">
                <a:solidFill>
                  <a:srgbClr val="008CBA"/>
                </a:solidFill>
                <a:latin typeface="Arial Narrow" panose="020B0606020202030204" pitchFamily="34" charset="0"/>
              </a:rPr>
              <a:t>■ </a:t>
            </a:r>
            <a:r>
              <a:rPr lang="en-GB" sz="1200" dirty="0">
                <a:latin typeface="Arial Narrow" panose="020B0606020202030204" pitchFamily="34" charset="0"/>
                <a:ea typeface="Calibri" panose="020F0502020204030204" charset="0"/>
                <a:cs typeface="Times New Roman" panose="02020603050405020304" pitchFamily="18" charset="0"/>
              </a:rPr>
              <a:t>Expand your commercial and business networks in the African, American and other continent markets</a:t>
            </a:r>
            <a:r>
              <a:rPr lang="pt-PT" sz="1200" dirty="0" smtClean="0">
                <a:latin typeface="Arial Narrow" panose="020B0606020202030204" pitchFamily="34" charset="0"/>
              </a:rPr>
              <a:t>.</a:t>
            </a:r>
          </a:p>
          <a:p>
            <a:pPr lvl="0" algn="just">
              <a:lnSpc>
                <a:spcPts val="1200"/>
              </a:lnSpc>
              <a:spcBef>
                <a:spcPts val="0"/>
              </a:spcBef>
              <a:spcAft>
                <a:spcPts val="0"/>
              </a:spcAft>
            </a:pPr>
            <a:endParaRPr lang="pt-PT" sz="1200" dirty="0">
              <a:latin typeface="Arial Narrow" panose="020B0606020202030204" pitchFamily="34" charset="0"/>
            </a:endParaRPr>
          </a:p>
          <a:p>
            <a:pPr algn="just">
              <a:lnSpc>
                <a:spcPts val="1200"/>
              </a:lnSpc>
              <a:spcBef>
                <a:spcPts val="0"/>
              </a:spcBef>
              <a:spcAft>
                <a:spcPts val="0"/>
              </a:spcAft>
            </a:pPr>
            <a:r>
              <a:rPr lang="en-GB" sz="1200" b="1" i="1" dirty="0">
                <a:solidFill>
                  <a:srgbClr val="008CBA"/>
                </a:solidFill>
                <a:latin typeface="Arial Narrow" panose="020B0606020202030204" pitchFamily="34" charset="0"/>
                <a:ea typeface="Calibri" panose="020F0502020204030204" charset="0"/>
                <a:cs typeface="Times New Roman" panose="02020603050405020304" pitchFamily="18" charset="0"/>
              </a:rPr>
              <a:t>SUPPORT </a:t>
            </a:r>
            <a:r>
              <a:rPr lang="en-GB" sz="1200" b="1" i="1" dirty="0" smtClean="0">
                <a:solidFill>
                  <a:srgbClr val="008CBA"/>
                </a:solidFill>
                <a:latin typeface="Arial Narrow" panose="020B0606020202030204" pitchFamily="34" charset="0"/>
                <a:ea typeface="Calibri" panose="020F0502020204030204" charset="0"/>
                <a:cs typeface="Times New Roman" panose="02020603050405020304" pitchFamily="18" charset="0"/>
              </a:rPr>
              <a:t>TO </a:t>
            </a:r>
            <a:r>
              <a:rPr lang="en-GB" sz="1200" b="1" i="1" dirty="0">
                <a:solidFill>
                  <a:srgbClr val="008CBA"/>
                </a:solidFill>
                <a:latin typeface="Arial Narrow" panose="020B0606020202030204" pitchFamily="34" charset="0"/>
                <a:ea typeface="Calibri" panose="020F0502020204030204" charset="0"/>
                <a:cs typeface="Times New Roman" panose="02020603050405020304" pitchFamily="18" charset="0"/>
              </a:rPr>
              <a:t>BUSINESS AND ENTREPRENEURIAL </a:t>
            </a:r>
            <a:r>
              <a:rPr lang="en-GB" sz="1200" b="1" i="1" dirty="0" smtClean="0">
                <a:solidFill>
                  <a:srgbClr val="008CBA"/>
                </a:solidFill>
                <a:latin typeface="Arial Narrow" panose="020B0606020202030204" pitchFamily="34" charset="0"/>
                <a:ea typeface="Calibri" panose="020F0502020204030204" charset="0"/>
                <a:cs typeface="Times New Roman" panose="02020603050405020304" pitchFamily="18" charset="0"/>
              </a:rPr>
              <a:t>INITIATIVES</a:t>
            </a:r>
            <a:endParaRPr lang="pt-PT" sz="1200" b="1" i="1" dirty="0">
              <a:solidFill>
                <a:srgbClr val="008CBA"/>
              </a:solidFill>
              <a:latin typeface="Arial Narrow" panose="020B0606020202030204" pitchFamily="34" charset="0"/>
            </a:endParaRPr>
          </a:p>
          <a:p>
            <a:pPr algn="just">
              <a:lnSpc>
                <a:spcPts val="1200"/>
              </a:lnSpc>
              <a:spcBef>
                <a:spcPts val="0"/>
              </a:spcBef>
              <a:spcAft>
                <a:spcPts val="0"/>
              </a:spcAft>
            </a:pPr>
            <a:r>
              <a:rPr lang="en-GB" sz="1200" i="1" dirty="0">
                <a:latin typeface="Arial Narrow" panose="020B0606020202030204" pitchFamily="34" charset="0"/>
                <a:ea typeface="Calibri" panose="020F0502020204030204" charset="0"/>
                <a:cs typeface="Times New Roman" panose="02020603050405020304" pitchFamily="18" charset="0"/>
              </a:rPr>
              <a:t>ATLANTIC BUSINESS </a:t>
            </a:r>
            <a:r>
              <a:rPr lang="pt-PT" altLang="en-GB" sz="1200" i="1" dirty="0">
                <a:latin typeface="Arial Narrow" panose="020B0606020202030204" pitchFamily="34" charset="0"/>
                <a:ea typeface="Calibri" panose="020F0502020204030204" charset="0"/>
                <a:cs typeface="Times New Roman" panose="02020603050405020304" pitchFamily="18" charset="0"/>
              </a:rPr>
              <a:t>FORUM</a:t>
            </a:r>
            <a:r>
              <a:rPr lang="en-GB" sz="1200" dirty="0">
                <a:latin typeface="Arial Narrow" panose="020B0606020202030204" pitchFamily="34" charset="0"/>
                <a:ea typeface="Calibri" panose="020F0502020204030204" charset="0"/>
                <a:cs typeface="Times New Roman" panose="02020603050405020304" pitchFamily="18" charset="0"/>
              </a:rPr>
              <a:t> and its network of strategic partners, </a:t>
            </a:r>
            <a:r>
              <a:rPr lang="en-GB" sz="1200" i="1" dirty="0">
                <a:latin typeface="Arial Narrow" panose="020B0606020202030204" pitchFamily="34" charset="0"/>
                <a:ea typeface="Calibri" panose="020F0502020204030204" charset="0"/>
                <a:cs typeface="Times New Roman" panose="02020603050405020304" pitchFamily="18" charset="0"/>
              </a:rPr>
              <a:t>ASSOCIATED PARTNERS</a:t>
            </a:r>
            <a:r>
              <a:rPr lang="en-GB" sz="1200" dirty="0">
                <a:latin typeface="Arial Narrow" panose="020B0606020202030204" pitchFamily="34" charset="0"/>
                <a:ea typeface="Calibri" panose="020F0502020204030204" charset="0"/>
                <a:cs typeface="Times New Roman" panose="02020603050405020304" pitchFamily="18" charset="0"/>
              </a:rPr>
              <a:t>, support your company by helping </a:t>
            </a:r>
            <a:r>
              <a:rPr lang="en-GB" sz="1200" dirty="0" smtClean="0">
                <a:solidFill>
                  <a:schemeClr val="tx1"/>
                </a:solidFill>
                <a:latin typeface="Arial Narrow" panose="020B0606020202030204" pitchFamily="34" charset="0"/>
                <a:ea typeface="Calibri" panose="020F0502020204030204" charset="0"/>
                <a:cs typeface="Times New Roman" panose="02020603050405020304" pitchFamily="18" charset="0"/>
              </a:rPr>
              <a:t>same to be </a:t>
            </a:r>
            <a:r>
              <a:rPr lang="en-GB" sz="1200" dirty="0" err="1" smtClean="0">
                <a:solidFill>
                  <a:schemeClr val="tx1"/>
                </a:solidFill>
                <a:latin typeface="Arial Narrow" panose="020B0606020202030204" pitchFamily="34" charset="0"/>
                <a:ea typeface="Calibri" panose="020F0502020204030204" charset="0"/>
                <a:cs typeface="Times New Roman" panose="02020603050405020304" pitchFamily="18" charset="0"/>
              </a:rPr>
              <a:t>positionned</a:t>
            </a:r>
            <a:r>
              <a:rPr lang="en-GB" sz="1200" dirty="0" smtClean="0">
                <a:solidFill>
                  <a:schemeClr val="tx1"/>
                </a:solidFill>
                <a:latin typeface="Arial Narrow" panose="020B0606020202030204" pitchFamily="34" charset="0"/>
                <a:ea typeface="Calibri" panose="020F0502020204030204" charset="0"/>
                <a:cs typeface="Times New Roman" panose="02020603050405020304" pitchFamily="18" charset="0"/>
              </a:rPr>
              <a:t> </a:t>
            </a:r>
            <a:r>
              <a:rPr lang="en-GB" sz="1200" dirty="0">
                <a:latin typeface="Arial Narrow" panose="020B0606020202030204" pitchFamily="34" charset="0"/>
                <a:ea typeface="Calibri" panose="020F0502020204030204" charset="0"/>
                <a:cs typeface="Times New Roman" panose="02020603050405020304" pitchFamily="18" charset="0"/>
              </a:rPr>
              <a:t>in the markets before, during and after the event</a:t>
            </a:r>
            <a:r>
              <a:rPr lang="pt-PT" sz="1200" dirty="0" smtClean="0">
                <a:latin typeface="Arial Narrow" panose="020B0606020202030204" pitchFamily="34" charset="0"/>
              </a:rPr>
              <a:t>.</a:t>
            </a:r>
            <a:endParaRPr lang="pt-PT" sz="1200" dirty="0">
              <a:latin typeface="Arial Narrow" panose="020B0606020202030204" pitchFamily="34" charset="0"/>
            </a:endParaRPr>
          </a:p>
          <a:p>
            <a:pPr algn="just">
              <a:lnSpc>
                <a:spcPts val="1200"/>
              </a:lnSpc>
              <a:spcBef>
                <a:spcPts val="0"/>
              </a:spcBef>
              <a:spcAft>
                <a:spcPts val="0"/>
              </a:spcAft>
            </a:pPr>
            <a:endParaRPr lang="pt-PT" sz="1200" dirty="0" smtClean="0">
              <a:latin typeface="Arial Narrow" panose="020B0606020202030204" pitchFamily="34" charset="0"/>
            </a:endParaRPr>
          </a:p>
          <a:p>
            <a:pPr algn="just">
              <a:lnSpc>
                <a:spcPts val="1200"/>
              </a:lnSpc>
              <a:spcBef>
                <a:spcPts val="0"/>
              </a:spcBef>
              <a:spcAft>
                <a:spcPts val="0"/>
              </a:spcAft>
            </a:pPr>
            <a:r>
              <a:rPr lang="en-GB" sz="1200" dirty="0">
                <a:latin typeface="Arial Narrow" panose="020B0606020202030204" pitchFamily="34" charset="0"/>
                <a:ea typeface="Calibri" panose="020F0502020204030204" charset="0"/>
                <a:cs typeface="Times New Roman" panose="02020603050405020304" pitchFamily="18" charset="0"/>
              </a:rPr>
              <a:t>Th</a:t>
            </a:r>
            <a:r>
              <a:rPr lang="en-GB" sz="1200" dirty="0">
                <a:solidFill>
                  <a:schemeClr val="tx1"/>
                </a:solidFill>
                <a:latin typeface="Arial Narrow" panose="020B0606020202030204" pitchFamily="34" charset="0"/>
                <a:ea typeface="Calibri" panose="020F0502020204030204" charset="0"/>
                <a:cs typeface="Times New Roman" panose="02020603050405020304" pitchFamily="18" charset="0"/>
              </a:rPr>
              <a:t>e </a:t>
            </a:r>
            <a:r>
              <a:rPr lang="en-GB" sz="1200" dirty="0" smtClean="0">
                <a:solidFill>
                  <a:schemeClr val="tx1"/>
                </a:solidFill>
                <a:latin typeface="Arial Narrow" panose="020B0606020202030204" pitchFamily="34" charset="0"/>
                <a:ea typeface="Calibri" panose="020F0502020204030204" charset="0"/>
                <a:cs typeface="Times New Roman" panose="02020603050405020304" pitchFamily="18" charset="0"/>
              </a:rPr>
              <a:t>hereafter Partners</a:t>
            </a:r>
            <a:r>
              <a:rPr lang="en-GB" sz="1200" dirty="0">
                <a:latin typeface="Arial Narrow" panose="020B0606020202030204" pitchFamily="34" charset="0"/>
                <a:ea typeface="Calibri" panose="020F0502020204030204" charset="0"/>
                <a:cs typeface="Times New Roman" panose="02020603050405020304" pitchFamily="18" charset="0"/>
              </a:rPr>
              <a:t>, </a:t>
            </a:r>
            <a:r>
              <a:rPr lang="en-GB" sz="1200" dirty="0" smtClean="0">
                <a:latin typeface="Arial Narrow" panose="020B0606020202030204" pitchFamily="34" charset="0"/>
                <a:ea typeface="Calibri" panose="020F0502020204030204" charset="0"/>
                <a:cs typeface="Times New Roman" panose="02020603050405020304" pitchFamily="18" charset="0"/>
              </a:rPr>
              <a:t>called </a:t>
            </a:r>
            <a:r>
              <a:rPr lang="en-GB" sz="1200" dirty="0">
                <a:latin typeface="Arial Narrow" panose="020B0606020202030204" pitchFamily="34" charset="0"/>
                <a:ea typeface="Calibri" panose="020F0502020204030204" charset="0"/>
                <a:cs typeface="Times New Roman" panose="02020603050405020304" pitchFamily="18" charset="0"/>
              </a:rPr>
              <a:t>ASSOCIATED PARTNERS, plan, </a:t>
            </a:r>
            <a:r>
              <a:rPr lang="en-GB" sz="1200" dirty="0" smtClean="0">
                <a:latin typeface="Arial Narrow" panose="020B0606020202030204" pitchFamily="34" charset="0"/>
                <a:ea typeface="Calibri" panose="020F0502020204030204" charset="0"/>
                <a:cs typeface="Times New Roman" panose="02020603050405020304" pitchFamily="18" charset="0"/>
              </a:rPr>
              <a:t>direct </a:t>
            </a:r>
            <a:r>
              <a:rPr lang="en-GB" sz="1200" dirty="0">
                <a:latin typeface="Arial Narrow" panose="020B0606020202030204" pitchFamily="34" charset="0"/>
                <a:ea typeface="Calibri" panose="020F0502020204030204" charset="0"/>
                <a:cs typeface="Times New Roman" panose="02020603050405020304" pitchFamily="18" charset="0"/>
              </a:rPr>
              <a:t>and coordinate the activities related to the marketing and sale of products and/or services managed by </a:t>
            </a:r>
            <a:r>
              <a:rPr lang="en-GB" sz="1200" i="1" dirty="0">
                <a:latin typeface="Arial Narrow" panose="020B0606020202030204" pitchFamily="34" charset="0"/>
                <a:ea typeface="Calibri" panose="020F0502020204030204" charset="0"/>
                <a:cs typeface="Times New Roman" panose="02020603050405020304" pitchFamily="18" charset="0"/>
              </a:rPr>
              <a:t>ATLANTIC BUSINESS </a:t>
            </a:r>
            <a:r>
              <a:rPr lang="pt-PT" altLang="en-GB" sz="1200" i="1" dirty="0">
                <a:latin typeface="Arial Narrow" panose="020B0606020202030204" pitchFamily="34" charset="0"/>
                <a:ea typeface="Calibri" panose="020F0502020204030204" charset="0"/>
                <a:cs typeface="Times New Roman" panose="02020603050405020304" pitchFamily="18" charset="0"/>
              </a:rPr>
              <a:t>FORUM</a:t>
            </a:r>
            <a:r>
              <a:rPr lang="en-GB" sz="1200" dirty="0">
                <a:latin typeface="Arial Narrow" panose="020B0606020202030204" pitchFamily="34" charset="0"/>
                <a:ea typeface="Calibri" panose="020F0502020204030204" charset="0"/>
                <a:cs typeface="Times New Roman" panose="02020603050405020304" pitchFamily="18" charset="0"/>
              </a:rPr>
              <a:t>, also supporting the companies and entrepreneurs in the markets where </a:t>
            </a:r>
            <a:r>
              <a:rPr lang="en-GB" sz="1200" dirty="0" smtClean="0">
                <a:solidFill>
                  <a:schemeClr val="tx1"/>
                </a:solidFill>
                <a:latin typeface="Arial Narrow" panose="020B0606020202030204" pitchFamily="34" charset="0"/>
                <a:ea typeface="Calibri" panose="020F0502020204030204" charset="0"/>
                <a:cs typeface="Times New Roman" panose="02020603050405020304" pitchFamily="18" charset="0"/>
              </a:rPr>
              <a:t>they operate</a:t>
            </a:r>
            <a:r>
              <a:rPr lang="pt-PT" sz="1200" dirty="0" smtClean="0">
                <a:solidFill>
                  <a:schemeClr val="tx1"/>
                </a:solidFill>
                <a:latin typeface="Arial Narrow" panose="020B0606020202030204" pitchFamily="34" charset="0"/>
              </a:rPr>
              <a:t>.</a:t>
            </a:r>
            <a:endParaRPr lang="pt-PT" sz="1200" dirty="0">
              <a:latin typeface="Arial Narrow" panose="020B0606020202030204" pitchFamily="34" charset="0"/>
            </a:endParaRPr>
          </a:p>
          <a:p>
            <a:pPr algn="just">
              <a:lnSpc>
                <a:spcPts val="1200"/>
              </a:lnSpc>
              <a:spcBef>
                <a:spcPts val="0"/>
              </a:spcBef>
              <a:spcAft>
                <a:spcPts val="0"/>
              </a:spcAft>
            </a:pPr>
            <a:endParaRPr lang="pt-PT" sz="1200" dirty="0" smtClean="0">
              <a:latin typeface="Arial Narrow" panose="020B0606020202030204" pitchFamily="34" charset="0"/>
            </a:endParaRPr>
          </a:p>
          <a:p>
            <a:pPr algn="just">
              <a:lnSpc>
                <a:spcPts val="1200"/>
              </a:lnSpc>
              <a:spcBef>
                <a:spcPts val="0"/>
              </a:spcBef>
              <a:spcAft>
                <a:spcPts val="0"/>
              </a:spcAft>
            </a:pPr>
            <a:r>
              <a:rPr lang="en-GB" sz="1200" b="1" i="1" dirty="0" smtClean="0">
                <a:solidFill>
                  <a:srgbClr val="008CBA"/>
                </a:solidFill>
                <a:latin typeface="Arial Narrow" panose="020B0606020202030204" pitchFamily="34" charset="0"/>
              </a:rPr>
              <a:t>The activities of ASSOCIATED PARTNERS consist of the following points</a:t>
            </a:r>
            <a:r>
              <a:rPr lang="pt-PT" sz="1200" b="1" i="1" dirty="0" smtClean="0">
                <a:solidFill>
                  <a:srgbClr val="008CBA"/>
                </a:solidFill>
                <a:latin typeface="Arial Narrow" panose="020B0606020202030204" pitchFamily="34" charset="0"/>
              </a:rPr>
              <a:t>:</a:t>
            </a:r>
            <a:endParaRPr lang="pt-PT" sz="1200" b="1" i="1" dirty="0">
              <a:solidFill>
                <a:srgbClr val="008CBA"/>
              </a:solidFill>
              <a:latin typeface="Arial Narrow" panose="020B0606020202030204" pitchFamily="34" charset="0"/>
            </a:endParaRPr>
          </a:p>
          <a:p>
            <a:pPr algn="just">
              <a:lnSpc>
                <a:spcPts val="1200"/>
              </a:lnSpc>
              <a:spcBef>
                <a:spcPts val="0"/>
              </a:spcBef>
              <a:spcAft>
                <a:spcPts val="0"/>
              </a:spcAft>
            </a:pPr>
            <a:r>
              <a:rPr lang="pt-PT" sz="1200" dirty="0">
                <a:solidFill>
                  <a:srgbClr val="008CBA"/>
                </a:solidFill>
                <a:latin typeface="Arial Narrow" panose="020B0606020202030204" pitchFamily="34" charset="0"/>
              </a:rPr>
              <a:t>■ </a:t>
            </a:r>
            <a:r>
              <a:rPr lang="en-GB" sz="1200" dirty="0">
                <a:latin typeface="Arial Narrow" panose="020B0606020202030204" pitchFamily="34" charset="0"/>
                <a:ea typeface="Calibri" panose="020F0502020204030204" charset="0"/>
                <a:cs typeface="Times New Roman" panose="02020603050405020304" pitchFamily="18" charset="0"/>
              </a:rPr>
              <a:t>Coordination of the activities of the business network in the geographical region under thei</a:t>
            </a:r>
            <a:r>
              <a:rPr lang="en-GB" sz="1200" dirty="0">
                <a:solidFill>
                  <a:schemeClr val="tx1"/>
                </a:solidFill>
                <a:latin typeface="Arial Narrow" panose="020B0606020202030204" pitchFamily="34" charset="0"/>
                <a:ea typeface="Calibri" panose="020F0502020204030204" charset="0"/>
                <a:cs typeface="Times New Roman" panose="02020603050405020304" pitchFamily="18" charset="0"/>
              </a:rPr>
              <a:t>r </a:t>
            </a:r>
            <a:r>
              <a:rPr lang="en-GB" sz="1200" dirty="0" smtClean="0">
                <a:solidFill>
                  <a:schemeClr val="tx1"/>
                </a:solidFill>
                <a:latin typeface="Arial Narrow" panose="020B0606020202030204" pitchFamily="34" charset="0"/>
                <a:ea typeface="Calibri" panose="020F0502020204030204" charset="0"/>
                <a:cs typeface="Times New Roman" panose="02020603050405020304" pitchFamily="18" charset="0"/>
              </a:rPr>
              <a:t>management</a:t>
            </a:r>
            <a:endParaRPr lang="pt-PT" sz="1200" dirty="0">
              <a:solidFill>
                <a:srgbClr val="FF0000"/>
              </a:solidFill>
              <a:latin typeface="Arial Narrow" panose="020B0606020202030204" pitchFamily="34" charset="0"/>
            </a:endParaRPr>
          </a:p>
          <a:p>
            <a:pPr algn="just">
              <a:lnSpc>
                <a:spcPts val="1200"/>
              </a:lnSpc>
              <a:spcBef>
                <a:spcPts val="0"/>
              </a:spcBef>
              <a:spcAft>
                <a:spcPts val="0"/>
              </a:spcAft>
            </a:pPr>
            <a:r>
              <a:rPr lang="pt-PT" sz="1200" dirty="0">
                <a:solidFill>
                  <a:srgbClr val="008CBA"/>
                </a:solidFill>
                <a:latin typeface="Arial Narrow" panose="020B0606020202030204" pitchFamily="34" charset="0"/>
              </a:rPr>
              <a:t>■ </a:t>
            </a:r>
            <a:r>
              <a:rPr lang="en-GB" sz="1200" dirty="0">
                <a:latin typeface="Arial Narrow" panose="020B0606020202030204" pitchFamily="34" charset="0"/>
                <a:ea typeface="Calibri" panose="020F0502020204030204" charset="0"/>
                <a:cs typeface="Times New Roman" panose="02020603050405020304" pitchFamily="18" charset="0"/>
              </a:rPr>
              <a:t>Definition and management of the market under </a:t>
            </a:r>
            <a:r>
              <a:rPr lang="en-GB" sz="1200" dirty="0">
                <a:solidFill>
                  <a:schemeClr val="tx1"/>
                </a:solidFill>
                <a:latin typeface="Arial Narrow" panose="020B0606020202030204" pitchFamily="34" charset="0"/>
                <a:ea typeface="Calibri" panose="020F0502020204030204" charset="0"/>
                <a:cs typeface="Times New Roman" panose="02020603050405020304" pitchFamily="18" charset="0"/>
              </a:rPr>
              <a:t>their </a:t>
            </a:r>
            <a:r>
              <a:rPr lang="en-GB" sz="1200" dirty="0" smtClean="0">
                <a:solidFill>
                  <a:schemeClr val="tx1"/>
                </a:solidFill>
                <a:latin typeface="Arial Narrow" panose="020B0606020202030204" pitchFamily="34" charset="0"/>
                <a:ea typeface="Calibri" panose="020F0502020204030204" charset="0"/>
                <a:cs typeface="Times New Roman" panose="02020603050405020304" pitchFamily="18" charset="0"/>
              </a:rPr>
              <a:t>control</a:t>
            </a:r>
            <a:r>
              <a:rPr lang="pt-PT" sz="1200" dirty="0" smtClean="0">
                <a:solidFill>
                  <a:schemeClr val="tx1"/>
                </a:solidFill>
                <a:latin typeface="Arial Narrow" panose="020B0606020202030204" pitchFamily="34" charset="0"/>
              </a:rPr>
              <a:t>;</a:t>
            </a:r>
            <a:endParaRPr lang="pt-PT" sz="1200" dirty="0">
              <a:solidFill>
                <a:srgbClr val="FF0000"/>
              </a:solidFill>
              <a:latin typeface="Arial Narrow" panose="020B0606020202030204" pitchFamily="34" charset="0"/>
            </a:endParaRPr>
          </a:p>
          <a:p>
            <a:pPr algn="just">
              <a:lnSpc>
                <a:spcPts val="1200"/>
              </a:lnSpc>
              <a:spcBef>
                <a:spcPts val="0"/>
              </a:spcBef>
              <a:spcAft>
                <a:spcPts val="0"/>
              </a:spcAft>
            </a:pPr>
            <a:r>
              <a:rPr lang="pt-PT" sz="1200" dirty="0">
                <a:solidFill>
                  <a:srgbClr val="008CBA"/>
                </a:solidFill>
                <a:latin typeface="Arial Narrow" panose="020B0606020202030204" pitchFamily="34" charset="0"/>
              </a:rPr>
              <a:t>■ </a:t>
            </a:r>
            <a:r>
              <a:rPr lang="en-GB" sz="1200" dirty="0">
                <a:latin typeface="Arial Narrow" panose="020B0606020202030204" pitchFamily="34" charset="0"/>
                <a:ea typeface="Calibri" panose="020F0502020204030204" charset="0"/>
                <a:cs typeface="Times New Roman" panose="02020603050405020304" pitchFamily="18" charset="0"/>
              </a:rPr>
              <a:t>Planning and scheduling of meetings</a:t>
            </a:r>
            <a:r>
              <a:rPr lang="pt-PT" sz="1200" dirty="0" smtClean="0">
                <a:latin typeface="Arial Narrow" panose="020B0606020202030204" pitchFamily="34" charset="0"/>
              </a:rPr>
              <a:t>;</a:t>
            </a:r>
            <a:endParaRPr lang="pt-PT" sz="1200" dirty="0">
              <a:latin typeface="Arial Narrow" panose="020B0606020202030204" pitchFamily="34" charset="0"/>
            </a:endParaRPr>
          </a:p>
          <a:p>
            <a:pPr algn="just">
              <a:lnSpc>
                <a:spcPts val="1200"/>
              </a:lnSpc>
              <a:spcBef>
                <a:spcPts val="0"/>
              </a:spcBef>
              <a:spcAft>
                <a:spcPts val="0"/>
              </a:spcAft>
            </a:pPr>
            <a:r>
              <a:rPr lang="pt-PT" sz="1200" dirty="0">
                <a:solidFill>
                  <a:srgbClr val="008CBA"/>
                </a:solidFill>
                <a:latin typeface="Arial Narrow" panose="020B0606020202030204" pitchFamily="34" charset="0"/>
              </a:rPr>
              <a:t>■ </a:t>
            </a:r>
            <a:r>
              <a:rPr lang="en-GB" sz="1200" dirty="0">
                <a:latin typeface="Arial Narrow" panose="020B0606020202030204" pitchFamily="34" charset="0"/>
                <a:ea typeface="Calibri" panose="020F0502020204030204" charset="0"/>
                <a:cs typeface="Times New Roman" panose="02020603050405020304" pitchFamily="18" charset="0"/>
              </a:rPr>
              <a:t>Survey of business opportunities and needs of companies in the network</a:t>
            </a:r>
            <a:r>
              <a:rPr lang="pt-PT" sz="1200" dirty="0" smtClean="0">
                <a:latin typeface="Arial Narrow" panose="020B0606020202030204" pitchFamily="34" charset="0"/>
              </a:rPr>
              <a:t>;</a:t>
            </a:r>
            <a:endParaRPr lang="pt-PT" sz="1200" dirty="0">
              <a:latin typeface="Arial Narrow" panose="020B0606020202030204" pitchFamily="34" charset="0"/>
            </a:endParaRPr>
          </a:p>
          <a:p>
            <a:pPr algn="just">
              <a:lnSpc>
                <a:spcPts val="1200"/>
              </a:lnSpc>
              <a:spcBef>
                <a:spcPts val="0"/>
              </a:spcBef>
              <a:spcAft>
                <a:spcPts val="0"/>
              </a:spcAft>
            </a:pPr>
            <a:r>
              <a:rPr lang="pt-PT" sz="1200" dirty="0">
                <a:solidFill>
                  <a:srgbClr val="008CBA"/>
                </a:solidFill>
                <a:latin typeface="Arial Narrow" panose="020B0606020202030204" pitchFamily="34" charset="0"/>
              </a:rPr>
              <a:t>■ </a:t>
            </a:r>
            <a:r>
              <a:rPr lang="en-GB" sz="1200" dirty="0">
                <a:latin typeface="Arial Narrow" panose="020B0606020202030204" pitchFamily="34" charset="0"/>
                <a:ea typeface="Calibri" panose="020F0502020204030204" charset="0"/>
                <a:cs typeface="Times New Roman" panose="02020603050405020304" pitchFamily="18" charset="0"/>
              </a:rPr>
              <a:t>Preparation of proposals</a:t>
            </a:r>
            <a:r>
              <a:rPr lang="pt-PT" sz="1200" dirty="0" smtClean="0">
                <a:latin typeface="Arial Narrow" panose="020B0606020202030204" pitchFamily="34" charset="0"/>
              </a:rPr>
              <a:t>;</a:t>
            </a:r>
            <a:endParaRPr lang="pt-PT" sz="1200" dirty="0">
              <a:latin typeface="Arial Narrow" panose="020B0606020202030204" pitchFamily="34" charset="0"/>
            </a:endParaRPr>
          </a:p>
          <a:p>
            <a:pPr algn="just">
              <a:lnSpc>
                <a:spcPts val="1200"/>
              </a:lnSpc>
              <a:spcBef>
                <a:spcPts val="0"/>
              </a:spcBef>
              <a:spcAft>
                <a:spcPts val="0"/>
              </a:spcAft>
            </a:pPr>
            <a:r>
              <a:rPr lang="pt-PT" sz="1200" dirty="0">
                <a:solidFill>
                  <a:srgbClr val="008CBA"/>
                </a:solidFill>
                <a:latin typeface="Arial Narrow" panose="020B0606020202030204" pitchFamily="34" charset="0"/>
              </a:rPr>
              <a:t>■ </a:t>
            </a:r>
            <a:r>
              <a:rPr lang="en-GB" sz="1200" dirty="0">
                <a:latin typeface="Arial Narrow" panose="020B0606020202030204" pitchFamily="34" charset="0"/>
                <a:ea typeface="Calibri" panose="020F0502020204030204" charset="0"/>
                <a:cs typeface="Times New Roman" panose="02020603050405020304" pitchFamily="18" charset="0"/>
              </a:rPr>
              <a:t>Negotiation with public entities that are responsible for attracting foreign </a:t>
            </a:r>
            <a:r>
              <a:rPr lang="en-GB" sz="1200" dirty="0" smtClean="0">
                <a:latin typeface="Arial Narrow" panose="020B0606020202030204" pitchFamily="34" charset="0"/>
                <a:ea typeface="Calibri" panose="020F0502020204030204" charset="0"/>
                <a:cs typeface="Times New Roman" panose="02020603050405020304" pitchFamily="18" charset="0"/>
              </a:rPr>
              <a:t>investmen</a:t>
            </a:r>
            <a:r>
              <a:rPr lang="en-GB" sz="1200" dirty="0" smtClean="0">
                <a:solidFill>
                  <a:schemeClr val="tx1"/>
                </a:solidFill>
                <a:latin typeface="Arial Narrow" panose="020B0606020202030204" pitchFamily="34" charset="0"/>
                <a:ea typeface="Calibri" panose="020F0502020204030204" charset="0"/>
                <a:cs typeface="Times New Roman" panose="02020603050405020304" pitchFamily="18" charset="0"/>
              </a:rPr>
              <a:t>ts</a:t>
            </a:r>
            <a:r>
              <a:rPr lang="en-GB" sz="1200" dirty="0" smtClean="0">
                <a:latin typeface="Arial Narrow" panose="020B0606020202030204" pitchFamily="34" charset="0"/>
                <a:ea typeface="Calibri" panose="020F0502020204030204" charset="0"/>
                <a:cs typeface="Times New Roman" panose="02020603050405020304" pitchFamily="18" charset="0"/>
              </a:rPr>
              <a:t> </a:t>
            </a:r>
            <a:r>
              <a:rPr lang="en-GB" sz="1200" dirty="0">
                <a:latin typeface="Arial Narrow" panose="020B0606020202030204" pitchFamily="34" charset="0"/>
                <a:ea typeface="Calibri" panose="020F0502020204030204" charset="0"/>
                <a:cs typeface="Times New Roman" panose="02020603050405020304" pitchFamily="18" charset="0"/>
              </a:rPr>
              <a:t>to the respective country in order to obtain legal benefits and advantages for the interested companies</a:t>
            </a:r>
            <a:r>
              <a:rPr lang="pt-PT" sz="1200" dirty="0" smtClean="0">
                <a:latin typeface="Arial Narrow" panose="020B0606020202030204" pitchFamily="34" charset="0"/>
              </a:rPr>
              <a:t>;</a:t>
            </a:r>
            <a:endParaRPr lang="pt-PT" sz="1200" dirty="0">
              <a:latin typeface="Arial Narrow" panose="020B0606020202030204" pitchFamily="34" charset="0"/>
            </a:endParaRPr>
          </a:p>
          <a:p>
            <a:pPr algn="just">
              <a:lnSpc>
                <a:spcPts val="1200"/>
              </a:lnSpc>
              <a:spcBef>
                <a:spcPts val="0"/>
              </a:spcBef>
              <a:spcAft>
                <a:spcPts val="0"/>
              </a:spcAft>
            </a:pPr>
            <a:r>
              <a:rPr lang="pt-PT" sz="1200" dirty="0">
                <a:solidFill>
                  <a:srgbClr val="008CBA"/>
                </a:solidFill>
                <a:latin typeface="Arial Narrow" panose="020B0606020202030204" pitchFamily="34" charset="0"/>
              </a:rPr>
              <a:t>■ </a:t>
            </a:r>
            <a:r>
              <a:rPr lang="en-GB" sz="1200" dirty="0">
                <a:latin typeface="Arial Narrow" panose="020B0606020202030204" pitchFamily="34" charset="0"/>
                <a:ea typeface="Calibri" panose="020F0502020204030204" charset="0"/>
                <a:cs typeface="Times New Roman" panose="02020603050405020304" pitchFamily="18" charset="0"/>
              </a:rPr>
              <a:t>Quality assurance of business initiatives in the territory where the network companies operate</a:t>
            </a:r>
            <a:r>
              <a:rPr lang="pt-PT" sz="1200" dirty="0" smtClean="0">
                <a:latin typeface="Arial Narrow" panose="020B0606020202030204" pitchFamily="34" charset="0"/>
              </a:rPr>
              <a:t>;</a:t>
            </a:r>
            <a:r>
              <a:rPr lang="pt-PT" sz="1200" dirty="0">
                <a:latin typeface="Arial Narrow" panose="020B0606020202030204" pitchFamily="34" charset="0"/>
              </a:rPr>
              <a:t> </a:t>
            </a:r>
          </a:p>
          <a:p>
            <a:pPr algn="just">
              <a:lnSpc>
                <a:spcPts val="1200"/>
              </a:lnSpc>
              <a:spcBef>
                <a:spcPts val="0"/>
              </a:spcBef>
              <a:spcAft>
                <a:spcPts val="0"/>
              </a:spcAft>
            </a:pPr>
            <a:r>
              <a:rPr lang="pt-PT" sz="1200" dirty="0">
                <a:solidFill>
                  <a:srgbClr val="008CBA"/>
                </a:solidFill>
                <a:latin typeface="Arial Narrow" panose="020B0606020202030204" pitchFamily="34" charset="0"/>
              </a:rPr>
              <a:t>■ </a:t>
            </a:r>
            <a:r>
              <a:rPr lang="en-GB" sz="1200" dirty="0">
                <a:latin typeface="Arial Narrow" panose="020B0606020202030204" pitchFamily="34" charset="0"/>
                <a:ea typeface="Calibri" panose="020F0502020204030204" charset="0"/>
                <a:cs typeface="Times New Roman" panose="02020603050405020304" pitchFamily="18" charset="0"/>
              </a:rPr>
              <a:t>Market analysis</a:t>
            </a:r>
            <a:r>
              <a:rPr lang="pt-PT" sz="1200" dirty="0" smtClean="0">
                <a:latin typeface="Arial Narrow" panose="020B0606020202030204" pitchFamily="34" charset="0"/>
              </a:rPr>
              <a:t>;</a:t>
            </a:r>
            <a:endParaRPr lang="pt-PT" sz="1200" dirty="0">
              <a:latin typeface="Arial Narrow" panose="020B0606020202030204" pitchFamily="34" charset="0"/>
            </a:endParaRPr>
          </a:p>
          <a:p>
            <a:pPr algn="just">
              <a:lnSpc>
                <a:spcPts val="1200"/>
              </a:lnSpc>
              <a:spcBef>
                <a:spcPts val="0"/>
              </a:spcBef>
              <a:spcAft>
                <a:spcPts val="0"/>
              </a:spcAft>
            </a:pPr>
            <a:r>
              <a:rPr lang="pt-PT" sz="1200" dirty="0">
                <a:solidFill>
                  <a:srgbClr val="008CBA"/>
                </a:solidFill>
                <a:latin typeface="Arial Narrow" panose="020B0606020202030204" pitchFamily="34" charset="0"/>
              </a:rPr>
              <a:t>■ </a:t>
            </a:r>
            <a:r>
              <a:rPr lang="en-GB" sz="1200" dirty="0">
                <a:latin typeface="Arial Narrow" panose="020B0606020202030204" pitchFamily="34" charset="0"/>
                <a:ea typeface="Calibri" panose="020F0502020204030204" charset="0"/>
                <a:cs typeface="Times New Roman" panose="02020603050405020304" pitchFamily="18" charset="0"/>
              </a:rPr>
              <a:t>Ensure business between customers and suppliers</a:t>
            </a:r>
            <a:r>
              <a:rPr lang="pt-PT" sz="1200" dirty="0" smtClean="0">
                <a:latin typeface="Arial Narrow" panose="020B0606020202030204" pitchFamily="34" charset="0"/>
              </a:rPr>
              <a:t>;</a:t>
            </a:r>
            <a:endParaRPr lang="pt-PT" sz="1200" dirty="0">
              <a:latin typeface="Arial Narrow" panose="020B0606020202030204" pitchFamily="34" charset="0"/>
            </a:endParaRPr>
          </a:p>
        </p:txBody>
      </p:sp>
      <p:sp>
        <p:nvSpPr>
          <p:cNvPr id="20"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7</a:t>
            </a:fld>
            <a:endParaRPr lang="fr-FR" altLang="pt-PT" sz="1200" b="1" i="1" u="sng" dirty="0" smtClean="0">
              <a:solidFill>
                <a:schemeClr val="tx1"/>
              </a:solidFill>
            </a:endParaRPr>
          </a:p>
        </p:txBody>
      </p:sp>
      <p:pic>
        <p:nvPicPr>
          <p:cNvPr id="89" name="Imagem 88" descr="logo"/>
          <p:cNvPicPr>
            <a:picLocks noChangeAspect="1"/>
          </p:cNvPicPr>
          <p:nvPr/>
        </p:nvPicPr>
        <p:blipFill>
          <a:blip r:embed="rId5"/>
          <a:stretch>
            <a:fillRect/>
          </a:stretch>
        </p:blipFill>
        <p:spPr>
          <a:xfrm>
            <a:off x="9074150" y="124460"/>
            <a:ext cx="3107055" cy="681990"/>
          </a:xfrm>
          <a:prstGeom prst="rect">
            <a:avLst/>
          </a:prstGeom>
        </p:spPr>
      </p:pic>
      <p:pic>
        <p:nvPicPr>
          <p:cNvPr id="90" name="Imagem 89" descr="logo"/>
          <p:cNvPicPr>
            <a:picLocks noChangeAspect="1"/>
          </p:cNvPicPr>
          <p:nvPr/>
        </p:nvPicPr>
        <p:blipFill>
          <a:blip r:embed="rId6"/>
          <a:stretch>
            <a:fillRect/>
          </a:stretch>
        </p:blipFill>
        <p:spPr>
          <a:xfrm>
            <a:off x="-10795" y="120650"/>
            <a:ext cx="4168140" cy="91503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riângulo Retângulo 42"/>
          <p:cNvSpPr/>
          <p:nvPr/>
        </p:nvSpPr>
        <p:spPr>
          <a:xfrm flipH="1">
            <a:off x="-9525" y="243840"/>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pic>
        <p:nvPicPr>
          <p:cNvPr id="18" name="Imagem 17" descr="LOGO-Paises ecowas"/>
          <p:cNvPicPr>
            <a:picLocks noChangeAspect="1"/>
          </p:cNvPicPr>
          <p:nvPr/>
        </p:nvPicPr>
        <p:blipFill>
          <a:blip r:embed="rId2"/>
          <a:stretch>
            <a:fillRect/>
          </a:stretch>
        </p:blipFill>
        <p:spPr>
          <a:xfrm>
            <a:off x="10795" y="2979420"/>
            <a:ext cx="3897630" cy="3858260"/>
          </a:xfrm>
          <a:prstGeom prst="rect">
            <a:avLst/>
          </a:prstGeom>
        </p:spPr>
      </p:pic>
      <p:pic>
        <p:nvPicPr>
          <p:cNvPr id="15"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pic>
        <p:nvPicPr>
          <p:cNvPr id="12" name="Imagem 11"/>
          <p:cNvPicPr>
            <a:picLocks noChangeAspect="1"/>
          </p:cNvPicPr>
          <p:nvPr/>
        </p:nvPicPr>
        <p:blipFill>
          <a:blip r:embed="rId4"/>
          <a:stretch>
            <a:fillRect/>
          </a:stretch>
        </p:blipFill>
        <p:spPr>
          <a:xfrm>
            <a:off x="315595" y="1340485"/>
            <a:ext cx="2413000" cy="1356995"/>
          </a:xfrm>
          <a:prstGeom prst="rect">
            <a:avLst/>
          </a:prstGeom>
        </p:spPr>
      </p:pic>
      <p:sp>
        <p:nvSpPr>
          <p:cNvPr id="2" name="CaixaDeTexto 3"/>
          <p:cNvSpPr txBox="1"/>
          <p:nvPr/>
        </p:nvSpPr>
        <p:spPr>
          <a:xfrm>
            <a:off x="3447415" y="1073785"/>
            <a:ext cx="8744585" cy="4799965"/>
          </a:xfrm>
          <a:prstGeom prst="rect">
            <a:avLst/>
          </a:prstGeom>
          <a:noFill/>
        </p:spPr>
        <p:txBody>
          <a:bodyPr wrap="square">
            <a:spAutoFit/>
          </a:bodyPr>
          <a:lstStyle/>
          <a:p>
            <a:pPr algn="just">
              <a:lnSpc>
                <a:spcPct val="150000"/>
              </a:lnSpc>
            </a:pPr>
            <a:r>
              <a:rPr lang="en-GB" sz="1200" b="1" i="1" dirty="0" smtClean="0">
                <a:solidFill>
                  <a:srgbClr val="008CBA"/>
                </a:solidFill>
                <a:latin typeface="Arial Narrow" panose="020B0606020202030204" pitchFamily="34" charset="0"/>
              </a:rPr>
              <a:t>The responsibility of ASSOCIATED PARTNERS includes in particular the following</a:t>
            </a:r>
            <a:r>
              <a:rPr lang="pt-PT" sz="1200" b="1" i="1" dirty="0" smtClean="0">
                <a:solidFill>
                  <a:srgbClr val="008CBA"/>
                </a:solidFill>
                <a:latin typeface="Arial Narrow" panose="020B0606020202030204" pitchFamily="34" charset="0"/>
              </a:rPr>
              <a:t>:</a:t>
            </a:r>
            <a:r>
              <a:rPr lang="pt-PT" sz="1200" b="1" i="1" dirty="0">
                <a:solidFill>
                  <a:srgbClr val="008CBA"/>
                </a:solidFill>
                <a:latin typeface="Arial Narrow" panose="020B0606020202030204" pitchFamily="34" charset="0"/>
              </a:rPr>
              <a:t> </a:t>
            </a:r>
          </a:p>
          <a:p>
            <a:pPr lvl="1" algn="just">
              <a:lnSpc>
                <a:spcPct val="150000"/>
              </a:lnSpc>
            </a:pPr>
            <a:r>
              <a:rPr lang="pt-PT" sz="1200" dirty="0" smtClean="0">
                <a:solidFill>
                  <a:srgbClr val="008CBA"/>
                </a:solidFill>
                <a:latin typeface="Arial Narrow" panose="020B0606020202030204" pitchFamily="34" charset="0"/>
                <a:sym typeface="+mn-ea"/>
              </a:rPr>
              <a:t>■</a:t>
            </a:r>
            <a:r>
              <a:rPr lang="pt-PT" sz="1200" dirty="0" smtClean="0">
                <a:solidFill>
                  <a:srgbClr val="FFFF00"/>
                </a:solidFill>
                <a:latin typeface="Arial Narrow" panose="020B0606020202030204" pitchFamily="34" charset="0"/>
                <a:sym typeface="+mn-ea"/>
              </a:rPr>
              <a:t> </a:t>
            </a:r>
            <a:r>
              <a:rPr lang="en-GB" sz="1200" dirty="0">
                <a:latin typeface="Arial Narrow" panose="020B0606020202030204" pitchFamily="34" charset="0"/>
                <a:ea typeface="Calibri" panose="020F0502020204030204" charset="0"/>
                <a:cs typeface="Times New Roman" panose="02020603050405020304" pitchFamily="18" charset="0"/>
              </a:rPr>
              <a:t>Coordinate and manage the interests of network companies in the areas in which they operate</a:t>
            </a:r>
            <a:r>
              <a:rPr lang="pt-PT" sz="1200" dirty="0" smtClean="0">
                <a:latin typeface="Arial Narrow" panose="020B0606020202030204" pitchFamily="34" charset="0"/>
              </a:rPr>
              <a:t>;</a:t>
            </a:r>
            <a:endParaRPr lang="pt-PT" sz="1200" dirty="0">
              <a:latin typeface="Arial Narrow" panose="020B0606020202030204" pitchFamily="34" charset="0"/>
            </a:endParaRPr>
          </a:p>
          <a:p>
            <a:pPr lvl="1" algn="just">
              <a:lnSpc>
                <a:spcPct val="150000"/>
              </a:lnSpc>
            </a:pPr>
            <a:r>
              <a:rPr lang="pt-PT" sz="1200" dirty="0" smtClean="0">
                <a:solidFill>
                  <a:srgbClr val="008CBA"/>
                </a:solidFill>
                <a:latin typeface="Arial Narrow" panose="020B0606020202030204" pitchFamily="34" charset="0"/>
              </a:rPr>
              <a:t>■ </a:t>
            </a:r>
            <a:r>
              <a:rPr lang="en-GB" sz="1200" dirty="0" smtClean="0">
                <a:latin typeface="Arial Narrow" panose="020B0606020202030204" pitchFamily="34" charset="0"/>
                <a:ea typeface="Calibri" panose="020F0502020204030204" charset="0"/>
                <a:cs typeface="Times New Roman" panose="02020603050405020304" pitchFamily="18" charset="0"/>
              </a:rPr>
              <a:t>Validate </a:t>
            </a:r>
            <a:r>
              <a:rPr lang="en-GB" sz="1200" dirty="0">
                <a:latin typeface="Arial Narrow" panose="020B0606020202030204" pitchFamily="34" charset="0"/>
                <a:ea typeface="Calibri" panose="020F0502020204030204" charset="0"/>
                <a:cs typeface="Times New Roman" panose="02020603050405020304" pitchFamily="18" charset="0"/>
              </a:rPr>
              <a:t>and monitor the proposals submitted by the companies in the network</a:t>
            </a:r>
            <a:r>
              <a:rPr lang="pt-PT" sz="1200" dirty="0" smtClean="0">
                <a:latin typeface="Arial Narrow" panose="020B0606020202030204" pitchFamily="34" charset="0"/>
              </a:rPr>
              <a:t>;</a:t>
            </a:r>
            <a:endParaRPr lang="pt-PT" sz="1200" dirty="0">
              <a:solidFill>
                <a:srgbClr val="FFC000"/>
              </a:solidFill>
              <a:latin typeface="Arial Narrow" panose="020B0606020202030204" pitchFamily="34" charset="0"/>
            </a:endParaRPr>
          </a:p>
          <a:p>
            <a:pPr lvl="1" algn="just">
              <a:lnSpc>
                <a:spcPct val="150000"/>
              </a:lnSpc>
            </a:pPr>
            <a:r>
              <a:rPr lang="pt-PT" sz="1200" dirty="0" smtClean="0">
                <a:solidFill>
                  <a:srgbClr val="008CBA"/>
                </a:solidFill>
                <a:latin typeface="Arial Narrow" panose="020B0606020202030204" pitchFamily="34" charset="0"/>
              </a:rPr>
              <a:t>■ </a:t>
            </a:r>
            <a:r>
              <a:rPr lang="en-GB" sz="1200" dirty="0">
                <a:latin typeface="Arial Narrow" panose="020B0606020202030204" pitchFamily="34" charset="0"/>
                <a:ea typeface="Calibri" panose="020F0502020204030204" charset="0"/>
                <a:cs typeface="Times New Roman" panose="02020603050405020304" pitchFamily="18" charset="0"/>
              </a:rPr>
              <a:t>Monitor the businesses promoted by the companies in the network</a:t>
            </a:r>
            <a:r>
              <a:rPr lang="pt-PT" sz="1200" dirty="0" smtClean="0">
                <a:latin typeface="Arial Narrow" panose="020B0606020202030204" pitchFamily="34" charset="0"/>
              </a:rPr>
              <a:t>;</a:t>
            </a:r>
            <a:endParaRPr lang="pt-PT" sz="1200" dirty="0">
              <a:latin typeface="Arial Narrow" panose="020B0606020202030204" pitchFamily="34" charset="0"/>
            </a:endParaRPr>
          </a:p>
          <a:p>
            <a:pPr lvl="1" algn="just">
              <a:lnSpc>
                <a:spcPct val="150000"/>
              </a:lnSpc>
            </a:pPr>
            <a:r>
              <a:rPr lang="pt-PT" sz="1200" dirty="0" smtClean="0">
                <a:solidFill>
                  <a:srgbClr val="008CBA"/>
                </a:solidFill>
                <a:latin typeface="Arial Narrow" panose="020B0606020202030204" pitchFamily="34" charset="0"/>
              </a:rPr>
              <a:t>■ </a:t>
            </a:r>
            <a:r>
              <a:rPr lang="en-GB" sz="1200" dirty="0">
                <a:latin typeface="Arial Narrow" panose="020B0606020202030204" pitchFamily="34" charset="0"/>
                <a:ea typeface="Calibri" panose="020F0502020204030204" charset="0"/>
                <a:cs typeface="Times New Roman" panose="02020603050405020304" pitchFamily="18" charset="0"/>
              </a:rPr>
              <a:t>Produce regular reports and promote information on business opportunities and partnerships with the private sector in the respective countries</a:t>
            </a:r>
            <a:r>
              <a:rPr lang="pt-PT" sz="1200" dirty="0" smtClean="0">
                <a:latin typeface="Arial Narrow" panose="020B0606020202030204" pitchFamily="34" charset="0"/>
              </a:rPr>
              <a:t>;</a:t>
            </a:r>
            <a:r>
              <a:rPr lang="pt-PT" sz="1200" dirty="0">
                <a:latin typeface="Arial Narrow" panose="020B0606020202030204" pitchFamily="34" charset="0"/>
              </a:rPr>
              <a:t> </a:t>
            </a:r>
          </a:p>
          <a:p>
            <a:pPr lvl="1" algn="just">
              <a:lnSpc>
                <a:spcPct val="150000"/>
              </a:lnSpc>
            </a:pPr>
            <a:r>
              <a:rPr lang="pt-PT" sz="1200" dirty="0" smtClean="0">
                <a:solidFill>
                  <a:srgbClr val="008CBA"/>
                </a:solidFill>
                <a:latin typeface="Arial Narrow" panose="020B0606020202030204" pitchFamily="34" charset="0"/>
              </a:rPr>
              <a:t>■ </a:t>
            </a:r>
            <a:r>
              <a:rPr lang="en-GB" sz="1200" dirty="0" smtClean="0">
                <a:latin typeface="Arial Narrow" panose="020B0606020202030204" pitchFamily="34" charset="0"/>
                <a:ea typeface="Calibri" panose="020F0502020204030204" charset="0"/>
                <a:cs typeface="Times New Roman" panose="02020603050405020304" pitchFamily="18" charset="0"/>
              </a:rPr>
              <a:t>Monitor </a:t>
            </a:r>
            <a:r>
              <a:rPr lang="en-GB" sz="1200" dirty="0">
                <a:latin typeface="Arial Narrow" panose="020B0606020202030204" pitchFamily="34" charset="0"/>
                <a:ea typeface="Calibri" panose="020F0502020204030204" charset="0"/>
                <a:cs typeface="Times New Roman" panose="02020603050405020304" pitchFamily="18" charset="0"/>
              </a:rPr>
              <a:t>the satisfaction of local businesses that are part of the business network</a:t>
            </a:r>
            <a:r>
              <a:rPr lang="pt-PT" sz="1200" dirty="0" smtClean="0">
                <a:latin typeface="Arial Narrow" panose="020B0606020202030204" pitchFamily="34" charset="0"/>
              </a:rPr>
              <a:t>;</a:t>
            </a:r>
            <a:endParaRPr lang="pt-PT" sz="1200" dirty="0">
              <a:latin typeface="Arial Narrow" panose="020B0606020202030204" pitchFamily="34" charset="0"/>
            </a:endParaRPr>
          </a:p>
          <a:p>
            <a:pPr lvl="1" algn="just">
              <a:lnSpc>
                <a:spcPct val="150000"/>
              </a:lnSpc>
            </a:pPr>
            <a:r>
              <a:rPr lang="pt-PT" sz="1200" dirty="0" smtClean="0">
                <a:solidFill>
                  <a:srgbClr val="008CBA"/>
                </a:solidFill>
                <a:latin typeface="Arial Narrow" panose="020B0606020202030204" pitchFamily="34" charset="0"/>
              </a:rPr>
              <a:t>■ </a:t>
            </a:r>
            <a:r>
              <a:rPr lang="en-GB" sz="1200" dirty="0" smtClean="0">
                <a:latin typeface="Arial Narrow" panose="020B0606020202030204" pitchFamily="34" charset="0"/>
                <a:ea typeface="Calibri" panose="020F0502020204030204" charset="0"/>
                <a:cs typeface="Times New Roman" panose="02020603050405020304" pitchFamily="18" charset="0"/>
              </a:rPr>
              <a:t>Propose </a:t>
            </a:r>
            <a:r>
              <a:rPr lang="en-GB" sz="1200" dirty="0">
                <a:latin typeface="Arial Narrow" panose="020B0606020202030204" pitchFamily="34" charset="0"/>
                <a:ea typeface="Calibri" panose="020F0502020204030204" charset="0"/>
                <a:cs typeface="Times New Roman" panose="02020603050405020304" pitchFamily="18" charset="0"/>
              </a:rPr>
              <a:t>solutions and conditions for the supply of products and services</a:t>
            </a:r>
            <a:r>
              <a:rPr lang="pt-PT" sz="1200" dirty="0" smtClean="0">
                <a:latin typeface="Arial Narrow" panose="020B0606020202030204" pitchFamily="34" charset="0"/>
              </a:rPr>
              <a:t>;</a:t>
            </a:r>
            <a:r>
              <a:rPr lang="pt-PT" sz="1200" dirty="0">
                <a:latin typeface="Arial Narrow" panose="020B0606020202030204" pitchFamily="34" charset="0"/>
              </a:rPr>
              <a:t> </a:t>
            </a:r>
          </a:p>
          <a:p>
            <a:pPr lvl="1" algn="just">
              <a:lnSpc>
                <a:spcPct val="150000"/>
              </a:lnSpc>
            </a:pPr>
            <a:r>
              <a:rPr lang="pt-PT" sz="1200" dirty="0" smtClean="0">
                <a:solidFill>
                  <a:srgbClr val="008CBA"/>
                </a:solidFill>
                <a:latin typeface="Arial Narrow" panose="020B0606020202030204" pitchFamily="34" charset="0"/>
              </a:rPr>
              <a:t>■ </a:t>
            </a:r>
            <a:r>
              <a:rPr lang="en-GB" sz="1200" dirty="0" smtClean="0">
                <a:latin typeface="Arial Narrow" panose="020B0606020202030204" pitchFamily="34" charset="0"/>
                <a:ea typeface="Calibri" panose="020F0502020204030204" charset="0"/>
                <a:cs typeface="Times New Roman" panose="02020603050405020304" pitchFamily="18" charset="0"/>
              </a:rPr>
              <a:t>Update </a:t>
            </a:r>
            <a:r>
              <a:rPr lang="en-GB" sz="1200" dirty="0">
                <a:latin typeface="Arial Narrow" panose="020B0606020202030204" pitchFamily="34" charset="0"/>
                <a:ea typeface="Calibri" panose="020F0502020204030204" charset="0"/>
                <a:cs typeface="Times New Roman" panose="02020603050405020304" pitchFamily="18" charset="0"/>
              </a:rPr>
              <a:t>the database of customers, suppliers and companies of the network in general</a:t>
            </a:r>
            <a:r>
              <a:rPr lang="pt-PT" sz="1200" dirty="0" smtClean="0">
                <a:latin typeface="Arial Narrow" panose="020B0606020202030204" pitchFamily="34" charset="0"/>
              </a:rPr>
              <a:t>;</a:t>
            </a:r>
            <a:r>
              <a:rPr lang="pt-PT" sz="1200" dirty="0">
                <a:latin typeface="Arial Narrow" panose="020B0606020202030204" pitchFamily="34" charset="0"/>
              </a:rPr>
              <a:t> </a:t>
            </a:r>
          </a:p>
          <a:p>
            <a:pPr lvl="1" algn="just">
              <a:lnSpc>
                <a:spcPct val="150000"/>
              </a:lnSpc>
            </a:pPr>
            <a:r>
              <a:rPr lang="pt-PT" sz="1200" dirty="0" smtClean="0">
                <a:solidFill>
                  <a:srgbClr val="008CBA"/>
                </a:solidFill>
                <a:latin typeface="Arial Narrow" panose="020B0606020202030204" pitchFamily="34" charset="0"/>
              </a:rPr>
              <a:t>■ </a:t>
            </a:r>
            <a:r>
              <a:rPr lang="en-GB" sz="1200" dirty="0">
                <a:latin typeface="Arial Narrow" panose="020B0606020202030204" pitchFamily="34" charset="0"/>
                <a:ea typeface="Calibri" panose="020F0502020204030204" charset="0"/>
                <a:cs typeface="Times New Roman" panose="02020603050405020304" pitchFamily="18" charset="0"/>
              </a:rPr>
              <a:t>Propose a list of priority products for the market under their coordination</a:t>
            </a:r>
            <a:r>
              <a:rPr lang="pt-PT" sz="1200" dirty="0" smtClean="0">
                <a:latin typeface="Arial Narrow" panose="020B0606020202030204" pitchFamily="34" charset="0"/>
              </a:rPr>
              <a:t>;</a:t>
            </a:r>
            <a:endParaRPr lang="pt-PT" sz="1200" dirty="0">
              <a:latin typeface="Arial Narrow" panose="020B0606020202030204" pitchFamily="34" charset="0"/>
            </a:endParaRPr>
          </a:p>
          <a:p>
            <a:pPr lvl="1" algn="just">
              <a:lnSpc>
                <a:spcPct val="150000"/>
              </a:lnSpc>
            </a:pPr>
            <a:r>
              <a:rPr lang="pt-PT" sz="1200" dirty="0" smtClean="0">
                <a:solidFill>
                  <a:srgbClr val="008CBA"/>
                </a:solidFill>
                <a:latin typeface="Arial Narrow" panose="020B0606020202030204" pitchFamily="34" charset="0"/>
              </a:rPr>
              <a:t>■ </a:t>
            </a:r>
            <a:r>
              <a:rPr lang="en-GB" sz="1200" dirty="0">
                <a:latin typeface="Arial Narrow" panose="020B0606020202030204" pitchFamily="34" charset="0"/>
                <a:ea typeface="Calibri" panose="020F0502020204030204" charset="0"/>
                <a:cs typeface="Times New Roman" panose="02020603050405020304" pitchFamily="18" charset="0"/>
              </a:rPr>
              <a:t>Prepare periodic reports on market needs </a:t>
            </a:r>
            <a:r>
              <a:rPr lang="pt-PT" sz="1200" dirty="0">
                <a:latin typeface="Arial Narrow" panose="020B0606020202030204" pitchFamily="34" charset="0"/>
              </a:rPr>
              <a:t> ;</a:t>
            </a:r>
          </a:p>
          <a:p>
            <a:pPr lvl="1" algn="just">
              <a:lnSpc>
                <a:spcPct val="150000"/>
              </a:lnSpc>
            </a:pPr>
            <a:r>
              <a:rPr lang="pt-PT" sz="1200" dirty="0" smtClean="0">
                <a:solidFill>
                  <a:srgbClr val="008CBA"/>
                </a:solidFill>
                <a:latin typeface="Arial Narrow" panose="020B0606020202030204" pitchFamily="34" charset="0"/>
              </a:rPr>
              <a:t>■ </a:t>
            </a:r>
            <a:r>
              <a:rPr lang="en-GB" sz="1200" dirty="0" smtClean="0">
                <a:latin typeface="Arial Narrow" panose="020B0606020202030204" pitchFamily="34" charset="0"/>
                <a:ea typeface="Calibri" panose="020F0502020204030204" charset="0"/>
                <a:cs typeface="Times New Roman" panose="02020603050405020304" pitchFamily="18" charset="0"/>
              </a:rPr>
              <a:t>Define </a:t>
            </a:r>
            <a:r>
              <a:rPr lang="en-GB" sz="1200" dirty="0">
                <a:latin typeface="Arial Narrow" panose="020B0606020202030204" pitchFamily="34" charset="0"/>
                <a:ea typeface="Calibri" panose="020F0502020204030204" charset="0"/>
                <a:cs typeface="Times New Roman" panose="02020603050405020304" pitchFamily="18" charset="0"/>
              </a:rPr>
              <a:t>promotional campaigns for their commercial territory</a:t>
            </a:r>
            <a:r>
              <a:rPr lang="pt-PT" sz="1200" dirty="0" smtClean="0">
                <a:latin typeface="Arial Narrow" panose="020B0606020202030204" pitchFamily="34" charset="0"/>
              </a:rPr>
              <a:t>;</a:t>
            </a:r>
            <a:r>
              <a:rPr lang="pt-PT" sz="1200" dirty="0">
                <a:latin typeface="Arial Narrow" panose="020B0606020202030204" pitchFamily="34" charset="0"/>
              </a:rPr>
              <a:t> </a:t>
            </a:r>
          </a:p>
          <a:p>
            <a:pPr lvl="1" algn="just">
              <a:lnSpc>
                <a:spcPct val="150000"/>
              </a:lnSpc>
            </a:pPr>
            <a:r>
              <a:rPr lang="pt-PT" sz="1200" dirty="0" smtClean="0">
                <a:solidFill>
                  <a:srgbClr val="008CBA"/>
                </a:solidFill>
                <a:latin typeface="Arial Narrow" panose="020B0606020202030204" pitchFamily="34" charset="0"/>
              </a:rPr>
              <a:t>■ </a:t>
            </a:r>
            <a:r>
              <a:rPr lang="en-GB" sz="1200" dirty="0" smtClean="0">
                <a:latin typeface="Arial Narrow" panose="020B0606020202030204" pitchFamily="34" charset="0"/>
                <a:ea typeface="Calibri" panose="020F0502020204030204" charset="0"/>
                <a:cs typeface="Times New Roman" panose="02020603050405020304" pitchFamily="18" charset="0"/>
              </a:rPr>
              <a:t>Ensure </a:t>
            </a:r>
            <a:r>
              <a:rPr lang="en-GB" sz="1200" dirty="0">
                <a:latin typeface="Arial Narrow" panose="020B0606020202030204" pitchFamily="34" charset="0"/>
                <a:ea typeface="Calibri" panose="020F0502020204030204" charset="0"/>
                <a:cs typeface="Times New Roman" panose="02020603050405020304" pitchFamily="18" charset="0"/>
              </a:rPr>
              <a:t>compliance with sales targets; define and monitor deviations from them, implementing corrective actions if necessary</a:t>
            </a:r>
            <a:r>
              <a:rPr lang="pt-PT" sz="1200" dirty="0" smtClean="0">
                <a:latin typeface="Arial Narrow" panose="020B0606020202030204" pitchFamily="34" charset="0"/>
              </a:rPr>
              <a:t>;</a:t>
            </a:r>
            <a:r>
              <a:rPr lang="pt-PT" sz="1200" dirty="0">
                <a:latin typeface="Arial Narrow" panose="020B0606020202030204" pitchFamily="34" charset="0"/>
              </a:rPr>
              <a:t> </a:t>
            </a:r>
          </a:p>
          <a:p>
            <a:pPr lvl="1" algn="just">
              <a:lnSpc>
                <a:spcPct val="150000"/>
              </a:lnSpc>
            </a:pPr>
            <a:r>
              <a:rPr lang="pt-PT" sz="1200" dirty="0" smtClean="0">
                <a:solidFill>
                  <a:srgbClr val="008CBA"/>
                </a:solidFill>
                <a:latin typeface="Arial Narrow" panose="020B0606020202030204" pitchFamily="34" charset="0"/>
              </a:rPr>
              <a:t>■ </a:t>
            </a:r>
            <a:r>
              <a:rPr lang="en-GB" sz="1200" dirty="0">
                <a:latin typeface="Arial Narrow" panose="020B0606020202030204" pitchFamily="34" charset="0"/>
                <a:ea typeface="Calibri" panose="020F0502020204030204" charset="0"/>
                <a:cs typeface="Times New Roman" panose="02020603050405020304" pitchFamily="18" charset="0"/>
              </a:rPr>
              <a:t>Study and analyse the various market segments and distribution channels, </a:t>
            </a:r>
            <a:r>
              <a:rPr lang="en-GB" sz="1200" dirty="0" smtClean="0">
                <a:solidFill>
                  <a:schemeClr val="tx1"/>
                </a:solidFill>
                <a:latin typeface="Arial Narrow" panose="020B0606020202030204" pitchFamily="34" charset="0"/>
                <a:ea typeface="Calibri" panose="020F0502020204030204" charset="0"/>
                <a:cs typeface="Times New Roman" panose="02020603050405020304" pitchFamily="18" charset="0"/>
              </a:rPr>
              <a:t>propose </a:t>
            </a:r>
            <a:r>
              <a:rPr lang="en-GB" sz="1200" dirty="0">
                <a:latin typeface="Arial Narrow" panose="020B0606020202030204" pitchFamily="34" charset="0"/>
                <a:ea typeface="Calibri" panose="020F0502020204030204" charset="0"/>
                <a:cs typeface="Times New Roman" panose="02020603050405020304" pitchFamily="18" charset="0"/>
              </a:rPr>
              <a:t>policies to be adopted</a:t>
            </a:r>
            <a:r>
              <a:rPr lang="pt-PT" sz="1200" dirty="0" smtClean="0">
                <a:latin typeface="Arial Narrow" panose="020B0606020202030204" pitchFamily="34" charset="0"/>
              </a:rPr>
              <a:t>;</a:t>
            </a:r>
            <a:endParaRPr lang="pt-PT" sz="1200" dirty="0">
              <a:latin typeface="Arial Narrow" panose="020B0606020202030204" pitchFamily="34" charset="0"/>
            </a:endParaRPr>
          </a:p>
          <a:p>
            <a:pPr lvl="1" algn="just">
              <a:lnSpc>
                <a:spcPct val="150000"/>
              </a:lnSpc>
            </a:pPr>
            <a:r>
              <a:rPr lang="pt-PT" sz="1200" dirty="0" smtClean="0">
                <a:solidFill>
                  <a:srgbClr val="008CBA"/>
                </a:solidFill>
                <a:latin typeface="Arial Narrow" panose="020B0606020202030204" pitchFamily="34" charset="0"/>
              </a:rPr>
              <a:t>■</a:t>
            </a:r>
            <a:r>
              <a:rPr lang="pt-PT" sz="1200" dirty="0" smtClean="0">
                <a:solidFill>
                  <a:srgbClr val="FFFF00"/>
                </a:solidFill>
                <a:latin typeface="Arial Narrow" panose="020B0606020202030204" pitchFamily="34" charset="0"/>
              </a:rPr>
              <a:t> </a:t>
            </a:r>
            <a:r>
              <a:rPr lang="en-GB" sz="1200" dirty="0">
                <a:latin typeface="Arial Narrow" panose="020B0606020202030204" pitchFamily="34" charset="0"/>
                <a:ea typeface="Calibri" panose="020F0502020204030204" charset="0"/>
                <a:cs typeface="Times New Roman" panose="02020603050405020304" pitchFamily="18" charset="0"/>
              </a:rPr>
              <a:t>Create and monitor the implementation of a regular marketing plan</a:t>
            </a:r>
            <a:r>
              <a:rPr lang="pt-PT" sz="1200" dirty="0" smtClean="0">
                <a:latin typeface="Arial Narrow" panose="020B0606020202030204" pitchFamily="34" charset="0"/>
              </a:rPr>
              <a:t>.</a:t>
            </a:r>
            <a:endParaRPr lang="pt-PT" sz="1200" dirty="0">
              <a:latin typeface="Arial Narrow" panose="020B0606020202030204" pitchFamily="34" charset="0"/>
            </a:endParaRPr>
          </a:p>
          <a:p>
            <a:pPr algn="just">
              <a:lnSpc>
                <a:spcPct val="150000"/>
              </a:lnSpc>
            </a:pPr>
            <a:r>
              <a:rPr lang="pt-PT" sz="1200" dirty="0">
                <a:latin typeface="Arial Narrow" panose="020B0606020202030204" pitchFamily="34" charset="0"/>
              </a:rPr>
              <a:t> </a:t>
            </a:r>
            <a:r>
              <a:rPr lang="en-GB" sz="1200" dirty="0">
                <a:latin typeface="Arial Narrow" panose="020B0606020202030204" pitchFamily="34" charset="0"/>
                <a:ea typeface="Calibri" panose="020F0502020204030204" charset="0"/>
                <a:cs typeface="Times New Roman" panose="02020603050405020304" pitchFamily="18" charset="0"/>
              </a:rPr>
              <a:t>For the </a:t>
            </a:r>
            <a:r>
              <a:rPr lang="pt-PT" sz="1200" dirty="0" smtClean="0">
                <a:latin typeface="Arial Narrow" panose="020B0606020202030204" pitchFamily="34" charset="0"/>
                <a:ea typeface="Calibri" panose="020F0502020204030204" charset="0"/>
                <a:cs typeface="Times New Roman" panose="02020603050405020304" pitchFamily="18" charset="0"/>
              </a:rPr>
              <a:t>June </a:t>
            </a:r>
            <a:r>
              <a:rPr lang="en-GB" sz="1200" dirty="0">
                <a:latin typeface="Arial Narrow" panose="020B0606020202030204" pitchFamily="34" charset="0"/>
                <a:ea typeface="Calibri" panose="020F0502020204030204" charset="0"/>
                <a:cs typeface="Times New Roman" panose="02020603050405020304" pitchFamily="18" charset="0"/>
              </a:rPr>
              <a:t>202</a:t>
            </a:r>
            <a:r>
              <a:rPr lang="pt-PT" altLang="en-GB" sz="1200" dirty="0">
                <a:latin typeface="Arial Narrow" panose="020B0606020202030204" pitchFamily="34" charset="0"/>
                <a:ea typeface="Calibri" panose="020F0502020204030204" charset="0"/>
                <a:cs typeface="Times New Roman" panose="02020603050405020304" pitchFamily="18" charset="0"/>
              </a:rPr>
              <a:t>1</a:t>
            </a:r>
            <a:r>
              <a:rPr lang="en-GB" sz="1200" dirty="0">
                <a:latin typeface="Arial Narrow" panose="020B0606020202030204" pitchFamily="34" charset="0"/>
                <a:ea typeface="Calibri" panose="020F0502020204030204" charset="0"/>
                <a:cs typeface="Times New Roman" panose="02020603050405020304" pitchFamily="18" charset="0"/>
              </a:rPr>
              <a:t> event in Cabo Verde, the Business Round will be on </a:t>
            </a:r>
            <a:r>
              <a:rPr lang="pt-PT" sz="1200" dirty="0" smtClean="0">
                <a:latin typeface="Arial Narrow" panose="020B0606020202030204" pitchFamily="34" charset="0"/>
                <a:ea typeface="Calibri" panose="020F0502020204030204" charset="0"/>
                <a:cs typeface="Times New Roman" panose="02020603050405020304" pitchFamily="18" charset="0"/>
              </a:rPr>
              <a:t>09</a:t>
            </a:r>
            <a:r>
              <a:rPr lang="en-GB" sz="1200" dirty="0" smtClean="0">
                <a:latin typeface="Arial Narrow" panose="020B0606020202030204" pitchFamily="34" charset="0"/>
                <a:ea typeface="Calibri" panose="020F0502020204030204" charset="0"/>
                <a:cs typeface="Times New Roman" panose="02020603050405020304" pitchFamily="18" charset="0"/>
              </a:rPr>
              <a:t> </a:t>
            </a:r>
            <a:r>
              <a:rPr lang="pt-PT" altLang="en-GB" sz="1200" dirty="0" smtClean="0">
                <a:latin typeface="Arial Narrow" panose="020B0606020202030204" pitchFamily="34" charset="0"/>
                <a:ea typeface="Calibri" panose="020F0502020204030204" charset="0"/>
                <a:cs typeface="Times New Roman" panose="02020603050405020304" pitchFamily="18" charset="0"/>
              </a:rPr>
              <a:t>June</a:t>
            </a:r>
            <a:r>
              <a:rPr lang="en-GB" sz="1200" dirty="0" smtClean="0">
                <a:latin typeface="Arial Narrow" panose="020B0606020202030204" pitchFamily="34" charset="0"/>
                <a:ea typeface="Calibri" panose="020F0502020204030204" charset="0"/>
                <a:cs typeface="Times New Roman" panose="02020603050405020304" pitchFamily="18" charset="0"/>
              </a:rPr>
              <a:t> </a:t>
            </a:r>
            <a:r>
              <a:rPr lang="en-GB" sz="1200" dirty="0">
                <a:latin typeface="Arial Narrow" panose="020B0606020202030204" pitchFamily="34" charset="0"/>
                <a:ea typeface="Calibri" panose="020F0502020204030204" charset="0"/>
                <a:cs typeface="Times New Roman" panose="02020603050405020304" pitchFamily="18" charset="0"/>
              </a:rPr>
              <a:t>202</a:t>
            </a:r>
            <a:r>
              <a:rPr lang="pt-PT" altLang="en-GB" sz="1200" dirty="0">
                <a:latin typeface="Arial Narrow" panose="020B0606020202030204" pitchFamily="34" charset="0"/>
                <a:ea typeface="Calibri" panose="020F0502020204030204" charset="0"/>
                <a:cs typeface="Times New Roman" panose="02020603050405020304" pitchFamily="18" charset="0"/>
              </a:rPr>
              <a:t>1</a:t>
            </a:r>
            <a:r>
              <a:rPr lang="en-GB" sz="1200" dirty="0" smtClean="0">
                <a:latin typeface="Arial Narrow" panose="020B0606020202030204" pitchFamily="34" charset="0"/>
                <a:ea typeface="Calibri" panose="020F0502020204030204" charset="0"/>
                <a:cs typeface="Times New Roman" panose="02020603050405020304" pitchFamily="18" charset="0"/>
              </a:rPr>
              <a:t>, </a:t>
            </a:r>
            <a:r>
              <a:rPr lang="en-GB" sz="1200" dirty="0">
                <a:latin typeface="Arial Narrow" panose="020B0606020202030204" pitchFamily="34" charset="0"/>
                <a:ea typeface="Calibri" panose="020F0502020204030204" charset="0"/>
                <a:cs typeface="Times New Roman" panose="02020603050405020304" pitchFamily="18" charset="0"/>
              </a:rPr>
              <a:t>from </a:t>
            </a:r>
            <a:r>
              <a:rPr lang="pt-PT" altLang="en-GB" sz="1200" dirty="0">
                <a:latin typeface="Arial Narrow" panose="020B0606020202030204" pitchFamily="34" charset="0"/>
                <a:ea typeface="Calibri" panose="020F0502020204030204" charset="0"/>
                <a:cs typeface="Times New Roman" panose="02020603050405020304" pitchFamily="18" charset="0"/>
              </a:rPr>
              <a:t>8</a:t>
            </a:r>
            <a:r>
              <a:rPr lang="en-GB" sz="1200" dirty="0">
                <a:latin typeface="Arial Narrow" panose="020B0606020202030204" pitchFamily="34" charset="0"/>
                <a:ea typeface="Calibri" panose="020F0502020204030204" charset="0"/>
                <a:cs typeface="Times New Roman" panose="02020603050405020304" pitchFamily="18" charset="0"/>
              </a:rPr>
              <a:t>:00 to 1</a:t>
            </a:r>
            <a:r>
              <a:rPr lang="pt-PT" altLang="en-GB" sz="1200" dirty="0">
                <a:latin typeface="Arial Narrow" panose="020B0606020202030204" pitchFamily="34" charset="0"/>
                <a:ea typeface="Calibri" panose="020F0502020204030204" charset="0"/>
                <a:cs typeface="Times New Roman" panose="02020603050405020304" pitchFamily="18" charset="0"/>
              </a:rPr>
              <a:t>5</a:t>
            </a:r>
            <a:r>
              <a:rPr lang="en-GB" sz="1200" dirty="0">
                <a:latin typeface="Arial Narrow" panose="020B0606020202030204" pitchFamily="34" charset="0"/>
                <a:ea typeface="Calibri" panose="020F0502020204030204" charset="0"/>
                <a:cs typeface="Times New Roman" panose="02020603050405020304" pitchFamily="18" charset="0"/>
              </a:rPr>
              <a:t>:</a:t>
            </a:r>
            <a:r>
              <a:rPr lang="pt-PT" altLang="en-GB" sz="1200" dirty="0">
                <a:latin typeface="Arial Narrow" panose="020B0606020202030204" pitchFamily="34" charset="0"/>
                <a:ea typeface="Calibri" panose="020F0502020204030204" charset="0"/>
                <a:cs typeface="Times New Roman" panose="02020603050405020304" pitchFamily="18" charset="0"/>
              </a:rPr>
              <a:t>3</a:t>
            </a:r>
            <a:r>
              <a:rPr lang="en-GB" sz="1200" dirty="0">
                <a:latin typeface="Arial Narrow" panose="020B0606020202030204" pitchFamily="34" charset="0"/>
                <a:ea typeface="Calibri" panose="020F0502020204030204" charset="0"/>
                <a:cs typeface="Times New Roman" panose="02020603050405020304" pitchFamily="18" charset="0"/>
              </a:rPr>
              <a:t>0</a:t>
            </a:r>
            <a:r>
              <a:rPr lang="en-GB" sz="1200" dirty="0" smtClean="0">
                <a:latin typeface="Arial Narrow" panose="020B0606020202030204" pitchFamily="34" charset="0"/>
                <a:ea typeface="Calibri" panose="020F0502020204030204" charset="0"/>
                <a:cs typeface="Times New Roman" panose="02020603050405020304" pitchFamily="18" charset="0"/>
              </a:rPr>
              <a:t>.</a:t>
            </a:r>
          </a:p>
          <a:p>
            <a:pPr algn="just">
              <a:lnSpc>
                <a:spcPct val="150000"/>
              </a:lnSpc>
            </a:pPr>
            <a:r>
              <a:rPr lang="en-GB" sz="1200" dirty="0" smtClean="0">
                <a:latin typeface="Arial Narrow" panose="020B0606020202030204" pitchFamily="34" charset="0"/>
                <a:ea typeface="Calibri" panose="020F0502020204030204" charset="0"/>
                <a:cs typeface="Times New Roman" panose="02020603050405020304" pitchFamily="18" charset="0"/>
              </a:rPr>
              <a:t>The </a:t>
            </a:r>
            <a:r>
              <a:rPr lang="en-GB" sz="1200" dirty="0" smtClean="0">
                <a:solidFill>
                  <a:schemeClr val="tx1"/>
                </a:solidFill>
                <a:latin typeface="Arial Narrow" panose="020B0606020202030204" pitchFamily="34" charset="0"/>
                <a:ea typeface="Calibri" panose="020F0502020204030204" charset="0"/>
                <a:cs typeface="Times New Roman" panose="02020603050405020304" pitchFamily="18" charset="0"/>
              </a:rPr>
              <a:t>functions</a:t>
            </a:r>
            <a:r>
              <a:rPr lang="en-GB" sz="1200" dirty="0" smtClean="0">
                <a:latin typeface="Arial Narrow" panose="020B0606020202030204" pitchFamily="34" charset="0"/>
                <a:ea typeface="Calibri" panose="020F0502020204030204" charset="0"/>
                <a:cs typeface="Times New Roman" panose="02020603050405020304" pitchFamily="18" charset="0"/>
              </a:rPr>
              <a:t> </a:t>
            </a:r>
            <a:r>
              <a:rPr lang="en-GB" sz="1200" dirty="0">
                <a:latin typeface="Arial Narrow" panose="020B0606020202030204" pitchFamily="34" charset="0"/>
                <a:ea typeface="Calibri" panose="020F0502020204030204" charset="0"/>
                <a:cs typeface="Times New Roman" panose="02020603050405020304" pitchFamily="18" charset="0"/>
              </a:rPr>
              <a:t>of the</a:t>
            </a:r>
            <a:r>
              <a:rPr lang="en-GB" sz="1200" i="1" dirty="0">
                <a:latin typeface="Arial Narrow" panose="020B0606020202030204" pitchFamily="34" charset="0"/>
                <a:ea typeface="Calibri" panose="020F0502020204030204" charset="0"/>
                <a:cs typeface="Times New Roman" panose="02020603050405020304" pitchFamily="18" charset="0"/>
              </a:rPr>
              <a:t> ASSOCIATED PARTNER</a:t>
            </a:r>
            <a:r>
              <a:rPr lang="en-GB" sz="1200" dirty="0">
                <a:latin typeface="Arial Narrow" panose="020B0606020202030204" pitchFamily="34" charset="0"/>
                <a:ea typeface="Calibri" panose="020F0502020204030204" charset="0"/>
                <a:cs typeface="Times New Roman" panose="02020603050405020304" pitchFamily="18" charset="0"/>
              </a:rPr>
              <a:t> </a:t>
            </a:r>
            <a:r>
              <a:rPr lang="en-GB" sz="1200" dirty="0" smtClean="0">
                <a:solidFill>
                  <a:schemeClr val="tx1"/>
                </a:solidFill>
                <a:latin typeface="Arial Narrow" panose="020B0606020202030204" pitchFamily="34" charset="0"/>
                <a:ea typeface="Calibri" panose="020F0502020204030204" charset="0"/>
                <a:cs typeface="Times New Roman" panose="02020603050405020304" pitchFamily="18" charset="0"/>
              </a:rPr>
              <a:t>are </a:t>
            </a:r>
            <a:r>
              <a:rPr lang="en-GB" sz="1200" dirty="0">
                <a:latin typeface="Arial Narrow" panose="020B0606020202030204" pitchFamily="34" charset="0"/>
                <a:ea typeface="Calibri" panose="020F0502020204030204" charset="0"/>
                <a:cs typeface="Times New Roman" panose="02020603050405020304" pitchFamily="18" charset="0"/>
              </a:rPr>
              <a:t>very </a:t>
            </a:r>
            <a:r>
              <a:rPr lang="en-GB" sz="1200" dirty="0" smtClean="0">
                <a:latin typeface="Arial Narrow" panose="020B0606020202030204" pitchFamily="34" charset="0"/>
                <a:ea typeface="Calibri" panose="020F0502020204030204" charset="0"/>
                <a:cs typeface="Times New Roman" panose="02020603050405020304" pitchFamily="18" charset="0"/>
              </a:rPr>
              <a:t>important and in </a:t>
            </a:r>
            <a:r>
              <a:rPr lang="en-GB" sz="1200" dirty="0">
                <a:latin typeface="Arial Narrow" panose="020B0606020202030204" pitchFamily="34" charset="0"/>
                <a:ea typeface="Calibri" panose="020F0502020204030204" charset="0"/>
                <a:cs typeface="Times New Roman" panose="02020603050405020304" pitchFamily="18" charset="0"/>
              </a:rPr>
              <a:t>each country </a:t>
            </a:r>
            <a:r>
              <a:rPr lang="en-GB" sz="1200" dirty="0" smtClean="0">
                <a:latin typeface="Arial Narrow" panose="020B0606020202030204" pitchFamily="34" charset="0"/>
                <a:ea typeface="Calibri" panose="020F0502020204030204" charset="0"/>
                <a:cs typeface="Times New Roman" panose="02020603050405020304" pitchFamily="18" charset="0"/>
              </a:rPr>
              <a:t>where </a:t>
            </a:r>
            <a:r>
              <a:rPr lang="en-GB" sz="1200" i="1" dirty="0">
                <a:latin typeface="Arial Narrow" panose="020B0606020202030204" pitchFamily="34" charset="0"/>
                <a:ea typeface="Calibri" panose="020F0502020204030204" charset="0"/>
                <a:cs typeface="Times New Roman" panose="02020603050405020304" pitchFamily="18" charset="0"/>
              </a:rPr>
              <a:t>ATLANTIC BUSINESS </a:t>
            </a:r>
            <a:r>
              <a:rPr lang="pt-PT" altLang="en-GB" sz="1200" i="1" dirty="0">
                <a:latin typeface="Arial Narrow" panose="020B0606020202030204" pitchFamily="34" charset="0"/>
                <a:ea typeface="Calibri" panose="020F0502020204030204" charset="0"/>
                <a:cs typeface="Times New Roman" panose="02020603050405020304" pitchFamily="18" charset="0"/>
              </a:rPr>
              <a:t>FORUM </a:t>
            </a:r>
            <a:r>
              <a:rPr lang="en-GB" sz="1200" dirty="0">
                <a:latin typeface="Arial Narrow" panose="020B0606020202030204" pitchFamily="34" charset="0"/>
                <a:ea typeface="Calibri" panose="020F0502020204030204" charset="0"/>
                <a:cs typeface="Times New Roman" panose="02020603050405020304" pitchFamily="18" charset="0"/>
              </a:rPr>
              <a:t>operates, there will be a team coordinated by the </a:t>
            </a:r>
            <a:r>
              <a:rPr lang="en-GB" sz="1200" i="1" dirty="0">
                <a:latin typeface="Arial Narrow" panose="020B0606020202030204" pitchFamily="34" charset="0"/>
                <a:ea typeface="Calibri" panose="020F0502020204030204" charset="0"/>
                <a:cs typeface="Times New Roman" panose="02020603050405020304" pitchFamily="18" charset="0"/>
              </a:rPr>
              <a:t>ASSOCIATED PARTNER</a:t>
            </a:r>
            <a:r>
              <a:rPr lang="en-GB" sz="1200" dirty="0">
                <a:latin typeface="Arial Narrow" panose="020B0606020202030204" pitchFamily="34" charset="0"/>
                <a:ea typeface="Calibri" panose="020F0502020204030204" charset="0"/>
                <a:cs typeface="Times New Roman" panose="02020603050405020304" pitchFamily="18" charset="0"/>
              </a:rPr>
              <a:t>, </a:t>
            </a:r>
            <a:r>
              <a:rPr lang="en-GB" sz="1200" dirty="0" smtClean="0">
                <a:solidFill>
                  <a:schemeClr val="tx1"/>
                </a:solidFill>
                <a:latin typeface="Arial Narrow" panose="020B0606020202030204" pitchFamily="34" charset="0"/>
                <a:ea typeface="Calibri" panose="020F0502020204030204" charset="0"/>
                <a:cs typeface="Times New Roman" panose="02020603050405020304" pitchFamily="18" charset="0"/>
              </a:rPr>
              <a:t>complementing their action with that of </a:t>
            </a:r>
            <a:r>
              <a:rPr lang="en-GB" sz="1200" dirty="0">
                <a:solidFill>
                  <a:schemeClr val="tx1"/>
                </a:solidFill>
                <a:latin typeface="Arial Narrow" panose="020B0606020202030204" pitchFamily="34" charset="0"/>
                <a:ea typeface="Calibri" panose="020F0502020204030204" charset="0"/>
                <a:cs typeface="Times New Roman" panose="02020603050405020304" pitchFamily="18" charset="0"/>
              </a:rPr>
              <a:t>the manager representing </a:t>
            </a:r>
            <a:r>
              <a:rPr lang="en-GB" sz="1200" dirty="0" smtClean="0">
                <a:solidFill>
                  <a:schemeClr val="tx1"/>
                </a:solidFill>
                <a:latin typeface="Arial Narrow" panose="020B0606020202030204" pitchFamily="34" charset="0"/>
                <a:ea typeface="Calibri" panose="020F0502020204030204" charset="0"/>
                <a:cs typeface="Times New Roman" panose="02020603050405020304" pitchFamily="18" charset="0"/>
              </a:rPr>
              <a:t> </a:t>
            </a:r>
            <a:r>
              <a:rPr lang="en-GB" sz="1200" i="1" dirty="0">
                <a:solidFill>
                  <a:schemeClr val="tx1"/>
                </a:solidFill>
                <a:latin typeface="Arial Narrow" panose="020B0606020202030204" pitchFamily="34" charset="0"/>
                <a:ea typeface="Calibri" panose="020F0502020204030204" charset="0"/>
                <a:cs typeface="Times New Roman" panose="02020603050405020304" pitchFamily="18" charset="0"/>
              </a:rPr>
              <a:t>ATLANTIC BUSINESS </a:t>
            </a:r>
            <a:r>
              <a:rPr lang="pt-PT" altLang="en-GB" sz="1200" i="1" dirty="0" smtClean="0">
                <a:solidFill>
                  <a:schemeClr val="tx1"/>
                </a:solidFill>
                <a:latin typeface="Arial Narrow" panose="020B0606020202030204" pitchFamily="34" charset="0"/>
                <a:ea typeface="Calibri" panose="020F0502020204030204" charset="0"/>
                <a:cs typeface="Times New Roman" panose="02020603050405020304" pitchFamily="18" charset="0"/>
              </a:rPr>
              <a:t>FORUM</a:t>
            </a:r>
            <a:r>
              <a:rPr lang="en-GB" sz="1200" dirty="0" smtClean="0">
                <a:solidFill>
                  <a:schemeClr val="tx1"/>
                </a:solidFill>
                <a:latin typeface="Arial Narrow" panose="020B0606020202030204" pitchFamily="34" charset="0"/>
                <a:ea typeface="Calibri" panose="020F0502020204030204" charset="0"/>
                <a:cs typeface="Times New Roman" panose="02020603050405020304" pitchFamily="18" charset="0"/>
              </a:rPr>
              <a:t>.</a:t>
            </a:r>
          </a:p>
        </p:txBody>
      </p:sp>
      <p:sp>
        <p:nvSpPr>
          <p:cNvPr id="20"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8</a:t>
            </a:fld>
            <a:endParaRPr lang="fr-FR" altLang="pt-PT" sz="1200" b="1" i="1" u="sng" dirty="0" smtClean="0">
              <a:solidFill>
                <a:schemeClr val="tx1"/>
              </a:solidFill>
            </a:endParaRPr>
          </a:p>
        </p:txBody>
      </p:sp>
      <p:pic>
        <p:nvPicPr>
          <p:cNvPr id="89" name="Imagem 88" descr="logo"/>
          <p:cNvPicPr>
            <a:picLocks noChangeAspect="1"/>
          </p:cNvPicPr>
          <p:nvPr/>
        </p:nvPicPr>
        <p:blipFill>
          <a:blip r:embed="rId5"/>
          <a:stretch>
            <a:fillRect/>
          </a:stretch>
        </p:blipFill>
        <p:spPr>
          <a:xfrm>
            <a:off x="9074150" y="124460"/>
            <a:ext cx="3107055" cy="681990"/>
          </a:xfrm>
          <a:prstGeom prst="rect">
            <a:avLst/>
          </a:prstGeom>
        </p:spPr>
      </p:pic>
      <p:pic>
        <p:nvPicPr>
          <p:cNvPr id="90" name="Imagem 89" descr="logo"/>
          <p:cNvPicPr>
            <a:picLocks noChangeAspect="1"/>
          </p:cNvPicPr>
          <p:nvPr/>
        </p:nvPicPr>
        <p:blipFill>
          <a:blip r:embed="rId6"/>
          <a:stretch>
            <a:fillRect/>
          </a:stretch>
        </p:blipFill>
        <p:spPr>
          <a:xfrm>
            <a:off x="-10795" y="120650"/>
            <a:ext cx="4168140" cy="91503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riângulo Retângulo 42"/>
          <p:cNvSpPr/>
          <p:nvPr/>
        </p:nvSpPr>
        <p:spPr>
          <a:xfrm flipH="1">
            <a:off x="-9525" y="243840"/>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pic>
        <p:nvPicPr>
          <p:cNvPr id="18" name="Imagem 17" descr="LOGO-Paises ecowas"/>
          <p:cNvPicPr>
            <a:picLocks noChangeAspect="1"/>
          </p:cNvPicPr>
          <p:nvPr/>
        </p:nvPicPr>
        <p:blipFill>
          <a:blip r:embed="rId2"/>
          <a:stretch>
            <a:fillRect/>
          </a:stretch>
        </p:blipFill>
        <p:spPr>
          <a:xfrm>
            <a:off x="10795" y="2979420"/>
            <a:ext cx="3897630" cy="3858260"/>
          </a:xfrm>
          <a:prstGeom prst="rect">
            <a:avLst/>
          </a:prstGeom>
        </p:spPr>
      </p:pic>
      <p:pic>
        <p:nvPicPr>
          <p:cNvPr id="15" name="Imagem9"/>
          <p:cNvPicPr>
            <a:picLocks noChangeAspect="1"/>
          </p:cNvPicPr>
          <p:nvPr/>
        </p:nvPicPr>
        <p:blipFill>
          <a:blip r:embed="rId3"/>
          <a:stretch>
            <a:fillRect/>
          </a:stretch>
        </p:blipFill>
        <p:spPr>
          <a:xfrm>
            <a:off x="11678285" y="6451600"/>
            <a:ext cx="502920" cy="389255"/>
          </a:xfrm>
          <a:prstGeom prst="rect">
            <a:avLst/>
          </a:prstGeom>
          <a:noFill/>
          <a:ln>
            <a:noFill/>
          </a:ln>
          <a:effectLst/>
        </p:spPr>
      </p:pic>
      <p:pic>
        <p:nvPicPr>
          <p:cNvPr id="12" name="Imagem 11"/>
          <p:cNvPicPr>
            <a:picLocks noChangeAspect="1"/>
          </p:cNvPicPr>
          <p:nvPr/>
        </p:nvPicPr>
        <p:blipFill>
          <a:blip r:embed="rId4"/>
          <a:stretch>
            <a:fillRect/>
          </a:stretch>
        </p:blipFill>
        <p:spPr>
          <a:xfrm>
            <a:off x="315595" y="1340485"/>
            <a:ext cx="2413000" cy="1356995"/>
          </a:xfrm>
          <a:prstGeom prst="rect">
            <a:avLst/>
          </a:prstGeom>
        </p:spPr>
      </p:pic>
      <p:sp>
        <p:nvSpPr>
          <p:cNvPr id="2" name="CaixaDeTexto 3"/>
          <p:cNvSpPr txBox="1"/>
          <p:nvPr/>
        </p:nvSpPr>
        <p:spPr>
          <a:xfrm>
            <a:off x="3559810" y="1524000"/>
            <a:ext cx="7131685" cy="1568450"/>
          </a:xfrm>
          <a:prstGeom prst="rect">
            <a:avLst/>
          </a:prstGeom>
          <a:noFill/>
        </p:spPr>
        <p:txBody>
          <a:bodyPr wrap="square">
            <a:spAutoFit/>
          </a:bodyPr>
          <a:lstStyle/>
          <a:p>
            <a:pPr algn="just"/>
            <a:r>
              <a:rPr lang="fr-FR" sz="1200" b="1" i="1" dirty="0">
                <a:solidFill>
                  <a:srgbClr val="008CBA"/>
                </a:solidFill>
                <a:latin typeface="Arial Narrow" panose="020B0606020202030204" pitchFamily="34" charset="0"/>
                <a:sym typeface="+mn-ea"/>
              </a:rPr>
              <a:t>LEGAL ASSISTANCE AND INTERPRETER</a:t>
            </a:r>
            <a:r>
              <a:rPr lang="fr-FR" sz="1200" b="1" i="1" dirty="0" smtClean="0">
                <a:solidFill>
                  <a:srgbClr val="008CBA"/>
                </a:solidFill>
                <a:latin typeface="Arial Narrow" panose="020B0606020202030204" pitchFamily="34" charset="0"/>
                <a:sym typeface="+mn-ea"/>
              </a:rPr>
              <a:t> </a:t>
            </a:r>
            <a:r>
              <a:rPr lang="pt-PT" sz="1200" b="1" i="1" dirty="0" smtClean="0">
                <a:solidFill>
                  <a:srgbClr val="008CBA"/>
                </a:solidFill>
                <a:latin typeface="Arial Narrow" panose="020B0606020202030204" pitchFamily="34" charset="0"/>
                <a:sym typeface="+mn-ea"/>
              </a:rPr>
              <a:t>:</a:t>
            </a:r>
            <a:r>
              <a:rPr lang="pt-PT" sz="1200" b="1" i="1" dirty="0">
                <a:solidFill>
                  <a:srgbClr val="008CBA"/>
                </a:solidFill>
                <a:latin typeface="Arial Narrow" panose="020B0606020202030204" pitchFamily="34" charset="0"/>
                <a:sym typeface="+mn-ea"/>
              </a:rPr>
              <a:t> </a:t>
            </a:r>
            <a:endParaRPr lang="pt-PT" sz="1200" b="1" i="1" dirty="0">
              <a:solidFill>
                <a:srgbClr val="008CBA"/>
              </a:solidFill>
              <a:latin typeface="Arial Narrow" panose="020B0606020202030204" pitchFamily="34" charset="0"/>
            </a:endParaRPr>
          </a:p>
          <a:p>
            <a:pPr algn="just">
              <a:lnSpc>
                <a:spcPct val="100000"/>
              </a:lnSpc>
            </a:pPr>
            <a:r>
              <a:rPr sz="1200" dirty="0">
                <a:latin typeface="Arial Narrow" panose="020B0606020202030204" pitchFamily="34" charset="0"/>
                <a:sym typeface="+mn-ea"/>
              </a:rPr>
              <a:t>Two specialized teams will be permanently available to </a:t>
            </a:r>
            <a:r>
              <a:rPr sz="1200" i="1" dirty="0">
                <a:solidFill>
                  <a:srgbClr val="008CBA"/>
                </a:solidFill>
                <a:latin typeface="Arial Narrow" panose="020B0606020202030204" pitchFamily="34" charset="0"/>
                <a:sym typeface="+mn-ea"/>
              </a:rPr>
              <a:t>BUSINESS ROUND</a:t>
            </a:r>
            <a:r>
              <a:rPr sz="1200" dirty="0">
                <a:latin typeface="Arial Narrow" panose="020B0606020202030204" pitchFamily="34" charset="0"/>
                <a:sym typeface="+mn-ea"/>
              </a:rPr>
              <a:t> participants throughout the day of June 9, 2021:</a:t>
            </a:r>
          </a:p>
          <a:p>
            <a:pPr algn="just">
              <a:lnSpc>
                <a:spcPct val="100000"/>
              </a:lnSpc>
            </a:pPr>
            <a:r>
              <a:rPr sz="1200" dirty="0">
                <a:latin typeface="Arial Narrow" panose="020B0606020202030204" pitchFamily="34" charset="0"/>
                <a:sym typeface="+mn-ea"/>
              </a:rPr>
              <a:t>1. A team of interpreters in three languages: Portuguese; French and English; and</a:t>
            </a:r>
          </a:p>
          <a:p>
            <a:pPr algn="just">
              <a:lnSpc>
                <a:spcPct val="100000"/>
              </a:lnSpc>
            </a:pPr>
            <a:endParaRPr sz="1200" dirty="0">
              <a:latin typeface="Arial Narrow" panose="020B0606020202030204" pitchFamily="34" charset="0"/>
              <a:sym typeface="+mn-ea"/>
            </a:endParaRPr>
          </a:p>
          <a:p>
            <a:pPr algn="just">
              <a:lnSpc>
                <a:spcPct val="100000"/>
              </a:lnSpc>
            </a:pPr>
            <a:r>
              <a:rPr sz="1200" dirty="0">
                <a:latin typeface="Arial Narrow" panose="020B0606020202030204" pitchFamily="34" charset="0"/>
                <a:sym typeface="+mn-ea"/>
              </a:rPr>
              <a:t>2. A legal team.</a:t>
            </a:r>
          </a:p>
          <a:p>
            <a:pPr algn="just">
              <a:lnSpc>
                <a:spcPct val="100000"/>
              </a:lnSpc>
            </a:pPr>
            <a:endParaRPr sz="1200" dirty="0">
              <a:latin typeface="Arial Narrow" panose="020B0606020202030204" pitchFamily="34" charset="0"/>
              <a:sym typeface="+mn-ea"/>
            </a:endParaRPr>
          </a:p>
          <a:p>
            <a:pPr algn="just">
              <a:lnSpc>
                <a:spcPct val="100000"/>
              </a:lnSpc>
            </a:pPr>
            <a:r>
              <a:rPr sz="1200" dirty="0">
                <a:latin typeface="Arial Narrow" panose="020B0606020202030204" pitchFamily="34" charset="0"/>
                <a:sym typeface="+mn-ea"/>
              </a:rPr>
              <a:t>These two teams will remain available, after the event and throughout the entire time, to support the participants in the formalization and business consolidation in the</a:t>
            </a:r>
            <a:r>
              <a:rPr sz="1200" i="1" dirty="0">
                <a:latin typeface="Arial Narrow" panose="020B0606020202030204" pitchFamily="34" charset="0"/>
                <a:sym typeface="+mn-ea"/>
              </a:rPr>
              <a:t> </a:t>
            </a:r>
            <a:r>
              <a:rPr sz="1200" i="1" dirty="0">
                <a:solidFill>
                  <a:srgbClr val="008CBA"/>
                </a:solidFill>
                <a:latin typeface="Arial Narrow" panose="020B0606020202030204" pitchFamily="34" charset="0"/>
                <a:sym typeface="+mn-ea"/>
              </a:rPr>
              <a:t>ECOWAS</a:t>
            </a:r>
            <a:r>
              <a:rPr sz="1200" dirty="0">
                <a:latin typeface="Arial Narrow" panose="020B0606020202030204" pitchFamily="34" charset="0"/>
                <a:sym typeface="+mn-ea"/>
              </a:rPr>
              <a:t> market</a:t>
            </a:r>
          </a:p>
        </p:txBody>
      </p:sp>
      <p:sp>
        <p:nvSpPr>
          <p:cNvPr id="20"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9</a:t>
            </a:fld>
            <a:endParaRPr lang="fr-FR" altLang="pt-PT" sz="1200" b="1" i="1" u="sng" dirty="0" smtClean="0">
              <a:solidFill>
                <a:schemeClr val="tx1"/>
              </a:solidFill>
            </a:endParaRPr>
          </a:p>
        </p:txBody>
      </p:sp>
      <p:pic>
        <p:nvPicPr>
          <p:cNvPr id="89" name="Imagem 88" descr="logo"/>
          <p:cNvPicPr>
            <a:picLocks noChangeAspect="1"/>
          </p:cNvPicPr>
          <p:nvPr/>
        </p:nvPicPr>
        <p:blipFill>
          <a:blip r:embed="rId5"/>
          <a:stretch>
            <a:fillRect/>
          </a:stretch>
        </p:blipFill>
        <p:spPr>
          <a:xfrm>
            <a:off x="9074150" y="124460"/>
            <a:ext cx="3107055" cy="681990"/>
          </a:xfrm>
          <a:prstGeom prst="rect">
            <a:avLst/>
          </a:prstGeom>
        </p:spPr>
      </p:pic>
      <p:pic>
        <p:nvPicPr>
          <p:cNvPr id="90" name="Imagem 89" descr="logo"/>
          <p:cNvPicPr>
            <a:picLocks noChangeAspect="1"/>
          </p:cNvPicPr>
          <p:nvPr/>
        </p:nvPicPr>
        <p:blipFill>
          <a:blip r:embed="rId6"/>
          <a:stretch>
            <a:fillRect/>
          </a:stretch>
        </p:blipFill>
        <p:spPr>
          <a:xfrm>
            <a:off x="-10795" y="120650"/>
            <a:ext cx="4168140" cy="915035"/>
          </a:xfrm>
          <a:prstGeom prst="rect">
            <a:avLst/>
          </a:prstGeom>
        </p:spPr>
      </p:pic>
      <p:pic>
        <p:nvPicPr>
          <p:cNvPr id="11" name="Imagem 10"/>
          <p:cNvPicPr>
            <a:picLocks noChangeAspect="1"/>
          </p:cNvPicPr>
          <p:nvPr/>
        </p:nvPicPr>
        <p:blipFill>
          <a:blip r:embed="rId7"/>
          <a:stretch>
            <a:fillRect/>
          </a:stretch>
        </p:blipFill>
        <p:spPr>
          <a:xfrm>
            <a:off x="6874510" y="469265"/>
            <a:ext cx="1379855" cy="1240155"/>
          </a:xfrm>
          <a:prstGeom prst="rect">
            <a:avLst/>
          </a:prstGeom>
        </p:spPr>
      </p:pic>
      <p:sp>
        <p:nvSpPr>
          <p:cNvPr id="3" name="Caixa de Texto 2"/>
          <p:cNvSpPr txBox="1"/>
          <p:nvPr/>
        </p:nvSpPr>
        <p:spPr>
          <a:xfrm>
            <a:off x="4334510" y="3435350"/>
            <a:ext cx="4354830" cy="860425"/>
          </a:xfrm>
          <a:prstGeom prst="rect">
            <a:avLst/>
          </a:prstGeom>
          <a:noFill/>
        </p:spPr>
        <p:txBody>
          <a:bodyPr wrap="square" rtlCol="0" anchor="t">
            <a:spAutoFit/>
          </a:bodyPr>
          <a:lstStyle/>
          <a:p>
            <a:pPr algn="just"/>
            <a:r>
              <a:rPr lang="pt-PT" altLang="en-US" sz="1400" b="1" i="1">
                <a:solidFill>
                  <a:srgbClr val="008CBA"/>
                </a:solidFill>
                <a:latin typeface="Arial Narrow" panose="020B0606020202030204" pitchFamily="34" charset="0"/>
                <a:cs typeface="Arial Narrow" panose="020B0606020202030204" pitchFamily="34" charset="0"/>
              </a:rPr>
              <a:t>Legal Aid for Businesses</a:t>
            </a:r>
          </a:p>
          <a:p>
            <a:pPr algn="just"/>
            <a:r>
              <a:rPr lang="pt-PT" altLang="en-US" sz="1200">
                <a:latin typeface="Arial Narrow" panose="020B0606020202030204" pitchFamily="34" charset="0"/>
                <a:cs typeface="Arial Narrow" panose="020B0606020202030204" pitchFamily="34" charset="0"/>
              </a:rPr>
              <a:t>With the legal protection insurance of specialists, you have everything in hand as an entrepreneur to deal with legal issues of any kind, in all </a:t>
            </a:r>
            <a:r>
              <a:rPr lang="pt-PT" altLang="en-US" sz="1200" i="1">
                <a:latin typeface="Arial Narrow" panose="020B0606020202030204" pitchFamily="34" charset="0"/>
                <a:cs typeface="Arial Narrow" panose="020B0606020202030204" pitchFamily="34" charset="0"/>
              </a:rPr>
              <a:t>ECOWAS</a:t>
            </a:r>
            <a:r>
              <a:rPr lang="pt-PT" altLang="en-US" sz="1200">
                <a:latin typeface="Arial Narrow" panose="020B0606020202030204" pitchFamily="34" charset="0"/>
                <a:cs typeface="Arial Narrow" panose="020B0606020202030204" pitchFamily="34" charset="0"/>
              </a:rPr>
              <a:t> countries.</a:t>
            </a:r>
          </a:p>
        </p:txBody>
      </p:sp>
      <p:sp>
        <p:nvSpPr>
          <p:cNvPr id="5" name="Caixa de Texto 4"/>
          <p:cNvSpPr txBox="1"/>
          <p:nvPr/>
        </p:nvSpPr>
        <p:spPr>
          <a:xfrm>
            <a:off x="5203190" y="4721225"/>
            <a:ext cx="4784090" cy="645160"/>
          </a:xfrm>
          <a:prstGeom prst="rect">
            <a:avLst/>
          </a:prstGeom>
          <a:noFill/>
        </p:spPr>
        <p:txBody>
          <a:bodyPr wrap="square" rtlCol="0">
            <a:spAutoFit/>
          </a:bodyPr>
          <a:lstStyle/>
          <a:p>
            <a:pPr algn="just"/>
            <a:r>
              <a:rPr lang="pt-PT" altLang="en-US" sz="1200">
                <a:latin typeface="Arial Narrow" panose="020B0606020202030204" pitchFamily="34" charset="0"/>
                <a:cs typeface="Arial Narrow" panose="020B0606020202030204" pitchFamily="34" charset="0"/>
              </a:rPr>
              <a:t>As a participant in</a:t>
            </a:r>
            <a:r>
              <a:rPr lang="pt-PT" altLang="en-US" sz="1200" i="1">
                <a:solidFill>
                  <a:srgbClr val="008CBA"/>
                </a:solidFill>
                <a:latin typeface="Arial Narrow" panose="020B0606020202030204" pitchFamily="34" charset="0"/>
                <a:cs typeface="Arial Narrow" panose="020B0606020202030204" pitchFamily="34" charset="0"/>
              </a:rPr>
              <a:t> ATLANTIC BUSINESS FORUM</a:t>
            </a:r>
            <a:r>
              <a:rPr lang="pt-PT" altLang="en-US" sz="1200">
                <a:latin typeface="Arial Narrow" panose="020B0606020202030204" pitchFamily="34" charset="0"/>
                <a:cs typeface="Arial Narrow" panose="020B0606020202030204" pitchFamily="34" charset="0"/>
              </a:rPr>
              <a:t>, focus on your company and your business, specialists take charge with wisdom in all legal and fiscal matters, for you and for your company, for all ECOWAS countries.</a:t>
            </a:r>
          </a:p>
        </p:txBody>
      </p:sp>
      <p:sp>
        <p:nvSpPr>
          <p:cNvPr id="7" name="CaixaDeTexto 67"/>
          <p:cNvSpPr txBox="1"/>
          <p:nvPr/>
        </p:nvSpPr>
        <p:spPr>
          <a:xfrm>
            <a:off x="9726930" y="3755390"/>
            <a:ext cx="2466340" cy="1900555"/>
          </a:xfrm>
          <a:prstGeom prst="rect">
            <a:avLst/>
          </a:prstGeom>
          <a:noFill/>
        </p:spPr>
        <p:txBody>
          <a:bodyPr wrap="square" rtlCol="0">
            <a:noAutofit/>
          </a:bodyPr>
          <a:lstStyle/>
          <a:p>
            <a:pPr algn="ctr"/>
            <a:r>
              <a:rPr lang="pt-PT" sz="2400" dirty="0" smtClean="0">
                <a:solidFill>
                  <a:srgbClr val="008CBA"/>
                </a:solidFill>
                <a:sym typeface="+mn-ea"/>
              </a:rPr>
              <a:t>09 JUNE</a:t>
            </a:r>
            <a:endParaRPr lang="pt-PT" sz="2400" dirty="0">
              <a:solidFill>
                <a:srgbClr val="008CBA"/>
              </a:solidFill>
            </a:endParaRPr>
          </a:p>
          <a:p>
            <a:pPr algn="ctr"/>
            <a:r>
              <a:rPr lang="pt-PT" sz="1200" dirty="0">
                <a:solidFill>
                  <a:srgbClr val="008CBA"/>
                </a:solidFill>
              </a:rPr>
              <a:t>________</a:t>
            </a:r>
            <a:r>
              <a:rPr lang="pt-PT" sz="1400" baseline="-25000" dirty="0">
                <a:solidFill>
                  <a:srgbClr val="008CBA"/>
                </a:solidFill>
              </a:rPr>
              <a:t>■</a:t>
            </a:r>
            <a:r>
              <a:rPr lang="pt-PT" sz="1200" dirty="0">
                <a:solidFill>
                  <a:srgbClr val="008CBA"/>
                </a:solidFill>
              </a:rPr>
              <a:t>________</a:t>
            </a:r>
          </a:p>
          <a:p>
            <a:pPr algn="ctr"/>
            <a:r>
              <a:rPr lang="pt-PT" sz="3200" dirty="0">
                <a:solidFill>
                  <a:srgbClr val="008CBA"/>
                </a:solidFill>
              </a:rPr>
              <a:t>2021</a:t>
            </a:r>
          </a:p>
          <a:p>
            <a:pPr algn="ctr"/>
            <a:r>
              <a:rPr lang="pt-PT" dirty="0">
                <a:solidFill>
                  <a:srgbClr val="008CBA"/>
                </a:solidFill>
              </a:rPr>
              <a:t>PRAIA</a:t>
            </a:r>
          </a:p>
          <a:p>
            <a:pPr algn="ctr"/>
            <a:r>
              <a:rPr lang="pt-PT" sz="1200" dirty="0">
                <a:solidFill>
                  <a:srgbClr val="008CBA"/>
                </a:solidFill>
                <a:sym typeface="+mn-ea"/>
              </a:rPr>
              <a:t>SANTIAGO ISLAND</a:t>
            </a:r>
            <a:endParaRPr lang="pt-PT" sz="1200" dirty="0">
              <a:solidFill>
                <a:srgbClr val="008CBA"/>
              </a:solidFill>
            </a:endParaRPr>
          </a:p>
          <a:p>
            <a:pPr algn="ctr"/>
            <a:r>
              <a:rPr lang="pt-PT" sz="2000" dirty="0">
                <a:solidFill>
                  <a:srgbClr val="008CBA"/>
                </a:solidFill>
              </a:rPr>
              <a:t>CABO VERDE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14</TotalTime>
  <Words>2217</Words>
  <Application>Microsoft Office PowerPoint</Application>
  <PresentationFormat>Custom</PresentationFormat>
  <Paragraphs>490</Paragraphs>
  <Slides>13</Slides>
  <Notes>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Pedro Borges</dc:creator>
  <cp:lastModifiedBy>Teresa</cp:lastModifiedBy>
  <cp:revision>1042</cp:revision>
  <dcterms:created xsi:type="dcterms:W3CDTF">2019-09-10T11:20:00Z</dcterms:created>
  <dcterms:modified xsi:type="dcterms:W3CDTF">2020-12-18T10:02:37Z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2070-11.2.0.9684</vt:lpwstr>
  </property>
</Properties>
</file>