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347" r:id="rId3"/>
    <p:sldId id="34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6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B2"/>
    <a:srgbClr val="008CBA"/>
    <a:srgbClr val="3EA4BA"/>
    <a:srgbClr val="FFFFFF"/>
    <a:srgbClr val="416D12"/>
    <a:srgbClr val="C7F3F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4660"/>
  </p:normalViewPr>
  <p:slideViewPr>
    <p:cSldViewPr snapToGrid="0">
      <p:cViewPr>
        <p:scale>
          <a:sx n="90" d="100"/>
          <a:sy n="90" d="100"/>
        </p:scale>
        <p:origin x="-58" y="-58"/>
      </p:cViewPr>
      <p:guideLst>
        <p:guide orient="horz" pos="2236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5359-BA66-4C59-8A54-707A99BB900A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E77A7-C301-4374-BCFB-AD797F97A8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894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ítulo 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 para editar o estilo do título</a:t>
            </a:r>
          </a:p>
        </p:txBody>
      </p:sp>
      <p:sp>
        <p:nvSpPr>
          <p:cNvPr id="1027" name="Marcador de Posição de Texto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 para editar os estilos de texto do modelo global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Marcador de Posição da Data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1029" name="Marcador de Posição do Rodapé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Marcador de Posição do Número do Diapositivo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304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F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>
          <a:xfrm>
            <a:off x="10184130" y="977900"/>
            <a:ext cx="19627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 smtClean="0">
                <a:solidFill>
                  <a:schemeClr val="accent5">
                    <a:lumMod val="90000"/>
                  </a:schemeClr>
                </a:solidFill>
                <a:latin typeface="Arial Narrow" panose="020B0606020202030204" pitchFamily="34" charset="0"/>
                <a:sym typeface="+mn-ea"/>
              </a:rPr>
              <a:t>www.atlanticbusinessforum.com</a:t>
            </a:r>
            <a:endParaRPr lang="pt-PT" altLang="en-US" sz="1200" i="1" dirty="0" smtClean="0">
              <a:solidFill>
                <a:schemeClr val="accent5">
                  <a:lumMod val="90000"/>
                </a:schemeClr>
              </a:soli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20" y="11847"/>
            <a:ext cx="3897630" cy="3858260"/>
          </a:xfrm>
          <a:prstGeom prst="rect">
            <a:avLst/>
          </a:prstGeom>
        </p:spPr>
      </p:pic>
      <p:pic>
        <p:nvPicPr>
          <p:cNvPr id="29" name="Imagem 1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" y="3475990"/>
            <a:ext cx="10058400" cy="3386455"/>
          </a:xfrm>
          <a:prstGeom prst="rect">
            <a:avLst/>
          </a:prstGeom>
        </p:spPr>
      </p:pic>
      <p:sp>
        <p:nvSpPr>
          <p:cNvPr id="30" name="Anel 4"/>
          <p:cNvSpPr/>
          <p:nvPr/>
        </p:nvSpPr>
        <p:spPr>
          <a:xfrm>
            <a:off x="3952791" y="3037205"/>
            <a:ext cx="6108700" cy="373443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1" name="Rectângulo 22"/>
          <p:cNvSpPr/>
          <p:nvPr/>
        </p:nvSpPr>
        <p:spPr>
          <a:xfrm>
            <a:off x="0" y="3449320"/>
            <a:ext cx="4742731" cy="341566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2" name="Rectângulo 23"/>
          <p:cNvSpPr/>
          <p:nvPr/>
        </p:nvSpPr>
        <p:spPr>
          <a:xfrm>
            <a:off x="4608746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3" name="Rectângulo 24"/>
          <p:cNvSpPr/>
          <p:nvPr/>
        </p:nvSpPr>
        <p:spPr>
          <a:xfrm>
            <a:off x="9126771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4" name="Rectângulo 25"/>
          <p:cNvSpPr/>
          <p:nvPr/>
        </p:nvSpPr>
        <p:spPr>
          <a:xfrm>
            <a:off x="8831496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5" name="Rectângulo 26"/>
          <p:cNvSpPr/>
          <p:nvPr/>
        </p:nvSpPr>
        <p:spPr>
          <a:xfrm>
            <a:off x="4618271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53" name="CaixaDeTexto 67"/>
          <p:cNvSpPr txBox="1"/>
          <p:nvPr/>
        </p:nvSpPr>
        <p:spPr>
          <a:xfrm>
            <a:off x="226068" y="4219006"/>
            <a:ext cx="26987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B4B2"/>
                </a:solidFill>
              </a:rPr>
              <a:t>07 </a:t>
            </a:r>
            <a:r>
              <a:rPr lang="pt-PT" sz="2400" dirty="0" smtClean="0">
                <a:solidFill>
                  <a:srgbClr val="00B4B2"/>
                </a:solidFill>
              </a:rPr>
              <a:t>-11 JUNHO</a:t>
            </a:r>
          </a:p>
          <a:p>
            <a:pPr algn="ctr"/>
            <a:r>
              <a:rPr lang="pt-PT" sz="1200" dirty="0">
                <a:solidFill>
                  <a:srgbClr val="00B4B2"/>
                </a:solidFill>
              </a:rPr>
              <a:t>______</a:t>
            </a:r>
            <a:r>
              <a:rPr lang="pt-PT" sz="1400" baseline="-25000" dirty="0">
                <a:solidFill>
                  <a:srgbClr val="00B4B2"/>
                </a:solidFill>
              </a:rPr>
              <a:t>■</a:t>
            </a:r>
            <a:r>
              <a:rPr lang="pt-PT" sz="1200" dirty="0">
                <a:solidFill>
                  <a:srgbClr val="00B4B2"/>
                </a:solidFill>
              </a:rPr>
              <a:t>________</a:t>
            </a:r>
          </a:p>
          <a:p>
            <a:pPr algn="ctr"/>
            <a:r>
              <a:rPr lang="pt-PT" sz="3200" b="1" dirty="0">
                <a:solidFill>
                  <a:srgbClr val="00B4B2"/>
                </a:solidFill>
              </a:rPr>
              <a:t>2021</a:t>
            </a:r>
          </a:p>
          <a:p>
            <a:pPr algn="ctr"/>
            <a:r>
              <a:rPr lang="pt-PT" b="1" dirty="0">
                <a:solidFill>
                  <a:srgbClr val="00B4B2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B4B2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B4B2"/>
                </a:solidFill>
              </a:rPr>
              <a:t>CABO VERDE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3345" y="3450659"/>
            <a:ext cx="649054" cy="265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4237239" y="6100753"/>
            <a:ext cx="5811830" cy="75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ctangle 37"/>
          <p:cNvSpPr/>
          <p:nvPr/>
        </p:nvSpPr>
        <p:spPr>
          <a:xfrm>
            <a:off x="9130117" y="2560858"/>
            <a:ext cx="918951" cy="382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ctangle 38"/>
          <p:cNvSpPr/>
          <p:nvPr/>
        </p:nvSpPr>
        <p:spPr>
          <a:xfrm>
            <a:off x="8664433" y="3399851"/>
            <a:ext cx="649054" cy="265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Imagem 15" descr="ma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1460" y="1736725"/>
            <a:ext cx="4300220" cy="2305050"/>
          </a:xfrm>
          <a:prstGeom prst="rect">
            <a:avLst/>
          </a:prstGeom>
        </p:spPr>
      </p:pic>
      <p:pic>
        <p:nvPicPr>
          <p:cNvPr id="40" name="Imagem 37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0953" y="102104"/>
            <a:ext cx="2111375" cy="495300"/>
          </a:xfrm>
          <a:prstGeom prst="rect">
            <a:avLst/>
          </a:prstGeom>
        </p:spPr>
      </p:pic>
      <p:pic>
        <p:nvPicPr>
          <p:cNvPr id="41" name="Imagem 25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1401" y="131210"/>
            <a:ext cx="2333625" cy="5127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0" y="3555960"/>
            <a:ext cx="677545" cy="561975"/>
          </a:xfrm>
          <a:prstGeom prst="rect">
            <a:avLst/>
          </a:prstGeom>
        </p:spPr>
      </p:pic>
      <p:sp>
        <p:nvSpPr>
          <p:cNvPr id="42" name="CaixaDeTexto 53"/>
          <p:cNvSpPr txBox="1"/>
          <p:nvPr/>
        </p:nvSpPr>
        <p:spPr>
          <a:xfrm>
            <a:off x="10080420" y="4117110"/>
            <a:ext cx="20999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C000"/>
                </a:solidFill>
              </a:rPr>
              <a:t>BUSINESS FORUM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:+351 964 406 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800</a:t>
            </a:r>
          </a:p>
          <a:p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Tel.: +238 997 00 20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WhatsApp</a:t>
            </a:r>
            <a:r>
              <a:rPr lang="en-US" sz="1200" dirty="0" smtClean="0">
                <a:latin typeface="Arial Narrow" panose="020B0606020202030204" pitchFamily="34" charset="0"/>
              </a:rPr>
              <a:t>:+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238 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997 00 20</a:t>
            </a:r>
            <a:endParaRPr lang="en-US" sz="1200" dirty="0" smtClean="0">
              <a:latin typeface="Arial Narrow" panose="020B0606020202030204" pitchFamily="34" charset="0"/>
              <a:sym typeface="+mn-ea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WhatsApp</a:t>
            </a:r>
            <a:r>
              <a:rPr lang="en-US" sz="1200" dirty="0" smtClean="0">
                <a:latin typeface="Arial Narrow" panose="020B0606020202030204" pitchFamily="34" charset="0"/>
              </a:rPr>
              <a:t>:+351 927 645 198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</a:p>
          <a:p>
            <a:r>
              <a:rPr lang="pt-PT" altLang="en-US" sz="1200" dirty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err="1" smtClean="0">
                <a:latin typeface="Arial Narrow" panose="020B0606020202030204" pitchFamily="34" charset="0"/>
                <a:sym typeface="+mn-ea"/>
              </a:rPr>
              <a:t>nfo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@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43" name="Caixa de Texto 14"/>
          <p:cNvSpPr txBox="1"/>
          <p:nvPr/>
        </p:nvSpPr>
        <p:spPr>
          <a:xfrm>
            <a:off x="3571397" y="6295170"/>
            <a:ext cx="19627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 smtClean="0">
                <a:solidFill>
                  <a:schemeClr val="accent5">
                    <a:lumMod val="90000"/>
                  </a:schemeClr>
                </a:solidFill>
                <a:latin typeface="Arial Narrow" panose="020B0606020202030204" pitchFamily="34" charset="0"/>
                <a:sym typeface="+mn-ea"/>
              </a:rPr>
              <a:t>www.basaltconference.com</a:t>
            </a:r>
            <a:endParaRPr lang="pt-PT" altLang="en-US" sz="1200" i="1" dirty="0" smtClean="0">
              <a:solidFill>
                <a:schemeClr val="accent5">
                  <a:lumMod val="90000"/>
                </a:schemeClr>
              </a:solidFill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95412"/>
              </p:ext>
            </p:extLst>
          </p:nvPr>
        </p:nvGraphicFramePr>
        <p:xfrm>
          <a:off x="19050" y="67777"/>
          <a:ext cx="12192001" cy="6774208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{5C22544A-7EE6-4342-B048-85BDC9FD1C3A}</a:tableStyleId>
              </a:tblPr>
              <a:tblGrid>
                <a:gridCol w="336798"/>
                <a:gridCol w="112266"/>
                <a:gridCol w="112266"/>
                <a:gridCol w="336798"/>
                <a:gridCol w="1560484"/>
                <a:gridCol w="112266"/>
                <a:gridCol w="291889"/>
                <a:gridCol w="112266"/>
                <a:gridCol w="93287"/>
                <a:gridCol w="132080"/>
                <a:gridCol w="365760"/>
                <a:gridCol w="100965"/>
                <a:gridCol w="142875"/>
                <a:gridCol w="457200"/>
                <a:gridCol w="874548"/>
                <a:gridCol w="1906752"/>
                <a:gridCol w="104140"/>
                <a:gridCol w="155823"/>
                <a:gridCol w="112266"/>
                <a:gridCol w="128151"/>
                <a:gridCol w="219872"/>
                <a:gridCol w="112266"/>
                <a:gridCol w="325570"/>
                <a:gridCol w="3985413"/>
              </a:tblGrid>
              <a:tr h="134924">
                <a:tc rowSpan="3" gridSpan="5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85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AGENDA DOS EVENTOS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924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5490">
                <a:tc gridSpan="24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CABO </a:t>
                      </a: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VERDE </a:t>
                      </a: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52328">
                <a:tc gridSpan="16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BASALT</a:t>
                      </a:r>
                      <a:r>
                        <a:rPr lang="pt-PT" sz="1200" i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 CONFERENCE</a:t>
                      </a:r>
                      <a:endParaRPr lang="pt-PT" sz="1200" b="0" i="1" u="none" strike="noStrike" dirty="0" smtClean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200" b="0" i="1" u="none" strike="noStrike" dirty="0">
                        <a:solidFill>
                          <a:srgbClr val="0066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INTERNACIONAL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RONDA / RODADA DE NEGÓCIOS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07 - 08 DE JUNHO 2021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09 DE JUNHO 2021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09 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3797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APLICAÇÃO DE PÓ DE BASALTO NA  AGRICULTURA</a:t>
                      </a:r>
                      <a:endParaRPr lang="pt-PT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PÓ DE BASALTO NA AGRICULTURA</a:t>
                      </a:r>
                      <a:endParaRPr lang="pt-PT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OPORTUNIDADES DE NEGÓCIOS E DE PARCERIAIS EMPRESARIAIS</a:t>
                      </a:r>
                      <a:endParaRPr lang="pt-PT" sz="12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Suas vantagens enquanto fertilizante para a agricultura</a:t>
                      </a:r>
                      <a:endParaRPr lang="pt-PT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Qualidade de  Alimentos e Protecção  Ambiental</a:t>
                      </a:r>
                      <a:endParaRPr lang="pt-PT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 no 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Coffee-Break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721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07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09  de Junho 2021</a:t>
                      </a:r>
                      <a:endParaRPr lang="pt-PT"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a partir das   7:00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 do </a:t>
                      </a:r>
                      <a:r>
                        <a:rPr lang="pt-PT" sz="10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I: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Introdução ao Meeting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I: «</a:t>
                      </a:r>
                      <a:r>
                        <a:rPr lang="pt-PT" sz="11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BRASIL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O Potencial e Oportunidade de Cooperação Técnica e Empresarial»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10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II: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 7: 00</a:t>
                      </a:r>
                      <a:endParaRPr lang="pt-PT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III: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IV: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Recepção de boas vindas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CEDEAO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08 </a:t>
                      </a:r>
                      <a:r>
                        <a:rPr lang="pt-PT" sz="1200" b="1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DE JHNHO  </a:t>
                      </a: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Tempo livre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11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Sessão de Encerramento da Conferência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FINANCIAMENTO DO SECTOR PRIVADO NA CEDEAO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II: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Jantar de Boas Vindas «OS SABORES DA CEDEAO»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DESENVOLVIMENTO DA ECONOMIA DIGITAL EM ÁFRICA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 -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DOS EUA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VI: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UNIÃO EUROPEIA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III 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Sessão de Encerramento do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ATLANTIC BUSINESS FORUM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Tempo livre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JANTAR DE GALA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8" y="102104"/>
            <a:ext cx="2111375" cy="495300"/>
          </a:xfrm>
          <a:prstGeom prst="rect">
            <a:avLst/>
          </a:prstGeom>
        </p:spPr>
      </p:pic>
      <p:pic>
        <p:nvPicPr>
          <p:cNvPr id="9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401" y="71941"/>
            <a:ext cx="2333625" cy="512763"/>
          </a:xfrm>
          <a:prstGeom prst="rect">
            <a:avLst/>
          </a:prstGeom>
        </p:spPr>
      </p:pic>
      <p:pic>
        <p:nvPicPr>
          <p:cNvPr id="10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2" y="476649"/>
            <a:ext cx="258819" cy="214688"/>
          </a:xfrm>
          <a:prstGeom prst="rect">
            <a:avLst/>
          </a:prstGeom>
        </p:spPr>
      </p:pic>
      <p:sp>
        <p:nvSpPr>
          <p:cNvPr id="11" name="Slide Number Placeholder 6"/>
          <p:cNvSpPr txBox="1"/>
          <p:nvPr/>
        </p:nvSpPr>
        <p:spPr bwMode="auto">
          <a:xfrm>
            <a:off x="611444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000" dirty="0" smtClean="0">
                <a:solidFill>
                  <a:srgbClr val="00B0F0"/>
                </a:solidFill>
              </a:rPr>
              <a:t>Pag </a:t>
            </a:r>
            <a:fld id="{6C07E9C5-6E20-4A25-9F31-81ECFC5683B7}" type="slidenum">
              <a:rPr lang="fr-FR" altLang="pt-PT" sz="1000" b="1" i="1" u="sng" dirty="0" smtClean="0">
                <a:solidFill>
                  <a:srgbClr val="00B0F0"/>
                </a:solidFill>
              </a:rPr>
              <a:t>2</a:t>
            </a:fld>
            <a:endParaRPr lang="fr-FR" altLang="pt-PT" sz="1000" b="1" i="1" u="sng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Retângulo 26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95" y="1436370"/>
            <a:ext cx="3897630" cy="3858260"/>
          </a:xfrm>
          <a:prstGeom prst="rect">
            <a:avLst/>
          </a:prstGeom>
        </p:spPr>
      </p:pic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8CBA"/>
                </a:solidFill>
                <a:latin typeface="Arial Narrow" panose="020B0606020202030204" pitchFamily="34" charset="0"/>
              </a:rPr>
              <a:t>CONTACTOS</a:t>
            </a:r>
          </a:p>
        </p:txBody>
      </p:sp>
      <p:sp>
        <p:nvSpPr>
          <p:cNvPr id="33" name="CaixaDeTexto 53"/>
          <p:cNvSpPr txBox="1"/>
          <p:nvPr/>
        </p:nvSpPr>
        <p:spPr>
          <a:xfrm>
            <a:off x="10080420" y="4252582"/>
            <a:ext cx="20999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C000"/>
                </a:solidFill>
              </a:rPr>
              <a:t>BUSINESS FORUM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:+351 964 406 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800</a:t>
            </a:r>
          </a:p>
          <a:p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Tel.: +238 997 00 20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WhatsApp</a:t>
            </a:r>
            <a:r>
              <a:rPr lang="en-US" sz="1200" dirty="0" smtClean="0">
                <a:latin typeface="Arial Narrow" panose="020B0606020202030204" pitchFamily="34" charset="0"/>
              </a:rPr>
              <a:t>:+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238 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997 00 20</a:t>
            </a:r>
            <a:endParaRPr lang="en-US" sz="1200" dirty="0" smtClean="0">
              <a:latin typeface="Arial Narrow" panose="020B0606020202030204" pitchFamily="34" charset="0"/>
              <a:sym typeface="+mn-ea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WhatsApp</a:t>
            </a:r>
            <a:r>
              <a:rPr lang="en-US" sz="1200" dirty="0" smtClean="0">
                <a:latin typeface="Arial Narrow" panose="020B0606020202030204" pitchFamily="34" charset="0"/>
              </a:rPr>
              <a:t>:+351 927 645 198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</a:p>
          <a:p>
            <a:r>
              <a:rPr lang="pt-PT" altLang="en-US" sz="1200" dirty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err="1" smtClean="0">
                <a:latin typeface="Arial Narrow" panose="020B0606020202030204" pitchFamily="34" charset="0"/>
                <a:sym typeface="+mn-ea"/>
              </a:rPr>
              <a:t>nfo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@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Imagem 2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61595"/>
            <a:ext cx="5207000" cy="1143000"/>
          </a:xfrm>
          <a:prstGeom prst="rect">
            <a:avLst/>
          </a:prstGeom>
        </p:spPr>
      </p:pic>
      <p:sp>
        <p:nvSpPr>
          <p:cNvPr id="9" name="CaixaDeTexto 67"/>
          <p:cNvSpPr txBox="1"/>
          <p:nvPr/>
        </p:nvSpPr>
        <p:spPr>
          <a:xfrm>
            <a:off x="9451135" y="2162831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07 </a:t>
            </a:r>
            <a:r>
              <a:rPr lang="pt-PT" sz="2400" dirty="0" smtClean="0">
                <a:solidFill>
                  <a:srgbClr val="008CBA"/>
                </a:solidFill>
                <a:sym typeface="+mn-ea"/>
              </a:rPr>
              <a:t>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44" y="1491959"/>
            <a:ext cx="677545" cy="561975"/>
          </a:xfrm>
          <a:prstGeom prst="rect">
            <a:avLst/>
          </a:prstGeom>
        </p:spPr>
      </p:pic>
      <p:sp>
        <p:nvSpPr>
          <p:cNvPr id="11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3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438</TotalTime>
  <Words>625</Words>
  <Application>Microsoft Office PowerPoint</Application>
  <PresentationFormat>Custom</PresentationFormat>
  <Paragraphs>423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1300</cp:revision>
  <dcterms:created xsi:type="dcterms:W3CDTF">2019-09-10T11:20:00Z</dcterms:created>
  <dcterms:modified xsi:type="dcterms:W3CDTF">2021-02-03T09:49:05Z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2070-11.2.0.9684</vt:lpwstr>
  </property>
</Properties>
</file>