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53" r:id="rId3"/>
    <p:sldId id="263" r:id="rId4"/>
    <p:sldId id="304" r:id="rId5"/>
    <p:sldId id="280" r:id="rId6"/>
    <p:sldId id="282" r:id="rId7"/>
    <p:sldId id="279" r:id="rId8"/>
    <p:sldId id="309" r:id="rId9"/>
    <p:sldId id="305" r:id="rId10"/>
    <p:sldId id="262" r:id="rId11"/>
    <p:sldId id="272" r:id="rId12"/>
    <p:sldId id="333" r:id="rId13"/>
    <p:sldId id="276" r:id="rId14"/>
    <p:sldId id="274" r:id="rId15"/>
    <p:sldId id="261" r:id="rId16"/>
    <p:sldId id="265" r:id="rId17"/>
    <p:sldId id="266" r:id="rId18"/>
    <p:sldId id="267" r:id="rId19"/>
    <p:sldId id="268" r:id="rId20"/>
    <p:sldId id="275" r:id="rId21"/>
    <p:sldId id="288" r:id="rId22"/>
    <p:sldId id="281" r:id="rId23"/>
    <p:sldId id="285" r:id="rId24"/>
    <p:sldId id="286" r:id="rId25"/>
    <p:sldId id="287" r:id="rId26"/>
    <p:sldId id="284" r:id="rId27"/>
    <p:sldId id="269" r:id="rId28"/>
    <p:sldId id="277" r:id="rId29"/>
    <p:sldId id="306" r:id="rId30"/>
    <p:sldId id="307" r:id="rId31"/>
    <p:sldId id="31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9FF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5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8" y="84"/>
      </p:cViewPr>
      <p:guideLst>
        <p:guide orient="horz" pos="2203"/>
        <p:guide pos="379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83AB2-B12A-4F36-8A5E-7F9CC5A235C0}" type="datetimeFigureOut">
              <a:rPr lang="pt-PT" smtClean="0"/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7C45-5F89-4ECE-933A-031B09978172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C5B70-B073-43E7-B18A-986E0BE30750}" type="datetimeFigureOut">
              <a:rPr lang="pt-PT" smtClean="0"/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Editar os estilos de texto do Modelo Global</a:t>
            </a:r>
            <a:endParaRPr lang="pt-PT" smtClean="0"/>
          </a:p>
          <a:p>
            <a:pPr lvl="1"/>
            <a:r>
              <a:rPr lang="pt-PT" smtClean="0"/>
              <a:t>Segundo nível</a:t>
            </a:r>
            <a:endParaRPr lang="pt-PT" smtClean="0"/>
          </a:p>
          <a:p>
            <a:pPr lvl="2"/>
            <a:r>
              <a:rPr lang="pt-PT" smtClean="0"/>
              <a:t>Terceiro nível</a:t>
            </a:r>
            <a:endParaRPr lang="pt-PT" smtClean="0"/>
          </a:p>
          <a:p>
            <a:pPr lvl="3"/>
            <a:r>
              <a:rPr lang="pt-PT" smtClean="0"/>
              <a:t>Quarto nível</a:t>
            </a:r>
            <a:endParaRPr lang="pt-PT" smtClean="0"/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73EB8-C217-4395-91F6-57ACFB5E07BA}" type="slidenum">
              <a:rPr lang="pt-PT" smtClean="0"/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  <a:endParaRPr lang="en-US" sz="8000">
              <a:solidFill>
                <a:schemeClr val="tx1"/>
              </a:solidFill>
              <a:effectLst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 panose="020B0603020202020204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  <a:endParaRPr lang="en-US" sz="800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8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E964-1369-4D20-996C-779A5D95C4B8}" type="datetimeFigureOut">
              <a:rPr lang="pt-PT" smtClean="0"/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92297-2840-4F43-8FA5-4D0483B44130}" type="slidenum">
              <a:rPr lang="pt-PT" smtClean="0"/>
            </a:fld>
            <a:endParaRPr lang="pt-P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4.pn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1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8.jpeg"/><Relationship Id="rId1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/>
          <p:cNvGrpSpPr/>
          <p:nvPr/>
        </p:nvGrpSpPr>
        <p:grpSpPr>
          <a:xfrm>
            <a:off x="7811770" y="78105"/>
            <a:ext cx="4270375" cy="2167255"/>
            <a:chOff x="643306" y="6439847"/>
            <a:chExt cx="5497131" cy="2695822"/>
          </a:xfrm>
        </p:grpSpPr>
        <p:pic>
          <p:nvPicPr>
            <p:cNvPr id="113" name="Picture 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6" y="6439847"/>
              <a:ext cx="5497131" cy="269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Imagem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043" y="7486750"/>
              <a:ext cx="704973" cy="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7" name="Picture 409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56" y="795212"/>
            <a:ext cx="7346189" cy="4460186"/>
          </a:xfrm>
          <a:prstGeom prst="rect">
            <a:avLst/>
          </a:prstGeom>
        </p:spPr>
      </p:pic>
      <p:sp>
        <p:nvSpPr>
          <p:cNvPr id="153" name="CaixaDeTexto 67"/>
          <p:cNvSpPr txBox="1"/>
          <p:nvPr/>
        </p:nvSpPr>
        <p:spPr>
          <a:xfrm>
            <a:off x="9195435" y="2406650"/>
            <a:ext cx="297751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/>
              <a:t>09-11 JUNHO</a:t>
            </a:r>
            <a:endParaRPr lang="pt-PT" sz="2400" dirty="0" smtClean="0"/>
          </a:p>
          <a:p>
            <a:pPr algn="ctr"/>
            <a:r>
              <a:rPr lang="pt-PT" sz="1200" dirty="0"/>
              <a:t>________</a:t>
            </a:r>
            <a:r>
              <a:rPr lang="pt-PT" sz="1200" dirty="0">
                <a:solidFill>
                  <a:srgbClr val="00B050"/>
                </a:solidFill>
              </a:rPr>
              <a:t>■</a:t>
            </a:r>
            <a:r>
              <a:rPr lang="pt-PT" sz="1200" dirty="0"/>
              <a:t>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583055" y="4224655"/>
            <a:ext cx="6779895" cy="16027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pt-PT" altLang="pt-PT" sz="2000" b="1" i="1" dirty="0" smtClean="0">
                <a:solidFill>
                  <a:srgbClr val="1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OPORTUNIDADES DE NEGÓCIO</a:t>
            </a:r>
            <a:endParaRPr lang="pt-PT" altLang="pt-PT" sz="2000" b="1" i="1" dirty="0" smtClean="0">
              <a:solidFill>
                <a:srgbClr val="1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anose="02040603050505030304" pitchFamily="18" charset="0"/>
            </a:endParaRPr>
          </a:p>
          <a:p>
            <a:pPr algn="ctr">
              <a:defRPr/>
            </a:pPr>
            <a:r>
              <a:rPr lang="pt-PT" altLang="pt-PT" sz="2000" b="1" i="1" dirty="0" smtClean="0">
                <a:solidFill>
                  <a:srgbClr val="1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 E</a:t>
            </a:r>
            <a:endParaRPr lang="pt-PT" altLang="pt-PT" sz="2000" b="1" i="1" dirty="0" smtClean="0">
              <a:solidFill>
                <a:srgbClr val="1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anose="02040603050505030304" pitchFamily="18" charset="0"/>
            </a:endParaRPr>
          </a:p>
          <a:p>
            <a:pPr algn="ctr">
              <a:defRPr/>
            </a:pPr>
            <a:r>
              <a:rPr lang="pt-PT" altLang="en-GB" sz="2000" b="1" i="1" dirty="0" smtClean="0">
                <a:solidFill>
                  <a:srgbClr val="1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sto MT" panose="02040603050505030304" pitchFamily="18" charset="0"/>
              </a:rPr>
              <a:t>PARCERIAS EMPRESARIAIS NO ESPAÇO DA CEDEAO</a:t>
            </a:r>
            <a:endParaRPr lang="pt-PT" altLang="en-GB" sz="2000" b="1" i="1" dirty="0" smtClean="0">
              <a:solidFill>
                <a:srgbClr val="1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sto MT" panose="02040603050505030304" pitchFamily="18" charset="0"/>
            </a:endParaRPr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5" descr="logowh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2920" y="96520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  <p:sp>
        <p:nvSpPr>
          <p:cNvPr id="3" name="CaixaDeTexto 53"/>
          <p:cNvSpPr txBox="1"/>
          <p:nvPr/>
        </p:nvSpPr>
        <p:spPr>
          <a:xfrm>
            <a:off x="9707526" y="4514445"/>
            <a:ext cx="246025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 i="1" dirty="0" smtClean="0">
                <a:solidFill>
                  <a:srgbClr val="FFC000"/>
                </a:solidFill>
              </a:rPr>
              <a:t>BUSINESS FORUM</a:t>
            </a:r>
            <a:endParaRPr lang="en-US" sz="1600" b="1" i="1" dirty="0">
              <a:solidFill>
                <a:srgbClr val="FFC000"/>
              </a:solidFill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latin typeface="Arial Narrow" panose="020B0606020202030204" pitchFamily="34" charset="0"/>
              </a:rPr>
              <a:t>:+351 964 406 800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sz="1200" dirty="0">
                <a:latin typeface="Arial Narrow" panose="020B0606020202030204" pitchFamily="34" charset="0"/>
              </a:rPr>
              <a:t>Skype: </a:t>
            </a:r>
            <a:r>
              <a:rPr lang="en-US" sz="1200" dirty="0" err="1">
                <a:latin typeface="Arial Narrow" panose="020B0606020202030204" pitchFamily="34" charset="0"/>
              </a:rPr>
              <a:t>setimocontinente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latin typeface="Arial Narrow" panose="020B0606020202030204" pitchFamily="34" charset="0"/>
              </a:rPr>
              <a:t>events</a:t>
            </a:r>
            <a:r>
              <a:rPr lang="en-US" sz="1200" dirty="0" smtClean="0">
                <a:latin typeface="Arial Narrow" panose="020B0606020202030204" pitchFamily="34" charset="0"/>
              </a:rPr>
              <a:t>@</a:t>
            </a:r>
            <a:r>
              <a:rPr lang="pt-PT" altLang="en-US" sz="1200" dirty="0" smtClean="0">
                <a:latin typeface="Arial Narrow" panose="020B0606020202030204" pitchFamily="34" charset="0"/>
              </a:rPr>
              <a:t>emergys</a:t>
            </a:r>
            <a:r>
              <a:rPr lang="en-US" sz="1200" dirty="0" smtClean="0">
                <a:latin typeface="Arial Narrow" panose="020B0606020202030204" pitchFamily="34" charset="0"/>
              </a:rPr>
              <a:t>.</a:t>
            </a:r>
            <a:r>
              <a:rPr lang="pt-PT" altLang="en-US" sz="1200" dirty="0" smtClean="0">
                <a:latin typeface="Arial Narrow" panose="020B0606020202030204" pitchFamily="34" charset="0"/>
              </a:rPr>
              <a:t>pt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www</a:t>
            </a:r>
            <a:r>
              <a:rPr lang="en-US" sz="1200" dirty="0">
                <a:latin typeface="Arial Narrow" panose="020B0606020202030204" pitchFamily="34" charset="0"/>
              </a:rPr>
              <a:t>.</a:t>
            </a:r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emergys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.</a:t>
            </a:r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pt</a:t>
            </a:r>
            <a:endParaRPr lang="en-US" sz="12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111"/>
          <p:cNvGrpSpPr/>
          <p:nvPr/>
        </p:nvGrpSpPr>
        <p:grpSpPr>
          <a:xfrm>
            <a:off x="4004143" y="96220"/>
            <a:ext cx="5497131" cy="2695822"/>
            <a:chOff x="643306" y="6439847"/>
            <a:chExt cx="5497131" cy="2695822"/>
          </a:xfrm>
        </p:grpSpPr>
        <p:pic>
          <p:nvPicPr>
            <p:cNvPr id="73" name="Picture 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6" y="6439847"/>
              <a:ext cx="5497131" cy="269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" name="Picture 2" descr="Imagem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043" y="7486750"/>
              <a:ext cx="704973" cy="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" name="CaixaDeTexto 6"/>
          <p:cNvSpPr txBox="1">
            <a:spLocks noChangeArrowheads="1"/>
          </p:cNvSpPr>
          <p:nvPr/>
        </p:nvSpPr>
        <p:spPr bwMode="auto">
          <a:xfrm>
            <a:off x="5520041" y="2516529"/>
            <a:ext cx="3498999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i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ETAPAS DE INTEGRAÇÃO REGIONAL</a:t>
            </a:r>
            <a:endParaRPr lang="pt-PT" sz="1600" b="1" i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CaixaDeTexto 67"/>
          <p:cNvSpPr txBox="1"/>
          <p:nvPr/>
        </p:nvSpPr>
        <p:spPr>
          <a:xfrm>
            <a:off x="9304655" y="983615"/>
            <a:ext cx="286258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cxnSp>
        <p:nvCxnSpPr>
          <p:cNvPr id="3" name="Conexão Reta Unidirecional 2"/>
          <p:cNvCxnSpPr/>
          <p:nvPr/>
        </p:nvCxnSpPr>
        <p:spPr>
          <a:xfrm flipV="1">
            <a:off x="126288" y="4577805"/>
            <a:ext cx="11959078" cy="2102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ângulo arredondado 2"/>
          <p:cNvSpPr/>
          <p:nvPr/>
        </p:nvSpPr>
        <p:spPr>
          <a:xfrm>
            <a:off x="87432" y="2997267"/>
            <a:ext cx="2164193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200"/>
              </a:lnSpc>
              <a:defRPr/>
            </a:pP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ts val="1200"/>
              </a:lnSpc>
              <a:defRPr/>
            </a:pPr>
            <a:r>
              <a:rPr lang="pt-PT" sz="1200" b="1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28/05/1975</a:t>
            </a: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pt-PT" sz="1200" b="1" i="1">
                <a:solidFill>
                  <a:srgbClr val="FFFF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Criação da CEDEAO</a:t>
            </a:r>
            <a:endParaRPr lang="pt-PT" sz="1200" b="1">
              <a:solidFill>
                <a:srgbClr val="FFFF00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b="1" i="1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2" name="Group 26"/>
          <p:cNvGrpSpPr/>
          <p:nvPr/>
        </p:nvGrpSpPr>
        <p:grpSpPr bwMode="auto">
          <a:xfrm>
            <a:off x="84493" y="3367895"/>
            <a:ext cx="2164827" cy="841601"/>
            <a:chOff x="1035441" y="4507897"/>
            <a:chExt cx="2021405" cy="1520059"/>
          </a:xfrm>
          <a:solidFill>
            <a:schemeClr val="tx1"/>
          </a:solidFill>
        </p:grpSpPr>
        <p:sp>
          <p:nvSpPr>
            <p:cNvPr id="103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Rounded Rectangle 4"/>
            <p:cNvSpPr/>
            <p:nvPr/>
          </p:nvSpPr>
          <p:spPr>
            <a:xfrm>
              <a:off x="1079305" y="4602702"/>
              <a:ext cx="1948029" cy="13693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 eaLnBrk="1" hangingPunct="1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A </a:t>
              </a:r>
              <a:r>
                <a:rPr lang="pt-PT" sz="1200" i="1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CEDEAO</a:t>
              </a: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foi criada a 28 de Maio de 1975.</a:t>
              </a:r>
              <a:endPara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0" name="Rectângulo arredondado 2"/>
          <p:cNvSpPr/>
          <p:nvPr/>
        </p:nvSpPr>
        <p:spPr>
          <a:xfrm>
            <a:off x="2576083" y="2998819"/>
            <a:ext cx="2164193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200"/>
              </a:lnSpc>
              <a:defRPr/>
            </a:pP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200" b="1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1993</a:t>
            </a: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just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 b="1">
                <a:solidFill>
                  <a:srgbClr val="FFFF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Revisão do Tratado da CEDEAO</a:t>
            </a:r>
            <a:endParaRPr lang="pt-PT" sz="1200" b="1">
              <a:solidFill>
                <a:srgbClr val="FFFF0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b="1" i="1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1" name="Group 26"/>
          <p:cNvGrpSpPr/>
          <p:nvPr/>
        </p:nvGrpSpPr>
        <p:grpSpPr bwMode="auto">
          <a:xfrm>
            <a:off x="2569941" y="3369447"/>
            <a:ext cx="2178125" cy="841601"/>
            <a:chOff x="1023025" y="4507897"/>
            <a:chExt cx="2033821" cy="1520059"/>
          </a:xfrm>
        </p:grpSpPr>
        <p:sp>
          <p:nvSpPr>
            <p:cNvPr id="112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3" name="Rounded Rectangle 4"/>
            <p:cNvSpPr/>
            <p:nvPr/>
          </p:nvSpPr>
          <p:spPr>
            <a:xfrm>
              <a:off x="1023025" y="4583271"/>
              <a:ext cx="2007056" cy="1369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200">
                  <a:solidFill>
                    <a:prstClr val="black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Introdução dos artigos relativos à cooperação política, paz e segurança regional.</a:t>
              </a:r>
              <a:endParaRPr lang="pt-PT" sz="120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4" name="Rectângulo arredondado 2"/>
          <p:cNvSpPr/>
          <p:nvPr/>
        </p:nvSpPr>
        <p:spPr>
          <a:xfrm>
            <a:off x="949504" y="4946367"/>
            <a:ext cx="2380612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200"/>
              </a:lnSpc>
              <a:defRPr/>
            </a:pP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200" b="1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1979 e 1990</a:t>
            </a: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 b="1">
                <a:solidFill>
                  <a:srgbClr val="FFFF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Liberalização do Comércio Externo</a:t>
            </a:r>
            <a:endParaRPr lang="pt-PT" sz="1200" b="1">
              <a:solidFill>
                <a:srgbClr val="FFFF0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b="1" i="1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15" name="Group 26"/>
          <p:cNvGrpSpPr/>
          <p:nvPr/>
        </p:nvGrpSpPr>
        <p:grpSpPr bwMode="auto">
          <a:xfrm>
            <a:off x="957292" y="5316995"/>
            <a:ext cx="2381310" cy="841601"/>
            <a:chOff x="1035441" y="4507897"/>
            <a:chExt cx="2021405" cy="1520059"/>
          </a:xfrm>
          <a:solidFill>
            <a:schemeClr val="tx1"/>
          </a:solidFill>
        </p:grpSpPr>
        <p:sp>
          <p:nvSpPr>
            <p:cNvPr id="116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7" name="Rounded Rectangle 4"/>
            <p:cNvSpPr/>
            <p:nvPr/>
          </p:nvSpPr>
          <p:spPr>
            <a:xfrm>
              <a:off x="1060362" y="4583271"/>
              <a:ext cx="1960447" cy="13693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200">
                  <a:solidFill>
                    <a:prstClr val="black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Eliminação dos direitos aduaneiros sobre as importações e exportações e a abolição de barreiras não-tarifárias entre Estados-Membros.</a:t>
              </a:r>
              <a:endParaRPr lang="pt-PT" sz="1200">
                <a:solidFill>
                  <a:prstClr val="black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18" name="Rectângulo arredondado 2"/>
          <p:cNvSpPr/>
          <p:nvPr/>
        </p:nvSpPr>
        <p:spPr>
          <a:xfrm>
            <a:off x="950000" y="6067762"/>
            <a:ext cx="2380612" cy="32926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err="1">
                <a:solidFill>
                  <a:schemeClr val="tx1"/>
                </a:solidFill>
                <a:cs typeface="Arial" panose="020B0604020202020204" pitchFamily="34" charset="0"/>
              </a:rPr>
              <a:t>Em</a:t>
            </a:r>
            <a:r>
              <a:rPr lang="en-GB" sz="1200">
                <a:solidFill>
                  <a:schemeClr val="tx1"/>
                </a:solidFill>
                <a:cs typeface="Arial" panose="020B0604020202020204" pitchFamily="34" charset="0"/>
              </a:rPr>
              <a:t> 1979: </a:t>
            </a:r>
            <a:r>
              <a:rPr lang="pt-PT" sz="1200">
                <a:solidFill>
                  <a:schemeClr val="bg1"/>
                </a:solidFill>
                <a:cs typeface="Arial" panose="020B0604020202020204" pitchFamily="34" charset="0"/>
              </a:rPr>
              <a:t>produtos agrícolas, artesanato e petróleo bruto</a:t>
            </a:r>
            <a:endParaRPr lang="pt-PT" sz="1200" b="1" i="1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9" name="Rectângulo arredondado 2"/>
          <p:cNvSpPr/>
          <p:nvPr/>
        </p:nvSpPr>
        <p:spPr>
          <a:xfrm>
            <a:off x="944744" y="6366650"/>
            <a:ext cx="2385868" cy="20444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en-GB" sz="1200" err="1">
                <a:solidFill>
                  <a:schemeClr val="tx1"/>
                </a:solidFill>
                <a:cs typeface="Arial" panose="020B0604020202020204" pitchFamily="34" charset="0"/>
              </a:rPr>
              <a:t>Em</a:t>
            </a:r>
            <a:r>
              <a:rPr lang="en-GB" sz="1200">
                <a:solidFill>
                  <a:schemeClr val="tx1"/>
                </a:solidFill>
                <a:cs typeface="Arial" panose="020B0604020202020204" pitchFamily="34" charset="0"/>
              </a:rPr>
              <a:t> 1990: </a:t>
            </a:r>
            <a:r>
              <a:rPr lang="pt-PT" sz="1200">
                <a:solidFill>
                  <a:schemeClr val="bg1"/>
                </a:solidFill>
                <a:cs typeface="Arial" panose="020B0604020202020204" pitchFamily="34" charset="0"/>
              </a:rPr>
              <a:t>produtos industriais</a:t>
            </a:r>
            <a:endParaRPr lang="pt-PT" sz="1200" b="1" i="1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0" name="Rectângulo arredondado 2"/>
          <p:cNvSpPr/>
          <p:nvPr/>
        </p:nvSpPr>
        <p:spPr>
          <a:xfrm>
            <a:off x="3473209" y="4949227"/>
            <a:ext cx="2380612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200"/>
              </a:lnSpc>
              <a:defRPr/>
            </a:pP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200" b="1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2003</a:t>
            </a: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 b="1">
                <a:solidFill>
                  <a:srgbClr val="FFFF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Livre circulação de pessoas</a:t>
            </a:r>
            <a:endParaRPr lang="pt-PT" sz="1200" b="1">
              <a:solidFill>
                <a:srgbClr val="FFFF0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b="1" i="1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1" name="Group 26"/>
          <p:cNvGrpSpPr/>
          <p:nvPr/>
        </p:nvGrpSpPr>
        <p:grpSpPr bwMode="auto">
          <a:xfrm>
            <a:off x="3480997" y="5319855"/>
            <a:ext cx="2381310" cy="841601"/>
            <a:chOff x="1035441" y="4507897"/>
            <a:chExt cx="2021405" cy="1520059"/>
          </a:xfrm>
          <a:solidFill>
            <a:schemeClr val="tx1"/>
          </a:solidFill>
        </p:grpSpPr>
        <p:sp>
          <p:nvSpPr>
            <p:cNvPr id="122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3" name="Rounded Rectangle 4"/>
            <p:cNvSpPr/>
            <p:nvPr/>
          </p:nvSpPr>
          <p:spPr>
            <a:xfrm>
              <a:off x="1080447" y="4602702"/>
              <a:ext cx="1928741" cy="13693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ts val="1100"/>
                </a:lnSpc>
                <a:defRPr/>
              </a:pP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Reconhecimento do direito de livre circulação de pessoas e do trabalho</a:t>
              </a:r>
              <a:endPara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24" name="Rectângulo arredondado 2"/>
          <p:cNvSpPr/>
          <p:nvPr/>
        </p:nvSpPr>
        <p:spPr>
          <a:xfrm>
            <a:off x="4950067" y="2998563"/>
            <a:ext cx="2164193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200"/>
              </a:lnSpc>
              <a:defRPr/>
            </a:pP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200" b="1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2006</a:t>
            </a: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 b="1">
                <a:solidFill>
                  <a:srgbClr val="FFFF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Livre circulação </a:t>
            </a:r>
            <a:r>
              <a:rPr lang="pt-PT" sz="1200" b="1" err="1">
                <a:solidFill>
                  <a:srgbClr val="FFFF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Efectiva</a:t>
            </a:r>
            <a:endParaRPr lang="pt-PT" sz="1200" b="1">
              <a:solidFill>
                <a:srgbClr val="FFFF0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b="1" i="1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5" name="Group 26"/>
          <p:cNvGrpSpPr/>
          <p:nvPr/>
        </p:nvGrpSpPr>
        <p:grpSpPr bwMode="auto">
          <a:xfrm>
            <a:off x="4943925" y="3369191"/>
            <a:ext cx="2178125" cy="841601"/>
            <a:chOff x="1023025" y="4507897"/>
            <a:chExt cx="2033821" cy="1520059"/>
          </a:xfrm>
        </p:grpSpPr>
        <p:sp>
          <p:nvSpPr>
            <p:cNvPr id="126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7" name="Rounded Rectangle 4"/>
            <p:cNvSpPr/>
            <p:nvPr/>
          </p:nvSpPr>
          <p:spPr>
            <a:xfrm>
              <a:off x="1023025" y="4583271"/>
              <a:ext cx="2007056" cy="1369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en-GB" sz="400" smtClean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ts val="1100"/>
                </a:lnSpc>
                <a:defRPr/>
              </a:pPr>
              <a:r>
                <a:rPr lang="en-GB" sz="120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Livre </a:t>
              </a:r>
              <a:r>
                <a:rPr lang="en-GB" sz="120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circulação</a:t>
              </a:r>
              <a:r>
                <a:rPr lang="en-GB" sz="120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sz="120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efectiva</a:t>
              </a:r>
              <a:r>
                <a:rPr lang="en-GB" sz="120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sz="120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sem</a:t>
              </a:r>
              <a:r>
                <a:rPr lang="en-GB" sz="120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sz="120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visto</a:t>
              </a:r>
              <a:r>
                <a:rPr lang="en-GB" sz="120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sz="120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dentro</a:t>
              </a:r>
              <a:r>
                <a:rPr lang="en-GB" sz="120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da </a:t>
              </a:r>
              <a:r>
                <a:rPr lang="en-GB" sz="120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região</a:t>
              </a:r>
              <a:r>
                <a:rPr lang="en-GB" sz="120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, para </a:t>
              </a:r>
              <a:r>
                <a:rPr lang="en-GB" sz="120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os</a:t>
              </a:r>
              <a:r>
                <a:rPr lang="en-GB" sz="120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sz="120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cidadãos</a:t>
              </a:r>
              <a:r>
                <a:rPr lang="en-GB" sz="120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da </a:t>
              </a:r>
              <a:r>
                <a:rPr lang="en-GB" sz="1200" i="1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CEDEAO</a:t>
              </a:r>
              <a:r>
                <a:rPr lang="en-GB" sz="120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r>
                <a:rPr lang="en-GB" sz="120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limitado</a:t>
              </a:r>
              <a:r>
                <a:rPr lang="en-GB" sz="120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a 90 </a:t>
              </a:r>
              <a:r>
                <a:rPr lang="en-GB" sz="1200" err="1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dias</a:t>
              </a:r>
              <a:r>
                <a:rPr lang="en-GB" sz="120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.</a:t>
              </a:r>
              <a:endParaRPr lang="en-GB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32" name="Rectângulo arredondado 2"/>
          <p:cNvSpPr/>
          <p:nvPr/>
        </p:nvSpPr>
        <p:spPr>
          <a:xfrm>
            <a:off x="5974162" y="4959732"/>
            <a:ext cx="2380612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200"/>
              </a:lnSpc>
              <a:defRPr/>
            </a:pP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200" b="1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2007</a:t>
            </a: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 b="1">
                <a:solidFill>
                  <a:srgbClr val="FFFF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Visão 2020</a:t>
            </a:r>
            <a:endParaRPr lang="pt-PT" sz="1200" b="1">
              <a:solidFill>
                <a:srgbClr val="FFFF0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b="1" i="1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3" name="Group 26"/>
          <p:cNvGrpSpPr/>
          <p:nvPr/>
        </p:nvGrpSpPr>
        <p:grpSpPr bwMode="auto">
          <a:xfrm>
            <a:off x="5981950" y="5330360"/>
            <a:ext cx="2381310" cy="841601"/>
            <a:chOff x="1035441" y="4507897"/>
            <a:chExt cx="2021405" cy="1520059"/>
          </a:xfrm>
          <a:solidFill>
            <a:schemeClr val="tx1"/>
          </a:solidFill>
        </p:grpSpPr>
        <p:sp>
          <p:nvSpPr>
            <p:cNvPr id="134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5" name="Rounded Rectangle 4"/>
            <p:cNvSpPr/>
            <p:nvPr/>
          </p:nvSpPr>
          <p:spPr>
            <a:xfrm>
              <a:off x="1061062" y="4602702"/>
              <a:ext cx="1967509" cy="13693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ts val="1100"/>
                </a:lnSpc>
                <a:defRPr/>
              </a:pP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 adopção dos princípios constitutivos, que consiste na conversão </a:t>
              </a:r>
              <a:r>
                <a:rPr lang="pt-PT" sz="120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de uma </a:t>
              </a:r>
              <a:r>
                <a:rPr lang="pt-PT" sz="10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CEDEAO</a:t>
              </a: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de Estados </a:t>
              </a:r>
              <a:r>
                <a:rPr lang="pt-PT" sz="1200" smtClean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para uma </a:t>
              </a:r>
              <a:r>
                <a:rPr lang="pt-PT" sz="10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CEDEAO</a:t>
              </a: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dos cidadãos.</a:t>
              </a:r>
              <a:endParaRPr lang="en-GB" sz="12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7" name="Rectângulo arredondado 2"/>
          <p:cNvSpPr/>
          <p:nvPr/>
        </p:nvSpPr>
        <p:spPr>
          <a:xfrm>
            <a:off x="7356927" y="2998559"/>
            <a:ext cx="2164193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200" b="1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2010</a:t>
            </a: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 b="1">
                <a:solidFill>
                  <a:srgbClr val="FFFF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Tarifa Exterior Comum [ TEC ]</a:t>
            </a:r>
            <a:endParaRPr lang="pt-PT" sz="1200" b="1" i="1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38" name="Group 26"/>
          <p:cNvGrpSpPr/>
          <p:nvPr/>
        </p:nvGrpSpPr>
        <p:grpSpPr bwMode="auto">
          <a:xfrm>
            <a:off x="7354233" y="3337805"/>
            <a:ext cx="2164827" cy="479303"/>
            <a:chOff x="1035441" y="4396155"/>
            <a:chExt cx="2021405" cy="1706647"/>
          </a:xfrm>
        </p:grpSpPr>
        <p:sp>
          <p:nvSpPr>
            <p:cNvPr id="139" name="Rounded Rectangle 52"/>
            <p:cNvSpPr/>
            <p:nvPr/>
          </p:nvSpPr>
          <p:spPr>
            <a:xfrm>
              <a:off x="1035441" y="4582743"/>
              <a:ext cx="2021405" cy="152005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0" name="Rounded Rectangle 4"/>
            <p:cNvSpPr/>
            <p:nvPr/>
          </p:nvSpPr>
          <p:spPr>
            <a:xfrm>
              <a:off x="1106652" y="4396155"/>
              <a:ext cx="1898683" cy="1369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Negociações da TEC para </a:t>
              </a:r>
              <a:r>
                <a:rPr lang="pt-PT" sz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 espaço </a:t>
              </a: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da </a:t>
              </a:r>
              <a:r>
                <a:rPr lang="pt-PT" sz="1200" i="1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CEDEAO</a:t>
              </a:r>
              <a:endParaRPr lang="pt-PT" sz="1200" i="1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52" name="Rectângulo arredondado 2"/>
          <p:cNvSpPr/>
          <p:nvPr/>
        </p:nvSpPr>
        <p:spPr>
          <a:xfrm>
            <a:off x="8479261" y="4962135"/>
            <a:ext cx="2380612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200"/>
              </a:lnSpc>
              <a:defRPr/>
            </a:pP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200" b="1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2017</a:t>
            </a: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 b="1">
                <a:solidFill>
                  <a:srgbClr val="FFFF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Moeda Única</a:t>
            </a:r>
            <a:endParaRPr lang="pt-PT" sz="1200" b="1">
              <a:solidFill>
                <a:srgbClr val="FFFF0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b="1" i="1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3" name="Group 26"/>
          <p:cNvGrpSpPr/>
          <p:nvPr/>
        </p:nvGrpSpPr>
        <p:grpSpPr bwMode="auto">
          <a:xfrm>
            <a:off x="8487048" y="5332763"/>
            <a:ext cx="2381310" cy="841601"/>
            <a:chOff x="1035441" y="4507897"/>
            <a:chExt cx="2021405" cy="1520059"/>
          </a:xfrm>
          <a:solidFill>
            <a:schemeClr val="tx1"/>
          </a:solidFill>
        </p:grpSpPr>
        <p:sp>
          <p:nvSpPr>
            <p:cNvPr id="154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5" name="Rounded Rectangle 4"/>
            <p:cNvSpPr/>
            <p:nvPr/>
          </p:nvSpPr>
          <p:spPr>
            <a:xfrm>
              <a:off x="1069494" y="4602702"/>
              <a:ext cx="1960447" cy="136930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ts val="1100"/>
                </a:lnSpc>
                <a:defRPr/>
              </a:pP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Moeda única para os países da </a:t>
              </a:r>
              <a:r>
                <a:rPr lang="pt-PT" sz="1200" i="1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CEDEAO</a:t>
              </a: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não </a:t>
              </a:r>
              <a:r>
                <a:rPr lang="pt-PT" sz="1200" i="1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UEMOA</a:t>
              </a:r>
              <a:endParaRPr lang="pt-PT" sz="1200" i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ts val="600"/>
                </a:lnSpc>
                <a:defRPr/>
              </a:pPr>
              <a:endPara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1111250">
                <a:lnSpc>
                  <a:spcPts val="1100"/>
                </a:lnSpc>
                <a:defRPr/>
              </a:pP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[ Projecto anunciado ]</a:t>
              </a:r>
              <a:endParaRPr lang="pt-PT" sz="800">
                <a:solidFill>
                  <a:schemeClr val="bg1"/>
                </a:solidFill>
              </a:endParaRPr>
            </a:p>
          </p:txBody>
        </p:sp>
      </p:grpSp>
      <p:sp>
        <p:nvSpPr>
          <p:cNvPr id="159" name="Rectângulo arredondado 2"/>
          <p:cNvSpPr/>
          <p:nvPr/>
        </p:nvSpPr>
        <p:spPr>
          <a:xfrm>
            <a:off x="7349446" y="3767968"/>
            <a:ext cx="2164193" cy="43232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111250">
              <a:lnSpc>
                <a:spcPts val="1200"/>
              </a:lnSpc>
              <a:defRPr/>
            </a:pPr>
            <a:r>
              <a:rPr lang="en-GB" sz="1200" err="1">
                <a:solidFill>
                  <a:schemeClr val="tx1"/>
                </a:solidFill>
                <a:cs typeface="Arial" panose="020B0604020202020204" pitchFamily="34" charset="0"/>
              </a:rPr>
              <a:t>Em</a:t>
            </a:r>
            <a:r>
              <a:rPr lang="en-GB" sz="1200">
                <a:solidFill>
                  <a:schemeClr val="tx1"/>
                </a:solidFill>
                <a:cs typeface="Arial" panose="020B0604020202020204" pitchFamily="34" charset="0"/>
              </a:rPr>
              <a:t> 2014: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Entrada em vigor da </a:t>
            </a:r>
            <a:r>
              <a:rPr lang="pt-PT" sz="1200" i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para os países da </a:t>
            </a:r>
            <a:r>
              <a:rPr lang="pt-PT" sz="1200" i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CEDEAO</a:t>
            </a:r>
            <a:endParaRPr lang="pt-PT" sz="1200" i="1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defTabSz="111125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 Projecto adoptado ]</a:t>
            </a:r>
            <a:endParaRPr lang="pt-PT" sz="800">
              <a:solidFill>
                <a:schemeClr val="bg1"/>
              </a:solidFill>
            </a:endParaRPr>
          </a:p>
        </p:txBody>
      </p:sp>
      <p:sp>
        <p:nvSpPr>
          <p:cNvPr id="160" name="Rectângulo arredondado 2"/>
          <p:cNvSpPr/>
          <p:nvPr/>
        </p:nvSpPr>
        <p:spPr>
          <a:xfrm>
            <a:off x="9724731" y="3000961"/>
            <a:ext cx="2380612" cy="48207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ts val="1200"/>
              </a:lnSpc>
              <a:defRPr/>
            </a:pP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PT" sz="1200" b="1">
                <a:solidFill>
                  <a:prstClr val="white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2020</a:t>
            </a:r>
            <a:endParaRPr lang="pt-PT" sz="1200" b="1">
              <a:solidFill>
                <a:prstClr val="white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1111250">
              <a:lnSpc>
                <a:spcPts val="700"/>
              </a:lnSpc>
              <a:spcAft>
                <a:spcPct val="35000"/>
              </a:spcAft>
              <a:defRPr/>
            </a:pPr>
            <a:r>
              <a:rPr lang="pt-PT" sz="1200" b="1">
                <a:solidFill>
                  <a:srgbClr val="FFFF00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Fusão de Moedas</a:t>
            </a:r>
            <a:endParaRPr lang="pt-PT" sz="1200" b="1">
              <a:solidFill>
                <a:srgbClr val="FFFF00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lnSpc>
                <a:spcPts val="1200"/>
              </a:lnSpc>
              <a:defRPr/>
            </a:pPr>
            <a:endParaRPr lang="pt-PT" sz="1200" b="1" i="1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1" name="Group 26"/>
          <p:cNvGrpSpPr/>
          <p:nvPr/>
        </p:nvGrpSpPr>
        <p:grpSpPr bwMode="auto">
          <a:xfrm>
            <a:off x="9706392" y="3360831"/>
            <a:ext cx="2407437" cy="841601"/>
            <a:chOff x="1013263" y="4507897"/>
            <a:chExt cx="2043583" cy="1520059"/>
          </a:xfrm>
        </p:grpSpPr>
        <p:sp>
          <p:nvSpPr>
            <p:cNvPr id="162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3" name="Rounded Rectangle 4"/>
            <p:cNvSpPr/>
            <p:nvPr/>
          </p:nvSpPr>
          <p:spPr>
            <a:xfrm>
              <a:off x="1013263" y="4583271"/>
              <a:ext cx="1999852" cy="13693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ts val="1200"/>
                </a:lnSpc>
                <a:defRPr/>
              </a:pPr>
              <a:r>
                <a:rPr lang="pt-PT" sz="14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</a:t>
              </a: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usão das duas moedas </a:t>
              </a:r>
              <a:endPara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1111250">
                <a:lnSpc>
                  <a:spcPts val="600"/>
                </a:lnSpc>
                <a:defRPr/>
              </a:pPr>
              <a:endPara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 defTabSz="111125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[ Data retidos provisoriamente ]</a:t>
              </a:r>
              <a:endPara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68" name="Divisa 167"/>
          <p:cNvSpPr/>
          <p:nvPr/>
        </p:nvSpPr>
        <p:spPr>
          <a:xfrm>
            <a:off x="64556" y="4518214"/>
            <a:ext cx="172123" cy="172122"/>
          </a:xfrm>
          <a:prstGeom prst="chevr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1" name="Seta para Cima 170"/>
          <p:cNvSpPr/>
          <p:nvPr/>
        </p:nvSpPr>
        <p:spPr>
          <a:xfrm>
            <a:off x="955161" y="4221550"/>
            <a:ext cx="346514" cy="35625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2" name="Seta para Cima 171"/>
          <p:cNvSpPr/>
          <p:nvPr/>
        </p:nvSpPr>
        <p:spPr>
          <a:xfrm>
            <a:off x="3560304" y="4244854"/>
            <a:ext cx="346514" cy="35625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3" name="Seta para Cima 172"/>
          <p:cNvSpPr/>
          <p:nvPr/>
        </p:nvSpPr>
        <p:spPr>
          <a:xfrm>
            <a:off x="5907270" y="4225126"/>
            <a:ext cx="346514" cy="35625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4" name="Seta para Cima 173"/>
          <p:cNvSpPr/>
          <p:nvPr/>
        </p:nvSpPr>
        <p:spPr>
          <a:xfrm>
            <a:off x="8275749" y="4216159"/>
            <a:ext cx="346514" cy="35625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5" name="Seta para Cima 174"/>
          <p:cNvSpPr/>
          <p:nvPr/>
        </p:nvSpPr>
        <p:spPr>
          <a:xfrm>
            <a:off x="10827110" y="4196436"/>
            <a:ext cx="346514" cy="35625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6" name="Seta para Cima 175"/>
          <p:cNvSpPr/>
          <p:nvPr/>
        </p:nvSpPr>
        <p:spPr>
          <a:xfrm flipV="1">
            <a:off x="9516467" y="4596263"/>
            <a:ext cx="346514" cy="35625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7" name="Seta para Cima 176"/>
          <p:cNvSpPr/>
          <p:nvPr/>
        </p:nvSpPr>
        <p:spPr>
          <a:xfrm flipV="1">
            <a:off x="6904154" y="4598051"/>
            <a:ext cx="346514" cy="35625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8" name="Seta para Cima 177"/>
          <p:cNvSpPr/>
          <p:nvPr/>
        </p:nvSpPr>
        <p:spPr>
          <a:xfrm flipV="1">
            <a:off x="4539267" y="4621355"/>
            <a:ext cx="346514" cy="35625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179" name="Seta para Cima 178"/>
          <p:cNvSpPr/>
          <p:nvPr/>
        </p:nvSpPr>
        <p:spPr>
          <a:xfrm flipV="1">
            <a:off x="2109836" y="4633901"/>
            <a:ext cx="346514" cy="356255"/>
          </a:xfrm>
          <a:prstGeom prst="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rgbClr val="FF0000"/>
              </a:solidFill>
            </a:endParaRPr>
          </a:p>
        </p:txBody>
      </p:sp>
      <p:sp>
        <p:nvSpPr>
          <p:cNvPr id="4" name="Decágono 3"/>
          <p:cNvSpPr/>
          <p:nvPr/>
        </p:nvSpPr>
        <p:spPr>
          <a:xfrm>
            <a:off x="1055442" y="4324533"/>
            <a:ext cx="147531" cy="203325"/>
          </a:xfrm>
          <a:prstGeom prst="dec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8" name="Decágono 127"/>
          <p:cNvSpPr/>
          <p:nvPr/>
        </p:nvSpPr>
        <p:spPr>
          <a:xfrm>
            <a:off x="2192298" y="4650528"/>
            <a:ext cx="178512" cy="203325"/>
          </a:xfrm>
          <a:prstGeom prst="dec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29" name="Decágono 128"/>
          <p:cNvSpPr/>
          <p:nvPr/>
        </p:nvSpPr>
        <p:spPr>
          <a:xfrm>
            <a:off x="3644962" y="4372817"/>
            <a:ext cx="160677" cy="203325"/>
          </a:xfrm>
          <a:prstGeom prst="dec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1" name="Decágono 130"/>
          <p:cNvSpPr/>
          <p:nvPr/>
        </p:nvSpPr>
        <p:spPr>
          <a:xfrm>
            <a:off x="5988759" y="4351047"/>
            <a:ext cx="178512" cy="203325"/>
          </a:xfrm>
          <a:prstGeom prst="dec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5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0" name="Decágono 129"/>
          <p:cNvSpPr/>
          <p:nvPr/>
        </p:nvSpPr>
        <p:spPr>
          <a:xfrm>
            <a:off x="4630216" y="4645029"/>
            <a:ext cx="162284" cy="203325"/>
          </a:xfrm>
          <a:prstGeom prst="dec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4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36" name="Decágono 135"/>
          <p:cNvSpPr/>
          <p:nvPr/>
        </p:nvSpPr>
        <p:spPr>
          <a:xfrm>
            <a:off x="7003673" y="4612497"/>
            <a:ext cx="159086" cy="203325"/>
          </a:xfrm>
          <a:prstGeom prst="dec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6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1" name="Decágono 140"/>
          <p:cNvSpPr/>
          <p:nvPr/>
        </p:nvSpPr>
        <p:spPr>
          <a:xfrm>
            <a:off x="8363351" y="4351041"/>
            <a:ext cx="178512" cy="203325"/>
          </a:xfrm>
          <a:prstGeom prst="dec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7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8" name="Decágono 157"/>
          <p:cNvSpPr/>
          <p:nvPr/>
        </p:nvSpPr>
        <p:spPr>
          <a:xfrm>
            <a:off x="9619202" y="4612503"/>
            <a:ext cx="147531" cy="203325"/>
          </a:xfrm>
          <a:prstGeom prst="dec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8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64" name="Decágono 163"/>
          <p:cNvSpPr/>
          <p:nvPr/>
        </p:nvSpPr>
        <p:spPr>
          <a:xfrm>
            <a:off x="10911091" y="4308014"/>
            <a:ext cx="162284" cy="203325"/>
          </a:xfrm>
          <a:prstGeom prst="decag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b="1">
                <a:solidFill>
                  <a:srgbClr val="FF0000"/>
                </a:solidFill>
                <a:latin typeface="Arial Narrow" panose="020B0606020202030204" pitchFamily="34" charset="0"/>
              </a:rPr>
              <a:t>9</a:t>
            </a:r>
            <a:endParaRPr lang="pt-PT" sz="1200" b="1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" y="580248"/>
            <a:ext cx="3427051" cy="2080710"/>
          </a:xfrm>
          <a:prstGeom prst="rect">
            <a:avLst/>
          </a:prstGeom>
        </p:spPr>
      </p:pic>
      <p:sp>
        <p:nvSpPr>
          <p:cNvPr id="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Marcador de Posição de Conteúdo 4" descr="logowhite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453880" y="2730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Oval 106"/>
          <p:cNvSpPr/>
          <p:nvPr/>
        </p:nvSpPr>
        <p:spPr>
          <a:xfrm>
            <a:off x="4662095" y="1185477"/>
            <a:ext cx="5737225" cy="56657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400"/>
          </a:p>
        </p:txBody>
      </p:sp>
      <p:sp>
        <p:nvSpPr>
          <p:cNvPr id="108" name="Oval 107"/>
          <p:cNvSpPr/>
          <p:nvPr/>
        </p:nvSpPr>
        <p:spPr>
          <a:xfrm>
            <a:off x="5574908" y="1966882"/>
            <a:ext cx="3960812" cy="40449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 sz="1400"/>
          </a:p>
        </p:txBody>
      </p:sp>
      <p:sp>
        <p:nvSpPr>
          <p:cNvPr id="109" name="Oval 108"/>
          <p:cNvSpPr/>
          <p:nvPr/>
        </p:nvSpPr>
        <p:spPr>
          <a:xfrm>
            <a:off x="6797283" y="2759044"/>
            <a:ext cx="1658937" cy="259238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 b="1"/>
              <a:t>CEDEAO</a:t>
            </a:r>
            <a:endParaRPr lang="pt-PT" sz="1400" b="1"/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  <a:p>
            <a:pPr algn="ctr">
              <a:defRPr/>
            </a:pPr>
            <a:endParaRPr lang="pt-PT" sz="1400"/>
          </a:p>
        </p:txBody>
      </p:sp>
      <p:sp>
        <p:nvSpPr>
          <p:cNvPr id="143" name="CaixaDeTexto 142"/>
          <p:cNvSpPr txBox="1"/>
          <p:nvPr/>
        </p:nvSpPr>
        <p:spPr>
          <a:xfrm>
            <a:off x="5609833" y="3191389"/>
            <a:ext cx="13589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BAD</a:t>
            </a:r>
            <a:endParaRPr lang="pt-PT" sz="14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https://www.afdb.org/en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4" name="CaixaDeTexto 143"/>
          <p:cNvSpPr txBox="1"/>
          <p:nvPr/>
        </p:nvSpPr>
        <p:spPr>
          <a:xfrm>
            <a:off x="5648153" y="3990839"/>
            <a:ext cx="117792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SFI</a:t>
            </a:r>
            <a:endParaRPr lang="pt-PT" sz="14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https://www.ifc.org/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5" name="CaixaDeTexto 144"/>
          <p:cNvSpPr txBox="1"/>
          <p:nvPr/>
        </p:nvSpPr>
        <p:spPr>
          <a:xfrm>
            <a:off x="8267824" y="3153213"/>
            <a:ext cx="116654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 err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AfD</a:t>
            </a:r>
            <a:endParaRPr lang="pt-PT" sz="14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https://www.afd.fr/pt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6" name="CaixaDeTexto 145"/>
          <p:cNvSpPr txBox="1"/>
          <p:nvPr/>
        </p:nvSpPr>
        <p:spPr>
          <a:xfrm>
            <a:off x="6594526" y="5393076"/>
            <a:ext cx="192240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AGF</a:t>
            </a: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cs typeface="+mn-cs"/>
              </a:rPr>
              <a:t> </a:t>
            </a: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http://www.africanguaranteefund.com/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7" name="CaixaDeTexto 146"/>
          <p:cNvSpPr txBox="1"/>
          <p:nvPr/>
        </p:nvSpPr>
        <p:spPr>
          <a:xfrm>
            <a:off x="6046396" y="4918044"/>
            <a:ext cx="1214438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>
                <a:solidFill>
                  <a:schemeClr val="accent5">
                    <a:lumMod val="50000"/>
                  </a:schemeClr>
                </a:solidFill>
              </a:rPr>
              <a:t>ECOBANK</a:t>
            </a:r>
            <a:endParaRPr lang="pt-PT" sz="1400">
              <a:solidFill>
                <a:schemeClr val="accent5">
                  <a:lumMod val="50000"/>
                </a:schemeClr>
              </a:solidFill>
            </a:endParaRPr>
          </a:p>
          <a:p>
            <a:pPr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https://ecobank.com/</a:t>
            </a:r>
            <a:endParaRPr lang="pt-PT" sz="1000" b="1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8" name="CaixaDeTexto 147"/>
          <p:cNvSpPr txBox="1"/>
          <p:nvPr/>
        </p:nvSpPr>
        <p:spPr>
          <a:xfrm>
            <a:off x="8372141" y="3746087"/>
            <a:ext cx="118586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BOAD</a:t>
            </a:r>
            <a:endParaRPr lang="pt-PT" sz="140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https://www.boad.org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49" name="CaixaDeTexto 148"/>
          <p:cNvSpPr txBox="1"/>
          <p:nvPr/>
        </p:nvSpPr>
        <p:spPr>
          <a:xfrm rot="19320000">
            <a:off x="8075618" y="4769516"/>
            <a:ext cx="1412875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>
                <a:solidFill>
                  <a:schemeClr val="accent5">
                    <a:lumMod val="50000"/>
                  </a:schemeClr>
                </a:solidFill>
              </a:rPr>
              <a:t>FAGACE</a:t>
            </a:r>
            <a:r>
              <a:rPr lang="pt-PT" sz="14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http://www.le-fagace.org/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0" name="CaixaDeTexto 149"/>
          <p:cNvSpPr txBox="1"/>
          <p:nvPr/>
        </p:nvSpPr>
        <p:spPr>
          <a:xfrm rot="20100000">
            <a:off x="5649520" y="1660494"/>
            <a:ext cx="151130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Organizações </a:t>
            </a:r>
            <a:endParaRPr lang="pt-PT" sz="1400" b="1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n-cs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Empresariais</a:t>
            </a:r>
            <a:endParaRPr lang="pt-PT" sz="1400" b="1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151" name="CaixaDeTexto 150"/>
          <p:cNvSpPr txBox="1"/>
          <p:nvPr/>
        </p:nvSpPr>
        <p:spPr>
          <a:xfrm rot="18720000">
            <a:off x="4910703" y="2543144"/>
            <a:ext cx="12569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ROPPA</a:t>
            </a:r>
            <a:endParaRPr lang="pt-PT" sz="14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http://roppaafrique.org/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6" name="CaixaDeTexto 155"/>
          <p:cNvSpPr txBox="1"/>
          <p:nvPr/>
        </p:nvSpPr>
        <p:spPr>
          <a:xfrm rot="16380000">
            <a:off x="4488649" y="3720434"/>
            <a:ext cx="1338514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</a:rPr>
              <a:t>FEWACCI</a:t>
            </a:r>
            <a:endParaRPr lang="pt-PT" sz="1400" i="1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https://fewacci.com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3" name="CaixaDeTexto 182"/>
          <p:cNvSpPr txBox="1"/>
          <p:nvPr/>
        </p:nvSpPr>
        <p:spPr>
          <a:xfrm>
            <a:off x="6020995" y="5890610"/>
            <a:ext cx="1517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>
                <a:solidFill>
                  <a:schemeClr val="accent5">
                    <a:lumMod val="50000"/>
                  </a:schemeClr>
                </a:solidFill>
              </a:rPr>
              <a:t>RECAO</a:t>
            </a:r>
            <a:endParaRPr lang="pt-PT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https://www.upadi-agri.org/</a:t>
            </a:r>
            <a:endParaRPr lang="pt-PT" sz="100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7125895" y="3983007"/>
            <a:ext cx="1084263" cy="11128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pt-PT" sz="1400" i="1">
                <a:solidFill>
                  <a:schemeClr val="accent5">
                    <a:lumMod val="75000"/>
                  </a:schemeClr>
                </a:solidFill>
              </a:rPr>
              <a:t>UEMOA</a:t>
            </a:r>
            <a:endParaRPr lang="pt-PT" sz="1400" i="1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86" name="Conexão recta 12"/>
          <p:cNvCxnSpPr>
            <a:stCxn id="108" idx="4"/>
          </p:cNvCxnSpPr>
          <p:nvPr/>
        </p:nvCxnSpPr>
        <p:spPr>
          <a:xfrm>
            <a:off x="7556108" y="6011832"/>
            <a:ext cx="0" cy="8286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Conexão recta 42"/>
          <p:cNvCxnSpPr/>
          <p:nvPr/>
        </p:nvCxnSpPr>
        <p:spPr>
          <a:xfrm>
            <a:off x="7538645" y="1189007"/>
            <a:ext cx="0" cy="77946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CaixaDeTexto 194"/>
          <p:cNvSpPr txBox="1"/>
          <p:nvPr/>
        </p:nvSpPr>
        <p:spPr>
          <a:xfrm>
            <a:off x="7680955" y="2574090"/>
            <a:ext cx="165552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AFREXIMBANK</a:t>
            </a:r>
            <a:endParaRPr lang="pt-PT" sz="14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 i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www.afreximbank.com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869839" y="2563577"/>
            <a:ext cx="1351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BIDC</a:t>
            </a:r>
            <a:endParaRPr lang="pt-PT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00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http://www.bidc-ebid.org/</a:t>
            </a:r>
            <a:endParaRPr lang="pt-PT" sz="100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96" name="CaixaDeTexto 195"/>
          <p:cNvSpPr txBox="1"/>
          <p:nvPr/>
        </p:nvSpPr>
        <p:spPr>
          <a:xfrm rot="2820000">
            <a:off x="4751326" y="5026075"/>
            <a:ext cx="1595438" cy="561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>
                <a:solidFill>
                  <a:schemeClr val="accent5">
                    <a:lumMod val="50000"/>
                  </a:schemeClr>
                </a:solidFill>
              </a:rPr>
              <a:t>FOPAO</a:t>
            </a:r>
            <a:endParaRPr lang="fr-FR">
              <a:solidFill>
                <a:schemeClr val="accent5">
                  <a:lumMod val="50000"/>
                </a:schemeClr>
              </a:solidFill>
            </a:endParaRPr>
          </a:p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000">
                <a:solidFill>
                  <a:schemeClr val="accent5">
                    <a:lumMod val="50000"/>
                  </a:schemeClr>
                </a:solidFill>
              </a:rPr>
              <a:t>https://www.fopao.net/</a:t>
            </a:r>
            <a:endParaRPr lang="pt-PT" sz="1000" i="1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92" name="Group 111"/>
          <p:cNvGrpSpPr/>
          <p:nvPr/>
        </p:nvGrpSpPr>
        <p:grpSpPr>
          <a:xfrm>
            <a:off x="2913848" y="96220"/>
            <a:ext cx="5497131" cy="2695822"/>
            <a:chOff x="643306" y="6439847"/>
            <a:chExt cx="5497131" cy="2695822"/>
          </a:xfrm>
        </p:grpSpPr>
        <p:pic>
          <p:nvPicPr>
            <p:cNvPr id="193" name="Picture 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6" y="6439847"/>
              <a:ext cx="5497131" cy="269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Picture 2" descr="Imagem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043" y="7486750"/>
              <a:ext cx="704973" cy="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196495" y="168391"/>
            <a:ext cx="606803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ECOSSISTEMA </a:t>
            </a:r>
            <a:r>
              <a:rPr lang="pt-PT" sz="16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DE DESENVOLVIMENTO </a:t>
            </a:r>
            <a:endParaRPr lang="pt-PT" sz="1600" b="1" i="1" dirty="0">
              <a:solidFill>
                <a:schemeClr val="tx2">
                  <a:lumMod val="20000"/>
                  <a:lumOff val="8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pt-PT" sz="16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DO </a:t>
            </a:r>
            <a:endParaRPr lang="pt-PT" sz="1600" b="1" i="1" dirty="0">
              <a:solidFill>
                <a:schemeClr val="tx2">
                  <a:lumMod val="20000"/>
                  <a:lumOff val="8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pt-PT" sz="1600" b="1" i="1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SECTOR PRIVADO E AGROINDÚSTRIA NO ESPAÇO DA CEDEAO</a:t>
            </a:r>
            <a:endParaRPr lang="pt-PT" sz="1600" b="1" i="1" dirty="0">
              <a:solidFill>
                <a:schemeClr val="tx2">
                  <a:lumMod val="20000"/>
                  <a:lumOff val="8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CaixaDeTexto 141"/>
          <p:cNvSpPr txBox="1"/>
          <p:nvPr/>
        </p:nvSpPr>
        <p:spPr>
          <a:xfrm>
            <a:off x="6665417" y="2212249"/>
            <a:ext cx="1861450" cy="296213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 fontAlgn="auto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400" b="1" i="1" dirty="0">
                <a:solidFill>
                  <a:schemeClr val="accent5">
                    <a:lumMod val="75000"/>
                  </a:schemeClr>
                </a:solidFill>
                <a:latin typeface="Arial Narrow" panose="020B0606020202030204" pitchFamily="34" charset="0"/>
                <a:cs typeface="+mn-cs"/>
              </a:rPr>
              <a:t>Instituições Financeiras</a:t>
            </a:r>
            <a:endParaRPr lang="pt-PT" sz="1400" b="1" i="1" dirty="0">
              <a:solidFill>
                <a:schemeClr val="accent5">
                  <a:lumMod val="75000"/>
                </a:schemeClr>
              </a:solidFill>
              <a:latin typeface="Arial Narrow" panose="020B0606020202030204" pitchFamily="34" charset="0"/>
              <a:cs typeface="+mn-cs"/>
            </a:endParaRPr>
          </a:p>
        </p:txBody>
      </p:sp>
      <p:pic>
        <p:nvPicPr>
          <p:cNvPr id="35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" y="580248"/>
            <a:ext cx="3427051" cy="2080710"/>
          </a:xfrm>
          <a:prstGeom prst="rect">
            <a:avLst/>
          </a:prstGeom>
        </p:spPr>
      </p:pic>
      <p:sp>
        <p:nvSpPr>
          <p:cNvPr id="8" name="Slide Number Placeholder 6"/>
          <p:cNvSpPr txBox="1"/>
          <p:nvPr/>
        </p:nvSpPr>
        <p:spPr bwMode="auto">
          <a:xfrm>
            <a:off x="5911881" y="6600504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10" name="CaixaDeTexto 67"/>
          <p:cNvSpPr txBox="1"/>
          <p:nvPr/>
        </p:nvSpPr>
        <p:spPr>
          <a:xfrm>
            <a:off x="1101090" y="2941955"/>
            <a:ext cx="280733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pic>
        <p:nvPicPr>
          <p:cNvPr id="12" name="Image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Marcador de Posição de Conteúdo 12" descr="logowhite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453880" y="27305"/>
            <a:ext cx="2714625" cy="838200"/>
          </a:xfrm>
          <a:prstGeom prst="rect">
            <a:avLst/>
          </a:prstGeom>
        </p:spPr>
      </p:pic>
      <p:pic>
        <p:nvPicPr>
          <p:cNvPr id="2" name="Imagem 1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11"/>
          <p:cNvGrpSpPr/>
          <p:nvPr/>
        </p:nvGrpSpPr>
        <p:grpSpPr>
          <a:xfrm>
            <a:off x="4004143" y="96220"/>
            <a:ext cx="5497131" cy="2695822"/>
            <a:chOff x="643306" y="6439847"/>
            <a:chExt cx="5497131" cy="2695822"/>
          </a:xfrm>
        </p:grpSpPr>
        <p:pic>
          <p:nvPicPr>
            <p:cNvPr id="44" name="Picture 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6" y="6439847"/>
              <a:ext cx="5497131" cy="269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Imagem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043" y="7486750"/>
              <a:ext cx="704973" cy="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6" name="CaixaDeTexto 6"/>
          <p:cNvSpPr txBox="1">
            <a:spLocks noChangeArrowheads="1"/>
          </p:cNvSpPr>
          <p:nvPr/>
        </p:nvSpPr>
        <p:spPr bwMode="auto">
          <a:xfrm>
            <a:off x="3059631" y="2294253"/>
            <a:ext cx="667376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i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PROJECTOS REGIONAIS PARA O DESENVOLVIMENTO DE INFRAESTRUTURAS</a:t>
            </a:r>
            <a:endParaRPr lang="pt-PT" sz="1600" b="1" i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99" name="CaixaDeTexto 67"/>
          <p:cNvSpPr txBox="1"/>
          <p:nvPr/>
        </p:nvSpPr>
        <p:spPr>
          <a:xfrm>
            <a:off x="9169400" y="800100"/>
            <a:ext cx="299783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 smtClean="0">
              <a:sym typeface="+mn-ea"/>
            </a:endParaRPr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grpSp>
        <p:nvGrpSpPr>
          <p:cNvPr id="102" name="Group 26"/>
          <p:cNvGrpSpPr/>
          <p:nvPr/>
        </p:nvGrpSpPr>
        <p:grpSpPr bwMode="auto">
          <a:xfrm>
            <a:off x="84493" y="2758837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3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Guiné-Conacri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Guiné-Bissau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Gâmbia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Serra Leoa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Libéria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Gana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133270" y="3040876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1" name="Rectângulo arredondado 2"/>
          <p:cNvSpPr/>
          <p:nvPr/>
        </p:nvSpPr>
        <p:spPr>
          <a:xfrm>
            <a:off x="97262" y="2586117"/>
            <a:ext cx="3654915" cy="398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de Transmissão de Energia</a:t>
            </a:r>
            <a:endParaRPr lang="pt-PT" sz="1300" i="1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na África Ocidental</a:t>
            </a:r>
            <a:endParaRPr lang="pt-PT" sz="1300" i="1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26"/>
          <p:cNvGrpSpPr/>
          <p:nvPr/>
        </p:nvGrpSpPr>
        <p:grpSpPr bwMode="auto">
          <a:xfrm>
            <a:off x="97039" y="4820821"/>
            <a:ext cx="3667684" cy="1614066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0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algn="just" defTabSz="533400" eaLnBrk="1" hangingPunct="1">
                <a:lnSpc>
                  <a:spcPts val="400"/>
                </a:lnSpc>
                <a:defRPr/>
              </a:pPr>
              <a:endParaRPr lang="pt-PT" sz="4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just"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Rodovia </a:t>
              </a: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litoral ligando Lagos e Nouakchott via Dakar (4 560 km), rodovia </a:t>
              </a:r>
              <a:r>
                <a:rPr lang="pt-PT" sz="1200" dirty="0" err="1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trans-saheliano</a:t>
              </a: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Dakar-N '</a:t>
              </a:r>
              <a:r>
                <a:rPr lang="pt-PT" sz="1200" dirty="0" err="1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Djamena</a:t>
              </a: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(4 460 km), rodovia transnacional envolvendo a construção dos elos ao longo das rodovias acima mencionadas ou a reabilitação de estradas que ligam países sem litoral (Mali, Burkina Faso e Níger) aos portos marítimos.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72" name="Retângulo 71"/>
          <p:cNvSpPr/>
          <p:nvPr/>
        </p:nvSpPr>
        <p:spPr>
          <a:xfrm>
            <a:off x="191196" y="5066691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Rectângulo arredondado 2"/>
          <p:cNvSpPr/>
          <p:nvPr/>
        </p:nvSpPr>
        <p:spPr>
          <a:xfrm>
            <a:off x="109808" y="4590443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Rodovia Litoral ligando Lagos</a:t>
            </a:r>
            <a:endParaRPr lang="pt-PT" sz="1300" i="1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 Nouakchott via Dakar</a:t>
            </a:r>
            <a:endParaRPr lang="pt-PT" sz="1300" i="1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Group 26"/>
          <p:cNvGrpSpPr/>
          <p:nvPr/>
        </p:nvGrpSpPr>
        <p:grpSpPr bwMode="auto">
          <a:xfrm>
            <a:off x="4174176" y="2792899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6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7" name="Rounded Rectangle 4"/>
            <p:cNvSpPr/>
            <p:nvPr/>
          </p:nvSpPr>
          <p:spPr>
            <a:xfrm>
              <a:off x="1087047" y="4801003"/>
              <a:ext cx="1948029" cy="11429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Cabo Verde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Senegal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Guiné-Conacri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Guiné-Bissau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Gâmbia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Serra Leoa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Libéria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78" name="Retângulo 77"/>
          <p:cNvSpPr/>
          <p:nvPr/>
        </p:nvSpPr>
        <p:spPr>
          <a:xfrm>
            <a:off x="4222953" y="3053422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Rectângulo arredondado 2"/>
          <p:cNvSpPr/>
          <p:nvPr/>
        </p:nvSpPr>
        <p:spPr>
          <a:xfrm>
            <a:off x="4186945" y="2649046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Multimodal Praia – Dakar – Abidjan</a:t>
            </a:r>
            <a:endParaRPr lang="pt-PT" sz="1300" i="1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0" name="Group 26"/>
          <p:cNvGrpSpPr/>
          <p:nvPr/>
        </p:nvGrpSpPr>
        <p:grpSpPr bwMode="auto">
          <a:xfrm>
            <a:off x="4186722" y="4833367"/>
            <a:ext cx="3667684" cy="1614066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1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2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 </a:t>
              </a:r>
              <a:endPara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Burkina Faso</a:t>
              </a:r>
              <a:endPara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Mali</a:t>
              </a:r>
              <a:endPara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3" name="Retângulo 82"/>
          <p:cNvSpPr/>
          <p:nvPr/>
        </p:nvSpPr>
        <p:spPr>
          <a:xfrm>
            <a:off x="4280879" y="5079237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Rectângulo arredondado 2"/>
          <p:cNvSpPr/>
          <p:nvPr/>
        </p:nvSpPr>
        <p:spPr>
          <a:xfrm>
            <a:off x="4199491" y="4602989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Abidjan – Ouagadougou - Bamaco</a:t>
            </a:r>
            <a:endParaRPr lang="pt-PT" sz="1300" i="1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88" name="Group 26"/>
          <p:cNvGrpSpPr/>
          <p:nvPr/>
        </p:nvGrpSpPr>
        <p:grpSpPr bwMode="auto">
          <a:xfrm>
            <a:off x="8253123" y="2794687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9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0" name="Rounded Rectangle 4"/>
            <p:cNvSpPr/>
            <p:nvPr/>
          </p:nvSpPr>
          <p:spPr>
            <a:xfrm>
              <a:off x="1087047" y="4801003"/>
              <a:ext cx="1948029" cy="114297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Senegal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Mali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Burkina Faso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Níger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91" name="Retângulo 90"/>
          <p:cNvSpPr/>
          <p:nvPr/>
        </p:nvSpPr>
        <p:spPr>
          <a:xfrm>
            <a:off x="8301900" y="3055210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" name="Rectângulo arredondado 2"/>
          <p:cNvSpPr/>
          <p:nvPr/>
        </p:nvSpPr>
        <p:spPr>
          <a:xfrm>
            <a:off x="8265892" y="2650834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Multimodal Dakar-Niamey</a:t>
            </a:r>
            <a:endParaRPr lang="pt-PT" sz="1300" i="1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52"/>
          <p:cNvSpPr/>
          <p:nvPr/>
        </p:nvSpPr>
        <p:spPr bwMode="auto">
          <a:xfrm>
            <a:off x="8265669" y="4835155"/>
            <a:ext cx="3667684" cy="1614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0" name="Retângulo 99"/>
          <p:cNvSpPr/>
          <p:nvPr/>
        </p:nvSpPr>
        <p:spPr>
          <a:xfrm>
            <a:off x="8359826" y="5081025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5" name="Rectângulo arredondado 2"/>
          <p:cNvSpPr/>
          <p:nvPr/>
        </p:nvSpPr>
        <p:spPr>
          <a:xfrm>
            <a:off x="8278438" y="4604777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Criação de um </a:t>
            </a:r>
            <a:r>
              <a:rPr lang="pt-PT" sz="1300" i="1" err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Hub</a:t>
            </a:r>
            <a:r>
              <a:rPr lang="pt-PT" sz="1300" i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envolvendo</a:t>
            </a:r>
            <a:endParaRPr lang="pt-PT" sz="1300" i="1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200"/>
              </a:lnSpc>
              <a:defRPr/>
            </a:pPr>
            <a:r>
              <a:rPr lang="pt-PT" sz="1300" i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Portos e Ferrovia na África Ocidental</a:t>
            </a:r>
            <a:endParaRPr lang="pt-PT" sz="1300" i="1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ounded Rectangle 4"/>
          <p:cNvSpPr/>
          <p:nvPr/>
        </p:nvSpPr>
        <p:spPr bwMode="auto">
          <a:xfrm>
            <a:off x="8344960" y="5269979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Gambia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ounded Rectangle 4"/>
          <p:cNvSpPr/>
          <p:nvPr/>
        </p:nvSpPr>
        <p:spPr bwMode="auto">
          <a:xfrm>
            <a:off x="9497837" y="5261013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ounded Rectangle 4"/>
          <p:cNvSpPr/>
          <p:nvPr/>
        </p:nvSpPr>
        <p:spPr bwMode="auto">
          <a:xfrm>
            <a:off x="10639947" y="5262801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" y="580248"/>
            <a:ext cx="3427051" cy="2080710"/>
          </a:xfrm>
          <a:prstGeom prst="rect">
            <a:avLst/>
          </a:prstGeom>
        </p:spPr>
      </p:pic>
      <p:sp>
        <p:nvSpPr>
          <p:cNvPr id="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</a:fld>
            <a:endParaRPr lang="fr-FR" altLang="pt-PT" sz="1200" b="1" i="1" u="sng" dirty="0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Marcador de Posição de Conteúdo 3" descr="logowhite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453880" y="2730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11"/>
          <p:cNvGrpSpPr/>
          <p:nvPr/>
        </p:nvGrpSpPr>
        <p:grpSpPr>
          <a:xfrm>
            <a:off x="4166068" y="96220"/>
            <a:ext cx="5497131" cy="2695822"/>
            <a:chOff x="643306" y="6439847"/>
            <a:chExt cx="5497131" cy="2695822"/>
          </a:xfrm>
        </p:grpSpPr>
        <p:pic>
          <p:nvPicPr>
            <p:cNvPr id="53" name="Picture 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6" y="6439847"/>
              <a:ext cx="5497131" cy="269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2" descr="Imagem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043" y="7486750"/>
              <a:ext cx="704973" cy="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9" name="CaixaDeTexto 67"/>
          <p:cNvSpPr txBox="1"/>
          <p:nvPr/>
        </p:nvSpPr>
        <p:spPr>
          <a:xfrm>
            <a:off x="9037955" y="811530"/>
            <a:ext cx="314325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grpSp>
        <p:nvGrpSpPr>
          <p:cNvPr id="102" name="Group 26"/>
          <p:cNvGrpSpPr/>
          <p:nvPr/>
        </p:nvGrpSpPr>
        <p:grpSpPr bwMode="auto">
          <a:xfrm>
            <a:off x="84493" y="2780427"/>
            <a:ext cx="3667684" cy="1646509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03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4" name="Rounded Rectangle 4"/>
            <p:cNvSpPr/>
            <p:nvPr/>
          </p:nvSpPr>
          <p:spPr>
            <a:xfrm>
              <a:off x="1069260" y="4937555"/>
              <a:ext cx="666663" cy="99490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 dirty="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Benim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Burkina Faso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Cabo Verde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 dirty="0" smtClean="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Gâmbia</a:t>
              </a:r>
              <a:endPara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2" name="Retângulo 1"/>
          <p:cNvSpPr/>
          <p:nvPr/>
        </p:nvSpPr>
        <p:spPr>
          <a:xfrm>
            <a:off x="133270" y="3062466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1" name="Rectângulo arredondado 2"/>
          <p:cNvSpPr/>
          <p:nvPr/>
        </p:nvSpPr>
        <p:spPr>
          <a:xfrm>
            <a:off x="97262" y="2607707"/>
            <a:ext cx="3654915" cy="3984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Centro para as Energias Renováveis e Eficiência Energética da </a:t>
            </a:r>
            <a:r>
              <a:rPr lang="pt-PT" sz="1300" i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CEDEAO (CEREEC)</a:t>
            </a:r>
            <a:endParaRPr lang="pt-PT" sz="1300" i="1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Group 26"/>
          <p:cNvGrpSpPr/>
          <p:nvPr/>
        </p:nvGrpSpPr>
        <p:grpSpPr bwMode="auto">
          <a:xfrm>
            <a:off x="97039" y="4842411"/>
            <a:ext cx="3667684" cy="1614066"/>
            <a:chOff x="1035441" y="4507897"/>
            <a:chExt cx="2021405" cy="152005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0" name="Rounded Rectangle 52"/>
            <p:cNvSpPr/>
            <p:nvPr/>
          </p:nvSpPr>
          <p:spPr>
            <a:xfrm>
              <a:off x="1035441" y="4507897"/>
              <a:ext cx="2021405" cy="1520059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1" name="Rounded Rectangle 4"/>
            <p:cNvSpPr/>
            <p:nvPr/>
          </p:nvSpPr>
          <p:spPr>
            <a:xfrm>
              <a:off x="1069260" y="4897828"/>
              <a:ext cx="1948029" cy="102878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72000" tIns="0" rIns="0" bIns="0" spcCol="1270"/>
            <a:lstStyle/>
            <a:p>
              <a:pPr defTabSz="533400" eaLnBrk="1" hangingPunct="1">
                <a:lnSpc>
                  <a:spcPts val="400"/>
                </a:lnSpc>
                <a:defRPr/>
              </a:pPr>
              <a:endParaRPr lang="pt-PT" sz="400"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Nigéria</a:t>
              </a:r>
              <a:endPara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Benim</a:t>
              </a:r>
              <a:endPara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Togo</a:t>
              </a:r>
              <a:endPara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Costa do Marfim,</a:t>
              </a:r>
              <a:endPara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533400">
                <a:lnSpc>
                  <a:spcPts val="1200"/>
                </a:lnSpc>
                <a:defRPr/>
              </a:pPr>
              <a:r>
                <a:rPr lang="pt-PT" sz="1200">
                  <a:solidFill>
                    <a:schemeClr val="bg1"/>
                  </a:solidFill>
                  <a:latin typeface="Arial Narrow" panose="020B060602020203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Gana</a:t>
              </a:r>
              <a:endPara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72" name="Retângulo 71"/>
          <p:cNvSpPr/>
          <p:nvPr/>
        </p:nvSpPr>
        <p:spPr>
          <a:xfrm>
            <a:off x="191196" y="5088281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3" name="Rectângulo arredondado 2"/>
          <p:cNvSpPr/>
          <p:nvPr/>
        </p:nvSpPr>
        <p:spPr>
          <a:xfrm>
            <a:off x="109808" y="4612033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Corredor Abidjan - Lagos</a:t>
            </a:r>
            <a:endParaRPr lang="pt-PT" sz="13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6" name="Rounded Rectangle 52"/>
          <p:cNvSpPr/>
          <p:nvPr/>
        </p:nvSpPr>
        <p:spPr bwMode="auto">
          <a:xfrm>
            <a:off x="4174176" y="2814489"/>
            <a:ext cx="3667684" cy="16465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8" name="Retângulo 77"/>
          <p:cNvSpPr/>
          <p:nvPr/>
        </p:nvSpPr>
        <p:spPr>
          <a:xfrm>
            <a:off x="4222953" y="3075012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Rectângulo arredondado 2"/>
          <p:cNvSpPr/>
          <p:nvPr/>
        </p:nvSpPr>
        <p:spPr>
          <a:xfrm>
            <a:off x="4186945" y="2670636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Programa Regional de Investimento Agrícola da </a:t>
            </a:r>
            <a:r>
              <a:rPr lang="pt-PT" sz="1300" i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CEDEAO / CAADP (RAIP)</a:t>
            </a:r>
            <a:endParaRPr lang="pt-PT" sz="1300" i="1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52"/>
          <p:cNvSpPr/>
          <p:nvPr/>
        </p:nvSpPr>
        <p:spPr bwMode="auto">
          <a:xfrm>
            <a:off x="4186722" y="4854957"/>
            <a:ext cx="3667684" cy="1614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3" name="Retângulo 82"/>
          <p:cNvSpPr/>
          <p:nvPr/>
        </p:nvSpPr>
        <p:spPr>
          <a:xfrm>
            <a:off x="4280879" y="5085473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 dirty="0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4" name="Rectângulo arredondado 2"/>
          <p:cNvSpPr/>
          <p:nvPr/>
        </p:nvSpPr>
        <p:spPr>
          <a:xfrm>
            <a:off x="4199491" y="4624579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4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Transportes Marítimos Comum aos Países Membros</a:t>
            </a:r>
            <a:endParaRPr lang="pt-PT" sz="14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ounded Rectangle 52"/>
          <p:cNvSpPr/>
          <p:nvPr/>
        </p:nvSpPr>
        <p:spPr bwMode="auto">
          <a:xfrm>
            <a:off x="8253123" y="2816277"/>
            <a:ext cx="3667684" cy="164650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1" name="Retângulo 90"/>
          <p:cNvSpPr/>
          <p:nvPr/>
        </p:nvSpPr>
        <p:spPr>
          <a:xfrm>
            <a:off x="8301900" y="3076800"/>
            <a:ext cx="3582899" cy="1837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" name="Rectângulo arredondado 2"/>
          <p:cNvSpPr/>
          <p:nvPr/>
        </p:nvSpPr>
        <p:spPr>
          <a:xfrm>
            <a:off x="8265892" y="2672424"/>
            <a:ext cx="3654915" cy="36219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Política Industrial Comum da África Ocidental - </a:t>
            </a:r>
            <a:r>
              <a:rPr lang="pt-PT" sz="1300" i="1">
                <a:solidFill>
                  <a:schemeClr val="bg1"/>
                </a:solidFill>
                <a:latin typeface="Arial Narrow" panose="020B0606020202030204" pitchFamily="34" charset="0"/>
              </a:rPr>
              <a:t>PICAO</a:t>
            </a:r>
            <a:r>
              <a:rPr lang="pt-PT" sz="1300" i="1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pt-PT" sz="1300" i="1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52"/>
          <p:cNvSpPr/>
          <p:nvPr/>
        </p:nvSpPr>
        <p:spPr bwMode="auto">
          <a:xfrm>
            <a:off x="8265669" y="4856745"/>
            <a:ext cx="3667684" cy="161406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0" name="Retângulo 99"/>
          <p:cNvSpPr/>
          <p:nvPr/>
        </p:nvSpPr>
        <p:spPr>
          <a:xfrm>
            <a:off x="8359826" y="5094664"/>
            <a:ext cx="3492139" cy="2021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400" b="1" i="1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Cobrindo</a:t>
            </a:r>
            <a:endParaRPr lang="pt-PT" sz="1400" b="1" i="1" dirty="0">
              <a:solidFill>
                <a:schemeClr val="tx1">
                  <a:lumMod val="9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5" name="Rectângulo arredondado 2"/>
          <p:cNvSpPr/>
          <p:nvPr/>
        </p:nvSpPr>
        <p:spPr>
          <a:xfrm>
            <a:off x="8278438" y="4626367"/>
            <a:ext cx="3654915" cy="43825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ts val="1200"/>
              </a:lnSpc>
              <a:defRPr/>
            </a:pPr>
            <a:r>
              <a:rPr lang="pt-PT" sz="13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Transporte aéreo África Ocidental</a:t>
            </a:r>
            <a:endParaRPr lang="pt-PT" sz="13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4"/>
          <p:cNvSpPr/>
          <p:nvPr/>
        </p:nvSpPr>
        <p:spPr bwMode="auto">
          <a:xfrm>
            <a:off x="1298728" y="3247615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Rounded Rectangle 4"/>
          <p:cNvSpPr/>
          <p:nvPr/>
        </p:nvSpPr>
        <p:spPr bwMode="auto">
          <a:xfrm>
            <a:off x="2440838" y="3249403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Rounded Rectangle 4"/>
          <p:cNvSpPr/>
          <p:nvPr/>
        </p:nvSpPr>
        <p:spPr bwMode="auto">
          <a:xfrm>
            <a:off x="4214030" y="3258373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ounded Rectangle 4"/>
          <p:cNvSpPr/>
          <p:nvPr/>
        </p:nvSpPr>
        <p:spPr bwMode="auto">
          <a:xfrm>
            <a:off x="5366907" y="3249407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ounded Rectangle 4"/>
          <p:cNvSpPr/>
          <p:nvPr/>
        </p:nvSpPr>
        <p:spPr bwMode="auto">
          <a:xfrm>
            <a:off x="6509017" y="3251195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3" name="Rounded Rectangle 4"/>
          <p:cNvSpPr/>
          <p:nvPr/>
        </p:nvSpPr>
        <p:spPr bwMode="auto">
          <a:xfrm>
            <a:off x="8335996" y="3260164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4" name="Rounded Rectangle 4"/>
          <p:cNvSpPr/>
          <p:nvPr/>
        </p:nvSpPr>
        <p:spPr bwMode="auto">
          <a:xfrm>
            <a:off x="9488873" y="3251198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 Conacri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" name="Rounded Rectangle 4"/>
          <p:cNvSpPr/>
          <p:nvPr/>
        </p:nvSpPr>
        <p:spPr bwMode="auto">
          <a:xfrm>
            <a:off x="10630983" y="3252986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9" name="Rounded Rectangle 4"/>
          <p:cNvSpPr/>
          <p:nvPr/>
        </p:nvSpPr>
        <p:spPr bwMode="auto">
          <a:xfrm>
            <a:off x="8346758" y="5282609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Rounded Rectangle 4"/>
          <p:cNvSpPr/>
          <p:nvPr/>
        </p:nvSpPr>
        <p:spPr bwMode="auto">
          <a:xfrm>
            <a:off x="9499635" y="5273643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 Conacri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Rounded Rectangle 4"/>
          <p:cNvSpPr/>
          <p:nvPr/>
        </p:nvSpPr>
        <p:spPr bwMode="auto">
          <a:xfrm>
            <a:off x="10641745" y="5275431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CaixaDeTexto 6"/>
          <p:cNvSpPr txBox="1">
            <a:spLocks noChangeArrowheads="1"/>
          </p:cNvSpPr>
          <p:nvPr/>
        </p:nvSpPr>
        <p:spPr bwMode="auto">
          <a:xfrm>
            <a:off x="2843731" y="2260728"/>
            <a:ext cx="6673760" cy="33855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t-PT" sz="1600" b="1" i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PROJECTOS REGIONAIS PARA O DESENVOLVIMENTO DE INFRAESTRUTURAS</a:t>
            </a:r>
            <a:endParaRPr lang="pt-PT" sz="1600" b="1" i="1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ounded Rectangle 4"/>
          <p:cNvSpPr/>
          <p:nvPr/>
        </p:nvSpPr>
        <p:spPr bwMode="auto">
          <a:xfrm>
            <a:off x="4292860" y="5271106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Benim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Burkina Faso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Costa do Marfim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Gâmbia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Rounded Rectangle 4"/>
          <p:cNvSpPr/>
          <p:nvPr/>
        </p:nvSpPr>
        <p:spPr bwMode="auto">
          <a:xfrm>
            <a:off x="5445737" y="5262140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 dirty="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Guiné-Conacri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Guiné-Bissau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Libéria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Rounded Rectangle 4"/>
          <p:cNvSpPr/>
          <p:nvPr/>
        </p:nvSpPr>
        <p:spPr bwMode="auto">
          <a:xfrm>
            <a:off x="6587847" y="5263928"/>
            <a:ext cx="1209609" cy="111436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72000" tIns="0" rIns="0" bIns="0" spcCol="1270"/>
          <a:lstStyle/>
          <a:p>
            <a:pPr defTabSz="533400" eaLnBrk="1" hangingPunct="1">
              <a:lnSpc>
                <a:spcPts val="400"/>
              </a:lnSpc>
              <a:defRPr/>
            </a:pPr>
            <a:endParaRPr lang="pt-PT" sz="400"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Níger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Nigéria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Senegal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Serra Leoa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defTabSz="533400">
              <a:lnSpc>
                <a:spcPts val="1200"/>
              </a:lnSpc>
              <a:defRPr/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Togo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0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" y="580248"/>
            <a:ext cx="3427051" cy="2080710"/>
          </a:xfrm>
          <a:prstGeom prst="rect">
            <a:avLst/>
          </a:prstGeom>
        </p:spPr>
      </p:pic>
      <p:sp>
        <p:nvSpPr>
          <p:cNvPr id="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</a:fld>
            <a:endParaRPr lang="fr-FR" altLang="pt-PT" sz="1200" b="1" i="1" u="sng" dirty="0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85" y="6138545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Marcador de Posição de Conteúdo 4" descr="logowhite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453880" y="2730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6"/>
          <p:cNvSpPr txBox="1"/>
          <p:nvPr/>
        </p:nvSpPr>
        <p:spPr>
          <a:xfrm>
            <a:off x="5149030" y="331292"/>
            <a:ext cx="3342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Capital: Porto-Novo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Área: 112.622 Km2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População: 11,801,595 habitantes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Utilizadores de Internet: 3,801,758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Língua Oficial: Francês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Divisa: Franco CFA da África Ocidental (XOF)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Sector secundário:14%;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8,3%;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Exploração mineira: 5%;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Algodão: 15%.</a:t>
            </a:r>
            <a:endParaRPr lang="pt-PT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Taxa de utilização das capacidades industriais: 50%;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Oportunidades: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Indústrias têxteis;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Materiais de construção;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Cimento;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Agronegócio;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mineira;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Energia;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Turismo.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TextBox 6"/>
          <p:cNvSpPr txBox="1"/>
          <p:nvPr/>
        </p:nvSpPr>
        <p:spPr>
          <a:xfrm>
            <a:off x="5186901" y="3688825"/>
            <a:ext cx="31898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Capital : Ouagadougou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Área : 274.200 Km2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População: 20,321,560 habitantes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Utilizadores de Internet: 3,704,265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Língua Oficial: Francês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Divisa: Franco CFA da África Ocidental (XOF)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Sector secundário:18%;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9%;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Exploração mineira: 5%;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Algodão: 15%.</a:t>
            </a:r>
            <a:endParaRPr lang="pt-PT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Taxa de utilização das capacidades industriais: 60%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Oportunidades: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Algodão;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Bebidas;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Agro-indústria;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Sabão;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Cigarros;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Têxteis;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Ouro.;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https://www.ecowas.int/wp-content/uploads/2014/11/bj-150x13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72628" y="44285"/>
            <a:ext cx="327705" cy="2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ecowas.int/wp-content/uploads/2014/11/bf-150x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911" y="3434060"/>
            <a:ext cx="342032" cy="2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Box 6"/>
          <p:cNvSpPr txBox="1"/>
          <p:nvPr/>
        </p:nvSpPr>
        <p:spPr>
          <a:xfrm>
            <a:off x="8602762" y="325533"/>
            <a:ext cx="333699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Capital: Praia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Área: 4.033 Km2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População: 560,349 habitantes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Utilizadores de Internet:352,120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Língua Oficial: Português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Divisa: Escudo Cabo-verdiano (ECV)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Sector secundário:18%;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12%;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Exploração mineira: 4%;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Taxa de utilização das capacidades industriais: 50%;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endParaRPr lang="pt-PT" sz="11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Oportunidades: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Turismo;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Energias renováveis;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Economia do mar;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TICs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criativa;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Parceria Público – Privado (PPP).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TextBox 6"/>
          <p:cNvSpPr txBox="1"/>
          <p:nvPr/>
        </p:nvSpPr>
        <p:spPr>
          <a:xfrm>
            <a:off x="8608018" y="3683571"/>
            <a:ext cx="332863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Capital : </a:t>
            </a:r>
            <a:r>
              <a:rPr lang="pt-PT" sz="1100" dirty="0" err="1">
                <a:solidFill>
                  <a:schemeClr val="bg1"/>
                </a:solidFill>
                <a:latin typeface="Arial Narrow" panose="020B0606020202030204" pitchFamily="34" charset="0"/>
              </a:rPr>
              <a:t>Yamoussoukro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Área : 322.463 Km2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População: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10,531,083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habitantes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Utilizadores de Internet: 11,953,653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Língua Oficial: Francês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Divisa: Franco CFA da África Ocidental (XOF)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Sector secundário:22%;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18%;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BPT e Exploração mineira: 4%;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Taxa de utilização das capacidades industriais: 80%;.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Oportunidades: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Agricultura;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petrolífera;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mineira;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têxtil;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alimentar;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Materiais de construção;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Turismo.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30" name="Picture 6" descr="https://www.ecowas.int/wp-content/uploads/2014/11/cv-150x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774" y="62227"/>
            <a:ext cx="342032" cy="26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ecowas.int/wp-content/uploads/2014/11/ci-150x1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924" y="3449828"/>
            <a:ext cx="369824" cy="2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5636227" y="3434061"/>
            <a:ext cx="2555502" cy="2629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BURKINA FASO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5620465" y="44491"/>
            <a:ext cx="2555502" cy="2629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BENIM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062598" y="60253"/>
            <a:ext cx="2555502" cy="2629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CABO VERDE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9088878" y="3449828"/>
            <a:ext cx="2555502" cy="2629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COSTA DO MARFIM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972008" y="5633546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CEDEAO </a:t>
            </a:r>
            <a:endParaRPr lang="pt-PT" sz="1600" i="1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OPORTUNIDADES </a:t>
            </a:r>
            <a:endParaRPr lang="pt-PT" sz="1600" i="1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PAÍS POR PAÍS</a:t>
            </a:r>
            <a:endParaRPr lang="pt-PT" sz="1600" i="1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riângulo Isósceles 25"/>
          <p:cNvSpPr/>
          <p:nvPr/>
        </p:nvSpPr>
        <p:spPr>
          <a:xfrm rot="5400000">
            <a:off x="4341788" y="5804543"/>
            <a:ext cx="1155117" cy="449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2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" y="580248"/>
            <a:ext cx="3427051" cy="2080710"/>
          </a:xfrm>
          <a:prstGeom prst="rect">
            <a:avLst/>
          </a:prstGeom>
        </p:spPr>
      </p:pic>
      <p:sp>
        <p:nvSpPr>
          <p:cNvPr id="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2" name="CaixaDeTexto 67"/>
          <p:cNvSpPr txBox="1"/>
          <p:nvPr/>
        </p:nvSpPr>
        <p:spPr>
          <a:xfrm>
            <a:off x="1101090" y="2941955"/>
            <a:ext cx="280733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Marcador de Posição de Conteúdo 3" descr="logowhite"/>
          <p:cNvPicPr>
            <a:picLocks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365375" y="825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6"/>
          <p:cNvSpPr txBox="1"/>
          <p:nvPr/>
        </p:nvSpPr>
        <p:spPr>
          <a:xfrm>
            <a:off x="5181645" y="257196"/>
            <a:ext cx="3342030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Capital: Banjul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Área: 10.689 Km2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População: 2,228,075 habitantes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Utilizadores de Internet: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442,050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Língua Oficial: Inglês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Divisa: Dalasi (GMD)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Sector secundário:9%;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4%;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Exploração mineira: 2%;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Energia e BPT: 2,3%.</a:t>
            </a:r>
            <a:endParaRPr lang="pt-PT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Taxa de utilização das capacidades industriais: 40%;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Oportunidades: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»Agricultura;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»Metalurgia;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»Indústria aeroespacial;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»Indústria aeronáutica;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»Aquacultura;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»Indústria mineira;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»Energia;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»Turismo.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TextBox 6"/>
          <p:cNvSpPr txBox="1"/>
          <p:nvPr/>
        </p:nvSpPr>
        <p:spPr>
          <a:xfrm>
            <a:off x="5186901" y="3531164"/>
            <a:ext cx="3336774" cy="333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Capital :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Acra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Área : 238.535 Km2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População: 30,096,970 habitantes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Utilizadores de Internet: 11,737,818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Língua Oficial: Inglês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Divisa: Cedi do Gana (GH₵) (GHS)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Sector secundário:23,4%;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8,3%;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Exploração mineira: 7%;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Energia : 4,2%.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BPT: 4%.</a:t>
            </a:r>
            <a:endParaRPr lang="pt-PT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Taxa de utilização das capacidades industriais: 90%;</a:t>
            </a:r>
            <a:endParaRPr lang="pt-PT" sz="11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Oportunidades: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agricultura;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têxtil;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alimentar;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Saúde;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horticultura;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mineira;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petrolífera;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»Cimento;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»Turismo.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0" name="TextBox 6"/>
          <p:cNvSpPr txBox="1"/>
          <p:nvPr/>
        </p:nvSpPr>
        <p:spPr>
          <a:xfrm>
            <a:off x="8602762" y="262456"/>
            <a:ext cx="330442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Capital: Conacri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Área: 245.836 Km2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População: 13,398,180 habitantes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Utilizadores de Internet: 2,411,672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Língua Oficial: Francês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Divisa: Franco Guiné (GNF)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Sector secundário:31%;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4%;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Exploração mineira: 17%;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Energia : 1%.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BPT: 9%.</a:t>
            </a:r>
            <a:endParaRPr lang="pt-PT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Taxa de utilização das capacidades industriais: 40%;</a:t>
            </a:r>
            <a:endParaRPr lang="pt-PT" sz="11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Oportunidades: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Agricultura;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Saúde;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mineira;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petrolífera;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Telecomunicações;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Turismo.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TextBox 6"/>
          <p:cNvSpPr txBox="1"/>
          <p:nvPr/>
        </p:nvSpPr>
        <p:spPr>
          <a:xfrm>
            <a:off x="8608018" y="3536424"/>
            <a:ext cx="3299168" cy="3054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Capital : Bissau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Área :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36.110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Km2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População: 1,953,723 habitantes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Utilizadores de Internet: 150,000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Língua Oficial: Português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Divisa: Franco CFA da África Ocidental (XOF)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fontAlgn="base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Sector secundário:10%;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5%;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Exploração mineira: 1,1%;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Energia : 1,9%.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BPT: 2%.</a:t>
            </a:r>
            <a:endParaRPr lang="pt-PT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Taxa de utilização das capacidades industriais: 30%;</a:t>
            </a:r>
            <a:endParaRPr lang="pt-PT" sz="11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1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Oportunidades: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Agricultura;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Energia;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Pesca;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Obras Públicas;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Materiais de construção;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1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Turismo.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 descr="https://www.ecowas.int/wp-content/uploads/2014/11/gm-150x13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464" y="9519"/>
            <a:ext cx="310938" cy="2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ecowas.int/wp-content/uploads/2014/11/gh-150x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092" y="3291454"/>
            <a:ext cx="282671" cy="27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ecowas.int/wp-content/uploads/2014/11/gn-150x1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312" y="20027"/>
            <a:ext cx="310938" cy="2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ecowas.int/wp-content/uploads/2014/11/gw-150x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82" y="3302679"/>
            <a:ext cx="362404" cy="26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5594064" y="3297428"/>
            <a:ext cx="2555502" cy="2629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GANA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046828" y="3302679"/>
            <a:ext cx="2555502" cy="2629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GUINÉ BISSAU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9052088" y="18197"/>
            <a:ext cx="2555502" cy="2629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GUINÉ CONACRI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620464" y="23454"/>
            <a:ext cx="2555502" cy="2629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GAMBIA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972008" y="5717626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CEDEAO </a:t>
            </a:r>
            <a:endParaRPr lang="pt-PT" sz="1600" i="1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OPORTUNIDADES </a:t>
            </a:r>
            <a:endParaRPr lang="pt-PT" sz="1600" i="1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PAÍS POR PAÍS</a:t>
            </a:r>
            <a:endParaRPr lang="pt-PT" sz="1600" i="1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riângulo Isósceles 26"/>
          <p:cNvSpPr/>
          <p:nvPr/>
        </p:nvSpPr>
        <p:spPr>
          <a:xfrm rot="5400000">
            <a:off x="4341788" y="5888623"/>
            <a:ext cx="1155117" cy="449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8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" y="580248"/>
            <a:ext cx="3427051" cy="2080710"/>
          </a:xfrm>
          <a:prstGeom prst="rect">
            <a:avLst/>
          </a:prstGeom>
        </p:spPr>
      </p:pic>
      <p:sp>
        <p:nvSpPr>
          <p:cNvPr id="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2" name="CaixaDeTexto 67"/>
          <p:cNvSpPr txBox="1"/>
          <p:nvPr/>
        </p:nvSpPr>
        <p:spPr>
          <a:xfrm>
            <a:off x="1101090" y="2941955"/>
            <a:ext cx="280733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Marcador de Posição de Conteúdo 3" descr="logowhite"/>
          <p:cNvPicPr>
            <a:picLocks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365375" y="825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6"/>
          <p:cNvSpPr txBox="1"/>
          <p:nvPr/>
        </p:nvSpPr>
        <p:spPr>
          <a:xfrm>
            <a:off x="5181645" y="236174"/>
            <a:ext cx="3342030" cy="3080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Capital: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Monróvia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Área: 111.369 Km2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População: 4,977,720 habitantes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Utilizadores de Internet: 4,028,418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Língua Oficial: Inglês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Divisa: Dólar liberiano (LRD)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Sector secundário:10%;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5%;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Exploração mineira: 1%;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Energia : 1%.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BPT: 5%.</a:t>
            </a:r>
            <a:endParaRPr lang="pt-PT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Taxa de utilização das capacidades industriais: 30%.</a:t>
            </a:r>
            <a:endParaRPr lang="pt-PT" sz="11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Oportunidades: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Agronegócio;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mineira;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petrolífera;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Turismo;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Serviços financeiros.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TextBox 6"/>
          <p:cNvSpPr txBox="1"/>
          <p:nvPr/>
        </p:nvSpPr>
        <p:spPr>
          <a:xfrm>
            <a:off x="5186901" y="3384008"/>
            <a:ext cx="3336774" cy="329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Capital : Bamaco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Área : 1.240.192 Km2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População: 19,689,140 habitantes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Utilizadores de Internet: 12,480,176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Língua Oficial: Inglês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Divisa: Franco CFA da África Ocidental (XOF)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Sector secundário:20%;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6,5%;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Exploração mineira: 10%;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Energia : 1,5%.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BPT: 2%.</a:t>
            </a:r>
            <a:endParaRPr lang="pt-PT" sz="11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Taxa de utilização das capacidades industriais: 60%.</a:t>
            </a:r>
            <a:endParaRPr lang="pt-PT" sz="11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Oportunidades: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agronegócio;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mineira;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telecomunicações;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produção de energia;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urbanização;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formação técnica.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0" name="TextBox 6"/>
          <p:cNvSpPr txBox="1"/>
          <p:nvPr/>
        </p:nvSpPr>
        <p:spPr>
          <a:xfrm>
            <a:off x="8602761" y="241434"/>
            <a:ext cx="337903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Capital: Niamey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Área: 1.267.000 Km2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População: 23,176,691 habitantes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Utilizadores de Internet: 2,368,658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Língua Oficial: Francês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Divisa: Franco CFA da África Ocidental (XOF)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Sector secundário:16%;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5,5%;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Exploração mineira: 9%;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Energia : 1,5%.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Taxa de utilização das capacidades industriais: 50%.</a:t>
            </a:r>
            <a:endParaRPr lang="pt-PT" sz="11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Oportunidades: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Agricultura;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Saúde;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mineira;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petrolífera;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alimentar;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Turismo.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TextBox 6"/>
          <p:cNvSpPr txBox="1"/>
          <p:nvPr/>
        </p:nvSpPr>
        <p:spPr>
          <a:xfrm>
            <a:off x="8565978" y="3389278"/>
            <a:ext cx="3373774" cy="3495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Capital : Abuja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Área : 923.768 Km2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População: 200,962,417 habitantes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Utilizadores de Internet:122,292,079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Língua Oficial: Inglês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Divisa: Naira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Contribuição da indústria para o PIB: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Sector secundário:40%;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6%;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Exploração mineira: 10%;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Energia : 20%.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BPT: 4%.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Taxa de utilização das capacidades industriais: 50%.</a:t>
            </a:r>
            <a:endParaRPr lang="pt-PT" sz="11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100" b="1" dirty="0">
                <a:latin typeface="Arial Narrow" panose="020B0606020202030204" pitchFamily="34" charset="0"/>
              </a:rPr>
              <a:t>Oportunidades:</a:t>
            </a:r>
            <a:endParaRPr lang="pt-PT" sz="11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Agricultura;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petrolífera;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1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Agro-alimentar;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de materiais;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imobiliário;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imobiliário; 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Serviço financeiro;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100" dirty="0">
                <a:solidFill>
                  <a:schemeClr val="bg1"/>
                </a:solidFill>
                <a:latin typeface="Arial Narrow" panose="020B0606020202030204" pitchFamily="34" charset="0"/>
              </a:rPr>
              <a:t>» infra-estruturas.</a:t>
            </a:r>
            <a:endParaRPr lang="pt-PT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 descr="https://www.ecowas.int/wp-content/uploads/2014/11/lr-150x105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431" y="27052"/>
            <a:ext cx="342032" cy="27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ecowas.int/wp-content/uploads/2014/11/ml-150x1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02" y="3175143"/>
            <a:ext cx="282671" cy="25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www.ecowas.int/wp-content/uploads/2014/11/ne-150x1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257" y="15969"/>
            <a:ext cx="256974" cy="28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ecowas.int/wp-content/uploads/2014/11/ng-150x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197" y="3188571"/>
            <a:ext cx="455245" cy="26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tângulo 21"/>
          <p:cNvSpPr/>
          <p:nvPr/>
        </p:nvSpPr>
        <p:spPr>
          <a:xfrm>
            <a:off x="5604697" y="3192336"/>
            <a:ext cx="2555502" cy="22198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MALI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9141415" y="3197592"/>
            <a:ext cx="2555502" cy="2629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NIGÉRIA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8967994" y="39241"/>
            <a:ext cx="2555502" cy="2629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NIGER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5630969" y="44500"/>
            <a:ext cx="2555502" cy="2629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LIBÉRIA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972008" y="5612521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CEDEAO </a:t>
            </a:r>
            <a:endParaRPr lang="pt-PT" sz="1600" i="1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OPORTUNIDADES </a:t>
            </a:r>
            <a:endParaRPr lang="pt-PT" sz="1600" i="1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PAÍS POR PAÍS</a:t>
            </a:r>
            <a:endParaRPr lang="pt-PT" sz="1600" i="1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riângulo Isósceles 26"/>
          <p:cNvSpPr/>
          <p:nvPr/>
        </p:nvSpPr>
        <p:spPr>
          <a:xfrm rot="5400000">
            <a:off x="4341788" y="5783518"/>
            <a:ext cx="1155117" cy="449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9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" y="580248"/>
            <a:ext cx="3427051" cy="2080710"/>
          </a:xfrm>
          <a:prstGeom prst="rect">
            <a:avLst/>
          </a:prstGeom>
        </p:spPr>
      </p:pic>
      <p:sp>
        <p:nvSpPr>
          <p:cNvPr id="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2" name="CaixaDeTexto 67"/>
          <p:cNvSpPr txBox="1"/>
          <p:nvPr/>
        </p:nvSpPr>
        <p:spPr>
          <a:xfrm>
            <a:off x="1101090" y="2941955"/>
            <a:ext cx="280733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Marcador de Posição de Conteúdo 3" descr="logowhite"/>
          <p:cNvPicPr>
            <a:picLocks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365375" y="825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6"/>
          <p:cNvSpPr txBox="1"/>
          <p:nvPr/>
        </p:nvSpPr>
        <p:spPr>
          <a:xfrm>
            <a:off x="5181644" y="267710"/>
            <a:ext cx="32853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Capital: Dakar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Área: 196.712 Km2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População: 16,743,859 habitantes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Utilizadores de Internet: 9,749,527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Língua Oficial: Francês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Divisa: Franco CFA da África Ocidental (XOF)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b="1" dirty="0">
                <a:latin typeface="Arial Narrow" panose="020B0606020202030204" pitchFamily="34" charset="0"/>
              </a:rPr>
              <a:t>Contribuição da indústria para o PIB:</a:t>
            </a:r>
            <a:endParaRPr lang="pt-PT" sz="1200" b="1" dirty="0"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Sector secundário:22%;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15%;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Exploração mineira: 1%;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Energia : 2%;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BPT: 4%;</a:t>
            </a:r>
            <a:endParaRPr lang="pt-PT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Taxa de utilização das capacidades industriais: 80%.</a:t>
            </a:r>
            <a:endParaRPr lang="pt-PT" sz="1200" b="1" dirty="0">
              <a:solidFill>
                <a:schemeClr val="tx2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 dirty="0">
                <a:latin typeface="Arial Narrow" panose="020B0606020202030204" pitchFamily="34" charset="0"/>
              </a:rPr>
              <a:t>Oportunidades:</a:t>
            </a:r>
            <a:endParaRPr lang="pt-PT" sz="12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Agronegócio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mineira;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petrolífera;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Turismo;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Telecomunicações;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Materiais de construção.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2" name="TextBox 6"/>
          <p:cNvSpPr txBox="1"/>
          <p:nvPr/>
        </p:nvSpPr>
        <p:spPr>
          <a:xfrm>
            <a:off x="5186900" y="3720340"/>
            <a:ext cx="338433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Capital : Freetown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Área : 71.740 Km2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População: 7,883,123 habitantes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Utilizadores de Internet: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1,043,710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Língua Oficial: Inglês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Divisa: Leone (SLL)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b="1" dirty="0">
                <a:latin typeface="Arial Narrow" panose="020B0606020202030204" pitchFamily="34" charset="0"/>
              </a:rPr>
              <a:t>Contribuição da indústria para o PIB:</a:t>
            </a:r>
            <a:endParaRPr lang="pt-PT" sz="1200" b="1" dirty="0"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Sector secundário:9,6%;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5,2%;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Exploração mineira: 2,2%;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Energia : 0,2%;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BPT: 2%;</a:t>
            </a:r>
            <a:endParaRPr lang="pt-PT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Taxa de utilização das capacidades industriais: 30%.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b="1" dirty="0">
                <a:latin typeface="Arial Narrow" panose="020B0606020202030204" pitchFamily="34" charset="0"/>
              </a:rPr>
              <a:t>Oportunidades:</a:t>
            </a:r>
            <a:endParaRPr lang="pt-PT" sz="12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Agricultura;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mineira;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petrolífera;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têxtil;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Energia;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Serviços financeiros.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10" name="TextBox 6"/>
          <p:cNvSpPr txBox="1"/>
          <p:nvPr/>
        </p:nvSpPr>
        <p:spPr>
          <a:xfrm>
            <a:off x="8571232" y="272970"/>
            <a:ext cx="32949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Capital: Lomé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Área: 56.785 Km2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População: 8,186,384 habitantes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Utilizadores de Internet: 1,011,837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Língua Oficial: Francês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Divisa: Franco CFA da África Ocidental (XOF)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b="1" dirty="0">
                <a:latin typeface="Arial Narrow" panose="020B0606020202030204" pitchFamily="34" charset="0"/>
              </a:rPr>
              <a:t>Contribuição da indústria para o PIB:</a:t>
            </a:r>
            <a:endParaRPr lang="pt-PT" sz="1200" b="1" dirty="0">
              <a:latin typeface="Arial Narrow" panose="020B0606020202030204" pitchFamily="34" charset="0"/>
            </a:endParaRPr>
          </a:p>
          <a:p>
            <a:pPr fontAlgn="base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Sector secundário:17%;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manufactureira: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8%;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Exploração mineira: 4%;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Energia : 2,8%;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BPT: 2,2%;</a:t>
            </a:r>
            <a:endParaRPr lang="pt-PT" sz="12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Taxa de utilização das capacidades industriais: 50%.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b="1" dirty="0">
                <a:latin typeface="Arial Narrow" panose="020B0606020202030204" pitchFamily="34" charset="0"/>
              </a:rPr>
              <a:t>Oportunidades:</a:t>
            </a:r>
            <a:endParaRPr lang="pt-PT" sz="12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Mineração de fosfato;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Agro-indústria;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Cimento;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Artesanato;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Têxteis;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Bebidas.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 descr="https://www.ecowas.int/wp-content/uploads/2014/11/sn-150x133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59" y="41047"/>
            <a:ext cx="310938" cy="27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www.ecowas.int/wp-content/uploads/2014/11/sl-150x1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442" y="3400624"/>
            <a:ext cx="310938" cy="2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www.ecowas.int/wp-content/uploads/2014/11/tg-150x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0782" y="51919"/>
            <a:ext cx="310938" cy="25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441" y="3412574"/>
            <a:ext cx="275905" cy="27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6"/>
          <p:cNvSpPr txBox="1"/>
          <p:nvPr/>
        </p:nvSpPr>
        <p:spPr>
          <a:xfrm>
            <a:off x="8674167" y="3784200"/>
            <a:ext cx="319201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pt-PT" sz="1200" b="1" dirty="0">
                <a:latin typeface="Arial Narrow" panose="020B0606020202030204" pitchFamily="34" charset="0"/>
              </a:rPr>
              <a:t>Oportunidades:</a:t>
            </a:r>
            <a:endParaRPr lang="pt-PT" sz="1200" b="1" dirty="0"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Indústrias alimentares;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Agro-química;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Máquinas agrícolas;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de materiais de construção;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das comunicações;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da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electrónica;;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farmacêutica.;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siderúrgica;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de construção de automóveis;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» Indústria de acessórios para automóveis.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9011070" y="40627"/>
            <a:ext cx="2555502" cy="2629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TOGO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602701" y="43162"/>
            <a:ext cx="2555502" cy="2629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SENEGAL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5604697" y="3413038"/>
            <a:ext cx="2555502" cy="2629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>
                <a:solidFill>
                  <a:schemeClr val="bg1"/>
                </a:solidFill>
                <a:latin typeface="Arial Narrow" panose="020B0606020202030204" pitchFamily="34" charset="0"/>
              </a:rPr>
              <a:t>SERRA LEOA</a:t>
            </a:r>
            <a:endParaRPr lang="pt-PT" sz="16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3" name="Conexão Reta 22"/>
          <p:cNvCxnSpPr/>
          <p:nvPr/>
        </p:nvCxnSpPr>
        <p:spPr>
          <a:xfrm>
            <a:off x="2344828" y="23274"/>
            <a:ext cx="95623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tângulo 24"/>
          <p:cNvSpPr/>
          <p:nvPr/>
        </p:nvSpPr>
        <p:spPr>
          <a:xfrm>
            <a:off x="9015294" y="3418293"/>
            <a:ext cx="2555502" cy="26298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600" dirty="0">
                <a:solidFill>
                  <a:schemeClr val="bg1"/>
                </a:solidFill>
                <a:latin typeface="Arial Narrow" panose="020B0606020202030204" pitchFamily="34" charset="0"/>
              </a:rPr>
              <a:t>Projectos de Vocação Regional</a:t>
            </a:r>
            <a:endParaRPr lang="pt-PT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2972008" y="5517931"/>
            <a:ext cx="1670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i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CEDEAO </a:t>
            </a:r>
            <a:endParaRPr lang="pt-PT" sz="1600" i="1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OPORTUNIDADES </a:t>
            </a:r>
            <a:endParaRPr lang="pt-PT" sz="1600" i="1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600" i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PAÍS POR PAÍS</a:t>
            </a:r>
            <a:endParaRPr lang="pt-PT" sz="1600" i="1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riângulo Isósceles 26"/>
          <p:cNvSpPr/>
          <p:nvPr/>
        </p:nvSpPr>
        <p:spPr>
          <a:xfrm rot="5400000">
            <a:off x="4341788" y="5688928"/>
            <a:ext cx="1155117" cy="4491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4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" y="580248"/>
            <a:ext cx="3427051" cy="2080710"/>
          </a:xfrm>
          <a:prstGeom prst="rect">
            <a:avLst/>
          </a:prstGeom>
        </p:spPr>
      </p:pic>
      <p:sp>
        <p:nvSpPr>
          <p:cNvPr id="9" name="Slide Number Placeholder 6"/>
          <p:cNvSpPr txBox="1"/>
          <p:nvPr/>
        </p:nvSpPr>
        <p:spPr bwMode="auto">
          <a:xfrm>
            <a:off x="662625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2" name="CaixaDeTexto 67"/>
          <p:cNvSpPr txBox="1"/>
          <p:nvPr/>
        </p:nvSpPr>
        <p:spPr>
          <a:xfrm>
            <a:off x="1101090" y="2941955"/>
            <a:ext cx="280733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Marcador de Posição de Conteúdo 3" descr="logowhite"/>
          <p:cNvPicPr>
            <a:picLocks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365375" y="825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1"/>
          <p:cNvGrpSpPr/>
          <p:nvPr/>
        </p:nvGrpSpPr>
        <p:grpSpPr>
          <a:xfrm>
            <a:off x="3604728" y="96220"/>
            <a:ext cx="5497131" cy="2695822"/>
            <a:chOff x="643306" y="6439847"/>
            <a:chExt cx="5497131" cy="2695822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6" y="6439847"/>
              <a:ext cx="5497131" cy="269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Imagem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043" y="7486750"/>
              <a:ext cx="704973" cy="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CaixaDeTexto 3"/>
          <p:cNvSpPr txBox="1"/>
          <p:nvPr/>
        </p:nvSpPr>
        <p:spPr>
          <a:xfrm>
            <a:off x="4702011" y="6578729"/>
            <a:ext cx="69940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>
                <a:latin typeface="Arial Narrow" panose="020B0606020202030204" pitchFamily="34" charset="0"/>
              </a:rPr>
              <a:t>Fonte</a:t>
            </a:r>
            <a:r>
              <a:rPr lang="en-US" sz="1000" i="1" dirty="0">
                <a:latin typeface="Arial Narrow" panose="020B0606020202030204" pitchFamily="34" charset="0"/>
              </a:rPr>
              <a:t>: World Development Indicators (WDI), 2011. </a:t>
            </a:r>
            <a:endParaRPr lang="pt-PT" sz="1000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4841281" y="1645249"/>
          <a:ext cx="7066945" cy="48848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4024"/>
                <a:gridCol w="834703"/>
                <a:gridCol w="834703"/>
                <a:gridCol w="834703"/>
                <a:gridCol w="834703"/>
                <a:gridCol w="834703"/>
                <a:gridCol w="834703"/>
                <a:gridCol w="834703"/>
              </a:tblGrid>
              <a:tr h="203733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pt-PT" sz="1400" u="none" strike="noStrike" dirty="0">
                          <a:solidFill>
                            <a:schemeClr val="bg2"/>
                          </a:solidFill>
                          <a:effectLst/>
                          <a:latin typeface="Arial Narrow" panose="020B0606020202030204" pitchFamily="34" charset="0"/>
                        </a:rPr>
                        <a:t>PRINCIPAIS INDICADORES DO SECTOR AGRÍCOLA  DA CEDEAO</a:t>
                      </a:r>
                      <a:endParaRPr lang="pt-PT" sz="1400" b="0" i="0" u="none" strike="noStrike" dirty="0">
                        <a:solidFill>
                          <a:schemeClr val="bg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3973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PAÍS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Área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Agricultura de valor acrescentado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Rendimento de cereais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Kg de fertilizante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Géneros alimentares no total das importações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Produção agrícola per capita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 População Rural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13435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[ km2 ]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 (%)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por </a:t>
                      </a:r>
                      <a:r>
                        <a:rPr lang="pt-PT" sz="1100" b="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ha</a:t>
                      </a:r>
                      <a:endParaRPr lang="pt-PT" sz="11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 (%)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Kg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b="0" u="none" strike="noStrike">
                          <a:solidFill>
                            <a:schemeClr val="bg1"/>
                          </a:solidFill>
                          <a:effectLst/>
                        </a:rPr>
                        <a:t>[%]</a:t>
                      </a:r>
                      <a:endParaRPr lang="pt-PT" sz="11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Benim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114 763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33,7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1157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10,1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59,9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Burkina Faso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274 200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33,8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1006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241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81,6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121696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Cabo Verde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4 033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329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29,6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42,7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Costa do Marfim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322 463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24,1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1757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23,6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19,3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53,2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Gâmbia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10 689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10,7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1434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35,7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46,3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Gana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238 535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35,0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1489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15,5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52,2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Guiné-Conacri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245 836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21,8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1342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20,2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104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66,9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Guiné-Bissau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36 </a:t>
                      </a:r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55,0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1180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12,9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50,8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70,3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16904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Libéria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111 369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1140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0,4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Mali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1 240 192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37,4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15,1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283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69,4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Níger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1 267 000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39,3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1383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29,8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275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83,6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17594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Nigéria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923 768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37,2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981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53,8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Senegal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196 712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1193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10,7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58,3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Serra Leoa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71 740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49,4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1141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27,6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129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63,1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Togo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56 785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38,6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1247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60,1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CEDEAO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5 114 210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35,3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1 247,0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17,7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169,0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58,4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África Subsaariana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15,8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1 203,0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11,4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11,7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138,0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65,0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20373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Sul da Ásia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19,9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2 548,0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133,3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218,0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71,3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  <a:tr h="194031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Mundo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3 307,0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117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71" marR="6571" marT="6571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7,1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>
                          <a:solidFill>
                            <a:schemeClr val="tx1"/>
                          </a:solidFill>
                          <a:effectLst/>
                        </a:rPr>
                        <a:t>347,0</a:t>
                      </a:r>
                      <a:endParaRPr lang="pt-PT" sz="11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51,4</a:t>
                      </a:r>
                      <a:endParaRPr lang="pt-PT" sz="11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571" marR="6571" marT="6571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17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" y="580248"/>
            <a:ext cx="3427051" cy="2080710"/>
          </a:xfrm>
          <a:prstGeom prst="rect">
            <a:avLst/>
          </a:prstGeom>
        </p:spPr>
      </p:pic>
      <p:sp>
        <p:nvSpPr>
          <p:cNvPr id="2" name="Slide Number Placeholder 6"/>
          <p:cNvSpPr txBox="1"/>
          <p:nvPr/>
        </p:nvSpPr>
        <p:spPr bwMode="auto">
          <a:xfrm>
            <a:off x="7073931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3" name="CaixaDeTexto 67"/>
          <p:cNvSpPr txBox="1"/>
          <p:nvPr/>
        </p:nvSpPr>
        <p:spPr>
          <a:xfrm>
            <a:off x="1101090" y="2941955"/>
            <a:ext cx="280733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pic>
        <p:nvPicPr>
          <p:cNvPr id="5" name="Image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Marcador de Posição de Conteúdo 5" descr="logowhite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408795" y="19050"/>
            <a:ext cx="2714625" cy="838200"/>
          </a:xfrm>
          <a:prstGeom prst="rect">
            <a:avLst/>
          </a:prstGeom>
        </p:spPr>
      </p:pic>
      <p:pic>
        <p:nvPicPr>
          <p:cNvPr id="11" name="Imagem 1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1"/>
          <p:cNvGrpSpPr/>
          <p:nvPr/>
        </p:nvGrpSpPr>
        <p:grpSpPr>
          <a:xfrm>
            <a:off x="4668827" y="82066"/>
            <a:ext cx="3754615" cy="1841283"/>
            <a:chOff x="643306" y="6439847"/>
            <a:chExt cx="5497131" cy="2695822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6" y="6439847"/>
              <a:ext cx="5497131" cy="269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Imagem relacionad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043" y="7486750"/>
              <a:ext cx="704973" cy="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4708533" y="1291543"/>
          <a:ext cx="7332336" cy="5143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512"/>
                <a:gridCol w="720572"/>
                <a:gridCol w="916542"/>
                <a:gridCol w="916542"/>
                <a:gridCol w="916542"/>
                <a:gridCol w="916542"/>
                <a:gridCol w="916542"/>
                <a:gridCol w="916542"/>
              </a:tblGrid>
              <a:tr h="39919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pt-PT" sz="1200" b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EVOLUÇÃO DA POPULAÇÃO E DE UTILIZADORES DA INTERNET NA CEDEAO </a:t>
                      </a:r>
                      <a:endParaRPr lang="pt-PT" sz="12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712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PAÍS</a:t>
                      </a:r>
                      <a:endParaRPr lang="pt-PT" sz="10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PT" sz="10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Área</a:t>
                      </a:r>
                      <a:endParaRPr lang="pt-P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População</a:t>
                      </a:r>
                      <a:endParaRPr lang="pt-P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Utilizadores de Internet</a:t>
                      </a:r>
                      <a:endParaRPr lang="pt-P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Penetração de Internet</a:t>
                      </a:r>
                      <a:endParaRPr lang="pt-P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Internet</a:t>
                      </a:r>
                      <a:endParaRPr lang="pt-PT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GNI</a:t>
                      </a:r>
                      <a:endParaRPr lang="pt-PT" sz="12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6626">
                <a:tc vMerge="1">
                  <a:tcPr/>
                </a:tc>
                <a:tc vMerge="1">
                  <a:tcPr/>
                </a:tc>
                <a:tc vMerge="1">
                  <a:tcPr/>
                </a:tc>
                <a:tc vMerge="1" gridSpan="2">
                  <a:tcPr/>
                </a:tc>
                <a:tc vMerge="1" h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Taxa de Crescimento %</a:t>
                      </a:r>
                      <a:endParaRPr lang="pt-P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[ per capita ]</a:t>
                      </a:r>
                      <a:endParaRPr lang="pt-P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9785">
                <a:tc vMerge="1"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PT" sz="10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[ km2 ]</a:t>
                      </a:r>
                      <a:endParaRPr lang="pt-P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[2019]</a:t>
                      </a:r>
                      <a:endParaRPr lang="pt-P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31/Dez/00</a:t>
                      </a:r>
                      <a:endParaRPr lang="pt-P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30/Jun/19</a:t>
                      </a:r>
                      <a:endParaRPr lang="pt-P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[ % da População ]</a:t>
                      </a:r>
                      <a:endParaRPr lang="pt-P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2000 - 2019</a:t>
                      </a:r>
                      <a:endParaRPr lang="pt-P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u="none" strike="noStrike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30/Jun/17</a:t>
                      </a:r>
                      <a:endParaRPr lang="pt-PT" sz="1000" b="0" i="0" u="none" strike="noStrike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29494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Benim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114 763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11 801 595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            15 000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3 801 758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10245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%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$2 260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Burkina Faso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274 200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20 321 560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3 704 265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36943%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$1 810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Cabo Verde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4 033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560 349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352 120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62,8%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4302%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$6 570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Costa do Marfim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322 463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 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531 083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11 953 653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46,8%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29784%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$3 820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3023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Gâmbia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10 689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2 228 075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442 050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19,8%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10951%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$483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Gana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238 535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30 096 970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11 737 818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39,0%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39026%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$1 641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Guiné-Conacri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245 836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13 398 180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2 411 672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18,0%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30046%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</a:t>
                      </a:r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810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Guiné </a:t>
                      </a:r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Bissau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36 </a:t>
                      </a:r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110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1 953 723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1 500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150 000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7,7%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9900%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$723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Libéria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111 369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4 977 720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4 028 418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80,9%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805584%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$456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Mali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1 240 192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19 689 140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18 800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12 480 176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63,4%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66284%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$2 160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Níger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1 267 000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23 176 691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2 368 658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47273%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$378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Nigéria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923 768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200 962 417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122 292 079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60,9%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61046%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$2 100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Senegal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196 712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16 743 859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9 749 527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58,2%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24274%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$2 620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Serra Leoa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71 740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7 883 123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1 043 </a:t>
                      </a:r>
                      <a:r>
                        <a:rPr lang="pt-PT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710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13,2%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20775%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$1 480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l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Togo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56 785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8 186 384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100 000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1 011 837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12,4%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912%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$1 620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CEDEAO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5 114 210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387 510 869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485 800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187 527 756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48,4%</a:t>
                      </a:r>
                      <a:endParaRPr lang="pt-PT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38502%</a:t>
                      </a:r>
                      <a:endParaRPr lang="pt-PT" sz="1200" b="1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200" u="none" strike="noStrike" noProof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Valor médio </a:t>
                      </a:r>
                      <a:endParaRPr lang="pt-PT" sz="1200" b="0" i="0" u="none" strike="noStrike" noProof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  <a:tr h="237617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TOTAL ÁFRICA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 30 370 000  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1 320 038 716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4 514 400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521 614 944   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39,5%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8,503.1 %</a:t>
                      </a:r>
                      <a:endParaRPr lang="pt-PT" sz="1200" b="0" i="0" u="none" strike="noStrike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PT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$1 930 </a:t>
                      </a:r>
                      <a:endParaRPr lang="pt-PT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475" marR="6475" marT="6475" marB="0" anchor="ctr">
                    <a:noFill/>
                  </a:tcPr>
                </a:tc>
              </a:tr>
            </a:tbl>
          </a:graphicData>
        </a:graphic>
      </p:graphicFrame>
      <p:pic>
        <p:nvPicPr>
          <p:cNvPr id="12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" y="580248"/>
            <a:ext cx="3427051" cy="2080710"/>
          </a:xfrm>
          <a:prstGeom prst="rect">
            <a:avLst/>
          </a:prstGeom>
        </p:spPr>
      </p:pic>
      <p:sp>
        <p:nvSpPr>
          <p:cNvPr id="3" name="Slide Number Placeholder 6"/>
          <p:cNvSpPr txBox="1"/>
          <p:nvPr/>
        </p:nvSpPr>
        <p:spPr bwMode="auto">
          <a:xfrm>
            <a:off x="42831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4" name="CaixaDeTexto 67"/>
          <p:cNvSpPr txBox="1"/>
          <p:nvPr/>
        </p:nvSpPr>
        <p:spPr>
          <a:xfrm>
            <a:off x="1101090" y="2941955"/>
            <a:ext cx="280733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pic>
        <p:nvPicPr>
          <p:cNvPr id="5" name="Image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Marcador de Posição de Conteúdo 5" descr="logowhite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446895" y="825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2" y="213026"/>
            <a:ext cx="5017546" cy="3046368"/>
          </a:xfrm>
          <a:prstGeom prst="rect">
            <a:avLst/>
          </a:prstGeom>
        </p:spPr>
      </p:pic>
      <p:grpSp>
        <p:nvGrpSpPr>
          <p:cNvPr id="32" name="Group 111"/>
          <p:cNvGrpSpPr/>
          <p:nvPr/>
        </p:nvGrpSpPr>
        <p:grpSpPr>
          <a:xfrm>
            <a:off x="6616533" y="96220"/>
            <a:ext cx="5497131" cy="2695822"/>
            <a:chOff x="643306" y="6439847"/>
            <a:chExt cx="5497131" cy="2695822"/>
          </a:xfrm>
        </p:grpSpPr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6" y="6439847"/>
              <a:ext cx="5497131" cy="269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 descr="Imagem relacionad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043" y="7486750"/>
              <a:ext cx="704973" cy="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aixaDeTexto 67"/>
          <p:cNvSpPr txBox="1"/>
          <p:nvPr/>
        </p:nvSpPr>
        <p:spPr>
          <a:xfrm>
            <a:off x="1074420" y="3053715"/>
            <a:ext cx="280352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/>
              <a:t>09-11 </a:t>
            </a:r>
            <a:r>
              <a:rPr lang="pt-PT" sz="2400" dirty="0" smtClean="0">
                <a:sym typeface="+mn-ea"/>
              </a:rPr>
              <a:t>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graphicFrame>
        <p:nvGraphicFramePr>
          <p:cNvPr id="4" name="Tabela 3"/>
          <p:cNvGraphicFramePr/>
          <p:nvPr/>
        </p:nvGraphicFramePr>
        <p:xfrm>
          <a:off x="4001770" y="3255645"/>
          <a:ext cx="7586345" cy="29013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8955"/>
                <a:gridCol w="544830"/>
                <a:gridCol w="3408045"/>
                <a:gridCol w="564515"/>
              </a:tblGrid>
              <a:tr h="241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 i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Índice</a:t>
                      </a:r>
                      <a:endParaRPr lang="en-US" altLang="en-US" sz="1200" b="1" i="1">
                        <a:solidFill>
                          <a:srgbClr val="FFFFFF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 i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Pág</a:t>
                      </a:r>
                      <a:endParaRPr lang="en-US" altLang="en-US" sz="1200" b="1" i="1">
                        <a:solidFill>
                          <a:srgbClr val="FFFFFF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 i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Índice</a:t>
                      </a:r>
                      <a:endParaRPr lang="en-US" altLang="en-US" sz="1200" b="1" i="1">
                        <a:solidFill>
                          <a:srgbClr val="FFFFFF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1" i="1">
                          <a:solidFill>
                            <a:srgbClr val="FFFFFF"/>
                          </a:solidFill>
                          <a:latin typeface="Calibri" panose="020F0502020204030204" charset="-122"/>
                        </a:rPr>
                        <a:t>Pág</a:t>
                      </a:r>
                      <a:endParaRPr lang="en-US" altLang="en-US" sz="1200" b="1" i="1">
                        <a:solidFill>
                          <a:srgbClr val="FFFFFF"/>
                        </a:solidFill>
                        <a:latin typeface="Calibri" panose="020F050202020403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ACD4C"/>
                    </a:solidFill>
                  </a:tcPr>
                </a:tc>
              </a:tr>
              <a:tr h="2857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O Fórum Empresarial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Evolução da população e de utilizadores da internet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Sumário do Fórum Empresarial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4-5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Programa do Fórum Empresarial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CEDEAO em número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Ronda / Rodada de Negócios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21-24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Integração monetária na CEDEAO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Prazos para a manifestação de interesse e inscrições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25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CEDEAO – um espaço de oportunidades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8-9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Como participar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26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75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Ecosistema do desenvolvimento do sector privado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Agendas dos Eventos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Etapas de integração regional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11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Tempo de viagem marítima entre Cabo Verde e sub-região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Oportunidade para projectos regionais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12-13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Distância entre Cabo Verde e os principais mercados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29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1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Oportunidades País por País na CEDEAO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14-17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Contactos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30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5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Principais indicadores do sector agrícola da CEDEAO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</a:rPr>
                        <a:t>18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0">
                        <a:solidFill>
                          <a:srgbClr val="000000"/>
                        </a:solidFill>
                        <a:latin typeface="Arial Narrow" panose="020B0606020202030204" pitchFamily="34" charset="0"/>
                        <a:cs typeface="Arial Narrow" panose="020B0606020202030204" pitchFamily="34" charset="0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Image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5" descr="logowh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45" y="14922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Box 210"/>
          <p:cNvSpPr/>
          <p:nvPr/>
        </p:nvSpPr>
        <p:spPr>
          <a:xfrm>
            <a:off x="10627360" y="6597650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2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4" name="Straight Connector 144"/>
          <p:cNvSpPr/>
          <p:nvPr/>
        </p:nvSpPr>
        <p:spPr>
          <a:xfrm>
            <a:off x="707303" y="2812201"/>
            <a:ext cx="0" cy="225138"/>
          </a:xfrm>
          <a:prstGeom prst="line">
            <a:avLst/>
          </a:prstGeom>
          <a:noFill/>
          <a:ln w="19050" cap="flat" cmpd="sng" algn="ctr">
            <a:solidFill>
              <a:srgbClr val="0099CC"/>
            </a:solidFill>
            <a:prstDash val="solid"/>
            <a:headEnd type="none"/>
            <a:tailEnd type="none"/>
          </a:ln>
          <a:effectLst/>
        </p:spPr>
      </p:sp>
      <p:sp>
        <p:nvSpPr>
          <p:cNvPr id="5" name="Straight Connector 144"/>
          <p:cNvSpPr/>
          <p:nvPr/>
        </p:nvSpPr>
        <p:spPr>
          <a:xfrm>
            <a:off x="9115425" y="2204085"/>
            <a:ext cx="635" cy="147510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6" name="Straight Connector 160"/>
          <p:cNvSpPr/>
          <p:nvPr/>
        </p:nvSpPr>
        <p:spPr>
          <a:xfrm flipH="1">
            <a:off x="2831465" y="4772025"/>
            <a:ext cx="5715" cy="68453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Isosceles Triangle 161"/>
          <p:cNvSpPr/>
          <p:nvPr/>
        </p:nvSpPr>
        <p:spPr>
          <a:xfrm>
            <a:off x="817880" y="4999990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8" name="Forma automática1"/>
          <p:cNvSpPr/>
          <p:nvPr/>
        </p:nvSpPr>
        <p:spPr>
          <a:xfrm>
            <a:off x="2751455" y="4999990"/>
            <a:ext cx="186690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9" name="Isosceles Triangle 146"/>
          <p:cNvSpPr/>
          <p:nvPr/>
        </p:nvSpPr>
        <p:spPr>
          <a:xfrm flipV="1">
            <a:off x="4402895" y="1884680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0" name="Isosceles Triangle 183"/>
          <p:cNvSpPr/>
          <p:nvPr/>
        </p:nvSpPr>
        <p:spPr>
          <a:xfrm flipV="1">
            <a:off x="7004050" y="1390015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1" name="Linha1"/>
          <p:cNvSpPr/>
          <p:nvPr/>
        </p:nvSpPr>
        <p:spPr>
          <a:xfrm>
            <a:off x="7178040" y="2792730"/>
            <a:ext cx="0" cy="44450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12" name="Straight Connector 211"/>
          <p:cNvSpPr/>
          <p:nvPr/>
        </p:nvSpPr>
        <p:spPr>
          <a:xfrm>
            <a:off x="5113655" y="2899410"/>
            <a:ext cx="1488440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13" name="Linha2"/>
          <p:cNvSpPr/>
          <p:nvPr/>
        </p:nvSpPr>
        <p:spPr>
          <a:xfrm>
            <a:off x="2472783" y="2904490"/>
            <a:ext cx="220980" cy="0"/>
          </a:xfrm>
          <a:prstGeom prst="line">
            <a:avLst/>
          </a:prstGeom>
          <a:noFill/>
          <a:ln w="19050" cap="flat" cmpd="sng" algn="ctr">
            <a:solidFill>
              <a:srgbClr val="0099CC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14" name="Linha8"/>
          <p:cNvSpPr/>
          <p:nvPr/>
        </p:nvSpPr>
        <p:spPr>
          <a:xfrm>
            <a:off x="4498145" y="2057400"/>
            <a:ext cx="0" cy="272415"/>
          </a:xfrm>
          <a:prstGeom prst="line">
            <a:avLst/>
          </a:prstGeom>
          <a:noFill/>
          <a:ln w="19050" cap="flat" cmpd="sng" algn="ctr">
            <a:solidFill>
              <a:srgbClr val="0099CC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16" name="Straight Connector 148"/>
          <p:cNvSpPr/>
          <p:nvPr/>
        </p:nvSpPr>
        <p:spPr>
          <a:xfrm>
            <a:off x="701353" y="2906395"/>
            <a:ext cx="681943" cy="0"/>
          </a:xfrm>
          <a:prstGeom prst="line">
            <a:avLst/>
          </a:prstGeom>
          <a:noFill/>
          <a:ln w="19050" cap="flat" cmpd="sng" algn="ctr">
            <a:solidFill>
              <a:srgbClr val="0099CC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17" name="Oval 38"/>
          <p:cNvSpPr/>
          <p:nvPr/>
        </p:nvSpPr>
        <p:spPr>
          <a:xfrm>
            <a:off x="133252" y="3020922"/>
            <a:ext cx="1153795" cy="1165860"/>
          </a:xfrm>
          <a:prstGeom prst="ellipse">
            <a:avLst/>
          </a:prstGeom>
          <a:gradFill flip="none" rotWithShape="1">
            <a:gsLst>
              <a:gs pos="0">
                <a:srgbClr val="004D4D"/>
              </a:gs>
              <a:gs pos="50000">
                <a:srgbClr val="006C6C"/>
              </a:gs>
              <a:gs pos="100000">
                <a:srgbClr val="008080"/>
              </a:gs>
            </a:gsLst>
            <a:path path="circle"/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fontAlgn="auto">
              <a:lnSpc>
                <a:spcPts val="1100"/>
              </a:lnSpc>
              <a:defRPr lang="en-US">
                <a:solidFill>
                  <a:srgbClr val="FFFFFF"/>
                </a:solidFill>
              </a:defRPr>
            </a:pPr>
            <a:r>
              <a:rPr lang="en-US" sz="20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20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2000" b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fontAlgn="auto">
              <a:lnSpc>
                <a:spcPts val="1100"/>
              </a:lnSpc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Junho</a:t>
            </a:r>
            <a:endParaRPr lang="en-US" sz="12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fontAlgn="auto">
              <a:lnSpc>
                <a:spcPts val="1100"/>
              </a:lnSpc>
              <a:defRPr lang="en-US">
                <a:solidFill>
                  <a:srgbClr val="FFFFFF"/>
                </a:solidFill>
              </a:defRPr>
            </a:pPr>
            <a:r>
              <a:rPr lang="en-US" sz="1050" dirty="0" err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Sessão</a:t>
            </a:r>
            <a:r>
              <a:rPr lang="en-US" sz="105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de </a:t>
            </a:r>
            <a:r>
              <a:rPr lang="en-US" sz="1050" dirty="0" err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Abertura</a:t>
            </a:r>
            <a:endParaRPr lang="en-US" sz="105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8" name="TextBox 101"/>
          <p:cNvSpPr/>
          <p:nvPr/>
        </p:nvSpPr>
        <p:spPr>
          <a:xfrm>
            <a:off x="284382" y="3847057"/>
            <a:ext cx="86423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08:00 – 08:30</a:t>
            </a:r>
            <a:endParaRPr lang="en-US" sz="10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grpSp>
        <p:nvGrpSpPr>
          <p:cNvPr id="19" name="Group 102"/>
          <p:cNvGrpSpPr/>
          <p:nvPr/>
        </p:nvGrpSpPr>
        <p:grpSpPr>
          <a:xfrm>
            <a:off x="10795" y="5154295"/>
            <a:ext cx="1796415" cy="1266825"/>
            <a:chOff x="10795" y="5154295"/>
            <a:chExt cx="1796415" cy="126682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20" name="Rectangle: Rounded Corners 103"/>
            <p:cNvSpPr/>
            <p:nvPr/>
          </p:nvSpPr>
          <p:spPr>
            <a:xfrm>
              <a:off x="10795" y="5154295"/>
              <a:ext cx="1796415" cy="1266825"/>
            </a:xfrm>
            <a:prstGeom prst="roundRect">
              <a:avLst>
                <a:gd name="adj" fmla="val 16667"/>
              </a:avLst>
            </a:prstGeom>
            <a:grpFill/>
            <a:ln w="15875" cap="flat" cmpd="sng" algn="ctr">
              <a:solidFill>
                <a:srgbClr val="043248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t"/>
            <a:p>
              <a:pPr algn="ctr">
                <a:defRPr lang="en-US">
                  <a:solidFill>
                    <a:srgbClr val="FFFFFF"/>
                  </a:solidFill>
                </a:defRPr>
              </a:pPr>
              <a:r>
                <a:rPr lang="en-US" sz="1400" b="1" i="1">
                  <a:solidFill>
                    <a:schemeClr val="bg1"/>
                  </a:solidFill>
                  <a:latin typeface="Arial Narrow" panose="020B0606020202030204" pitchFamily="34" charset="0"/>
                  <a:ea typeface="Century Gothic" panose="020B0502020202020204" pitchFamily="2" charset="0"/>
                  <a:cs typeface="Century Gothic" panose="020B0502020202020204" pitchFamily="2" charset="0"/>
                </a:rPr>
                <a:t>Intervenções iniciais</a:t>
              </a:r>
              <a:endParaRPr lang="en-US" sz="1400" b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en-US" sz="1400" b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endParaRPr>
            </a:p>
          </p:txBody>
        </p:sp>
        <p:sp>
          <p:nvSpPr>
            <p:cNvPr id="21" name="Rectangle 104"/>
            <p:cNvSpPr/>
            <p:nvPr/>
          </p:nvSpPr>
          <p:spPr>
            <a:xfrm>
              <a:off x="97790" y="5457190"/>
              <a:ext cx="45720" cy="48895"/>
            </a:xfrm>
            <a:prstGeom prst="rect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Rectangle 105"/>
            <p:cNvSpPr/>
            <p:nvPr/>
          </p:nvSpPr>
          <p:spPr>
            <a:xfrm>
              <a:off x="97790" y="5619115"/>
              <a:ext cx="45720" cy="48895"/>
            </a:xfrm>
            <a:prstGeom prst="rect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Rectangle 106"/>
            <p:cNvSpPr/>
            <p:nvPr/>
          </p:nvSpPr>
          <p:spPr>
            <a:xfrm>
              <a:off x="97790" y="5803265"/>
              <a:ext cx="45720" cy="48895"/>
            </a:xfrm>
            <a:prstGeom prst="rect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ectangle 107"/>
            <p:cNvSpPr/>
            <p:nvPr/>
          </p:nvSpPr>
          <p:spPr>
            <a:xfrm>
              <a:off x="92075" y="5966460"/>
              <a:ext cx="46355" cy="48895"/>
            </a:xfrm>
            <a:prstGeom prst="rect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" name="Rectangle 108"/>
            <p:cNvSpPr/>
            <p:nvPr/>
          </p:nvSpPr>
          <p:spPr>
            <a:xfrm>
              <a:off x="97790" y="6137275"/>
              <a:ext cx="45720" cy="53975"/>
            </a:xfrm>
            <a:prstGeom prst="rect">
              <a:avLst/>
            </a:prstGeom>
            <a:grpFill/>
            <a:ln w="15875" cap="flat" cmpd="sng" algn="ctr">
              <a:solidFill>
                <a:schemeClr val="bg1"/>
              </a:solidFill>
              <a:prstDash val="solid"/>
              <a:headEnd type="none"/>
              <a:tailEnd type="none"/>
            </a:ln>
            <a:effectLst/>
          </p:spPr>
          <p:txBody>
            <a:bodyPr vert="horz" wrap="square" lIns="91440" tIns="45720" rIns="91440" bIns="45720" numCol="1" spcCol="215900" anchor="ctr"/>
            <a:p>
              <a:pPr algn="ctr">
                <a:defRPr lang="en-US">
                  <a:solidFill>
                    <a:srgbClr val="FFFFFF"/>
                  </a:solidFill>
                </a:defRPr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1320165" y="2317750"/>
            <a:ext cx="1273810" cy="1195070"/>
          </a:xfrm>
          <a:prstGeom prst="ellipse">
            <a:avLst/>
          </a:prstGeom>
          <a:gradFill flip="none" rotWithShape="1"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fontAlgn="auto">
              <a:lnSpc>
                <a:spcPts val="1100"/>
              </a:lnSpc>
              <a:defRPr lang="en-US">
                <a:solidFill>
                  <a:srgbClr val="FFFFFF"/>
                </a:solidFill>
              </a:defRPr>
            </a:pPr>
            <a:r>
              <a:rPr lang="en-US" sz="20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20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2000" b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fontAlgn="auto">
              <a:lnSpc>
                <a:spcPts val="1100"/>
              </a:lnSpc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Junho</a:t>
            </a:r>
            <a:endParaRPr lang="en-US" sz="12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899795" fontAlgn="auto">
              <a:lnSpc>
                <a:spcPts val="1100"/>
              </a:lnSpc>
              <a:defRPr lang="en-US">
                <a:solidFill>
                  <a:srgbClr val="FFFFFF"/>
                </a:solidFill>
              </a:defRPr>
            </a:pPr>
            <a:r>
              <a:rPr lang="en-US" sz="1000" dirty="0" err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Oportunidade</a:t>
            </a:r>
            <a:r>
              <a:rPr lang="en-US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de </a:t>
            </a:r>
            <a:r>
              <a:rPr lang="en-US" sz="1000" dirty="0" err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negócios</a:t>
            </a: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49" name="TextBox 110"/>
          <p:cNvSpPr/>
          <p:nvPr/>
        </p:nvSpPr>
        <p:spPr>
          <a:xfrm>
            <a:off x="1482436" y="3150870"/>
            <a:ext cx="941070" cy="248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08:30 – 10:30</a:t>
            </a:r>
            <a:endParaRPr lang="en-US" sz="10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0" name="Rectangle: Rounded Corners 117"/>
          <p:cNvSpPr/>
          <p:nvPr/>
        </p:nvSpPr>
        <p:spPr>
          <a:xfrm>
            <a:off x="1876425" y="5156200"/>
            <a:ext cx="1797050" cy="1289685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en-US" sz="1400" b="1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Apresentações</a:t>
            </a:r>
            <a:endParaRPr lang="en-US" sz="1400" b="1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Gana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Togo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Guiné-Conacri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Guiné-Bissau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Libéria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1" name="Oval 61"/>
          <p:cNvSpPr/>
          <p:nvPr/>
        </p:nvSpPr>
        <p:spPr>
          <a:xfrm>
            <a:off x="3975735" y="2319655"/>
            <a:ext cx="1153160" cy="1165860"/>
          </a:xfrm>
          <a:prstGeom prst="ellipse">
            <a:avLst/>
          </a:prstGeom>
          <a:gradFill flip="none" rotWithShape="1"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fontAlgn="auto">
              <a:lnSpc>
                <a:spcPts val="1100"/>
              </a:lnSpc>
              <a:defRPr lang="en-US">
                <a:solidFill>
                  <a:srgbClr val="FFFFFF"/>
                </a:solidFill>
              </a:defRPr>
            </a:pPr>
            <a:r>
              <a:rPr lang="en-US" sz="20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20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2000" b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fontAlgn="auto">
              <a:lnSpc>
                <a:spcPts val="1100"/>
              </a:lnSpc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Junho</a:t>
            </a: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899795" fontAlgn="auto">
              <a:lnSpc>
                <a:spcPts val="1100"/>
              </a:lnSpc>
              <a:defRPr lang="en-US">
                <a:solidFill>
                  <a:srgbClr val="FFFFFF"/>
                </a:solidFill>
              </a:defRPr>
            </a:pPr>
            <a:r>
              <a:rPr lang="en-US" sz="1000" dirty="0" err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Oportunidade</a:t>
            </a:r>
            <a:r>
              <a:rPr lang="en-US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de </a:t>
            </a:r>
            <a:r>
              <a:rPr lang="en-US" sz="1000" dirty="0" err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negócios</a:t>
            </a: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2" name="TextBox 124"/>
          <p:cNvSpPr/>
          <p:nvPr/>
        </p:nvSpPr>
        <p:spPr>
          <a:xfrm>
            <a:off x="4116070" y="3144520"/>
            <a:ext cx="873125" cy="2482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14:30 – 16:30</a:t>
            </a:r>
            <a:endParaRPr lang="en-US" sz="10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6" name="Rectangle: Rounded Corners 125"/>
          <p:cNvSpPr/>
          <p:nvPr/>
        </p:nvSpPr>
        <p:spPr>
          <a:xfrm>
            <a:off x="3642165" y="814705"/>
            <a:ext cx="1685925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Apresentações</a:t>
            </a:r>
            <a:endParaRPr lang="en-US" sz="14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Nigéria</a:t>
            </a: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Mali</a:t>
            </a: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Burkina Faso</a:t>
            </a: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Níger</a:t>
            </a: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Serra Leoa</a:t>
            </a: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7" name="Rectangle: Rounded Corners 137"/>
          <p:cNvSpPr/>
          <p:nvPr/>
        </p:nvSpPr>
        <p:spPr>
          <a:xfrm>
            <a:off x="2123120" y="3929380"/>
            <a:ext cx="1007745" cy="52959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Coffee-Break</a:t>
            </a:r>
            <a:endParaRPr lang="en-GB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58" name="TextBox 138"/>
          <p:cNvSpPr/>
          <p:nvPr/>
        </p:nvSpPr>
        <p:spPr>
          <a:xfrm>
            <a:off x="2109150" y="417576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10:30 – 11:00</a:t>
            </a:r>
            <a:endParaRPr lang="en-US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59" name="Linha3"/>
          <p:cNvSpPr/>
          <p:nvPr/>
        </p:nvSpPr>
        <p:spPr>
          <a:xfrm>
            <a:off x="2635565" y="2966012"/>
            <a:ext cx="0" cy="939693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sp>
      <p:sp>
        <p:nvSpPr>
          <p:cNvPr id="60" name="Straight Connector 150"/>
          <p:cNvSpPr/>
          <p:nvPr/>
        </p:nvSpPr>
        <p:spPr>
          <a:xfrm>
            <a:off x="3721100" y="2903220"/>
            <a:ext cx="243205" cy="0"/>
          </a:xfrm>
          <a:prstGeom prst="line">
            <a:avLst/>
          </a:prstGeom>
          <a:noFill/>
          <a:ln w="19050" cap="flat" cmpd="sng" algn="ctr">
            <a:solidFill>
              <a:srgbClr val="0099CC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61" name="Linha5"/>
          <p:cNvSpPr/>
          <p:nvPr/>
        </p:nvSpPr>
        <p:spPr>
          <a:xfrm>
            <a:off x="3920685" y="3036570"/>
            <a:ext cx="0" cy="776605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sp>
      <p:sp>
        <p:nvSpPr>
          <p:cNvPr id="62" name="Linha6"/>
          <p:cNvSpPr/>
          <p:nvPr/>
        </p:nvSpPr>
        <p:spPr>
          <a:xfrm>
            <a:off x="3262630" y="3481070"/>
            <a:ext cx="635" cy="1290955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headEnd type="triangle" w="med" len="med"/>
            <a:tailEnd type="none"/>
          </a:ln>
          <a:effectLst/>
        </p:spPr>
      </p:sp>
      <p:sp>
        <p:nvSpPr>
          <p:cNvPr id="63" name="Straight Connector 158"/>
          <p:cNvSpPr/>
          <p:nvPr/>
        </p:nvSpPr>
        <p:spPr>
          <a:xfrm>
            <a:off x="715134" y="4220306"/>
            <a:ext cx="0" cy="53052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triangle" w="med" len="med"/>
            <a:tailEnd type="none"/>
          </a:ln>
          <a:effectLst/>
        </p:spPr>
      </p:sp>
      <p:sp>
        <p:nvSpPr>
          <p:cNvPr id="64" name="Straight Connector 159"/>
          <p:cNvSpPr/>
          <p:nvPr/>
        </p:nvSpPr>
        <p:spPr>
          <a:xfrm>
            <a:off x="699772" y="4744720"/>
            <a:ext cx="212654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65" name="Straight Connector 160"/>
          <p:cNvSpPr/>
          <p:nvPr/>
        </p:nvSpPr>
        <p:spPr>
          <a:xfrm>
            <a:off x="902970" y="4740910"/>
            <a:ext cx="9525" cy="24257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66" name="Oval 85"/>
          <p:cNvSpPr/>
          <p:nvPr/>
        </p:nvSpPr>
        <p:spPr>
          <a:xfrm>
            <a:off x="2690588" y="2319655"/>
            <a:ext cx="1153160" cy="1165860"/>
          </a:xfrm>
          <a:prstGeom prst="ellipse">
            <a:avLst/>
          </a:prstGeom>
          <a:gradFill flip="none" rotWithShape="1"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fontAlgn="auto">
              <a:lnSpc>
                <a:spcPts val="1100"/>
              </a:lnSpc>
              <a:defRPr lang="en-US">
                <a:solidFill>
                  <a:srgbClr val="FFFFFF"/>
                </a:solidFill>
              </a:defRPr>
            </a:pPr>
            <a:r>
              <a:rPr lang="en-US" sz="20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2000" b="1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2000" b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fontAlgn="auto">
              <a:lnSpc>
                <a:spcPts val="1100"/>
              </a:lnSpc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dirty="0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Junho</a:t>
            </a: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899795" fontAlgn="auto">
              <a:lnSpc>
                <a:spcPts val="1100"/>
              </a:lnSpc>
              <a:defRPr lang="en-US">
                <a:solidFill>
                  <a:srgbClr val="FFFFFF"/>
                </a:solidFill>
              </a:defRPr>
            </a:pPr>
            <a:r>
              <a:rPr lang="en-US" sz="1000" dirty="0" err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Oportunidade</a:t>
            </a:r>
            <a:r>
              <a:rPr lang="en-US" sz="1000" dirty="0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de </a:t>
            </a:r>
            <a:r>
              <a:rPr lang="en-US" sz="1000" dirty="0" err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negócios</a:t>
            </a:r>
            <a:endParaRPr lang="en-US" sz="1000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67" name="TextBox 167"/>
          <p:cNvSpPr/>
          <p:nvPr/>
        </p:nvSpPr>
        <p:spPr>
          <a:xfrm>
            <a:off x="2841083" y="3174365"/>
            <a:ext cx="86423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11:00 -13:00 </a:t>
            </a:r>
            <a:endParaRPr lang="en-US" sz="10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68" name="Forma automática5"/>
          <p:cNvSpPr/>
          <p:nvPr/>
        </p:nvSpPr>
        <p:spPr>
          <a:xfrm>
            <a:off x="3411220" y="394589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US" sz="120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Almoço</a:t>
            </a:r>
            <a:endParaRPr lang="en-US" sz="120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69" name="TextBox 206"/>
          <p:cNvSpPr/>
          <p:nvPr/>
        </p:nvSpPr>
        <p:spPr>
          <a:xfrm>
            <a:off x="3400425" y="4178300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13:00 – 14:30</a:t>
            </a:r>
            <a:endParaRPr lang="en-US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70" name="Rectangle: Rounded Corners 209"/>
          <p:cNvSpPr/>
          <p:nvPr/>
        </p:nvSpPr>
        <p:spPr>
          <a:xfrm>
            <a:off x="7555230" y="1488440"/>
            <a:ext cx="1003300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Coffee-Break</a:t>
            </a:r>
            <a:endParaRPr lang="en-GB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1" name="TextBox 210"/>
          <p:cNvSpPr/>
          <p:nvPr/>
        </p:nvSpPr>
        <p:spPr>
          <a:xfrm>
            <a:off x="7584440" y="1734185"/>
            <a:ext cx="950595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10: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2" name="Linha7"/>
          <p:cNvSpPr/>
          <p:nvPr/>
        </p:nvSpPr>
        <p:spPr>
          <a:xfrm>
            <a:off x="7166610" y="3236595"/>
            <a:ext cx="735330" cy="635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73" name="Linha10"/>
          <p:cNvSpPr/>
          <p:nvPr/>
        </p:nvSpPr>
        <p:spPr>
          <a:xfrm flipH="1">
            <a:off x="7093585" y="1548765"/>
            <a:ext cx="3175" cy="250825"/>
          </a:xfrm>
          <a:prstGeom prst="line">
            <a:avLst/>
          </a:prstGeom>
          <a:noFill/>
          <a:ln w="19050" cap="flat" cmpd="sng" algn="ctr">
            <a:solidFill>
              <a:srgbClr val="0099CC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74" name="Oval 112"/>
          <p:cNvSpPr/>
          <p:nvPr/>
        </p:nvSpPr>
        <p:spPr>
          <a:xfrm>
            <a:off x="6523355" y="1802765"/>
            <a:ext cx="1153160" cy="1165860"/>
          </a:xfrm>
          <a:prstGeom prst="ellipse">
            <a:avLst/>
          </a:prstGeom>
          <a:solidFill>
            <a:srgbClr val="FF0000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20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12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Junho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899795">
              <a:defRPr lang="en-US">
                <a:solidFill>
                  <a:srgbClr val="FFFFFF"/>
                </a:solidFill>
              </a:defRPr>
            </a:pPr>
            <a:r>
              <a:rPr lang="en-US" sz="1000" b="1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Painel</a:t>
            </a:r>
            <a:r>
              <a:rPr lang="en-US" sz="10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I</a:t>
            </a:r>
            <a:endParaRPr lang="en-US" sz="10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5" name="TextBox 176"/>
          <p:cNvSpPr/>
          <p:nvPr/>
        </p:nvSpPr>
        <p:spPr>
          <a:xfrm>
            <a:off x="6657975" y="2638425"/>
            <a:ext cx="872490" cy="248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8:</a:t>
            </a:r>
            <a:r>
              <a:rPr lang="pt-PT" alt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10:</a:t>
            </a:r>
            <a:r>
              <a:rPr lang="pt-PT" alt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6" name="Oval 116"/>
          <p:cNvSpPr/>
          <p:nvPr/>
        </p:nvSpPr>
        <p:spPr>
          <a:xfrm>
            <a:off x="7291705" y="3542665"/>
            <a:ext cx="1200150" cy="1154430"/>
          </a:xfrm>
          <a:prstGeom prst="ellipse">
            <a:avLst/>
          </a:prstGeom>
          <a:solidFill>
            <a:srgbClr val="FF0000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fontAlgn="auto">
              <a:lnSpc>
                <a:spcPts val="1160"/>
              </a:lnSpc>
              <a:defRPr lang="en-US">
                <a:solidFill>
                  <a:srgbClr val="FFFFFF"/>
                </a:solidFill>
              </a:defRPr>
            </a:pP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20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fontAlgn="auto">
              <a:lnSpc>
                <a:spcPts val="1160"/>
              </a:lnSpc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Junho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fontAlgn="auto">
              <a:lnSpc>
                <a:spcPts val="1160"/>
              </a:lnSpc>
              <a:defRPr lang="en-US">
                <a:solidFill>
                  <a:srgbClr val="FFFFFF"/>
                </a:solidFill>
              </a:defRPr>
            </a:pPr>
            <a:r>
              <a:rPr sz="105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Oportunidade</a:t>
            </a:r>
            <a:r>
              <a:rPr sz="105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altLang="en-US" sz="105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mercados</a:t>
            </a:r>
            <a:endParaRPr lang="pt-PT" altLang="en-US" sz="1050" b="1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77" name="Retângulo5"/>
          <p:cNvSpPr/>
          <p:nvPr/>
        </p:nvSpPr>
        <p:spPr>
          <a:xfrm>
            <a:off x="7395845" y="4358005"/>
            <a:ext cx="950595" cy="22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</a:t>
            </a: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8" name="Rectangle: Rounded Corners 205"/>
          <p:cNvSpPr/>
          <p:nvPr/>
        </p:nvSpPr>
        <p:spPr>
          <a:xfrm>
            <a:off x="8607425" y="364617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Coffee-Break</a:t>
            </a:r>
            <a:endParaRPr lang="en-US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79" name="Retângulo6"/>
          <p:cNvSpPr/>
          <p:nvPr/>
        </p:nvSpPr>
        <p:spPr>
          <a:xfrm>
            <a:off x="8569325" y="3890010"/>
            <a:ext cx="1045845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</a:t>
            </a:r>
            <a:r>
              <a:rPr lang="pt-PT" alt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6</a:t>
            </a: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 – 1</a:t>
            </a:r>
            <a:r>
              <a:rPr lang="pt-PT" alt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6</a:t>
            </a: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3</a:t>
            </a: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  <a:endParaRPr lang="en-US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80" name="Straight Connector 144"/>
          <p:cNvSpPr/>
          <p:nvPr/>
        </p:nvSpPr>
        <p:spPr>
          <a:xfrm>
            <a:off x="6581140" y="2890520"/>
            <a:ext cx="0" cy="77724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81" name="Forma automática3"/>
          <p:cNvSpPr/>
          <p:nvPr/>
        </p:nvSpPr>
        <p:spPr>
          <a:xfrm>
            <a:off x="5360670" y="7620"/>
            <a:ext cx="3312160" cy="13919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914400"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en-US" sz="1400" b="1" i="1" dirty="0">
                <a:solidFill>
                  <a:srgbClr val="0F715E"/>
                </a:solidFill>
              </a:rPr>
              <a:t>WORKSHOP ECONÓMICO</a:t>
            </a:r>
            <a:r>
              <a:rPr lang="en-US" sz="1400" b="1" i="1" dirty="0">
                <a:solidFill>
                  <a:srgbClr val="641111"/>
                </a:solidFill>
              </a:rPr>
              <a:t> </a:t>
            </a:r>
            <a:endParaRPr lang="en-US" sz="1400" b="1" dirty="0">
              <a:solidFill>
                <a:srgbClr val="641111"/>
              </a:solidFill>
            </a:endParaRPr>
          </a:p>
          <a:p>
            <a:pPr algn="ctr" defTabSz="914400"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en-US" sz="1200" b="1" i="1" dirty="0" err="1">
                <a:solidFill>
                  <a:schemeClr val="bg1"/>
                </a:solidFill>
              </a:rPr>
              <a:t>Painel</a:t>
            </a:r>
            <a:r>
              <a:rPr lang="en-US" sz="1200" b="1" i="1" dirty="0">
                <a:solidFill>
                  <a:schemeClr val="bg1"/>
                </a:solidFill>
              </a:rPr>
              <a:t> I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  <a:defRPr lang="en-US" sz="1100">
                <a:solidFill>
                  <a:srgbClr val="FFFFFF"/>
                </a:solidFill>
              </a:defRPr>
            </a:pPr>
            <a:r>
              <a:rPr lang="en-US" sz="1000" b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FINANCIAMENTO DO SECTOR PRIVADO NA CEDEAO</a:t>
            </a:r>
            <a:endParaRPr lang="en-US" sz="10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r>
              <a:rPr sz="1100" dirty="0" smtClean="0">
                <a:solidFill>
                  <a:schemeClr val="bg1"/>
                </a:solidFill>
                <a:sym typeface="+mn-ea"/>
              </a:rPr>
              <a:t>■</a:t>
            </a:r>
            <a:r>
              <a:rPr lang="en-US" sz="1100" dirty="0" err="1" smtClean="0">
                <a:solidFill>
                  <a:schemeClr val="bg1"/>
                </a:solidFill>
              </a:rPr>
              <a:t>Fontes</a:t>
            </a:r>
            <a:r>
              <a:rPr lang="en-US" sz="1100" dirty="0" smtClean="0">
                <a:solidFill>
                  <a:schemeClr val="bg1"/>
                </a:solidFill>
              </a:rPr>
              <a:t> de </a:t>
            </a:r>
            <a:r>
              <a:rPr lang="en-US" sz="1100" dirty="0" err="1" smtClean="0">
                <a:solidFill>
                  <a:schemeClr val="bg1"/>
                </a:solidFill>
              </a:rPr>
              <a:t>Financiamento</a:t>
            </a:r>
            <a:r>
              <a:rPr lang="en-US" sz="1100" dirty="0" smtClean="0">
                <a:solidFill>
                  <a:schemeClr val="bg1"/>
                </a:solidFill>
              </a:rPr>
              <a:t> do Sector </a:t>
            </a:r>
            <a:r>
              <a:rPr lang="en-US" sz="1100" dirty="0" err="1" smtClean="0">
                <a:solidFill>
                  <a:schemeClr val="bg1"/>
                </a:solidFill>
              </a:rPr>
              <a:t>privado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na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CEDEAO</a:t>
            </a:r>
            <a:endParaRPr lang="en-US" sz="1100" dirty="0" smtClean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r>
              <a:rPr sz="1100" dirty="0" smtClean="0">
                <a:solidFill>
                  <a:schemeClr val="bg1"/>
                </a:solidFill>
                <a:sym typeface="+mn-ea"/>
              </a:rPr>
              <a:t>■ </a:t>
            </a:r>
            <a:r>
              <a:rPr lang="en-US" sz="1100" dirty="0" err="1" smtClean="0">
                <a:solidFill>
                  <a:schemeClr val="bg1"/>
                </a:solidFill>
              </a:rPr>
              <a:t>Financiamento</a:t>
            </a:r>
            <a:r>
              <a:rPr lang="en-US" sz="1100" dirty="0" smtClean="0">
                <a:solidFill>
                  <a:schemeClr val="bg1"/>
                </a:solidFill>
              </a:rPr>
              <a:t> do </a:t>
            </a:r>
            <a:r>
              <a:rPr lang="en-US" sz="1100" dirty="0" err="1" smtClean="0">
                <a:solidFill>
                  <a:schemeClr val="bg1"/>
                </a:solidFill>
              </a:rPr>
              <a:t>Comércio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err="1" smtClean="0">
                <a:solidFill>
                  <a:schemeClr val="bg1"/>
                </a:solidFill>
              </a:rPr>
              <a:t>na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CEDEAO</a:t>
            </a:r>
            <a:endParaRPr lang="en-US" sz="1100" dirty="0" smtClean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r>
              <a:rPr sz="1100" dirty="0" smtClean="0">
                <a:solidFill>
                  <a:schemeClr val="bg1"/>
                </a:solidFill>
                <a:sym typeface="+mn-ea"/>
              </a:rPr>
              <a:t>■ </a:t>
            </a:r>
            <a:r>
              <a:rPr lang="en-US" sz="1100" dirty="0" err="1" smtClean="0">
                <a:solidFill>
                  <a:schemeClr val="bg1"/>
                </a:solidFill>
              </a:rPr>
              <a:t>Elegibilidade</a:t>
            </a:r>
            <a:r>
              <a:rPr lang="en-US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de </a:t>
            </a:r>
            <a:r>
              <a:rPr lang="en-US" sz="1100" dirty="0" err="1">
                <a:solidFill>
                  <a:schemeClr val="bg1"/>
                </a:solidFill>
              </a:rPr>
              <a:t>projectos</a:t>
            </a:r>
            <a:r>
              <a:rPr lang="en-US" sz="1100" dirty="0">
                <a:solidFill>
                  <a:schemeClr val="bg1"/>
                </a:solidFill>
              </a:rPr>
              <a:t> de </a:t>
            </a:r>
            <a:r>
              <a:rPr lang="en-US" sz="1100" dirty="0" err="1">
                <a:solidFill>
                  <a:schemeClr val="bg1"/>
                </a:solidFill>
              </a:rPr>
              <a:t>investimento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na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000" i="1" dirty="0" smtClean="0">
                <a:solidFill>
                  <a:schemeClr val="bg1"/>
                </a:solidFill>
              </a:rPr>
              <a:t>CEDEAO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r>
              <a:rPr sz="1100" dirty="0" smtClean="0">
                <a:solidFill>
                  <a:schemeClr val="bg1"/>
                </a:solidFill>
                <a:sym typeface="+mn-ea"/>
              </a:rPr>
              <a:t>■ </a:t>
            </a:r>
            <a:r>
              <a:rPr lang="en-US" sz="1100" dirty="0" err="1">
                <a:solidFill>
                  <a:schemeClr val="bg1"/>
                </a:solidFill>
              </a:rPr>
              <a:t>Financiamento</a:t>
            </a:r>
            <a:r>
              <a:rPr lang="en-US" sz="1100" dirty="0">
                <a:solidFill>
                  <a:schemeClr val="bg1"/>
                </a:solidFill>
              </a:rPr>
              <a:t> da </a:t>
            </a:r>
            <a:r>
              <a:rPr lang="en-US" sz="1100" dirty="0" err="1">
                <a:solidFill>
                  <a:schemeClr val="bg1"/>
                </a:solidFill>
              </a:rPr>
              <a:t>Agricultura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na</a:t>
            </a:r>
            <a:r>
              <a:rPr lang="en-US" sz="1000" dirty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CEDEAO</a:t>
            </a:r>
            <a:endParaRPr lang="en-US" sz="1100" dirty="0">
              <a:solidFill>
                <a:schemeClr val="bg1"/>
              </a:solidFill>
            </a:endParaRPr>
          </a:p>
          <a:p>
            <a:pPr>
              <a:lnSpc>
                <a:spcPts val="1200"/>
              </a:lnSpc>
              <a:defRPr lang="en-US" sz="1100">
                <a:solidFill>
                  <a:schemeClr val="bg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pPr>
            <a:r>
              <a:rPr dirty="0" smtClean="0">
                <a:solidFill>
                  <a:schemeClr val="bg1"/>
                </a:solidFill>
                <a:sym typeface="+mn-ea"/>
              </a:rPr>
              <a:t>■ </a:t>
            </a:r>
            <a:r>
              <a:rPr dirty="0" err="1">
                <a:solidFill>
                  <a:schemeClr val="bg1"/>
                </a:solidFill>
              </a:rPr>
              <a:t>Fundos</a:t>
            </a:r>
            <a:r>
              <a:rPr dirty="0">
                <a:solidFill>
                  <a:schemeClr val="bg1"/>
                </a:solidFill>
              </a:rPr>
              <a:t> de </a:t>
            </a:r>
            <a:r>
              <a:rPr dirty="0" err="1">
                <a:solidFill>
                  <a:schemeClr val="bg1"/>
                </a:solidFill>
              </a:rPr>
              <a:t>Garantia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ao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Investimento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na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lang="en-US" sz="1000" i="1" dirty="0">
                <a:solidFill>
                  <a:schemeClr val="bg1"/>
                </a:solidFill>
              </a:rPr>
              <a:t>CEDEAO</a:t>
            </a:r>
            <a:endParaRPr lang="en-US" sz="1000" i="1" dirty="0">
              <a:solidFill>
                <a:schemeClr val="bg1"/>
              </a:solidFill>
            </a:endParaRPr>
          </a:p>
        </p:txBody>
      </p:sp>
      <p:sp>
        <p:nvSpPr>
          <p:cNvPr id="82" name="Linha9"/>
          <p:cNvSpPr/>
          <p:nvPr/>
        </p:nvSpPr>
        <p:spPr>
          <a:xfrm>
            <a:off x="7897495" y="2747010"/>
            <a:ext cx="635" cy="79565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83" name="Straight Connector 151"/>
          <p:cNvSpPr/>
          <p:nvPr/>
        </p:nvSpPr>
        <p:spPr>
          <a:xfrm>
            <a:off x="5337810" y="3049270"/>
            <a:ext cx="0" cy="776605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sp>
      <p:sp>
        <p:nvSpPr>
          <p:cNvPr id="84" name="Forma automática4"/>
          <p:cNvSpPr/>
          <p:nvPr/>
        </p:nvSpPr>
        <p:spPr>
          <a:xfrm>
            <a:off x="4827270" y="3928110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GB" sz="1200" dirty="0" smtClean="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Coffee-Break</a:t>
            </a:r>
            <a:endParaRPr lang="en-GB" sz="1200" dirty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85" name="Retângulo10"/>
          <p:cNvSpPr/>
          <p:nvPr/>
        </p:nvSpPr>
        <p:spPr>
          <a:xfrm>
            <a:off x="4802505" y="4174490"/>
            <a:ext cx="1045210" cy="273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chemeClr val="bg1"/>
                </a:solidFill>
              </a:defRPr>
            </a:pPr>
            <a:r>
              <a:rPr lang="en-US" sz="1000" b="1" dirty="0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16:30 – 17:00</a:t>
            </a:r>
            <a:endParaRPr lang="en-US" sz="1000" b="1" dirty="0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  <p:sp>
        <p:nvSpPr>
          <p:cNvPr id="86" name="Oval 143"/>
          <p:cNvSpPr/>
          <p:nvPr/>
        </p:nvSpPr>
        <p:spPr>
          <a:xfrm>
            <a:off x="5980430" y="3653790"/>
            <a:ext cx="1200150" cy="1154430"/>
          </a:xfrm>
          <a:prstGeom prst="ellipse">
            <a:avLst/>
          </a:prstGeom>
          <a:solidFill>
            <a:srgbClr val="00B0F0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fontAlgn="auto">
              <a:lnSpc>
                <a:spcPts val="1700"/>
              </a:lnSpc>
              <a:defRPr lang="en-US">
                <a:solidFill>
                  <a:srgbClr val="FFFFFF"/>
                </a:solidFill>
              </a:defRPr>
            </a:pP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20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Junho</a:t>
            </a:r>
            <a:endParaRPr lang="en-US" sz="120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sz="105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Oportunidade</a:t>
            </a:r>
            <a:r>
              <a:rPr sz="105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altLang="en-US" sz="105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mercados</a:t>
            </a:r>
            <a:endParaRPr lang="pt-PT" altLang="en-US" sz="105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87" name="Retângulo9"/>
          <p:cNvSpPr/>
          <p:nvPr/>
        </p:nvSpPr>
        <p:spPr>
          <a:xfrm>
            <a:off x="6092825" y="4512945"/>
            <a:ext cx="950595" cy="22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17:00 – 1</a:t>
            </a:r>
            <a:r>
              <a:rPr lang="pt-PT" alt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88" name="Oval 38"/>
          <p:cNvSpPr/>
          <p:nvPr/>
        </p:nvSpPr>
        <p:spPr>
          <a:xfrm>
            <a:off x="3255" y="1511172"/>
            <a:ext cx="1388078" cy="1295271"/>
          </a:xfrm>
          <a:prstGeom prst="ellipse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2000" b="1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pt-PT" altLang="en-US" sz="105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09</a:t>
            </a:r>
            <a:r>
              <a:rPr lang="en-US" sz="105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05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Junho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>
              <a:defRPr lang="en-US">
                <a:solidFill>
                  <a:srgbClr val="FFFFFF"/>
                </a:solidFill>
              </a:defRPr>
            </a:pPr>
            <a:r>
              <a:rPr lang="en-US" sz="105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Rodada</a:t>
            </a:r>
            <a:r>
              <a:rPr lang="en-US" sz="105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/ Ronda de </a:t>
            </a:r>
            <a:r>
              <a:rPr lang="en-US" sz="105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Negócios</a:t>
            </a:r>
            <a:endParaRPr lang="en-US" sz="105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89" name="TextBox 101"/>
          <p:cNvSpPr/>
          <p:nvPr/>
        </p:nvSpPr>
        <p:spPr>
          <a:xfrm>
            <a:off x="249493" y="2478687"/>
            <a:ext cx="864235" cy="2463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09:00 </a:t>
            </a:r>
            <a:r>
              <a:rPr lang="en-US" sz="1000" b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– </a:t>
            </a:r>
            <a:r>
              <a:rPr lang="en-US" sz="1000" b="1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000" b="1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000" b="1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0" name="CaixaDeTexto 118"/>
          <p:cNvSpPr/>
          <p:nvPr/>
        </p:nvSpPr>
        <p:spPr>
          <a:xfrm>
            <a:off x="2252345" y="8255"/>
            <a:ext cx="3303270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 eaLnBrk="1" fontAlgn="auto" latinLnBrk="0" hangingPunct="1">
              <a:lnSpc>
                <a:spcPts val="1760"/>
              </a:lnSpc>
              <a:defRPr lang="en-US"/>
            </a:pPr>
            <a:r>
              <a:rPr lang="en-US" i="1" dirty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:rPr>
              <a:t>PROGRAMA DO </a:t>
            </a:r>
            <a:endParaRPr lang="en-US" i="1" dirty="0" smtClean="0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</a:endParaRPr>
          </a:p>
          <a:p>
            <a:pPr algn="ctr" eaLnBrk="1" fontAlgn="auto" latinLnBrk="0" hangingPunct="1">
              <a:lnSpc>
                <a:spcPts val="1760"/>
              </a:lnSpc>
              <a:defRPr lang="en-US"/>
            </a:pPr>
            <a:r>
              <a:rPr lang="en-US" i="1" dirty="0" smtClean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</a:rPr>
              <a:t>ATLANTIC BUSINESS FORUM</a:t>
            </a:r>
            <a:endParaRPr lang="en-US" i="1" dirty="0" smtClean="0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</a:endParaRPr>
          </a:p>
        </p:txBody>
      </p:sp>
      <p:sp>
        <p:nvSpPr>
          <p:cNvPr id="91" name="Linha11"/>
          <p:cNvSpPr/>
          <p:nvPr/>
        </p:nvSpPr>
        <p:spPr>
          <a:xfrm flipV="1">
            <a:off x="7901940" y="2747645"/>
            <a:ext cx="1214120" cy="127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92" name="Straight Connector 151"/>
          <p:cNvSpPr/>
          <p:nvPr/>
        </p:nvSpPr>
        <p:spPr>
          <a:xfrm>
            <a:off x="7904480" y="2046605"/>
            <a:ext cx="3175" cy="686435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headEnd type="triangle" w="med" len="med"/>
            <a:tailEnd type="triangle" w="med" len="med"/>
          </a:ln>
          <a:effectLst/>
        </p:spPr>
      </p:sp>
      <p:sp>
        <p:nvSpPr>
          <p:cNvPr id="93" name="Linha9"/>
          <p:cNvSpPr/>
          <p:nvPr/>
        </p:nvSpPr>
        <p:spPr>
          <a:xfrm>
            <a:off x="10481945" y="3945890"/>
            <a:ext cx="0" cy="29908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94" name="Straight Connector 212"/>
          <p:cNvSpPr/>
          <p:nvPr/>
        </p:nvSpPr>
        <p:spPr>
          <a:xfrm flipV="1">
            <a:off x="10439400" y="1194435"/>
            <a:ext cx="0" cy="43878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arrow" w="med" len="med"/>
            <a:tailEnd type="none" w="med" len="med"/>
          </a:ln>
          <a:effectLst/>
        </p:spPr>
      </p:sp>
      <p:sp>
        <p:nvSpPr>
          <p:cNvPr id="95" name="Forma automática2"/>
          <p:cNvSpPr/>
          <p:nvPr/>
        </p:nvSpPr>
        <p:spPr>
          <a:xfrm flipV="1">
            <a:off x="10398760" y="1532890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96" name="Rectangle: Rounded Corners 177"/>
          <p:cNvSpPr/>
          <p:nvPr/>
        </p:nvSpPr>
        <p:spPr>
          <a:xfrm>
            <a:off x="8696325" y="-21590"/>
            <a:ext cx="3475355" cy="16332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914400">
              <a:lnSpc>
                <a:spcPts val="1100"/>
              </a:lnSpc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en-US" sz="1400" b="1" i="1" dirty="0">
                <a:solidFill>
                  <a:srgbClr val="0F715E"/>
                </a:solidFill>
                <a:sym typeface="+mn-ea"/>
              </a:rPr>
              <a:t>WORKSHOP ECONÓMICO</a:t>
            </a:r>
            <a:endParaRPr lang="pt-PT" sz="1400" b="1" dirty="0" smtClean="0">
              <a:solidFill>
                <a:srgbClr val="0F715E"/>
              </a:solidFill>
            </a:endParaRPr>
          </a:p>
          <a:p>
            <a:pPr algn="just" defTabSz="914400">
              <a:lnSpc>
                <a:spcPts val="1100"/>
              </a:lnSpc>
              <a:defRPr lang="pt-PT">
                <a:solidFill>
                  <a:srgbClr val="FFFFFF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r>
              <a:rPr lang="it-IT" sz="1000" b="1" i="1" dirty="0">
                <a:solidFill>
                  <a:schemeClr val="bg1"/>
                </a:solidFill>
              </a:rPr>
              <a:t>Pa</a:t>
            </a:r>
            <a:r>
              <a:rPr altLang="it-IT" sz="1000" b="1" i="1" dirty="0">
                <a:solidFill>
                  <a:schemeClr val="bg1"/>
                </a:solidFill>
              </a:rPr>
              <a:t>i</a:t>
            </a:r>
            <a:r>
              <a:rPr lang="it-IT" sz="1000" b="1" i="1" dirty="0">
                <a:solidFill>
                  <a:schemeClr val="bg1"/>
                </a:solidFill>
              </a:rPr>
              <a:t>nel I</a:t>
            </a:r>
            <a:r>
              <a:rPr altLang="it-IT" sz="1000" b="1" i="1" dirty="0">
                <a:solidFill>
                  <a:schemeClr val="bg1"/>
                </a:solidFill>
              </a:rPr>
              <a:t>I</a:t>
            </a:r>
            <a:r>
              <a:rPr lang="it-IT" sz="1000" b="1" dirty="0">
                <a:solidFill>
                  <a:schemeClr val="bg1"/>
                </a:solidFill>
              </a:rPr>
              <a:t> - </a:t>
            </a:r>
            <a:r>
              <a:rPr altLang="it-IT" sz="1000" b="1" dirty="0">
                <a:solidFill>
                  <a:schemeClr val="bg1"/>
                </a:solidFill>
              </a:rPr>
              <a:t>«</a:t>
            </a:r>
            <a:r>
              <a:rPr sz="1000" i="1" dirty="0" smtClean="0">
                <a:solidFill>
                  <a:schemeClr val="bg1"/>
                </a:solidFill>
                <a:cs typeface="Times New Roman" panose="02020603050405020304" pitchFamily="18" charset="0"/>
                <a:sym typeface="+mn-ea"/>
              </a:rPr>
              <a:t>DESENVOLVIMENTO DA ECONOMIA DIGITAL EM ÁFRICA</a:t>
            </a:r>
            <a:r>
              <a:rPr lang="it-IT" sz="1000" b="1" i="1" dirty="0">
                <a:solidFill>
                  <a:schemeClr val="bg1"/>
                </a:solidFill>
              </a:rPr>
              <a:t>: </a:t>
            </a:r>
            <a:r>
              <a:rPr altLang="it-IT" sz="1200" b="1" i="1" dirty="0">
                <a:solidFill>
                  <a:schemeClr val="bg1"/>
                </a:solidFill>
              </a:rPr>
              <a:t>A importância das Start-Ups na Inovação de Mercado e Empreendedorismo Jovem</a:t>
            </a:r>
            <a:r>
              <a:rPr altLang="it-IT" sz="1200" b="1" dirty="0">
                <a:solidFill>
                  <a:schemeClr val="bg1"/>
                </a:solidFill>
              </a:rPr>
              <a:t>»</a:t>
            </a:r>
            <a:endParaRPr lang="it-IT" sz="1200" b="1" dirty="0">
              <a:solidFill>
                <a:schemeClr val="bg1"/>
              </a:solidFill>
            </a:endParaRPr>
          </a:p>
          <a:p>
            <a:pPr defTabSz="914400">
              <a:lnSpc>
                <a:spcPts val="1100"/>
              </a:lnSpc>
              <a:defRPr lang="pt-PT" sz="11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defRPr>
            </a:pPr>
            <a:endParaRPr lang="it-IT" sz="1200" b="1" dirty="0">
              <a:solidFill>
                <a:schemeClr val="bg1"/>
              </a:solidFill>
            </a:endParaRPr>
          </a:p>
        </p:txBody>
      </p:sp>
      <p:sp>
        <p:nvSpPr>
          <p:cNvPr id="97" name="Forma automática2"/>
          <p:cNvSpPr/>
          <p:nvPr/>
        </p:nvSpPr>
        <p:spPr>
          <a:xfrm flipV="1">
            <a:off x="10396220" y="3905250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98" name="Oval 116"/>
          <p:cNvSpPr/>
          <p:nvPr/>
        </p:nvSpPr>
        <p:spPr>
          <a:xfrm>
            <a:off x="9885045" y="1773555"/>
            <a:ext cx="1200150" cy="1154430"/>
          </a:xfrm>
          <a:prstGeom prst="ellipse">
            <a:avLst/>
          </a:prstGeom>
          <a:solidFill>
            <a:srgbClr val="FF0000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20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14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</a:t>
            </a:r>
            <a:r>
              <a:rPr lang="pt-PT" alt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Junho</a:t>
            </a:r>
            <a:endParaRPr lang="pt-PT" altLang="en-US" sz="1200" dirty="0" err="1" smtClean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>
                <a:solidFill>
                  <a:srgbClr val="FFFFFF"/>
                </a:solidFill>
              </a:defRPr>
            </a:pPr>
            <a:r>
              <a:rPr lang="en-US" sz="1050" b="1" dirty="0" err="1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Panel</a:t>
            </a:r>
            <a:r>
              <a:rPr lang="en-US" sz="105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 II</a:t>
            </a:r>
            <a:endParaRPr lang="en-US" sz="105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99" name="TextBox 195"/>
          <p:cNvSpPr/>
          <p:nvPr/>
        </p:nvSpPr>
        <p:spPr>
          <a:xfrm>
            <a:off x="9997440" y="2586355"/>
            <a:ext cx="949960" cy="22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14:</a:t>
            </a:r>
            <a:r>
              <a:rPr lang="pt-PT" alt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16:</a:t>
            </a:r>
            <a:r>
              <a:rPr lang="pt-PT" alt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00" name="Oval 143"/>
          <p:cNvSpPr/>
          <p:nvPr/>
        </p:nvSpPr>
        <p:spPr>
          <a:xfrm>
            <a:off x="9892665" y="2960370"/>
            <a:ext cx="1200150" cy="1154430"/>
          </a:xfrm>
          <a:prstGeom prst="ellipse">
            <a:avLst/>
          </a:prstGeom>
          <a:solidFill>
            <a:srgbClr val="00B0F0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fontAlgn="auto">
              <a:lnSpc>
                <a:spcPts val="1160"/>
              </a:lnSpc>
              <a:defRPr lang="en-US">
                <a:solidFill>
                  <a:srgbClr val="FFFFFF"/>
                </a:solidFill>
              </a:defRPr>
            </a:pP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</a:t>
            </a:r>
            <a:r>
              <a:rPr lang="pt-PT" altLang="en-US" sz="2000" b="1" dirty="0">
                <a:solidFill>
                  <a:schemeClr val="tx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endParaRPr lang="en-US" sz="2000" b="1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fontAlgn="auto">
              <a:lnSpc>
                <a:spcPts val="1160"/>
              </a:lnSpc>
              <a:defRPr lang="en-US">
                <a:solidFill>
                  <a:srgbClr val="FFFFFF"/>
                </a:solidFill>
              </a:defRPr>
            </a:pPr>
            <a:r>
              <a:rPr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1</a:t>
            </a:r>
            <a:r>
              <a:rPr lang="pt-PT" altLang="en-US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1</a:t>
            </a:r>
            <a:r>
              <a:rPr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r>
              <a:rPr lang="pt-PT" altLang="en-US" sz="1200" dirty="0" err="1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Junho</a:t>
            </a:r>
            <a:endParaRPr lang="en-US" sz="1050" dirty="0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fontAlgn="auto">
              <a:lnSpc>
                <a:spcPts val="1160"/>
              </a:lnSpc>
              <a:defRPr lang="en-US">
                <a:solidFill>
                  <a:srgbClr val="FFFFFF"/>
                </a:solidFill>
              </a:defRPr>
            </a:pPr>
            <a:r>
              <a:rPr sz="105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Oportunidade</a:t>
            </a:r>
            <a:r>
              <a:rPr sz="105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altLang="en-US" sz="1050" dirty="0" err="1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mercados</a:t>
            </a:r>
            <a:endParaRPr lang="pt-PT" altLang="en-US" sz="1050" dirty="0" err="1">
              <a:solidFill>
                <a:schemeClr val="tx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  <a:sym typeface="+mn-ea"/>
            </a:endParaRPr>
          </a:p>
        </p:txBody>
      </p:sp>
      <p:sp>
        <p:nvSpPr>
          <p:cNvPr id="101" name="Retângulo9"/>
          <p:cNvSpPr/>
          <p:nvPr/>
        </p:nvSpPr>
        <p:spPr>
          <a:xfrm>
            <a:off x="10005060" y="3776345"/>
            <a:ext cx="950595" cy="2260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/>
            </a:pP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6</a:t>
            </a: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8</a:t>
            </a: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0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0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02" name="Linha11"/>
          <p:cNvSpPr/>
          <p:nvPr/>
        </p:nvSpPr>
        <p:spPr>
          <a:xfrm flipV="1">
            <a:off x="9117965" y="3535680"/>
            <a:ext cx="704850" cy="127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arrow" w="med" len="med"/>
          </a:ln>
          <a:effectLst/>
        </p:spPr>
      </p:sp>
      <p:sp>
        <p:nvSpPr>
          <p:cNvPr id="103" name="Linha11"/>
          <p:cNvSpPr/>
          <p:nvPr/>
        </p:nvSpPr>
        <p:spPr>
          <a:xfrm flipV="1">
            <a:off x="9115425" y="2378075"/>
            <a:ext cx="704850" cy="127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arrow" w="med" len="med"/>
          </a:ln>
          <a:effectLst/>
        </p:spPr>
      </p:sp>
      <p:sp>
        <p:nvSpPr>
          <p:cNvPr id="104" name="Caixa de Texto 103"/>
          <p:cNvSpPr txBox="1"/>
          <p:nvPr/>
        </p:nvSpPr>
        <p:spPr>
          <a:xfrm>
            <a:off x="8712835" y="632460"/>
            <a:ext cx="346202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ts val="1200"/>
              </a:lnSpc>
              <a:defRPr lang="en-US"/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2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PT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/>
            </a:pP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Oradores </a:t>
            </a:r>
            <a:r>
              <a:rPr lang="pt-BR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</a:t>
            </a:r>
            <a:endParaRPr lang="pt-BR" sz="1200" b="1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Comissão da </a:t>
            </a:r>
            <a:r>
              <a:rPr lang="pt-PT" altLang="en-US"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Startup Europe Partnership 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-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SEP </a:t>
            </a:r>
            <a:endParaRPr sz="10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</a:t>
            </a:r>
            <a:r>
              <a:rPr lang="pt-PT" altLang="en-US"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gência Francesa de Desenvolvimento</a:t>
            </a:r>
            <a:r>
              <a:rPr sz="10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 </a:t>
            </a:r>
            <a:r>
              <a:rPr sz="10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AFD</a:t>
            </a:r>
            <a:endParaRPr sz="1000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</a:t>
            </a:r>
            <a:r>
              <a:rPr lang="pt-PT" altLang="en-US"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issão Económica das Nações Unidas para a África</a:t>
            </a:r>
            <a:r>
              <a:rPr sz="10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</a:t>
            </a:r>
            <a:r>
              <a:rPr sz="10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CEA</a:t>
            </a:r>
            <a:endParaRPr lang="pt-PT" altLang="en-US" sz="1000" i="1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05" name="Linha12"/>
          <p:cNvSpPr/>
          <p:nvPr/>
        </p:nvSpPr>
        <p:spPr>
          <a:xfrm flipH="1">
            <a:off x="8603615" y="5135245"/>
            <a:ext cx="1270" cy="38036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06" name="Isosceles Triangle 153"/>
          <p:cNvSpPr/>
          <p:nvPr/>
        </p:nvSpPr>
        <p:spPr>
          <a:xfrm>
            <a:off x="8519795" y="5344795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rgbClr val="000000">
                <a:alpha val="0"/>
              </a:srgb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07" name="Straight Connector 192"/>
          <p:cNvSpPr/>
          <p:nvPr/>
        </p:nvSpPr>
        <p:spPr>
          <a:xfrm flipH="1">
            <a:off x="7900670" y="4725035"/>
            <a:ext cx="635" cy="42608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triangle" w="med" len="med"/>
            <a:tailEnd type="none"/>
          </a:ln>
          <a:effectLst/>
        </p:spPr>
      </p:sp>
      <p:sp>
        <p:nvSpPr>
          <p:cNvPr id="108" name="Rectangle: Rounded Corners 198"/>
          <p:cNvSpPr/>
          <p:nvPr/>
        </p:nvSpPr>
        <p:spPr>
          <a:xfrm>
            <a:off x="7301230" y="5577205"/>
            <a:ext cx="3091180" cy="1263650"/>
          </a:xfrm>
          <a:prstGeom prst="roundRect">
            <a:avLst>
              <a:gd name="adj" fmla="val 16667"/>
            </a:avLst>
          </a:prstGeom>
          <a:solidFill>
            <a:srgbClr val="33B6D5"/>
          </a:solidFill>
          <a:ln w="158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i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Conferência II</a:t>
            </a:r>
            <a:r>
              <a:rPr lang="pt-PT" altLang="en-US" sz="1200" i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: CABO VERDE:</a:t>
            </a:r>
            <a:endParaRPr lang="pt-PT" altLang="en-US" sz="1200" b="1" dirty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  <a:p>
            <a:pPr algn="just">
              <a:lnSpc>
                <a:spcPts val="1200"/>
              </a:lnSpc>
            </a:pPr>
            <a:r>
              <a:rPr lang="pt-PT" altLang="en-US" sz="12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lang="pt-PT" sz="1100" b="1" i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UM ELO COM MERCADOS DE EXCELÊNCIA:</a:t>
            </a:r>
            <a:endParaRPr lang="pt-PT" altLang="en-US" sz="1200" b="1" i="1" dirty="0">
              <a:solidFill>
                <a:srgbClr val="FFFF00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-</a:t>
            </a:r>
            <a:r>
              <a:rPr lang="pt-PT" altLang="en-US" sz="11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100" i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USA / AGOA uma Oportunidade para a Internacionalização de Empresas</a:t>
            </a:r>
            <a:r>
              <a:rPr lang="pt-PT" altLang="en-US" sz="12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9" name="Straight Connector 152"/>
          <p:cNvSpPr/>
          <p:nvPr/>
        </p:nvSpPr>
        <p:spPr>
          <a:xfrm flipH="1">
            <a:off x="6582410" y="4838700"/>
            <a:ext cx="2540" cy="37020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triangle" w="med" len="med"/>
            <a:tailEnd type="none"/>
          </a:ln>
          <a:effectLst/>
        </p:spPr>
      </p:sp>
      <p:sp>
        <p:nvSpPr>
          <p:cNvPr id="110" name="Linha11"/>
          <p:cNvSpPr/>
          <p:nvPr/>
        </p:nvSpPr>
        <p:spPr>
          <a:xfrm flipV="1">
            <a:off x="7896860" y="5135880"/>
            <a:ext cx="708660" cy="127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11" name="Rectangle: Rounded Corners 125"/>
          <p:cNvSpPr/>
          <p:nvPr/>
        </p:nvSpPr>
        <p:spPr>
          <a:xfrm>
            <a:off x="8634095" y="4223385"/>
            <a:ext cx="3518535" cy="985520"/>
          </a:xfrm>
          <a:prstGeom prst="roundRect">
            <a:avLst>
              <a:gd name="adj" fmla="val 16667"/>
            </a:avLst>
          </a:prstGeom>
          <a:solidFill>
            <a:srgbClr val="33B6D5"/>
          </a:solidFill>
          <a:ln w="158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400" i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Conferência III: CABO VERDE</a:t>
            </a:r>
            <a:r>
              <a:rPr lang="pt-PT" altLang="en-US" sz="14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:</a:t>
            </a:r>
            <a:endParaRPr lang="pt-PT" altLang="en-US" sz="1400" b="1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i="1" dirty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</a:rPr>
              <a:t>«</a:t>
            </a:r>
            <a:r>
              <a:rPr lang="pt-PT" sz="1200" b="1" i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UM ELO COM MERCADOS DE EXCELÊNCIA:</a:t>
            </a:r>
            <a:endParaRPr lang="pt-PT" altLang="en-US" sz="1200" b="1" i="1" dirty="0">
              <a:solidFill>
                <a:srgbClr val="FFFF00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i="1" dirty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</a:rPr>
              <a:t>- </a:t>
            </a:r>
            <a:r>
              <a:rPr lang="pt-PT" sz="1100" i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UE / SPG</a:t>
            </a:r>
            <a:r>
              <a:rPr lang="pt-PT" sz="1100" i="1" baseline="300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+</a:t>
            </a:r>
            <a:r>
              <a:rPr lang="pt-PT" sz="1100" i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uma Oportunidade para o Desenvolvimento de Empresas e da Cooperação Multilateral</a:t>
            </a:r>
            <a:r>
              <a:rPr lang="pt-PT" altLang="en-US" sz="1200" b="1" i="1" dirty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Arial Narrow" panose="020B0606020202030204" pitchFamily="34" charset="0"/>
              </a:rPr>
              <a:t>»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2" name="Rectangle: Rounded Corners 209"/>
          <p:cNvSpPr/>
          <p:nvPr/>
        </p:nvSpPr>
        <p:spPr>
          <a:xfrm>
            <a:off x="10421620" y="5257165"/>
            <a:ext cx="1716405" cy="79057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158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2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Junho</a:t>
            </a:r>
            <a:endParaRPr lang="pt-PT" altLang="en-US" sz="1200" dirty="0" err="1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Sess</a:t>
            </a:r>
            <a:r>
              <a:rPr lang="pt-PT" altLang="fr-FR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ão</a:t>
            </a:r>
            <a:r>
              <a:rPr lang="fr-FR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 de </a:t>
            </a:r>
            <a:r>
              <a:rPr lang="pt-PT" altLang="fr-FR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encerramento</a:t>
            </a:r>
            <a:r>
              <a:rPr lang="fr-FR" sz="1200" dirty="0" smtClean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 </a:t>
            </a:r>
            <a:endParaRPr lang="en-US" sz="1200" b="1" dirty="0"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pt-PT" altLang="en-GB" sz="12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13" name="TextBox 210"/>
          <p:cNvSpPr/>
          <p:nvPr/>
        </p:nvSpPr>
        <p:spPr>
          <a:xfrm>
            <a:off x="10554335" y="5768975"/>
            <a:ext cx="156210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8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3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 – 1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9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:</a:t>
            </a:r>
            <a:r>
              <a:rPr lang="pt-PT" alt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r>
              <a:rPr lang="en-US" sz="1200" b="1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0</a:t>
            </a:r>
            <a:endParaRPr lang="en-US" sz="1200" b="1">
              <a:solidFill>
                <a:srgbClr val="FFFF00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14" name="Rectangle: Rounded Corners 209"/>
          <p:cNvSpPr/>
          <p:nvPr/>
        </p:nvSpPr>
        <p:spPr>
          <a:xfrm>
            <a:off x="10421620" y="6099175"/>
            <a:ext cx="1724660" cy="741045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scaled="0"/>
          </a:gradFill>
          <a:ln w="158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0099CC"/>
                </a:solidFill>
              </a:defRPr>
            </a:pPr>
            <a:r>
              <a:rPr lang="pt-PT" altLang="en-GB" sz="14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2021</a:t>
            </a:r>
            <a:endParaRPr lang="pt-PT" altLang="en-GB" sz="1200" dirty="0" smtClean="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US"/>
            </a:pP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1</a:t>
            </a:r>
            <a:r>
              <a:rPr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 </a:t>
            </a:r>
            <a:r>
              <a:rPr lang="pt-PT" altLang="en-US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Junho</a:t>
            </a:r>
            <a:endParaRPr lang="pt-PT" altLang="en-US" sz="1200" dirty="0" err="1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defRPr lang="en-US"/>
            </a:pPr>
            <a:r>
              <a:rPr sz="120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  <a:sym typeface="+mn-ea"/>
              </a:rPr>
              <a:t>JANTAR DE GALA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 defTabSz="0" fontAlgn="auto">
              <a:defRPr lang="en-US">
                <a:solidFill>
                  <a:srgbClr val="0099CC"/>
                </a:solidFill>
              </a:defRPr>
            </a:pPr>
            <a:endParaRPr lang="en-US" altLang="en-GB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16" name="Linha7"/>
          <p:cNvSpPr/>
          <p:nvPr/>
        </p:nvSpPr>
        <p:spPr>
          <a:xfrm>
            <a:off x="5533390" y="5198110"/>
            <a:ext cx="1059815" cy="825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 w="med" len="med"/>
          </a:ln>
          <a:effectLst/>
        </p:spPr>
      </p:sp>
      <p:sp>
        <p:nvSpPr>
          <p:cNvPr id="117" name="Straight Connector 159"/>
          <p:cNvSpPr/>
          <p:nvPr/>
        </p:nvSpPr>
        <p:spPr>
          <a:xfrm rot="5400000">
            <a:off x="5436237" y="5303520"/>
            <a:ext cx="212654" cy="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18" name="Isosceles Triangle 153"/>
          <p:cNvSpPr/>
          <p:nvPr/>
        </p:nvSpPr>
        <p:spPr>
          <a:xfrm>
            <a:off x="5448935" y="5344795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noFill/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19" name="Caixa de Texto 118"/>
          <p:cNvSpPr txBox="1"/>
          <p:nvPr/>
        </p:nvSpPr>
        <p:spPr>
          <a:xfrm>
            <a:off x="8624570" y="4839970"/>
            <a:ext cx="352869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Conférencier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latin typeface="Arial Narrow" panose="020B0606020202030204" pitchFamily="34" charset="0"/>
                <a:sym typeface="+mn-ea"/>
              </a:rPr>
              <a:t>UE / SPG +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/>
          </a:p>
        </p:txBody>
      </p:sp>
      <p:sp>
        <p:nvSpPr>
          <p:cNvPr id="120" name="Caixa de Texto 119"/>
          <p:cNvSpPr txBox="1"/>
          <p:nvPr/>
        </p:nvSpPr>
        <p:spPr>
          <a:xfrm>
            <a:off x="7294245" y="6272530"/>
            <a:ext cx="30772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lang="pt-PT" sz="1200" i="1" dirty="0">
                <a:latin typeface="Arial Narrow" panose="020B0606020202030204" pitchFamily="34" charset="0"/>
                <a:sym typeface="+mn-ea"/>
              </a:rPr>
              <a:t>USA / AGOA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endParaRPr lang="pt-PT" altLang="en-US" sz="1200"/>
          </a:p>
        </p:txBody>
      </p:sp>
      <p:sp>
        <p:nvSpPr>
          <p:cNvPr id="121" name="Rectangle: Rounded Corners 198"/>
          <p:cNvSpPr/>
          <p:nvPr/>
        </p:nvSpPr>
        <p:spPr>
          <a:xfrm>
            <a:off x="3820160" y="5566410"/>
            <a:ext cx="3443605" cy="1263650"/>
          </a:xfrm>
          <a:prstGeom prst="roundRect">
            <a:avLst>
              <a:gd name="adj" fmla="val 16667"/>
            </a:avLst>
          </a:prstGeom>
          <a:solidFill>
            <a:srgbClr val="33B6D5"/>
          </a:solidFill>
          <a:ln w="15875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Conferência I: </a:t>
            </a:r>
            <a:r>
              <a:rPr lang="pt-PT" altLang="en-US" sz="1100" i="1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INDUSTRIALIZAÇÃO NA CEDEAO</a:t>
            </a:r>
            <a:endParaRPr lang="pt-PT" altLang="en-US" sz="1200" b="1" dirty="0">
              <a:solidFill>
                <a:schemeClr val="tx1"/>
              </a:solidFill>
              <a:latin typeface="Arial Narrow" panose="020B0606020202030204" pitchFamily="34" charset="0"/>
              <a:sym typeface="+mn-ea"/>
            </a:endParaRPr>
          </a:p>
          <a:p>
            <a:pPr algn="ctr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2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«CEDEAO UM ESPAÇO DE OPORTUNIDADES: </a:t>
            </a:r>
            <a:endParaRPr lang="pt-PT" altLang="en-US" sz="1200" b="1" i="1" dirty="0">
              <a:solidFill>
                <a:srgbClr val="FFFF00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>
              <a:lnSpc>
                <a:spcPts val="1100"/>
              </a:lnSpc>
              <a:spcBef>
                <a:spcPts val="0"/>
              </a:spcBef>
              <a:spcAft>
                <a:spcPts val="0"/>
              </a:spcAft>
              <a:defRPr lang="en-US">
                <a:solidFill>
                  <a:srgbClr val="FFFFFF"/>
                </a:solidFill>
              </a:defRPr>
            </a:pPr>
            <a:r>
              <a:rPr lang="pt-PT" altLang="en-US" sz="1100" dirty="0">
                <a:solidFill>
                  <a:schemeClr val="tx1"/>
                </a:solidFill>
                <a:latin typeface="Arial Narrow" panose="020B0606020202030204" pitchFamily="34" charset="0"/>
                <a:sym typeface="+mn-ea"/>
              </a:rPr>
              <a:t>A Industrialização na CEDEAO como motor de alavancagem e de Desenvolvimento Económico Regional</a:t>
            </a:r>
            <a:r>
              <a:rPr lang="pt-PT" altLang="en-US" sz="1200" b="1" i="1" dirty="0">
                <a:solidFill>
                  <a:srgbClr val="FFFF00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endParaRPr lang="en-US" sz="1200" dirty="0">
              <a:solidFill>
                <a:schemeClr val="bg1"/>
              </a:solidFill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2" name="Caixa de Texto 121"/>
          <p:cNvSpPr txBox="1"/>
          <p:nvPr/>
        </p:nvSpPr>
        <p:spPr>
          <a:xfrm>
            <a:off x="3858895" y="6367780"/>
            <a:ext cx="3077210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800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Moderador : Cabo 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80000"/>
              </a:lnSpc>
            </a:pP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Conferencista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 </a:t>
            </a:r>
            <a:r>
              <a:rPr lang="pt-PT" sz="1200" i="1" dirty="0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UNIDO</a:t>
            </a:r>
            <a:endParaRPr lang="pt-PT" altLang="en-US" sz="1200" i="1" dirty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</p:txBody>
      </p:sp>
      <p:sp>
        <p:nvSpPr>
          <p:cNvPr id="123" name="Straight Connector 159"/>
          <p:cNvSpPr/>
          <p:nvPr/>
        </p:nvSpPr>
        <p:spPr>
          <a:xfrm flipV="1">
            <a:off x="2831465" y="4750435"/>
            <a:ext cx="431165" cy="10160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  <a:headEnd type="none"/>
            <a:tailEnd type="none"/>
          </a:ln>
          <a:effectLst/>
        </p:spPr>
      </p:sp>
      <p:sp>
        <p:nvSpPr>
          <p:cNvPr id="124" name="Straight Connector 160"/>
          <p:cNvSpPr/>
          <p:nvPr/>
        </p:nvSpPr>
        <p:spPr>
          <a:xfrm>
            <a:off x="2292985" y="1953260"/>
            <a:ext cx="0" cy="186055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</p:sp>
      <p:sp>
        <p:nvSpPr>
          <p:cNvPr id="125" name="Isosceles Triangle 145"/>
          <p:cNvSpPr/>
          <p:nvPr/>
        </p:nvSpPr>
        <p:spPr>
          <a:xfrm flipV="1">
            <a:off x="2205448" y="1921074"/>
            <a:ext cx="186055" cy="22098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15875" cap="flat" cmpd="sng" algn="ctr">
            <a:solidFill>
              <a:schemeClr val="bg1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p>
            <a:pPr algn="ctr">
              <a:defRPr lang="en-US">
                <a:solidFill>
                  <a:srgbClr val="FFFFFF"/>
                </a:solidFill>
              </a:defRPr>
            </a:pPr>
            <a:endParaRPr lang="en-US"/>
          </a:p>
        </p:txBody>
      </p:sp>
      <p:sp>
        <p:nvSpPr>
          <p:cNvPr id="126" name="Rectangle: Rounded Corners 111"/>
          <p:cNvSpPr/>
          <p:nvPr/>
        </p:nvSpPr>
        <p:spPr>
          <a:xfrm>
            <a:off x="1379220" y="842958"/>
            <a:ext cx="1797050" cy="1112520"/>
          </a:xfrm>
          <a:prstGeom prst="roundRect">
            <a:avLst>
              <a:gd name="adj" fmla="val 16667"/>
            </a:avLst>
          </a:prstGeom>
          <a:solidFill>
            <a:srgbClr val="E3F8FD"/>
          </a:soli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1400" b="1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Apresentações</a:t>
            </a:r>
            <a:endParaRPr lang="en-US" sz="1400" b="1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Cabo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Verde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Senegal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G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â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mbia</a:t>
            </a:r>
            <a:endParaRPr lang="en-US" sz="1200" dirty="0" smtClean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Costa do Marfim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r>
              <a:rPr sz="8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■</a:t>
            </a:r>
            <a:r>
              <a:rPr sz="11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Benim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  <a:p>
            <a:pPr algn="ctr">
              <a:lnSpc>
                <a:spcPts val="1200"/>
              </a:lnSpc>
              <a:defRPr lang="en-US">
                <a:solidFill>
                  <a:srgbClr val="FFFFFF"/>
                </a:solidFill>
              </a:defRPr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27" name="Linha8"/>
          <p:cNvSpPr/>
          <p:nvPr/>
        </p:nvSpPr>
        <p:spPr>
          <a:xfrm flipH="1">
            <a:off x="1953895" y="2128520"/>
            <a:ext cx="1270" cy="202565"/>
          </a:xfrm>
          <a:prstGeom prst="line">
            <a:avLst/>
          </a:prstGeom>
          <a:noFill/>
          <a:ln w="19050" cap="flat" cmpd="sng" algn="ctr">
            <a:solidFill>
              <a:srgbClr val="0099CC"/>
            </a:solidFill>
            <a:prstDash val="solid"/>
            <a:headEnd type="none"/>
            <a:tailEnd type="triangle" w="med" len="med"/>
          </a:ln>
          <a:effectLst/>
        </p:spPr>
      </p:sp>
      <p:sp>
        <p:nvSpPr>
          <p:cNvPr id="130" name="Linha7"/>
          <p:cNvSpPr/>
          <p:nvPr/>
        </p:nvSpPr>
        <p:spPr>
          <a:xfrm>
            <a:off x="1944370" y="2122170"/>
            <a:ext cx="346710" cy="6350"/>
          </a:xfrm>
          <a:prstGeom prst="line">
            <a:avLst/>
          </a:prstGeom>
          <a:noFill/>
          <a:ln w="19050" cap="flat" cmpd="sng" algn="ctr">
            <a:solidFill>
              <a:srgbClr val="0099CC"/>
            </a:solidFill>
            <a:prstDash val="solid"/>
            <a:headEnd type="none"/>
            <a:tailEnd type="none" w="med" len="med"/>
          </a:ln>
          <a:effectLst/>
        </p:spPr>
      </p:sp>
      <p:pic>
        <p:nvPicPr>
          <p:cNvPr id="138" name="Imagem 1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  <p:pic>
        <p:nvPicPr>
          <p:cNvPr id="171" name="Imagem 170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" y="40640"/>
            <a:ext cx="2197100" cy="678180"/>
          </a:xfrm>
          <a:prstGeom prst="rect">
            <a:avLst/>
          </a:prstGeom>
        </p:spPr>
      </p:pic>
      <p:sp>
        <p:nvSpPr>
          <p:cNvPr id="172" name="Forma automática5"/>
          <p:cNvSpPr/>
          <p:nvPr/>
        </p:nvSpPr>
        <p:spPr>
          <a:xfrm>
            <a:off x="8622665" y="1665605"/>
            <a:ext cx="1007745" cy="53911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98897E"/>
              </a:gs>
              <a:gs pos="50000">
                <a:srgbClr val="D6C1B4"/>
              </a:gs>
              <a:gs pos="100000">
                <a:srgbClr val="FEE6D3"/>
              </a:gs>
            </a:gsLst>
            <a:path path="circle">
              <a:fillToRect r="100000" b="100000"/>
            </a:path>
            <a:tileRect/>
          </a:gradFill>
          <a:ln w="15875" cap="flat" cmpd="sng" algn="ctr">
            <a:solidFill>
              <a:srgbClr val="043248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99CC"/>
                </a:solidFill>
              </a:defRPr>
            </a:pPr>
            <a:r>
              <a:rPr lang="en-US" sz="1200">
                <a:solidFill>
                  <a:srgbClr val="021731"/>
                </a:solidFill>
                <a:latin typeface="Arial Narrow" panose="020B0606020202030204" pitchFamily="34" charset="0"/>
                <a:ea typeface="Century Gothic" panose="020B0502020202020204" pitchFamily="2" charset="0"/>
                <a:cs typeface="Century Gothic" panose="020B0502020202020204" pitchFamily="2" charset="0"/>
              </a:rPr>
              <a:t>Almoço</a:t>
            </a:r>
            <a:endParaRPr lang="en-US" sz="1200">
              <a:solidFill>
                <a:srgbClr val="021731"/>
              </a:solidFill>
              <a:latin typeface="Arial Narrow" panose="020B0606020202030204" pitchFamily="34" charset="0"/>
              <a:ea typeface="Century Gothic" panose="020B0502020202020204" pitchFamily="2" charset="0"/>
              <a:cs typeface="Century Gothic" panose="020B0502020202020204" pitchFamily="2" charset="0"/>
            </a:endParaRPr>
          </a:p>
        </p:txBody>
      </p:sp>
      <p:sp>
        <p:nvSpPr>
          <p:cNvPr id="175" name="TextBox 206"/>
          <p:cNvSpPr/>
          <p:nvPr/>
        </p:nvSpPr>
        <p:spPr>
          <a:xfrm>
            <a:off x="8611870" y="1898015"/>
            <a:ext cx="1045210" cy="27368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p>
            <a:pPr algn="ctr">
              <a:defRPr lang="en-US">
                <a:solidFill>
                  <a:srgbClr val="000000"/>
                </a:solidFill>
              </a:defRPr>
            </a:pP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1</a:t>
            </a:r>
            <a:r>
              <a:rPr lang="pt-PT" alt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2</a:t>
            </a: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:</a:t>
            </a:r>
            <a:r>
              <a:rPr lang="pt-PT" alt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3</a:t>
            </a: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 – 14:</a:t>
            </a:r>
            <a:r>
              <a:rPr lang="pt-PT" alt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  <a:r>
              <a:rPr lang="en-US" sz="1000" b="1">
                <a:latin typeface="Arial" panose="020B0604020202020204" pitchFamily="34" charset="0"/>
                <a:ea typeface="Century Gothic" panose="020B0502020202020204" pitchFamily="2" charset="0"/>
                <a:cs typeface="Arial" panose="020B0604020202020204" pitchFamily="34" charset="0"/>
              </a:rPr>
              <a:t>0</a:t>
            </a:r>
            <a:endParaRPr lang="en-US" sz="1000" b="1">
              <a:latin typeface="Arial" panose="020B0604020202020204" pitchFamily="34" charset="0"/>
              <a:ea typeface="Century Gothic" panose="020B0502020202020204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03120" y="2124710"/>
            <a:ext cx="3042920" cy="2546985"/>
          </a:xfrm>
          <a:prstGeom prst="rect">
            <a:avLst/>
          </a:prstGeom>
        </p:spPr>
      </p:pic>
      <p:sp>
        <p:nvSpPr>
          <p:cNvPr id="4" name="Anel 3"/>
          <p:cNvSpPr/>
          <p:nvPr/>
        </p:nvSpPr>
        <p:spPr>
          <a:xfrm>
            <a:off x="1139190" y="978535"/>
            <a:ext cx="4770120" cy="4658360"/>
          </a:xfrm>
          <a:prstGeom prst="donut">
            <a:avLst/>
          </a:prstGeom>
          <a:solidFill>
            <a:srgbClr val="008C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83" name="TextBox 1"/>
          <p:cNvSpPr txBox="1"/>
          <p:nvPr/>
        </p:nvSpPr>
        <p:spPr>
          <a:xfrm>
            <a:off x="2572845" y="2308696"/>
            <a:ext cx="184230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altLang="en-GB" sz="1400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</a:t>
            </a:r>
            <a:endParaRPr lang="en-GB" sz="1400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1400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</a:t>
            </a:r>
            <a:r>
              <a:rPr lang="pt-PT" altLang="en-US" sz="1400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</a:t>
            </a:r>
            <a:r>
              <a:rPr lang="en-US" sz="1400" i="1" dirty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VERDE</a:t>
            </a:r>
            <a:endParaRPr lang="en-US" sz="1400" i="1" dirty="0" smtClean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pt-PT" altLang="en-US" sz="1400" i="1" dirty="0" smtClean="0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 O MUNDO</a:t>
            </a:r>
            <a:endParaRPr lang="pt-PT" altLang="en-US" sz="1400" i="1" dirty="0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" name="AutoShape 3"/>
          <p:cNvSpPr>
            <a:spLocks noChangeArrowheads="1"/>
          </p:cNvSpPr>
          <p:nvPr/>
        </p:nvSpPr>
        <p:spPr bwMode="auto">
          <a:xfrm rot="10800000" flipV="1">
            <a:off x="3519656" y="1091044"/>
            <a:ext cx="2590800" cy="4876800"/>
          </a:xfrm>
          <a:prstGeom prst="curvedRightArrow">
            <a:avLst>
              <a:gd name="adj1" fmla="val 37647"/>
              <a:gd name="adj2" fmla="val 75294"/>
              <a:gd name="adj3" fmla="val 33333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wrap="none" anchor="ctr"/>
          <a:p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4234688" y="418565"/>
            <a:ext cx="3664632" cy="258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pt-PT" b="1" i="1" dirty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RONDA / RODADA DE </a:t>
            </a:r>
            <a:r>
              <a:rPr lang="pt-PT" b="1" i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NEGÓCIOS</a:t>
            </a:r>
            <a:endParaRPr lang="pt-PT" b="1" i="1" dirty="0">
              <a:solidFill>
                <a:srgbClr val="FFFF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AutoShape 3"/>
          <p:cNvSpPr>
            <a:spLocks noChangeArrowheads="1"/>
          </p:cNvSpPr>
          <p:nvPr/>
        </p:nvSpPr>
        <p:spPr bwMode="auto">
          <a:xfrm>
            <a:off x="942281" y="1083234"/>
            <a:ext cx="2590800" cy="4876800"/>
          </a:xfrm>
          <a:prstGeom prst="curvedRightArrow">
            <a:avLst>
              <a:gd name="adj1" fmla="val 37647"/>
              <a:gd name="adj2" fmla="val 75294"/>
              <a:gd name="adj3" fmla="val 33333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>
            <a:off x="3307111" y="1327882"/>
            <a:ext cx="3175" cy="657225"/>
          </a:xfrm>
          <a:prstGeom prst="line">
            <a:avLst/>
          </a:prstGeom>
          <a:noFill/>
          <a:ln w="76200">
            <a:solidFill>
              <a:srgbClr val="336699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41500" y="2928082"/>
            <a:ext cx="1759074" cy="685800"/>
          </a:xfrm>
          <a:prstGeom prst="rect">
            <a:avLst/>
          </a:prstGeom>
          <a:gradFill flip="none" rotWithShape="1">
            <a:gsLst>
              <a:gs pos="0">
                <a:srgbClr val="FF9C0B">
                  <a:tint val="66000"/>
                  <a:satMod val="160000"/>
                </a:srgbClr>
              </a:gs>
              <a:gs pos="50000">
                <a:srgbClr val="FF9C0B">
                  <a:tint val="44500"/>
                  <a:satMod val="160000"/>
                </a:srgbClr>
              </a:gs>
              <a:gs pos="100000">
                <a:srgbClr val="FF9C0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PARCERIAS E</a:t>
            </a:r>
            <a:endParaRPr lang="pt-PT" sz="1400" i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COMPROMISSOS</a:t>
            </a:r>
            <a:endParaRPr lang="pt-PT" sz="14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792511" y="3842482"/>
            <a:ext cx="1600200" cy="685800"/>
          </a:xfrm>
          <a:prstGeom prst="rect">
            <a:avLst/>
          </a:prstGeom>
          <a:gradFill flip="none" rotWithShape="1">
            <a:gsLst>
              <a:gs pos="0">
                <a:srgbClr val="FFB03D">
                  <a:tint val="66000"/>
                  <a:satMod val="160000"/>
                </a:srgbClr>
              </a:gs>
              <a:gs pos="50000">
                <a:srgbClr val="FFB03D">
                  <a:tint val="44500"/>
                  <a:satMod val="160000"/>
                </a:srgbClr>
              </a:gs>
              <a:gs pos="100000">
                <a:srgbClr val="FFB03D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INOVAR NOS</a:t>
            </a:r>
            <a:b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</a:br>
            <a: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PRODUTOS</a:t>
            </a:r>
            <a:endParaRPr lang="pt-PT" sz="14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3611911" y="4680682"/>
            <a:ext cx="1676400" cy="68580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ECONOMIA</a:t>
            </a:r>
            <a:endParaRPr lang="pt-PT" sz="1400" i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DIGITAL</a:t>
            </a:r>
            <a:endParaRPr lang="pt-PT" sz="14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4145956" y="3842482"/>
            <a:ext cx="2453790" cy="5905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HOSPITALIDADE E </a:t>
            </a:r>
            <a:endParaRPr lang="pt-PT" sz="14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pt-PT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VALOR ACRESCENTADO </a:t>
            </a:r>
            <a:endParaRPr lang="pt-PT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4907311" y="3004282"/>
            <a:ext cx="1397000" cy="5905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pt-PT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PROMOVER</a:t>
            </a:r>
            <a:endParaRPr lang="pt-PT" sz="1200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  <a:p>
            <a:pPr algn="ctr" eaLnBrk="0" hangingPunct="0"/>
            <a:r>
              <a:rPr lang="pt-PT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E DIFUNDIR</a:t>
            </a:r>
            <a:endParaRPr lang="pt-PT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4505996" y="2166082"/>
            <a:ext cx="1640061" cy="59055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IMPORTAR</a:t>
            </a:r>
            <a:endParaRPr lang="pt-PT" sz="1400" i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E EXPORTAR</a:t>
            </a:r>
            <a:endParaRPr lang="pt-PT" sz="14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282577" y="2166082"/>
            <a:ext cx="1919163" cy="590550"/>
          </a:xfrm>
          <a:prstGeom prst="rect">
            <a:avLst/>
          </a:prstGeom>
          <a:gradFill flip="none" rotWithShape="1">
            <a:gsLst>
              <a:gs pos="0">
                <a:srgbClr val="E48800">
                  <a:tint val="66000"/>
                  <a:satMod val="160000"/>
                </a:srgbClr>
              </a:gs>
              <a:gs pos="50000">
                <a:srgbClr val="E48800">
                  <a:tint val="44500"/>
                  <a:satMod val="160000"/>
                </a:srgbClr>
              </a:gs>
              <a:gs pos="100000">
                <a:srgbClr val="E488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GARANTIA E</a:t>
            </a:r>
            <a:endParaRPr lang="pt-PT" sz="1400" i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OPORTUNIDADE</a:t>
            </a:r>
            <a:endParaRPr lang="pt-PT" sz="14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3569892" y="1109179"/>
            <a:ext cx="2402061" cy="916360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SUSTENTABILIDADE </a:t>
            </a:r>
            <a:endParaRPr lang="pt-PT" sz="1400" i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E </a:t>
            </a:r>
            <a:endParaRPr lang="pt-PT" sz="1400" i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RESILIÊNCIA</a:t>
            </a:r>
            <a:endParaRPr lang="pt-PT" sz="14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 rot="20049445">
            <a:off x="7938125" y="3524079"/>
            <a:ext cx="175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bg1"/>
                </a:solidFill>
              </a:rPr>
              <a:t>Competência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bg1"/>
                </a:solidFill>
              </a:rPr>
              <a:t>Eficiência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bg1"/>
                </a:solidFill>
              </a:rPr>
              <a:t>Excelência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 rot="19116543">
            <a:off x="7110940" y="4960734"/>
            <a:ext cx="1676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FF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bg1"/>
                </a:solidFill>
              </a:rPr>
              <a:t>Mobilizar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bg1"/>
                </a:solidFill>
              </a:rPr>
              <a:t>Empreender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bg1"/>
                </a:solidFill>
              </a:rPr>
              <a:t>Expandir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5331460" y="5542280"/>
            <a:ext cx="972185" cy="27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sz="1200" b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CEDEAO</a:t>
            </a:r>
            <a:endParaRPr lang="pt-PT" sz="1200" b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 rot="18956045">
            <a:off x="6577540" y="4825631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sz="1800" b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Crescimento</a:t>
            </a:r>
            <a:endParaRPr lang="pt-PT" sz="1800" b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cxnSp>
        <p:nvCxnSpPr>
          <p:cNvPr id="45" name="AutoShape 2"/>
          <p:cNvCxnSpPr>
            <a:cxnSpLocks noChangeShapeType="1"/>
          </p:cNvCxnSpPr>
          <p:nvPr/>
        </p:nvCxnSpPr>
        <p:spPr bwMode="auto">
          <a:xfrm>
            <a:off x="5312493" y="5508909"/>
            <a:ext cx="485594" cy="1556"/>
          </a:xfrm>
          <a:prstGeom prst="straightConnector1">
            <a:avLst/>
          </a:prstGeom>
          <a:noFill/>
          <a:ln w="57150">
            <a:solidFill>
              <a:srgbClr val="F0F0F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AutoShape 3"/>
          <p:cNvCxnSpPr>
            <a:cxnSpLocks noChangeShapeType="1"/>
          </p:cNvCxnSpPr>
          <p:nvPr/>
        </p:nvCxnSpPr>
        <p:spPr bwMode="auto">
          <a:xfrm flipV="1">
            <a:off x="5804525" y="3067442"/>
            <a:ext cx="3581400" cy="2438400"/>
          </a:xfrm>
          <a:prstGeom prst="curvedConnector3">
            <a:avLst>
              <a:gd name="adj1" fmla="val 50000"/>
            </a:avLst>
          </a:prstGeom>
          <a:noFill/>
          <a:ln w="57150">
            <a:solidFill>
              <a:srgbClr val="F0F0F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AutoShape 4"/>
          <p:cNvCxnSpPr>
            <a:cxnSpLocks noChangeShapeType="1"/>
          </p:cNvCxnSpPr>
          <p:nvPr/>
        </p:nvCxnSpPr>
        <p:spPr bwMode="auto">
          <a:xfrm>
            <a:off x="9320235" y="3060777"/>
            <a:ext cx="2819400" cy="0"/>
          </a:xfrm>
          <a:prstGeom prst="straightConnector1">
            <a:avLst/>
          </a:prstGeom>
          <a:noFill/>
          <a:ln w="57150">
            <a:solidFill>
              <a:srgbClr val="F0F0F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Text Box 15"/>
          <p:cNvSpPr txBox="1">
            <a:spLocks noChangeArrowheads="1"/>
          </p:cNvSpPr>
          <p:nvPr/>
        </p:nvSpPr>
        <p:spPr bwMode="auto">
          <a:xfrm rot="19986363">
            <a:off x="7702471" y="3313147"/>
            <a:ext cx="18068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sz="2000" b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Consolidação</a:t>
            </a:r>
            <a:endParaRPr lang="pt-PT" sz="2000" b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53" name="Text Box 16"/>
          <p:cNvSpPr txBox="1">
            <a:spLocks noChangeArrowheads="1"/>
          </p:cNvSpPr>
          <p:nvPr/>
        </p:nvSpPr>
        <p:spPr bwMode="auto">
          <a:xfrm>
            <a:off x="10147925" y="3070146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PT" sz="1800" b="1" dirty="0" smtClean="0">
                <a:solidFill>
                  <a:srgbClr val="FFFF00"/>
                </a:solidFill>
                <a:latin typeface="Century" panose="02040604050505020304" pitchFamily="18" charset="0"/>
              </a:rPr>
              <a:t>Estabilidade</a:t>
            </a:r>
            <a:endParaRPr lang="pt-PT" sz="1800" b="1" dirty="0">
              <a:solidFill>
                <a:srgbClr val="FFFF00"/>
              </a:solidFill>
              <a:latin typeface="Century" panose="02040604050505020304" pitchFamily="18" charset="0"/>
            </a:endParaRPr>
          </a:p>
        </p:txBody>
      </p:sp>
      <p:sp>
        <p:nvSpPr>
          <p:cNvPr id="55" name="Text Box 20"/>
          <p:cNvSpPr txBox="1">
            <a:spLocks noChangeArrowheads="1"/>
          </p:cNvSpPr>
          <p:nvPr/>
        </p:nvSpPr>
        <p:spPr bwMode="auto">
          <a:xfrm>
            <a:off x="5312319" y="5749301"/>
            <a:ext cx="1959209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CCFFCC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bg1"/>
                </a:solidFill>
              </a:rPr>
              <a:t>Oportunidade</a:t>
            </a:r>
            <a:endParaRPr lang="pt-PT" sz="1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bg1"/>
                </a:solidFill>
              </a:rPr>
              <a:t>Sustentabilidade</a:t>
            </a:r>
            <a:endParaRPr lang="pt-PT" sz="1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bg1"/>
                </a:solidFill>
              </a:rPr>
              <a:t>Simplicidade</a:t>
            </a:r>
            <a:endParaRPr lang="pt-PT" sz="16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bg1"/>
                </a:solidFill>
              </a:rPr>
              <a:t>Resiliência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 rot="21600000">
            <a:off x="9987412" y="3319269"/>
            <a:ext cx="1752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bg1"/>
                </a:solidFill>
              </a:rPr>
              <a:t>Garantia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bg1"/>
                </a:solidFill>
              </a:rPr>
              <a:t>Transparência</a:t>
            </a:r>
            <a:endParaRPr lang="pt-PT" sz="160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PT" sz="1600" dirty="0" smtClean="0">
                <a:solidFill>
                  <a:schemeClr val="bg1"/>
                </a:solidFill>
              </a:rPr>
              <a:t>Confiança</a:t>
            </a:r>
            <a:endParaRPr lang="pt-PT" sz="1600" dirty="0">
              <a:solidFill>
                <a:schemeClr val="bg1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5759157" y="5436885"/>
            <a:ext cx="144016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0" name="Oval 59"/>
          <p:cNvSpPr/>
          <p:nvPr/>
        </p:nvSpPr>
        <p:spPr>
          <a:xfrm>
            <a:off x="7160076" y="4898921"/>
            <a:ext cx="144016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1" name="Oval 60"/>
          <p:cNvSpPr/>
          <p:nvPr/>
        </p:nvSpPr>
        <p:spPr>
          <a:xfrm>
            <a:off x="8139613" y="3339128"/>
            <a:ext cx="144016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2" name="Oval 61"/>
          <p:cNvSpPr/>
          <p:nvPr/>
        </p:nvSpPr>
        <p:spPr>
          <a:xfrm>
            <a:off x="10824869" y="2998138"/>
            <a:ext cx="144016" cy="14401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5" name="Rectangle 6"/>
          <p:cNvSpPr>
            <a:spLocks noChangeArrowheads="1"/>
          </p:cNvSpPr>
          <p:nvPr/>
        </p:nvSpPr>
        <p:spPr bwMode="auto">
          <a:xfrm>
            <a:off x="529531" y="1300126"/>
            <a:ext cx="2507730" cy="685800"/>
          </a:xfrm>
          <a:prstGeom prst="rect">
            <a:avLst/>
          </a:prstGeom>
          <a:gradFill flip="none" rotWithShape="1">
            <a:gsLst>
              <a:gs pos="0">
                <a:srgbClr val="FF9C0B">
                  <a:tint val="66000"/>
                  <a:satMod val="160000"/>
                </a:srgbClr>
              </a:gs>
              <a:gs pos="50000">
                <a:srgbClr val="FF9C0B">
                  <a:tint val="44500"/>
                  <a:satMod val="160000"/>
                </a:srgbClr>
              </a:gs>
              <a:gs pos="100000">
                <a:srgbClr val="FF9C0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pt-PT" sz="1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PONTE PARA MERCADOS,</a:t>
            </a:r>
            <a:endParaRPr lang="pt-PT" sz="1400" b="1" dirty="0" smtClean="0">
              <a:solidFill>
                <a:schemeClr val="bg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pt-PT" sz="1400" b="1" dirty="0" smtClean="0">
                <a:solidFill>
                  <a:schemeClr val="bg1">
                    <a:lumMod val="6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PRODUTOS E SERVIÇOS</a:t>
            </a:r>
            <a:endParaRPr lang="pt-PT" sz="1400" b="1" dirty="0">
              <a:solidFill>
                <a:schemeClr val="bg1">
                  <a:lumMod val="6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6" name="Rectangle 7"/>
          <p:cNvSpPr>
            <a:spLocks noChangeArrowheads="1"/>
          </p:cNvSpPr>
          <p:nvPr/>
        </p:nvSpPr>
        <p:spPr bwMode="auto">
          <a:xfrm>
            <a:off x="1321620" y="4708885"/>
            <a:ext cx="1600200" cy="685800"/>
          </a:xfrm>
          <a:prstGeom prst="rect">
            <a:avLst/>
          </a:prstGeom>
          <a:gradFill flip="none" rotWithShape="1">
            <a:gsLst>
              <a:gs pos="0">
                <a:srgbClr val="FFB03D">
                  <a:tint val="66000"/>
                  <a:satMod val="160000"/>
                </a:srgbClr>
              </a:gs>
              <a:gs pos="50000">
                <a:srgbClr val="FFB03D">
                  <a:tint val="44500"/>
                  <a:satMod val="160000"/>
                </a:srgbClr>
              </a:gs>
              <a:gs pos="100000">
                <a:srgbClr val="FFB03D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/>
        </p:spPr>
        <p:txBody>
          <a:bodyPr wrap="none" anchor="ctr"/>
          <a:lstStyle/>
          <a:p>
            <a:pPr algn="ctr" eaLnBrk="0" hangingPunct="0"/>
            <a: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INOVAR  NOS</a:t>
            </a:r>
            <a:endParaRPr lang="pt-PT" sz="1400" i="1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 algn="ctr" eaLnBrk="0" hangingPunct="0"/>
            <a:r>
              <a:rPr lang="pt-PT" sz="1400" i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PROCESSOS</a:t>
            </a:r>
            <a:endParaRPr lang="pt-PT" sz="1400" i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 rot="21600000">
            <a:off x="9579772" y="4591026"/>
            <a:ext cx="22432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pt-BR" sz="1600" smtClean="0">
                <a:solidFill>
                  <a:srgbClr val="FFFF00"/>
                </a:solidFill>
              </a:rPr>
              <a:t>Cabo Verde, o lugar onde a partida e o destino convergem</a:t>
            </a:r>
            <a:endParaRPr lang="pt-BR" sz="1600" smtClean="0">
              <a:solidFill>
                <a:srgbClr val="FFFF00"/>
              </a:solidFill>
            </a:endParaRPr>
          </a:p>
        </p:txBody>
      </p:sp>
      <p:sp>
        <p:nvSpPr>
          <p:cNvPr id="9" name="Slide Number Placeholder 6"/>
          <p:cNvSpPr txBox="1"/>
          <p:nvPr/>
        </p:nvSpPr>
        <p:spPr bwMode="auto">
          <a:xfrm>
            <a:off x="65310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5" name="Picture 8" descr="Resultado de imagem para cabo verde fla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085" y="3462020"/>
            <a:ext cx="368935" cy="2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CaixaDeTexto 67"/>
          <p:cNvSpPr txBox="1"/>
          <p:nvPr/>
        </p:nvSpPr>
        <p:spPr>
          <a:xfrm>
            <a:off x="9582785" y="1019175"/>
            <a:ext cx="260540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pic>
        <p:nvPicPr>
          <p:cNvPr id="7" name="Imagem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" name="Marcador de Posição de Conteúdo 14" descr="logowhite"/>
          <p:cNvPicPr>
            <a:picLocks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446895" y="825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aixaDeTexto 67"/>
          <p:cNvSpPr txBox="1"/>
          <p:nvPr/>
        </p:nvSpPr>
        <p:spPr>
          <a:xfrm>
            <a:off x="2525738" y="644833"/>
            <a:ext cx="9387849" cy="6085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pt-PT" b="1" i="1" dirty="0" smtClean="0">
                <a:solidFill>
                  <a:srgbClr val="FFFF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RONDA / RODADA DE NEGÓCIOS</a:t>
            </a:r>
            <a:endParaRPr lang="pt-PT" b="1" i="1" dirty="0">
              <a:solidFill>
                <a:srgbClr val="FFFF0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9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/>
            <a:r>
              <a:rPr lang="pt-PT" sz="1200" dirty="0">
                <a:latin typeface="Arial Narrow" panose="020B0606020202030204" pitchFamily="34" charset="0"/>
              </a:rPr>
              <a:t>A Ronda / Rodada  </a:t>
            </a:r>
            <a:r>
              <a:rPr lang="pt-PT" sz="1200" dirty="0" smtClean="0">
                <a:latin typeface="Arial Narrow" panose="020B0606020202030204" pitchFamily="34" charset="0"/>
              </a:rPr>
              <a:t>de </a:t>
            </a:r>
            <a:r>
              <a:rPr lang="pt-PT" sz="1200" dirty="0">
                <a:latin typeface="Arial Narrow" panose="020B0606020202030204" pitchFamily="34" charset="0"/>
              </a:rPr>
              <a:t>Negócios irá acontecer no dia </a:t>
            </a:r>
            <a:r>
              <a:rPr lang="pt-PT" sz="1200" dirty="0" smtClean="0">
                <a:latin typeface="Arial Narrow" panose="020B0606020202030204" pitchFamily="34" charset="0"/>
              </a:rPr>
              <a:t>09</a:t>
            </a:r>
            <a:r>
              <a:rPr lang="pt-PT" sz="1200" dirty="0" smtClean="0"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de J</a:t>
            </a:r>
            <a:r>
              <a:rPr lang="pt-PT" sz="1200" dirty="0" smtClean="0">
                <a:latin typeface="Arial Narrow" panose="020B0606020202030204" pitchFamily="34" charset="0"/>
              </a:rPr>
              <a:t>unho</a:t>
            </a:r>
            <a:r>
              <a:rPr lang="pt-PT" sz="1200" dirty="0" smtClean="0"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de 2021, das 9:00 às 19:00, </a:t>
            </a:r>
            <a:r>
              <a:rPr lang="pt-PT" sz="1200" dirty="0" smtClean="0">
                <a:latin typeface="Arial Narrow" panose="020B0606020202030204" pitchFamily="34" charset="0"/>
              </a:rPr>
              <a:t>em </a:t>
            </a:r>
            <a:r>
              <a:rPr lang="pt-PT" sz="1200" dirty="0">
                <a:latin typeface="Arial Narrow" panose="020B0606020202030204" pitchFamily="34" charset="0"/>
              </a:rPr>
              <a:t>Cabo Verde. </a:t>
            </a:r>
            <a:r>
              <a:rPr lang="pt-PT" sz="1200" dirty="0" smtClean="0">
                <a:latin typeface="Arial Narrow" panose="020B0606020202030204" pitchFamily="34" charset="0"/>
              </a:rPr>
              <a:t>Os participantes deverão registar-se </a:t>
            </a:r>
            <a:r>
              <a:rPr lang="pt-PT" sz="1200" dirty="0">
                <a:latin typeface="Arial Narrow" panose="020B0606020202030204" pitchFamily="34" charset="0"/>
              </a:rPr>
              <a:t>na categoria de </a:t>
            </a:r>
            <a:r>
              <a:rPr lang="pt-PT" sz="1200" i="1" dirty="0">
                <a:latin typeface="Arial Narrow" panose="020B0606020202030204" pitchFamily="34" charset="0"/>
              </a:rPr>
              <a:t>Executivo de Negócios</a:t>
            </a:r>
            <a:r>
              <a:rPr lang="pt-PT" sz="1200" dirty="0">
                <a:latin typeface="Arial Narrow" panose="020B0606020202030204" pitchFamily="34" charset="0"/>
              </a:rPr>
              <a:t>. A </a:t>
            </a:r>
            <a:r>
              <a:rPr lang="pt-PT" sz="1200" dirty="0" smtClean="0">
                <a:latin typeface="Arial Narrow" panose="020B0606020202030204" pitchFamily="34" charset="0"/>
              </a:rPr>
              <a:t>Ronda / Rodada </a:t>
            </a:r>
            <a:r>
              <a:rPr lang="pt-PT" sz="1200" dirty="0">
                <a:latin typeface="Arial Narrow" panose="020B0606020202030204" pitchFamily="34" charset="0"/>
              </a:rPr>
              <a:t>de Negócios consiste em três etapas</a:t>
            </a:r>
            <a:r>
              <a:rPr lang="pt-PT" sz="1200" dirty="0" smtClean="0">
                <a:latin typeface="Arial Narrow" panose="020B0606020202030204" pitchFamily="34" charset="0"/>
              </a:rPr>
              <a:t>:</a:t>
            </a:r>
            <a:endParaRPr lang="pt-PT" sz="1200" dirty="0" smtClean="0">
              <a:latin typeface="Arial Narrow" panose="020B0606020202030204" pitchFamily="34" charset="0"/>
            </a:endParaRPr>
          </a:p>
          <a:p>
            <a:pPr algn="just"/>
            <a:endParaRPr lang="pt-PT" sz="1200" dirty="0">
              <a:latin typeface="Arial Narrow" panose="020B0606020202030204" pitchFamily="34" charset="0"/>
            </a:endParaRPr>
          </a:p>
          <a:p>
            <a:pPr algn="just"/>
            <a:r>
              <a:rPr lang="pt-PT" sz="1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ETAPA 1</a:t>
            </a:r>
            <a:r>
              <a:rPr lang="pt-PT" sz="1200" dirty="0">
                <a:latin typeface="Arial Narrow" panose="020B0606020202030204" pitchFamily="34" charset="0"/>
              </a:rPr>
              <a:t>: Registo  dos participantes e submissão dos </a:t>
            </a:r>
            <a:r>
              <a:rPr lang="pt-PT" sz="1200" dirty="0" smtClean="0">
                <a:latin typeface="Arial Narrow" panose="020B0606020202030204" pitchFamily="34" charset="0"/>
              </a:rPr>
              <a:t>respectivos </a:t>
            </a:r>
            <a:r>
              <a:rPr lang="pt-PT" sz="1200" dirty="0">
                <a:latin typeface="Arial Narrow" panose="020B0606020202030204" pitchFamily="34" charset="0"/>
              </a:rPr>
              <a:t>perfis. Os participantes, após </a:t>
            </a:r>
            <a:r>
              <a:rPr lang="pt-PT" sz="1200" dirty="0" smtClean="0">
                <a:latin typeface="Arial Narrow" panose="020B0606020202030204" pitchFamily="34" charset="0"/>
              </a:rPr>
              <a:t>registo, deverão </a:t>
            </a:r>
            <a:r>
              <a:rPr lang="pt-PT" sz="1200" dirty="0">
                <a:latin typeface="Arial Narrow" panose="020B0606020202030204" pitchFamily="34" charset="0"/>
              </a:rPr>
              <a:t>enviar os seus perfis para a Ronda / Rodada    de Negócios a partir de </a:t>
            </a:r>
            <a:r>
              <a:rPr lang="pt-PT" sz="1200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</a:rPr>
              <a:t>1 de </a:t>
            </a:r>
            <a:r>
              <a:rPr lang="pt-PT" sz="1200" dirty="0" smtClean="0">
                <a:latin typeface="Arial Narrow" panose="020B0606020202030204" pitchFamily="34" charset="0"/>
              </a:rPr>
              <a:t>Agosto</a:t>
            </a:r>
            <a:r>
              <a:rPr lang="pt-PT" sz="1200" dirty="0" smtClean="0"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de </a:t>
            </a:r>
            <a:r>
              <a:rPr lang="pt-PT" sz="1200" dirty="0" smtClean="0">
                <a:latin typeface="Arial Narrow" panose="020B0606020202030204" pitchFamily="34" charset="0"/>
              </a:rPr>
              <a:t>2021.</a:t>
            </a:r>
            <a:endParaRPr lang="pt-PT" sz="1200" dirty="0" smtClean="0">
              <a:latin typeface="Arial Narrow" panose="020B0606020202030204" pitchFamily="34" charset="0"/>
            </a:endParaRPr>
          </a:p>
          <a:p>
            <a:pPr algn="just"/>
            <a:endParaRPr lang="pt-PT" sz="1200" dirty="0">
              <a:latin typeface="Arial Narrow" panose="020B0606020202030204" pitchFamily="34" charset="0"/>
            </a:endParaRPr>
          </a:p>
          <a:p>
            <a:pPr algn="just"/>
            <a:r>
              <a:rPr lang="pt-PT" sz="1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ETAPA 2</a:t>
            </a:r>
            <a:r>
              <a:rPr lang="pt-PT" sz="1200" b="1" dirty="0">
                <a:latin typeface="Arial Narrow" panose="020B0606020202030204" pitchFamily="34" charset="0"/>
              </a:rPr>
              <a:t>:</a:t>
            </a:r>
            <a:r>
              <a:rPr lang="pt-PT" sz="1200" dirty="0">
                <a:solidFill>
                  <a:srgbClr val="00808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Gestão e coordenação de reuniões entre participantes registados  no sistema, desde o início das inscrições até ao dia </a:t>
            </a:r>
            <a:r>
              <a:rPr lang="pt-PT" sz="1200" dirty="0" smtClean="0">
                <a:latin typeface="Arial Narrow" panose="020B0606020202030204" pitchFamily="34" charset="0"/>
              </a:rPr>
              <a:t>30 </a:t>
            </a:r>
            <a:r>
              <a:rPr lang="pt-PT" sz="1200" dirty="0">
                <a:latin typeface="Arial Narrow" panose="020B0606020202030204" pitchFamily="34" charset="0"/>
              </a:rPr>
              <a:t>de Abril</a:t>
            </a:r>
            <a:r>
              <a:rPr lang="pt-PT" sz="1200" dirty="0" smtClean="0"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de 2021</a:t>
            </a:r>
            <a:r>
              <a:rPr lang="pt-PT" sz="1200" dirty="0" smtClean="0">
                <a:latin typeface="Arial Narrow" panose="020B0606020202030204" pitchFamily="34" charset="0"/>
              </a:rPr>
              <a:t>.</a:t>
            </a:r>
            <a:endParaRPr lang="pt-PT" sz="1200" dirty="0" smtClean="0">
              <a:latin typeface="Arial Narrow" panose="020B0606020202030204" pitchFamily="34" charset="0"/>
            </a:endParaRPr>
          </a:p>
          <a:p>
            <a:pPr algn="just"/>
            <a:endParaRPr lang="pt-PT" sz="1200" dirty="0">
              <a:latin typeface="Arial Narrow" panose="020B0606020202030204" pitchFamily="34" charset="0"/>
            </a:endParaRPr>
          </a:p>
          <a:p>
            <a:pPr algn="just"/>
            <a:r>
              <a:rPr lang="pt-PT" sz="1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ETAPA 3</a:t>
            </a:r>
            <a:r>
              <a:rPr lang="pt-PT" sz="1200" b="1" dirty="0">
                <a:latin typeface="Arial Narrow" panose="020B0606020202030204" pitchFamily="34" charset="0"/>
              </a:rPr>
              <a:t>:</a:t>
            </a:r>
            <a:r>
              <a:rPr lang="pt-PT" sz="1200" dirty="0">
                <a:solidFill>
                  <a:srgbClr val="00808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No dia </a:t>
            </a:r>
            <a:r>
              <a:rPr lang="pt-PT" sz="1200" dirty="0" smtClean="0">
                <a:latin typeface="Arial Narrow" panose="020B0606020202030204" pitchFamily="34" charset="0"/>
              </a:rPr>
              <a:t>15 </a:t>
            </a:r>
            <a:r>
              <a:rPr lang="pt-PT" sz="1200" dirty="0">
                <a:latin typeface="Arial Narrow" panose="020B0606020202030204" pitchFamily="34" charset="0"/>
              </a:rPr>
              <a:t>de </a:t>
            </a:r>
            <a:r>
              <a:rPr lang="pt-PT" sz="1200" dirty="0" smtClean="0">
                <a:latin typeface="Arial Narrow" panose="020B0606020202030204" pitchFamily="34" charset="0"/>
              </a:rPr>
              <a:t>Maio</a:t>
            </a:r>
            <a:r>
              <a:rPr lang="pt-PT" sz="1200" dirty="0" smtClean="0"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de </a:t>
            </a:r>
            <a:r>
              <a:rPr lang="pt-PT" sz="1200" dirty="0" smtClean="0">
                <a:latin typeface="Arial Narrow" panose="020B0606020202030204" pitchFamily="34" charset="0"/>
              </a:rPr>
              <a:t>2021, a </a:t>
            </a:r>
            <a:r>
              <a:rPr lang="pt-PT" sz="1200" dirty="0">
                <a:latin typeface="Arial Narrow" panose="020B0606020202030204" pitchFamily="34" charset="0"/>
              </a:rPr>
              <a:t>Agenda das reuniões programadas, indicando os perfis das contrapartes, </a:t>
            </a:r>
            <a:r>
              <a:rPr lang="pt-PT" sz="1200" dirty="0" smtClean="0">
                <a:latin typeface="Arial Narrow" panose="020B0606020202030204" pitchFamily="34" charset="0"/>
              </a:rPr>
              <a:t>será enviada </a:t>
            </a:r>
            <a:r>
              <a:rPr lang="pt-PT" sz="1200" dirty="0">
                <a:latin typeface="Arial Narrow" panose="020B0606020202030204" pitchFamily="34" charset="0"/>
              </a:rPr>
              <a:t>a todos os participantes </a:t>
            </a:r>
            <a:r>
              <a:rPr lang="pt-PT" sz="1200" dirty="0" smtClean="0">
                <a:latin typeface="Arial Narrow" panose="020B0606020202030204" pitchFamily="34" charset="0"/>
              </a:rPr>
              <a:t>registados. </a:t>
            </a:r>
            <a:r>
              <a:rPr lang="pt-PT" sz="1200" dirty="0">
                <a:latin typeface="Arial Narrow" panose="020B0606020202030204" pitchFamily="34" charset="0"/>
              </a:rPr>
              <a:t>Estas devem estar igualmente registadas  para as reuniões de negócios agendadas</a:t>
            </a:r>
            <a:r>
              <a:rPr lang="pt-PT" sz="1200" dirty="0" smtClean="0">
                <a:latin typeface="Arial Narrow" panose="020B0606020202030204" pitchFamily="34" charset="0"/>
              </a:rPr>
              <a:t>.</a:t>
            </a:r>
            <a:endParaRPr lang="pt-PT" sz="1200" dirty="0" smtClean="0">
              <a:latin typeface="Arial Narrow" panose="020B0606020202030204" pitchFamily="34" charset="0"/>
            </a:endParaRPr>
          </a:p>
          <a:p>
            <a:pPr algn="just"/>
            <a:endParaRPr lang="pt-PT" sz="1200" dirty="0">
              <a:latin typeface="Arial Narrow" panose="020B0606020202030204" pitchFamily="34" charset="0"/>
            </a:endParaRPr>
          </a:p>
          <a:p>
            <a:pPr algn="just"/>
            <a:r>
              <a:rPr lang="pt-PT" sz="1200" dirty="0">
                <a:latin typeface="Arial Narrow" panose="020B0606020202030204" pitchFamily="34" charset="0"/>
              </a:rPr>
              <a:t>A Ronda  de Negócios do Fórum sobre as «</a:t>
            </a:r>
            <a:r>
              <a:rPr lang="pt-PT" sz="1200" i="1" dirty="0">
                <a:latin typeface="Arial Narrow" panose="020B0606020202030204" pitchFamily="34" charset="0"/>
              </a:rPr>
              <a:t>OPORTUNIDADES DE NEGÓCIO  E PARCERIAS EMPRESARIAIS NO ESPAÇO DA CEDEAO»</a:t>
            </a:r>
            <a:r>
              <a:rPr lang="pt-PT" sz="1200" dirty="0">
                <a:latin typeface="Arial Narrow" panose="020B0606020202030204" pitchFamily="34" charset="0"/>
              </a:rPr>
              <a:t> incluirá reuniões entre executivos de empresas e empreendedores provenientes do Brasil, da  África e de outras origens. As áreas de interesse são, entre outras, as seguintes: oferta e procura de oportunidades de negócio; oferta e procura de parcerias empresariais e </a:t>
            </a:r>
            <a:r>
              <a:rPr lang="pt-PT" sz="1200" i="1" dirty="0">
                <a:latin typeface="Arial Narrow" panose="020B0606020202030204" pitchFamily="34" charset="0"/>
              </a:rPr>
              <a:t>Expertises</a:t>
            </a:r>
            <a:r>
              <a:rPr lang="pt-PT" sz="1200" dirty="0">
                <a:latin typeface="Arial Narrow" panose="020B0606020202030204" pitchFamily="34" charset="0"/>
              </a:rPr>
              <a:t>; oferta e procura de produtos (todos os tipos); oferta e procura de serviços (todos os tipos); e oferta e procura de equipamentos (todos os </a:t>
            </a:r>
            <a:r>
              <a:rPr lang="pt-PT" sz="1200" dirty="0" smtClean="0">
                <a:latin typeface="Arial Narrow" panose="020B0606020202030204" pitchFamily="34" charset="0"/>
              </a:rPr>
              <a:t>tipos).</a:t>
            </a:r>
            <a:endParaRPr lang="pt-PT" sz="1200" dirty="0" smtClean="0">
              <a:latin typeface="Arial Narrow" panose="020B0606020202030204" pitchFamily="34" charset="0"/>
            </a:endParaRPr>
          </a:p>
          <a:p>
            <a:pPr algn="just"/>
            <a:endParaRPr lang="pt-PT" sz="1200" dirty="0">
              <a:latin typeface="Arial Narrow" panose="020B0606020202030204" pitchFamily="34" charset="0"/>
            </a:endParaRPr>
          </a:p>
          <a:p>
            <a:pPr algn="just"/>
            <a:r>
              <a:rPr lang="pt-PT" sz="1200" dirty="0">
                <a:latin typeface="Arial Narrow" panose="020B0606020202030204" pitchFamily="34" charset="0"/>
              </a:rPr>
              <a:t>À medida que as inscrições se </a:t>
            </a:r>
            <a:r>
              <a:rPr lang="pt-PT" sz="1200" dirty="0" smtClean="0">
                <a:latin typeface="Arial Narrow" panose="020B0606020202030204" pitchFamily="34" charset="0"/>
              </a:rPr>
              <a:t>efectivam, </a:t>
            </a:r>
            <a:r>
              <a:rPr lang="pt-PT" sz="1200" dirty="0">
                <a:latin typeface="Arial Narrow" panose="020B0606020202030204" pitchFamily="34" charset="0"/>
              </a:rPr>
              <a:t>os inscritos irão receber, semanalmente, informações </a:t>
            </a:r>
            <a:r>
              <a:rPr lang="pt-PT" sz="1200" dirty="0" smtClean="0">
                <a:latin typeface="Arial Narrow" panose="020B0606020202030204" pitchFamily="34" charset="0"/>
              </a:rPr>
              <a:t>actualizadas </a:t>
            </a:r>
            <a:r>
              <a:rPr lang="pt-PT" sz="1200" dirty="0">
                <a:latin typeface="Arial Narrow" panose="020B0606020202030204" pitchFamily="34" charset="0"/>
              </a:rPr>
              <a:t> sobre as manifestações de interesse apresentadas para as diferentes áreas de negócios </a:t>
            </a:r>
            <a:r>
              <a:rPr lang="pt-PT" sz="1200" dirty="0" smtClean="0">
                <a:latin typeface="Arial Narrow" panose="020B0606020202030204" pitchFamily="34" charset="0"/>
              </a:rPr>
              <a:t>.</a:t>
            </a:r>
            <a:endParaRPr lang="pt-PT" sz="1200" dirty="0" smtClean="0">
              <a:latin typeface="Arial Narrow" panose="020B0606020202030204" pitchFamily="34" charset="0"/>
            </a:endParaRPr>
          </a:p>
          <a:p>
            <a:pPr algn="just"/>
            <a:endParaRPr lang="pt-PT" sz="1200" dirty="0" smtClean="0">
              <a:latin typeface="Arial Narrow" panose="020B0606020202030204" pitchFamily="34" charset="0"/>
            </a:endParaRPr>
          </a:p>
          <a:p>
            <a:pPr algn="just"/>
            <a:endParaRPr lang="pt-PT" sz="1200" dirty="0">
              <a:latin typeface="Arial Narrow" panose="020B0606020202030204" pitchFamily="34" charset="0"/>
            </a:endParaRPr>
          </a:p>
          <a:p>
            <a:pPr algn="just"/>
            <a:r>
              <a:rPr lang="pt-PT" sz="1200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 </a:t>
            </a:r>
            <a:r>
              <a:rPr lang="pt-PT" sz="12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RONDA  / RODADA  DE NEGÓCIOS</a:t>
            </a:r>
            <a:endParaRPr lang="pt-PT" sz="1200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smtClean="0">
                <a:latin typeface="Arial Narrow" panose="020B0606020202030204" pitchFamily="34" charset="0"/>
              </a:rPr>
              <a:t>As </a:t>
            </a:r>
            <a:r>
              <a:rPr lang="pt-PT" sz="1200" dirty="0">
                <a:latin typeface="Arial Narrow" panose="020B0606020202030204" pitchFamily="34" charset="0"/>
              </a:rPr>
              <a:t>reuniões da </a:t>
            </a:r>
            <a:r>
              <a:rPr lang="pt-PT" sz="1200" dirty="0" smtClean="0">
                <a:latin typeface="Arial Narrow" panose="020B0606020202030204" pitchFamily="34" charset="0"/>
              </a:rPr>
              <a:t>Ronda / Rodada </a:t>
            </a:r>
            <a:r>
              <a:rPr lang="pt-PT" sz="1200" dirty="0">
                <a:latin typeface="Arial Narrow" panose="020B0606020202030204" pitchFamily="34" charset="0"/>
              </a:rPr>
              <a:t> de Negócios do FÓRUM serão coordenadas de acordo com os perfis e </a:t>
            </a:r>
            <a:r>
              <a:rPr lang="pt-PT" sz="1200" dirty="0" smtClean="0">
                <a:latin typeface="Arial Narrow" panose="020B0606020202030204" pitchFamily="34" charset="0"/>
              </a:rPr>
              <a:t>objectivos </a:t>
            </a:r>
            <a:r>
              <a:rPr lang="pt-PT" sz="1200" dirty="0">
                <a:latin typeface="Arial Narrow" panose="020B0606020202030204" pitchFamily="34" charset="0"/>
              </a:rPr>
              <a:t> de cada Executivo ou Empreendedor inscrito. A gestão será feita por uma equipa  que utilizará um </a:t>
            </a:r>
            <a:r>
              <a:rPr lang="pt-PT" sz="1200" i="1" dirty="0">
                <a:latin typeface="Arial Narrow" panose="020B0606020202030204" pitchFamily="34" charset="0"/>
              </a:rPr>
              <a:t>software</a:t>
            </a:r>
            <a:r>
              <a:rPr lang="pt-PT" sz="1200" dirty="0">
                <a:latin typeface="Arial Narrow" panose="020B0606020202030204" pitchFamily="34" charset="0"/>
              </a:rPr>
              <a:t> especializado para esse efeito. Cada participante poderá gerar </a:t>
            </a:r>
            <a:r>
              <a:rPr lang="pt-PT" sz="1200" dirty="0" smtClean="0">
                <a:latin typeface="Arial Narrow" panose="020B0606020202030204" pitchFamily="34" charset="0"/>
              </a:rPr>
              <a:t>directamente </a:t>
            </a:r>
            <a:r>
              <a:rPr lang="pt-PT" sz="1200" dirty="0">
                <a:latin typeface="Arial Narrow" panose="020B0606020202030204" pitchFamily="34" charset="0"/>
              </a:rPr>
              <a:t> uma agenda específica de acordo com os seus </a:t>
            </a:r>
            <a:r>
              <a:rPr lang="pt-PT" sz="1200" dirty="0" smtClean="0">
                <a:latin typeface="Arial Narrow" panose="020B0606020202030204" pitchFamily="34" charset="0"/>
              </a:rPr>
              <a:t>objectivos </a:t>
            </a:r>
            <a:r>
              <a:rPr lang="pt-PT" sz="1200" dirty="0">
                <a:latin typeface="Arial Narrow" panose="020B0606020202030204" pitchFamily="34" charset="0"/>
              </a:rPr>
              <a:t> ou com o auxílio de assistentes. Para isso, cada Executivo ou Empreendedor inscrito poderá </a:t>
            </a:r>
            <a:r>
              <a:rPr lang="pt-PT" sz="1200" dirty="0" smtClean="0">
                <a:latin typeface="Arial Narrow" panose="020B0606020202030204" pitchFamily="34" charset="0"/>
              </a:rPr>
              <a:t>efectuar </a:t>
            </a:r>
            <a:r>
              <a:rPr lang="pt-PT" sz="1200" dirty="0">
                <a:latin typeface="Arial Narrow" panose="020B0606020202030204" pitchFamily="34" charset="0"/>
              </a:rPr>
              <a:t> uma análise das empresas e empreendedores com os quais deseja reunir-se e solicitar uma reunião através do sistema informático. A reunião será agendada se a contraparte aceitar a solicitação da reunião. Nenhuma reunião será agendada sem que sejam definidos previamente os </a:t>
            </a:r>
            <a:r>
              <a:rPr lang="pt-PT" sz="1200" dirty="0" smtClean="0">
                <a:latin typeface="Arial Narrow" panose="020B0606020202030204" pitchFamily="34" charset="0"/>
              </a:rPr>
              <a:t>objectivos </a:t>
            </a:r>
            <a:r>
              <a:rPr lang="pt-PT" sz="1200" dirty="0">
                <a:latin typeface="Arial Narrow" panose="020B0606020202030204" pitchFamily="34" charset="0"/>
              </a:rPr>
              <a:t> específicos</a:t>
            </a:r>
            <a:r>
              <a:rPr lang="pt-PT" sz="1200" dirty="0" smtClean="0">
                <a:latin typeface="Arial Narrow" panose="020B0606020202030204" pitchFamily="34" charset="0"/>
              </a:rPr>
              <a:t>.</a:t>
            </a:r>
            <a:endParaRPr lang="pt-PT" sz="1200" dirty="0" smtClean="0">
              <a:latin typeface="Arial Narrow" panose="020B0606020202030204" pitchFamily="34" charset="0"/>
            </a:endParaRPr>
          </a:p>
          <a:p>
            <a:pPr algn="just"/>
            <a:endParaRPr lang="pt-PT" sz="1200" dirty="0">
              <a:latin typeface="Arial Narrow" panose="020B0606020202030204" pitchFamily="34" charset="0"/>
            </a:endParaRPr>
          </a:p>
          <a:p>
            <a:pPr algn="just"/>
            <a:r>
              <a:rPr lang="pt-PT" sz="1200" dirty="0">
                <a:latin typeface="Arial Narrow" panose="020B0606020202030204" pitchFamily="34" charset="0"/>
              </a:rPr>
              <a:t>Contudo, é importante esclarecer que a Organização não garante que os participantes tenham as reuniões pretendidas, uma vez que o </a:t>
            </a:r>
            <a:r>
              <a:rPr lang="pt-PT" sz="1200" dirty="0" smtClean="0">
                <a:latin typeface="Arial Narrow" panose="020B0606020202030204" pitchFamily="34" charset="0"/>
              </a:rPr>
              <a:t>objectivo </a:t>
            </a:r>
            <a:r>
              <a:rPr lang="pt-PT" sz="1200" dirty="0">
                <a:latin typeface="Arial Narrow" panose="020B0606020202030204" pitchFamily="34" charset="0"/>
              </a:rPr>
              <a:t>da Ronda / Rodada  </a:t>
            </a:r>
            <a:r>
              <a:rPr lang="pt-PT" sz="1200" dirty="0" smtClean="0">
                <a:latin typeface="Arial Narrow" panose="020B0606020202030204" pitchFamily="34" charset="0"/>
              </a:rPr>
              <a:t>de </a:t>
            </a:r>
            <a:r>
              <a:rPr lang="pt-PT" sz="1200" dirty="0">
                <a:latin typeface="Arial Narrow" panose="020B0606020202030204" pitchFamily="34" charset="0"/>
              </a:rPr>
              <a:t>Negócios é o planeamento  e a coordenação de reuniões importantes e de qualidade, com </a:t>
            </a:r>
            <a:r>
              <a:rPr lang="pt-PT" sz="1200" dirty="0" smtClean="0">
                <a:latin typeface="Arial Narrow" panose="020B0606020202030204" pitchFamily="34" charset="0"/>
              </a:rPr>
              <a:t>objectivos </a:t>
            </a:r>
            <a:r>
              <a:rPr lang="pt-PT" sz="1200" dirty="0">
                <a:latin typeface="Arial Narrow" panose="020B0606020202030204" pitchFamily="34" charset="0"/>
              </a:rPr>
              <a:t> específicos e bem determinados. O agendamento e a coordenação das reuniões dependem da existência de uma contraparte disposta a reunir-se com os representantes das empresas ou empreendedores inscritos, com </a:t>
            </a:r>
            <a:r>
              <a:rPr lang="pt-PT" sz="1200" dirty="0" smtClean="0">
                <a:latin typeface="Arial Narrow" panose="020B0606020202030204" pitchFamily="34" charset="0"/>
              </a:rPr>
              <a:t>objectivos </a:t>
            </a:r>
            <a:r>
              <a:rPr lang="pt-PT" sz="1200" dirty="0">
                <a:latin typeface="Arial Narrow" panose="020B0606020202030204" pitchFamily="34" charset="0"/>
              </a:rPr>
              <a:t> muito claros. Os participantes devem ter capacidade de decisão</a:t>
            </a:r>
            <a:r>
              <a:rPr lang="pt-PT" sz="1200" dirty="0" smtClean="0">
                <a:latin typeface="Arial Narrow" panose="020B0606020202030204" pitchFamily="34" charset="0"/>
              </a:rPr>
              <a:t>.</a:t>
            </a:r>
            <a:endParaRPr lang="pt-PT" sz="1200" dirty="0">
              <a:latin typeface="Arial Narrow" panose="020B0606020202030204" pitchFamily="34" charset="0"/>
            </a:endParaRPr>
          </a:p>
        </p:txBody>
      </p:sp>
      <p:pic>
        <p:nvPicPr>
          <p:cNvPr id="7" name="Picture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8" y="954020"/>
            <a:ext cx="1934482" cy="1174506"/>
          </a:xfrm>
          <a:prstGeom prst="rect">
            <a:avLst/>
          </a:prstGeom>
        </p:spPr>
      </p:pic>
      <p:sp>
        <p:nvSpPr>
          <p:cNvPr id="2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Marcador de Posição de Conteúdo 3" descr="logowhite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46895" y="825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  <p:sp>
        <p:nvSpPr>
          <p:cNvPr id="35" name="CaixaDeTexto 67"/>
          <p:cNvSpPr txBox="1"/>
          <p:nvPr/>
        </p:nvSpPr>
        <p:spPr>
          <a:xfrm>
            <a:off x="113665" y="3053715"/>
            <a:ext cx="280352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/>
              <a:t>09-11 </a:t>
            </a:r>
            <a:r>
              <a:rPr lang="pt-PT" sz="2400" dirty="0" smtClean="0">
                <a:sym typeface="+mn-ea"/>
              </a:rPr>
              <a:t>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656928" y="78433"/>
            <a:ext cx="9114634" cy="6734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pt-PT" sz="14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BENEFÍCIOS DA RONDA / RODADA </a:t>
            </a:r>
            <a:r>
              <a:rPr lang="pt-PT" sz="1400" dirty="0">
                <a:solidFill>
                  <a:srgbClr val="FFFF00"/>
                </a:solidFill>
                <a:latin typeface="Arial Narrow" panose="020B0606020202030204" pitchFamily="34" charset="0"/>
              </a:rPr>
              <a:t> </a:t>
            </a:r>
            <a:r>
              <a:rPr lang="pt-PT" sz="14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DE NEGÓCIOS DO FÓRUM</a:t>
            </a:r>
            <a:endParaRPr lang="pt-PT" sz="140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pt-PT" sz="1200" dirty="0" smtClean="0">
                <a:latin typeface="Arial Narrow" panose="020B0606020202030204" pitchFamily="34" charset="0"/>
              </a:rPr>
              <a:t>Se </a:t>
            </a:r>
            <a:r>
              <a:rPr lang="pt-PT" sz="1200" dirty="0">
                <a:latin typeface="Arial Narrow" panose="020B0606020202030204" pitchFamily="34" charset="0"/>
              </a:rPr>
              <a:t>a sua empresa ou </a:t>
            </a:r>
            <a:r>
              <a:rPr lang="pt-PT" sz="1200" dirty="0" smtClean="0">
                <a:latin typeface="Arial Narrow" panose="020B0606020202030204" pitchFamily="34" charset="0"/>
              </a:rPr>
              <a:t>actividade </a:t>
            </a:r>
            <a:r>
              <a:rPr lang="pt-PT" sz="1200" dirty="0">
                <a:latin typeface="Arial Narrow" panose="020B0606020202030204" pitchFamily="34" charset="0"/>
              </a:rPr>
              <a:t> estiver ligada ao comércio, importação e exportação, logística, investimento e participação empresarial, exercício da função de executivo de inovação, Tecnologias de Informação, Marketing, Comércio </a:t>
            </a:r>
            <a:r>
              <a:rPr lang="pt-PT" sz="1200" dirty="0" smtClean="0">
                <a:latin typeface="Arial Narrow" panose="020B0606020202030204" pitchFamily="34" charset="0"/>
              </a:rPr>
              <a:t>Electrónico, </a:t>
            </a:r>
            <a:r>
              <a:rPr lang="pt-PT" sz="1200" dirty="0">
                <a:latin typeface="Arial Narrow" panose="020B0606020202030204" pitchFamily="34" charset="0"/>
              </a:rPr>
              <a:t>agricultura, pecuária, turismo, hotelaria, formação ou consultoria, uma reunião na Ronda / Rodada  de Negócios pode oferecer-lhe importantes oportunidades de negócio, assim como ajudá-lo a encontrar soluções para expandir o seu mercado, ligando-o a parceiros ou potenciais parceiros estratégicos num mercado de elevado potencial e pleno de oportunidades de </a:t>
            </a:r>
            <a:r>
              <a:rPr lang="pt-PT" sz="1200" dirty="0" smtClean="0">
                <a:latin typeface="Arial Narrow" panose="020B0606020202030204" pitchFamily="34" charset="0"/>
              </a:rPr>
              <a:t>negócios.</a:t>
            </a: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pt-PT" sz="1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Os principais benefícios de participar na Ronda  de Negócios do Fórum são:</a:t>
            </a:r>
            <a:endParaRPr lang="pt-PT" sz="12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lvl="0" algn="just">
              <a:lnSpc>
                <a:spcPts val="1400"/>
              </a:lnSpc>
            </a:pPr>
            <a:r>
              <a:rPr lang="pt-PT" sz="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</a:rPr>
              <a:t>Economia </a:t>
            </a:r>
            <a:r>
              <a:rPr lang="pt-PT" sz="1200" dirty="0">
                <a:latin typeface="Arial Narrow" panose="020B0606020202030204" pitchFamily="34" charset="0"/>
              </a:rPr>
              <a:t>de tempo e logística: cada executivo ou empreendedor, através da Ronda  de Negócios, poderá realizar até 16 reuniões de 30 minutos cada, durante o dia </a:t>
            </a:r>
            <a:r>
              <a:rPr lang="pt-PT" sz="1200" dirty="0" smtClean="0">
                <a:latin typeface="Arial Narrow" panose="020B0606020202030204" pitchFamily="34" charset="0"/>
              </a:rPr>
              <a:t>09</a:t>
            </a:r>
            <a:r>
              <a:rPr lang="pt-PT" sz="1200" dirty="0" smtClean="0"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de </a:t>
            </a:r>
            <a:r>
              <a:rPr lang="pt-PT" sz="1200" dirty="0" smtClean="0">
                <a:latin typeface="Arial Narrow" panose="020B0606020202030204" pitchFamily="34" charset="0"/>
              </a:rPr>
              <a:t>Junho</a:t>
            </a:r>
            <a:r>
              <a:rPr lang="pt-PT" sz="1200" dirty="0" smtClean="0"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de 2021, sendo que cada uma das reuniões é previamente preparada, o que possibilitará resultados concretos de acordo com os </a:t>
            </a:r>
            <a:r>
              <a:rPr lang="pt-PT" sz="1200" dirty="0" smtClean="0">
                <a:latin typeface="Arial Narrow" panose="020B0606020202030204" pitchFamily="34" charset="0"/>
              </a:rPr>
              <a:t>objectivos </a:t>
            </a:r>
            <a:r>
              <a:rPr lang="pt-PT" sz="1200" dirty="0">
                <a:latin typeface="Arial Narrow" panose="020B0606020202030204" pitchFamily="34" charset="0"/>
              </a:rPr>
              <a:t>definidos. Se a sua empresa inscrever, por exemplo, 4 executivos, ela poderá realizar até 64 reuniões importantes com executivos de 20 países num único dia, o que em outras circunstâncias significaria semanas ou mesmo meses de viagens, estadias, coordenação e tempo necessário para o efeito</a:t>
            </a:r>
            <a:r>
              <a:rPr lang="pt-PT" sz="1200" dirty="0" smtClean="0">
                <a:latin typeface="Arial Narrow" panose="020B0606020202030204" pitchFamily="34" charset="0"/>
              </a:rPr>
              <a:t>.</a:t>
            </a:r>
            <a:endParaRPr lang="pt-PT" sz="1200" dirty="0" smtClean="0">
              <a:latin typeface="Arial Narrow" panose="020B0606020202030204" pitchFamily="34" charset="0"/>
            </a:endParaRPr>
          </a:p>
          <a:p>
            <a:pPr lvl="0" algn="just">
              <a:lnSpc>
                <a:spcPts val="1400"/>
              </a:lnSpc>
            </a:pPr>
            <a:endParaRPr lang="pt-PT" sz="1200" dirty="0">
              <a:latin typeface="Arial Narrow" panose="020B0606020202030204" pitchFamily="34" charset="0"/>
            </a:endParaRPr>
          </a:p>
          <a:p>
            <a:pPr lvl="0" algn="just">
              <a:lnSpc>
                <a:spcPts val="1400"/>
              </a:lnSpc>
            </a:pPr>
            <a:r>
              <a:rPr lang="pt-PT" sz="800" dirty="0">
                <a:solidFill>
                  <a:srgbClr val="FFFF00"/>
                </a:solidFill>
                <a:latin typeface="Arial Narrow" panose="020B0606020202030204" pitchFamily="34" charset="0"/>
              </a:rPr>
              <a:t>■ </a:t>
            </a:r>
            <a:r>
              <a:rPr lang="pt-PT" sz="1200" dirty="0" smtClean="0">
                <a:latin typeface="Arial Narrow" panose="020B0606020202030204" pitchFamily="34" charset="0"/>
              </a:rPr>
              <a:t>Expansão </a:t>
            </a:r>
            <a:r>
              <a:rPr lang="pt-PT" sz="1200" dirty="0">
                <a:latin typeface="Arial Narrow" panose="020B0606020202030204" pitchFamily="34" charset="0"/>
              </a:rPr>
              <a:t>da sua base de contactos de </a:t>
            </a:r>
            <a:r>
              <a:rPr lang="pt-PT" sz="1200" dirty="0" smtClean="0">
                <a:latin typeface="Arial Narrow" panose="020B0606020202030204" pitchFamily="34" charset="0"/>
              </a:rPr>
              <a:t>negócio </a:t>
            </a:r>
            <a:r>
              <a:rPr lang="pt-PT" sz="1200" dirty="0">
                <a:latin typeface="Arial Narrow" panose="020B0606020202030204" pitchFamily="34" charset="0"/>
              </a:rPr>
              <a:t>e conhecer outros </a:t>
            </a:r>
            <a:r>
              <a:rPr lang="pt-PT" sz="1200" i="1" dirty="0" err="1">
                <a:latin typeface="Arial Narrow" panose="020B0606020202030204" pitchFamily="34" charset="0"/>
              </a:rPr>
              <a:t>players</a:t>
            </a:r>
            <a:r>
              <a:rPr lang="pt-PT" sz="1200" dirty="0">
                <a:latin typeface="Arial Narrow" panose="020B0606020202030204" pitchFamily="34" charset="0"/>
              </a:rPr>
              <a:t> do seu sector </a:t>
            </a:r>
            <a:r>
              <a:rPr lang="pt-PT" sz="1200" i="1" dirty="0">
                <a:latin typeface="Arial Narrow" panose="020B0606020202030204" pitchFamily="34" charset="0"/>
              </a:rPr>
              <a:t>Core</a:t>
            </a:r>
            <a:r>
              <a:rPr lang="pt-PT" sz="1200" dirty="0">
                <a:latin typeface="Arial Narrow" panose="020B0606020202030204" pitchFamily="34" charset="0"/>
              </a:rPr>
              <a:t>, fazendo alianças e parcerias que permitam alargar a sua rede de negócios</a:t>
            </a:r>
            <a:r>
              <a:rPr lang="pt-PT" sz="1200" dirty="0" smtClean="0">
                <a:latin typeface="Arial Narrow" panose="020B0606020202030204" pitchFamily="34" charset="0"/>
              </a:rPr>
              <a:t>.</a:t>
            </a:r>
            <a:endParaRPr lang="pt-PT" sz="1200" dirty="0" smtClean="0">
              <a:latin typeface="Arial Narrow" panose="020B0606020202030204" pitchFamily="34" charset="0"/>
            </a:endParaRPr>
          </a:p>
          <a:p>
            <a:pPr lvl="0" algn="just">
              <a:lnSpc>
                <a:spcPts val="1400"/>
              </a:lnSpc>
            </a:pPr>
            <a:endParaRPr lang="pt-PT" sz="1200" dirty="0">
              <a:latin typeface="Arial Narrow" panose="020B0606020202030204" pitchFamily="34" charset="0"/>
            </a:endParaRPr>
          </a:p>
          <a:p>
            <a:pPr lvl="0" algn="just">
              <a:lnSpc>
                <a:spcPts val="1400"/>
              </a:lnSpc>
            </a:pPr>
            <a:r>
              <a:rPr lang="pt-PT" sz="800" dirty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800" dirty="0">
                <a:solidFill>
                  <a:srgbClr val="00808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</a:rPr>
              <a:t>Estabelecer </a:t>
            </a:r>
            <a:r>
              <a:rPr lang="pt-PT" sz="1200" dirty="0">
                <a:latin typeface="Arial Narrow" panose="020B0606020202030204" pitchFamily="34" charset="0"/>
              </a:rPr>
              <a:t>contactos com as principais empresas e profissionais do sector da sua </a:t>
            </a:r>
            <a:r>
              <a:rPr lang="pt-PT" sz="1200" dirty="0" smtClean="0">
                <a:latin typeface="Arial Narrow" panose="020B0606020202030204" pitchFamily="34" charset="0"/>
              </a:rPr>
              <a:t>actividade </a:t>
            </a:r>
            <a:r>
              <a:rPr lang="pt-PT" sz="1200" dirty="0">
                <a:latin typeface="Arial Narrow" panose="020B0606020202030204" pitchFamily="34" charset="0"/>
              </a:rPr>
              <a:t>que, de outra forma, seriam muito difíceis de conseguir</a:t>
            </a:r>
            <a:r>
              <a:rPr lang="pt-PT" sz="1200" dirty="0" smtClean="0">
                <a:latin typeface="Arial Narrow" panose="020B0606020202030204" pitchFamily="34" charset="0"/>
              </a:rPr>
              <a:t>.</a:t>
            </a:r>
            <a:endParaRPr lang="pt-PT" sz="1200" dirty="0" smtClean="0">
              <a:latin typeface="Arial Narrow" panose="020B0606020202030204" pitchFamily="34" charset="0"/>
            </a:endParaRPr>
          </a:p>
          <a:p>
            <a:pPr lvl="0" algn="just">
              <a:lnSpc>
                <a:spcPts val="1400"/>
              </a:lnSpc>
            </a:pPr>
            <a:endParaRPr lang="pt-PT" sz="1200" dirty="0">
              <a:latin typeface="Arial Narrow" panose="020B0606020202030204" pitchFamily="34" charset="0"/>
            </a:endParaRPr>
          </a:p>
          <a:p>
            <a:pPr lvl="0" algn="just">
              <a:lnSpc>
                <a:spcPts val="1400"/>
              </a:lnSpc>
            </a:pPr>
            <a:r>
              <a:rPr lang="pt-PT" sz="800" dirty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</a:rPr>
              <a:t>Expandir </a:t>
            </a:r>
            <a:r>
              <a:rPr lang="pt-PT" sz="1200" dirty="0">
                <a:latin typeface="Arial Narrow" panose="020B0606020202030204" pitchFamily="34" charset="0"/>
              </a:rPr>
              <a:t>as suas redes comerciais e de negócio no mercado africano, americano e de outros continentes</a:t>
            </a:r>
            <a:r>
              <a:rPr lang="pt-PT" sz="1200" dirty="0" smtClean="0">
                <a:latin typeface="Arial Narrow" panose="020B0606020202030204" pitchFamily="34" charset="0"/>
              </a:rPr>
              <a:t>.</a:t>
            </a:r>
            <a:endParaRPr lang="pt-PT" sz="1200" dirty="0" smtClean="0">
              <a:latin typeface="Arial Narrow" panose="020B0606020202030204" pitchFamily="34" charset="0"/>
            </a:endParaRPr>
          </a:p>
          <a:p>
            <a:pPr lvl="0" algn="just">
              <a:lnSpc>
                <a:spcPts val="1400"/>
              </a:lnSpc>
            </a:pP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pt-PT" sz="1200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SUPORTE </a:t>
            </a:r>
            <a:r>
              <a:rPr lang="pt-PT" sz="1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AOS NEGÓCIOS E ÀS INICIATIVAS EMPRESARIAIS</a:t>
            </a:r>
            <a:endParaRPr lang="pt-PT" sz="12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pt-PT" sz="1200" dirty="0">
                <a:latin typeface="Arial Narrow" panose="020B0606020202030204" pitchFamily="34" charset="0"/>
              </a:rPr>
              <a:t>O ATLANTIC BUSINESS CENTER e a sua rede dos parceiros estratégicos, </a:t>
            </a:r>
            <a:r>
              <a:rPr lang="pt-PT" sz="1200" dirty="0" smtClean="0">
                <a:latin typeface="Arial Narrow" panose="020B0606020202030204" pitchFamily="34" charset="0"/>
              </a:rPr>
              <a:t>os </a:t>
            </a:r>
            <a:r>
              <a:rPr lang="pt-PT" sz="1200" i="1" dirty="0" smtClean="0">
                <a:latin typeface="Arial Narrow" panose="020B0606020202030204" pitchFamily="34" charset="0"/>
              </a:rPr>
              <a:t>“ASSOCIATED </a:t>
            </a:r>
            <a:r>
              <a:rPr lang="pt-PT" sz="1200" i="1" dirty="0">
                <a:latin typeface="Arial Narrow" panose="020B0606020202030204" pitchFamily="34" charset="0"/>
              </a:rPr>
              <a:t>PARTNERS”,</a:t>
            </a:r>
            <a:r>
              <a:rPr lang="pt-PT" sz="1200" dirty="0">
                <a:latin typeface="Arial Narrow" panose="020B0606020202030204" pitchFamily="34" charset="0"/>
              </a:rPr>
              <a:t> apoiam a sua empresa, ajudando-a a posicionar-se nos mercados, antes, durante e após o evento.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pt-PT" sz="1200" dirty="0" smtClean="0">
                <a:latin typeface="Arial Narrow" panose="020B0606020202030204" pitchFamily="34" charset="0"/>
              </a:rPr>
              <a:t>Os </a:t>
            </a:r>
            <a:r>
              <a:rPr lang="pt-PT" sz="1200" dirty="0">
                <a:latin typeface="Arial Narrow" panose="020B0606020202030204" pitchFamily="34" charset="0"/>
              </a:rPr>
              <a:t>Parceiros, aqui designados </a:t>
            </a:r>
            <a:r>
              <a:rPr lang="pt-PT" sz="1200" i="1" dirty="0">
                <a:latin typeface="Arial Narrow" panose="020B0606020202030204" pitchFamily="34" charset="0"/>
              </a:rPr>
              <a:t>ASSOCIATED PARTNERS</a:t>
            </a:r>
            <a:r>
              <a:rPr lang="pt-PT" sz="1200" dirty="0">
                <a:latin typeface="Arial Narrow" panose="020B0606020202030204" pitchFamily="34" charset="0"/>
              </a:rPr>
              <a:t>, planeiam , dirigem e coordenam as </a:t>
            </a:r>
            <a:r>
              <a:rPr lang="pt-PT" sz="1200" dirty="0" smtClean="0">
                <a:latin typeface="Arial Narrow" panose="020B0606020202030204" pitchFamily="34" charset="0"/>
              </a:rPr>
              <a:t>actividades </a:t>
            </a:r>
            <a:r>
              <a:rPr lang="pt-PT" sz="1200" dirty="0">
                <a:latin typeface="Arial Narrow" panose="020B0606020202030204" pitchFamily="34" charset="0"/>
              </a:rPr>
              <a:t>relacionadas à comercialização e venda de produtos e / ou serviços geridos </a:t>
            </a:r>
            <a:r>
              <a:rPr lang="pt-PT" sz="1200" dirty="0" err="1">
                <a:latin typeface="Arial Narrow" panose="020B0606020202030204" pitchFamily="34" charset="0"/>
              </a:rPr>
              <a:t>pelo</a:t>
            </a:r>
            <a:r>
              <a:rPr lang="pt-PT" sz="1200" dirty="0">
                <a:latin typeface="Arial Narrow" panose="020B0606020202030204" pitchFamily="34" charset="0"/>
              </a:rPr>
              <a:t> ATLANTIC BUSINESS FÓRUM, bem com apoia as empresas e empreendedores nos marcados </a:t>
            </a:r>
            <a:r>
              <a:rPr lang="pt-PT" sz="1200" dirty="0" smtClean="0">
                <a:latin typeface="Arial Narrow" panose="020B0606020202030204" pitchFamily="34" charset="0"/>
              </a:rPr>
              <a:t>onde actuam.</a:t>
            </a: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pt-PT" sz="1200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As actividades dos </a:t>
            </a:r>
            <a:r>
              <a:rPr lang="pt-PT" sz="1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ASSOCIATED PARTNERS, consistem </a:t>
            </a:r>
            <a:r>
              <a:rPr lang="pt-PT" sz="1200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no </a:t>
            </a:r>
            <a:r>
              <a:rPr lang="pt-PT" sz="1200" b="1" i="1" dirty="0" err="1" smtClean="0">
                <a:solidFill>
                  <a:srgbClr val="FFFF00"/>
                </a:solidFill>
                <a:latin typeface="Arial Narrow" panose="020B0606020202030204" pitchFamily="34" charset="0"/>
              </a:rPr>
              <a:t>segunte</a:t>
            </a:r>
            <a:r>
              <a:rPr lang="pt-PT" sz="1200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:</a:t>
            </a:r>
            <a:endParaRPr lang="pt-PT" sz="12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pt-PT" sz="800" dirty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</a:rPr>
              <a:t>Coordenação </a:t>
            </a:r>
            <a:r>
              <a:rPr lang="pt-PT" sz="1200" dirty="0">
                <a:latin typeface="Arial Narrow" panose="020B0606020202030204" pitchFamily="34" charset="0"/>
              </a:rPr>
              <a:t>das </a:t>
            </a:r>
            <a:r>
              <a:rPr lang="pt-PT" sz="1200" dirty="0" smtClean="0">
                <a:latin typeface="Arial Narrow" panose="020B0606020202030204" pitchFamily="34" charset="0"/>
              </a:rPr>
              <a:t>actividades </a:t>
            </a:r>
            <a:r>
              <a:rPr lang="pt-PT" sz="1200" dirty="0">
                <a:latin typeface="Arial Narrow" panose="020B0606020202030204" pitchFamily="34" charset="0"/>
              </a:rPr>
              <a:t>da rede empresarial na região geográfica sob a sua </a:t>
            </a:r>
            <a:r>
              <a:rPr lang="pt-PT" sz="1200" dirty="0" smtClean="0">
                <a:latin typeface="Arial Narrow" panose="020B0606020202030204" pitchFamily="34" charset="0"/>
              </a:rPr>
              <a:t>direcção;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pt-PT" sz="800" dirty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>
                <a:solidFill>
                  <a:srgbClr val="00808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</a:rPr>
              <a:t>Definição </a:t>
            </a:r>
            <a:r>
              <a:rPr lang="pt-PT" sz="1200" dirty="0">
                <a:latin typeface="Arial Narrow" panose="020B0606020202030204" pitchFamily="34" charset="0"/>
              </a:rPr>
              <a:t>e gestão do mercado sob a sua </a:t>
            </a:r>
            <a:r>
              <a:rPr lang="pt-PT" sz="1200" dirty="0" smtClean="0">
                <a:latin typeface="Arial Narrow" panose="020B0606020202030204" pitchFamily="34" charset="0"/>
              </a:rPr>
              <a:t>direcção;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pt-PT" sz="800" dirty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>
                <a:solidFill>
                  <a:srgbClr val="00808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</a:rPr>
              <a:t>Planeamento </a:t>
            </a:r>
            <a:r>
              <a:rPr lang="pt-PT" sz="1200" dirty="0">
                <a:latin typeface="Arial Narrow" panose="020B0606020202030204" pitchFamily="34" charset="0"/>
              </a:rPr>
              <a:t> e agendamento de reuniões;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pt-PT" sz="800" dirty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>
                <a:solidFill>
                  <a:srgbClr val="00808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</a:rPr>
              <a:t>Levantamento </a:t>
            </a:r>
            <a:r>
              <a:rPr lang="pt-PT" sz="1200" dirty="0">
                <a:latin typeface="Arial Narrow" panose="020B0606020202030204" pitchFamily="34" charset="0"/>
              </a:rPr>
              <a:t>de oportunidades e necessidades das empresas da rede;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pt-PT" sz="800" dirty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</a:rPr>
              <a:t>Preparação </a:t>
            </a:r>
            <a:r>
              <a:rPr lang="pt-PT" sz="1200" dirty="0">
                <a:latin typeface="Arial Narrow" panose="020B0606020202030204" pitchFamily="34" charset="0"/>
              </a:rPr>
              <a:t>de propostas;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pt-PT" sz="800" dirty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</a:rPr>
              <a:t>Negociação </a:t>
            </a:r>
            <a:r>
              <a:rPr lang="pt-PT" sz="1200" dirty="0">
                <a:latin typeface="Arial Narrow" panose="020B0606020202030204" pitchFamily="34" charset="0"/>
              </a:rPr>
              <a:t>com as entidades públicas com responsabilidade de atrair investimento externo para o </a:t>
            </a:r>
            <a:r>
              <a:rPr lang="pt-PT" sz="1200" dirty="0" smtClean="0">
                <a:latin typeface="Arial Narrow" panose="020B0606020202030204" pitchFamily="34" charset="0"/>
              </a:rPr>
              <a:t>respectivo </a:t>
            </a:r>
            <a:r>
              <a:rPr lang="pt-PT" sz="1200" dirty="0">
                <a:latin typeface="Arial Narrow" panose="020B0606020202030204" pitchFamily="34" charset="0"/>
              </a:rPr>
              <a:t>País, de modo a se conseguir os benefícios e as vantagens legais para as empresas interessadas;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pt-PT" sz="800" dirty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</a:rPr>
              <a:t>Garantia </a:t>
            </a:r>
            <a:r>
              <a:rPr lang="pt-PT" sz="1200" dirty="0">
                <a:latin typeface="Arial Narrow" panose="020B0606020202030204" pitchFamily="34" charset="0"/>
              </a:rPr>
              <a:t>da qualidade das iniciativas empresariais no território onde as empresas da rede </a:t>
            </a:r>
            <a:r>
              <a:rPr lang="pt-PT" sz="1200" dirty="0" smtClean="0">
                <a:latin typeface="Arial Narrow" panose="020B0606020202030204" pitchFamily="34" charset="0"/>
              </a:rPr>
              <a:t>actuam;</a:t>
            </a:r>
            <a:r>
              <a:rPr lang="pt-PT" sz="1200" dirty="0">
                <a:latin typeface="Arial Narrow" panose="020B0606020202030204" pitchFamily="34" charset="0"/>
              </a:rPr>
              <a:t> 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pt-PT" sz="800" dirty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</a:rPr>
              <a:t>Análise </a:t>
            </a:r>
            <a:r>
              <a:rPr lang="pt-PT" sz="1200" dirty="0">
                <a:latin typeface="Arial Narrow" panose="020B0606020202030204" pitchFamily="34" charset="0"/>
              </a:rPr>
              <a:t>de mercado;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400"/>
              </a:lnSpc>
            </a:pPr>
            <a:r>
              <a:rPr lang="pt-PT" sz="800" dirty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>
                <a:solidFill>
                  <a:srgbClr val="00808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</a:rPr>
              <a:t>Garantir </a:t>
            </a:r>
            <a:r>
              <a:rPr lang="pt-PT" sz="1200" dirty="0">
                <a:latin typeface="Arial Narrow" panose="020B0606020202030204" pitchFamily="34" charset="0"/>
              </a:rPr>
              <a:t>negócios entre clientes e fornecedores</a:t>
            </a:r>
            <a:r>
              <a:rPr lang="pt-PT" sz="1200" dirty="0" smtClean="0">
                <a:latin typeface="Arial Narrow" panose="020B0606020202030204" pitchFamily="34" charset="0"/>
              </a:rPr>
              <a:t>;</a:t>
            </a:r>
            <a:endParaRPr lang="pt-PT" sz="1200" dirty="0">
              <a:latin typeface="Arial Narrow" panose="020B0606020202030204" pitchFamily="34" charset="0"/>
            </a:endParaRPr>
          </a:p>
        </p:txBody>
      </p:sp>
      <p:pic>
        <p:nvPicPr>
          <p:cNvPr id="9" name="Picture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18" y="1396615"/>
            <a:ext cx="1934482" cy="1174506"/>
          </a:xfrm>
          <a:prstGeom prst="rect">
            <a:avLst/>
          </a:prstGeom>
        </p:spPr>
      </p:pic>
      <p:sp>
        <p:nvSpPr>
          <p:cNvPr id="2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101" name="CaixaDeTexto 67"/>
          <p:cNvSpPr txBox="1"/>
          <p:nvPr/>
        </p:nvSpPr>
        <p:spPr>
          <a:xfrm>
            <a:off x="0" y="2941955"/>
            <a:ext cx="260540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Marcador de Posição de Conteúdo 3" descr="logowhite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635" y="-317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2614943" y="650230"/>
            <a:ext cx="8631122" cy="5200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PT" sz="1200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As </a:t>
            </a:r>
            <a:r>
              <a:rPr lang="pt-PT" sz="1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responsabilidades dos ASSOCIATED PARTNERS abrangem, em </a:t>
            </a:r>
            <a:r>
              <a:rPr lang="pt-PT" sz="1200" b="1" i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particular, o seguinte:</a:t>
            </a:r>
            <a:r>
              <a:rPr lang="pt-PT" sz="1200" b="1" i="1" dirty="0">
                <a:solidFill>
                  <a:srgbClr val="FFFF00"/>
                </a:solidFill>
                <a:latin typeface="Arial Narrow" panose="020B0606020202030204" pitchFamily="34" charset="0"/>
              </a:rPr>
              <a:t> </a:t>
            </a:r>
            <a:endParaRPr lang="pt-PT" sz="1200" b="1" i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</a:rPr>
              <a:t>Coordenação </a:t>
            </a:r>
            <a:r>
              <a:rPr lang="pt-PT" sz="1200" dirty="0">
                <a:latin typeface="Arial Narrow" panose="020B0606020202030204" pitchFamily="34" charset="0"/>
              </a:rPr>
              <a:t>e gestão dos interesses das empresas da rede nas áreas em que </a:t>
            </a:r>
            <a:r>
              <a:rPr lang="pt-PT" sz="1200" dirty="0" smtClean="0">
                <a:latin typeface="Arial Narrow" panose="020B0606020202030204" pitchFamily="34" charset="0"/>
              </a:rPr>
              <a:t>actuam;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Validação e acompanhamento das propostas apresentadas </a:t>
            </a:r>
            <a:r>
              <a:rPr lang="pt-PT" sz="1200" dirty="0" err="1">
                <a:latin typeface="Arial Narrow" panose="020B0606020202030204" pitchFamily="34" charset="0"/>
              </a:rPr>
              <a:t>pelas</a:t>
            </a:r>
            <a:r>
              <a:rPr lang="pt-PT" sz="1200" dirty="0">
                <a:latin typeface="Arial Narrow" panose="020B0606020202030204" pitchFamily="34" charset="0"/>
              </a:rPr>
              <a:t> empresas da rede;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Acompanhamento dos negócios promovidos </a:t>
            </a:r>
            <a:r>
              <a:rPr lang="pt-PT" sz="1200" dirty="0" err="1">
                <a:latin typeface="Arial Narrow" panose="020B0606020202030204" pitchFamily="34" charset="0"/>
              </a:rPr>
              <a:t>pelas</a:t>
            </a:r>
            <a:r>
              <a:rPr lang="pt-PT" sz="1200" dirty="0">
                <a:latin typeface="Arial Narrow" panose="020B0606020202030204" pitchFamily="34" charset="0"/>
              </a:rPr>
              <a:t> empresas da rede;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Elaboração de relatórios periódicos e promoção de informações sobre </a:t>
            </a:r>
            <a:r>
              <a:rPr lang="pt-PT" sz="1200" dirty="0" smtClean="0">
                <a:latin typeface="Arial Narrow" panose="020B0606020202030204" pitchFamily="34" charset="0"/>
              </a:rPr>
              <a:t>as </a:t>
            </a:r>
            <a:r>
              <a:rPr lang="pt-PT" sz="1200" dirty="0">
                <a:latin typeface="Arial Narrow" panose="020B0606020202030204" pitchFamily="34" charset="0"/>
              </a:rPr>
              <a:t>oportunidades de negócios e de parcerias junto do sector privado nos </a:t>
            </a:r>
            <a:r>
              <a:rPr lang="pt-PT" sz="1200" dirty="0" smtClean="0">
                <a:latin typeface="Arial Narrow" panose="020B0606020202030204" pitchFamily="34" charset="0"/>
              </a:rPr>
              <a:t>respectivos </a:t>
            </a:r>
            <a:r>
              <a:rPr lang="pt-PT" sz="1200" dirty="0">
                <a:latin typeface="Arial Narrow" panose="020B0606020202030204" pitchFamily="34" charset="0"/>
              </a:rPr>
              <a:t>países; 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 smtClean="0"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Monitorar a satisfação das empresas locais integrantes da rede empresarial;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Propor soluções e condições para fornecimento de produtos e serviços; 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latin typeface="Arial Narrow" panose="020B0606020202030204" pitchFamily="34" charset="0"/>
              </a:rPr>
              <a:t>Actualizar a Base </a:t>
            </a:r>
            <a:r>
              <a:rPr lang="pt-PT" sz="1200" dirty="0">
                <a:latin typeface="Arial Narrow" panose="020B0606020202030204" pitchFamily="34" charset="0"/>
              </a:rPr>
              <a:t>de Dados de clientes, fornecedores e das empresas da rede em geral; 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Propor uma lista de produtos prioritários para o mercado sob a sua coordenação;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Elaboração de relatório periódico das necessidades do mercado ;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Definir campanhas promocionais para seu território comercial; 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Garantir o cumprimento das metas de vendas, definir e monitorar </a:t>
            </a:r>
            <a:r>
              <a:rPr lang="pt-PT" sz="1200" dirty="0" smtClean="0">
                <a:latin typeface="Arial Narrow" panose="020B0606020202030204" pitchFamily="34" charset="0"/>
              </a:rPr>
              <a:t>os seus </a:t>
            </a:r>
            <a:r>
              <a:rPr lang="pt-PT" sz="1200" dirty="0">
                <a:latin typeface="Arial Narrow" panose="020B0606020202030204" pitchFamily="34" charset="0"/>
              </a:rPr>
              <a:t>desvios, implementando </a:t>
            </a:r>
            <a:r>
              <a:rPr lang="pt-PT" sz="1200" dirty="0" smtClean="0">
                <a:latin typeface="Arial Narrow" panose="020B0606020202030204" pitchFamily="34" charset="0"/>
              </a:rPr>
              <a:t>acções correctivas, </a:t>
            </a:r>
            <a:r>
              <a:rPr lang="pt-PT" sz="1200" dirty="0">
                <a:latin typeface="Arial Narrow" panose="020B0606020202030204" pitchFamily="34" charset="0"/>
              </a:rPr>
              <a:t>se necessário; 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Estudar e analisar os diversos segmentos de mercado e canais de distribuição, propondo políticas a serem </a:t>
            </a:r>
            <a:r>
              <a:rPr lang="pt-PT" sz="1200" dirty="0" smtClean="0">
                <a:latin typeface="Arial Narrow" panose="020B0606020202030204" pitchFamily="34" charset="0"/>
              </a:rPr>
              <a:t>adoptadas;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endParaRPr lang="pt-PT" sz="1200" dirty="0" smtClean="0">
              <a:latin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■</a:t>
            </a:r>
            <a:r>
              <a:rPr lang="pt-PT" sz="1200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>
                <a:latin typeface="Arial Narrow" panose="020B0606020202030204" pitchFamily="34" charset="0"/>
              </a:rPr>
              <a:t>Criar e monitorar a implementação de um plano de marketing regular.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/>
            <a:r>
              <a:rPr lang="pt-PT" sz="1200" dirty="0">
                <a:latin typeface="Arial Narrow" panose="020B0606020202030204" pitchFamily="34" charset="0"/>
              </a:rPr>
              <a:t> 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/>
            <a:r>
              <a:rPr lang="pt-PT" sz="1200" dirty="0" smtClean="0">
                <a:latin typeface="Arial Narrow" panose="020B0606020202030204" pitchFamily="34" charset="0"/>
              </a:rPr>
              <a:t>Para o evento de Junho de 2021, em Cabo Verde, a Ronda / Rodada de Negócios será no dia 09 de Junho de 2021, das 09:00 às 19:00.</a:t>
            </a:r>
            <a:endParaRPr lang="pt-PT" sz="1200" dirty="0">
              <a:latin typeface="Arial Narrow" panose="020B0606020202030204" pitchFamily="34" charset="0"/>
            </a:endParaRPr>
          </a:p>
          <a:p>
            <a:pPr algn="just"/>
            <a:endParaRPr lang="pt-PT" sz="1200" dirty="0" smtClean="0">
              <a:latin typeface="Arial Narrow" panose="020B0606020202030204" pitchFamily="34" charset="0"/>
            </a:endParaRPr>
          </a:p>
          <a:p>
            <a:pPr algn="just"/>
            <a:r>
              <a:rPr lang="pt-PT" sz="1200" dirty="0" smtClean="0">
                <a:latin typeface="Arial Narrow" panose="020B0606020202030204" pitchFamily="34" charset="0"/>
              </a:rPr>
              <a:t>As </a:t>
            </a:r>
            <a:r>
              <a:rPr lang="pt-PT" sz="1200" dirty="0">
                <a:latin typeface="Arial Narrow" panose="020B0606020202030204" pitchFamily="34" charset="0"/>
              </a:rPr>
              <a:t>funções dos “</a:t>
            </a:r>
            <a:r>
              <a:rPr lang="pt-PT" sz="1200" i="1" dirty="0">
                <a:latin typeface="Arial Narrow" panose="020B0606020202030204" pitchFamily="34" charset="0"/>
              </a:rPr>
              <a:t>ASSOCIATED PARTNERS</a:t>
            </a:r>
            <a:r>
              <a:rPr lang="pt-PT" sz="1200" dirty="0">
                <a:latin typeface="Arial Narrow" panose="020B0606020202030204" pitchFamily="34" charset="0"/>
              </a:rPr>
              <a:t>” são muito </a:t>
            </a:r>
            <a:r>
              <a:rPr lang="pt-PT" sz="1200" dirty="0" smtClean="0">
                <a:latin typeface="Arial Narrow" panose="020B0606020202030204" pitchFamily="34" charset="0"/>
              </a:rPr>
              <a:t>importantes. Assim,, em </a:t>
            </a:r>
            <a:r>
              <a:rPr lang="pt-PT" sz="1200" dirty="0">
                <a:latin typeface="Arial Narrow" panose="020B0606020202030204" pitchFamily="34" charset="0"/>
              </a:rPr>
              <a:t>cada País onde o </a:t>
            </a:r>
            <a:r>
              <a:rPr lang="pt-PT" sz="1200" i="1" dirty="0">
                <a:latin typeface="Arial Narrow" panose="020B0606020202030204" pitchFamily="34" charset="0"/>
              </a:rPr>
              <a:t>ATLANTIC BUSINESS FÓRUM </a:t>
            </a:r>
            <a:r>
              <a:rPr lang="pt-PT" sz="1200" dirty="0" smtClean="0">
                <a:latin typeface="Arial Narrow" panose="020B0606020202030204" pitchFamily="34" charset="0"/>
              </a:rPr>
              <a:t>actua, </a:t>
            </a:r>
            <a:r>
              <a:rPr lang="pt-PT" sz="1200" dirty="0">
                <a:latin typeface="Arial Narrow" panose="020B0606020202030204" pitchFamily="34" charset="0"/>
              </a:rPr>
              <a:t>haverá uma equipa coordenada por um </a:t>
            </a:r>
            <a:r>
              <a:rPr lang="pt-PT" sz="1200" i="1" dirty="0">
                <a:latin typeface="Arial Narrow" panose="020B0606020202030204" pitchFamily="34" charset="0"/>
              </a:rPr>
              <a:t>ASSOCIATED PARTNER</a:t>
            </a:r>
            <a:r>
              <a:rPr lang="pt-PT" sz="1200" dirty="0">
                <a:latin typeface="Arial Narrow" panose="020B0606020202030204" pitchFamily="34" charset="0"/>
              </a:rPr>
              <a:t>, complementando sua </a:t>
            </a:r>
            <a:r>
              <a:rPr lang="pt-PT" sz="1200" dirty="0" smtClean="0">
                <a:latin typeface="Arial Narrow" panose="020B0606020202030204" pitchFamily="34" charset="0"/>
              </a:rPr>
              <a:t>acção </a:t>
            </a:r>
            <a:r>
              <a:rPr lang="pt-PT" sz="1200" dirty="0">
                <a:latin typeface="Arial Narrow" panose="020B0606020202030204" pitchFamily="34" charset="0"/>
              </a:rPr>
              <a:t>com a de gestor representante da </a:t>
            </a:r>
            <a:r>
              <a:rPr lang="pt-PT" sz="1200" i="1" dirty="0">
                <a:latin typeface="Arial Narrow" panose="020B0606020202030204" pitchFamily="34" charset="0"/>
              </a:rPr>
              <a:t>ATLANTIC BUSINESS FÓRUM</a:t>
            </a:r>
            <a:r>
              <a:rPr lang="pt-PT" sz="1200" dirty="0">
                <a:latin typeface="Arial Narrow" panose="020B0606020202030204" pitchFamily="34" charset="0"/>
              </a:rPr>
              <a:t>.   </a:t>
            </a:r>
            <a:endParaRPr lang="pt-PT" sz="1200" dirty="0">
              <a:latin typeface="Arial Narrow" panose="020B0606020202030204" pitchFamily="34" charset="0"/>
            </a:endParaRPr>
          </a:p>
        </p:txBody>
      </p:sp>
      <p:pic>
        <p:nvPicPr>
          <p:cNvPr id="9" name="Picture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3" y="1404235"/>
            <a:ext cx="1934482" cy="1174506"/>
          </a:xfrm>
          <a:prstGeom prst="rect">
            <a:avLst/>
          </a:prstGeom>
        </p:spPr>
      </p:pic>
      <p:sp>
        <p:nvSpPr>
          <p:cNvPr id="2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101" name="CaixaDeTexto 67"/>
          <p:cNvSpPr txBox="1"/>
          <p:nvPr/>
        </p:nvSpPr>
        <p:spPr>
          <a:xfrm>
            <a:off x="0" y="2941955"/>
            <a:ext cx="260540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pic>
        <p:nvPicPr>
          <p:cNvPr id="3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Marcador de Posição de Conteúdo 3" descr="logowhite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46895" y="825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192"/>
          <p:cNvCxnSpPr/>
          <p:nvPr/>
        </p:nvCxnSpPr>
        <p:spPr>
          <a:xfrm>
            <a:off x="9350295" y="4809234"/>
            <a:ext cx="0" cy="299446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149"/>
          <p:cNvCxnSpPr/>
          <p:nvPr/>
        </p:nvCxnSpPr>
        <p:spPr>
          <a:xfrm>
            <a:off x="6201236" y="2051568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148"/>
          <p:cNvCxnSpPr/>
          <p:nvPr/>
        </p:nvCxnSpPr>
        <p:spPr>
          <a:xfrm>
            <a:off x="925446" y="2906161"/>
            <a:ext cx="2899882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55571" y="2315733"/>
            <a:ext cx="1153227" cy="1166021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2020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01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Agosto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80" name="Rectangle: Rounded Corners 103"/>
          <p:cNvSpPr/>
          <p:nvPr/>
        </p:nvSpPr>
        <p:spPr>
          <a:xfrm>
            <a:off x="12967" y="5123755"/>
            <a:ext cx="2056531" cy="115156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200" dirty="0">
                <a:solidFill>
                  <a:schemeClr val="bg1"/>
                </a:solidFill>
              </a:rPr>
              <a:t>Abertura de inscrições </a:t>
            </a:r>
            <a:r>
              <a:rPr lang="pt-PT" sz="1200" dirty="0" smtClean="0">
                <a:solidFill>
                  <a:schemeClr val="bg1"/>
                </a:solidFill>
              </a:rPr>
              <a:t>para</a:t>
            </a:r>
            <a:r>
              <a:rPr lang="pt-PT" sz="1200" dirty="0" smtClean="0">
                <a:solidFill>
                  <a:schemeClr val="bg1"/>
                </a:solidFill>
              </a:rPr>
              <a:t> manifestação</a:t>
            </a:r>
            <a:endParaRPr lang="pt-PT" sz="1200" dirty="0" smtClean="0">
              <a:solidFill>
                <a:schemeClr val="bg1"/>
              </a:solidFill>
            </a:endParaRPr>
          </a:p>
          <a:p>
            <a:pPr algn="ctr"/>
            <a:r>
              <a:rPr lang="pt-PT" sz="1200" dirty="0" smtClean="0">
                <a:solidFill>
                  <a:schemeClr val="bg1"/>
                </a:solidFill>
              </a:rPr>
              <a:t>de interesse e participação no Fórum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1" name="Rectangle: Rounded Corners 111"/>
          <p:cNvSpPr/>
          <p:nvPr/>
        </p:nvSpPr>
        <p:spPr>
          <a:xfrm>
            <a:off x="5124006" y="845198"/>
            <a:ext cx="2173915" cy="108446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</a:rPr>
              <a:t>Prazo limite de inscrição para participar na </a:t>
            </a:r>
            <a:r>
              <a:rPr lang="pt-PT" sz="1200" dirty="0" smtClean="0">
                <a:solidFill>
                  <a:schemeClr val="bg1"/>
                </a:solidFill>
              </a:rPr>
              <a:t>rodada / ronda de negócios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82" name="Isosceles Triangle 145"/>
          <p:cNvSpPr/>
          <p:nvPr/>
        </p:nvSpPr>
        <p:spPr>
          <a:xfrm flipV="1">
            <a:off x="6103247" y="1951844"/>
            <a:ext cx="186224" cy="2210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3" name="Straight Connector 150"/>
          <p:cNvCxnSpPr/>
          <p:nvPr/>
        </p:nvCxnSpPr>
        <p:spPr>
          <a:xfrm>
            <a:off x="3671788" y="2903232"/>
            <a:ext cx="3859743" cy="0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158"/>
          <p:cNvCxnSpPr/>
          <p:nvPr/>
        </p:nvCxnSpPr>
        <p:spPr>
          <a:xfrm>
            <a:off x="726302" y="3485737"/>
            <a:ext cx="0" cy="1250862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159"/>
          <p:cNvCxnSpPr/>
          <p:nvPr/>
        </p:nvCxnSpPr>
        <p:spPr>
          <a:xfrm>
            <a:off x="713207" y="4745016"/>
            <a:ext cx="33960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60"/>
          <p:cNvCxnSpPr/>
          <p:nvPr/>
        </p:nvCxnSpPr>
        <p:spPr>
          <a:xfrm>
            <a:off x="1057241" y="4740867"/>
            <a:ext cx="0" cy="18593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Isosceles Triangle 161"/>
          <p:cNvSpPr/>
          <p:nvPr/>
        </p:nvSpPr>
        <p:spPr>
          <a:xfrm>
            <a:off x="951358" y="4881356"/>
            <a:ext cx="186224" cy="2210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8" name="Oval 87"/>
          <p:cNvSpPr/>
          <p:nvPr/>
        </p:nvSpPr>
        <p:spPr>
          <a:xfrm>
            <a:off x="5585551" y="2319749"/>
            <a:ext cx="1153227" cy="1166021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30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Abril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89" name="Straight Connector 192"/>
          <p:cNvCxnSpPr/>
          <p:nvPr/>
        </p:nvCxnSpPr>
        <p:spPr>
          <a:xfrm>
            <a:off x="7501298" y="4820058"/>
            <a:ext cx="0" cy="854356"/>
          </a:xfrm>
          <a:prstGeom prst="line">
            <a:avLst/>
          </a:prstGeom>
          <a:ln w="19050">
            <a:solidFill>
              <a:srgbClr val="92D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Isosceles Triangle 193"/>
          <p:cNvSpPr/>
          <p:nvPr/>
        </p:nvSpPr>
        <p:spPr>
          <a:xfrm>
            <a:off x="7404901" y="5605142"/>
            <a:ext cx="186224" cy="221052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1" name="Rectangle: Rounded Corners 198"/>
          <p:cNvSpPr/>
          <p:nvPr/>
        </p:nvSpPr>
        <p:spPr>
          <a:xfrm>
            <a:off x="6512269" y="5842775"/>
            <a:ext cx="1982128" cy="62153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RONDA / RODADA </a:t>
            </a:r>
            <a:endParaRPr lang="pt-PT" sz="14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 </a:t>
            </a:r>
            <a:endParaRPr lang="pt-PT" sz="14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NEGÓCIOS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2" name="Straight Connector 211"/>
          <p:cNvCxnSpPr/>
          <p:nvPr/>
        </p:nvCxnSpPr>
        <p:spPr>
          <a:xfrm>
            <a:off x="7510145" y="3349625"/>
            <a:ext cx="3653155" cy="3365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/>
          <p:cNvSpPr/>
          <p:nvPr/>
        </p:nvSpPr>
        <p:spPr>
          <a:xfrm>
            <a:off x="6919768" y="3646786"/>
            <a:ext cx="1200053" cy="115447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09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 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Junho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94" name="Straight Connector 144"/>
          <p:cNvCxnSpPr/>
          <p:nvPr/>
        </p:nvCxnSpPr>
        <p:spPr>
          <a:xfrm flipH="1">
            <a:off x="7508875" y="2898775"/>
            <a:ext cx="2540" cy="74803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149"/>
          <p:cNvCxnSpPr/>
          <p:nvPr/>
        </p:nvCxnSpPr>
        <p:spPr>
          <a:xfrm>
            <a:off x="3296111" y="2061093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: Rounded Corners 111"/>
          <p:cNvSpPr/>
          <p:nvPr/>
        </p:nvSpPr>
        <p:spPr>
          <a:xfrm>
            <a:off x="2204580" y="821581"/>
            <a:ext cx="2161434" cy="111265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</a:rPr>
              <a:t>Prazo limite de inscrição para participar </a:t>
            </a:r>
            <a:r>
              <a:rPr lang="pt-PT" sz="1200" dirty="0" smtClean="0">
                <a:solidFill>
                  <a:schemeClr val="bg1"/>
                </a:solidFill>
              </a:rPr>
              <a:t>no Fórum Empresarial e </a:t>
            </a:r>
            <a:r>
              <a:rPr lang="pt-PT" sz="1200" dirty="0">
                <a:solidFill>
                  <a:schemeClr val="bg1"/>
                </a:solidFill>
              </a:rPr>
              <a:t>nos encontros institucionais</a:t>
            </a:r>
            <a:endParaRPr lang="pt-PT" sz="1200" dirty="0">
              <a:solidFill>
                <a:schemeClr val="bg1"/>
              </a:solidFill>
            </a:endParaRPr>
          </a:p>
        </p:txBody>
      </p:sp>
      <p:sp>
        <p:nvSpPr>
          <p:cNvPr id="98" name="Isosceles Triangle 145"/>
          <p:cNvSpPr/>
          <p:nvPr/>
        </p:nvSpPr>
        <p:spPr>
          <a:xfrm flipV="1">
            <a:off x="3209139" y="1961369"/>
            <a:ext cx="186224" cy="221052"/>
          </a:xfrm>
          <a:prstGeom prst="triangl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9" name="Oval 98"/>
          <p:cNvSpPr/>
          <p:nvPr/>
        </p:nvSpPr>
        <p:spPr>
          <a:xfrm>
            <a:off x="2680426" y="2329274"/>
            <a:ext cx="1153227" cy="1166021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2021</a:t>
            </a:r>
            <a:endParaRPr lang="pt-PT" sz="20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31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de</a:t>
            </a:r>
            <a:endParaRPr lang="pt-PT" sz="120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Janeiro</a:t>
            </a:r>
            <a:endParaRPr lang="pt-PT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00" name="Straight Connector 212"/>
          <p:cNvCxnSpPr/>
          <p:nvPr/>
        </p:nvCxnSpPr>
        <p:spPr>
          <a:xfrm>
            <a:off x="11181921" y="2579257"/>
            <a:ext cx="0" cy="1513543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10485755" y="3782060"/>
            <a:ext cx="1416050" cy="13785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</a:t>
            </a:r>
            <a:r>
              <a:rPr lang="pt-PT" sz="105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 Junho</a:t>
            </a:r>
            <a:endParaRPr lang="pt-PT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05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Evento Social</a:t>
            </a:r>
            <a:endParaRPr lang="pt-PT" sz="105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05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20:30 </a:t>
            </a:r>
            <a:r>
              <a:rPr lang="pt-PT" sz="1050" b="1" dirty="0">
                <a:solidFill>
                  <a:srgbClr val="FFFF00"/>
                </a:solidFill>
                <a:latin typeface="Arial Narrow" panose="020B0606020202030204" pitchFamily="34" charset="0"/>
              </a:rPr>
              <a:t>– </a:t>
            </a:r>
            <a:r>
              <a:rPr lang="pt-PT" sz="105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23:00</a:t>
            </a:r>
            <a:endParaRPr lang="pt-PT" sz="105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10474960" y="1343025"/>
            <a:ext cx="1435100" cy="132207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1400" b="1" dirty="0">
                <a:solidFill>
                  <a:schemeClr val="tx1"/>
                </a:solidFill>
                <a:latin typeface="Arial Narrow" panose="020B0606020202030204" pitchFamily="34" charset="0"/>
              </a:rPr>
              <a:t>2021</a:t>
            </a:r>
            <a:endParaRPr lang="pt-PT" sz="14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05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13 Novembro</a:t>
            </a:r>
            <a:endParaRPr lang="pt-PT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05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Visitas Guiadas</a:t>
            </a:r>
            <a:endParaRPr lang="pt-PT" sz="1050" b="1" dirty="0" smtClean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05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17:00 </a:t>
            </a:r>
            <a:r>
              <a:rPr lang="pt-PT" sz="1050" b="1" dirty="0">
                <a:solidFill>
                  <a:srgbClr val="FFFF00"/>
                </a:solidFill>
                <a:latin typeface="Arial Narrow" panose="020B0606020202030204" pitchFamily="34" charset="0"/>
              </a:rPr>
              <a:t>– </a:t>
            </a:r>
            <a:r>
              <a:rPr lang="pt-PT" sz="105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19:00</a:t>
            </a:r>
            <a:endParaRPr lang="pt-PT" sz="1050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endParaRPr lang="pt-PT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8746731" y="3644948"/>
            <a:ext cx="1200053" cy="11544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pt-PT" sz="24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2021</a:t>
            </a:r>
            <a:endParaRPr lang="pt-PT" sz="2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10 </a:t>
            </a:r>
            <a:r>
              <a:rPr lang="pt-PT" sz="1200" dirty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</a:t>
            </a:r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 11</a:t>
            </a:r>
            <a:endParaRPr lang="pt-PT" sz="1200" dirty="0" smtClean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PT" sz="12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de Junho</a:t>
            </a:r>
            <a:endParaRPr lang="pt-PT" sz="12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7" name="Rectangle: Rounded Corners 198"/>
          <p:cNvSpPr/>
          <p:nvPr/>
        </p:nvSpPr>
        <p:spPr>
          <a:xfrm>
            <a:off x="8418601" y="5279079"/>
            <a:ext cx="1889494" cy="46071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1200"/>
              </a:lnSpc>
            </a:pPr>
            <a:r>
              <a:rPr lang="pt-PT" sz="1400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FORUM EMPRESARIAL</a:t>
            </a:r>
            <a:endParaRPr lang="pt-PT" sz="1400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08" name="Isosceles Triangle 193"/>
          <p:cNvSpPr/>
          <p:nvPr/>
        </p:nvSpPr>
        <p:spPr>
          <a:xfrm>
            <a:off x="9249150" y="5052464"/>
            <a:ext cx="195724" cy="221052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09" name="Straight Connector 149"/>
          <p:cNvCxnSpPr/>
          <p:nvPr/>
        </p:nvCxnSpPr>
        <p:spPr>
          <a:xfrm>
            <a:off x="9339205" y="3360962"/>
            <a:ext cx="0" cy="299445"/>
          </a:xfrm>
          <a:prstGeom prst="line">
            <a:avLst/>
          </a:prstGeom>
          <a:ln w="1905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CaixaDeTexto 118"/>
          <p:cNvSpPr/>
          <p:nvPr/>
        </p:nvSpPr>
        <p:spPr>
          <a:xfrm>
            <a:off x="4428954" y="39032"/>
            <a:ext cx="4628081" cy="52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 algn="ctr">
              <a:defRPr lang="en-US"/>
            </a:pPr>
            <a:r>
              <a:rPr lang="en-US" dirty="0" smtClean="0">
                <a:solidFill>
                  <a:srgbClr val="FFFF00"/>
                </a:solidFill>
              </a:rPr>
              <a:t>PRAZOS PARA A MANIFESTAÇÃO DE INTERESSE E INSCRIÇÕES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Imagem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5" y="12065"/>
            <a:ext cx="2095500" cy="5619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3" name="Marcador de Posição de Conteúdo 1" descr="logowhi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0435" y="-635"/>
            <a:ext cx="2367280" cy="73088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78419" y="2511963"/>
            <a:ext cx="2609574" cy="376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i="1" dirty="0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</a:rPr>
              <a:t>COMO PARTICIPAR</a:t>
            </a:r>
            <a:endParaRPr lang="pt-PT" i="1" dirty="0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72" name="Picture 9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" y="360175"/>
            <a:ext cx="5017546" cy="304636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318234" y="3028658"/>
            <a:ext cx="6106511" cy="2891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400" dirty="0">
                <a:solidFill>
                  <a:schemeClr val="bg1"/>
                </a:solidFill>
                <a:latin typeface="Arial Narrow" panose="020B0606020202030204" pitchFamily="34" charset="0"/>
              </a:rPr>
              <a:t>Todos os interessados estão convidados a participar no Fórum Empresarial subordinado ao </a:t>
            </a:r>
            <a:r>
              <a:rPr lang="pt-PT" sz="1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tema «</a:t>
            </a:r>
            <a:r>
              <a:rPr lang="pt-PT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>Oportunidades de Negócio e Parcerias Empresariais no Espaço da CEDAEO».</a:t>
            </a:r>
            <a:endParaRPr lang="pt-PT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pt-PT" sz="1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PT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>Para participar no Fórum é necessário </a:t>
            </a:r>
            <a:r>
              <a:rPr lang="pt-PT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efectuar </a:t>
            </a:r>
            <a:r>
              <a:rPr lang="pt-PT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>registo prévio, o qual poderá ser feito numa das seguintes modalidades: </a:t>
            </a:r>
            <a:endParaRPr lang="pt-PT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pt-PT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1" algn="just"/>
            <a:r>
              <a:rPr lang="pt-PT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>1. Registo online através da plataforma: </a:t>
            </a:r>
            <a:r>
              <a:rPr lang="pt-PT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www.atlanticbusinesscenter.com; </a:t>
            </a:r>
            <a:r>
              <a:rPr lang="pt-PT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>ou</a:t>
            </a:r>
            <a:endParaRPr lang="pt-PT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1" algn="just"/>
            <a:endParaRPr lang="pt-PT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lvl="1" algn="just"/>
            <a:r>
              <a:rPr lang="pt-PT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>2. Envio de um formulário de inscrição devidamente preenchido e que poderá ser descarregado na referida plataforma.</a:t>
            </a:r>
            <a:endParaRPr lang="pt-PT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endParaRPr lang="pt-PT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PT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>Para </a:t>
            </a:r>
            <a:r>
              <a:rPr lang="pt-PT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efeitos </a:t>
            </a:r>
            <a:r>
              <a:rPr lang="pt-PT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>de </a:t>
            </a:r>
            <a:r>
              <a:rPr lang="pt-PT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registo, devem </a:t>
            </a:r>
            <a:r>
              <a:rPr lang="pt-PT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>ser seguidas rigorosamente todas as instruções inseridas, quer no Regulamento do </a:t>
            </a:r>
            <a:r>
              <a:rPr lang="pt-PT" sz="14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Evento, </a:t>
            </a:r>
            <a:r>
              <a:rPr lang="pt-PT" sz="1400" i="1" dirty="0">
                <a:solidFill>
                  <a:schemeClr val="bg1"/>
                </a:solidFill>
                <a:latin typeface="Arial Narrow" panose="020B0606020202030204" pitchFamily="34" charset="0"/>
              </a:rPr>
              <a:t>quer no formulário de inscrição.</a:t>
            </a:r>
            <a:endParaRPr lang="pt-PT" sz="14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111"/>
          <p:cNvGrpSpPr/>
          <p:nvPr/>
        </p:nvGrpSpPr>
        <p:grpSpPr>
          <a:xfrm>
            <a:off x="6616533" y="96220"/>
            <a:ext cx="5497131" cy="2695822"/>
            <a:chOff x="643306" y="6439847"/>
            <a:chExt cx="5497131" cy="2695822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6" y="6439847"/>
              <a:ext cx="5497131" cy="269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m relacionad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043" y="7486750"/>
              <a:ext cx="704973" cy="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101" name="CaixaDeTexto 67"/>
          <p:cNvSpPr txBox="1"/>
          <p:nvPr/>
        </p:nvSpPr>
        <p:spPr>
          <a:xfrm>
            <a:off x="1241425" y="3049905"/>
            <a:ext cx="260540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pic>
        <p:nvPicPr>
          <p:cNvPr id="5" name="Image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Imagem 10" descr="logowh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2130" y="-12700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7"/>
          <p:cNvSpPr txBox="1"/>
          <p:nvPr/>
        </p:nvSpPr>
        <p:spPr>
          <a:xfrm>
            <a:off x="4299208" y="184439"/>
            <a:ext cx="2609574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b="1" i="1" dirty="0">
                <a:gradFill>
                  <a:gsLst>
                    <a:gs pos="0">
                      <a:srgbClr val="FBFB11"/>
                    </a:gs>
                    <a:gs pos="100000">
                      <a:srgbClr val="838309"/>
                    </a:gs>
                  </a:gsLst>
                  <a:lin scaled="0"/>
                </a:gradFill>
                <a:latin typeface="Arial Narrow" panose="020B0606020202030204" pitchFamily="34" charset="0"/>
              </a:rPr>
              <a:t>AGENDA DOS EVENTOS</a:t>
            </a:r>
            <a:endParaRPr lang="pt-PT" b="1" i="1" dirty="0">
              <a:gradFill>
                <a:gsLst>
                  <a:gs pos="0">
                    <a:srgbClr val="FBFB11"/>
                  </a:gs>
                  <a:gs pos="100000">
                    <a:srgbClr val="838309"/>
                  </a:gs>
                </a:gsLst>
                <a:lin scaled="0"/>
              </a:gradFill>
              <a:latin typeface="Arial Narrow" panose="020B0606020202030204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-2540" y="605790"/>
          <a:ext cx="12193270" cy="627316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447675"/>
                <a:gridCol w="119380"/>
                <a:gridCol w="447675"/>
                <a:gridCol w="1909445"/>
                <a:gridCol w="189230"/>
                <a:gridCol w="447675"/>
                <a:gridCol w="119380"/>
                <a:gridCol w="447675"/>
                <a:gridCol w="3053080"/>
                <a:gridCol w="189230"/>
                <a:gridCol w="643255"/>
                <a:gridCol w="172085"/>
                <a:gridCol w="389890"/>
                <a:gridCol w="3617595"/>
              </a:tblGrid>
              <a:tr h="490855"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400" b="1" i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CONFERÊNCIA INTERNACIONAL</a:t>
                      </a:r>
                      <a:endParaRPr lang="en-US" sz="1400" b="1" i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4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600" b="1" i="1" dirty="0" smtClean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CONFERÊNCIA INTERNACIONAL</a:t>
                      </a:r>
                      <a:endParaRPr lang="en-US" sz="1600" b="1" i="1" dirty="0" smtClean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4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4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400" b="1" i="1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scaled="0"/>
                          </a:gra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FÓRUM EMPRESARIAL</a:t>
                      </a:r>
                      <a:endParaRPr lang="en-US" sz="1400" b="1" i="1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scaled="0"/>
                        </a:gra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69240"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pt-PT" alt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 </a:t>
                      </a:r>
                      <a:r>
                        <a:rPr lang="pt-PT" alt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09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DE </a:t>
                      </a:r>
                      <a:r>
                        <a:rPr lang="pt-PT" alt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Junho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DE 202</a:t>
                      </a:r>
                      <a:r>
                        <a:rPr lang="pt-PT" alt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endParaRPr lang="en-US" sz="11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DIA </a:t>
                      </a:r>
                      <a:r>
                        <a:rPr lang="pt-PT" alt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09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DE </a:t>
                      </a:r>
                      <a:r>
                        <a:rPr lang="pt-PT" alt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Junho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DE 202</a:t>
                      </a:r>
                      <a:r>
                        <a:rPr lang="pt-PT" alt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endParaRPr lang="en-US" sz="11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09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alt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DE </a:t>
                      </a:r>
                      <a:r>
                        <a:rPr lang="pt-PT" alt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Junho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DE 202</a:t>
                      </a:r>
                      <a:r>
                        <a:rPr lang="pt-PT" alt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endParaRPr lang="en-US" sz="11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10820">
                <a:tc rowSpan="2"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Aplicação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pó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Basalto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na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Agricultura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e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Fibra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Basalto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na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Indústria</a:t>
                      </a:r>
                      <a:endParaRPr lang="en-US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gridSpan="4">
                  <a:txBody>
                    <a:bodyPr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Aplicação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pó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Basalto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na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Agricultura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e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Fibra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 </a:t>
                      </a:r>
                      <a:endParaRPr lang="en-US" sz="1100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Basalto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na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Indústria</a:t>
                      </a:r>
                      <a:endParaRPr lang="en-US" sz="110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rowSpan="2" hMerge="1">
                  <a:tcPr/>
                </a:tc>
                <a:tc rowSpan="2" hMerge="1">
                  <a:tcPr/>
                </a:tc>
                <a:tc rowSpan="2"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Oportunidades de Negócio e Parcerias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11455">
                <a:tc vMerge="1" gridSpan="4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vMerge="1" gridSpan="4">
                  <a:tcPr/>
                </a:tc>
                <a:tc vMerge="1" hMerge="1">
                  <a:tcPr/>
                </a:tc>
                <a:tc vMerge="1" hMerge="1">
                  <a:tcPr/>
                </a:tc>
                <a:tc vMerge="1"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Empresariais no Espaço da</a:t>
                      </a:r>
                      <a:r>
                        <a:rPr lang="en-US" sz="110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CEDEAO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49555"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07 de Junho de 2021</a:t>
                      </a:r>
                      <a:endParaRPr lang="pt-PT" sz="1100" b="1" i="1" noProof="0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09</a:t>
                      </a:r>
                      <a:r>
                        <a:rPr lang="en-US" sz="11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 </a:t>
                      </a:r>
                      <a:r>
                        <a:rPr lang="pt-PT" sz="11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Junho</a:t>
                      </a:r>
                      <a:r>
                        <a:rPr lang="en-GB" sz="11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 </a:t>
                      </a:r>
                      <a:r>
                        <a:rPr lang="en-US" sz="11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202</a:t>
                      </a:r>
                      <a:r>
                        <a:rPr lang="pt-PT" altLang="en-US" sz="11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endParaRPr lang="en-US" sz="1100" b="1" i="1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09</a:t>
                      </a:r>
                      <a:r>
                        <a:rPr lang="en-US" sz="11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 </a:t>
                      </a:r>
                      <a:r>
                        <a:rPr lang="pt-PT" sz="11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Junho</a:t>
                      </a:r>
                      <a:r>
                        <a:rPr lang="en-GB" sz="11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</a:t>
                      </a:r>
                      <a:r>
                        <a:rPr lang="en-US" sz="11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b="1" i="1" dirty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202</a:t>
                      </a:r>
                      <a:r>
                        <a:rPr lang="pt-PT" altLang="en-US" sz="1100" b="1" i="1" dirty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endParaRPr lang="en-US" sz="1100" b="1" i="1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192405"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ACREDITAÇÃO</a:t>
                      </a:r>
                      <a:r>
                        <a:rPr lang="en-US" sz="1100" b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</a:t>
                      </a:r>
                      <a:r>
                        <a:rPr lang="en-US" sz="1100" baseline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partir das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7:00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ACREDITAÇÃO:</a:t>
                      </a:r>
                      <a:r>
                        <a:rPr lang="en-US" sz="11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 </a:t>
                      </a:r>
                      <a:r>
                        <a:rPr lang="en-US" sz="11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partir das 7:00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09:00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RONDA / RODADA DE NEGÓCIOS</a:t>
                      </a:r>
                      <a:endParaRPr lang="pt-PT" sz="1100" b="1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scaled="0"/>
                    </a:gradFill>
                  </a:tcPr>
                </a:tc>
              </a:tr>
              <a:tr h="201930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pt-PT" sz="11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Cerimónia de Abertura</a:t>
                      </a: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 VII</a:t>
                      </a:r>
                      <a:endParaRPr lang="pt-PT" sz="1100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 </a:t>
                      </a:r>
                      <a:r>
                        <a:rPr lang="pt-PT" sz="11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Junho</a:t>
                      </a:r>
                      <a:r>
                        <a:rPr lang="en-GB" sz="1100" b="1" i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</a:t>
                      </a:r>
                      <a:r>
                        <a:rPr lang="en-US" sz="11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202</a:t>
                      </a:r>
                      <a:r>
                        <a:rPr lang="pt-PT" altLang="en-US" sz="1100" b="1" i="1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endParaRPr lang="en-US" sz="1100" b="1" i="1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3515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pt-PT" sz="11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Conferência I: </a:t>
                      </a: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lvl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Coffee Break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ACREDITAÇÃO</a:t>
                      </a:r>
                      <a:r>
                        <a:rPr lang="en-US" sz="1100" b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a partir das 7:00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201930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pt-PT" sz="11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Break </a:t>
                      </a:r>
                      <a:endParaRPr lang="pt-PT" sz="1100" b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GB" sz="11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Painel</a:t>
                      </a: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I</a:t>
                      </a:r>
                      <a:r>
                        <a:rPr lang="pt-PT" alt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II</a:t>
                      </a:r>
                      <a:endParaRPr lang="en-GB" sz="11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08:00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</a:t>
                      </a:r>
                      <a:r>
                        <a:rPr lang="pt-PT" alt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Cerimónia de Abertura do Fórum Empresarial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216535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pt-PT" sz="11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Conferência II:</a:t>
                      </a: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Almoço</a:t>
                      </a: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</a:t>
                      </a:r>
                      <a:r>
                        <a:rPr lang="pt-PT" alt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Apresentação de Oportunidades na </a:t>
                      </a:r>
                      <a:r>
                        <a:rPr lang="en-US" sz="11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CEDEAO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201930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pt-PT" sz="1100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Almoço</a:t>
                      </a: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Painel IV</a:t>
                      </a:r>
                      <a:endParaRPr lang="pt-PT" sz="1100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10:30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Coffee Break</a:t>
                      </a:r>
                      <a:endParaRPr lang="en-GB" sz="11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201930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pt-PT" sz="11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Conferência III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11:00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Apresentação de Oportunidades na </a:t>
                      </a:r>
                      <a:r>
                        <a:rPr lang="en-US" sz="11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CEDEAO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75260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pt-PT" sz="11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Break </a:t>
                      </a: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GB" sz="11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13:00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Almoço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82245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  <a:endParaRPr lang="pt-PT" sz="11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Conferência IV: </a:t>
                      </a: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14:30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Apresentação de Oportunidades na </a:t>
                      </a:r>
                      <a:r>
                        <a:rPr lang="en-US" sz="1100" i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CEDEAO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201930"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Coffee Break</a:t>
                      </a:r>
                      <a:endParaRPr lang="en-GB" sz="11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9555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20:00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22:30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Recepção de boas vindas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16:00</a:t>
                      </a:r>
                      <a:endParaRPr lang="en-US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16:30</a:t>
                      </a:r>
                      <a:endParaRPr lang="en-US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Sessão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 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Encerramento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da </a:t>
                      </a:r>
                      <a:r>
                        <a:rPr lang="en-US" sz="110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Conferência</a:t>
                      </a:r>
                      <a:endParaRPr lang="en-US" sz="11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17:00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 I: </a:t>
                      </a:r>
                      <a:r>
                        <a:rPr lang="pt-PT" altLang="en-US" sz="11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INDUSTRIALIZAÇÃO NA CEDEAO</a:t>
                      </a:r>
                      <a:endParaRPr lang="pt-PT" altLang="en-US" sz="11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01930"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&gt;1</a:t>
                      </a:r>
                      <a:r>
                        <a:rPr lang="pt-PT" alt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Tempo livre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cPr/>
                </a:tc>
              </a:tr>
              <a:tr h="249555"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 de Junho de 2021</a:t>
                      </a:r>
                      <a:endParaRPr lang="pt-PT" sz="1100" b="1" i="1" noProof="0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en-US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en-US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i="1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Jantar</a:t>
                      </a:r>
                      <a:r>
                        <a:rPr lang="en-US" sz="1100" i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de Boas </a:t>
                      </a:r>
                      <a:r>
                        <a:rPr lang="en-US" sz="1100" i="1" baseline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Vindas</a:t>
                      </a:r>
                      <a:r>
                        <a:rPr lang="en-US" sz="1100" i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«OS SABORES D</a:t>
                      </a:r>
                      <a:r>
                        <a:rPr lang="pt-PT" altLang="en-US" sz="1100" i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 CEDEAO</a:t>
                      </a:r>
                      <a:r>
                        <a:rPr lang="en-US" sz="1100" i="1" baseline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»</a:t>
                      </a:r>
                      <a:endParaRPr lang="en-US" sz="1100" b="0" i="1" dirty="0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b="1" noProof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11 </a:t>
                      </a:r>
                      <a:r>
                        <a:rPr lang="pt-PT" sz="1100" b="1" noProof="0" dirty="0" smtClean="0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de Junho de 2021</a:t>
                      </a:r>
                      <a:endParaRPr lang="pt-PT" sz="1100" b="1" i="1" noProof="0" dirty="0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01930"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ACREDITAÇÃO</a:t>
                      </a:r>
                      <a:r>
                        <a:rPr lang="en-US" sz="1100" b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en-US" sz="1100" b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a partir das 7:00</a:t>
                      </a:r>
                      <a:endParaRPr lang="en-US" sz="1100" b="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b="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>
                          <a:solidFill>
                            <a:srgbClr val="64111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WORKSHOP ECONÓMICO E FINANCEIRO</a:t>
                      </a:r>
                      <a:endParaRPr lang="en-US" sz="1100" b="1">
                        <a:solidFill>
                          <a:srgbClr val="64111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201930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08:30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Painel I: </a:t>
                      </a: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4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b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ACREDITAÇÃO:</a:t>
                      </a:r>
                      <a:r>
                        <a:rPr lang="en-US" sz="1100" b="0" i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a</a:t>
                      </a:r>
                      <a:r>
                        <a:rPr lang="en-US" sz="1100" b="0" i="0" baseline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partir das </a:t>
                      </a:r>
                      <a:r>
                        <a:rPr lang="en-US" sz="1100" b="0" i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7:00</a:t>
                      </a:r>
                      <a:endParaRPr lang="en-US" sz="1100" b="0" i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201930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10:15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Break </a:t>
                      </a:r>
                      <a:endParaRPr lang="pt-PT" sz="11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08: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Painel I:</a:t>
                      </a:r>
                      <a:r>
                        <a:rPr lang="pt-PT" altLang="en-US" sz="1000" i="1" dirty="0" err="1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FINANCIAMENTO DO SECTOR PRIVADO NA CEDEAO</a:t>
                      </a:r>
                      <a:endParaRPr lang="pt-PT" altLang="en-US" sz="10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201930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10:45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Painel II:</a:t>
                      </a: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10: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Coffee Break</a:t>
                      </a:r>
                      <a:endParaRPr lang="en-GB" sz="1100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75260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12:30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Almoço</a:t>
                      </a: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 II:</a:t>
                      </a:r>
                      <a:r>
                        <a:rPr lang="pt-PT" altLang="en-US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altLang="en-US" sz="10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CABO VERDE  - </a:t>
                      </a:r>
                      <a:r>
                        <a:rPr lang="pt-PT" altLang="en-US" sz="1000" b="0" i="1" dirty="0">
                          <a:solidFill>
                            <a:srgbClr val="FFFF00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-</a:t>
                      </a:r>
                      <a:r>
                        <a:rPr lang="pt-PT" altLang="en-US" sz="1000" b="1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</a:t>
                      </a:r>
                      <a:r>
                        <a:rPr lang="pt-PT" sz="10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USA / AGOA </a:t>
                      </a:r>
                      <a:endParaRPr lang="pt-PT" altLang="en-US" sz="10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201930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14:00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Conferência V: </a:t>
                      </a: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Almoço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0500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15:45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Coffee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Break </a:t>
                      </a: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14: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Pa</a:t>
                      </a:r>
                      <a:r>
                        <a:rPr altLang="it-IT" sz="1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i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nel I</a:t>
                      </a:r>
                      <a:r>
                        <a:rPr altLang="it-IT" sz="1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I</a:t>
                      </a:r>
                      <a:r>
                        <a:rPr lang="it-IT" sz="1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 - </a:t>
                      </a:r>
                      <a:r>
                        <a:rPr altLang="it-IT" sz="1000" b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«</a:t>
                      </a:r>
                      <a:r>
                        <a:rPr sz="10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cs typeface="Arial Narrow" panose="020B0606020202030204" pitchFamily="34" charset="0"/>
                          <a:sym typeface="+mn-ea"/>
                        </a:rPr>
                        <a:t>DESENVOLVIMENTO DA ECONOMIA DIGITAL EM ÁFRICA</a:t>
                      </a:r>
                      <a:endParaRPr lang="en-US" sz="10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201930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16:15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Conferência </a:t>
                      </a:r>
                      <a:r>
                        <a:rPr lang="pt-PT" sz="1100" noProof="0" dirty="0" err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Vl</a:t>
                      </a:r>
                      <a:r>
                        <a:rPr lang="pt-PT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 </a:t>
                      </a: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16: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6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GB" sz="1100" noProof="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Coffee Break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201930"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pt-PT" sz="1100" b="1" i="1" noProof="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6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altLang="en-US" sz="1100" b="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Conferência III: </a:t>
                      </a:r>
                      <a:r>
                        <a:rPr lang="pt-PT" altLang="en-US" sz="110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CABO VERDE -</a:t>
                      </a:r>
                      <a:r>
                        <a:rPr lang="pt-PT" altLang="en-US" sz="1100" b="0" i="1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 </a:t>
                      </a:r>
                      <a:r>
                        <a:rPr lang="pt-PT" sz="1100" i="1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sym typeface="+mn-ea"/>
                        </a:rPr>
                        <a:t>UE / SPG +</a:t>
                      </a:r>
                      <a:endParaRPr lang="pt-PT" altLang="en-US" sz="1100" b="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Arial Narrow" panose="020B0606020202030204" pitchFamily="34" charset="0"/>
                        <a:sym typeface="+mn-ea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201930"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 b="1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8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3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9</a:t>
                      </a: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:00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Sessão de Encerramento do </a:t>
                      </a:r>
                      <a:r>
                        <a:rPr lang="pt-PT" altLang="en-US" sz="110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Fórum Empresarial</a:t>
                      </a:r>
                      <a:endParaRPr lang="pt-PT" altLang="en-US" sz="1100" b="1" i="1" smtClean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  <a:tr h="199390"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&gt;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18:00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pt-PT" sz="110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Tempo livre</a:t>
                      </a:r>
                      <a:endParaRPr lang="en-US" sz="1100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 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gridSpan="2"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E6D7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20:30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-</a:t>
                      </a:r>
                      <a:endParaRPr lang="en-US" sz="110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ctr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23:00</a:t>
                      </a:r>
                      <a:endParaRPr lang="en-US" sz="1100" i="1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p>
                      <a:pPr marL="0" marR="0" indent="0" algn="l">
                        <a:buNone/>
                        <a:defRPr lang="en-US">
                          <a:solidFill>
                            <a:srgbClr val="FFFFFF"/>
                          </a:solidFill>
                          <a:latin typeface="Century Gothic" panose="020B0502020202020204" pitchFamily="2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defRPr>
                      </a:pPr>
                      <a:r>
                        <a:rPr lang="en-US" sz="1100" i="1" dirty="0" smtClean="0"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Century Gothic" panose="020B0502020202020204" pitchFamily="2" charset="0"/>
                          <a:cs typeface="Century Gothic" panose="020B0502020202020204" pitchFamily="2" charset="0"/>
                        </a:rPr>
                        <a:t>JANTAR DE GALA</a:t>
                      </a:r>
                      <a:endParaRPr lang="en-US" sz="1100" b="1" i="1" dirty="0"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Century Gothic" panose="020B0502020202020204" pitchFamily="2" charset="0"/>
                        <a:cs typeface="Century Gothic" panose="020B0502020202020204" pitchFamily="2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</a:tr>
            </a:tbl>
          </a:graphicData>
        </a:graphic>
      </p:graphicFrame>
      <p:sp>
        <p:nvSpPr>
          <p:cNvPr id="6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>
                    <a:lumMod val="65000"/>
                  </a:schemeClr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>
                    <a:lumMod val="65000"/>
                  </a:schemeClr>
                </a:solidFill>
              </a:rPr>
            </a:fld>
            <a:endParaRPr lang="fr-FR" altLang="pt-PT" sz="1200" b="1" i="1" u="sng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pic>
        <p:nvPicPr>
          <p:cNvPr id="7" name="Imagem 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75" y="12065"/>
            <a:ext cx="2095500" cy="56197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0" name="Marcador de Posição de Conteúdo 1" descr="logowhit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435" y="-635"/>
            <a:ext cx="2367280" cy="7308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327025" y="1456373"/>
            <a:ext cx="2160588" cy="79216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pic>
        <p:nvPicPr>
          <p:cNvPr id="17411" name="Picture 82" descr="cape_verde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5080" y="758190"/>
            <a:ext cx="9147175" cy="6090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Line 83"/>
          <p:cNvSpPr>
            <a:spLocks noChangeShapeType="1"/>
          </p:cNvSpPr>
          <p:nvPr/>
        </p:nvSpPr>
        <p:spPr bwMode="auto">
          <a:xfrm>
            <a:off x="2938145" y="4728210"/>
            <a:ext cx="4569460" cy="198755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86"/>
          <p:cNvSpPr>
            <a:spLocks noChangeShapeType="1"/>
          </p:cNvSpPr>
          <p:nvPr/>
        </p:nvSpPr>
        <p:spPr bwMode="auto">
          <a:xfrm flipH="1" flipV="1">
            <a:off x="2859405" y="4737735"/>
            <a:ext cx="5677535" cy="1300480"/>
          </a:xfrm>
          <a:prstGeom prst="line">
            <a:avLst/>
          </a:prstGeom>
          <a:noFill/>
          <a:ln w="28575">
            <a:solidFill>
              <a:srgbClr val="FF66CC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Triângulo Isósceles 4"/>
          <p:cNvSpPr/>
          <p:nvPr/>
        </p:nvSpPr>
        <p:spPr>
          <a:xfrm rot="-4740000">
            <a:off x="7487444" y="5682139"/>
            <a:ext cx="60325" cy="242887"/>
          </a:xfrm>
          <a:prstGeom prst="triangle">
            <a:avLst/>
          </a:prstGeom>
          <a:solidFill>
            <a:schemeClr val="bg1"/>
          </a:solidFill>
          <a:ln>
            <a:solidFill>
              <a:srgbClr val="D54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0" name="Triângulo Isósceles 49"/>
          <p:cNvSpPr/>
          <p:nvPr/>
        </p:nvSpPr>
        <p:spPr>
          <a:xfrm rot="-4620000">
            <a:off x="4555014" y="5003642"/>
            <a:ext cx="60325" cy="242887"/>
          </a:xfrm>
          <a:prstGeom prst="triangle">
            <a:avLst/>
          </a:prstGeom>
          <a:solidFill>
            <a:srgbClr val="FADA7A"/>
          </a:solidFill>
          <a:ln>
            <a:solidFill>
              <a:srgbClr val="D54F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1" name="Triângulo Isósceles 50"/>
          <p:cNvSpPr/>
          <p:nvPr/>
        </p:nvSpPr>
        <p:spPr>
          <a:xfrm rot="6060000" flipH="1">
            <a:off x="4852987" y="4692016"/>
            <a:ext cx="60325" cy="241300"/>
          </a:xfrm>
          <a:prstGeom prst="triangl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52" name="Triângulo Isósceles 51"/>
          <p:cNvSpPr/>
          <p:nvPr/>
        </p:nvSpPr>
        <p:spPr>
          <a:xfrm rot="6120000" flipH="1">
            <a:off x="6534151" y="4761230"/>
            <a:ext cx="61912" cy="242887"/>
          </a:xfrm>
          <a:prstGeom prst="triangl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0" name="Caixa de Texto 9"/>
          <p:cNvSpPr txBox="1"/>
          <p:nvPr/>
        </p:nvSpPr>
        <p:spPr>
          <a:xfrm>
            <a:off x="5502910" y="4600575"/>
            <a:ext cx="18897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tx1"/>
                </a:solidFill>
              </a:rPr>
              <a:t>36 horas por via marítima</a:t>
            </a:r>
            <a:endParaRPr lang="pt-PT" altLang="en-US" sz="1200" i="1">
              <a:solidFill>
                <a:schemeClr val="tx1"/>
              </a:solidFill>
            </a:endParaRPr>
          </a:p>
        </p:txBody>
      </p:sp>
      <p:sp>
        <p:nvSpPr>
          <p:cNvPr id="11" name="Caixa de Texto 10"/>
          <p:cNvSpPr txBox="1"/>
          <p:nvPr/>
        </p:nvSpPr>
        <p:spPr>
          <a:xfrm>
            <a:off x="5782310" y="5184775"/>
            <a:ext cx="18599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PT" altLang="en-US" sz="1200" i="1">
                <a:solidFill>
                  <a:schemeClr val="tx1"/>
                </a:solidFill>
              </a:rPr>
              <a:t>40 horas </a:t>
            </a:r>
            <a:r>
              <a:rPr lang="pt-PT" altLang="en-US" sz="1200" i="1">
                <a:sym typeface="+mn-ea"/>
              </a:rPr>
              <a:t> por via marítima</a:t>
            </a:r>
            <a:endParaRPr lang="pt-PT" altLang="en-US" sz="1200" i="1">
              <a:solidFill>
                <a:schemeClr val="tx1"/>
              </a:solidFill>
            </a:endParaRPr>
          </a:p>
        </p:txBody>
      </p:sp>
      <p:sp>
        <p:nvSpPr>
          <p:cNvPr id="20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2" name="CaixaDeTexto 2"/>
          <p:cNvSpPr txBox="1">
            <a:spLocks noChangeArrowheads="1"/>
          </p:cNvSpPr>
          <p:nvPr/>
        </p:nvSpPr>
        <p:spPr bwMode="auto">
          <a:xfrm>
            <a:off x="9055735" y="4177030"/>
            <a:ext cx="3136265" cy="1137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T</a:t>
            </a:r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EMPO DE VIAGEM MARÍTIMA</a:t>
            </a:r>
            <a:endParaRPr lang="en-US" altLang="pt-PT" sz="1700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ENTRE</a:t>
            </a:r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 CA</a:t>
            </a:r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BO</a:t>
            </a:r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 VERDE </a:t>
            </a:r>
            <a:endParaRPr lang="en-US" altLang="pt-PT" sz="1700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E</a:t>
            </a:r>
            <a:r>
              <a:rPr lang="en-US" altLang="pt-PT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 </a:t>
            </a:r>
            <a:endParaRPr lang="en-US" altLang="pt-PT" sz="1700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r>
              <a:rPr lang="pt-PT" altLang="en-US" sz="1700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CONTINENTE AFRICANO</a:t>
            </a:r>
            <a:endParaRPr lang="pt-PT" altLang="en-US" sz="1700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  <p:sp>
        <p:nvSpPr>
          <p:cNvPr id="101" name="CaixaDeTexto 67"/>
          <p:cNvSpPr txBox="1"/>
          <p:nvPr/>
        </p:nvSpPr>
        <p:spPr>
          <a:xfrm>
            <a:off x="9262745" y="1383665"/>
            <a:ext cx="27292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pic>
        <p:nvPicPr>
          <p:cNvPr id="24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85" y="5420360"/>
            <a:ext cx="1836420" cy="14204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7" name="Imagem 6" descr="logowhi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580" y="-12700"/>
            <a:ext cx="2714625" cy="838200"/>
          </a:xfrm>
          <a:prstGeom prst="rect">
            <a:avLst/>
          </a:prstGeom>
        </p:spPr>
      </p:pic>
      <p:pic>
        <p:nvPicPr>
          <p:cNvPr id="3" name="Imagem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080" y="662940"/>
            <a:ext cx="9149080" cy="6213475"/>
          </a:xfrm>
          <a:prstGeom prst="rect">
            <a:avLst/>
          </a:prstGeom>
        </p:spPr>
      </p:pic>
      <p:sp>
        <p:nvSpPr>
          <p:cNvPr id="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</a:fld>
            <a:endParaRPr lang="fr-FR" altLang="pt-PT" sz="1200" b="1" i="1" u="sng" dirty="0" smtClean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9227185" y="4161155"/>
            <a:ext cx="289623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pt-PT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DISTÂNCIAS ENTRE</a:t>
            </a:r>
            <a:endParaRPr lang="pt-PT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r>
              <a:rPr lang="pt-PT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CABO VERDE</a:t>
            </a:r>
            <a:endParaRPr lang="pt-PT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r>
              <a:rPr lang="pt-PT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E</a:t>
            </a:r>
            <a:endParaRPr lang="pt-PT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  <a:p>
            <a:pPr algn="ctr"/>
            <a:r>
              <a:rPr lang="pt-PT" i="1">
                <a:gradFill>
                  <a:gsLst>
                    <a:gs pos="0">
                      <a:srgbClr val="14CD68"/>
                    </a:gs>
                    <a:gs pos="100000">
                      <a:srgbClr val="035C7D"/>
                    </a:gs>
                  </a:gsLst>
                  <a:lin scaled="0"/>
                </a:gradFill>
              </a:rPr>
              <a:t>PRINCIPAIS MERCADOS</a:t>
            </a:r>
            <a:endParaRPr lang="pt-PT" i="1">
              <a:gradFill>
                <a:gsLst>
                  <a:gs pos="0">
                    <a:srgbClr val="14CD68"/>
                  </a:gs>
                  <a:gs pos="100000">
                    <a:srgbClr val="035C7D"/>
                  </a:gs>
                </a:gsLst>
                <a:lin scaled="0"/>
              </a:gradFill>
            </a:endParaRPr>
          </a:p>
        </p:txBody>
      </p:sp>
      <p:sp>
        <p:nvSpPr>
          <p:cNvPr id="101" name="CaixaDeTexto 67"/>
          <p:cNvSpPr txBox="1"/>
          <p:nvPr/>
        </p:nvSpPr>
        <p:spPr>
          <a:xfrm>
            <a:off x="9274175" y="1335405"/>
            <a:ext cx="27292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pic>
        <p:nvPicPr>
          <p:cNvPr id="24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6215" y="5393690"/>
            <a:ext cx="1836420" cy="142049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4" name="Imagem 3" descr="logowhi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580" y="-12700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" y="-15875"/>
            <a:ext cx="2778760" cy="1687830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2723515" y="538480"/>
            <a:ext cx="8843010" cy="6139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2000" b="1" i="1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ATLANTIC BUSINESS FORUM</a:t>
            </a: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 posicionamento geoestratégico de Cabo Verde e a sua pertença a mercados estratégicos </a:t>
            </a:r>
            <a:r>
              <a:rPr lang="pt-PT" altLang="en-US" sz="1200" i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(CEDEAO, CPLP, UE/SPG+, AGOA, PALOP)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, o imperativo do desenvolvimento económico sustentado, o contexto da internacionalização e da globalização da economia, em que Cabo Verde é parte activa em todos os processos, conduziram a institucionalização do conceito do Centro Internacional de Negócios, </a:t>
            </a:r>
            <a:r>
              <a:rPr lang="pt-PT" altLang="en-US" sz="1200" i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CIN,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em Cabo Verde. Este conceito, enquadrado por um conjunto de legislação específico, visa impulsionar o surgimento de novas atividades industriais no País bem como de modelos de comércio  e de prestação de serviços inovadores. e</a:t>
            </a: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 mencionada legislação surge, assim, no contexto da promoção  do comércio internacional e de fomento de investimentos com potencial exportador, que simultaneamente permita o desenvolvimento económico e social de Cabo Verde e, consequentemente de todo o espaço económico em que Cabo Verde está inserido, em particular o espaço da Comunidade Económica dos Estados da África Ocidental, CEDEAO, sendo Cabo Verde o seu único País membro insular. Neste âmbito, esta legislação é  simultaneamente um instrumento catalisador  do comércio internacional e impulsionador da integração económica regional. Neste sentido, as autoridades caboverdianas competentes legislaram e concederam os benefícios fiscais e aduaneiras  às empresas que se instalem no </a:t>
            </a:r>
            <a:r>
              <a:rPr lang="pt-PT" altLang="en-US" sz="1200" i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CIN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, em harmonia com os compromissos internacionais assumidos pela República de Cabo Verde, nomeadamente, com a Organização Mundial de Comércio.</a:t>
            </a: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Assim,o referido Diploma Legislativo enquadra três conceitos estratégicos de negócios com especificidades próprias:</a:t>
            </a: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b="1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▪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 Centro Internacional Industrial - </a:t>
            </a:r>
            <a:r>
              <a:rPr lang="pt-PT" altLang="en-US" sz="1200" i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CII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</a:t>
            </a: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b="1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▪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 Centro Internacional do Comércio - </a:t>
            </a:r>
            <a:r>
              <a:rPr lang="pt-PT" altLang="en-US" sz="1200" i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CIC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 e</a:t>
            </a: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 b="1">
                <a:solidFill>
                  <a:schemeClr val="tx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▪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 Centro Internacional de Prestação de Serviços - </a:t>
            </a:r>
            <a:r>
              <a:rPr lang="pt-PT" altLang="en-US" sz="1200" i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CIPS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lvl="1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pt-PT" altLang="en-US" sz="1200" i="1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 </a:t>
            </a:r>
            <a:r>
              <a:rPr lang="pt-PT" altLang="en-US" sz="1200" i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CII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é constituído pelo conjunto de empresas ou estabelecimentos devidamente  licenciados para exercerem atividades industriais, nos termos do referido Diploma Legislativo. Neste âmbito, são consideradas atividades industriais no âmbito do</a:t>
            </a:r>
            <a:r>
              <a:rPr lang="pt-PT" altLang="en-US" sz="1200" i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CII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um conjunto de sectores e subsectores de atividades industriais, fazendo parte integrante do citado Diploma. As atividades industriais podem ser desenvolvidas em áreas geograficamente delimitadas, denominadas Zonas de Desenvolvimento Industrial e Logístico ou em estabelecimentos industriais, desde que possuam entrepostos industriais, nos termos do regime de entrepostos aduaneiros de armazenagem privados e do regime de zonas francas e entrepostos francos, ambos previstos no Código Aduaneiro, aprovado pelo Decreto-legislativo específico.</a:t>
            </a: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b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</a:b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O </a:t>
            </a:r>
            <a:r>
              <a:rPr lang="pt-PT" altLang="en-US" sz="1200" i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CIC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 é um conjunto de áreas geograficamente delimitadas, denominadas Zonas Francas ou entrepostos francos, nos termos do regime de zonas francas comerciais previsto no Código Aduaneiro Cabo-verdiano, enquadrado por uma Lei específica. As zonas francas comerciais podem coincidir territorialmente, total ou parcialmente, com as Zonas Industriais e Logísticas -</a:t>
            </a:r>
            <a:r>
              <a:rPr lang="pt-PT" altLang="en-US" sz="1200" i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ZIL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 As entidades ali instaladas podem desenvolver atividades de comércio internacional beneficiando de um conjunto de vantagens concedidas nos termos da Lei.</a:t>
            </a: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 área territorial do </a:t>
            </a:r>
            <a:r>
              <a:rPr lang="pt-PT" altLang="en-US" sz="1200" i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CIPS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, corresponde ao território da República de Cabo Verde. As entidades devidamente autorizadas a instalar, a operar e a desenvolver atividade de prestação de serviços no âmbito do Centro Internacional de Prestação de Serviços, podem desenvolver as suas actividades abrangendo um vasto leque de serviços a prestar de elevado valor acrescentado.</a:t>
            </a: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endParaRPr lang="pt-PT" altLang="en-US" sz="120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ct val="7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Cientes da importância e da oportunidade oferecida pela posição geográfica de Cabo Verde e pela referida legislação Cabo-verdiana para alavancar negócios promovidos pelos operadores económicos, em geral, que desejam desenvolver atividades industriais, comercias e de prestação de serviços, a partir de Cabo Verde, visando mercados  aos quais  Cabo Verde é parte integrante, nomeadamente a </a:t>
            </a:r>
            <a:r>
              <a:rPr lang="pt-PT" altLang="en-US" sz="1200" i="1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altLang="en-US" sz="120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, a União Europeia /SPG+, a AGOA , os PALOP e a CPLP, uma rede de operadores económicos  vem trabalhando ativamente nos últimos  5 anos na estruturação de uma estratégia com o objecto de melhor tirarem partido quer, do posicionamento geoestratégico de Cabo Vede quer, das vantagens do enquadramento legal acima referida. É neste contexto que se enquadra a organização do evento internacional subordinado ao lema «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CABO VERDE UM ELO COM MERCADOS DE EXCELÊNCIA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».</a:t>
            </a:r>
            <a:endParaRPr lang="pt-PT" altLang="en-US" sz="1200" dirty="0" smtClean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" name="Imagem 5" descr="logowhi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580" y="-12700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  <p:sp>
        <p:nvSpPr>
          <p:cNvPr id="35" name="CaixaDeTexto 67"/>
          <p:cNvSpPr txBox="1"/>
          <p:nvPr/>
        </p:nvSpPr>
        <p:spPr>
          <a:xfrm>
            <a:off x="167640" y="2578735"/>
            <a:ext cx="280352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/>
              <a:t>09-11 </a:t>
            </a:r>
            <a:r>
              <a:rPr lang="pt-PT" sz="2400" dirty="0" smtClean="0">
                <a:sym typeface="+mn-ea"/>
              </a:rPr>
              <a:t>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/>
          <p:nvPr/>
        </p:nvSpPr>
        <p:spPr>
          <a:xfrm>
            <a:off x="5662717" y="3016788"/>
            <a:ext cx="1734893" cy="37667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pt-PT" i="1">
                <a:solidFill>
                  <a:schemeClr val="tx1">
                    <a:lumMod val="95000"/>
                  </a:schemeClr>
                </a:solidFill>
                <a:latin typeface="Arial Narrow" panose="020B0606020202030204" pitchFamily="34" charset="0"/>
              </a:rPr>
              <a:t>CONTACTOS</a:t>
            </a:r>
            <a:endParaRPr lang="pt-PT" i="1">
              <a:solidFill>
                <a:schemeClr val="tx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72" name="Picture 9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80" y="593241"/>
            <a:ext cx="4561405" cy="2769425"/>
          </a:xfrm>
          <a:prstGeom prst="rect">
            <a:avLst/>
          </a:prstGeom>
        </p:spPr>
      </p:pic>
      <p:grpSp>
        <p:nvGrpSpPr>
          <p:cNvPr id="6" name="Group 111"/>
          <p:cNvGrpSpPr/>
          <p:nvPr/>
        </p:nvGrpSpPr>
        <p:grpSpPr>
          <a:xfrm>
            <a:off x="6616533" y="96220"/>
            <a:ext cx="5497131" cy="2695822"/>
            <a:chOff x="643306" y="6439847"/>
            <a:chExt cx="5497131" cy="2695822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6" y="6439847"/>
              <a:ext cx="5497131" cy="269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Imagem relacionad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043" y="7486750"/>
              <a:ext cx="704973" cy="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CaixaDeTexto 67"/>
          <p:cNvSpPr txBox="1"/>
          <p:nvPr/>
        </p:nvSpPr>
        <p:spPr>
          <a:xfrm>
            <a:off x="1380490" y="3130550"/>
            <a:ext cx="3008630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/>
              <a:t>09-11 </a:t>
            </a:r>
            <a:r>
              <a:rPr lang="pt-PT" sz="2400" dirty="0" smtClean="0">
                <a:sym typeface="+mn-ea"/>
              </a:rPr>
              <a:t>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2" name="Imagem 1" descr="logowhi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0840" y="21145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  <p:sp>
        <p:nvSpPr>
          <p:cNvPr id="127" name="CaixaDeTexto 53"/>
          <p:cNvSpPr txBox="1"/>
          <p:nvPr/>
        </p:nvSpPr>
        <p:spPr>
          <a:xfrm>
            <a:off x="9707526" y="4514445"/>
            <a:ext cx="246025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 i="1" dirty="0" smtClean="0">
                <a:solidFill>
                  <a:srgbClr val="FFC000"/>
                </a:solidFill>
              </a:rPr>
              <a:t>BUSINESS FORUM</a:t>
            </a:r>
            <a:endParaRPr lang="en-US" sz="1600" b="1" i="1" dirty="0">
              <a:solidFill>
                <a:srgbClr val="FFC000"/>
              </a:solidFill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WhatsApp</a:t>
            </a:r>
            <a:r>
              <a:rPr lang="en-US" sz="1200" dirty="0">
                <a:latin typeface="Arial Narrow" panose="020B0606020202030204" pitchFamily="34" charset="0"/>
              </a:rPr>
              <a:t>:+351 964 406 800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sz="1200" dirty="0">
                <a:latin typeface="Arial Narrow" panose="020B0606020202030204" pitchFamily="34" charset="0"/>
              </a:rPr>
              <a:t>Skype: </a:t>
            </a:r>
            <a:r>
              <a:rPr lang="en-US" sz="1200" dirty="0" err="1">
                <a:latin typeface="Arial Narrow" panose="020B0606020202030204" pitchFamily="34" charset="0"/>
              </a:rPr>
              <a:t>setimocontinente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pt-PT" altLang="en-US" sz="1200" dirty="0" smtClean="0">
                <a:latin typeface="Arial Narrow" panose="020B0606020202030204" pitchFamily="34" charset="0"/>
              </a:rPr>
              <a:t>events</a:t>
            </a:r>
            <a:r>
              <a:rPr lang="en-US" sz="1200" dirty="0" smtClean="0">
                <a:latin typeface="Arial Narrow" panose="020B0606020202030204" pitchFamily="34" charset="0"/>
              </a:rPr>
              <a:t>@</a:t>
            </a:r>
            <a:r>
              <a:rPr lang="pt-PT" altLang="en-US" sz="1200" dirty="0" smtClean="0">
                <a:latin typeface="Arial Narrow" panose="020B0606020202030204" pitchFamily="34" charset="0"/>
              </a:rPr>
              <a:t>emergys</a:t>
            </a:r>
            <a:r>
              <a:rPr lang="en-US" sz="1200" dirty="0" smtClean="0">
                <a:latin typeface="Arial Narrow" panose="020B0606020202030204" pitchFamily="34" charset="0"/>
              </a:rPr>
              <a:t>.</a:t>
            </a:r>
            <a:r>
              <a:rPr lang="pt-PT" altLang="en-US" sz="1200" dirty="0" smtClean="0">
                <a:latin typeface="Arial Narrow" panose="020B0606020202030204" pitchFamily="34" charset="0"/>
              </a:rPr>
              <a:t>pt</a:t>
            </a:r>
            <a:endParaRPr lang="en-US" sz="1200" dirty="0">
              <a:latin typeface="Arial Narrow" panose="020B0606020202030204" pitchFamily="34" charset="0"/>
            </a:endParaRPr>
          </a:p>
          <a:p>
            <a:r>
              <a:rPr lang="en-US" sz="1200" dirty="0" smtClean="0">
                <a:latin typeface="Arial Narrow" panose="020B0606020202030204" pitchFamily="34" charset="0"/>
              </a:rPr>
              <a:t>www</a:t>
            </a:r>
            <a:r>
              <a:rPr lang="en-US" sz="1200" dirty="0">
                <a:latin typeface="Arial Narrow" panose="020B0606020202030204" pitchFamily="34" charset="0"/>
              </a:rPr>
              <a:t>.</a:t>
            </a:r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emergys</a:t>
            </a:r>
            <a:r>
              <a:rPr lang="en-US" sz="1200" dirty="0" smtClean="0">
                <a:latin typeface="Arial Narrow" panose="020B0606020202030204" pitchFamily="34" charset="0"/>
                <a:sym typeface="+mn-ea"/>
              </a:rPr>
              <a:t>.</a:t>
            </a:r>
            <a:r>
              <a:rPr lang="pt-PT" altLang="en-US" sz="1200" dirty="0" smtClean="0">
                <a:latin typeface="Arial Narrow" panose="020B0606020202030204" pitchFamily="34" charset="0"/>
                <a:sym typeface="+mn-ea"/>
              </a:rPr>
              <a:t>pt</a:t>
            </a:r>
            <a:endParaRPr lang="en-US" sz="12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aixaDeTexto 3"/>
          <p:cNvSpPr txBox="1"/>
          <p:nvPr/>
        </p:nvSpPr>
        <p:spPr>
          <a:xfrm>
            <a:off x="4761230" y="208915"/>
            <a:ext cx="6628130" cy="6400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pt-PT" sz="16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SUMÁRIO DO ATLANTIC BUSINESS FÓRUM</a:t>
            </a:r>
            <a:endParaRPr lang="pt-PT" sz="1600" b="1" i="1" dirty="0" smtClean="0">
              <a:solidFill>
                <a:schemeClr val="tx2">
                  <a:lumMod val="20000"/>
                  <a:lumOff val="8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ts val="1200"/>
              </a:lnSpc>
            </a:pPr>
            <a:r>
              <a:rPr lang="pt-PT" sz="8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</a:t>
            </a:r>
            <a:r>
              <a:rPr lang="pt-PT" sz="12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Data do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Evento: 09 a 11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de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Junho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de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2021;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</a:t>
            </a:r>
            <a:r>
              <a:rPr lang="pt-PT" sz="1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Duração do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Evento: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dias;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  <a:sym typeface="+mn-ea"/>
            </a:endParaRPr>
          </a:p>
          <a:p>
            <a:pPr algn="just">
              <a:lnSpc>
                <a:spcPts val="1200"/>
              </a:lnSpc>
            </a:pPr>
            <a:r>
              <a:rPr lang="pt-PT" sz="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Local de realização: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cidade da Praia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– Ilha de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Santiago - Cabo Verde;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O programa final será ajustado conforme o perfil dos participantes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inscritos;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</a:t>
            </a:r>
            <a:r>
              <a:rPr lang="pt-PT" sz="12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Entidades envolvidas: autoridades locais, Embaixadas, Agências de investimento,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Empresas, Instituições Financeiras nacionais e internacionais, Câmaras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de Comércio Locais,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Universidades, Empresas;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</a:pPr>
            <a:r>
              <a:rPr lang="pt-PT" sz="800" dirty="0">
                <a:solidFill>
                  <a:schemeClr val="tx2">
                    <a:lumMod val="20000"/>
                    <a:lumOff val="8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■</a:t>
            </a:r>
            <a:r>
              <a:rPr lang="pt-PT" sz="10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A participação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no Fórum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Empresarial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  <a:sym typeface="+mn-ea"/>
              </a:rPr>
              <a:t>Internacional, incluindo: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Ronda / Rodada de Negócios no dia 09 de Junho 2021, das 9:00 às 18:30;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Eventos de </a:t>
            </a:r>
            <a:r>
              <a:rPr lang="pt-PT" sz="1200" i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networking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Apresentação de oportunidades de negócio em cada País da 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Apresentação de oportunidades de parceria com empresas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 diferentes continentes;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Identificação de oportunidades de negócio nos seguintes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sectores: parcerias empresarias, comércio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, indústria, turismo, agricultura, logística,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indústria agro-alimentar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e 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TIC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;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 Interação com as Câmaras de Comércio e Federações de Indústrias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.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lvl="1" algn="just">
              <a:lnSpc>
                <a:spcPts val="1200"/>
              </a:lnSpc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O </a:t>
            </a:r>
            <a:r>
              <a:rPr lang="pt-PT" sz="1200" b="1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ATLANTIC BUSINESS FÓRUM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 está organizado em 5 (cinco) sessões para apresentação de oportunidades de negócio em cada País membro da CEDEAO, um Workshop Económico com dois Painéis: um relacionado com o Financiamento do Sector Privado na CEDEAO e outro subordinado ao tema  </a:t>
            </a:r>
            <a:r>
              <a:rPr altLang="it-IT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</a:t>
            </a:r>
            <a:r>
              <a:rPr sz="12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DESENVOLVIMENTO DA ECONOMIA DIGITAL EM ÁFRICA</a:t>
            </a:r>
            <a:r>
              <a:rPr lang="it-IT" sz="1200" b="1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: </a:t>
            </a:r>
            <a:r>
              <a:rPr altLang="it-I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 importância das Start-Ups na Inovação de Mercado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s</a:t>
            </a:r>
            <a:r>
              <a:rPr altLang="it-I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e Empreendedorismo Jovem</a:t>
            </a:r>
            <a:r>
              <a:rPr altLang="it-IT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</a:t>
            </a:r>
            <a:r>
              <a:rPr lang="pt-PT" sz="1200" b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,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bem como uma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Ronda / Rodada de Negócios, fazem igualmente parte da programação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</a:t>
            </a: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Após as intervenções iniciais dos oradores convidados, seguir-se-ão 3 blocos de apresentações. Cada bloco será representado por 5 países membros da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CEDEAO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 Cada bloco terá uma duração de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2 horas,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 cabendo a cada País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24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minutos para apresentar as oportunidades de negócio e de parcerias empresariais no respectivo mercado. </a:t>
            </a: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  <a:p>
            <a:pPr algn="just">
              <a:lnSpc>
                <a:spcPts val="1200"/>
              </a:lnSpc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Sob o lema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«CABO VERDE 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UM ELO COM MERCADOS DE EXCELÊNCIA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», f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azem igualmente parte do programa três conferênciais temáticas focadas na Posição Geoeconómica de Cabo Verde no acesso a três mercados estratégicos: </a:t>
            </a:r>
            <a:r>
              <a:rPr lang="pt-PT" alt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CEDEAO / ELTEC - Esquema de Liberalização de Trocas Comerciais da CEDEAO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(na qual serão apresentados o potencial e as vantagens das relações comerciais com a CEDEAO a partir de Cabo Verde</a:t>
            </a:r>
            <a:r>
              <a:rPr lang="pt-PT" altLang="en-US" sz="1200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);  </a:t>
            </a:r>
            <a:r>
              <a:rPr lang="pt-PT" altLang="en-US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USA / AGOA - Lei para o Crescimento e a Oportunidade de África (na qual serão apresentados e debatidos o potencial  e as vantagens no acesso  ao mercado dos Estados Unidos da América  a partir de Cabo Verde); e ,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UE / SPG +  -  Sistema de Preferências Generalizado  da União Europeia (na qual serão apresentados o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 potencial e as vantagens das relações comerciais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com a União Europeia </a:t>
            </a:r>
            <a:r>
              <a:rPr lang="pt-PT" sz="1200" i="1" dirty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  <a:sym typeface="+mn-ea"/>
              </a:rPr>
              <a:t>a partir de Cabo Verde).</a:t>
            </a:r>
            <a:endParaRPr lang="pt-PT" sz="1200" i="1" dirty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ts val="1200"/>
              </a:lnSpc>
            </a:pPr>
            <a:endParaRPr lang="pt-PT" sz="1200" i="1" dirty="0" smtClean="0">
              <a:solidFill>
                <a:schemeClr val="tx1"/>
              </a:solidFill>
              <a:latin typeface="Arial Narrow" panose="020B0606020202030204" pitchFamily="34" charset="0"/>
              <a:cs typeface="Arial Narrow" panose="020B0606020202030204" pitchFamily="34" charset="0"/>
              <a:sym typeface="+mn-ea"/>
            </a:endParaRPr>
          </a:p>
          <a:p>
            <a:pPr algn="just">
              <a:lnSpc>
                <a:spcPts val="1200"/>
              </a:lnSpc>
            </a:pPr>
            <a:r>
              <a:rPr lang="pt-PT" alt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Um período relevante do dia 09 de Junho de 2021 é reservado para a Ronda / Rodada de Negócios. Períodos para </a:t>
            </a:r>
            <a:r>
              <a:rPr lang="pt-PT" altLang="pt-PT" sz="1200" i="1" dirty="0" err="1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networking</a:t>
            </a:r>
            <a:r>
              <a:rPr lang="pt-PT" alt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 entre os participantes no evento, e com inscrição prévia, estarão também disponíveis. Um serviço personalizado, gerido através de uma plataforma web própria, será colocado permanentemente à disposição dos participantes, por forma a possibilitar o acesso, independentemente da localização geográfica dos interessados, antes, durante e depois do evento, quer as oportunidades de negócio, quer as oportunidades de parcerias empresariais e de investimentos, incluindo o acesso a uma base de dados multissectorial</a:t>
            </a:r>
            <a:r>
              <a:rPr lang="pt-BR" alt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cs typeface="Arial Narrow" panose="020B0606020202030204" pitchFamily="34" charset="0"/>
              </a:rPr>
              <a:t>.</a:t>
            </a:r>
            <a:endParaRPr lang="pt-BR" altLang="pt-PT" sz="1200" dirty="0" smtClean="0">
              <a:solidFill>
                <a:schemeClr val="bg1"/>
              </a:solidFill>
              <a:latin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3" name="Picture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" y="149969"/>
            <a:ext cx="5017546" cy="3046368"/>
          </a:xfrm>
          <a:prstGeom prst="rect">
            <a:avLst/>
          </a:prstGeom>
        </p:spPr>
      </p:pic>
      <p:sp>
        <p:nvSpPr>
          <p:cNvPr id="9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5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Imagem 1" descr="logowhi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580" y="-12700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  <p:sp>
        <p:nvSpPr>
          <p:cNvPr id="35" name="CaixaDeTexto 67"/>
          <p:cNvSpPr txBox="1"/>
          <p:nvPr/>
        </p:nvSpPr>
        <p:spPr>
          <a:xfrm>
            <a:off x="1074420" y="3053715"/>
            <a:ext cx="280352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/>
              <a:t>09-11 </a:t>
            </a:r>
            <a:r>
              <a:rPr lang="pt-PT" sz="2400" dirty="0" smtClean="0">
                <a:sym typeface="+mn-ea"/>
              </a:rPr>
              <a:t>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" y="8113"/>
            <a:ext cx="3427051" cy="2080710"/>
          </a:xfrm>
          <a:prstGeom prst="rect">
            <a:avLst/>
          </a:prstGeom>
        </p:spPr>
      </p:pic>
      <p:sp>
        <p:nvSpPr>
          <p:cNvPr id="18" name="CaixaDeTexto 67"/>
          <p:cNvSpPr txBox="1"/>
          <p:nvPr/>
        </p:nvSpPr>
        <p:spPr>
          <a:xfrm>
            <a:off x="8935085" y="3678555"/>
            <a:ext cx="270573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 smtClean="0">
              <a:sym typeface="+mn-ea"/>
            </a:endParaRPr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sp>
        <p:nvSpPr>
          <p:cNvPr id="10" name="Rectangle 5"/>
          <p:cNvSpPr/>
          <p:nvPr/>
        </p:nvSpPr>
        <p:spPr>
          <a:xfrm>
            <a:off x="2934516" y="4432050"/>
            <a:ext cx="968704" cy="84031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b="1" i="1">
                <a:solidFill>
                  <a:srgbClr val="008080"/>
                </a:solidFill>
                <a:latin typeface="Arial Narrow" panose="020B0606020202030204" pitchFamily="34" charset="0"/>
              </a:rPr>
              <a:t>PLANO</a:t>
            </a:r>
            <a:endParaRPr lang="pt-PT" b="1" i="1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Right Arrow 6"/>
          <p:cNvSpPr/>
          <p:nvPr/>
        </p:nvSpPr>
        <p:spPr>
          <a:xfrm>
            <a:off x="3947936" y="4393950"/>
            <a:ext cx="445294" cy="891117"/>
          </a:xfrm>
          <a:prstGeom prst="rightArrow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12" name="Rectangle 7"/>
          <p:cNvSpPr/>
          <p:nvPr/>
        </p:nvSpPr>
        <p:spPr>
          <a:xfrm>
            <a:off x="4493763" y="3497494"/>
            <a:ext cx="1565672" cy="575733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</a:rPr>
              <a:t>Focado nos negócios</a:t>
            </a:r>
            <a:endParaRPr lang="pt-PT" sz="1200" i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ctangle 20"/>
          <p:cNvSpPr/>
          <p:nvPr/>
        </p:nvSpPr>
        <p:spPr>
          <a:xfrm>
            <a:off x="4486099" y="4150534"/>
            <a:ext cx="1565672" cy="575733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</a:rPr>
              <a:t>Centrado nas oportunidades</a:t>
            </a:r>
            <a:endParaRPr lang="pt-PT" sz="1200" i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22"/>
          <p:cNvSpPr/>
          <p:nvPr/>
        </p:nvSpPr>
        <p:spPr>
          <a:xfrm>
            <a:off x="4478955" y="4842683"/>
            <a:ext cx="1565672" cy="575733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</a:rPr>
              <a:t>Realista</a:t>
            </a:r>
            <a:endParaRPr lang="pt-PT" sz="1200" i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angle 23"/>
          <p:cNvSpPr/>
          <p:nvPr/>
        </p:nvSpPr>
        <p:spPr>
          <a:xfrm>
            <a:off x="4478955" y="5507317"/>
            <a:ext cx="1565672" cy="575733"/>
          </a:xfrm>
          <a:prstGeom prst="rect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pt-PT" sz="1200" i="1">
                <a:solidFill>
                  <a:schemeClr val="tx1"/>
                </a:solidFill>
                <a:latin typeface="Arial Narrow" panose="020B0606020202030204" pitchFamily="34" charset="0"/>
              </a:rPr>
              <a:t>Estratégico</a:t>
            </a:r>
            <a:endParaRPr lang="pt-PT" sz="1200" i="1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Rectangle 8"/>
          <p:cNvSpPr/>
          <p:nvPr/>
        </p:nvSpPr>
        <p:spPr>
          <a:xfrm>
            <a:off x="6297381" y="4393951"/>
            <a:ext cx="1188244" cy="82761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>
                <a:solidFill>
                  <a:schemeClr val="tx1"/>
                </a:solidFill>
              </a:rPr>
              <a:t>Acções</a:t>
            </a:r>
            <a:endParaRPr lang="pt-PT" sz="1400">
              <a:solidFill>
                <a:schemeClr val="tx1"/>
              </a:solidFill>
            </a:endParaRPr>
          </a:p>
        </p:txBody>
      </p:sp>
      <p:sp>
        <p:nvSpPr>
          <p:cNvPr id="20" name="Right Arrow 24"/>
          <p:cNvSpPr/>
          <p:nvPr/>
        </p:nvSpPr>
        <p:spPr>
          <a:xfrm>
            <a:off x="6069630" y="4349500"/>
            <a:ext cx="445294" cy="889000"/>
          </a:xfrm>
          <a:prstGeom prst="rightArrow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1" name="Rectangle 25"/>
          <p:cNvSpPr/>
          <p:nvPr/>
        </p:nvSpPr>
        <p:spPr>
          <a:xfrm>
            <a:off x="7929182" y="4400301"/>
            <a:ext cx="1188244" cy="825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PT" sz="1400">
                <a:solidFill>
                  <a:schemeClr val="tx1"/>
                </a:solidFill>
              </a:rPr>
              <a:t>Resultados</a:t>
            </a:r>
            <a:endParaRPr lang="pt-PT" sz="1400">
              <a:solidFill>
                <a:schemeClr val="tx1"/>
              </a:solidFill>
            </a:endParaRPr>
          </a:p>
        </p:txBody>
      </p:sp>
      <p:sp>
        <p:nvSpPr>
          <p:cNvPr id="22" name="Right Arrow 26"/>
          <p:cNvSpPr/>
          <p:nvPr/>
        </p:nvSpPr>
        <p:spPr>
          <a:xfrm>
            <a:off x="7480634" y="4368550"/>
            <a:ext cx="445294" cy="891117"/>
          </a:xfrm>
          <a:prstGeom prst="rightArrow">
            <a:avLst/>
          </a:prstGeom>
          <a:solidFill>
            <a:srgbClr val="33B6D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3" name="Rectangle 10"/>
          <p:cNvSpPr/>
          <p:nvPr/>
        </p:nvSpPr>
        <p:spPr>
          <a:xfrm>
            <a:off x="6720034" y="5342216"/>
            <a:ext cx="255984" cy="14308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4" name="Right Arrow 30"/>
          <p:cNvSpPr/>
          <p:nvPr/>
        </p:nvSpPr>
        <p:spPr>
          <a:xfrm rot="16200000">
            <a:off x="2687043" y="5763169"/>
            <a:ext cx="1405467" cy="500063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sp>
        <p:nvSpPr>
          <p:cNvPr id="25" name="Rectangle 11"/>
          <p:cNvSpPr/>
          <p:nvPr/>
        </p:nvSpPr>
        <p:spPr>
          <a:xfrm>
            <a:off x="3274365" y="6332817"/>
            <a:ext cx="3684984" cy="44873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PT" sz="1400">
                <a:solidFill>
                  <a:schemeClr val="tx1"/>
                </a:solidFill>
                <a:latin typeface="Arial Narrow" panose="020B0606020202030204" pitchFamily="34" charset="0"/>
              </a:rPr>
              <a:t>Reavaliação</a:t>
            </a:r>
            <a:endParaRPr lang="pt-PT" sz="14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3244914" y="974918"/>
            <a:ext cx="7420304" cy="2437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Cabo Verde tem uma s</a:t>
            </a:r>
            <a:r>
              <a:rPr lang="pt-PT" altLang="pt-PT" sz="1200" noProof="1">
                <a:solidFill>
                  <a:schemeClr val="bg1"/>
                </a:solidFill>
                <a:latin typeface="Arial Narrow" panose="020B0606020202030204" pitchFamily="34" charset="0"/>
              </a:rPr>
              <a:t>ituação geográfica privilegiada</a:t>
            </a:r>
            <a:r>
              <a:rPr lang="pt-PT" alt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 na confluência de 3 continentes: Europa, África e América. Cabo Verde está a menos de 1 (uma) hora de voo do continente Africano; a menos de 3 (três) horas de voo do continente Europeu e a cerca de 4 (quatro) horas de voo do continente Americano. </a:t>
            </a:r>
            <a:endParaRPr lang="pt-PT" altLang="pt-PT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pt-PT" alt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alt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Cabo Verde dispõe de legislação que acomodam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empresas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altLang="en-US" sz="1200" dirty="0">
                <a:solidFill>
                  <a:schemeClr val="bg1"/>
                </a:solidFill>
                <a:latin typeface="Arial Narrow" panose="020B0606020202030204" pitchFamily="34" charset="0"/>
              </a:rPr>
              <a:t>estabelecidas no Centro Internacional Industrial; no Centro Internacional de Comércio e no Centro Internacional de Prestação de Serviços,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desenvolvendo </a:t>
            </a:r>
            <a:r>
              <a:rPr lang="en-US" sz="1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actividades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industrias, 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de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exportação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e</a:t>
            </a:r>
            <a:r>
              <a:rPr lang="pt-PT" alt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de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reexportação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assim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como</a:t>
            </a:r>
            <a:r>
              <a:rPr lang="en-US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de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prestação de serviços, beneficiando neste âmbito de </a:t>
            </a:r>
            <a:r>
              <a:rPr lang="pt-PT" sz="1200" dirty="0">
                <a:solidFill>
                  <a:schemeClr val="bg1"/>
                </a:solidFill>
                <a:latin typeface="Arial Narrow" panose="020B0606020202030204" pitchFamily="34" charset="0"/>
              </a:rPr>
              <a:t>incentivos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especiais, quer a nível fiscal, quer a nível aduaneira, possibilitando assim que as indústrias e </a:t>
            </a:r>
            <a:r>
              <a:rPr lang="pt-PT" sz="1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actividades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económicas, em geral, possam tirar partido de mercados relevantes em que Cabo Verde é parte integrante como é o caso da 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CEDEAO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 cerca de 400 milhões de consumidores, ou ainda, beneficiando de Acordos de Parcerias Especiais com a União Europeia (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SPG</a:t>
            </a:r>
            <a:r>
              <a:rPr lang="pt-PT" sz="1200" i="1" baseline="30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+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- Sistema de Preferências Generalizado) e com os Estados Unidos da América</a:t>
            </a:r>
            <a:r>
              <a:rPr lang="pt-PT" sz="1200" i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(AGOA)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endParaRPr lang="pt-PT" sz="1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ct val="85000"/>
              </a:lnSpc>
              <a:spcBef>
                <a:spcPts val="0"/>
              </a:spcBef>
              <a:spcAft>
                <a:spcPts val="0"/>
              </a:spcAft>
            </a:pP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Exportar e reexportar a partir de Cabo Verde com base no conceito de Entreposto Comercial  a coberto da legislação que enquadre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o Centro Internacional de Comércio </a:t>
            </a:r>
            <a:r>
              <a:rPr lang="pt-PT" sz="1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constitui uma oportunidade que as empresas e as indústrias de qualquer País podem beneficiar com vantagens e segurança.</a:t>
            </a:r>
            <a:endParaRPr lang="pt-PT" sz="1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Slide Number Placeholder 6"/>
          <p:cNvSpPr txBox="1"/>
          <p:nvPr/>
        </p:nvSpPr>
        <p:spPr bwMode="auto">
          <a:xfrm>
            <a:off x="68739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2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Imagem 2" descr="logowhit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6580" y="-12700"/>
            <a:ext cx="2714625" cy="838200"/>
          </a:xfrm>
          <a:prstGeom prst="rect">
            <a:avLst/>
          </a:prstGeom>
        </p:spPr>
      </p:pic>
      <p:pic>
        <p:nvPicPr>
          <p:cNvPr id="4" name="Imagem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3765550" y="1961515"/>
            <a:ext cx="2862580" cy="3592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Países membros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Países de língua francesa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Países de língua inglesa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Países de língua portuguesas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Moedas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Mercado regional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Area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»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PIB 2018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Importações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Exportações</a:t>
            </a:r>
            <a:endParaRPr lang="pt-PT" sz="12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Taxa de crescimento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Objectivo de integração em todos os domínios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532983" y="1964050"/>
            <a:ext cx="3437033" cy="425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:15;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8;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5;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2;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8;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400 milhões de consumidores;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5.114.195  de Km2;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629,5 biliões de dólares em 2018;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80,4 biliões de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US dólares;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137 biliões de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  <a:sym typeface="+mn-ea"/>
              </a:rPr>
              <a:t>US dólares;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6.1 % em 2014;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4,2% em 2015;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3.1% em 2018;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:Indústria;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Agricultura;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Ambiente;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Infraestructuras;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Saúde;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Educação;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Finanças;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Economia;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Moeda.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CaixaDeTexto 67"/>
          <p:cNvSpPr txBox="1"/>
          <p:nvPr/>
        </p:nvSpPr>
        <p:spPr>
          <a:xfrm>
            <a:off x="1101090" y="2941955"/>
            <a:ext cx="280733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287520" y="1497965"/>
            <a:ext cx="21812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CEDEAO - EM NÚMERO</a:t>
            </a:r>
            <a:endParaRPr lang="pt-PT" sz="1600" i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" y="580248"/>
            <a:ext cx="3427051" cy="2080710"/>
          </a:xfrm>
          <a:prstGeom prst="rect">
            <a:avLst/>
          </a:prstGeom>
        </p:spPr>
      </p:pic>
      <p:grpSp>
        <p:nvGrpSpPr>
          <p:cNvPr id="112" name="Group 111"/>
          <p:cNvGrpSpPr/>
          <p:nvPr/>
        </p:nvGrpSpPr>
        <p:grpSpPr>
          <a:xfrm>
            <a:off x="6988810" y="832485"/>
            <a:ext cx="5093335" cy="2695575"/>
            <a:chOff x="643306" y="6439847"/>
            <a:chExt cx="5497131" cy="2695822"/>
          </a:xfrm>
        </p:grpSpPr>
        <p:pic>
          <p:nvPicPr>
            <p:cNvPr id="11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6" y="6439847"/>
              <a:ext cx="5497131" cy="269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Imagem relacionad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043" y="7486750"/>
              <a:ext cx="704973" cy="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4" name="Image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Imagem 4" descr="logowhit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6580" y="-12700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3746500" y="2249805"/>
            <a:ext cx="4015105" cy="1758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O projeto de integração monetária na CEDEAO adevém de um interesse fundamental no contexto da globalização económica e financeiro. É assumido pelas autoridades regionais como uma etapa decisiva para uma integração efetiva na economia mundial.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Os desafios são expressos em termos de crescimento do comércio intra-regional, da construção de um espaço económico atraente e  macroeconómico estável.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just"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1" name="CaixaDeTexto 67"/>
          <p:cNvSpPr txBox="1"/>
          <p:nvPr/>
        </p:nvSpPr>
        <p:spPr>
          <a:xfrm>
            <a:off x="1101090" y="2941955"/>
            <a:ext cx="280733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896995" y="1497965"/>
            <a:ext cx="357187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INTEGRAÇÃO MONETÁRIA NA  CEDEAO</a:t>
            </a:r>
            <a:endParaRPr lang="pt-PT" sz="1600" i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" y="580248"/>
            <a:ext cx="3427051" cy="2080710"/>
          </a:xfrm>
          <a:prstGeom prst="rect">
            <a:avLst/>
          </a:prstGeom>
        </p:spPr>
      </p:pic>
      <p:grpSp>
        <p:nvGrpSpPr>
          <p:cNvPr id="112" name="Group 111"/>
          <p:cNvGrpSpPr/>
          <p:nvPr/>
        </p:nvGrpSpPr>
        <p:grpSpPr>
          <a:xfrm>
            <a:off x="7021195" y="886460"/>
            <a:ext cx="5060950" cy="2695575"/>
            <a:chOff x="643306" y="6439847"/>
            <a:chExt cx="5497131" cy="2695822"/>
          </a:xfrm>
        </p:grpSpPr>
        <p:pic>
          <p:nvPicPr>
            <p:cNvPr id="113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306" y="6439847"/>
              <a:ext cx="5497131" cy="2695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4" name="Picture 2" descr="Imagem relacionada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4043" y="7486750"/>
              <a:ext cx="704973" cy="469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4" name="Imagem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Marcador de Posição de Conteúdo 4" descr="logowhite"/>
          <p:cNvPicPr>
            <a:picLocks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9453880" y="2730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/>
          <p:cNvSpPr txBox="1"/>
          <p:nvPr/>
        </p:nvSpPr>
        <p:spPr>
          <a:xfrm>
            <a:off x="5156480" y="1325988"/>
            <a:ext cx="3168352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Fundação: 28 de Maio de 1975;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Área: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5.114.210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[ km2 ];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Nº de países: 15;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População: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387.510.869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[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estimativas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para 2019 ];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Utilizadores da Internet em 2000: </a:t>
            </a:r>
            <a:r>
              <a:rPr lang="pt-PT" sz="1200" i="1" smtClean="0">
                <a:solidFill>
                  <a:schemeClr val="bg1"/>
                </a:solidFill>
                <a:latin typeface="Arial Narrow" panose="020B0606020202030204" pitchFamily="34" charset="0"/>
              </a:rPr>
              <a:t>485.800</a:t>
            </a:r>
            <a:r>
              <a:rPr lang="pt-PT" sz="1200" i="1">
                <a:solidFill>
                  <a:schemeClr val="bg1"/>
                </a:solidFill>
                <a:latin typeface="Arial Narrow" panose="020B0606020202030204" pitchFamily="34" charset="0"/>
              </a:rPr>
              <a:t>;</a:t>
            </a:r>
            <a:endParaRPr lang="pt-PT" sz="1200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Utilizadores da Internet em 2019: </a:t>
            </a:r>
            <a:r>
              <a:rPr lang="pt-PT" sz="1200" i="1" smtClean="0">
                <a:solidFill>
                  <a:schemeClr val="bg1"/>
                </a:solidFill>
                <a:latin typeface="Arial Narrow" panose="020B0606020202030204" pitchFamily="34" charset="0"/>
              </a:rPr>
              <a:t>187.527.756</a:t>
            </a:r>
            <a:r>
              <a:rPr lang="pt-PT" sz="1200" i="1">
                <a:solidFill>
                  <a:schemeClr val="bg1"/>
                </a:solidFill>
                <a:latin typeface="Arial Narrow" panose="020B0606020202030204" pitchFamily="34" charset="0"/>
              </a:rPr>
              <a:t>;</a:t>
            </a:r>
            <a:endParaRPr lang="pt-PT" sz="1200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Comércio anual: 208,1 biliões de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US dólares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Importações: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80,4 biliões de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US dólares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Exportações: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137 biliões de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US dólares;</a:t>
            </a:r>
            <a:endParaRPr lang="pt-PT" sz="120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 smtClean="0">
                <a:solidFill>
                  <a:schemeClr val="bg1"/>
                </a:solidFill>
                <a:latin typeface="Arial Narrow" panose="020B0606020202030204" pitchFamily="34" charset="0"/>
              </a:rPr>
              <a:t>Principais produtos exportados:</a:t>
            </a:r>
            <a:endParaRPr lang="pt-PT" sz="12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Combustíveis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75%;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Cacau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e alimentos derivados; 5%;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Pedras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preciosas: 3%;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Algodão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1%;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Frutas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comestíveis: 1%;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Borracha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1%;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Plásticos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1%;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Madeira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e derivados: 1%;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Peixe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e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Mariscos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 1%;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Principais destinos das exportações:</a:t>
            </a:r>
            <a:endParaRPr lang="pt-PT" sz="12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Europa: 28%;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União Europeia: 23%;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Américas: 40%;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Ásia e Oceânia: 16%;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Próximo e Médio Oriente: 0,3%;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333208" y="1347465"/>
            <a:ext cx="3437033" cy="44268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 defTabSz="0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Principais recursos naturais da CEDEAO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: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Pozolana;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Peixe;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Titânio;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Alumínio;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Diamantes;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Ouro;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Madeira;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Petróleo;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Gás natural;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Minério de ferro;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Água;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Floresta;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Terras aráveis;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Fauna.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3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 b="1">
                <a:solidFill>
                  <a:schemeClr val="bg1"/>
                </a:solidFill>
                <a:latin typeface="Arial Narrow" panose="020B0606020202030204" pitchFamily="34" charset="0"/>
              </a:rPr>
              <a:t>Sectores da CEDEAO:</a:t>
            </a:r>
            <a:endParaRPr lang="pt-PT" sz="12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Energia: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Infra-estrutura;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Tecnologias de Informação e Comunicações;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Comércio;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Indústria;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Água;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Agricultura e Ambiente;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Saúde;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fontAlgn="base">
              <a:lnSpc>
                <a:spcPts val="13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Telecomunicações.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92113" y="840829"/>
            <a:ext cx="4351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CEDEAO - UM ESPAÇO DE OPORTUNIDADES</a:t>
            </a:r>
            <a:endParaRPr lang="pt-PT" sz="1600" i="1" dirty="0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" y="580248"/>
            <a:ext cx="3427051" cy="2080710"/>
          </a:xfrm>
          <a:prstGeom prst="rect">
            <a:avLst/>
          </a:prstGeom>
        </p:spPr>
      </p:pic>
      <p:sp>
        <p:nvSpPr>
          <p:cNvPr id="3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pic>
        <p:nvPicPr>
          <p:cNvPr id="5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8" name="Marcador de Posição de Conteúdo 7" descr="logowhite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53880" y="27305"/>
            <a:ext cx="2714625" cy="838200"/>
          </a:xfrm>
          <a:prstGeom prst="rect">
            <a:avLst/>
          </a:prstGeom>
        </p:spPr>
      </p:pic>
      <p:pic>
        <p:nvPicPr>
          <p:cNvPr id="10" name="Imagem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  <p:sp>
        <p:nvSpPr>
          <p:cNvPr id="35" name="CaixaDeTexto 67"/>
          <p:cNvSpPr txBox="1"/>
          <p:nvPr/>
        </p:nvSpPr>
        <p:spPr>
          <a:xfrm>
            <a:off x="1074420" y="3053715"/>
            <a:ext cx="280352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pt-PT" sz="2400" dirty="0" smtClean="0"/>
              <a:t>09-11 </a:t>
            </a:r>
            <a:r>
              <a:rPr lang="pt-PT" sz="2400" dirty="0" smtClean="0">
                <a:sym typeface="+mn-ea"/>
              </a:rPr>
              <a:t>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206" y="835259"/>
            <a:ext cx="37718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0">
              <a:lnSpc>
                <a:spcPts val="1200"/>
              </a:lnSpc>
            </a:pPr>
            <a:r>
              <a:rPr lang="pt-PT" sz="1200" b="1" i="1" smtClean="0">
                <a:solidFill>
                  <a:schemeClr val="bg1"/>
                </a:solidFill>
                <a:latin typeface="Arial Narrow" panose="020B0606020202030204" pitchFamily="34" charset="0"/>
              </a:rPr>
              <a:t>Os 50 produtos mais importados </a:t>
            </a:r>
            <a:r>
              <a:rPr lang="pt-PT" sz="1200" b="1" i="1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pela</a:t>
            </a:r>
            <a:r>
              <a:rPr lang="pt-PT" sz="1200" b="1" i="1" smtClean="0">
                <a:solidFill>
                  <a:schemeClr val="bg1"/>
                </a:solidFill>
                <a:latin typeface="Arial Narrow" panose="020B0606020202030204" pitchFamily="34" charset="0"/>
              </a:rPr>
              <a:t> CEDEAO:</a:t>
            </a:r>
            <a:endParaRPr lang="pt-PT" sz="1200" b="1" i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Óleos de petróleo ou de minerais betuminosos;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Óleos brutos de petróleo, óleos de xistos, materiais em bruto;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Veículos automóveis para transporte de pessoas;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Arroz;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Produtos comestíveis e preparações;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Embarcações;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Equipamento de telecomunicação;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Veículos a motor para transporte de mercadorias;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Trigo e centeio em grão;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Máquinas para a construção civil;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Medicamentos (incluindo medicamentos veterinários);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Peixes frescos ou congelado;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Materiais de construção;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Açúcar, melaço e mel;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Tecidos de algodão;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Leite e produtos lácteos;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Geradores;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Motocicletas e velocípedes;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Automóveis;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Máquinas e aparelhos para as indústrias particulares;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Tubos e perfis ocos, acessórios de ferro e aço;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Pneus de borracha e câmaras-de-ar;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Barras de ferro e aço, cantoneiras, perfis e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secções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Metais comuns;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08948" y="1094846"/>
            <a:ext cx="377185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Gorduras vegetais e óleos;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Papel e cartão;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Maquinaria e aparelhos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electrónicos;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Artigos de plástico; 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Peças e acessórios dos veículos;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Máquinas de energia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eléctrica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e componentes;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Fertilizantes;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Estruturas e peças de ferro, aço, alumínio;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Material impresso;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Bombas e compressores a gás e ventiladores;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Motores de combustão interna e peças;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Aparelhos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para circuitos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eléctricos, tabuleiros,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painéis;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Aparelhos de medição, análise e controle;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Polímeros de etileno, em formas primárias;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Laminados planos de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ferro, aço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não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ligado e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não revestido;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Ferramentas mecânicas,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outras ferramentas;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Insecticidas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e produtos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semelhantes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para venda a retalho;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Equipamentos de aquecimento </a:t>
            </a: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e refrigeração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e acessórios;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Equipamentos para distribuição de energia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eléctrica;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Alumínio;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Aparelhos para canalizações, caldeiras, reservatórios, cubas;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Outras matérias plásticas em formas primárias;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Produtos diversos para </a:t>
            </a:r>
            <a:r>
              <a:rPr lang="pt-PT" sz="1200" smtClean="0">
                <a:solidFill>
                  <a:schemeClr val="bg1"/>
                </a:solidFill>
                <a:latin typeface="Arial Narrow" panose="020B0606020202030204" pitchFamily="34" charset="0"/>
              </a:rPr>
              <a:t>indústria química;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Máquinas de processamento de dados;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Mobiliário e peças;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pt-PT" sz="1200">
                <a:solidFill>
                  <a:schemeClr val="bg1"/>
                </a:solidFill>
                <a:latin typeface="Arial Narrow" panose="020B0606020202030204" pitchFamily="34" charset="0"/>
              </a:rPr>
              <a:t>» Chapas, filmes, papel alumínio e lâminas de plástico.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endParaRPr lang="en-US" sz="1200" b="1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lvl="1" algn="just" defTabSz="0">
              <a:lnSpc>
                <a:spcPts val="1200"/>
              </a:lnSpc>
            </a:pPr>
            <a:r>
              <a:rPr lang="en-US" sz="1200" b="1" i="1">
                <a:latin typeface="Arial Narrow" panose="020B0606020202030204" pitchFamily="34" charset="0"/>
              </a:rPr>
              <a:t>Fonte</a:t>
            </a:r>
            <a:r>
              <a:rPr lang="en-US" sz="1200" i="1">
                <a:latin typeface="Arial Narrow" panose="020B0606020202030204" pitchFamily="34" charset="0"/>
              </a:rPr>
              <a:t>: </a:t>
            </a:r>
            <a:r>
              <a:rPr lang="en-US" sz="1200" i="1" err="1">
                <a:latin typeface="Arial Narrow" panose="020B0606020202030204" pitchFamily="34" charset="0"/>
              </a:rPr>
              <a:t>UNCTADStat</a:t>
            </a:r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</a:rPr>
              <a:t>.</a:t>
            </a:r>
            <a:endParaRPr lang="pt-PT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192113" y="189188"/>
            <a:ext cx="435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>
                <a:solidFill>
                  <a:schemeClr val="tx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</a:rPr>
              <a:t>CEDEAO - UM ESPAÇO DE OPORTUNIDADES</a:t>
            </a:r>
            <a:endParaRPr lang="pt-PT" i="1">
              <a:solidFill>
                <a:schemeClr val="tx2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" name="Picture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" y="580248"/>
            <a:ext cx="3427051" cy="2080710"/>
          </a:xfrm>
          <a:prstGeom prst="rect">
            <a:avLst/>
          </a:prstGeom>
        </p:spPr>
      </p:pic>
      <p:sp>
        <p:nvSpPr>
          <p:cNvPr id="2" name="Slide Number Placeholder 6"/>
          <p:cNvSpPr txBox="1"/>
          <p:nvPr/>
        </p:nvSpPr>
        <p:spPr bwMode="auto">
          <a:xfrm>
            <a:off x="6226206" y="6571929"/>
            <a:ext cx="648072" cy="27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pt-PT" sz="1200" dirty="0" smtClean="0">
                <a:solidFill>
                  <a:schemeClr val="tx1"/>
                </a:solidFill>
              </a:rPr>
              <a:t>Pag </a:t>
            </a:r>
            <a:fld id="{6C07E9C5-6E20-4A25-9F31-81ECFC5683B7}" type="slidenum">
              <a:rPr lang="fr-FR" altLang="pt-PT" sz="1200" b="1" i="1" u="sng" dirty="0" smtClean="0">
                <a:solidFill>
                  <a:schemeClr val="tx1"/>
                </a:solidFill>
              </a:rPr>
            </a:fld>
            <a:endParaRPr lang="fr-FR" altLang="pt-PT" sz="1200" b="1" i="1" u="sng" dirty="0" smtClean="0">
              <a:solidFill>
                <a:schemeClr val="tx1"/>
              </a:solidFill>
            </a:endParaRPr>
          </a:p>
        </p:txBody>
      </p:sp>
      <p:sp>
        <p:nvSpPr>
          <p:cNvPr id="3" name="CaixaDeTexto 67"/>
          <p:cNvSpPr txBox="1"/>
          <p:nvPr/>
        </p:nvSpPr>
        <p:spPr>
          <a:xfrm>
            <a:off x="1101090" y="2941955"/>
            <a:ext cx="2807335" cy="19005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pt-PT" sz="2400" dirty="0" smtClean="0">
                <a:sym typeface="+mn-ea"/>
              </a:rPr>
              <a:t>09-11 JUNHO</a:t>
            </a:r>
            <a:endParaRPr lang="pt-PT" sz="2400" dirty="0"/>
          </a:p>
          <a:p>
            <a:pPr algn="ctr"/>
            <a:r>
              <a:rPr lang="pt-PT" sz="1200" dirty="0"/>
              <a:t>________■________</a:t>
            </a:r>
            <a:endParaRPr lang="pt-PT" sz="1200" dirty="0"/>
          </a:p>
          <a:p>
            <a:pPr algn="ctr"/>
            <a:r>
              <a:rPr lang="pt-PT" sz="3200" b="1" dirty="0">
                <a:solidFill>
                  <a:srgbClr val="FFFF00"/>
                </a:solidFill>
              </a:rPr>
              <a:t>2021</a:t>
            </a:r>
            <a:endParaRPr lang="pt-PT" sz="3200" b="1" dirty="0">
              <a:solidFill>
                <a:srgbClr val="FFFF00"/>
              </a:solidFill>
            </a:endParaRPr>
          </a:p>
          <a:p>
            <a:pPr algn="ctr"/>
            <a:r>
              <a:rPr lang="pt-PT" b="1" dirty="0">
                <a:solidFill>
                  <a:srgbClr val="FFFF00"/>
                </a:solidFill>
              </a:rPr>
              <a:t>PRAIA</a:t>
            </a:r>
            <a:endParaRPr lang="pt-PT" b="1" dirty="0">
              <a:solidFill>
                <a:srgbClr val="FFFF00"/>
              </a:solidFill>
            </a:endParaRPr>
          </a:p>
          <a:p>
            <a:pPr algn="ctr"/>
            <a:r>
              <a:rPr lang="pt-PT" sz="1200" dirty="0"/>
              <a:t>ILHA DE SANTIAGO</a:t>
            </a:r>
            <a:endParaRPr lang="pt-PT" sz="1200" dirty="0"/>
          </a:p>
          <a:p>
            <a:pPr algn="ctr"/>
            <a:r>
              <a:rPr lang="pt-PT" sz="2400" b="1" dirty="0">
                <a:solidFill>
                  <a:srgbClr val="92D050"/>
                </a:solidFill>
              </a:rPr>
              <a:t>CABO VERDE</a:t>
            </a:r>
            <a:endParaRPr lang="pt-PT" sz="2400" b="1" dirty="0">
              <a:solidFill>
                <a:srgbClr val="92D050"/>
              </a:solidFill>
            </a:endParaRPr>
          </a:p>
        </p:txBody>
      </p:sp>
      <p:pic>
        <p:nvPicPr>
          <p:cNvPr id="4" name="Imagem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285" y="6451600"/>
            <a:ext cx="502920" cy="38925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Marcador de Posição de Conteúdo 4" descr="logowhite"/>
          <p:cNvPicPr>
            <a:picLocks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53880" y="27305"/>
            <a:ext cx="2714625" cy="838200"/>
          </a:xfrm>
          <a:prstGeom prst="rect">
            <a:avLst/>
          </a:prstGeom>
        </p:spPr>
      </p:pic>
      <p:pic>
        <p:nvPicPr>
          <p:cNvPr id="6" name="Imagem 1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" y="6446520"/>
            <a:ext cx="1306830" cy="394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0</TotalTime>
  <Words>46883</Words>
  <Application>WPS Presentation</Application>
  <PresentationFormat>Ecrã Panorâmico</PresentationFormat>
  <Paragraphs>3120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8" baseType="lpstr">
      <vt:lpstr>Arial</vt:lpstr>
      <vt:lpstr>SimSun</vt:lpstr>
      <vt:lpstr>Wingdings</vt:lpstr>
      <vt:lpstr>Trebuchet MS</vt:lpstr>
      <vt:lpstr>Calisto MT</vt:lpstr>
      <vt:lpstr>Arial Narrow</vt:lpstr>
      <vt:lpstr>Calibri</vt:lpstr>
      <vt:lpstr>Times New Roman</vt:lpstr>
      <vt:lpstr>Calibri</vt:lpstr>
      <vt:lpstr>Verdana</vt:lpstr>
      <vt:lpstr>Tw Cen MT</vt:lpstr>
      <vt:lpstr>Microsoft YaHei</vt:lpstr>
      <vt:lpstr/>
      <vt:lpstr>Arial Unicode MS</vt:lpstr>
      <vt:lpstr>Century Gothic</vt:lpstr>
      <vt:lpstr>Arial Unicode MS</vt:lpstr>
      <vt:lpstr>Century</vt:lpstr>
      <vt:lpstr>Circuit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Borges</dc:creator>
  <cp:lastModifiedBy>pigos</cp:lastModifiedBy>
  <cp:revision>948</cp:revision>
  <dcterms:created xsi:type="dcterms:W3CDTF">2019-09-10T11:20:00Z</dcterms:created>
  <dcterms:modified xsi:type="dcterms:W3CDTF">2020-09-24T12:45:31Z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2070-11.2.0.9635</vt:lpwstr>
  </property>
</Properties>
</file>