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3"/>
    <p:sldId id="260" r:id="rId4"/>
    <p:sldId id="307" r:id="rId5"/>
    <p:sldId id="263" r:id="rId6"/>
    <p:sldId id="258" r:id="rId7"/>
    <p:sldId id="311" r:id="rId8"/>
    <p:sldId id="309" r:id="rId9"/>
    <p:sldId id="262" r:id="rId10"/>
    <p:sldId id="272" r:id="rId11"/>
    <p:sldId id="273" r:id="rId12"/>
    <p:sldId id="276" r:id="rId13"/>
    <p:sldId id="274" r:id="rId14"/>
    <p:sldId id="290" r:id="rId15"/>
    <p:sldId id="291" r:id="rId16"/>
    <p:sldId id="292" r:id="rId17"/>
    <p:sldId id="293" r:id="rId18"/>
    <p:sldId id="268" r:id="rId19"/>
    <p:sldId id="275" r:id="rId20"/>
    <p:sldId id="257" r:id="rId21"/>
    <p:sldId id="269" r:id="rId23"/>
    <p:sldId id="295" r:id="rId24"/>
    <p:sldId id="294" r:id="rId25"/>
    <p:sldId id="347" r:id="rId26"/>
    <p:sldId id="277" r:id="rId27"/>
    <p:sldId id="34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BA"/>
    <a:srgbClr val="FFFFFF"/>
    <a:srgbClr val="416D12"/>
    <a:srgbClr val="00B4B2"/>
    <a:srgbClr val="C7F3F3"/>
    <a:srgbClr val="3EA4BA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06" autoAdjust="0"/>
    <p:restoredTop sz="94660"/>
  </p:normalViewPr>
  <p:slideViewPr>
    <p:cSldViewPr snapToGrid="0">
      <p:cViewPr varScale="1">
        <p:scale>
          <a:sx n="91" d="100"/>
          <a:sy n="91" d="100"/>
        </p:scale>
        <p:origin x="528" y="66"/>
      </p:cViewPr>
      <p:guideLst>
        <p:guide orient="horz" pos="2200"/>
        <p:guide pos="39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55359-BA66-4C59-8A54-707A99BB900A}" type="datetimeFigureOut">
              <a:rPr lang="pt-PT" smtClean="0"/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Editar os estilos de texto do Modelo Global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E77A7-C301-4374-BCFB-AD797F97A86A}" type="slidenum">
              <a:rPr lang="pt-PT" smtClean="0"/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Marcador de Posição da Imagem do Diapositivo 1"/>
          <p:cNvSpPr/>
          <p:nvPr>
            <p:ph type="sldImg" idx="2"/>
          </p:nvPr>
        </p:nvSpPr>
        <p:spPr/>
      </p:sp>
      <p:sp>
        <p:nvSpPr>
          <p:cNvPr id="3" name="Marcador de Posição de Texto 2"/>
          <p:cNvSpPr/>
          <p:nvPr>
            <p:ph type="body" idx="3"/>
          </p:nvPr>
        </p:nvSpPr>
        <p:spPr/>
        <p:txBody>
          <a:bodyPr/>
          <a:p>
            <a:endParaRPr lang="pt-PT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Marcador de Posição da Imagem do Diapositivo 1"/>
          <p:cNvSpPr/>
          <p:nvPr>
            <p:ph type="sldImg" idx="2"/>
          </p:nvPr>
        </p:nvSpPr>
        <p:spPr/>
      </p:sp>
      <p:sp>
        <p:nvSpPr>
          <p:cNvPr id="3" name="Marcador de Posição de Texto 2"/>
          <p:cNvSpPr/>
          <p:nvPr>
            <p:ph type="body" idx="3"/>
          </p:nvPr>
        </p:nvSpPr>
        <p:spPr/>
        <p:txBody>
          <a:bodyPr/>
          <a:p>
            <a:endParaRPr lang="pt-PT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PT" smtClean="0"/>
              <a:t>Clique para editar o estilo do subtítulo do Modelo Global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  <a:endParaRPr lang="pt-PT" smtClean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 smtClean="0"/>
              <a:t>Editar os estilos de texto do Modelo Global</a:t>
            </a:r>
            <a:endParaRPr lang="pt-PT" smtClean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 smtClean="0"/>
              <a:t>Editar os estilos de texto do Modelo Global</a:t>
            </a:r>
            <a:endParaRPr lang="pt-PT" smtClean="0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PT" smtClean="0"/>
              <a:t>Editar os estilos de texto do Modelo Global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 smtClean="0"/>
              <a:t>Editar os estilos de texto do Modelo Global</a:t>
            </a:r>
            <a:endParaRPr lang="pt-PT" smtClean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 smtClean="0"/>
              <a:t>Editar os estilos de texto do Modelo Global</a:t>
            </a:r>
            <a:endParaRPr lang="pt-PT" smtClean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ítulo  1025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t>Clique para editar o estilo do título</a:t>
            </a:r>
          </a:p>
        </p:txBody>
      </p:sp>
      <p:sp>
        <p:nvSpPr>
          <p:cNvPr id="1027" name="Marcador de Posição de Texto 1026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Clique para editar os estilos de texto do modelo global</a:t>
            </a:r>
          </a:p>
          <a:p>
            <a:pPr lvl="1"/>
            <a:r>
              <a:t>Segundo nível</a:t>
            </a:r>
          </a:p>
          <a:p>
            <a:pPr lvl="2"/>
            <a:r>
              <a:t>Terceiro nível</a:t>
            </a:r>
          </a:p>
          <a:p>
            <a:pPr lvl="3"/>
            <a:r>
              <a:t>Quarto nível</a:t>
            </a:r>
          </a:p>
          <a:p>
            <a:pPr lvl="4"/>
            <a:r>
              <a:t>Quinto nível</a:t>
            </a:r>
          </a:p>
        </p:txBody>
      </p:sp>
      <p:sp>
        <p:nvSpPr>
          <p:cNvPr id="1028" name="Marcador de Posição da Data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8CE4E964-1369-4D20-996C-779A5D95C4B8}" type="datetimeFigureOut">
              <a:rPr lang="pt-PT" smtClean="0"/>
            </a:fld>
            <a:endParaRPr lang="pt-PT"/>
          </a:p>
        </p:txBody>
      </p:sp>
      <p:sp>
        <p:nvSpPr>
          <p:cNvPr id="1029" name="Marcador de Posição do Rodapé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pt-PT"/>
          </a:p>
        </p:txBody>
      </p:sp>
      <p:sp>
        <p:nvSpPr>
          <p:cNvPr id="1030" name="Marcador de Posição do Número do Diapositivo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BF892297-2840-4F43-8FA5-4D0483B44130}" type="slidenum">
              <a:rPr lang="pt-PT" smtClean="0"/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jpeg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8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6.png"/><Relationship Id="rId7" Type="http://schemas.openxmlformats.org/officeDocument/2006/relationships/image" Target="../media/image3.jpeg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5.png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jpeg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4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ângulo Retângulo 12"/>
          <p:cNvSpPr/>
          <p:nvPr/>
        </p:nvSpPr>
        <p:spPr>
          <a:xfrm>
            <a:off x="0" y="23304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/>
          </a:p>
        </p:txBody>
      </p:sp>
      <p:sp>
        <p:nvSpPr>
          <p:cNvPr id="127" name="CaixaDeTexto 53"/>
          <p:cNvSpPr txBox="1"/>
          <p:nvPr/>
        </p:nvSpPr>
        <p:spPr>
          <a:xfrm>
            <a:off x="10052685" y="4747895"/>
            <a:ext cx="211899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3EA4BA"/>
                </a:solidFill>
              </a:rPr>
              <a:t>BUSINESS FORUM</a:t>
            </a:r>
            <a:endParaRPr lang="en-US" sz="1600" b="1" i="1" dirty="0">
              <a:solidFill>
                <a:srgbClr val="3EA4BA"/>
              </a:solidFill>
            </a:endParaRPr>
          </a:p>
          <a:p>
            <a:r>
              <a:rPr lang="en-US" sz="1200" dirty="0" smtClean="0">
                <a:latin typeface="Arial Narrow" panose="020B0606020202030204" pitchFamily="34" charset="0"/>
              </a:rPr>
              <a:t>WhatsApp</a:t>
            </a:r>
            <a:r>
              <a:rPr lang="en-US" sz="1200" dirty="0">
                <a:latin typeface="Arial Narrow" panose="020B0606020202030204" pitchFamily="34" charset="0"/>
              </a:rPr>
              <a:t>:+351 964 406 800</a:t>
            </a:r>
            <a:endParaRPr lang="en-US" sz="1200" dirty="0">
              <a:latin typeface="Arial Narrow" panose="020B0606020202030204" pitchFamily="34" charset="0"/>
            </a:endParaRPr>
          </a:p>
          <a:p>
            <a:r>
              <a:rPr lang="en-US" sz="1200" dirty="0">
                <a:latin typeface="Arial Narrow" panose="020B0606020202030204" pitchFamily="34" charset="0"/>
              </a:rPr>
              <a:t>Skype: </a:t>
            </a:r>
            <a:r>
              <a:rPr lang="en-US" sz="1200" dirty="0" err="1">
                <a:latin typeface="Arial Narrow" panose="020B0606020202030204" pitchFamily="34" charset="0"/>
              </a:rPr>
              <a:t>setimocontinente</a:t>
            </a:r>
            <a:endParaRPr lang="en-US" sz="1200" dirty="0">
              <a:latin typeface="Arial Narrow" panose="020B0606020202030204" pitchFamily="34" charset="0"/>
            </a:endParaRPr>
          </a:p>
          <a:p>
            <a:r>
              <a:rPr lang="pt-PT" altLang="en-US" sz="1200" dirty="0" smtClean="0">
                <a:latin typeface="Arial Narrow" panose="020B0606020202030204" pitchFamily="34" charset="0"/>
              </a:rPr>
              <a:t>i</a:t>
            </a:r>
            <a:r>
              <a:rPr lang="en-US" sz="1200" dirty="0" smtClean="0">
                <a:latin typeface="Arial Narrow" panose="020B0606020202030204" pitchFamily="34" charset="0"/>
              </a:rPr>
              <a:t>nfo@atlanticbusiness</a:t>
            </a:r>
            <a:r>
              <a:rPr lang="pt-PT" altLang="en-US" sz="1200" dirty="0" smtClean="0">
                <a:latin typeface="Arial Narrow" panose="020B0606020202030204" pitchFamily="34" charset="0"/>
              </a:rPr>
              <a:t>forum</a:t>
            </a:r>
            <a:r>
              <a:rPr lang="en-US" sz="1200" dirty="0" smtClean="0">
                <a:latin typeface="Arial Narrow" panose="020B0606020202030204" pitchFamily="34" charset="0"/>
              </a:rPr>
              <a:t>.com</a:t>
            </a:r>
            <a:endParaRPr lang="en-US" sz="1200" dirty="0" smtClean="0">
              <a:latin typeface="Arial Narrow" panose="020B0606020202030204" pitchFamily="34" charset="0"/>
            </a:endParaRPr>
          </a:p>
          <a:p>
            <a:r>
              <a:rPr lang="en-US" sz="1200" dirty="0" smtClean="0">
                <a:latin typeface="Arial Narrow" panose="020B0606020202030204" pitchFamily="34" charset="0"/>
              </a:rPr>
              <a:t>www</a:t>
            </a:r>
            <a:r>
              <a:rPr lang="en-US" sz="1200" dirty="0">
                <a:latin typeface="Arial Narrow" panose="020B0606020202030204" pitchFamily="34" charset="0"/>
              </a:rPr>
              <a:t>.</a:t>
            </a:r>
            <a:r>
              <a:rPr lang="en-US" sz="1200" dirty="0" smtClean="0">
                <a:latin typeface="Arial Narrow" panose="020B0606020202030204" pitchFamily="34" charset="0"/>
              </a:rPr>
              <a:t>atlanticbusiness</a:t>
            </a:r>
            <a:r>
              <a:rPr lang="pt-PT" altLang="en-US" sz="1200" dirty="0" smtClean="0">
                <a:latin typeface="Arial Narrow" panose="020B0606020202030204" pitchFamily="34" charset="0"/>
              </a:rPr>
              <a:t>forum</a:t>
            </a:r>
            <a:r>
              <a:rPr lang="en-US" sz="1200" dirty="0" smtClean="0">
                <a:latin typeface="Arial Narrow" panose="020B0606020202030204" pitchFamily="34" charset="0"/>
              </a:rPr>
              <a:t>.com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sp>
        <p:nvSpPr>
          <p:cNvPr id="153" name="CaixaDeTexto 67"/>
          <p:cNvSpPr txBox="1"/>
          <p:nvPr/>
        </p:nvSpPr>
        <p:spPr>
          <a:xfrm>
            <a:off x="22860" y="2542540"/>
            <a:ext cx="2698750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PT" sz="2400" dirty="0" smtClean="0">
                <a:solidFill>
                  <a:schemeClr val="bg1"/>
                </a:solidFill>
              </a:rPr>
              <a:t>09 -11 JUNHO</a:t>
            </a:r>
            <a:endParaRPr lang="pt-PT" sz="2400" dirty="0" smtClean="0">
              <a:solidFill>
                <a:schemeClr val="bg1"/>
              </a:solidFill>
            </a:endParaRPr>
          </a:p>
          <a:p>
            <a:pPr algn="ctr"/>
            <a:r>
              <a:rPr lang="pt-PT" sz="1200" dirty="0">
                <a:solidFill>
                  <a:schemeClr val="bg1"/>
                </a:solidFill>
              </a:rPr>
              <a:t>______</a:t>
            </a:r>
            <a:r>
              <a:rPr lang="pt-PT" sz="1400" baseline="-25000" dirty="0">
                <a:solidFill>
                  <a:schemeClr val="bg1"/>
                </a:solidFill>
              </a:rPr>
              <a:t>■</a:t>
            </a:r>
            <a:r>
              <a:rPr lang="pt-PT" sz="1200" dirty="0">
                <a:solidFill>
                  <a:schemeClr val="bg1"/>
                </a:solidFill>
              </a:rPr>
              <a:t>________</a:t>
            </a:r>
            <a:endParaRPr lang="pt-PT" sz="1200" dirty="0">
              <a:solidFill>
                <a:schemeClr val="bg1"/>
              </a:solidFill>
            </a:endParaRPr>
          </a:p>
          <a:p>
            <a:pPr algn="ctr"/>
            <a:r>
              <a:rPr lang="pt-PT" sz="3200" b="1" dirty="0">
                <a:solidFill>
                  <a:schemeClr val="bg1"/>
                </a:solidFill>
              </a:rPr>
              <a:t>2021</a:t>
            </a:r>
            <a:endParaRPr lang="pt-PT" sz="3200" b="1" dirty="0">
              <a:solidFill>
                <a:schemeClr val="bg1"/>
              </a:solidFill>
            </a:endParaRPr>
          </a:p>
          <a:p>
            <a:pPr algn="ctr"/>
            <a:r>
              <a:rPr lang="pt-PT" b="1" dirty="0">
                <a:solidFill>
                  <a:schemeClr val="bg1"/>
                </a:solidFill>
              </a:rPr>
              <a:t>PRAIA</a:t>
            </a:r>
            <a:endParaRPr lang="pt-PT" b="1" dirty="0">
              <a:solidFill>
                <a:schemeClr val="bg1"/>
              </a:solidFill>
            </a:endParaRPr>
          </a:p>
          <a:p>
            <a:pPr algn="ctr"/>
            <a:r>
              <a:rPr lang="pt-PT" sz="1200" dirty="0">
                <a:solidFill>
                  <a:schemeClr val="bg1"/>
                </a:solidFill>
              </a:rPr>
              <a:t>ILHA DE SANTIAGO</a:t>
            </a:r>
            <a:endParaRPr lang="pt-PT" sz="1200" dirty="0">
              <a:solidFill>
                <a:schemeClr val="bg1"/>
              </a:solidFill>
            </a:endParaRPr>
          </a:p>
          <a:p>
            <a:pPr algn="ctr"/>
            <a:r>
              <a:rPr lang="pt-PT" sz="2400" dirty="0">
                <a:solidFill>
                  <a:schemeClr val="bg1"/>
                </a:solidFill>
              </a:rPr>
              <a:t>CABO VERDE</a:t>
            </a:r>
            <a:endParaRPr lang="pt-PT" sz="2400" dirty="0">
              <a:solidFill>
                <a:schemeClr val="bg1"/>
              </a:solidFill>
            </a:endParaRPr>
          </a:p>
        </p:txBody>
      </p:sp>
      <p:pic>
        <p:nvPicPr>
          <p:cNvPr id="2" name="Imagem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Imagem 5" descr="logForu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39565" cy="2513330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215" y="5824220"/>
            <a:ext cx="677545" cy="561975"/>
          </a:xfrm>
          <a:prstGeom prst="rect">
            <a:avLst/>
          </a:prstGeom>
        </p:spPr>
      </p:pic>
      <p:pic>
        <p:nvPicPr>
          <p:cNvPr id="12" name="Imagem 11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8145" y="30480"/>
            <a:ext cx="4163060" cy="913765"/>
          </a:xfrm>
          <a:prstGeom prst="rect">
            <a:avLst/>
          </a:prstGeom>
        </p:spPr>
      </p:pic>
      <p:sp>
        <p:nvSpPr>
          <p:cNvPr id="15" name="Caixa de Texto 14"/>
          <p:cNvSpPr txBox="1"/>
          <p:nvPr/>
        </p:nvSpPr>
        <p:spPr>
          <a:xfrm>
            <a:off x="10184130" y="977900"/>
            <a:ext cx="19627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PT" sz="1200" i="1" dirty="0" smtClean="0">
                <a:solidFill>
                  <a:schemeClr val="accent5">
                    <a:lumMod val="90000"/>
                  </a:schemeClr>
                </a:solidFill>
                <a:latin typeface="Arial Narrow" panose="020B0606020202030204" pitchFamily="34" charset="0"/>
                <a:sym typeface="+mn-ea"/>
              </a:rPr>
              <a:t>www.atlanticbusinessforum.com</a:t>
            </a:r>
            <a:endParaRPr lang="pt-PT" altLang="en-US" sz="1200" i="1" dirty="0" smtClean="0">
              <a:solidFill>
                <a:schemeClr val="accent5">
                  <a:lumMod val="90000"/>
                </a:schemeClr>
              </a:solidFill>
              <a:latin typeface="Arial Narrow" panose="020B0606020202030204" pitchFamily="34" charset="0"/>
              <a:sym typeface="+mn-ea"/>
            </a:endParaRPr>
          </a:p>
        </p:txBody>
      </p:sp>
      <p:pic>
        <p:nvPicPr>
          <p:cNvPr id="16" name="Imagem 15" descr="ma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1460" y="1736725"/>
            <a:ext cx="4300220" cy="2305050"/>
          </a:xfrm>
          <a:prstGeom prst="rect">
            <a:avLst/>
          </a:prstGeom>
        </p:spPr>
      </p:pic>
      <p:pic>
        <p:nvPicPr>
          <p:cNvPr id="11" name="Imagem 10" descr="LOGO-Paises ecowa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2420" y="172720"/>
            <a:ext cx="3897630" cy="385826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398905" y="4903470"/>
            <a:ext cx="8829040" cy="1530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PT" altLang="pt-PT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panose="02040603050505030304" pitchFamily="18" charset="0"/>
              </a:rPr>
              <a:t>oportunidades de negócio </a:t>
            </a:r>
            <a:endParaRPr lang="pt-PT" altLang="pt-PT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sto MT" panose="02040603050505030304" pitchFamily="18" charset="0"/>
            </a:endParaRPr>
          </a:p>
          <a:p>
            <a:pPr algn="ctr">
              <a:defRPr/>
            </a:pPr>
            <a:r>
              <a:rPr lang="pt-PT" altLang="pt-PT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panose="02040603050505030304" pitchFamily="18" charset="0"/>
              </a:rPr>
              <a:t>e</a:t>
            </a:r>
            <a:endParaRPr lang="pt-PT" altLang="pt-PT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sto MT" panose="02040603050505030304" pitchFamily="18" charset="0"/>
            </a:endParaRPr>
          </a:p>
          <a:p>
            <a:pPr algn="ctr">
              <a:defRPr/>
            </a:pPr>
            <a:r>
              <a:rPr lang="pt-PT" altLang="pt-P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panose="02040603050505030304" pitchFamily="18" charset="0"/>
              </a:rPr>
              <a:t>parcerias empresariais no espaço da cedeao</a:t>
            </a:r>
            <a:endParaRPr lang="pt-PT" altLang="pt-PT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sto MT" panose="02040603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LOGO-Paises ecowa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12965" y="527050"/>
            <a:ext cx="3897630" cy="3858260"/>
          </a:xfrm>
          <a:prstGeom prst="rect">
            <a:avLst/>
          </a:prstGeom>
        </p:spPr>
      </p:pic>
      <p:sp>
        <p:nvSpPr>
          <p:cNvPr id="12" name="Triângulo Retângulo 11"/>
          <p:cNvSpPr/>
          <p:nvPr/>
        </p:nvSpPr>
        <p:spPr>
          <a:xfrm>
            <a:off x="0" y="23939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PT" altLang="en-US"/>
              <a:t> </a:t>
            </a:r>
            <a:endParaRPr lang="pt-PT" altLang="en-US"/>
          </a:p>
        </p:txBody>
      </p:sp>
      <p:pic>
        <p:nvPicPr>
          <p:cNvPr id="65" name="Imagem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7" name="Imagem 66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0" y="71120"/>
            <a:ext cx="5207000" cy="114300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815" y="5615305"/>
            <a:ext cx="677545" cy="561975"/>
          </a:xfrm>
          <a:prstGeom prst="rect">
            <a:avLst/>
          </a:prstGeom>
        </p:spPr>
      </p:pic>
      <p:sp>
        <p:nvSpPr>
          <p:cNvPr id="19" name="Slide Number Placeholder 6"/>
          <p:cNvSpPr txBox="1"/>
          <p:nvPr/>
        </p:nvSpPr>
        <p:spPr bwMode="auto">
          <a:xfrm>
            <a:off x="6226206" y="6566214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8" name="CaixaDeTexto 67"/>
          <p:cNvSpPr txBox="1"/>
          <p:nvPr/>
        </p:nvSpPr>
        <p:spPr>
          <a:xfrm>
            <a:off x="9726930" y="3755390"/>
            <a:ext cx="2466340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pt-PT" sz="2400" dirty="0" smtClean="0">
                <a:solidFill>
                  <a:srgbClr val="008CBA"/>
                </a:solidFill>
                <a:sym typeface="+mn-ea"/>
              </a:rPr>
              <a:t>09 -11 JUNHO</a:t>
            </a:r>
            <a:endParaRPr lang="pt-PT" sz="2400" dirty="0">
              <a:solidFill>
                <a:srgbClr val="008CBA"/>
              </a:solidFill>
            </a:endParaRPr>
          </a:p>
          <a:p>
            <a:pPr algn="ctr"/>
            <a:r>
              <a:rPr lang="pt-PT" sz="1200" dirty="0">
                <a:solidFill>
                  <a:srgbClr val="008CBA"/>
                </a:solidFill>
              </a:rPr>
              <a:t>________</a:t>
            </a:r>
            <a:r>
              <a:rPr lang="pt-PT" sz="1400" baseline="-25000" dirty="0">
                <a:solidFill>
                  <a:srgbClr val="008CBA"/>
                </a:solidFill>
              </a:rPr>
              <a:t>■</a:t>
            </a:r>
            <a:r>
              <a:rPr lang="pt-PT" sz="1200" dirty="0">
                <a:solidFill>
                  <a:srgbClr val="008CBA"/>
                </a:solidFill>
              </a:rPr>
              <a:t>________</a:t>
            </a:r>
            <a:endParaRPr lang="pt-PT" sz="1200" dirty="0">
              <a:solidFill>
                <a:srgbClr val="008CBA"/>
              </a:solidFill>
            </a:endParaRPr>
          </a:p>
          <a:p>
            <a:pPr algn="ctr"/>
            <a:r>
              <a:rPr lang="pt-PT" sz="3200" dirty="0">
                <a:solidFill>
                  <a:srgbClr val="008CBA"/>
                </a:solidFill>
              </a:rPr>
              <a:t>2021</a:t>
            </a:r>
            <a:endParaRPr lang="pt-PT" sz="3200" dirty="0">
              <a:solidFill>
                <a:srgbClr val="008CBA"/>
              </a:solidFill>
            </a:endParaRPr>
          </a:p>
          <a:p>
            <a:pPr algn="ctr"/>
            <a:r>
              <a:rPr lang="pt-PT" dirty="0">
                <a:solidFill>
                  <a:srgbClr val="008CBA"/>
                </a:solidFill>
              </a:rPr>
              <a:t>PRAIA</a:t>
            </a:r>
            <a:endParaRPr lang="pt-PT" dirty="0">
              <a:solidFill>
                <a:srgbClr val="008CBA"/>
              </a:solidFill>
            </a:endParaRPr>
          </a:p>
          <a:p>
            <a:pPr algn="ctr"/>
            <a:r>
              <a:rPr lang="pt-PT" sz="1200" dirty="0">
                <a:solidFill>
                  <a:srgbClr val="008CBA"/>
                </a:solidFill>
              </a:rPr>
              <a:t>ILHA DE SANTIAGO</a:t>
            </a:r>
            <a:endParaRPr lang="pt-PT" sz="1200" dirty="0">
              <a:solidFill>
                <a:srgbClr val="008CBA"/>
              </a:solidFill>
            </a:endParaRPr>
          </a:p>
          <a:p>
            <a:pPr algn="ctr"/>
            <a:r>
              <a:rPr lang="pt-PT" sz="2400" dirty="0">
                <a:solidFill>
                  <a:srgbClr val="008CBA"/>
                </a:solidFill>
              </a:rPr>
              <a:t>CABO VERDE</a:t>
            </a:r>
            <a:endParaRPr lang="pt-PT" sz="2400" dirty="0">
              <a:solidFill>
                <a:srgbClr val="008CBA"/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1758875" y="1174047"/>
            <a:ext cx="5737225" cy="566578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pt-PT" sz="1400"/>
          </a:p>
        </p:txBody>
      </p:sp>
      <p:sp>
        <p:nvSpPr>
          <p:cNvPr id="108" name="Oval 107"/>
          <p:cNvSpPr/>
          <p:nvPr/>
        </p:nvSpPr>
        <p:spPr>
          <a:xfrm>
            <a:off x="2671688" y="1955452"/>
            <a:ext cx="3960812" cy="40449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pt-PT" sz="1400"/>
          </a:p>
        </p:txBody>
      </p:sp>
      <p:sp>
        <p:nvSpPr>
          <p:cNvPr id="109" name="Oval 108"/>
          <p:cNvSpPr/>
          <p:nvPr/>
        </p:nvSpPr>
        <p:spPr>
          <a:xfrm>
            <a:off x="3894063" y="2747614"/>
            <a:ext cx="1658937" cy="25923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pt-PT" sz="1400" b="1"/>
              <a:t>CEDEAO</a:t>
            </a:r>
            <a:endParaRPr lang="pt-PT" sz="1400" b="1"/>
          </a:p>
          <a:p>
            <a:pPr algn="ctr">
              <a:defRPr/>
            </a:pPr>
            <a:endParaRPr lang="pt-PT" sz="1400"/>
          </a:p>
          <a:p>
            <a:pPr algn="ctr">
              <a:defRPr/>
            </a:pPr>
            <a:endParaRPr lang="pt-PT" sz="1400"/>
          </a:p>
          <a:p>
            <a:pPr algn="ctr">
              <a:defRPr/>
            </a:pPr>
            <a:endParaRPr lang="pt-PT" sz="1400"/>
          </a:p>
          <a:p>
            <a:pPr algn="ctr">
              <a:defRPr/>
            </a:pPr>
            <a:endParaRPr lang="pt-PT" sz="1400"/>
          </a:p>
          <a:p>
            <a:pPr algn="ctr">
              <a:defRPr/>
            </a:pPr>
            <a:endParaRPr lang="pt-PT" sz="1400"/>
          </a:p>
        </p:txBody>
      </p:sp>
      <p:sp>
        <p:nvSpPr>
          <p:cNvPr id="143" name="CaixaDeTexto 142"/>
          <p:cNvSpPr txBox="1"/>
          <p:nvPr/>
        </p:nvSpPr>
        <p:spPr>
          <a:xfrm>
            <a:off x="2706613" y="3179959"/>
            <a:ext cx="1358900" cy="477054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i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+mn-cs"/>
              </a:rPr>
              <a:t>BAD</a:t>
            </a:r>
            <a:endParaRPr lang="pt-PT" sz="1400" i="1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+mn-cs"/>
            </a:endParaRP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0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https://www.afdb.org/en</a:t>
            </a:r>
            <a:endParaRPr lang="pt-PT" sz="1000" i="1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4" name="CaixaDeTexto 143"/>
          <p:cNvSpPr txBox="1"/>
          <p:nvPr/>
        </p:nvSpPr>
        <p:spPr>
          <a:xfrm>
            <a:off x="2744933" y="3979409"/>
            <a:ext cx="1177925" cy="477054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i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+mn-cs"/>
              </a:rPr>
              <a:t>SFI</a:t>
            </a:r>
            <a:endParaRPr lang="pt-PT" sz="1400" i="1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+mn-cs"/>
            </a:endParaRP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0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https://www.ifc.org/</a:t>
            </a:r>
            <a:endParaRPr lang="pt-PT" sz="1000" i="1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5" name="CaixaDeTexto 144"/>
          <p:cNvSpPr txBox="1"/>
          <p:nvPr/>
        </p:nvSpPr>
        <p:spPr>
          <a:xfrm>
            <a:off x="5364604" y="3141783"/>
            <a:ext cx="1166546" cy="477054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i="1" err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+mn-cs"/>
              </a:rPr>
              <a:t>AfD</a:t>
            </a:r>
            <a:endParaRPr lang="pt-PT" sz="1400" i="1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+mn-cs"/>
            </a:endParaRP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0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https://www.afd.fr/pt</a:t>
            </a:r>
            <a:endParaRPr lang="pt-PT" sz="1000" i="1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6" name="CaixaDeTexto 145"/>
          <p:cNvSpPr txBox="1"/>
          <p:nvPr/>
        </p:nvSpPr>
        <p:spPr>
          <a:xfrm>
            <a:off x="3691306" y="5381646"/>
            <a:ext cx="1922401" cy="477054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i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AGF</a:t>
            </a:r>
            <a:r>
              <a:rPr lang="pt-PT" sz="1400" i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+mn-cs"/>
              </a:rPr>
              <a:t> </a:t>
            </a:r>
            <a:r>
              <a:rPr lang="pt-PT" sz="100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http://www.africanguaranteefund.com/</a:t>
            </a:r>
            <a:endParaRPr lang="pt-PT" sz="1000" i="1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7" name="CaixaDeTexto 146"/>
          <p:cNvSpPr txBox="1"/>
          <p:nvPr/>
        </p:nvSpPr>
        <p:spPr>
          <a:xfrm>
            <a:off x="3143176" y="4906614"/>
            <a:ext cx="1214438" cy="477054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>
                <a:solidFill>
                  <a:schemeClr val="accent5">
                    <a:lumMod val="50000"/>
                  </a:schemeClr>
                </a:solidFill>
              </a:rPr>
              <a:t>ECOBANK</a:t>
            </a:r>
            <a:endParaRPr lang="pt-PT" sz="1400">
              <a:solidFill>
                <a:schemeClr val="accent5">
                  <a:lumMod val="50000"/>
                </a:schemeClr>
              </a:solidFill>
            </a:endParaRP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0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https://ecobank.com/</a:t>
            </a:r>
            <a:endParaRPr lang="pt-PT" sz="1000" b="1" i="1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8" name="CaixaDeTexto 147"/>
          <p:cNvSpPr txBox="1"/>
          <p:nvPr/>
        </p:nvSpPr>
        <p:spPr>
          <a:xfrm>
            <a:off x="5468921" y="3734657"/>
            <a:ext cx="1185862" cy="477054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BOAD</a:t>
            </a:r>
            <a:endParaRPr lang="pt-PT" sz="140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0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https://www.boad.org</a:t>
            </a:r>
            <a:endParaRPr lang="pt-PT" sz="1000" i="1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9" name="CaixaDeTexto 148"/>
          <p:cNvSpPr txBox="1"/>
          <p:nvPr/>
        </p:nvSpPr>
        <p:spPr>
          <a:xfrm rot="19320000">
            <a:off x="5172398" y="4758086"/>
            <a:ext cx="1412875" cy="477054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>
                <a:solidFill>
                  <a:schemeClr val="accent5">
                    <a:lumMod val="50000"/>
                  </a:schemeClr>
                </a:solidFill>
              </a:rPr>
              <a:t>FAGACE</a:t>
            </a:r>
            <a:r>
              <a:rPr lang="pt-PT" sz="140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pt-PT" sz="100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http://www.le-fagace.org/</a:t>
            </a:r>
            <a:endParaRPr lang="pt-PT" sz="1000" i="1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0" name="CaixaDeTexto 149"/>
          <p:cNvSpPr txBox="1"/>
          <p:nvPr/>
        </p:nvSpPr>
        <p:spPr>
          <a:xfrm rot="20100000">
            <a:off x="2746300" y="1649064"/>
            <a:ext cx="1511300" cy="476250"/>
          </a:xfrm>
          <a:prstGeom prst="rect">
            <a:avLst/>
          </a:prstGeom>
          <a:noFill/>
        </p:spPr>
        <p:txBody>
          <a:bodyPr>
            <a:spAutoFit/>
          </a:bodyPr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+mn-cs"/>
              </a:rPr>
              <a:t>Organizações </a:t>
            </a:r>
            <a:endParaRPr lang="pt-PT" sz="1400" b="1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+mn-cs"/>
            </a:endParaRP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+mn-cs"/>
              </a:rPr>
              <a:t>Empresariais</a:t>
            </a:r>
            <a:endParaRPr lang="pt-PT" sz="1400" b="1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151" name="CaixaDeTexto 150"/>
          <p:cNvSpPr txBox="1"/>
          <p:nvPr/>
        </p:nvSpPr>
        <p:spPr>
          <a:xfrm rot="18720000">
            <a:off x="2007483" y="2531714"/>
            <a:ext cx="1256924" cy="40011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>
              <a:lnSpc>
                <a:spcPts val="1200"/>
              </a:lnSpc>
            </a:pPr>
            <a:r>
              <a:rPr lang="pt-PT" sz="1400" i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ROPPA</a:t>
            </a:r>
            <a:endParaRPr lang="pt-PT" sz="1400" i="1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>
              <a:lnSpc>
                <a:spcPts val="1200"/>
              </a:lnSpc>
            </a:pPr>
            <a:r>
              <a:rPr lang="pt-PT" sz="100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http://roppaafrique.org/</a:t>
            </a:r>
            <a:endParaRPr lang="pt-PT" sz="1000" i="1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6" name="CaixaDeTexto 155"/>
          <p:cNvSpPr txBox="1"/>
          <p:nvPr/>
        </p:nvSpPr>
        <p:spPr>
          <a:xfrm rot="16380000">
            <a:off x="1585429" y="3709004"/>
            <a:ext cx="1338514" cy="477054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i="1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FEWACCI</a:t>
            </a:r>
            <a:endParaRPr lang="pt-PT" sz="1400" i="1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0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https://fewacci.com</a:t>
            </a:r>
            <a:endParaRPr lang="pt-PT" sz="1000" i="1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3" name="CaixaDeTexto 182"/>
          <p:cNvSpPr txBox="1"/>
          <p:nvPr/>
        </p:nvSpPr>
        <p:spPr>
          <a:xfrm>
            <a:off x="3117775" y="5879180"/>
            <a:ext cx="1517650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pt-PT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UPADI</a:t>
            </a:r>
            <a:endParaRPr lang="pt-PT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t-PT" sz="100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https://www.upadi-agri.org/</a:t>
            </a:r>
            <a:endParaRPr lang="pt-PT" sz="100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4222675" y="3971577"/>
            <a:ext cx="1084263" cy="111283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p>
            <a:pPr algn="ctr">
              <a:defRPr/>
            </a:pPr>
            <a:r>
              <a:rPr lang="pt-PT" sz="1400" i="1">
                <a:solidFill>
                  <a:schemeClr val="accent5">
                    <a:lumMod val="75000"/>
                  </a:schemeClr>
                </a:solidFill>
              </a:rPr>
              <a:t>UEMOA</a:t>
            </a:r>
            <a:endParaRPr lang="pt-PT" sz="1400" i="1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86" name="Conexão recta 12"/>
          <p:cNvCxnSpPr>
            <a:stCxn id="108" idx="4"/>
          </p:cNvCxnSpPr>
          <p:nvPr/>
        </p:nvCxnSpPr>
        <p:spPr>
          <a:xfrm>
            <a:off x="4640823" y="6000402"/>
            <a:ext cx="0" cy="82867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exão recta 42"/>
          <p:cNvCxnSpPr/>
          <p:nvPr/>
        </p:nvCxnSpPr>
        <p:spPr>
          <a:xfrm>
            <a:off x="4635425" y="1177577"/>
            <a:ext cx="0" cy="77946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CaixaDeTexto 194"/>
          <p:cNvSpPr txBox="1"/>
          <p:nvPr/>
        </p:nvSpPr>
        <p:spPr>
          <a:xfrm>
            <a:off x="4777735" y="2562660"/>
            <a:ext cx="1655520" cy="477054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i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AFREXIMBANK</a:t>
            </a:r>
            <a:endParaRPr lang="pt-PT" sz="1400" i="1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00" i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www.afreximbank.com</a:t>
            </a:r>
            <a:endParaRPr lang="pt-PT" sz="1000" i="1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966619" y="2552147"/>
            <a:ext cx="1351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PT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BIDC</a:t>
            </a:r>
            <a:endParaRPr lang="pt-PT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00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http://www.bidc-ebid.org/</a:t>
            </a:r>
            <a:endParaRPr lang="pt-PT" sz="100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6" name="CaixaDeTexto 195"/>
          <p:cNvSpPr txBox="1"/>
          <p:nvPr/>
        </p:nvSpPr>
        <p:spPr>
          <a:xfrm rot="2820000">
            <a:off x="1848106" y="5014645"/>
            <a:ext cx="1595438" cy="561692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/>
            <a:r>
              <a:rPr lang="fr-FR">
                <a:solidFill>
                  <a:schemeClr val="accent5">
                    <a:lumMod val="50000"/>
                  </a:schemeClr>
                </a:solidFill>
              </a:rPr>
              <a:t>FOPAO</a:t>
            </a:r>
            <a:endParaRPr lang="fr-FR">
              <a:solidFill>
                <a:schemeClr val="accent5">
                  <a:lumMod val="50000"/>
                </a:schemeClr>
              </a:solidFill>
            </a:endParaRP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00">
                <a:solidFill>
                  <a:schemeClr val="accent5">
                    <a:lumMod val="50000"/>
                  </a:schemeClr>
                </a:solidFill>
              </a:rPr>
              <a:t>https://www.fopao.net/</a:t>
            </a:r>
            <a:endParaRPr lang="pt-PT" sz="1000" i="1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aixaDeTexto 6"/>
          <p:cNvSpPr txBox="1">
            <a:spLocks noChangeArrowheads="1"/>
          </p:cNvSpPr>
          <p:nvPr/>
        </p:nvSpPr>
        <p:spPr bwMode="auto">
          <a:xfrm>
            <a:off x="1944785" y="54091"/>
            <a:ext cx="6068030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 eaLnBrk="1" hangingPunct="1">
              <a:defRPr/>
            </a:pPr>
            <a:r>
              <a:rPr lang="pt-PT" sz="1600" i="1" dirty="0" smtClean="0">
                <a:solidFill>
                  <a:srgbClr val="008CB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ECOSSISTEMA </a:t>
            </a:r>
            <a:r>
              <a:rPr lang="pt-PT" sz="1600" i="1" dirty="0">
                <a:solidFill>
                  <a:srgbClr val="008CB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 DESENVOLVIMENTO </a:t>
            </a:r>
            <a:endParaRPr lang="pt-PT" sz="1600" i="1" dirty="0">
              <a:solidFill>
                <a:srgbClr val="008CBA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pt-PT" sz="1600" i="1" dirty="0">
                <a:solidFill>
                  <a:srgbClr val="008CB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DO </a:t>
            </a:r>
            <a:endParaRPr lang="pt-PT" sz="1600" i="1" dirty="0">
              <a:solidFill>
                <a:srgbClr val="008CBA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pt-PT" sz="1600" i="1" dirty="0">
                <a:solidFill>
                  <a:srgbClr val="008CB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SECTOR PRIVADO E AGROINDÚSTRIA NO ESPAÇO DA CEDEAO</a:t>
            </a:r>
            <a:endParaRPr lang="pt-PT" sz="1600" i="1" dirty="0">
              <a:solidFill>
                <a:srgbClr val="008CBA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CaixaDeTexto 141"/>
          <p:cNvSpPr txBox="1"/>
          <p:nvPr/>
        </p:nvSpPr>
        <p:spPr>
          <a:xfrm>
            <a:off x="3762197" y="2200819"/>
            <a:ext cx="1861450" cy="296213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+mn-cs"/>
              </a:rPr>
              <a:t>Instituições Financeiras</a:t>
            </a:r>
            <a:endParaRPr lang="pt-PT" sz="1400" b="1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+mn-cs"/>
            </a:endParaRPr>
          </a:p>
        </p:txBody>
      </p:sp>
      <p:pic>
        <p:nvPicPr>
          <p:cNvPr id="4" name="Imagem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065" y="644017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Marcador de Posição de Conteúdo 2" descr="logForum"/>
          <p:cNvPicPr>
            <a:picLocks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-1270" y="-3810"/>
            <a:ext cx="3851910" cy="2338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-Paises ecowa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68800" y="6350"/>
            <a:ext cx="3336925" cy="3303270"/>
          </a:xfrm>
          <a:prstGeom prst="rect">
            <a:avLst/>
          </a:prstGeom>
        </p:spPr>
      </p:pic>
      <p:sp>
        <p:nvSpPr>
          <p:cNvPr id="12" name="Triângulo Retângulo 11"/>
          <p:cNvSpPr/>
          <p:nvPr/>
        </p:nvSpPr>
        <p:spPr>
          <a:xfrm>
            <a:off x="635" y="23431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PT" altLang="en-US"/>
              <a:t> </a:t>
            </a:r>
            <a:endParaRPr lang="pt-PT" altLang="en-US"/>
          </a:p>
        </p:txBody>
      </p:sp>
      <p:pic>
        <p:nvPicPr>
          <p:cNvPr id="3" name="Imagem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8285" y="643001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Marcador de Posição de Conteúdo 3" descr="logForum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270" y="-3810"/>
            <a:ext cx="4370070" cy="2653665"/>
          </a:xfrm>
          <a:prstGeom prst="rect">
            <a:avLst/>
          </a:prstGeom>
        </p:spPr>
      </p:pic>
      <p:pic>
        <p:nvPicPr>
          <p:cNvPr id="67" name="Imagem 66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0" y="71120"/>
            <a:ext cx="5207000" cy="1143000"/>
          </a:xfrm>
          <a:prstGeom prst="rect">
            <a:avLst/>
          </a:prstGeom>
        </p:spPr>
      </p:pic>
      <p:sp>
        <p:nvSpPr>
          <p:cNvPr id="19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5" name="CaixaDeTexto 6"/>
          <p:cNvSpPr txBox="1">
            <a:spLocks noChangeArrowheads="1"/>
          </p:cNvSpPr>
          <p:nvPr/>
        </p:nvSpPr>
        <p:spPr bwMode="auto">
          <a:xfrm>
            <a:off x="4290261" y="2574923"/>
            <a:ext cx="6673760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 eaLnBrk="1" hangingPunct="1">
              <a:defRPr/>
            </a:pPr>
            <a:r>
              <a:rPr lang="pt-PT" sz="1600" b="1" i="1">
                <a:solidFill>
                  <a:srgbClr val="008CB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PROJECTOS REGIONAIS PARA O DESENVOLVIMENTO DE INFRAESTRUTURAS</a:t>
            </a:r>
            <a:endParaRPr lang="pt-PT" sz="1600" b="1" i="1">
              <a:solidFill>
                <a:srgbClr val="008CBA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102" name="Group 26"/>
          <p:cNvGrpSpPr/>
          <p:nvPr/>
        </p:nvGrpSpPr>
        <p:grpSpPr bwMode="auto">
          <a:xfrm>
            <a:off x="84493" y="2942352"/>
            <a:ext cx="3667684" cy="1646509"/>
            <a:chOff x="1035441" y="4507897"/>
            <a:chExt cx="2021405" cy="1520059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7" name="Rounded Rectangle 52"/>
            <p:cNvSpPr/>
            <p:nvPr/>
          </p:nvSpPr>
          <p:spPr>
            <a:xfrm>
              <a:off x="1035441" y="4507897"/>
              <a:ext cx="2021405" cy="15200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4" name="Rounded Rectangle 4"/>
            <p:cNvSpPr/>
            <p:nvPr/>
          </p:nvSpPr>
          <p:spPr>
            <a:xfrm>
              <a:off x="1069260" y="4897828"/>
              <a:ext cx="1948029" cy="10287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0" rIns="0" bIns="0" spcCol="1270"/>
            <a:p>
              <a:pPr defTabSz="533400" eaLnBrk="1" hangingPunct="1">
                <a:lnSpc>
                  <a:spcPts val="400"/>
                </a:lnSpc>
                <a:defRPr/>
              </a:pPr>
              <a:endParaRPr lang="pt-PT" sz="4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 smtClean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Guiné-Conacri</a:t>
              </a:r>
              <a:endPara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Guiné-Bissau</a:t>
              </a:r>
              <a:endPara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Gâmbia</a:t>
              </a:r>
              <a:endPara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Serra Leoa</a:t>
              </a:r>
              <a:endPara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Libéria</a:t>
              </a:r>
              <a:endPara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Costa do Marfim</a:t>
              </a:r>
              <a:endPara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Gana</a:t>
              </a:r>
              <a:endPara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5" name="Retângulo 1"/>
          <p:cNvSpPr/>
          <p:nvPr/>
        </p:nvSpPr>
        <p:spPr>
          <a:xfrm>
            <a:off x="133270" y="3224391"/>
            <a:ext cx="3582899" cy="183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PT" sz="1400" b="1" i="1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Cobrindo</a:t>
            </a:r>
            <a:endParaRPr lang="pt-PT" sz="1400" b="1" i="1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ângulo arredondado 2"/>
          <p:cNvSpPr/>
          <p:nvPr/>
        </p:nvSpPr>
        <p:spPr>
          <a:xfrm>
            <a:off x="97262" y="2769632"/>
            <a:ext cx="3654915" cy="39841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lnSpc>
                <a:spcPts val="1200"/>
              </a:lnSpc>
              <a:defRPr/>
            </a:pPr>
            <a:r>
              <a:rPr lang="pt-PT" sz="1300" i="1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Corredor de Transmissão de Energia</a:t>
            </a:r>
            <a:endParaRPr lang="pt-PT" sz="1300" i="1">
              <a:solidFill>
                <a:srgbClr val="008CBA"/>
              </a:solidFill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00"/>
              </a:lnSpc>
              <a:defRPr/>
            </a:pPr>
            <a:r>
              <a:rPr lang="pt-PT" sz="1300" i="1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 África Ocidental</a:t>
            </a:r>
            <a:endParaRPr lang="pt-PT" sz="1300" i="1">
              <a:solidFill>
                <a:srgbClr val="008CBA"/>
              </a:solidFill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Group 26"/>
          <p:cNvGrpSpPr/>
          <p:nvPr/>
        </p:nvGrpSpPr>
        <p:grpSpPr bwMode="auto">
          <a:xfrm>
            <a:off x="97039" y="5004336"/>
            <a:ext cx="3667684" cy="1614066"/>
            <a:chOff x="1035441" y="4507897"/>
            <a:chExt cx="2021405" cy="1520059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7" name="Rounded Rectangle 52"/>
            <p:cNvSpPr/>
            <p:nvPr/>
          </p:nvSpPr>
          <p:spPr>
            <a:xfrm>
              <a:off x="1035441" y="4507897"/>
              <a:ext cx="2021405" cy="15200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1" name="Rounded Rectangle 4"/>
            <p:cNvSpPr/>
            <p:nvPr/>
          </p:nvSpPr>
          <p:spPr>
            <a:xfrm>
              <a:off x="1069260" y="4897828"/>
              <a:ext cx="1948029" cy="10287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0" rIns="0" bIns="0" spcCol="1270"/>
            <a:p>
              <a:pPr algn="just" defTabSz="533400" eaLnBrk="1" hangingPunct="1">
                <a:lnSpc>
                  <a:spcPts val="400"/>
                </a:lnSpc>
                <a:defRPr/>
              </a:pPr>
              <a:endParaRPr lang="pt-PT" sz="4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just" defTabSz="533400">
                <a:lnSpc>
                  <a:spcPts val="1200"/>
                </a:lnSpc>
                <a:defRPr/>
              </a:pPr>
              <a:r>
                <a:rPr lang="pt-PT" sz="1200" dirty="0" smtClean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Rodovia </a:t>
              </a: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litoral ligando Lagos e Nouakchott via Dakar (4 560 km), rodovia </a:t>
              </a:r>
              <a:r>
                <a:rPr lang="pt-PT" sz="1200" dirty="0" err="1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trans-saheliano</a:t>
              </a: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Dakar-N '</a:t>
              </a:r>
              <a:r>
                <a:rPr lang="pt-PT" sz="1200" dirty="0" err="1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Djamena</a:t>
              </a: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(4 460 km), rodovia transnacional envolvendo a construção dos elos ao longo das rodovias acima mencionadas ou a reabilitação de estradas que ligam países sem litoral (Mali, Burkina Faso e Níger) aos portos marítimos.</a:t>
              </a:r>
              <a:endPara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8" name="Retângulo 71"/>
          <p:cNvSpPr/>
          <p:nvPr/>
        </p:nvSpPr>
        <p:spPr>
          <a:xfrm>
            <a:off x="191196" y="5250206"/>
            <a:ext cx="3492139" cy="202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PT" sz="1400" b="1" i="1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Cobrindo</a:t>
            </a:r>
            <a:endParaRPr lang="pt-PT" sz="1400" b="1" i="1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ângulo arredondado 2"/>
          <p:cNvSpPr/>
          <p:nvPr/>
        </p:nvSpPr>
        <p:spPr>
          <a:xfrm>
            <a:off x="109808" y="4773958"/>
            <a:ext cx="3654915" cy="43825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lnSpc>
                <a:spcPts val="1200"/>
              </a:lnSpc>
              <a:defRPr/>
            </a:pPr>
            <a:r>
              <a:rPr lang="pt-PT" sz="1300" i="1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Rodovia Litoral ligando Lagos</a:t>
            </a:r>
            <a:endParaRPr lang="pt-PT" sz="1300" i="1">
              <a:solidFill>
                <a:srgbClr val="008CBA"/>
              </a:solidFill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00"/>
              </a:lnSpc>
              <a:defRPr/>
            </a:pPr>
            <a:r>
              <a:rPr lang="pt-PT" sz="1300" i="1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 Nouakchott via Dakar</a:t>
            </a:r>
            <a:endParaRPr lang="pt-PT" sz="1300" i="1">
              <a:solidFill>
                <a:srgbClr val="008CBA"/>
              </a:solidFill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75" name="Group 26"/>
          <p:cNvGrpSpPr/>
          <p:nvPr/>
        </p:nvGrpSpPr>
        <p:grpSpPr bwMode="auto">
          <a:xfrm>
            <a:off x="4174176" y="2976414"/>
            <a:ext cx="3667684" cy="1646509"/>
            <a:chOff x="1035441" y="4507897"/>
            <a:chExt cx="2021405" cy="1520059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3" name="Rounded Rectangle 52"/>
            <p:cNvSpPr/>
            <p:nvPr/>
          </p:nvSpPr>
          <p:spPr>
            <a:xfrm>
              <a:off x="1035441" y="4507897"/>
              <a:ext cx="2021405" cy="15200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7" name="Rounded Rectangle 4"/>
            <p:cNvSpPr/>
            <p:nvPr/>
          </p:nvSpPr>
          <p:spPr>
            <a:xfrm>
              <a:off x="1087047" y="4801003"/>
              <a:ext cx="1948029" cy="114297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0" rIns="0" bIns="0" spcCol="1270"/>
            <a:p>
              <a:pPr defTabSz="533400" eaLnBrk="1" hangingPunct="1">
                <a:lnSpc>
                  <a:spcPts val="400"/>
                </a:lnSpc>
                <a:defRPr/>
              </a:pPr>
              <a:endParaRPr lang="pt-PT" sz="4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Cabo Verde</a:t>
              </a:r>
              <a:endPara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Senegal</a:t>
              </a:r>
              <a:endPara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 smtClean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Guiné-Conacri</a:t>
              </a:r>
              <a:endPara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Guiné-Bissau</a:t>
              </a:r>
              <a:endPara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Gâmbia</a:t>
              </a:r>
              <a:endPara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Serra Leoa</a:t>
              </a:r>
              <a:endPara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Libéria</a:t>
              </a:r>
              <a:endPara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Costa do Marfim</a:t>
              </a:r>
              <a:endPara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4" name="Retângulo 77"/>
          <p:cNvSpPr/>
          <p:nvPr/>
        </p:nvSpPr>
        <p:spPr>
          <a:xfrm>
            <a:off x="4222953" y="3236937"/>
            <a:ext cx="3582899" cy="183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PT" sz="1400" b="1" i="1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Cobrindo</a:t>
            </a:r>
            <a:endParaRPr lang="pt-PT" sz="1400" b="1" i="1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ectângulo arredondado 2"/>
          <p:cNvSpPr/>
          <p:nvPr/>
        </p:nvSpPr>
        <p:spPr>
          <a:xfrm>
            <a:off x="4186945" y="2832561"/>
            <a:ext cx="3654915" cy="36219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lnSpc>
                <a:spcPts val="1200"/>
              </a:lnSpc>
              <a:defRPr/>
            </a:pPr>
            <a:r>
              <a:rPr lang="pt-PT" sz="1300" i="1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Corredor Multimodal Praia – Dakar – Abidjan</a:t>
            </a:r>
            <a:endParaRPr lang="pt-PT" sz="1300" i="1">
              <a:solidFill>
                <a:srgbClr val="008CBA"/>
              </a:solidFill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80" name="Group 26"/>
          <p:cNvGrpSpPr/>
          <p:nvPr/>
        </p:nvGrpSpPr>
        <p:grpSpPr bwMode="auto">
          <a:xfrm>
            <a:off x="4186722" y="5016882"/>
            <a:ext cx="3667684" cy="1614066"/>
            <a:chOff x="1035441" y="4507897"/>
            <a:chExt cx="2021405" cy="1520059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6" name="Rounded Rectangle 52"/>
            <p:cNvSpPr/>
            <p:nvPr/>
          </p:nvSpPr>
          <p:spPr>
            <a:xfrm>
              <a:off x="1035441" y="4507897"/>
              <a:ext cx="2021405" cy="15200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2" name="Rounded Rectangle 4"/>
            <p:cNvSpPr/>
            <p:nvPr/>
          </p:nvSpPr>
          <p:spPr>
            <a:xfrm>
              <a:off x="1069260" y="4897828"/>
              <a:ext cx="1948029" cy="10287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0" rIns="0" bIns="0" spcCol="1270"/>
            <a:p>
              <a:pPr defTabSz="533400" eaLnBrk="1" hangingPunct="1">
                <a:lnSpc>
                  <a:spcPts val="400"/>
                </a:lnSpc>
                <a:defRPr/>
              </a:pPr>
              <a:endParaRPr lang="pt-PT" sz="4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Costa do Marfim </a:t>
              </a:r>
              <a:endPara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Burkina Faso</a:t>
              </a:r>
              <a:endPara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Mali</a:t>
              </a:r>
              <a:endPara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7" name="Retângulo 82"/>
          <p:cNvSpPr/>
          <p:nvPr/>
        </p:nvSpPr>
        <p:spPr>
          <a:xfrm>
            <a:off x="4280879" y="5262752"/>
            <a:ext cx="3492139" cy="202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PT" sz="1400" b="1" i="1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Cobrindo</a:t>
            </a:r>
            <a:endParaRPr lang="pt-PT" sz="1400" b="1" i="1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ectângulo arredondado 2"/>
          <p:cNvSpPr/>
          <p:nvPr/>
        </p:nvSpPr>
        <p:spPr>
          <a:xfrm>
            <a:off x="4199491" y="4786504"/>
            <a:ext cx="3654915" cy="43825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lnSpc>
                <a:spcPts val="1200"/>
              </a:lnSpc>
              <a:defRPr/>
            </a:pPr>
            <a:r>
              <a:rPr lang="pt-PT" sz="1300" i="1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Corredor Abidjan – Ouagadougou - Bamaco</a:t>
            </a:r>
            <a:endParaRPr lang="pt-PT" sz="1300" i="1">
              <a:solidFill>
                <a:srgbClr val="008CBA"/>
              </a:solidFill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Group 26"/>
          <p:cNvGrpSpPr/>
          <p:nvPr/>
        </p:nvGrpSpPr>
        <p:grpSpPr bwMode="auto">
          <a:xfrm>
            <a:off x="8253123" y="2978202"/>
            <a:ext cx="3667684" cy="1646509"/>
            <a:chOff x="1035441" y="4507897"/>
            <a:chExt cx="2021405" cy="1520059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9" name="Rounded Rectangle 52"/>
            <p:cNvSpPr/>
            <p:nvPr/>
          </p:nvSpPr>
          <p:spPr>
            <a:xfrm>
              <a:off x="1035441" y="4507897"/>
              <a:ext cx="2021405" cy="15200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0" name="Rounded Rectangle 4"/>
            <p:cNvSpPr/>
            <p:nvPr/>
          </p:nvSpPr>
          <p:spPr>
            <a:xfrm>
              <a:off x="1087047" y="4801003"/>
              <a:ext cx="1948029" cy="114297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0" rIns="0" bIns="0" spcCol="1270"/>
            <a:p>
              <a:pPr defTabSz="533400" eaLnBrk="1" hangingPunct="1">
                <a:lnSpc>
                  <a:spcPts val="400"/>
                </a:lnSpc>
                <a:defRPr/>
              </a:pPr>
              <a:endParaRPr lang="pt-PT" sz="4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Senegal</a:t>
              </a:r>
              <a:endPara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Mali</a:t>
              </a:r>
              <a:endPara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Burkina Faso</a:t>
              </a:r>
              <a:endPara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Níger</a:t>
              </a:r>
              <a:endPara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0" name="Retângulo 90"/>
          <p:cNvSpPr/>
          <p:nvPr/>
        </p:nvSpPr>
        <p:spPr>
          <a:xfrm>
            <a:off x="8301900" y="3238725"/>
            <a:ext cx="3582899" cy="183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PT" sz="1400" b="1" i="1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Cobrindo</a:t>
            </a:r>
            <a:endParaRPr lang="pt-PT" sz="1400" b="1" i="1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ectângulo arredondado 2"/>
          <p:cNvSpPr/>
          <p:nvPr/>
        </p:nvSpPr>
        <p:spPr>
          <a:xfrm>
            <a:off x="8265892" y="2834349"/>
            <a:ext cx="3654915" cy="36219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lnSpc>
                <a:spcPts val="1200"/>
              </a:lnSpc>
              <a:defRPr/>
            </a:pPr>
            <a:r>
              <a:rPr lang="pt-PT" sz="1300" i="1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Corredor Multimodal Dakar-Niamey</a:t>
            </a:r>
            <a:endParaRPr lang="pt-PT" sz="1300" i="1">
              <a:solidFill>
                <a:srgbClr val="008CBA"/>
              </a:solidFill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52"/>
          <p:cNvSpPr/>
          <p:nvPr/>
        </p:nvSpPr>
        <p:spPr bwMode="auto">
          <a:xfrm>
            <a:off x="8265669" y="5018670"/>
            <a:ext cx="3667684" cy="161406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Retângulo 99"/>
          <p:cNvSpPr/>
          <p:nvPr/>
        </p:nvSpPr>
        <p:spPr>
          <a:xfrm>
            <a:off x="8359826" y="5264540"/>
            <a:ext cx="3492139" cy="202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PT" sz="1400" b="1" i="1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Cobrindo</a:t>
            </a:r>
            <a:endParaRPr lang="pt-PT" sz="1400" b="1" i="1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Rectângulo arredondado 2"/>
          <p:cNvSpPr/>
          <p:nvPr/>
        </p:nvSpPr>
        <p:spPr>
          <a:xfrm>
            <a:off x="8278438" y="4788292"/>
            <a:ext cx="3654915" cy="43825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lnSpc>
                <a:spcPts val="1200"/>
              </a:lnSpc>
              <a:defRPr/>
            </a:pPr>
            <a:r>
              <a:rPr lang="pt-PT" sz="1300" i="1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Criação de um </a:t>
            </a:r>
            <a:r>
              <a:rPr lang="pt-PT" sz="1300" i="1" err="1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Hub</a:t>
            </a:r>
            <a:r>
              <a:rPr lang="pt-PT" sz="1300" i="1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envolvendo</a:t>
            </a:r>
            <a:endParaRPr lang="pt-PT" sz="1300" i="1">
              <a:solidFill>
                <a:srgbClr val="008CBA"/>
              </a:solidFill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00"/>
              </a:lnSpc>
              <a:defRPr/>
            </a:pPr>
            <a:r>
              <a:rPr lang="pt-PT" sz="1300" i="1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Portos e Ferrovia na África Ocidental</a:t>
            </a:r>
            <a:endParaRPr lang="pt-PT" sz="1300" i="1">
              <a:solidFill>
                <a:srgbClr val="008CBA"/>
              </a:solidFill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4"/>
          <p:cNvSpPr/>
          <p:nvPr/>
        </p:nvSpPr>
        <p:spPr bwMode="auto">
          <a:xfrm>
            <a:off x="8344960" y="5453494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p>
            <a:pPr defTabSz="533400" eaLnBrk="1" hangingPunct="1">
              <a:lnSpc>
                <a:spcPts val="400"/>
              </a:lnSpc>
              <a:defRPr/>
            </a:pPr>
            <a:endParaRPr lang="pt-PT" sz="4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Benim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Burkina Faso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Cabo Verde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Costa do Marfim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Gambia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Rounded Rectangle 4"/>
          <p:cNvSpPr/>
          <p:nvPr/>
        </p:nvSpPr>
        <p:spPr bwMode="auto">
          <a:xfrm>
            <a:off x="9497837" y="5444528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p>
            <a:pPr defTabSz="533400" eaLnBrk="1" hangingPunct="1">
              <a:lnSpc>
                <a:spcPts val="400"/>
              </a:lnSpc>
              <a:defRPr/>
            </a:pPr>
            <a:endParaRPr lang="pt-PT" sz="4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Gana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Guiné-Conacri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Guiné-Bissau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Libéria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Mali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Rounded Rectangle 4"/>
          <p:cNvSpPr/>
          <p:nvPr/>
        </p:nvSpPr>
        <p:spPr bwMode="auto">
          <a:xfrm>
            <a:off x="10639947" y="5446316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p>
            <a:pPr defTabSz="533400" eaLnBrk="1" hangingPunct="1">
              <a:lnSpc>
                <a:spcPts val="400"/>
              </a:lnSpc>
              <a:defRPr/>
            </a:pPr>
            <a:endParaRPr lang="pt-PT" sz="4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Níger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Nigéria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Senegal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Serra Leoa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Togo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-Paises ecowa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81120" y="6350"/>
            <a:ext cx="3336925" cy="3303270"/>
          </a:xfrm>
          <a:prstGeom prst="rect">
            <a:avLst/>
          </a:prstGeom>
        </p:spPr>
      </p:pic>
      <p:sp>
        <p:nvSpPr>
          <p:cNvPr id="12" name="Triângulo Retângulo 11"/>
          <p:cNvSpPr/>
          <p:nvPr/>
        </p:nvSpPr>
        <p:spPr>
          <a:xfrm>
            <a:off x="635" y="23431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PT" altLang="en-US"/>
              <a:t> </a:t>
            </a:r>
            <a:endParaRPr lang="pt-PT" altLang="en-US"/>
          </a:p>
        </p:txBody>
      </p:sp>
      <p:pic>
        <p:nvPicPr>
          <p:cNvPr id="3" name="Imagem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Marcador de Posição de Conteúdo 4" descr="logForum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270" y="-3810"/>
            <a:ext cx="4370070" cy="2653665"/>
          </a:xfrm>
          <a:prstGeom prst="rect">
            <a:avLst/>
          </a:prstGeom>
        </p:spPr>
      </p:pic>
      <p:pic>
        <p:nvPicPr>
          <p:cNvPr id="7" name="Imagem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8285" y="643001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7" name="Imagem 66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0" y="71120"/>
            <a:ext cx="5207000" cy="1143000"/>
          </a:xfrm>
          <a:prstGeom prst="rect">
            <a:avLst/>
          </a:prstGeom>
        </p:spPr>
      </p:pic>
      <p:sp>
        <p:nvSpPr>
          <p:cNvPr id="19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grpSp>
        <p:nvGrpSpPr>
          <p:cNvPr id="102" name="Group 26"/>
          <p:cNvGrpSpPr/>
          <p:nvPr/>
        </p:nvGrpSpPr>
        <p:grpSpPr bwMode="auto">
          <a:xfrm>
            <a:off x="84493" y="2963942"/>
            <a:ext cx="3667684" cy="1646509"/>
            <a:chOff x="1035441" y="4507897"/>
            <a:chExt cx="2021405" cy="1520059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03" name="Rounded Rectangle 52"/>
            <p:cNvSpPr/>
            <p:nvPr/>
          </p:nvSpPr>
          <p:spPr>
            <a:xfrm>
              <a:off x="1035441" y="4507897"/>
              <a:ext cx="2021405" cy="15200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4" name="Rounded Rectangle 4"/>
            <p:cNvSpPr/>
            <p:nvPr/>
          </p:nvSpPr>
          <p:spPr>
            <a:xfrm>
              <a:off x="1069260" y="4937555"/>
              <a:ext cx="666663" cy="9949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0" rIns="0" bIns="0" spcCol="1270"/>
            <a:p>
              <a:pPr defTabSz="533400" eaLnBrk="1" hangingPunct="1">
                <a:lnSpc>
                  <a:spcPts val="400"/>
                </a:lnSpc>
                <a:defRPr/>
              </a:pPr>
              <a:endParaRPr lang="pt-PT" sz="4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Benim</a:t>
              </a:r>
              <a:endPara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Burkina Faso</a:t>
              </a:r>
              <a:endPara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Cabo Verde</a:t>
              </a:r>
              <a:endPara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Costa do Marfim</a:t>
              </a:r>
              <a:endPara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 smtClean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Gâmbia</a:t>
              </a:r>
              <a:endPara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" name="Retângulo 1"/>
          <p:cNvSpPr/>
          <p:nvPr/>
        </p:nvSpPr>
        <p:spPr>
          <a:xfrm>
            <a:off x="133270" y="3245981"/>
            <a:ext cx="3582899" cy="183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PT" sz="1400" b="1" i="1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Cobrindo</a:t>
            </a:r>
            <a:endParaRPr lang="pt-PT" sz="1400" b="1" i="1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1" name="Rectângulo arredondado 2"/>
          <p:cNvSpPr/>
          <p:nvPr/>
        </p:nvSpPr>
        <p:spPr>
          <a:xfrm>
            <a:off x="97262" y="2791222"/>
            <a:ext cx="3654915" cy="39841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lnSpc>
                <a:spcPts val="1200"/>
              </a:lnSpc>
              <a:defRPr/>
            </a:pPr>
            <a:r>
              <a:rPr lang="pt-PT" sz="1300">
                <a:solidFill>
                  <a:srgbClr val="008CB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Centro para as Energias Renováveis e Eficiência Energética da </a:t>
            </a:r>
            <a:r>
              <a:rPr lang="pt-PT" sz="1300" i="1">
                <a:solidFill>
                  <a:srgbClr val="008CB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CEDEAO (CEREEC)</a:t>
            </a:r>
            <a:endParaRPr lang="pt-PT" sz="1300" i="1">
              <a:solidFill>
                <a:srgbClr val="008CBA"/>
              </a:solidFill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Group 26"/>
          <p:cNvGrpSpPr/>
          <p:nvPr/>
        </p:nvGrpSpPr>
        <p:grpSpPr bwMode="auto">
          <a:xfrm>
            <a:off x="97039" y="5025926"/>
            <a:ext cx="3667684" cy="1614066"/>
            <a:chOff x="1035441" y="4507897"/>
            <a:chExt cx="2021405" cy="1520059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70" name="Rounded Rectangle 52"/>
            <p:cNvSpPr/>
            <p:nvPr/>
          </p:nvSpPr>
          <p:spPr>
            <a:xfrm>
              <a:off x="1035441" y="4507897"/>
              <a:ext cx="2021405" cy="15200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1" name="Rounded Rectangle 4"/>
            <p:cNvSpPr/>
            <p:nvPr/>
          </p:nvSpPr>
          <p:spPr>
            <a:xfrm>
              <a:off x="1069260" y="4897828"/>
              <a:ext cx="1948029" cy="102878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0" rIns="0" bIns="0" spcCol="1270"/>
            <a:p>
              <a:pPr defTabSz="533400" eaLnBrk="1" hangingPunct="1">
                <a:lnSpc>
                  <a:spcPts val="400"/>
                </a:lnSpc>
                <a:defRPr/>
              </a:pPr>
              <a:endParaRPr lang="pt-PT" sz="4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Nigéria</a:t>
              </a:r>
              <a:endPara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Benim</a:t>
              </a:r>
              <a:endPara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Togo</a:t>
              </a:r>
              <a:endPara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Costa do Marfim,</a:t>
              </a:r>
              <a:endPara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Gana</a:t>
              </a:r>
              <a:endPara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72" name="Retângulo 71"/>
          <p:cNvSpPr/>
          <p:nvPr/>
        </p:nvSpPr>
        <p:spPr>
          <a:xfrm>
            <a:off x="191196" y="5271796"/>
            <a:ext cx="3492139" cy="202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PT" sz="1400" b="1" i="1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Cobrindo</a:t>
            </a:r>
            <a:endParaRPr lang="pt-PT" sz="1400" b="1" i="1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3" name="Rectângulo arredondado 2"/>
          <p:cNvSpPr/>
          <p:nvPr/>
        </p:nvSpPr>
        <p:spPr>
          <a:xfrm>
            <a:off x="109808" y="4795548"/>
            <a:ext cx="3654915" cy="43825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lnSpc>
                <a:spcPts val="1200"/>
              </a:lnSpc>
              <a:defRPr/>
            </a:pPr>
            <a:r>
              <a:rPr lang="pt-PT" sz="1300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Corredor Abidjan - Lagos</a:t>
            </a:r>
            <a:endParaRPr lang="pt-PT" sz="1300">
              <a:solidFill>
                <a:srgbClr val="008CBA"/>
              </a:solidFill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ounded Rectangle 52"/>
          <p:cNvSpPr/>
          <p:nvPr/>
        </p:nvSpPr>
        <p:spPr bwMode="auto">
          <a:xfrm>
            <a:off x="4174176" y="2998004"/>
            <a:ext cx="3667684" cy="164650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8" name="Retângulo 77"/>
          <p:cNvSpPr/>
          <p:nvPr/>
        </p:nvSpPr>
        <p:spPr>
          <a:xfrm>
            <a:off x="4222953" y="3258527"/>
            <a:ext cx="3582899" cy="183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PT" sz="1400" b="1" i="1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Cobrindo</a:t>
            </a:r>
            <a:endParaRPr lang="pt-PT" sz="1400" b="1" i="1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9" name="Rectângulo arredondado 2"/>
          <p:cNvSpPr/>
          <p:nvPr/>
        </p:nvSpPr>
        <p:spPr>
          <a:xfrm>
            <a:off x="4186945" y="2854151"/>
            <a:ext cx="3654915" cy="36219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lnSpc>
                <a:spcPts val="1200"/>
              </a:lnSpc>
              <a:defRPr/>
            </a:pPr>
            <a:r>
              <a:rPr lang="pt-PT" sz="1300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Programa Regional de Investimento Agrícola da </a:t>
            </a:r>
            <a:r>
              <a:rPr lang="pt-PT" sz="1300" i="1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CEDEAO / CAADP (RAIP)</a:t>
            </a:r>
            <a:endParaRPr lang="pt-PT" sz="1300" i="1">
              <a:solidFill>
                <a:srgbClr val="008CBA"/>
              </a:solidFill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ounded Rectangle 52"/>
          <p:cNvSpPr/>
          <p:nvPr/>
        </p:nvSpPr>
        <p:spPr bwMode="auto">
          <a:xfrm>
            <a:off x="4186722" y="5038472"/>
            <a:ext cx="3667684" cy="161406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3" name="Retângulo 82"/>
          <p:cNvSpPr/>
          <p:nvPr/>
        </p:nvSpPr>
        <p:spPr>
          <a:xfrm>
            <a:off x="4280879" y="5268988"/>
            <a:ext cx="3492139" cy="202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PT" sz="1400" b="1" i="1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Cobrindo</a:t>
            </a:r>
            <a:endParaRPr lang="pt-PT" sz="1400" b="1" i="1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4" name="Rectângulo arredondado 2"/>
          <p:cNvSpPr/>
          <p:nvPr/>
        </p:nvSpPr>
        <p:spPr>
          <a:xfrm>
            <a:off x="4199491" y="4808094"/>
            <a:ext cx="3654915" cy="43825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lnSpc>
                <a:spcPts val="1200"/>
              </a:lnSpc>
              <a:defRPr/>
            </a:pPr>
            <a:r>
              <a:rPr lang="pt-PT" sz="1400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Transportes Marítimos Comum aos Países Membros</a:t>
            </a:r>
            <a:endParaRPr lang="pt-PT" sz="1400">
              <a:solidFill>
                <a:srgbClr val="008CBA"/>
              </a:solidFill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ounded Rectangle 52"/>
          <p:cNvSpPr/>
          <p:nvPr/>
        </p:nvSpPr>
        <p:spPr bwMode="auto">
          <a:xfrm>
            <a:off x="8253123" y="2999792"/>
            <a:ext cx="3667684" cy="164650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1" name="Retângulo 90"/>
          <p:cNvSpPr/>
          <p:nvPr/>
        </p:nvSpPr>
        <p:spPr>
          <a:xfrm>
            <a:off x="8301900" y="3260315"/>
            <a:ext cx="3582899" cy="183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PT" sz="1400" b="1" i="1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Cobrindo</a:t>
            </a:r>
            <a:endParaRPr lang="pt-PT" sz="1400" b="1" i="1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2" name="Rectângulo arredondado 2"/>
          <p:cNvSpPr/>
          <p:nvPr/>
        </p:nvSpPr>
        <p:spPr>
          <a:xfrm>
            <a:off x="8265892" y="2855939"/>
            <a:ext cx="3654915" cy="36219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lnSpc>
                <a:spcPts val="1200"/>
              </a:lnSpc>
              <a:defRPr/>
            </a:pPr>
            <a:r>
              <a:rPr lang="pt-PT" sz="1300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Política Industrial Comum da África Ocidental - </a:t>
            </a:r>
            <a:r>
              <a:rPr lang="pt-PT" sz="1300" i="1">
                <a:solidFill>
                  <a:srgbClr val="008CBA"/>
                </a:solidFill>
                <a:latin typeface="Arial Narrow" panose="020B0606020202030204" pitchFamily="34" charset="0"/>
              </a:rPr>
              <a:t>PICAO</a:t>
            </a:r>
            <a:r>
              <a:rPr lang="pt-PT" sz="1300" i="1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pt-PT" sz="1300" i="1">
              <a:solidFill>
                <a:srgbClr val="008CBA"/>
              </a:solidFill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ounded Rectangle 52"/>
          <p:cNvSpPr/>
          <p:nvPr/>
        </p:nvSpPr>
        <p:spPr bwMode="auto">
          <a:xfrm>
            <a:off x="8265669" y="5040260"/>
            <a:ext cx="3667684" cy="161406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0" name="Retângulo 99"/>
          <p:cNvSpPr/>
          <p:nvPr/>
        </p:nvSpPr>
        <p:spPr>
          <a:xfrm>
            <a:off x="8359826" y="5278179"/>
            <a:ext cx="3492139" cy="202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PT" sz="1400" b="1" i="1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Cobrindo</a:t>
            </a:r>
            <a:endParaRPr lang="pt-PT" sz="1400" b="1" i="1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5" name="Rectângulo arredondado 2"/>
          <p:cNvSpPr/>
          <p:nvPr/>
        </p:nvSpPr>
        <p:spPr>
          <a:xfrm>
            <a:off x="8278438" y="4809882"/>
            <a:ext cx="3654915" cy="43825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lnSpc>
                <a:spcPts val="1200"/>
              </a:lnSpc>
              <a:defRPr/>
            </a:pPr>
            <a:r>
              <a:rPr lang="pt-PT" sz="1300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Transporte aéreo África Ocidental</a:t>
            </a:r>
            <a:endParaRPr lang="pt-PT" sz="1300">
              <a:solidFill>
                <a:srgbClr val="008CBA"/>
              </a:solidFill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le 4"/>
          <p:cNvSpPr/>
          <p:nvPr/>
        </p:nvSpPr>
        <p:spPr bwMode="auto">
          <a:xfrm>
            <a:off x="1298728" y="3431130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p>
            <a:pPr defTabSz="533400" eaLnBrk="1" hangingPunct="1">
              <a:lnSpc>
                <a:spcPts val="400"/>
              </a:lnSpc>
              <a:defRPr/>
            </a:pPr>
            <a:endParaRPr lang="pt-PT" sz="4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Gana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Guiné-Conacri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Guiné-Bissau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Libéria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Mali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Rounded Rectangle 4"/>
          <p:cNvSpPr/>
          <p:nvPr/>
        </p:nvSpPr>
        <p:spPr bwMode="auto">
          <a:xfrm>
            <a:off x="2440838" y="3432918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p>
            <a:pPr defTabSz="533400" eaLnBrk="1" hangingPunct="1">
              <a:lnSpc>
                <a:spcPts val="400"/>
              </a:lnSpc>
              <a:defRPr/>
            </a:pPr>
            <a:endParaRPr lang="pt-PT" sz="4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Níger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Nigéria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Senegal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Serra Leoa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Togo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Rounded Rectangle 4"/>
          <p:cNvSpPr/>
          <p:nvPr/>
        </p:nvSpPr>
        <p:spPr bwMode="auto">
          <a:xfrm>
            <a:off x="4214030" y="3441888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p>
            <a:pPr defTabSz="533400" eaLnBrk="1" hangingPunct="1">
              <a:lnSpc>
                <a:spcPts val="400"/>
              </a:lnSpc>
              <a:defRPr/>
            </a:pPr>
            <a:endParaRPr lang="pt-PT" sz="4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Benim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Burkina Faso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Cabo Verde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Costa do Marfim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Gâmbia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Rounded Rectangle 4"/>
          <p:cNvSpPr/>
          <p:nvPr/>
        </p:nvSpPr>
        <p:spPr bwMode="auto">
          <a:xfrm>
            <a:off x="5366907" y="3432922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p>
            <a:pPr defTabSz="533400" eaLnBrk="1" hangingPunct="1">
              <a:lnSpc>
                <a:spcPts val="400"/>
              </a:lnSpc>
              <a:defRPr/>
            </a:pPr>
            <a:endParaRPr lang="pt-PT" sz="4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Gana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Guiné-Conacri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Guiné-Bissau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Libéria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Mali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Rounded Rectangle 4"/>
          <p:cNvSpPr/>
          <p:nvPr/>
        </p:nvSpPr>
        <p:spPr bwMode="auto">
          <a:xfrm>
            <a:off x="6509017" y="3434710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p>
            <a:pPr defTabSz="533400" eaLnBrk="1" hangingPunct="1">
              <a:lnSpc>
                <a:spcPts val="400"/>
              </a:lnSpc>
              <a:defRPr/>
            </a:pPr>
            <a:endParaRPr lang="pt-PT" sz="4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Níger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Nigéria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Senegal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Serra Leoa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Togo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Rounded Rectangle 4"/>
          <p:cNvSpPr/>
          <p:nvPr/>
        </p:nvSpPr>
        <p:spPr bwMode="auto">
          <a:xfrm>
            <a:off x="8335996" y="3443679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p>
            <a:pPr defTabSz="533400" eaLnBrk="1" hangingPunct="1">
              <a:lnSpc>
                <a:spcPts val="400"/>
              </a:lnSpc>
              <a:defRPr/>
            </a:pPr>
            <a:endParaRPr lang="pt-PT" sz="4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Benim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Burkina Faso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Cabo Verde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Costa do Marfim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Gâmbia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Rounded Rectangle 4"/>
          <p:cNvSpPr/>
          <p:nvPr/>
        </p:nvSpPr>
        <p:spPr bwMode="auto">
          <a:xfrm>
            <a:off x="9488873" y="3434713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p>
            <a:pPr defTabSz="533400" eaLnBrk="1" hangingPunct="1">
              <a:lnSpc>
                <a:spcPts val="400"/>
              </a:lnSpc>
              <a:defRPr/>
            </a:pPr>
            <a:endParaRPr lang="pt-PT" sz="4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Gana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Guiné Conacri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Guiné-Bissau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Libéria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Mali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Rounded Rectangle 4"/>
          <p:cNvSpPr/>
          <p:nvPr/>
        </p:nvSpPr>
        <p:spPr bwMode="auto">
          <a:xfrm>
            <a:off x="10630983" y="3436501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p>
            <a:pPr defTabSz="533400" eaLnBrk="1" hangingPunct="1">
              <a:lnSpc>
                <a:spcPts val="400"/>
              </a:lnSpc>
              <a:defRPr/>
            </a:pPr>
            <a:endParaRPr lang="pt-PT" sz="4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Níger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Nigéria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Senegal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Serra Leoa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Togo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Rounded Rectangle 4"/>
          <p:cNvSpPr/>
          <p:nvPr/>
        </p:nvSpPr>
        <p:spPr bwMode="auto">
          <a:xfrm>
            <a:off x="8346758" y="5466124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p>
            <a:pPr defTabSz="533400" eaLnBrk="1" hangingPunct="1">
              <a:lnSpc>
                <a:spcPts val="400"/>
              </a:lnSpc>
              <a:defRPr/>
            </a:pPr>
            <a:endParaRPr lang="pt-PT" sz="4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Benim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Burkina Faso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Cabo Verde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Costa do Marfim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Gâmbia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0" name="Rounded Rectangle 4"/>
          <p:cNvSpPr/>
          <p:nvPr/>
        </p:nvSpPr>
        <p:spPr bwMode="auto">
          <a:xfrm>
            <a:off x="9499635" y="5457158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p>
            <a:pPr defTabSz="533400" eaLnBrk="1" hangingPunct="1">
              <a:lnSpc>
                <a:spcPts val="400"/>
              </a:lnSpc>
              <a:defRPr/>
            </a:pPr>
            <a:endParaRPr lang="pt-PT" sz="4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Gana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Guiné Conacri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Guiné-Bissau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Libéria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Mali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Rounded Rectangle 4"/>
          <p:cNvSpPr/>
          <p:nvPr/>
        </p:nvSpPr>
        <p:spPr bwMode="auto">
          <a:xfrm>
            <a:off x="10641745" y="5458946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p>
            <a:pPr defTabSz="533400" eaLnBrk="1" hangingPunct="1">
              <a:lnSpc>
                <a:spcPts val="400"/>
              </a:lnSpc>
              <a:defRPr/>
            </a:pPr>
            <a:endParaRPr lang="pt-PT" sz="4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Níger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Nigéria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Senegal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Serra Leoa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Togo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aixaDeTexto 6"/>
          <p:cNvSpPr txBox="1">
            <a:spLocks noChangeArrowheads="1"/>
          </p:cNvSpPr>
          <p:nvPr/>
        </p:nvSpPr>
        <p:spPr bwMode="auto">
          <a:xfrm>
            <a:off x="5326581" y="2584578"/>
            <a:ext cx="6673760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 eaLnBrk="1" hangingPunct="1">
              <a:defRPr/>
            </a:pPr>
            <a:r>
              <a:rPr lang="pt-PT" sz="1600" b="1" i="1">
                <a:solidFill>
                  <a:srgbClr val="008CB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PROJECTOS REGIONAIS PARA O DESENVOLVIMENTO DE INFRAESTRUTURAS</a:t>
            </a:r>
            <a:endParaRPr lang="pt-PT" sz="1600" b="1" i="1">
              <a:solidFill>
                <a:srgbClr val="008CBA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ounded Rectangle 4"/>
          <p:cNvSpPr/>
          <p:nvPr/>
        </p:nvSpPr>
        <p:spPr bwMode="auto">
          <a:xfrm>
            <a:off x="4292860" y="5454621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p>
            <a:pPr defTabSz="533400" eaLnBrk="1" hangingPunct="1">
              <a:lnSpc>
                <a:spcPts val="400"/>
              </a:lnSpc>
              <a:defRPr/>
            </a:pPr>
            <a:endParaRPr lang="pt-PT" sz="4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Benim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Burkina Faso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Cabo Verde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Costa do Marfim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Gâmbia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7" name="Rounded Rectangle 4"/>
          <p:cNvSpPr/>
          <p:nvPr/>
        </p:nvSpPr>
        <p:spPr bwMode="auto">
          <a:xfrm>
            <a:off x="5445737" y="5445655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p>
            <a:pPr defTabSz="533400" eaLnBrk="1" hangingPunct="1">
              <a:lnSpc>
                <a:spcPts val="400"/>
              </a:lnSpc>
              <a:defRPr/>
            </a:pPr>
            <a:endParaRPr lang="pt-PT" sz="4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Gana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Guiné-Conacri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Guiné-Bissau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Libéria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Mali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8" name="Rounded Rectangle 4"/>
          <p:cNvSpPr/>
          <p:nvPr/>
        </p:nvSpPr>
        <p:spPr bwMode="auto">
          <a:xfrm>
            <a:off x="6587847" y="5447443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p>
            <a:pPr defTabSz="533400" eaLnBrk="1" hangingPunct="1">
              <a:lnSpc>
                <a:spcPts val="400"/>
              </a:lnSpc>
              <a:defRPr/>
            </a:pPr>
            <a:endParaRPr lang="pt-PT" sz="4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Níger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Nigéria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Senegal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Serra Leoa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Togo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ângulo Retângulo 11"/>
          <p:cNvSpPr/>
          <p:nvPr/>
        </p:nvSpPr>
        <p:spPr>
          <a:xfrm>
            <a:off x="635" y="24447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PT" altLang="en-US"/>
              <a:t> </a:t>
            </a:r>
            <a:endParaRPr lang="pt-PT" altLang="en-US"/>
          </a:p>
        </p:txBody>
      </p:sp>
      <p:pic>
        <p:nvPicPr>
          <p:cNvPr id="4" name="Imagem 3" descr="LOGO-Paises ecowa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1520" y="1214120"/>
            <a:ext cx="3897630" cy="3858260"/>
          </a:xfrm>
          <a:prstGeom prst="rect">
            <a:avLst/>
          </a:prstGeom>
        </p:spPr>
      </p:pic>
      <p:pic>
        <p:nvPicPr>
          <p:cNvPr id="67" name="Imagem 66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71120"/>
            <a:ext cx="5207000" cy="1143000"/>
          </a:xfrm>
          <a:prstGeom prst="rect">
            <a:avLst/>
          </a:prstGeom>
        </p:spPr>
      </p:pic>
      <p:sp>
        <p:nvSpPr>
          <p:cNvPr id="97" name="TextBox 6"/>
          <p:cNvSpPr txBox="1"/>
          <p:nvPr/>
        </p:nvSpPr>
        <p:spPr>
          <a:xfrm>
            <a:off x="5321750" y="331292"/>
            <a:ext cx="33420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Capital: Porto-Novo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Área: 112.622 Km2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População: 11,801,595 habitantes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Utilizadores de Internet: 3,801,758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Língua Oficial: Francês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Divisa: Franco CFA da África Ocidental (XOF)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Contribuição da indústria para o PIB: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Sector secundário:14%;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8,3%;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Exploração mineira: 5%;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Algodão: 15%.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Taxa de utilização das capacidades industriais: 50%;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Oportunidades: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Indústrias têxteis;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Materiais de construção;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Cimento; 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Agronegócio;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mineira; 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Energia; 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Turismo. 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2" name="TextBox 6"/>
          <p:cNvSpPr txBox="1"/>
          <p:nvPr/>
        </p:nvSpPr>
        <p:spPr>
          <a:xfrm>
            <a:off x="5359621" y="3688825"/>
            <a:ext cx="31898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Capital : Ouagadougou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Área : 274.200 Km2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População: 20,321,560 habitantes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Utilizadores de Internet: 3,704,265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Língua Oficial: Francês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Divisa: Franco CFA da África Ocidental (XOF)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Contribuição da indústria para o PIB: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Sector secundário:18%;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9%;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Exploração mineira: 5%;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Algodão: 15%.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Taxa de utilização das capacidades industriais: 60%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Oportunidades: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Algodão;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Bebidas;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Agro-indústria; 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Sabão;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Cigarros; 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Têxteis; 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Ouro.; 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https://www.ecowas.int/wp-content/uploads/2014/11/bj-150x1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445348" y="44285"/>
            <a:ext cx="327705" cy="23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ecowas.int/wp-content/uploads/2014/11/bf-150x1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631" y="3434060"/>
            <a:ext cx="342032" cy="2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TextBox 6"/>
          <p:cNvSpPr txBox="1"/>
          <p:nvPr/>
        </p:nvSpPr>
        <p:spPr>
          <a:xfrm>
            <a:off x="8775482" y="325533"/>
            <a:ext cx="333699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Capital: Praia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Área: 4.033 Km2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População: 560,349 habitantes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Utilizadores de Internet:352,120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Língua Oficial: Português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Divisa: Escudo Cabo-verdiano (ECV)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Contribuição da indústria para o PIB: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Sector secundário:18%;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12%;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Exploração mineira: 4%;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Taxa de utilização das capacidades industriais: 50%;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Oportunidades: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Turismo; 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Energias renováveis;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Economia do mar; 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</a:t>
            </a:r>
            <a:r>
              <a:rPr lang="pt-PT" sz="1100" dirty="0" err="1">
                <a:solidFill>
                  <a:schemeClr val="tx1"/>
                </a:solidFill>
                <a:latin typeface="Arial Narrow" panose="020B0606020202030204" pitchFamily="34" charset="0"/>
              </a:rPr>
              <a:t>TICs</a:t>
            </a: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criativa; 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Parceria Público – Privado (PPP).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1" name="TextBox 6"/>
          <p:cNvSpPr txBox="1"/>
          <p:nvPr/>
        </p:nvSpPr>
        <p:spPr>
          <a:xfrm>
            <a:off x="8780738" y="3683571"/>
            <a:ext cx="332863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Capital : </a:t>
            </a:r>
            <a:r>
              <a:rPr lang="pt-PT" sz="1100" dirty="0" err="1">
                <a:solidFill>
                  <a:schemeClr val="tx1"/>
                </a:solidFill>
                <a:latin typeface="Arial Narrow" panose="020B0606020202030204" pitchFamily="34" charset="0"/>
              </a:rPr>
              <a:t>Yamoussoukro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Área : 322.463 Km2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População: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10,531,083 </a:t>
            </a: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habitantes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Utilizadores de Internet: 11,953,653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Língua Oficial: Francês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Divisa: Franco CFA da África Ocidental (XOF)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Contribuição da indústria para o PIB: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Sector secundário:22%;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18%;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BPT e Exploração mineira: 4%;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Taxa de utilização das capacidades industriais: 80%;. 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Oportunidades: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Agricultura;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petrolífera;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mineira; 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têxtil;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alimentar; 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Materiais de construção; 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Turismo.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30" name="Picture 6" descr="https://www.ecowas.int/wp-content/uploads/2014/11/cv-150x1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494" y="62227"/>
            <a:ext cx="342032" cy="26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ecowas.int/wp-content/uploads/2014/11/ci-150x1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644" y="3449828"/>
            <a:ext cx="369824" cy="26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/>
          <p:cNvSpPr/>
          <p:nvPr/>
        </p:nvSpPr>
        <p:spPr>
          <a:xfrm>
            <a:off x="5808947" y="3434061"/>
            <a:ext cx="2555502" cy="262984"/>
          </a:xfrm>
          <a:prstGeom prst="rect">
            <a:avLst/>
          </a:prstGeom>
          <a:solidFill>
            <a:srgbClr val="00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BURKINA FASO</a:t>
            </a:r>
            <a:endParaRPr lang="pt-PT" sz="16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5793185" y="44491"/>
            <a:ext cx="2555502" cy="262984"/>
          </a:xfrm>
          <a:prstGeom prst="rect">
            <a:avLst/>
          </a:prstGeom>
          <a:solidFill>
            <a:srgbClr val="00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BENIM</a:t>
            </a:r>
            <a:endParaRPr lang="pt-PT" sz="16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tângulo 19"/>
          <p:cNvSpPr/>
          <p:nvPr/>
        </p:nvSpPr>
        <p:spPr>
          <a:xfrm>
            <a:off x="9235318" y="60253"/>
            <a:ext cx="2555502" cy="262984"/>
          </a:xfrm>
          <a:prstGeom prst="rect">
            <a:avLst/>
          </a:prstGeom>
          <a:solidFill>
            <a:srgbClr val="00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CABO VERDE</a:t>
            </a:r>
            <a:endParaRPr lang="pt-PT" sz="16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tângulo 20"/>
          <p:cNvSpPr/>
          <p:nvPr/>
        </p:nvSpPr>
        <p:spPr>
          <a:xfrm>
            <a:off x="9261598" y="3449828"/>
            <a:ext cx="2555502" cy="262984"/>
          </a:xfrm>
          <a:prstGeom prst="rect">
            <a:avLst/>
          </a:prstGeom>
          <a:solidFill>
            <a:srgbClr val="00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COSTA DO MARFIM</a:t>
            </a:r>
            <a:endParaRPr lang="pt-PT" sz="16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Slide Number Placeholder 6"/>
          <p:cNvSpPr txBox="1"/>
          <p:nvPr/>
        </p:nvSpPr>
        <p:spPr bwMode="auto">
          <a:xfrm>
            <a:off x="639892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pic>
        <p:nvPicPr>
          <p:cNvPr id="6" name="Imagem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CaixaDeTexto 25"/>
          <p:cNvSpPr txBox="1"/>
          <p:nvPr/>
        </p:nvSpPr>
        <p:spPr>
          <a:xfrm>
            <a:off x="3166318" y="5717626"/>
            <a:ext cx="1670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PT" sz="1600" i="1">
                <a:solidFill>
                  <a:schemeClr val="bg1"/>
                </a:solidFill>
                <a:latin typeface="Arial Narrow" panose="020B0606020202030204" pitchFamily="34" charset="0"/>
              </a:rPr>
              <a:t>CEDEAO </a:t>
            </a:r>
            <a:endParaRPr lang="pt-PT" sz="1600" i="1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600" i="1">
                <a:solidFill>
                  <a:schemeClr val="bg1"/>
                </a:solidFill>
                <a:latin typeface="Arial Narrow" panose="020B0606020202030204" pitchFamily="34" charset="0"/>
              </a:rPr>
              <a:t>OPORTUNIDADES </a:t>
            </a:r>
            <a:endParaRPr lang="pt-PT" sz="1600" i="1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600" i="1">
                <a:solidFill>
                  <a:schemeClr val="bg1"/>
                </a:solidFill>
                <a:latin typeface="Arial Narrow" panose="020B0606020202030204" pitchFamily="34" charset="0"/>
              </a:rPr>
              <a:t>PAÍS POR PAÍS</a:t>
            </a:r>
            <a:endParaRPr lang="pt-PT" sz="1600" i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riângulo Isósceles 7"/>
          <p:cNvSpPr/>
          <p:nvPr/>
        </p:nvSpPr>
        <p:spPr>
          <a:xfrm rot="5400000">
            <a:off x="4536098" y="5888623"/>
            <a:ext cx="1155117" cy="449112"/>
          </a:xfrm>
          <a:prstGeom prst="triangle">
            <a:avLst/>
          </a:prstGeom>
          <a:solidFill>
            <a:srgbClr val="008C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ângulo Retângulo 11"/>
          <p:cNvSpPr/>
          <p:nvPr/>
        </p:nvSpPr>
        <p:spPr>
          <a:xfrm>
            <a:off x="635" y="24447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PT" altLang="en-US"/>
              <a:t> </a:t>
            </a:r>
            <a:endParaRPr lang="pt-PT" altLang="en-US"/>
          </a:p>
        </p:txBody>
      </p:sp>
      <p:pic>
        <p:nvPicPr>
          <p:cNvPr id="8" name="Imagem 7" descr="LOGO-Paises ecowa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3435" y="1070610"/>
            <a:ext cx="3897630" cy="3858260"/>
          </a:xfrm>
          <a:prstGeom prst="rect">
            <a:avLst/>
          </a:prstGeom>
        </p:spPr>
      </p:pic>
      <p:pic>
        <p:nvPicPr>
          <p:cNvPr id="67" name="Imagem 66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71120"/>
            <a:ext cx="5207000" cy="1143000"/>
          </a:xfrm>
          <a:prstGeom prst="rect">
            <a:avLst/>
          </a:prstGeom>
        </p:spPr>
      </p:pic>
      <p:sp>
        <p:nvSpPr>
          <p:cNvPr id="97" name="TextBox 6"/>
          <p:cNvSpPr txBox="1"/>
          <p:nvPr/>
        </p:nvSpPr>
        <p:spPr>
          <a:xfrm>
            <a:off x="5375955" y="257196"/>
            <a:ext cx="3342030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Capital: Banjul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Área: 10.689 Km2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População: 2,228,075 habitantes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Utilizadores de Internet: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442,050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Língua Oficial: Inglês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Divisa: Dalasi (GMD)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Contribuição da indústria para o PIB: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Sector secundário:9%;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4%;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Exploração mineira: 2%;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Energia e BPT: 2,3%.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Taxa de utilização das capacidades industriais: 40%;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Oportunidades: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»Agricultura;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»Metalurgia;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»Indústria aeroespacial; 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»Indústria aeronáutica;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»Aquacultura; 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»Indústria mineira;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»Energia;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»Turismo. 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2" name="TextBox 6"/>
          <p:cNvSpPr txBox="1"/>
          <p:nvPr/>
        </p:nvSpPr>
        <p:spPr>
          <a:xfrm>
            <a:off x="5381211" y="3531164"/>
            <a:ext cx="3336774" cy="333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Capital :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Acra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Área : 238.535 Km2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População: 30,096,970 habitantes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Utilizadores de Internet: 11,737,818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Língua Oficial: Inglês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Divisa: Cedi do Gana (GH₵) (GHS) 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Contribuição da indústria para o PIB: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Sector secundário:23,4%;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8,3%;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Exploração mineira: 7%;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Energia : 4,2%.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BPT: 4%.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Taxa de utilização das capacidades industriais: 90%;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Oportunidades: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agricultura;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têxtil;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alimentar; 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Saúde;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horticultura; 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mineira; 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petrolífera;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»Cimento;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»Turismo.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0" name="TextBox 6"/>
          <p:cNvSpPr txBox="1"/>
          <p:nvPr/>
        </p:nvSpPr>
        <p:spPr>
          <a:xfrm>
            <a:off x="8797072" y="262456"/>
            <a:ext cx="3304424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Capital: Conacri 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Área: 245.836 Km2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População: 13,398,180 habitantes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Utilizadores de Internet: 2,411,672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Língua Oficial: Francês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Divisa: Franco Guiné (GNF)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Contribuição da indústria para o PIB: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Sector secundário:31%;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4%;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Exploração mineira: 17%;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Energia : 1%.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BPT: 9%.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Taxa de utilização das capacidades industriais: 40%;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Oportunidades: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Agricultura;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Saúde;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mineira; 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petrolífera;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Telecomunicações; 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Turismo. 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1" name="TextBox 6"/>
          <p:cNvSpPr txBox="1"/>
          <p:nvPr/>
        </p:nvSpPr>
        <p:spPr>
          <a:xfrm>
            <a:off x="8802328" y="3536424"/>
            <a:ext cx="3299168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Capital : Bissau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Área :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36.110 </a:t>
            </a: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Km2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População: 1,953,723 habitantes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Utilizadores de Internet: 150,000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Língua Oficial: Português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Divisa: Franco CFA da África Ocidental (XOF)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Contribuição da indústria para o PIB: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Sector secundário:10%;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5%;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Exploração mineira: 1,1%;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Energia : 1,9%.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BPT: 2%.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Taxa de utilização das capacidades industriais: 30%;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Oportunidades: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Agricultura;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Energia;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Indústria; 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Pesca;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Obras Públicas; 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Materiais de construção; 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Turismo.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 descr="https://www.ecowas.int/wp-content/uploads/2014/11/gm-150x1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774" y="9519"/>
            <a:ext cx="310938" cy="27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ecowas.int/wp-content/uploads/2014/11/gh-150x1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402" y="3291454"/>
            <a:ext cx="282671" cy="27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ecowas.int/wp-content/uploads/2014/11/gn-150x1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622" y="20027"/>
            <a:ext cx="310938" cy="27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ecowas.int/wp-content/uploads/2014/11/gw-150x1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092" y="3302679"/>
            <a:ext cx="362404" cy="26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/>
          <p:cNvSpPr/>
          <p:nvPr/>
        </p:nvSpPr>
        <p:spPr>
          <a:xfrm>
            <a:off x="5788374" y="3297428"/>
            <a:ext cx="2555502" cy="262984"/>
          </a:xfrm>
          <a:prstGeom prst="rect">
            <a:avLst/>
          </a:prstGeom>
          <a:solidFill>
            <a:srgbClr val="00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GANA</a:t>
            </a:r>
            <a:endParaRPr lang="pt-PT" sz="16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tângulo 19"/>
          <p:cNvSpPr/>
          <p:nvPr/>
        </p:nvSpPr>
        <p:spPr>
          <a:xfrm>
            <a:off x="9262728" y="3302679"/>
            <a:ext cx="2555502" cy="262984"/>
          </a:xfrm>
          <a:prstGeom prst="rect">
            <a:avLst/>
          </a:prstGeom>
          <a:solidFill>
            <a:srgbClr val="00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GUINÉ BISSAU</a:t>
            </a:r>
            <a:endParaRPr lang="pt-PT" sz="16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tângulo 20"/>
          <p:cNvSpPr/>
          <p:nvPr/>
        </p:nvSpPr>
        <p:spPr>
          <a:xfrm>
            <a:off x="9235603" y="18197"/>
            <a:ext cx="2555502" cy="262984"/>
          </a:xfrm>
          <a:prstGeom prst="rect">
            <a:avLst/>
          </a:prstGeom>
          <a:solidFill>
            <a:srgbClr val="00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GUINÉ CONACRI</a:t>
            </a:r>
            <a:endParaRPr lang="pt-PT" sz="16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5825569" y="23454"/>
            <a:ext cx="2555502" cy="262984"/>
          </a:xfrm>
          <a:prstGeom prst="rect">
            <a:avLst/>
          </a:prstGeom>
          <a:solidFill>
            <a:srgbClr val="00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GAMBIA</a:t>
            </a:r>
            <a:endParaRPr lang="pt-PT" sz="16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CaixaDeTexto 25"/>
          <p:cNvSpPr txBox="1"/>
          <p:nvPr/>
        </p:nvSpPr>
        <p:spPr>
          <a:xfrm>
            <a:off x="3166318" y="5717626"/>
            <a:ext cx="1670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i="1">
                <a:solidFill>
                  <a:schemeClr val="bg1"/>
                </a:solidFill>
                <a:latin typeface="Arial Narrow" panose="020B0606020202030204" pitchFamily="34" charset="0"/>
              </a:rPr>
              <a:t>CEDEAO </a:t>
            </a:r>
            <a:endParaRPr lang="pt-PT" sz="1600" i="1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600" i="1">
                <a:solidFill>
                  <a:schemeClr val="bg1"/>
                </a:solidFill>
                <a:latin typeface="Arial Narrow" panose="020B0606020202030204" pitchFamily="34" charset="0"/>
              </a:rPr>
              <a:t>OPORTUNIDADES </a:t>
            </a:r>
            <a:endParaRPr lang="pt-PT" sz="1600" i="1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600" i="1">
                <a:solidFill>
                  <a:schemeClr val="bg1"/>
                </a:solidFill>
                <a:latin typeface="Arial Narrow" panose="020B0606020202030204" pitchFamily="34" charset="0"/>
              </a:rPr>
              <a:t>PAÍS POR PAÍS</a:t>
            </a:r>
            <a:endParaRPr lang="pt-PT" sz="1600" i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Triângulo Isósceles 26"/>
          <p:cNvSpPr/>
          <p:nvPr/>
        </p:nvSpPr>
        <p:spPr>
          <a:xfrm rot="5400000">
            <a:off x="4536098" y="5888623"/>
            <a:ext cx="1155117" cy="449112"/>
          </a:xfrm>
          <a:prstGeom prst="triangle">
            <a:avLst/>
          </a:prstGeom>
          <a:solidFill>
            <a:srgbClr val="008C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Slide Number Placeholder 6"/>
          <p:cNvSpPr txBox="1"/>
          <p:nvPr/>
        </p:nvSpPr>
        <p:spPr bwMode="auto">
          <a:xfrm>
            <a:off x="642051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pic>
        <p:nvPicPr>
          <p:cNvPr id="6" name="Imagem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9987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ângulo Retângulo 11"/>
          <p:cNvSpPr/>
          <p:nvPr/>
        </p:nvSpPr>
        <p:spPr>
          <a:xfrm>
            <a:off x="635" y="23431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PT" altLang="en-US"/>
              <a:t> </a:t>
            </a:r>
            <a:endParaRPr lang="pt-PT" altLang="en-US"/>
          </a:p>
        </p:txBody>
      </p:sp>
      <p:pic>
        <p:nvPicPr>
          <p:cNvPr id="8" name="Imagem 7" descr="LOGO-Paises ecowa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4875" y="928370"/>
            <a:ext cx="3897630" cy="3858260"/>
          </a:xfrm>
          <a:prstGeom prst="rect">
            <a:avLst/>
          </a:prstGeom>
        </p:spPr>
      </p:pic>
      <p:pic>
        <p:nvPicPr>
          <p:cNvPr id="3" name="Imagem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760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7" name="Imagem 66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71120"/>
            <a:ext cx="5207000" cy="1143000"/>
          </a:xfrm>
          <a:prstGeom prst="rect">
            <a:avLst/>
          </a:prstGeom>
        </p:spPr>
      </p:pic>
      <p:sp>
        <p:nvSpPr>
          <p:cNvPr id="97" name="TextBox 6"/>
          <p:cNvSpPr txBox="1"/>
          <p:nvPr/>
        </p:nvSpPr>
        <p:spPr>
          <a:xfrm>
            <a:off x="5419135" y="236174"/>
            <a:ext cx="3342030" cy="308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Capital: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Monróvia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Área: 111.369 Km2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População: 4,977,720 habitantes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Utilizadores de Internet: 4,028,418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Língua Oficial: Inglês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Divisa: Dólar liberiano (LRD)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Contribuição da indústria para o PIB: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Sector secundário:10%;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5%;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Exploração mineira: 1%;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Energia : 1%.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BPT: 5%.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Taxa de utilização das capacidades industriais: 30%.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Oportunidades: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Agronegócio;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mineira;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petrolífera; 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Turismo;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Serviços financeiros. 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2" name="TextBox 6"/>
          <p:cNvSpPr txBox="1"/>
          <p:nvPr/>
        </p:nvSpPr>
        <p:spPr>
          <a:xfrm>
            <a:off x="5424391" y="3384008"/>
            <a:ext cx="3336774" cy="3295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Capital : Bamaco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Área : 1.240.192 Km2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População: 19,689,140 habitantes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Utilizadores de Internet: 12,480,176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Língua Oficial: Inglês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Divisa: Franco CFA da África Ocidental (XOF)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Contribuição da indústria para o PIB: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Sector secundário:20%;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6,5%;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Exploração mineira: 10%;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Energia : 1,5%.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BPT: 2%.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Taxa de utilização das capacidades industriais: 60%.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Oportunidades: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agronegócio;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mineira;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telecomunicações; 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produção de energia;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urbanização; 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formação técnica. 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0" name="TextBox 6"/>
          <p:cNvSpPr txBox="1"/>
          <p:nvPr/>
        </p:nvSpPr>
        <p:spPr>
          <a:xfrm>
            <a:off x="8840251" y="241434"/>
            <a:ext cx="3379031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Capital: Niamey 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Área: 1.267.000 Km2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População: 23,176,691 habitantes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Utilizadores de Internet: 2,368,658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Língua Oficial: Francês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Divisa: Franco CFA da África Ocidental (XOF) 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Contribuição da indústria para o PIB: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Sector secundário:16%;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5,5%;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Exploração mineira: 9%;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Energia : 1,5%.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Taxa de utilização das capacidades industriais: 50%.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Oportunidades: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Agricultura;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Saúde;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mineira; 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petrolífera;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alimentar; 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Turismo. 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1" name="TextBox 6"/>
          <p:cNvSpPr txBox="1"/>
          <p:nvPr/>
        </p:nvSpPr>
        <p:spPr>
          <a:xfrm>
            <a:off x="8803468" y="3389278"/>
            <a:ext cx="3373774" cy="3495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Capital : Abuja 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Área : 923.768 Km2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População: 200,962,417 habitantes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Utilizadores de Internet:122,292,079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Língua Oficial: Inglês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Divisa: Naira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Contribuição da indústria para o PIB: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Sector secundário:40%;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6%;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Exploração mineira: 10%;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Energia : 20%.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BPT: 4%.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Taxa de utilização das capacidades industriais: 50%.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Oportunidades:</a:t>
            </a:r>
            <a:endParaRPr lang="pt-PT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Agricultura;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petrolífera;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</a:t>
            </a:r>
            <a:r>
              <a:rPr lang="pt-PT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Agro-alimentar; 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de materiais;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imobiliário; 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imobiliário; 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Serviço financeiro;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tx1"/>
                </a:solidFill>
                <a:latin typeface="Arial Narrow" panose="020B0606020202030204" pitchFamily="34" charset="0"/>
              </a:rPr>
              <a:t>» infra-estruturas.</a:t>
            </a:r>
            <a:endParaRPr lang="pt-PT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2" descr="https://www.ecowas.int/wp-content/uploads/2014/11/lr-150x1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21" y="27052"/>
            <a:ext cx="342032" cy="27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www.ecowas.int/wp-content/uploads/2014/11/ml-150x1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092" y="3175143"/>
            <a:ext cx="282671" cy="25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www.ecowas.int/wp-content/uploads/2014/11/ne-150x1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747" y="15969"/>
            <a:ext cx="256974" cy="28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www.ecowas.int/wp-content/uploads/2014/11/ng-150x1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687" y="3188571"/>
            <a:ext cx="455245" cy="26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ângulo 21"/>
          <p:cNvSpPr/>
          <p:nvPr/>
        </p:nvSpPr>
        <p:spPr>
          <a:xfrm>
            <a:off x="5842000" y="3181350"/>
            <a:ext cx="2555240" cy="244475"/>
          </a:xfrm>
          <a:prstGeom prst="rect">
            <a:avLst/>
          </a:prstGeom>
          <a:solidFill>
            <a:srgbClr val="00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MALI</a:t>
            </a:r>
            <a:endParaRPr lang="pt-PT" sz="16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Retângulo 22"/>
          <p:cNvSpPr/>
          <p:nvPr/>
        </p:nvSpPr>
        <p:spPr>
          <a:xfrm>
            <a:off x="9400495" y="3197592"/>
            <a:ext cx="2555502" cy="262984"/>
          </a:xfrm>
          <a:prstGeom prst="rect">
            <a:avLst/>
          </a:prstGeom>
          <a:solidFill>
            <a:srgbClr val="00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NIGÉRIA</a:t>
            </a:r>
            <a:endParaRPr lang="pt-PT" sz="16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9205595" y="11430"/>
            <a:ext cx="2555240" cy="290830"/>
          </a:xfrm>
          <a:prstGeom prst="rect">
            <a:avLst/>
          </a:prstGeom>
          <a:solidFill>
            <a:srgbClr val="00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NIGER</a:t>
            </a:r>
            <a:endParaRPr lang="pt-PT" sz="16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5890049" y="22910"/>
            <a:ext cx="2555502" cy="262984"/>
          </a:xfrm>
          <a:prstGeom prst="rect">
            <a:avLst/>
          </a:prstGeom>
          <a:solidFill>
            <a:srgbClr val="00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LIBÉRIA</a:t>
            </a:r>
            <a:endParaRPr lang="pt-PT" sz="16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3209498" y="5612521"/>
            <a:ext cx="1670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i="1">
                <a:solidFill>
                  <a:schemeClr val="bg1"/>
                </a:solidFill>
                <a:latin typeface="Arial Narrow" panose="020B0606020202030204" pitchFamily="34" charset="0"/>
              </a:rPr>
              <a:t>CEDEAO </a:t>
            </a:r>
            <a:endParaRPr lang="pt-PT" sz="1600" i="1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600" i="1">
                <a:solidFill>
                  <a:schemeClr val="bg1"/>
                </a:solidFill>
                <a:latin typeface="Arial Narrow" panose="020B0606020202030204" pitchFamily="34" charset="0"/>
              </a:rPr>
              <a:t>OPORTUNIDADES </a:t>
            </a:r>
            <a:endParaRPr lang="pt-PT" sz="1600" i="1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600" i="1">
                <a:solidFill>
                  <a:schemeClr val="bg1"/>
                </a:solidFill>
                <a:latin typeface="Arial Narrow" panose="020B0606020202030204" pitchFamily="34" charset="0"/>
              </a:rPr>
              <a:t>PAÍS POR PAÍS</a:t>
            </a:r>
            <a:endParaRPr lang="pt-PT" sz="1600" i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Triângulo Isósceles 26"/>
          <p:cNvSpPr/>
          <p:nvPr/>
        </p:nvSpPr>
        <p:spPr>
          <a:xfrm rot="5400000">
            <a:off x="4579278" y="5783518"/>
            <a:ext cx="1155117" cy="449112"/>
          </a:xfrm>
          <a:prstGeom prst="triangle">
            <a:avLst/>
          </a:prstGeom>
          <a:solidFill>
            <a:srgbClr val="008C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8" name="Slide Number Placeholder 6"/>
          <p:cNvSpPr txBox="1"/>
          <p:nvPr/>
        </p:nvSpPr>
        <p:spPr bwMode="auto">
          <a:xfrm>
            <a:off x="646369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ângulo Retângulo 11"/>
          <p:cNvSpPr/>
          <p:nvPr/>
        </p:nvSpPr>
        <p:spPr>
          <a:xfrm>
            <a:off x="635" y="23431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PT" altLang="en-US"/>
              <a:t> </a:t>
            </a:r>
            <a:endParaRPr lang="pt-PT" altLang="en-US"/>
          </a:p>
        </p:txBody>
      </p:sp>
      <p:pic>
        <p:nvPicPr>
          <p:cNvPr id="10" name="Imagem 9" descr="LOGO-Paises ecowa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8215" y="745490"/>
            <a:ext cx="3897630" cy="3858260"/>
          </a:xfrm>
          <a:prstGeom prst="rect">
            <a:avLst/>
          </a:prstGeom>
        </p:spPr>
      </p:pic>
      <p:sp>
        <p:nvSpPr>
          <p:cNvPr id="27" name="Triângulo isósceles 25"/>
          <p:cNvSpPr/>
          <p:nvPr/>
        </p:nvSpPr>
        <p:spPr>
          <a:xfrm rot="5400000">
            <a:off x="4707250" y="5751378"/>
            <a:ext cx="1155117" cy="449112"/>
          </a:xfrm>
          <a:prstGeom prst="triangle">
            <a:avLst/>
          </a:prstGeom>
          <a:solidFill>
            <a:srgbClr val="3EA4BA"/>
          </a:solidFill>
          <a:ln>
            <a:solidFill>
              <a:srgbClr val="3EA4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" name="Imagem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12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7" name="Imagem 66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71120"/>
            <a:ext cx="5207000" cy="1143000"/>
          </a:xfrm>
          <a:prstGeom prst="rect">
            <a:avLst/>
          </a:prstGeom>
        </p:spPr>
      </p:pic>
      <p:sp>
        <p:nvSpPr>
          <p:cNvPr id="97" name="TextBox 6"/>
          <p:cNvSpPr txBox="1"/>
          <p:nvPr/>
        </p:nvSpPr>
        <p:spPr>
          <a:xfrm>
            <a:off x="5483904" y="267710"/>
            <a:ext cx="32853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Capital: Dakar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Área: 196.712 Km2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População: 16,743,859 habitantes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Utilizadores de Internet: 9,749,527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Língua Oficial: Francês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Divisa: Franco CFA da África Ocidental (XOF)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Contribuição da indústria para o PIB:</a:t>
            </a:r>
            <a:endParaRPr lang="pt-PT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Sector secundário:22%;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15%;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Exploração mineira: 1%;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Energia : 2%;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BPT: 4%;</a:t>
            </a:r>
            <a:endParaRPr lang="pt-PT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Taxa de utilização das capacidades industriais: 80%.</a:t>
            </a:r>
            <a:endParaRPr lang="pt-PT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Oportunidades:</a:t>
            </a:r>
            <a:endParaRPr lang="pt-PT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Agronegócio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mineira;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petrolífera; 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Turismo;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Telecomunicações;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Materiais de construção. 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2" name="TextBox 6"/>
          <p:cNvSpPr txBox="1"/>
          <p:nvPr/>
        </p:nvSpPr>
        <p:spPr>
          <a:xfrm>
            <a:off x="5489160" y="3720340"/>
            <a:ext cx="33843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Capital : Freetown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Área : 71.740 Km2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População: 7,883,123 habitantes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Utilizadores de Internet: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1,043,710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Língua Oficial: Inglês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Divisa: Leone (SLL)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Contribuição da indústria para o PIB:</a:t>
            </a:r>
            <a:endParaRPr lang="pt-PT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Sector secundário:9,6%;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5,2%;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Exploração mineira: 2,2%;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Energia : 0,2%;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BPT: 2%;</a:t>
            </a:r>
            <a:endParaRPr lang="pt-PT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Taxa de utilização das capacidades industriais: 30%.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Oportunidades:</a:t>
            </a:r>
            <a:endParaRPr lang="pt-PT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Agricultura;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mineira;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petrolífera; 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têxtil;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Energia; 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Serviços financeiros. 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0" name="TextBox 6"/>
          <p:cNvSpPr txBox="1"/>
          <p:nvPr/>
        </p:nvSpPr>
        <p:spPr>
          <a:xfrm>
            <a:off x="8873492" y="272970"/>
            <a:ext cx="32949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Capital: Lomé 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Área: 56.785 Km2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População: 8,186,384 habitantes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Utilizadores de Internet: 1,011,837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Língua Oficial: Francês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Divisa: Franco CFA da África Ocidental (XOF) 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Contribuição da indústria para o PIB:</a:t>
            </a:r>
            <a:endParaRPr lang="pt-PT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Sector secundário:17%;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8%;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Exploração mineira: 4%;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Energia : 2,8%;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BPT: 2,2%;</a:t>
            </a:r>
            <a:endParaRPr lang="pt-PT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Taxa de utilização das capacidades industriais: 50%.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Oportunidades:</a:t>
            </a:r>
            <a:endParaRPr lang="pt-PT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Mineração de fosfato;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Agro-indústria;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Cimento; 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Artesanato;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Têxteis; 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Bebidas. 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 descr="https://www.ecowas.int/wp-content/uploads/2014/11/sn-150x1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219" y="41047"/>
            <a:ext cx="310938" cy="27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www.ecowas.int/wp-content/uploads/2014/11/sl-150x1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702" y="3400624"/>
            <a:ext cx="310938" cy="2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www.ecowas.int/wp-content/uploads/2014/11/tg-150x1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042" y="51919"/>
            <a:ext cx="310938" cy="25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701" y="3412574"/>
            <a:ext cx="275905" cy="27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6"/>
          <p:cNvSpPr txBox="1"/>
          <p:nvPr/>
        </p:nvSpPr>
        <p:spPr>
          <a:xfrm>
            <a:off x="8976427" y="3784200"/>
            <a:ext cx="319201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pt-PT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Oportunidades:</a:t>
            </a:r>
            <a:endParaRPr lang="pt-PT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Indústrias alimentares;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Agro-química;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Máquinas agrícolas; 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de materiais de construção;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das comunicações;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da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electrónica;; 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farmacêutica.; 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siderúrgica;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de construção de automóveis;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» Indústria de acessórios para automóveis. 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9324340" y="51435"/>
            <a:ext cx="2555240" cy="276225"/>
          </a:xfrm>
          <a:prstGeom prst="rect">
            <a:avLst/>
          </a:prstGeom>
          <a:solidFill>
            <a:srgbClr val="00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TOGO</a:t>
            </a:r>
            <a:endParaRPr lang="pt-PT" sz="16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tângulo 20"/>
          <p:cNvSpPr/>
          <p:nvPr/>
        </p:nvSpPr>
        <p:spPr>
          <a:xfrm>
            <a:off x="5926455" y="53975"/>
            <a:ext cx="2555240" cy="273685"/>
          </a:xfrm>
          <a:prstGeom prst="rect">
            <a:avLst/>
          </a:prstGeom>
          <a:solidFill>
            <a:srgbClr val="00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SENEGAL</a:t>
            </a:r>
            <a:endParaRPr lang="pt-PT" sz="16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5917752" y="3402243"/>
            <a:ext cx="2555502" cy="262984"/>
          </a:xfrm>
          <a:prstGeom prst="rect">
            <a:avLst/>
          </a:prstGeom>
          <a:solidFill>
            <a:srgbClr val="00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SERRA LEOA</a:t>
            </a:r>
            <a:endParaRPr lang="pt-PT" sz="16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tângulo 24"/>
          <p:cNvSpPr/>
          <p:nvPr/>
        </p:nvSpPr>
        <p:spPr>
          <a:xfrm>
            <a:off x="9317554" y="3418293"/>
            <a:ext cx="2555502" cy="262984"/>
          </a:xfrm>
          <a:prstGeom prst="rect">
            <a:avLst/>
          </a:prstGeom>
          <a:solidFill>
            <a:srgbClr val="00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 dirty="0">
                <a:solidFill>
                  <a:schemeClr val="bg1"/>
                </a:solidFill>
                <a:latin typeface="Arial Narrow" panose="020B0606020202030204" pitchFamily="34" charset="0"/>
              </a:rPr>
              <a:t>Projectos de Vocação Regional</a:t>
            </a:r>
            <a:endParaRPr lang="pt-PT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3274268" y="5517931"/>
            <a:ext cx="1670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i="1">
                <a:solidFill>
                  <a:schemeClr val="bg1"/>
                </a:solidFill>
                <a:latin typeface="Arial Narrow" panose="020B0606020202030204" pitchFamily="34" charset="0"/>
              </a:rPr>
              <a:t>CEDEAO </a:t>
            </a:r>
            <a:endParaRPr lang="pt-PT" sz="1600" i="1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600" i="1">
                <a:solidFill>
                  <a:schemeClr val="bg1"/>
                </a:solidFill>
                <a:latin typeface="Arial Narrow" panose="020B0606020202030204" pitchFamily="34" charset="0"/>
              </a:rPr>
              <a:t>OPORTUNIDADES </a:t>
            </a:r>
            <a:endParaRPr lang="pt-PT" sz="1600" i="1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600" i="1">
                <a:solidFill>
                  <a:schemeClr val="bg1"/>
                </a:solidFill>
                <a:latin typeface="Arial Narrow" panose="020B0606020202030204" pitchFamily="34" charset="0"/>
              </a:rPr>
              <a:t>PAÍS POR PAÍS</a:t>
            </a:r>
            <a:endParaRPr lang="pt-PT" sz="1600" i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Slide Number Placeholder 6"/>
          <p:cNvSpPr txBox="1"/>
          <p:nvPr/>
        </p:nvSpPr>
        <p:spPr bwMode="auto">
          <a:xfrm>
            <a:off x="692851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ângulo Retângulo 11"/>
          <p:cNvSpPr/>
          <p:nvPr/>
        </p:nvSpPr>
        <p:spPr>
          <a:xfrm>
            <a:off x="635" y="23431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PT" altLang="en-US"/>
              <a:t> </a:t>
            </a:r>
            <a:endParaRPr lang="pt-PT" altLang="en-US"/>
          </a:p>
        </p:txBody>
      </p:sp>
      <p:pic>
        <p:nvPicPr>
          <p:cNvPr id="10" name="Imagem 9" descr="LOGO-Paises ecowa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8875" y="836930"/>
            <a:ext cx="3897630" cy="3858260"/>
          </a:xfrm>
          <a:prstGeom prst="rect">
            <a:avLst/>
          </a:prstGeom>
        </p:spPr>
      </p:pic>
      <p:pic>
        <p:nvPicPr>
          <p:cNvPr id="7" name="Imagem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7" name="Imagem 66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71120"/>
            <a:ext cx="5207000" cy="1143000"/>
          </a:xfrm>
          <a:prstGeom prst="rect">
            <a:avLst/>
          </a:prstGeom>
        </p:spPr>
      </p:pic>
      <p:sp>
        <p:nvSpPr>
          <p:cNvPr id="8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702011" y="6244084"/>
            <a:ext cx="69940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000" b="1" i="1" dirty="0">
                <a:latin typeface="Arial Narrow" panose="020B0606020202030204" pitchFamily="34" charset="0"/>
              </a:rPr>
              <a:t>Fonte</a:t>
            </a:r>
            <a:r>
              <a:rPr lang="en-US" sz="1000" i="1" dirty="0">
                <a:latin typeface="Arial Narrow" panose="020B0606020202030204" pitchFamily="34" charset="0"/>
              </a:rPr>
              <a:t>: World Development Indicators (WDI), 2011. </a:t>
            </a:r>
            <a:endParaRPr lang="pt-PT" sz="1000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4841281" y="1310604"/>
          <a:ext cx="7066945" cy="4884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024"/>
                <a:gridCol w="834703"/>
                <a:gridCol w="834703"/>
                <a:gridCol w="834703"/>
                <a:gridCol w="834703"/>
                <a:gridCol w="834703"/>
                <a:gridCol w="834703"/>
                <a:gridCol w="834703"/>
              </a:tblGrid>
              <a:tr h="203733">
                <a:tc gridSpan="8">
                  <a:txBody>
                    <a:bodyPr/>
                    <a:p>
                      <a:pPr algn="ctr" rtl="0" fontAlgn="ctr"/>
                      <a:r>
                        <a:rPr lang="pt-PT" sz="1400" u="none" strike="noStrike" dirty="0">
                          <a:solidFill>
                            <a:srgbClr val="008CBA"/>
                          </a:solidFill>
                          <a:effectLst/>
                          <a:latin typeface="Arial Narrow" panose="020B0606020202030204" pitchFamily="34" charset="0"/>
                        </a:rPr>
                        <a:t>PRINCIPAIS INDICADORES DO SECTOR AGRÍCOLA  DA CEDEAO</a:t>
                      </a:r>
                      <a:endParaRPr lang="pt-PT" sz="1400" b="0" i="0" u="none" strike="noStrike" dirty="0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639730">
                <a:tc rowSpan="2">
                  <a:txBody>
                    <a:bodyPr/>
                    <a:p>
                      <a:pPr algn="ctr" rtl="0" fontAlgn="ctr"/>
                      <a:r>
                        <a:rPr lang="pt-PT" sz="1100" b="0" u="none" strike="noStrike" dirty="0">
                          <a:solidFill>
                            <a:srgbClr val="008CBA"/>
                          </a:solidFill>
                          <a:effectLst/>
                        </a:rPr>
                        <a:t>PAÍS</a:t>
                      </a:r>
                      <a:endParaRPr lang="pt-PT" sz="1100" b="0" i="0" u="none" strike="noStrike" dirty="0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b="0" u="none" strike="noStrike" dirty="0">
                          <a:solidFill>
                            <a:srgbClr val="008CBA"/>
                          </a:solidFill>
                          <a:effectLst/>
                        </a:rPr>
                        <a:t>Área</a:t>
                      </a:r>
                      <a:endParaRPr lang="pt-PT" sz="1100" b="0" i="0" u="none" strike="noStrike" dirty="0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b="0" u="none" strike="noStrike" dirty="0">
                          <a:solidFill>
                            <a:srgbClr val="008CBA"/>
                          </a:solidFill>
                          <a:effectLst/>
                        </a:rPr>
                        <a:t>Agricultura de valor acrescentado</a:t>
                      </a:r>
                      <a:endParaRPr lang="pt-PT" sz="1100" b="0" i="0" u="none" strike="noStrike" dirty="0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b="0" u="none" strike="noStrike" dirty="0">
                          <a:solidFill>
                            <a:srgbClr val="008CBA"/>
                          </a:solidFill>
                          <a:effectLst/>
                        </a:rPr>
                        <a:t>Rendimento de cereais</a:t>
                      </a:r>
                      <a:endParaRPr lang="pt-PT" sz="1100" b="0" i="0" u="none" strike="noStrike" dirty="0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b="0" u="none" strike="noStrike" dirty="0">
                          <a:solidFill>
                            <a:srgbClr val="008CBA"/>
                          </a:solidFill>
                          <a:effectLst/>
                        </a:rPr>
                        <a:t>Kg de fertilizante</a:t>
                      </a:r>
                      <a:endParaRPr lang="pt-PT" sz="1100" b="0" i="0" u="none" strike="noStrike" dirty="0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b="0" u="none" strike="noStrike" dirty="0">
                          <a:solidFill>
                            <a:srgbClr val="008CBA"/>
                          </a:solidFill>
                          <a:effectLst/>
                        </a:rPr>
                        <a:t>Géneros alimentares no total das importações</a:t>
                      </a:r>
                      <a:endParaRPr lang="pt-PT" sz="1100" b="0" i="0" u="none" strike="noStrike" dirty="0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b="0" u="none" strike="noStrike" dirty="0">
                          <a:solidFill>
                            <a:srgbClr val="008CBA"/>
                          </a:solidFill>
                          <a:effectLst/>
                        </a:rPr>
                        <a:t>Produção agrícola per capita</a:t>
                      </a:r>
                      <a:endParaRPr lang="pt-PT" sz="1100" b="0" i="0" u="none" strike="noStrike" dirty="0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b="0" u="none" strike="noStrike" dirty="0">
                          <a:solidFill>
                            <a:srgbClr val="008CBA"/>
                          </a:solidFill>
                          <a:effectLst/>
                        </a:rPr>
                        <a:t> População Rural</a:t>
                      </a:r>
                      <a:endParaRPr lang="pt-PT" sz="1100" b="0" i="0" u="none" strike="noStrike" dirty="0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13435">
                <a:tc vMerge="1">
                  <a:tcPr/>
                </a:tc>
                <a:tc>
                  <a:txBody>
                    <a:bodyPr/>
                    <a:p>
                      <a:pPr algn="ctr" rtl="0" fontAlgn="b"/>
                      <a:r>
                        <a:rPr lang="pt-PT" sz="1100" b="0" u="none" strike="noStrike">
                          <a:solidFill>
                            <a:srgbClr val="008CBA"/>
                          </a:solidFill>
                          <a:effectLst/>
                        </a:rPr>
                        <a:t>[ km2 ]</a:t>
                      </a:r>
                      <a:endParaRPr lang="pt-PT" sz="11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pt-PT" sz="1100" b="0" u="none" strike="noStrike">
                          <a:solidFill>
                            <a:srgbClr val="008CBA"/>
                          </a:solidFill>
                          <a:effectLst/>
                        </a:rPr>
                        <a:t> (%)</a:t>
                      </a:r>
                      <a:endParaRPr lang="pt-PT" sz="11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pt-PT" sz="1100" b="0" u="none" strike="noStrike">
                          <a:solidFill>
                            <a:srgbClr val="008CBA"/>
                          </a:solidFill>
                          <a:effectLst/>
                        </a:rPr>
                        <a:t> </a:t>
                      </a:r>
                      <a:endParaRPr lang="pt-PT" sz="11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pt-PT" sz="1100" b="0" u="none" strike="noStrike" dirty="0">
                          <a:solidFill>
                            <a:srgbClr val="008CBA"/>
                          </a:solidFill>
                          <a:effectLst/>
                        </a:rPr>
                        <a:t>por </a:t>
                      </a:r>
                      <a:r>
                        <a:rPr lang="pt-PT" sz="1100" b="0" u="none" strike="noStrike" dirty="0" err="1">
                          <a:solidFill>
                            <a:srgbClr val="008CBA"/>
                          </a:solidFill>
                          <a:effectLst/>
                        </a:rPr>
                        <a:t>ha</a:t>
                      </a:r>
                      <a:endParaRPr lang="pt-PT" sz="1100" b="0" i="0" u="none" strike="noStrike" dirty="0" err="1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pt-PT" sz="1100" b="0" u="none" strike="noStrike">
                          <a:solidFill>
                            <a:srgbClr val="008CBA"/>
                          </a:solidFill>
                          <a:effectLst/>
                        </a:rPr>
                        <a:t> (%)</a:t>
                      </a:r>
                      <a:endParaRPr lang="pt-PT" sz="11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pt-PT" sz="1100" b="0" u="none" strike="noStrike">
                          <a:solidFill>
                            <a:srgbClr val="008CBA"/>
                          </a:solidFill>
                          <a:effectLst/>
                        </a:rPr>
                        <a:t>Kg</a:t>
                      </a:r>
                      <a:endParaRPr lang="pt-PT" sz="11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b="0" u="none" strike="noStrike">
                          <a:solidFill>
                            <a:srgbClr val="008CBA"/>
                          </a:solidFill>
                          <a:effectLst/>
                        </a:rPr>
                        <a:t>[%]</a:t>
                      </a:r>
                      <a:endParaRPr lang="pt-PT" sz="11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03733">
                <a:tc>
                  <a:txBody>
                    <a:bodyPr/>
                    <a:p>
                      <a:pPr algn="l" rtl="0" fontAlgn="b"/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Benim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114 763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33,7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1157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4,3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10,1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148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59,9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</a:tr>
              <a:tr h="203733">
                <a:tc>
                  <a:txBody>
                    <a:bodyPr/>
                    <a:p>
                      <a:pPr algn="l" rtl="0" fontAlgn="b"/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Burkina Faso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274 200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33,8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1006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9,9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17,4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241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81,6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</a:tr>
              <a:tr h="121696">
                <a:tc>
                  <a:txBody>
                    <a:bodyPr/>
                    <a:p>
                      <a:pPr algn="l" rtl="0" fontAlgn="b"/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Cabo Verde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4 033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9,6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329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29,6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42,7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</a:tr>
              <a:tr h="203733">
                <a:tc>
                  <a:txBody>
                    <a:bodyPr/>
                    <a:p>
                      <a:pPr algn="l" rtl="0" fontAlgn="b"/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Costa do Marfim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322 463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24,1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1757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23,6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19,3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76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53,2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</a:tr>
              <a:tr h="203733">
                <a:tc>
                  <a:txBody>
                    <a:bodyPr/>
                    <a:p>
                      <a:pPr algn="l" rtl="0" fontAlgn="b"/>
                      <a:r>
                        <a:rPr lang="pt-PT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Gâmbia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10 689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10,7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1434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7,8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35,7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145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46,3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</a:tr>
              <a:tr h="203733">
                <a:tc>
                  <a:txBody>
                    <a:bodyPr/>
                    <a:p>
                      <a:pPr algn="l" rtl="0" fontAlgn="b"/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Gana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238 535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35,0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1489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9,8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15,5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52,2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</a:tr>
              <a:tr h="203733">
                <a:tc>
                  <a:txBody>
                    <a:bodyPr/>
                    <a:p>
                      <a:pPr algn="l" rtl="0" fontAlgn="b"/>
                      <a:r>
                        <a:rPr lang="pt-PT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Guiné-Conacri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245 836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21,8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1342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20,2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104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66,9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</a:tr>
              <a:tr h="203835">
                <a:tc>
                  <a:txBody>
                    <a:bodyPr/>
                    <a:p>
                      <a:pPr algn="l" rtl="0" fontAlgn="b"/>
                      <a:r>
                        <a:rPr lang="pt-PT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Guiné-Bissau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p>
                      <a:pPr algn="r" rtl="0" fontAlgn="b"/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36 </a:t>
                      </a:r>
                      <a:r>
                        <a:rPr lang="pt-PT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110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55,0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1180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12,9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50,8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139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70,3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</a:tr>
              <a:tr h="169041">
                <a:tc>
                  <a:txBody>
                    <a:bodyPr/>
                    <a:p>
                      <a:pPr algn="l" rtl="0" fontAlgn="b"/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Libéria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111 369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1140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0,4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</a:tr>
              <a:tr h="203733">
                <a:tc>
                  <a:txBody>
                    <a:bodyPr/>
                    <a:p>
                      <a:pPr algn="l" rtl="0" fontAlgn="b"/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Mali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1 240 192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37,4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415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15,1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283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69,4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</a:tr>
              <a:tr h="203733">
                <a:tc>
                  <a:txBody>
                    <a:bodyPr/>
                    <a:p>
                      <a:pPr algn="l" rtl="0" fontAlgn="b"/>
                      <a:r>
                        <a:rPr lang="pt-PT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Níger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1 267 000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39,3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1383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29,8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275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83,6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</a:tr>
              <a:tr h="175943">
                <a:tc>
                  <a:txBody>
                    <a:bodyPr/>
                    <a:p>
                      <a:pPr algn="l" rtl="0" fontAlgn="b"/>
                      <a:r>
                        <a:rPr lang="pt-PT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Nigéria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923 768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37,2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981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pt-PT" sz="1100" u="none" strike="noStrike">
                          <a:solidFill>
                            <a:srgbClr val="008CBA"/>
                          </a:solidFill>
                          <a:effectLst/>
                        </a:rPr>
                        <a:t> </a:t>
                      </a:r>
                      <a:endParaRPr lang="pt-PT" sz="1100" b="0" i="0" u="none" strike="noStrike">
                        <a:solidFill>
                          <a:srgbClr val="008CB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16,3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171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53,8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</a:tr>
              <a:tr h="203733">
                <a:tc>
                  <a:txBody>
                    <a:bodyPr/>
                    <a:p>
                      <a:pPr algn="l" rtl="0" fontAlgn="b"/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Senegal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196 712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16,6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1193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5,6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10,7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115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58,3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</a:tr>
              <a:tr h="203733">
                <a:tc>
                  <a:txBody>
                    <a:bodyPr/>
                    <a:p>
                      <a:pPr algn="l" rtl="0" fontAlgn="b"/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Serra Leoa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71 740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49,4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1141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7,8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27,6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129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63,1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</a:tr>
              <a:tr h="203733">
                <a:tc>
                  <a:txBody>
                    <a:bodyPr/>
                    <a:p>
                      <a:pPr algn="l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Togo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56 785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38,6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1247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11,4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161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60,1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</a:tr>
              <a:tr h="203733">
                <a:tc>
                  <a:txBody>
                    <a:bodyPr/>
                    <a:p>
                      <a:pPr algn="l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CEDEAO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p>
                      <a:pPr algn="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5 114 210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35,3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1 247,0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7,8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17,7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169,0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58,4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</a:tr>
              <a:tr h="203733">
                <a:tc>
                  <a:txBody>
                    <a:bodyPr/>
                    <a:p>
                      <a:pPr algn="l" rtl="0" fontAlgn="b"/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África Subsaariana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p>
                      <a:pPr algn="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15,8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1 203,0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11,4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11,7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138,0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65,0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</a:tr>
              <a:tr h="203733">
                <a:tc>
                  <a:txBody>
                    <a:bodyPr/>
                    <a:p>
                      <a:pPr algn="l" rtl="0" fontAlgn="b"/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Sul da Ásia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p>
                      <a:pPr algn="ct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19,9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2 548,0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133,3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7,3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218,0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71,3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</a:tr>
              <a:tr h="194031">
                <a:tc>
                  <a:txBody>
                    <a:bodyPr/>
                    <a:p>
                      <a:pPr algn="l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Mundo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p>
                      <a:pPr algn="l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p>
                      <a:pPr algn="ctr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3,1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3 307,0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117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7,1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347,0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p>
                      <a:pPr algn="ctr" rtl="0" fontAlgn="ctr"/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51,4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ângulo Retângulo 11"/>
          <p:cNvSpPr/>
          <p:nvPr/>
        </p:nvSpPr>
        <p:spPr>
          <a:xfrm>
            <a:off x="0" y="23939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PT" altLang="en-US"/>
              <a:t> </a:t>
            </a:r>
            <a:endParaRPr lang="pt-PT" altLang="en-US"/>
          </a:p>
        </p:txBody>
      </p:sp>
      <p:pic>
        <p:nvPicPr>
          <p:cNvPr id="13" name="Imagem 12" descr="LOGO-Paises ecowa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4735" y="766445"/>
            <a:ext cx="3897630" cy="3858260"/>
          </a:xfrm>
          <a:prstGeom prst="rect">
            <a:avLst/>
          </a:prstGeom>
        </p:spPr>
      </p:pic>
      <p:pic>
        <p:nvPicPr>
          <p:cNvPr id="7" name="Imagem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7" name="Imagem 66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71120"/>
            <a:ext cx="5207000" cy="1143000"/>
          </a:xfrm>
          <a:prstGeom prst="rect">
            <a:avLst/>
          </a:prstGeom>
        </p:spPr>
      </p:pic>
      <p:sp>
        <p:nvSpPr>
          <p:cNvPr id="14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4708533" y="1291543"/>
          <a:ext cx="7332336" cy="5143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2512"/>
                <a:gridCol w="720572"/>
                <a:gridCol w="916542"/>
                <a:gridCol w="916542"/>
                <a:gridCol w="916542"/>
                <a:gridCol w="916542"/>
                <a:gridCol w="916542"/>
                <a:gridCol w="916542"/>
              </a:tblGrid>
              <a:tr h="399196">
                <a:tc gridSpan="8">
                  <a:txBody>
                    <a:bodyPr/>
                    <a:p>
                      <a:pPr algn="ctr" fontAlgn="ctr"/>
                      <a:r>
                        <a:rPr lang="pt-PT" sz="1200" b="0" u="none" strike="noStrike" dirty="0">
                          <a:solidFill>
                            <a:srgbClr val="008CBA"/>
                          </a:solidFill>
                          <a:effectLst/>
                          <a:latin typeface="Arial Narrow" panose="020B0606020202030204" pitchFamily="34" charset="0"/>
                        </a:rPr>
                        <a:t>EVOLUÇÃO DA POPULAÇÃO E DE UTILIZADORES DA INTERNET NA CEDEAO </a:t>
                      </a:r>
                      <a:endParaRPr lang="pt-PT" sz="1200" b="0" i="0" u="none" strike="noStrike" dirty="0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47122">
                <a:tc rowSpan="3">
                  <a:txBody>
                    <a:bodyPr/>
                    <a:p>
                      <a:pPr algn="ctr" fontAlgn="ctr"/>
                      <a:r>
                        <a:rPr lang="pt-PT" sz="1000" u="none" strike="noStrike">
                          <a:solidFill>
                            <a:srgbClr val="008CBA"/>
                          </a:solidFill>
                          <a:effectLst/>
                          <a:latin typeface="Arial Narrow" panose="020B0606020202030204" pitchFamily="34" charset="0"/>
                        </a:rPr>
                        <a:t>PAÍS</a:t>
                      </a:r>
                      <a:endParaRPr lang="pt-PT" sz="10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algn="ctr" rtl="0" fontAlgn="ctr"/>
                      <a:r>
                        <a:rPr lang="pt-PT" sz="1000" b="0" u="none" strike="noStrike">
                          <a:solidFill>
                            <a:srgbClr val="008CBA"/>
                          </a:solidFill>
                          <a:effectLst/>
                          <a:latin typeface="Arial Narrow" panose="020B0606020202030204" pitchFamily="34" charset="0"/>
                        </a:rPr>
                        <a:t>Área</a:t>
                      </a:r>
                      <a:endParaRPr lang="pt-PT" sz="10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pt-PT" sz="1000" b="0" u="none" strike="noStrike">
                          <a:solidFill>
                            <a:srgbClr val="008CBA"/>
                          </a:solidFill>
                          <a:effectLst/>
                          <a:latin typeface="Arial Narrow" panose="020B0606020202030204" pitchFamily="34" charset="0"/>
                        </a:rPr>
                        <a:t>População</a:t>
                      </a:r>
                      <a:endParaRPr lang="pt-PT" sz="10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p>
                      <a:pPr algn="ctr" fontAlgn="ctr"/>
                      <a:r>
                        <a:rPr lang="pt-PT" sz="1000" b="0" u="none" strike="noStrike">
                          <a:solidFill>
                            <a:srgbClr val="008CBA"/>
                          </a:solidFill>
                          <a:effectLst/>
                          <a:latin typeface="Arial Narrow" panose="020B0606020202030204" pitchFamily="34" charset="0"/>
                        </a:rPr>
                        <a:t>Utilizadores de Internet</a:t>
                      </a:r>
                      <a:endParaRPr lang="pt-PT" sz="10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cPr/>
                </a:tc>
                <a:tc rowSpan="2">
                  <a:txBody>
                    <a:bodyPr/>
                    <a:p>
                      <a:pPr algn="ctr" fontAlgn="ctr"/>
                      <a:r>
                        <a:rPr lang="pt-PT" sz="1000" b="0" u="none" strike="noStrike">
                          <a:solidFill>
                            <a:srgbClr val="008CBA"/>
                          </a:solidFill>
                          <a:effectLst/>
                          <a:latin typeface="Arial Narrow" panose="020B0606020202030204" pitchFamily="34" charset="0"/>
                        </a:rPr>
                        <a:t>Penetração de Internet</a:t>
                      </a:r>
                      <a:endParaRPr lang="pt-PT" sz="10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pt-PT" sz="1200" b="0" u="none" strike="noStrike">
                          <a:solidFill>
                            <a:srgbClr val="008CBA"/>
                          </a:solidFill>
                          <a:effectLst/>
                          <a:latin typeface="Arial Narrow" panose="020B0606020202030204" pitchFamily="34" charset="0"/>
                        </a:rPr>
                        <a:t>Internet</a:t>
                      </a:r>
                      <a:endParaRPr lang="pt-PT" sz="12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pt-PT" sz="1200" b="0" u="none" strike="noStrike">
                          <a:solidFill>
                            <a:srgbClr val="008CBA"/>
                          </a:solidFill>
                          <a:effectLst/>
                          <a:latin typeface="Arial Narrow" panose="020B0606020202030204" pitchFamily="34" charset="0"/>
                        </a:rPr>
                        <a:t>GNI</a:t>
                      </a:r>
                      <a:endParaRPr lang="pt-PT" sz="12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6626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 gridSpan="2">
                  <a:tcPr/>
                </a:tc>
                <a:tc vMerge="1" h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algn="ctr" fontAlgn="ctr"/>
                      <a:r>
                        <a:rPr lang="pt-PT" sz="1000" b="0" u="none" strike="noStrike">
                          <a:solidFill>
                            <a:srgbClr val="008CBA"/>
                          </a:solidFill>
                          <a:effectLst/>
                          <a:latin typeface="Arial Narrow" panose="020B0606020202030204" pitchFamily="34" charset="0"/>
                        </a:rPr>
                        <a:t>Taxa de Crescimento %</a:t>
                      </a:r>
                      <a:endParaRPr lang="pt-PT" sz="10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pt-PT" sz="1000" b="0" u="none" strike="noStrike">
                          <a:solidFill>
                            <a:srgbClr val="008CBA"/>
                          </a:solidFill>
                          <a:effectLst/>
                          <a:latin typeface="Arial Narrow" panose="020B0606020202030204" pitchFamily="34" charset="0"/>
                        </a:rPr>
                        <a:t>[ per capita ]</a:t>
                      </a:r>
                      <a:endParaRPr lang="pt-PT" sz="10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9785">
                <a:tc vMerge="1">
                  <a:tcPr/>
                </a:tc>
                <a:tc>
                  <a:txBody>
                    <a:bodyPr/>
                    <a:p>
                      <a:pPr algn="ctr" rtl="0" fontAlgn="b"/>
                      <a:r>
                        <a:rPr lang="pt-PT" sz="1000" b="0" u="none" strike="noStrike">
                          <a:solidFill>
                            <a:srgbClr val="008CBA"/>
                          </a:solidFill>
                          <a:effectLst/>
                          <a:latin typeface="Arial Narrow" panose="020B0606020202030204" pitchFamily="34" charset="0"/>
                        </a:rPr>
                        <a:t>[ km2 ]</a:t>
                      </a:r>
                      <a:endParaRPr lang="pt-PT" sz="10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pt-PT" sz="1000" b="0" u="none" strike="noStrike">
                          <a:solidFill>
                            <a:srgbClr val="008CBA"/>
                          </a:solidFill>
                          <a:effectLst/>
                          <a:latin typeface="Arial Narrow" panose="020B0606020202030204" pitchFamily="34" charset="0"/>
                        </a:rPr>
                        <a:t>[2019]</a:t>
                      </a:r>
                      <a:endParaRPr lang="pt-PT" sz="10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pt-PT" sz="1000" b="0" u="none" strike="noStrike">
                          <a:solidFill>
                            <a:srgbClr val="008CBA"/>
                          </a:solidFill>
                          <a:effectLst/>
                          <a:latin typeface="Arial Narrow" panose="020B0606020202030204" pitchFamily="34" charset="0"/>
                        </a:rPr>
                        <a:t>31/Dez/00</a:t>
                      </a:r>
                      <a:endParaRPr lang="pt-PT" sz="10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pt-PT" sz="1000" b="0" u="none" strike="noStrike">
                          <a:solidFill>
                            <a:srgbClr val="008CBA"/>
                          </a:solidFill>
                          <a:effectLst/>
                          <a:latin typeface="Arial Narrow" panose="020B0606020202030204" pitchFamily="34" charset="0"/>
                        </a:rPr>
                        <a:t>30/Jun/19</a:t>
                      </a:r>
                      <a:endParaRPr lang="pt-PT" sz="10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pt-PT" sz="1000" b="0" u="none" strike="noStrike">
                          <a:solidFill>
                            <a:srgbClr val="008CBA"/>
                          </a:solidFill>
                          <a:effectLst/>
                          <a:latin typeface="Arial Narrow" panose="020B0606020202030204" pitchFamily="34" charset="0"/>
                        </a:rPr>
                        <a:t>[ % da População ]</a:t>
                      </a:r>
                      <a:endParaRPr lang="pt-PT" sz="10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pt-PT" sz="1000" b="0" u="none" strike="noStrike">
                          <a:solidFill>
                            <a:srgbClr val="008CBA"/>
                          </a:solidFill>
                          <a:effectLst/>
                          <a:latin typeface="Arial Narrow" panose="020B0606020202030204" pitchFamily="34" charset="0"/>
                        </a:rPr>
                        <a:t>2000 - 2019</a:t>
                      </a:r>
                      <a:endParaRPr lang="pt-PT" sz="10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pt-PT" sz="1000" b="0" u="none" strike="noStrike">
                          <a:solidFill>
                            <a:srgbClr val="008CBA"/>
                          </a:solidFill>
                          <a:effectLst/>
                          <a:latin typeface="Arial Narrow" panose="020B0606020202030204" pitchFamily="34" charset="0"/>
                        </a:rPr>
                        <a:t>30/Jun/17</a:t>
                      </a:r>
                      <a:endParaRPr lang="pt-PT" sz="1000" b="0" i="0" u="none" strike="noStrike">
                        <a:solidFill>
                          <a:srgbClr val="008CBA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9494">
                <a:tc>
                  <a:txBody>
                    <a:bodyPr/>
                    <a:p>
                      <a:pPr algn="l" rtl="0" fontAlgn="b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Benim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p>
                      <a:pPr algn="r" rtl="0" fontAlgn="b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114 763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11 801 595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15 000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3 801 758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32,2%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10245</a:t>
                      </a: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$2 260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</a:tr>
              <a:tr h="237617">
                <a:tc>
                  <a:txBody>
                    <a:bodyPr/>
                    <a:p>
                      <a:pPr algn="l" rtl="0" fontAlgn="b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Burkina Faso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p>
                      <a:pPr algn="r" rtl="0" fontAlgn="b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274 200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20 321 560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10 000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3 704 265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18,2%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36943%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$1 810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</a:tr>
              <a:tr h="237617">
                <a:tc>
                  <a:txBody>
                    <a:bodyPr/>
                    <a:p>
                      <a:pPr algn="l" rtl="0" fontAlgn="b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Cabo Verde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p>
                      <a:pPr algn="r" rtl="0" fontAlgn="b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4 033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560 349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8 000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352 120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62,8%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4302%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$6 570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</a:tr>
              <a:tr h="237617">
                <a:tc>
                  <a:txBody>
                    <a:bodyPr/>
                    <a:p>
                      <a:pPr algn="l" rtl="0" fontAlgn="b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Costa do Marfim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p>
                      <a:pPr algn="r" rtl="0" fontAlgn="b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322 463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 </a:t>
                      </a: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531 083   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40 000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11 953 653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46,8%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29784%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$3 820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</a:tr>
              <a:tr h="233023">
                <a:tc>
                  <a:txBody>
                    <a:bodyPr/>
                    <a:p>
                      <a:pPr algn="l" rtl="0" fontAlgn="b"/>
                      <a:r>
                        <a:rPr lang="pt-P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Gâmbia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p>
                      <a:pPr algn="r" rtl="0" fontAlgn="b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10 689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2 228 075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4 000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442 050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19,8%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10951%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$483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</a:tr>
              <a:tr h="237617">
                <a:tc>
                  <a:txBody>
                    <a:bodyPr/>
                    <a:p>
                      <a:pPr algn="l" rtl="0" fontAlgn="b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Gana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p>
                      <a:pPr algn="r" rtl="0" fontAlgn="b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238 535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30 096 970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30 000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11 737 818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39,0%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39026%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$1 641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</a:tr>
              <a:tr h="237617">
                <a:tc>
                  <a:txBody>
                    <a:bodyPr/>
                    <a:p>
                      <a:pPr algn="l" rtl="0" fontAlgn="b"/>
                      <a:r>
                        <a:rPr lang="pt-P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Guiné-Conacri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p>
                      <a:pPr algn="r" rtl="0" fontAlgn="b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245 836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13 398 180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8 000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2 411 672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18,0%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30046%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</a:t>
                      </a:r>
                      <a:r>
                        <a:rPr lang="pt-P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810 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</a:tr>
              <a:tr h="237617">
                <a:tc>
                  <a:txBody>
                    <a:bodyPr/>
                    <a:p>
                      <a:pPr algn="l" rtl="0" fontAlgn="b"/>
                      <a:r>
                        <a:rPr lang="pt-P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Guiné </a:t>
                      </a: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Bissau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p>
                      <a:pPr algn="r" rtl="0" fontAlgn="b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36 </a:t>
                      </a:r>
                      <a:r>
                        <a:rPr lang="pt-P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110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1 953 723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1 500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150 000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7,7%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9900%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$723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</a:tr>
              <a:tr h="237617">
                <a:tc>
                  <a:txBody>
                    <a:bodyPr/>
                    <a:p>
                      <a:pPr algn="l" rtl="0" fontAlgn="b"/>
                      <a:r>
                        <a:rPr lang="pt-P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Libéria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p>
                      <a:pPr algn="r" rtl="0" fontAlgn="b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111 369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4 977 720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4 028 418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80,9%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805584%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$456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</a:tr>
              <a:tr h="237617">
                <a:tc>
                  <a:txBody>
                    <a:bodyPr/>
                    <a:p>
                      <a:pPr algn="l" rtl="0" fontAlgn="b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Mali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p>
                      <a:pPr algn="r" rtl="0" fontAlgn="b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1 240 192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19 689 140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18 800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12 480 176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63,4%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66284%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$2 160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</a:tr>
              <a:tr h="237617">
                <a:tc>
                  <a:txBody>
                    <a:bodyPr/>
                    <a:p>
                      <a:pPr algn="l" rtl="0" fontAlgn="b"/>
                      <a:r>
                        <a:rPr lang="pt-P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Níger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p>
                      <a:pPr algn="r" rtl="0" fontAlgn="b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1 267 000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23 176 691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5 000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2 368 658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10,2%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47273%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$378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</a:tr>
              <a:tr h="237617">
                <a:tc>
                  <a:txBody>
                    <a:bodyPr/>
                    <a:p>
                      <a:pPr algn="l" rtl="0" fontAlgn="b"/>
                      <a:r>
                        <a:rPr lang="pt-P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Nigéria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p>
                      <a:pPr algn="r" rtl="0" fontAlgn="b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923 768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200 962 417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200 000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122 292 079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60,9%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61046%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$2 100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</a:tr>
              <a:tr h="237617">
                <a:tc>
                  <a:txBody>
                    <a:bodyPr/>
                    <a:p>
                      <a:pPr algn="l" rtl="0" fontAlgn="b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Senegal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p>
                      <a:pPr algn="r" rtl="0" fontAlgn="b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196 712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16 743 859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40 000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9 749 527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58,2%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24274%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$2 620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</a:tr>
              <a:tr h="237617">
                <a:tc>
                  <a:txBody>
                    <a:bodyPr/>
                    <a:p>
                      <a:pPr algn="l" rtl="0" fontAlgn="b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Serra Leoa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p>
                      <a:pPr algn="r" rtl="0" fontAlgn="b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71 740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7 883 123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5 000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1 043 </a:t>
                      </a:r>
                      <a:r>
                        <a:rPr lang="pt-P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710   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13,2%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20775%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$1 480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</a:tr>
              <a:tr h="237617">
                <a:tc>
                  <a:txBody>
                    <a:bodyPr/>
                    <a:p>
                      <a:pPr algn="l" rtl="0" fontAlgn="b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Togo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p>
                      <a:pPr algn="r" rtl="0" fontAlgn="b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56 785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8 186 384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100 000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1 011 837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12,4%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912%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$1 620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</a:tr>
              <a:tr h="237617">
                <a:tc>
                  <a:txBody>
                    <a:bodyPr/>
                    <a:p>
                      <a:pPr algn="l" fontAlgn="b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TOTAL CEDEAO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5 114 210   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387 510 869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485 800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187 527 756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48,4%</a:t>
                      </a:r>
                      <a:endParaRPr lang="pt-PT" sz="1200" b="1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38502%</a:t>
                      </a:r>
                      <a:endParaRPr lang="pt-PT" sz="1200" b="1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pt-PT" sz="1200" u="none" strike="noStrike" noProof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Valor médio </a:t>
                      </a:r>
                      <a:endParaRPr lang="pt-PT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</a:tr>
              <a:tr h="237617">
                <a:tc>
                  <a:txBody>
                    <a:bodyPr/>
                    <a:p>
                      <a:pPr algn="l" fontAlgn="b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TOTAL ÁFRICA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30 370 000   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1 320 038 716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4 514 400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521 614 944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39,5%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8,503.1 %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p>
                      <a:pPr algn="r" fontAlgn="ctr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$1 930 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: Rounded Corners 209"/>
          <p:cNvSpPr/>
          <p:nvPr/>
        </p:nvSpPr>
        <p:spPr>
          <a:xfrm>
            <a:off x="6559550" y="1481455"/>
            <a:ext cx="1003300" cy="45656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>
              <a:fillToRect r="100000" b="100000"/>
            </a:path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en-GB" sz="1200" dirty="0" smtClean="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Coffee-Break</a:t>
            </a:r>
            <a:endParaRPr lang="en-GB" sz="1200" dirty="0">
              <a:solidFill>
                <a:srgbClr val="02173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70" name="TextBox 210"/>
          <p:cNvSpPr/>
          <p:nvPr/>
        </p:nvSpPr>
        <p:spPr>
          <a:xfrm>
            <a:off x="6588760" y="1727200"/>
            <a:ext cx="950595" cy="1981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10:</a:t>
            </a:r>
            <a:r>
              <a:rPr lang="pt-PT" alt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 – 1</a:t>
            </a:r>
            <a:r>
              <a:rPr lang="pt-PT" alt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3</a:t>
            </a:r>
            <a:r>
              <a:rPr 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endParaRPr lang="en-US" sz="1000" b="1"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2" name="Triângulo Retângulo 11"/>
          <p:cNvSpPr/>
          <p:nvPr/>
        </p:nvSpPr>
        <p:spPr>
          <a:xfrm>
            <a:off x="0" y="23939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PT" altLang="en-US"/>
              <a:t> </a:t>
            </a:r>
            <a:endParaRPr lang="pt-PT" altLang="en-US"/>
          </a:p>
        </p:txBody>
      </p:sp>
      <p:sp>
        <p:nvSpPr>
          <p:cNvPr id="126" name="Linha2"/>
          <p:cNvSpPr/>
          <p:nvPr/>
        </p:nvSpPr>
        <p:spPr>
          <a:xfrm>
            <a:off x="2435860" y="3259455"/>
            <a:ext cx="220980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triangle" w="med" len="med"/>
          </a:ln>
          <a:effectLst/>
        </p:spPr>
      </p:sp>
      <p:grpSp>
        <p:nvGrpSpPr>
          <p:cNvPr id="39" name="Agrupar 38"/>
          <p:cNvGrpSpPr/>
          <p:nvPr/>
        </p:nvGrpSpPr>
        <p:grpSpPr>
          <a:xfrm>
            <a:off x="2184400" y="2346325"/>
            <a:ext cx="1153160" cy="1165860"/>
            <a:chOff x="3447" y="3520"/>
            <a:chExt cx="1816" cy="1836"/>
          </a:xfrm>
        </p:grpSpPr>
        <p:sp>
          <p:nvSpPr>
            <p:cNvPr id="50" name="Oval 47"/>
            <p:cNvSpPr/>
            <p:nvPr/>
          </p:nvSpPr>
          <p:spPr>
            <a:xfrm>
              <a:off x="3447" y="3520"/>
              <a:ext cx="1816" cy="1836"/>
            </a:xfrm>
            <a:prstGeom prst="ellipse">
              <a:avLst/>
            </a:prstGeom>
            <a:solidFill>
              <a:srgbClr val="008CBA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b="1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2021</a:t>
              </a:r>
              <a:endParaRPr lang="pt-PT" sz="1400" b="1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10 Junho</a:t>
              </a:r>
              <a:endParaRPr lang="pt-PT" sz="1400" dirty="0">
                <a:latin typeface="Arial Narrow" panose="020B0606020202030204" pitchFamily="34" charset="0"/>
              </a:endParaRPr>
            </a:p>
            <a:p>
              <a:pPr algn="ctr" defTabSz="899795" fontAlgn="auto">
                <a:lnSpc>
                  <a:spcPts val="1100"/>
                </a:lnSpc>
                <a:defRPr lang="en-US">
                  <a:solidFill>
                    <a:srgbClr val="FFFFFF"/>
                  </a:solidFill>
                </a:defRPr>
              </a:pPr>
              <a:r>
                <a:rPr sz="1000" dirty="0" err="1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Oportunidade</a:t>
              </a:r>
              <a:r>
                <a:rPr sz="1000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 de </a:t>
              </a:r>
              <a:r>
                <a:rPr sz="1000" dirty="0" err="1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negócios</a:t>
              </a:r>
              <a:endParaRPr lang="pt-PT" sz="1000" dirty="0">
                <a:latin typeface="Arial Narrow" panose="020B0606020202030204" pitchFamily="34" charset="0"/>
              </a:endParaRPr>
            </a:p>
          </p:txBody>
        </p:sp>
        <p:sp>
          <p:nvSpPr>
            <p:cNvPr id="51" name="TextBox 110"/>
            <p:cNvSpPr/>
            <p:nvPr/>
          </p:nvSpPr>
          <p:spPr>
            <a:xfrm>
              <a:off x="3614" y="4935"/>
              <a:ext cx="1482" cy="3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p>
              <a:pPr algn="ctr">
                <a:defRPr lang="en-US"/>
              </a:pPr>
              <a:r>
                <a:rPr lang="pt-PT" sz="1000">
                  <a:solidFill>
                    <a:srgbClr val="FFFF0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08:30 – 10:30</a:t>
              </a:r>
              <a:endParaRPr lang="pt-PT" sz="100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</p:grpSp>
      <p:sp>
        <p:nvSpPr>
          <p:cNvPr id="52" name="Rectangle: Rounded Corners 111"/>
          <p:cNvSpPr/>
          <p:nvPr/>
        </p:nvSpPr>
        <p:spPr>
          <a:xfrm>
            <a:off x="1862455" y="899473"/>
            <a:ext cx="1797050" cy="1112520"/>
          </a:xfrm>
          <a:prstGeom prst="roundRect">
            <a:avLst>
              <a:gd name="adj" fmla="val 16667"/>
            </a:avLst>
          </a:prstGeom>
          <a:solidFill>
            <a:srgbClr val="E3F8FD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b="1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A</a:t>
            </a:r>
            <a:r>
              <a:rPr lang="pt-PT" altLang="en-US" sz="1200" b="1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PRESENTAÇÕES</a:t>
            </a:r>
            <a:endParaRPr lang="en-US" sz="12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Cabo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Verde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Senegal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G</a:t>
            </a:r>
            <a:r>
              <a:rPr lang="pt-PT" alt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â</a:t>
            </a:r>
            <a:r>
              <a:rPr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mbia</a:t>
            </a:r>
            <a:endParaRPr lang="en-US" sz="1200" dirty="0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Costa do Marfim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 err="1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Benin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grpSp>
        <p:nvGrpSpPr>
          <p:cNvPr id="41" name="Agrupar 40"/>
          <p:cNvGrpSpPr/>
          <p:nvPr/>
        </p:nvGrpSpPr>
        <p:grpSpPr>
          <a:xfrm>
            <a:off x="5176520" y="2356485"/>
            <a:ext cx="1153160" cy="1165860"/>
            <a:chOff x="8101" y="3527"/>
            <a:chExt cx="1816" cy="1836"/>
          </a:xfrm>
        </p:grpSpPr>
        <p:sp>
          <p:nvSpPr>
            <p:cNvPr id="128" name="Oval 61"/>
            <p:cNvSpPr/>
            <p:nvPr/>
          </p:nvSpPr>
          <p:spPr>
            <a:xfrm>
              <a:off x="8101" y="3527"/>
              <a:ext cx="1816" cy="1836"/>
            </a:xfrm>
            <a:prstGeom prst="ellipse">
              <a:avLst/>
            </a:prstGeom>
            <a:solidFill>
              <a:srgbClr val="008CBA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b="1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2021</a:t>
              </a:r>
              <a:endParaRPr lang="pt-PT" sz="1400" b="1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10 Junho</a:t>
              </a:r>
              <a:endParaRPr lang="pt-PT" sz="1000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 defTabSz="899795" fontAlgn="auto">
                <a:lnSpc>
                  <a:spcPts val="1100"/>
                </a:lnSpc>
                <a:defRPr lang="en-US">
                  <a:solidFill>
                    <a:srgbClr val="FFFFFF"/>
                  </a:solidFill>
                </a:defRPr>
              </a:pPr>
              <a:r>
                <a:rPr sz="1000" dirty="0" err="1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Oportunidade</a:t>
              </a:r>
              <a:r>
                <a:rPr sz="1000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 de </a:t>
              </a:r>
              <a:r>
                <a:rPr sz="1000" dirty="0" err="1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negócios</a:t>
              </a:r>
              <a:endParaRPr lang="pt-PT" sz="1000" dirty="0">
                <a:latin typeface="Arial Narrow" panose="020B0606020202030204" pitchFamily="34" charset="0"/>
              </a:endParaRPr>
            </a:p>
          </p:txBody>
        </p:sp>
        <p:sp>
          <p:nvSpPr>
            <p:cNvPr id="129" name="TextBox 124"/>
            <p:cNvSpPr/>
            <p:nvPr/>
          </p:nvSpPr>
          <p:spPr>
            <a:xfrm>
              <a:off x="8301" y="4909"/>
              <a:ext cx="1375" cy="3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p>
              <a:pPr algn="ctr">
                <a:defRPr lang="en-US"/>
              </a:pPr>
              <a:r>
                <a:rPr lang="pt-PT" sz="1000">
                  <a:solidFill>
                    <a:srgbClr val="FFFF0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14:30 – 16:30</a:t>
              </a:r>
              <a:endParaRPr lang="pt-PT" sz="100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</p:grpSp>
      <p:sp>
        <p:nvSpPr>
          <p:cNvPr id="131" name="Rectangle: Rounded Corners 125"/>
          <p:cNvSpPr/>
          <p:nvPr/>
        </p:nvSpPr>
        <p:spPr>
          <a:xfrm>
            <a:off x="4959350" y="899160"/>
            <a:ext cx="1567180" cy="1112520"/>
          </a:xfrm>
          <a:prstGeom prst="roundRect">
            <a:avLst>
              <a:gd name="adj" fmla="val 16667"/>
            </a:avLst>
          </a:prstGeom>
          <a:solidFill>
            <a:srgbClr val="E3F8FD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b="1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A</a:t>
            </a:r>
            <a:r>
              <a:rPr lang="pt-PT" altLang="en-US" sz="1200" b="1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PRESENTAÇÕES</a:t>
            </a:r>
            <a:endParaRPr lang="pt-PT" sz="1200" b="1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Nigéria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Mali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Burkina Faso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err="1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Níger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Serra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Leoa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58" name="Rectangle: Rounded Corners 137"/>
          <p:cNvSpPr/>
          <p:nvPr/>
        </p:nvSpPr>
        <p:spPr>
          <a:xfrm>
            <a:off x="3373120" y="2930525"/>
            <a:ext cx="1007745" cy="52959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/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en-GB" sz="1200" dirty="0" smtClean="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Coffee-Break</a:t>
            </a:r>
            <a:endParaRPr lang="pt-PT" sz="1200" b="1" dirty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59" name="TextBox 138"/>
          <p:cNvSpPr/>
          <p:nvPr/>
        </p:nvSpPr>
        <p:spPr>
          <a:xfrm>
            <a:off x="3349625" y="3197225"/>
            <a:ext cx="104521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10:30 – 11:00</a:t>
            </a:r>
            <a:endParaRPr lang="pt-PT" sz="1000" b="1"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grpSp>
        <p:nvGrpSpPr>
          <p:cNvPr id="38" name="Agrupar 37"/>
          <p:cNvGrpSpPr/>
          <p:nvPr/>
        </p:nvGrpSpPr>
        <p:grpSpPr>
          <a:xfrm>
            <a:off x="2188210" y="3863340"/>
            <a:ext cx="1153160" cy="1165860"/>
            <a:chOff x="3453" y="5909"/>
            <a:chExt cx="1816" cy="1836"/>
          </a:xfrm>
        </p:grpSpPr>
        <p:sp>
          <p:nvSpPr>
            <p:cNvPr id="63" name="Oval 85"/>
            <p:cNvSpPr/>
            <p:nvPr/>
          </p:nvSpPr>
          <p:spPr>
            <a:xfrm>
              <a:off x="3453" y="5909"/>
              <a:ext cx="1816" cy="1836"/>
            </a:xfrm>
            <a:prstGeom prst="ellipse">
              <a:avLst/>
            </a:prstGeom>
            <a:solidFill>
              <a:srgbClr val="008CBA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b="1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2021</a:t>
              </a:r>
              <a:endParaRPr lang="pt-PT" sz="1400" b="1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10 Junho</a:t>
              </a:r>
              <a:endParaRPr lang="pt-PT" sz="1400" dirty="0">
                <a:latin typeface="Arial Narrow" panose="020B0606020202030204" pitchFamily="34" charset="0"/>
              </a:endParaRPr>
            </a:p>
            <a:p>
              <a:pPr algn="ctr" defTabSz="899795" fontAlgn="auto">
                <a:lnSpc>
                  <a:spcPts val="1100"/>
                </a:lnSpc>
                <a:defRPr lang="en-US">
                  <a:solidFill>
                    <a:srgbClr val="FFFFFF"/>
                  </a:solidFill>
                </a:defRPr>
              </a:pPr>
              <a:r>
                <a:rPr sz="1000" dirty="0" err="1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Oportunidade</a:t>
              </a:r>
              <a:r>
                <a:rPr sz="1000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 de </a:t>
              </a:r>
              <a:r>
                <a:rPr sz="1000" dirty="0" err="1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negócios</a:t>
              </a:r>
              <a:endParaRPr lang="pt-PT" sz="1000" dirty="0">
                <a:latin typeface="Arial Narrow" panose="020B0606020202030204" pitchFamily="34" charset="0"/>
              </a:endParaRPr>
            </a:p>
          </p:txBody>
        </p:sp>
        <p:sp>
          <p:nvSpPr>
            <p:cNvPr id="64" name="TextBox 167"/>
            <p:cNvSpPr/>
            <p:nvPr/>
          </p:nvSpPr>
          <p:spPr>
            <a:xfrm>
              <a:off x="3671" y="7261"/>
              <a:ext cx="1361" cy="3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p>
              <a:pPr algn="ctr">
                <a:defRPr lang="en-US"/>
              </a:pPr>
              <a:r>
                <a:rPr lang="pt-PT" sz="1000">
                  <a:solidFill>
                    <a:srgbClr val="FFFF0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11:00 -13:00 </a:t>
              </a:r>
              <a:endParaRPr lang="pt-PT" sz="100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</p:grpSp>
      <p:sp>
        <p:nvSpPr>
          <p:cNvPr id="65" name="Forma automática5"/>
          <p:cNvSpPr/>
          <p:nvPr/>
        </p:nvSpPr>
        <p:spPr>
          <a:xfrm>
            <a:off x="3392170" y="4368165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/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sz="120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Almoço</a:t>
            </a:r>
            <a:endParaRPr lang="pt-PT" sz="1200" b="1" dirty="0" err="1" smtClean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66" name="TextBox 206"/>
          <p:cNvSpPr/>
          <p:nvPr/>
        </p:nvSpPr>
        <p:spPr>
          <a:xfrm>
            <a:off x="3368675" y="4613910"/>
            <a:ext cx="104521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13:00 – 14:30</a:t>
            </a:r>
            <a:endParaRPr lang="pt-PT" sz="1000" b="1"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sp>
        <p:nvSpPr>
          <p:cNvPr id="67" name="CaixaDeTexto 118"/>
          <p:cNvSpPr/>
          <p:nvPr/>
        </p:nvSpPr>
        <p:spPr>
          <a:xfrm>
            <a:off x="4739640" y="215265"/>
            <a:ext cx="2066925" cy="3340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pt-PT" dirty="0" smtClean="0">
                <a:solidFill>
                  <a:srgbClr val="3EA4BA"/>
                </a:solidFill>
              </a:rPr>
              <a:t>PROGRAMA</a:t>
            </a:r>
            <a:endParaRPr lang="pt-PT" dirty="0" smtClean="0">
              <a:solidFill>
                <a:srgbClr val="3EA4BA"/>
              </a:solidFill>
            </a:endParaRPr>
          </a:p>
        </p:txBody>
      </p:sp>
      <p:sp>
        <p:nvSpPr>
          <p:cNvPr id="69" name="Forma automática3"/>
          <p:cNvSpPr/>
          <p:nvPr/>
        </p:nvSpPr>
        <p:spPr>
          <a:xfrm>
            <a:off x="8452485" y="340995"/>
            <a:ext cx="3644265" cy="141224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 defTabSz="0" fontAlgn="auto">
              <a:lnSpc>
                <a:spcPts val="1200"/>
              </a:lnSpc>
              <a:tabLst>
                <a:tab pos="0" algn="dec"/>
              </a:tabLst>
              <a:defRPr lang="pt-PT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lang="en-US" sz="1400" b="1" i="1" dirty="0">
                <a:solidFill>
                  <a:srgbClr val="008CBA"/>
                </a:solidFill>
                <a:sym typeface="+mn-ea"/>
              </a:rPr>
              <a:t>WORKSHOP ECONÓMICO </a:t>
            </a:r>
            <a:r>
              <a:rPr altLang="en-US" sz="1400" b="1" i="1" dirty="0">
                <a:solidFill>
                  <a:srgbClr val="008CBA"/>
                </a:solidFill>
                <a:sym typeface="+mn-ea"/>
              </a:rPr>
              <a:t>E FINANCEIRA</a:t>
            </a:r>
            <a:r>
              <a:rPr lang="en-US" sz="1400" b="1" i="1" dirty="0">
                <a:solidFill>
                  <a:srgbClr val="008CBA"/>
                </a:solidFill>
                <a:sym typeface="+mn-ea"/>
              </a:rPr>
              <a:t> </a:t>
            </a:r>
            <a:endParaRPr lang="en-US" sz="1400" b="1" i="1" dirty="0">
              <a:solidFill>
                <a:srgbClr val="008CBA"/>
              </a:solidFill>
              <a:sym typeface="+mn-ea"/>
            </a:endParaRPr>
          </a:p>
          <a:p>
            <a:pPr algn="ctr" defTabSz="0" fontAlgn="auto">
              <a:lnSpc>
                <a:spcPts val="1200"/>
              </a:lnSpc>
              <a:tabLst>
                <a:tab pos="0" algn="dec"/>
              </a:tabLst>
              <a:defRPr lang="pt-PT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lang="pt-PT" sz="1100" b="1" dirty="0">
                <a:solidFill>
                  <a:srgbClr val="008CBA"/>
                </a:solidFill>
                <a:sym typeface="+mn-ea"/>
              </a:rPr>
              <a:t>Painel </a:t>
            </a:r>
            <a:r>
              <a:rPr lang="pt-PT" sz="1100" b="1" dirty="0" smtClean="0">
                <a:solidFill>
                  <a:srgbClr val="008CBA"/>
                </a:solidFill>
                <a:sym typeface="+mn-ea"/>
              </a:rPr>
              <a:t>I</a:t>
            </a:r>
            <a:endParaRPr lang="pt-PT" sz="1100" b="1" dirty="0" smtClean="0">
              <a:solidFill>
                <a:srgbClr val="008CBA"/>
              </a:solidFill>
            </a:endParaRPr>
          </a:p>
          <a:p>
            <a:pPr algn="ctr" defTabSz="0" fontAlgn="auto">
              <a:lnSpc>
                <a:spcPts val="1200"/>
              </a:lnSpc>
              <a:tabLst>
                <a:tab pos="0" algn="dec"/>
              </a:tabLst>
              <a:defRPr lang="pt-PT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altLang="fr-FR" sz="1100" i="1" dirty="0" smtClean="0">
                <a:solidFill>
                  <a:schemeClr val="tx1"/>
                </a:solidFill>
                <a:sym typeface="+mn-ea"/>
              </a:rPr>
              <a:t>«</a:t>
            </a:r>
            <a:r>
              <a:rPr lang="en-US" sz="1100" i="1" dirty="0">
                <a:solidFill>
                  <a:schemeClr val="tx1"/>
                </a:solidFill>
                <a:sym typeface="+mn-ea"/>
              </a:rPr>
              <a:t>FINANCIAMENTO DO SECTOR PRIVADO NA CEDEAO</a:t>
            </a:r>
            <a:r>
              <a:rPr altLang="fr-FR" sz="1100" i="1" dirty="0" smtClean="0">
                <a:solidFill>
                  <a:schemeClr val="tx1"/>
                </a:solidFill>
                <a:sym typeface="+mn-ea"/>
              </a:rPr>
              <a:t>»</a:t>
            </a:r>
            <a:endParaRPr lang="pt-PT" sz="1100" i="1" dirty="0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pPr>
            <a:endParaRPr lang="pt-PT" sz="1100" i="1" dirty="0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71" name="Forma automática4"/>
          <p:cNvSpPr/>
          <p:nvPr/>
        </p:nvSpPr>
        <p:spPr>
          <a:xfrm>
            <a:off x="4131945" y="2251710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/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en-GB" sz="1200" dirty="0" smtClean="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Coffee-Break</a:t>
            </a:r>
            <a:endParaRPr lang="pt-PT" sz="1200" dirty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72" name="Retângulo10"/>
          <p:cNvSpPr/>
          <p:nvPr/>
        </p:nvSpPr>
        <p:spPr>
          <a:xfrm>
            <a:off x="4117975" y="2498090"/>
            <a:ext cx="104521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chemeClr val="bg1"/>
                </a:solidFill>
              </a:defRPr>
            </a:pPr>
            <a:r>
              <a:rPr lang="pt-PT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16:30 – 17:00</a:t>
            </a:r>
            <a:endParaRPr lang="pt-PT" sz="1000" b="1">
              <a:solidFill>
                <a:schemeClr val="tx1"/>
              </a:solidFill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sp>
        <p:nvSpPr>
          <p:cNvPr id="133" name="Straight Connector 148"/>
          <p:cNvSpPr/>
          <p:nvPr/>
        </p:nvSpPr>
        <p:spPr>
          <a:xfrm>
            <a:off x="2010723" y="3667760"/>
            <a:ext cx="681943" cy="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/>
            <a:tailEnd type="triangle" w="med" len="med"/>
          </a:ln>
          <a:effectLst/>
        </p:spPr>
      </p:sp>
      <p:grpSp>
        <p:nvGrpSpPr>
          <p:cNvPr id="40" name="Agrupar 39"/>
          <p:cNvGrpSpPr/>
          <p:nvPr/>
        </p:nvGrpSpPr>
        <p:grpSpPr>
          <a:xfrm>
            <a:off x="1176655" y="3048000"/>
            <a:ext cx="1194435" cy="1210945"/>
            <a:chOff x="54" y="4686"/>
            <a:chExt cx="1881" cy="1907"/>
          </a:xfrm>
        </p:grpSpPr>
        <p:sp>
          <p:nvSpPr>
            <p:cNvPr id="153" name="Oval 38"/>
            <p:cNvSpPr/>
            <p:nvPr/>
          </p:nvSpPr>
          <p:spPr>
            <a:xfrm>
              <a:off x="54" y="4686"/>
              <a:ext cx="1881" cy="1907"/>
            </a:xfrm>
            <a:prstGeom prst="ellipse">
              <a:avLst/>
            </a:prstGeom>
            <a:gradFill flip="none" rotWithShape="1">
              <a:gsLst>
                <a:gs pos="0">
                  <a:srgbClr val="004D4D"/>
                </a:gs>
                <a:gs pos="50000">
                  <a:srgbClr val="006C6C"/>
                </a:gs>
                <a:gs pos="100000">
                  <a:srgbClr val="008080"/>
                </a:gs>
              </a:gsLst>
              <a:path path="circle"/>
              <a:tileRect/>
            </a:gra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</a:t>
              </a:r>
              <a:r>
                <a:rPr lang="pt-PT" altLang="en-US" sz="1400" b="1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endParaRPr lang="en-US" sz="1400" b="1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altLang="en-US" sz="1400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10 Junho</a:t>
              </a:r>
              <a:endParaRPr lang="pt-PT" altLang="en-US" sz="1200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 fontAlgn="auto">
                <a:lnSpc>
                  <a:spcPts val="1100"/>
                </a:lnSpc>
                <a:defRPr lang="en-US">
                  <a:solidFill>
                    <a:srgbClr val="FFFFFF"/>
                  </a:solidFill>
                </a:defRPr>
              </a:pPr>
              <a:r>
                <a:rPr sz="1050" dirty="0" err="1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Sessão</a:t>
              </a:r>
              <a:r>
                <a:rPr sz="1050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 de </a:t>
              </a:r>
              <a:r>
                <a:rPr sz="1050" dirty="0" err="1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Abertura</a:t>
              </a:r>
              <a:endParaRPr lang="pt-PT" sz="1050" dirty="0">
                <a:latin typeface="Arial Narrow" panose="020B0606020202030204" pitchFamily="34" charset="0"/>
              </a:endParaRPr>
            </a:p>
          </p:txBody>
        </p:sp>
        <p:sp>
          <p:nvSpPr>
            <p:cNvPr id="85" name="TextBox 101"/>
            <p:cNvSpPr/>
            <p:nvPr/>
          </p:nvSpPr>
          <p:spPr>
            <a:xfrm>
              <a:off x="322" y="6092"/>
              <a:ext cx="1361" cy="3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p>
              <a:pPr algn="ctr">
                <a:defRPr lang="en-US"/>
              </a:pPr>
              <a:r>
                <a:rPr lang="en-US" sz="1000">
                  <a:solidFill>
                    <a:srgbClr val="FFFF0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08:00 – 08:30</a:t>
              </a:r>
              <a:endParaRPr lang="en-US" sz="100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</p:grpSp>
      <p:sp>
        <p:nvSpPr>
          <p:cNvPr id="176" name="Linha7"/>
          <p:cNvSpPr/>
          <p:nvPr/>
        </p:nvSpPr>
        <p:spPr>
          <a:xfrm rot="16200000">
            <a:off x="2349500" y="3752215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/>
            <a:tailEnd type="none" w="med" len="med"/>
          </a:ln>
          <a:effectLst/>
        </p:spPr>
      </p:sp>
      <p:grpSp>
        <p:nvGrpSpPr>
          <p:cNvPr id="48" name="Agrupar 47"/>
          <p:cNvGrpSpPr/>
          <p:nvPr/>
        </p:nvGrpSpPr>
        <p:grpSpPr>
          <a:xfrm>
            <a:off x="7372350" y="340995"/>
            <a:ext cx="1214120" cy="1211580"/>
            <a:chOff x="11307" y="281"/>
            <a:chExt cx="1912" cy="1908"/>
          </a:xfrm>
          <a:solidFill>
            <a:srgbClr val="C7F3F3"/>
          </a:solidFill>
        </p:grpSpPr>
        <p:sp>
          <p:nvSpPr>
            <p:cNvPr id="178" name="Oval 112"/>
            <p:cNvSpPr/>
            <p:nvPr/>
          </p:nvSpPr>
          <p:spPr>
            <a:xfrm>
              <a:off x="11307" y="281"/>
              <a:ext cx="1912" cy="1908"/>
            </a:xfrm>
            <a:prstGeom prst="ellipse">
              <a:avLst/>
            </a:prstGeom>
            <a:grpFill/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</a:t>
              </a:r>
              <a:r>
                <a:rPr lang="pt-PT" alt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pt-PT" alt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400" b="1" dirty="0" err="1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Junho</a:t>
              </a:r>
              <a:endParaRPr lang="en-US" sz="16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r>
                <a:rPr lang="en-US" sz="12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Pa</a:t>
              </a:r>
              <a:r>
                <a:rPr lang="pt-PT" altLang="en-US" sz="12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i</a:t>
              </a:r>
              <a:r>
                <a:rPr lang="en-US" sz="12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nel</a:t>
              </a:r>
              <a:r>
                <a:rPr lang="en-US" sz="12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I</a:t>
              </a:r>
              <a:endParaRPr lang="en-US" sz="12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  <p:sp>
          <p:nvSpPr>
            <p:cNvPr id="179" name="TextBox 176"/>
            <p:cNvSpPr/>
            <p:nvPr/>
          </p:nvSpPr>
          <p:spPr>
            <a:xfrm>
              <a:off x="11528" y="1689"/>
              <a:ext cx="1374" cy="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vert="horz" wrap="square" lIns="91440" tIns="45720" rIns="91440" bIns="45720" numCol="1" spcCol="215900" anchor="t"/>
            <a:p>
              <a:pPr algn="ctr">
                <a:defRPr lang="en-US"/>
              </a:pP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8: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 – 10: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endParaRPr lang="en-US" sz="1000" b="1">
                <a:solidFill>
                  <a:srgbClr val="008C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</p:grpSp>
      <p:sp>
        <p:nvSpPr>
          <p:cNvPr id="184" name="Rectangle: Rounded Corners 205"/>
          <p:cNvSpPr/>
          <p:nvPr/>
        </p:nvSpPr>
        <p:spPr>
          <a:xfrm>
            <a:off x="4182110" y="3759200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>
              <a:fillToRect r="100000" b="100000"/>
            </a:path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200" dirty="0" smtClean="0">
                <a:ln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Tempo livre</a:t>
            </a:r>
            <a:endParaRPr lang="pt-PT" sz="1200" dirty="0" smtClean="0">
              <a:ln>
                <a:noFill/>
              </a:ln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  <a:p>
            <a:pPr algn="ctr">
              <a:defRPr lang="en-US">
                <a:solidFill>
                  <a:srgbClr val="0099CC"/>
                </a:solidFill>
              </a:defRPr>
            </a:pPr>
            <a:endParaRPr lang="pt-PT" sz="1200" b="1" dirty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defRPr lang="en-US">
                <a:solidFill>
                  <a:srgbClr val="0099CC"/>
                </a:solidFill>
              </a:defRPr>
            </a:pPr>
            <a:endParaRPr lang="en-GB" sz="1200" dirty="0" smtClean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185" name="Retângulo6"/>
          <p:cNvSpPr/>
          <p:nvPr/>
        </p:nvSpPr>
        <p:spPr>
          <a:xfrm>
            <a:off x="4144010" y="4025265"/>
            <a:ext cx="1045845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chemeClr val="bg1"/>
                </a:solidFill>
              </a:defRPr>
            </a:pPr>
            <a:r>
              <a:rPr lang="pt-PT" alt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&gt; </a:t>
            </a:r>
            <a:r>
              <a:rPr 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</a:t>
            </a:r>
            <a:r>
              <a:rPr lang="pt-PT" alt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8</a:t>
            </a:r>
            <a:r>
              <a:rPr 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:</a:t>
            </a:r>
            <a:r>
              <a:rPr lang="pt-PT" alt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3</a:t>
            </a:r>
            <a:r>
              <a:rPr 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0</a:t>
            </a:r>
            <a:endParaRPr lang="en-US" sz="1000" b="1">
              <a:solidFill>
                <a:schemeClr val="tx1"/>
              </a:solidFill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sp>
        <p:nvSpPr>
          <p:cNvPr id="86" name="Rectangle: Rounded Corners 177"/>
          <p:cNvSpPr/>
          <p:nvPr/>
        </p:nvSpPr>
        <p:spPr>
          <a:xfrm>
            <a:off x="8451850" y="3243580"/>
            <a:ext cx="3654425" cy="154559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defTabSz="914400">
              <a:lnSpc>
                <a:spcPts val="1100"/>
              </a:lnSpc>
              <a:defRPr lang="pt-PT" sz="11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lang="en-US" sz="1400" b="1" i="1" dirty="0">
                <a:solidFill>
                  <a:srgbClr val="008CBA"/>
                </a:solidFill>
                <a:sym typeface="+mn-ea"/>
              </a:rPr>
              <a:t>WORKSHOP ECONÓMICO </a:t>
            </a:r>
            <a:r>
              <a:rPr altLang="en-US" sz="1400" b="1" i="1" dirty="0">
                <a:solidFill>
                  <a:srgbClr val="008CBA"/>
                </a:solidFill>
                <a:sym typeface="+mn-ea"/>
              </a:rPr>
              <a:t>E FINANCEIRA</a:t>
            </a:r>
            <a:endParaRPr altLang="en-US" sz="1400" b="1" i="1" dirty="0">
              <a:solidFill>
                <a:srgbClr val="008CBA"/>
              </a:solidFill>
              <a:sym typeface="+mn-ea"/>
            </a:endParaRPr>
          </a:p>
          <a:p>
            <a:pPr defTabSz="914400">
              <a:lnSpc>
                <a:spcPts val="1100"/>
              </a:lnSpc>
              <a:defRPr lang="pt-PT" sz="11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lang="it-IT" b="1" dirty="0">
                <a:solidFill>
                  <a:srgbClr val="008CBA"/>
                </a:solidFill>
                <a:sym typeface="+mn-ea"/>
              </a:rPr>
              <a:t>Pa</a:t>
            </a:r>
            <a:r>
              <a:rPr altLang="it-IT" b="1" dirty="0">
                <a:solidFill>
                  <a:srgbClr val="008CBA"/>
                </a:solidFill>
                <a:sym typeface="+mn-ea"/>
              </a:rPr>
              <a:t>i</a:t>
            </a:r>
            <a:r>
              <a:rPr lang="it-IT" b="1" dirty="0">
                <a:solidFill>
                  <a:srgbClr val="008CBA"/>
                </a:solidFill>
                <a:sym typeface="+mn-ea"/>
              </a:rPr>
              <a:t>nel I</a:t>
            </a:r>
            <a:r>
              <a:rPr altLang="it-IT" b="1" dirty="0">
                <a:solidFill>
                  <a:srgbClr val="008CBA"/>
                </a:solidFill>
                <a:sym typeface="+mn-ea"/>
              </a:rPr>
              <a:t>I</a:t>
            </a:r>
            <a:r>
              <a:rPr lang="it-IT" b="1" dirty="0">
                <a:solidFill>
                  <a:srgbClr val="008CBA"/>
                </a:solidFill>
                <a:sym typeface="+mn-ea"/>
              </a:rPr>
              <a:t> </a:t>
            </a:r>
            <a:r>
              <a:rPr lang="it-IT" dirty="0">
                <a:solidFill>
                  <a:schemeClr val="tx1"/>
                </a:solidFill>
                <a:sym typeface="+mn-ea"/>
              </a:rPr>
              <a:t>- </a:t>
            </a:r>
            <a:r>
              <a:rPr altLang="it-IT" dirty="0">
                <a:solidFill>
                  <a:schemeClr val="tx1"/>
                </a:solidFill>
                <a:sym typeface="+mn-ea"/>
              </a:rPr>
              <a:t>«</a:t>
            </a:r>
            <a:r>
              <a:rPr i="1" dirty="0" smtClean="0">
                <a:solidFill>
                  <a:schemeClr val="tx1"/>
                </a:solidFill>
                <a:cs typeface="Arial Narrow" panose="020B0606020202030204" pitchFamily="34" charset="0"/>
                <a:sym typeface="+mn-ea"/>
              </a:rPr>
              <a:t>DESENVOLVIMENTO DA ECONOMIA DIGITAL EM ÁFRICA</a:t>
            </a:r>
            <a:r>
              <a:rPr lang="it-IT" b="1" i="1" dirty="0">
                <a:solidFill>
                  <a:schemeClr val="tx1"/>
                </a:solidFill>
                <a:cs typeface="Arial Narrow" panose="020B0606020202030204" pitchFamily="34" charset="0"/>
                <a:sym typeface="+mn-ea"/>
              </a:rPr>
              <a:t>: </a:t>
            </a:r>
            <a:r>
              <a:rPr altLang="it-IT" i="1" dirty="0">
                <a:solidFill>
                  <a:schemeClr val="tx1"/>
                </a:solidFill>
                <a:cs typeface="Arial Narrow" panose="020B0606020202030204" pitchFamily="34" charset="0"/>
                <a:sym typeface="+mn-ea"/>
              </a:rPr>
              <a:t>A importância das Start-Ups na Inovação de Mercado</a:t>
            </a:r>
            <a:r>
              <a:rPr i="1" dirty="0">
                <a:solidFill>
                  <a:schemeClr val="tx1"/>
                </a:solidFill>
                <a:cs typeface="Arial Narrow" panose="020B0606020202030204" pitchFamily="34" charset="0"/>
                <a:sym typeface="+mn-ea"/>
              </a:rPr>
              <a:t>s</a:t>
            </a:r>
            <a:r>
              <a:rPr altLang="it-IT" i="1" dirty="0">
                <a:solidFill>
                  <a:schemeClr val="tx1"/>
                </a:solidFill>
                <a:cs typeface="Arial Narrow" panose="020B0606020202030204" pitchFamily="34" charset="0"/>
                <a:sym typeface="+mn-ea"/>
              </a:rPr>
              <a:t> e Empreendedorismo Jovem</a:t>
            </a:r>
            <a:r>
              <a:rPr altLang="it-IT" dirty="0">
                <a:solidFill>
                  <a:schemeClr val="tx1"/>
                </a:solidFill>
                <a:sym typeface="+mn-ea"/>
              </a:rPr>
              <a:t>»</a:t>
            </a:r>
            <a:endParaRPr lang="fr-FR" dirty="0">
              <a:solidFill>
                <a:schemeClr val="tx1"/>
              </a:solidFill>
            </a:endParaRPr>
          </a:p>
          <a:p>
            <a:pPr defTabSz="914400">
              <a:lnSpc>
                <a:spcPts val="1100"/>
              </a:lnSpc>
              <a:defRPr lang="pt-PT" sz="11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89" name="Rectangle: Rounded Corners 117"/>
          <p:cNvSpPr/>
          <p:nvPr/>
        </p:nvSpPr>
        <p:spPr>
          <a:xfrm>
            <a:off x="1841500" y="5380355"/>
            <a:ext cx="1797050" cy="1289685"/>
          </a:xfrm>
          <a:prstGeom prst="roundRect">
            <a:avLst>
              <a:gd name="adj" fmla="val 16667"/>
            </a:avLst>
          </a:prstGeom>
          <a:solidFill>
            <a:srgbClr val="E3F8FD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b="1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A</a:t>
            </a:r>
            <a:r>
              <a:rPr lang="pt-PT" altLang="en-US" sz="1200" b="1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PRESENTAÇÕES</a:t>
            </a:r>
            <a:endParaRPr lang="pt-PT" altLang="en-US" sz="1200" b="1" dirty="0">
              <a:solidFill>
                <a:schemeClr val="tx1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sz="120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Gana</a:t>
            </a:r>
            <a:endParaRPr lang="en-US" sz="120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sz="120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Togo</a:t>
            </a:r>
            <a:endParaRPr lang="en-US" sz="120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■</a:t>
            </a:r>
            <a:r>
              <a:rPr lang="pt-PT" sz="1200" dirty="0" err="1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sz="120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Guiné-Conacri</a:t>
            </a:r>
            <a:endParaRPr lang="en-US" sz="120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■</a:t>
            </a:r>
            <a:r>
              <a:rPr lang="pt-PT" sz="1200" dirty="0" err="1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sz="120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Guiné-Bissau</a:t>
            </a:r>
            <a:endParaRPr lang="en-US" sz="120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sz="120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Libéria</a:t>
            </a:r>
            <a:endParaRPr lang="en-US" sz="120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en-US" sz="120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14" name="Rectangle: Rounded Corners 198"/>
          <p:cNvSpPr/>
          <p:nvPr/>
        </p:nvSpPr>
        <p:spPr>
          <a:xfrm>
            <a:off x="8450580" y="2019300"/>
            <a:ext cx="3647440" cy="85280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rgbClr val="000000">
                <a:alpha val="0"/>
              </a:srgb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200" b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Conferência II </a:t>
            </a:r>
            <a:endParaRPr lang="pt-PT" altLang="en-US" sz="1200" b="1" dirty="0"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000" b="1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</a:t>
            </a:r>
            <a:r>
              <a:rPr lang="pt-PT" sz="1000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ACESSO AO MERCADO PREFERÊNCIAL DOS EUA</a:t>
            </a:r>
            <a:r>
              <a:rPr lang="pt-PT" altLang="en-US" sz="1000" b="1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endParaRPr lang="en-US" sz="10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en-US" sz="10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194" name="Rectangle: Rounded Corners 125"/>
          <p:cNvSpPr/>
          <p:nvPr/>
        </p:nvSpPr>
        <p:spPr>
          <a:xfrm>
            <a:off x="8459470" y="5186680"/>
            <a:ext cx="3630930" cy="83947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rgbClr val="000000">
                <a:alpha val="0"/>
              </a:srgb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200" b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Conferência III </a:t>
            </a:r>
            <a:endParaRPr lang="pt-PT" altLang="en-US" sz="1200" b="1" dirty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  <a:p>
            <a:pPr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000" b="1" i="1" dirty="0">
                <a:solidFill>
                  <a:srgbClr val="3EA4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«</a:t>
            </a:r>
            <a:r>
              <a:rPr lang="pt-PT" sz="1000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ACESSO AO MERCADO PREFERÊNCIAL DA UNIÃO EUROPEIA</a:t>
            </a:r>
            <a:r>
              <a:rPr lang="pt-PT" altLang="en-US" sz="1000" b="1" i="1" dirty="0">
                <a:solidFill>
                  <a:srgbClr val="3EA4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»</a:t>
            </a:r>
            <a:endParaRPr lang="en-US" sz="1000" dirty="0">
              <a:solidFill>
                <a:srgbClr val="3EA4BA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endParaRPr lang="en-US" altLang="en-US" sz="1000" i="1" dirty="0">
              <a:ln>
                <a:noFill/>
              </a:ln>
              <a:solidFill>
                <a:srgbClr val="3EA4BA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</p:txBody>
      </p:sp>
      <p:sp>
        <p:nvSpPr>
          <p:cNvPr id="5" name="Rectangle: Rounded Corners 198"/>
          <p:cNvSpPr/>
          <p:nvPr/>
        </p:nvSpPr>
        <p:spPr>
          <a:xfrm>
            <a:off x="4081780" y="5330825"/>
            <a:ext cx="3158490" cy="126365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rgbClr val="000000">
                <a:alpha val="0"/>
              </a:srgb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200" b="1" dirty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Conferência I </a:t>
            </a:r>
            <a:endParaRPr lang="pt-PT" altLang="en-US" sz="1200" b="1" dirty="0">
              <a:solidFill>
                <a:srgbClr val="008CBA"/>
              </a:solidFill>
              <a:latin typeface="Arial Narrow" panose="020B0606020202030204" pitchFamily="34" charset="0"/>
              <a:sym typeface="+mn-ea"/>
            </a:endParaRPr>
          </a:p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000" b="1" i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</a:t>
            </a:r>
            <a:r>
              <a:rPr lang="pt-PT" sz="1000" i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ACESSO AO MERCADO PREFERÊNCIAL DA </a:t>
            </a:r>
            <a:r>
              <a:rPr sz="1000" i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CEDEAO</a:t>
            </a:r>
            <a:r>
              <a:rPr lang="pt-PT" altLang="en-US" sz="1000" b="1" i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endParaRPr lang="en-US" sz="1000" dirty="0"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en-US" sz="1000" dirty="0"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205" name="Rectangle: Rounded Corners 209"/>
          <p:cNvSpPr/>
          <p:nvPr/>
        </p:nvSpPr>
        <p:spPr>
          <a:xfrm>
            <a:off x="8505190" y="6084570"/>
            <a:ext cx="1647825" cy="729615"/>
          </a:xfrm>
          <a:prstGeom prst="roundRect">
            <a:avLst>
              <a:gd name="adj" fmla="val 16667"/>
            </a:avLst>
          </a:prstGeom>
          <a:solidFill>
            <a:srgbClr val="3EA4BA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0099CC"/>
                </a:solidFill>
              </a:defRPr>
            </a:pPr>
            <a:r>
              <a:rPr lang="pt-PT" altLang="en-GB" sz="1400" b="1" dirty="0" smtClean="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2021</a:t>
            </a:r>
            <a:endParaRPr lang="pt-PT" altLang="en-GB" sz="1400" dirty="0" smtClean="0">
              <a:solidFill>
                <a:srgbClr val="02173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r>
              <a:rPr sz="14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1</a:t>
            </a:r>
            <a:r>
              <a:rPr lang="pt-PT" altLang="en-US" sz="14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1</a:t>
            </a:r>
            <a:r>
              <a:rPr sz="14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 </a:t>
            </a:r>
            <a:r>
              <a:rPr lang="pt-PT" altLang="en-US" sz="1400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Junho</a:t>
            </a:r>
            <a:endParaRPr lang="pt-PT" altLang="en-US" sz="1200" dirty="0" err="1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r>
              <a:rPr lang="fr-FR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Sess</a:t>
            </a:r>
            <a:r>
              <a:rPr lang="pt-PT" altLang="fr-FR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ão</a:t>
            </a:r>
            <a:r>
              <a:rPr lang="fr-FR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de </a:t>
            </a:r>
            <a:r>
              <a:rPr lang="pt-PT" altLang="fr-FR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encerramento</a:t>
            </a:r>
            <a:endParaRPr lang="en-US" sz="1200" b="1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defRPr lang="en-US">
                <a:solidFill>
                  <a:srgbClr val="0099CC"/>
                </a:solidFill>
              </a:defRPr>
            </a:pPr>
            <a:endParaRPr lang="en-US" altLang="en-GB" sz="1200" b="1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206" name="TextBox 210"/>
          <p:cNvSpPr/>
          <p:nvPr/>
        </p:nvSpPr>
        <p:spPr>
          <a:xfrm>
            <a:off x="8569325" y="6578600"/>
            <a:ext cx="156210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9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 – 1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9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3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endParaRPr lang="en-US" sz="1200" b="1">
              <a:solidFill>
                <a:srgbClr val="FFFF00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207" name="Rectangle: Rounded Corners 209"/>
          <p:cNvSpPr/>
          <p:nvPr/>
        </p:nvSpPr>
        <p:spPr>
          <a:xfrm>
            <a:off x="10499725" y="6086475"/>
            <a:ext cx="1592580" cy="741045"/>
          </a:xfrm>
          <a:prstGeom prst="roundRect">
            <a:avLst>
              <a:gd name="adj" fmla="val 16667"/>
            </a:avLst>
          </a:prstGeom>
          <a:solidFill>
            <a:srgbClr val="3EA4BA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0099CC"/>
                </a:solidFill>
              </a:defRPr>
            </a:pPr>
            <a:r>
              <a:rPr lang="pt-PT" altLang="en-GB" sz="1400" b="1" dirty="0" smtClean="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2021</a:t>
            </a:r>
            <a:endParaRPr lang="pt-PT" altLang="en-GB" sz="1400" dirty="0" smtClean="0">
              <a:solidFill>
                <a:srgbClr val="02173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r>
              <a:rPr sz="14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1</a:t>
            </a:r>
            <a:r>
              <a:rPr lang="pt-PT" altLang="en-US" sz="14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1</a:t>
            </a:r>
            <a:r>
              <a:rPr sz="14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 </a:t>
            </a:r>
            <a:r>
              <a:rPr lang="pt-PT" altLang="en-US" sz="1400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Junho</a:t>
            </a:r>
            <a:endParaRPr lang="pt-PT" altLang="en-US" sz="1400" dirty="0" err="1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defRPr lang="en-US">
                <a:solidFill>
                  <a:srgbClr val="0099CC"/>
                </a:solidFill>
              </a:defRPr>
            </a:pPr>
            <a:r>
              <a:rPr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JANTAR DE GALA</a:t>
            </a: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defRPr lang="en-US">
                <a:solidFill>
                  <a:srgbClr val="0099CC"/>
                </a:solidFill>
              </a:defRPr>
            </a:pPr>
            <a:endParaRPr lang="pt-PT" altLang="en-GB" sz="1200" dirty="0" smtClean="0">
              <a:solidFill>
                <a:srgbClr val="02173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208" name="TextBox 210"/>
          <p:cNvSpPr/>
          <p:nvPr/>
        </p:nvSpPr>
        <p:spPr>
          <a:xfrm>
            <a:off x="10573385" y="6606540"/>
            <a:ext cx="156210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3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 – 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23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endParaRPr lang="en-US" sz="1200" b="1">
              <a:solidFill>
                <a:srgbClr val="FFFF00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pic>
        <p:nvPicPr>
          <p:cNvPr id="4" name="Imagem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445" y="92075"/>
            <a:ext cx="3107055" cy="681990"/>
          </a:xfrm>
          <a:prstGeom prst="rect">
            <a:avLst/>
          </a:prstGeom>
        </p:spPr>
      </p:pic>
      <p:sp>
        <p:nvSpPr>
          <p:cNvPr id="9" name="Slide Number Placeholder 6"/>
          <p:cNvSpPr txBox="1"/>
          <p:nvPr/>
        </p:nvSpPr>
        <p:spPr bwMode="auto">
          <a:xfrm>
            <a:off x="6602126" y="661256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10" name="Caixa de Texto 9"/>
          <p:cNvSpPr txBox="1"/>
          <p:nvPr/>
        </p:nvSpPr>
        <p:spPr>
          <a:xfrm>
            <a:off x="8630285" y="852805"/>
            <a:ext cx="3462020" cy="9886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ts val="1200"/>
              </a:lnSpc>
              <a:defRPr lang="en-US"/>
            </a:pP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Moderador</a:t>
            </a:r>
            <a:r>
              <a:rPr lang="pt-PT" sz="1000" b="1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PT" sz="1000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Cabo Verde</a:t>
            </a:r>
            <a:endParaRPr lang="pt-PT" sz="1000" i="1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200" b="1" i="1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Oradores</a:t>
            </a:r>
            <a:r>
              <a:rPr lang="pt-PT" sz="1100" b="1" i="1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BR" sz="1100" b="1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endParaRPr lang="pt-BR" sz="1200" b="1" i="1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pt-PT" sz="1200" dirty="0" err="1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■</a:t>
            </a:r>
            <a:r>
              <a:rPr lang="pt-PT" sz="600" dirty="0" err="1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altLang="en-US"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Banco de Investimento e de Desenvolvimento da CEDEAO</a:t>
            </a:r>
            <a:endParaRPr lang="pt-PT" altLang="en-US" sz="10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sz="9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</a:t>
            </a:r>
            <a:r>
              <a:rPr lang="pt-PT"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undo </a:t>
            </a:r>
            <a:r>
              <a:rPr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African</a:t>
            </a:r>
            <a:r>
              <a:rPr lang="pt-PT"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</a:t>
            </a:r>
            <a:r>
              <a:rPr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de Garanti</a:t>
            </a:r>
            <a:r>
              <a:rPr lang="pt-PT"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</a:t>
            </a:r>
            <a:r>
              <a:rPr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e de Coopera</a:t>
            </a:r>
            <a:r>
              <a:rPr lang="pt-PT"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ção</a:t>
            </a:r>
            <a:r>
              <a:rPr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Econ</a:t>
            </a:r>
            <a:r>
              <a:rPr lang="pt-PT"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ómica</a:t>
            </a:r>
            <a:endParaRPr sz="10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Ban</a:t>
            </a:r>
            <a:r>
              <a:rPr lang="pt-PT"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</a:t>
            </a:r>
            <a:r>
              <a:rPr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</a:t>
            </a:r>
            <a:r>
              <a:rPr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frican</a:t>
            </a:r>
            <a:r>
              <a:rPr lang="pt-PT"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</a:t>
            </a:r>
            <a:r>
              <a:rPr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de </a:t>
            </a:r>
            <a:r>
              <a:rPr lang="pt-PT"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Desenvolvimento</a:t>
            </a:r>
            <a:r>
              <a:rPr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- BAD</a:t>
            </a:r>
            <a:endParaRPr sz="10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S</a:t>
            </a:r>
            <a:r>
              <a:rPr sz="10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oci</a:t>
            </a:r>
            <a:r>
              <a:rPr lang="pt-PT" sz="10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edade</a:t>
            </a:r>
            <a:r>
              <a:rPr sz="10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0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</a:t>
            </a:r>
            <a:r>
              <a:rPr sz="10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inanc</a:t>
            </a:r>
            <a:r>
              <a:rPr lang="pt-PT" sz="10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eira</a:t>
            </a:r>
            <a:r>
              <a:rPr sz="10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0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</a:t>
            </a:r>
            <a:r>
              <a:rPr sz="10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nternational </a:t>
            </a:r>
            <a:r>
              <a:rPr lang="pt-PT" sz="10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- SFI</a:t>
            </a:r>
            <a:endParaRPr lang="pt-PT" sz="10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215" name="Caixa de Texto 214"/>
          <p:cNvSpPr txBox="1"/>
          <p:nvPr/>
        </p:nvSpPr>
        <p:spPr>
          <a:xfrm>
            <a:off x="8505190" y="3876040"/>
            <a:ext cx="3462020" cy="9886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ts val="1200"/>
              </a:lnSpc>
              <a:defRPr lang="en-US"/>
            </a:pP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Moderador</a:t>
            </a:r>
            <a:r>
              <a:rPr lang="pt-PT" sz="1000" b="1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PT" sz="1000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Cabo Verde</a:t>
            </a:r>
            <a:endParaRPr lang="pt-PT" sz="1000" i="1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200" b="1" i="1" dirty="0" smtClean="0">
                <a:latin typeface="Arial Narrow" panose="020B0606020202030204" pitchFamily="34" charset="0"/>
                <a:sym typeface="+mn-ea"/>
              </a:rPr>
              <a:t>Oradores</a:t>
            </a:r>
            <a:r>
              <a:rPr lang="pt-PT" sz="1100" b="1" i="1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BR" sz="1100" b="1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endParaRPr lang="pt-BR" sz="1200" b="1" i="1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altLang="en-US"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Commissão da </a:t>
            </a:r>
            <a:r>
              <a:rPr lang="pt-PT" altLang="en-US" sz="10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CEDEAO</a:t>
            </a:r>
            <a:endParaRPr lang="pt-PT" altLang="en-US" sz="10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Startup Europe Partnership </a:t>
            </a:r>
            <a:r>
              <a:rPr lang="pt-PT" altLang="en-US"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- </a:t>
            </a:r>
            <a:r>
              <a:rPr sz="10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SEP </a:t>
            </a:r>
            <a:endParaRPr sz="10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Ag</a:t>
            </a:r>
            <a:r>
              <a:rPr lang="pt-PT"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ência</a:t>
            </a:r>
            <a:r>
              <a:rPr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Français</a:t>
            </a:r>
            <a:r>
              <a:rPr lang="pt-PT"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</a:t>
            </a:r>
            <a:r>
              <a:rPr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de D</a:t>
            </a:r>
            <a:r>
              <a:rPr lang="pt-PT"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esenvolvimento</a:t>
            </a:r>
            <a:r>
              <a:rPr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- </a:t>
            </a:r>
            <a:r>
              <a:rPr sz="10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AFD</a:t>
            </a:r>
            <a:endParaRPr sz="1000" i="1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0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CGAP </a:t>
            </a:r>
            <a:r>
              <a:rPr lang="pt-PT" sz="10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- Consultative Group to Assist the Poor</a:t>
            </a:r>
            <a:endParaRPr lang="pt-PT" sz="10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4" name="Caixa de Texto 13"/>
          <p:cNvSpPr txBox="1"/>
          <p:nvPr/>
        </p:nvSpPr>
        <p:spPr>
          <a:xfrm>
            <a:off x="8978265" y="2398395"/>
            <a:ext cx="1945005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80000"/>
              </a:lnSpc>
            </a:pP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Moderador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Cabo Verde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pt-PT" altLang="en-US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Conferencista</a:t>
            </a:r>
            <a:r>
              <a:rPr lang="pt-PT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sz="1200" i="1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USA / AGOA </a:t>
            </a:r>
            <a:r>
              <a:rPr lang="pt-PT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endParaRPr lang="pt-PT" altLang="en-US" sz="1200" i="1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5" name="Caixa de Texto 14"/>
          <p:cNvSpPr txBox="1"/>
          <p:nvPr/>
        </p:nvSpPr>
        <p:spPr>
          <a:xfrm>
            <a:off x="4185920" y="5994400"/>
            <a:ext cx="1783715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800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Moderador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Cabo Verde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pt-PT" altLang="en-US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Conferencista</a:t>
            </a:r>
            <a:r>
              <a:rPr lang="pt-PT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 CEDEAO</a:t>
            </a:r>
            <a:endParaRPr lang="pt-PT" altLang="en-US" sz="1200" i="1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97" name="Caixa de Texto 196"/>
          <p:cNvSpPr txBox="1"/>
          <p:nvPr/>
        </p:nvSpPr>
        <p:spPr>
          <a:xfrm>
            <a:off x="8524875" y="5598795"/>
            <a:ext cx="1946910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80000"/>
              </a:lnSpc>
            </a:pP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Moderador</a:t>
            </a:r>
            <a:r>
              <a:rPr lang="pt-PT" sz="1200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Cabo Verde</a:t>
            </a:r>
            <a:endParaRPr lang="pt-PT" sz="1200" dirty="0"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pt-PT" altLang="en-US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Conferencista</a:t>
            </a:r>
            <a:r>
              <a:rPr lang="pt-PT" sz="1200" i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sz="1200" i="1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UE / SPG +</a:t>
            </a:r>
            <a:r>
              <a:rPr lang="pt-PT" sz="1200" i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endParaRPr lang="pt-PT" altLang="en-US" sz="1200" i="1" dirty="0">
              <a:solidFill>
                <a:srgbClr val="008CBA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23" name="Linha7"/>
          <p:cNvSpPr/>
          <p:nvPr/>
        </p:nvSpPr>
        <p:spPr>
          <a:xfrm rot="16200000">
            <a:off x="2364740" y="2436495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 w="med" len="med"/>
            <a:tailEnd type="triangle" w="med" len="med"/>
          </a:ln>
          <a:effectLst/>
        </p:spPr>
      </p:sp>
      <p:sp>
        <p:nvSpPr>
          <p:cNvPr id="24" name="Linha7"/>
          <p:cNvSpPr/>
          <p:nvPr/>
        </p:nvSpPr>
        <p:spPr>
          <a:xfrm rot="16200000">
            <a:off x="2344420" y="4976495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26" name="Linha7"/>
          <p:cNvSpPr/>
          <p:nvPr/>
        </p:nvSpPr>
        <p:spPr>
          <a:xfrm flipV="1">
            <a:off x="2735580" y="5196205"/>
            <a:ext cx="1154430" cy="15875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/>
            <a:tailEnd type="none" w="med" len="med"/>
          </a:ln>
          <a:effectLst/>
        </p:spPr>
      </p:sp>
      <p:sp>
        <p:nvSpPr>
          <p:cNvPr id="27" name="Linha7"/>
          <p:cNvSpPr/>
          <p:nvPr/>
        </p:nvSpPr>
        <p:spPr>
          <a:xfrm flipV="1">
            <a:off x="2740660" y="3660775"/>
            <a:ext cx="1149985" cy="15875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/>
            <a:tailEnd type="none" w="med" len="med"/>
          </a:ln>
          <a:effectLst/>
        </p:spPr>
      </p:sp>
      <p:sp>
        <p:nvSpPr>
          <p:cNvPr id="28" name="Straight Connector 144"/>
          <p:cNvSpPr/>
          <p:nvPr/>
        </p:nvSpPr>
        <p:spPr>
          <a:xfrm flipH="1">
            <a:off x="3884930" y="3474085"/>
            <a:ext cx="5715" cy="18923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29" name="Straight Connector 144"/>
          <p:cNvSpPr/>
          <p:nvPr/>
        </p:nvSpPr>
        <p:spPr>
          <a:xfrm flipH="1">
            <a:off x="3879850" y="4921250"/>
            <a:ext cx="5080" cy="268605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30" name="Linha7"/>
          <p:cNvSpPr/>
          <p:nvPr/>
        </p:nvSpPr>
        <p:spPr>
          <a:xfrm rot="16200000">
            <a:off x="5342890" y="2435860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 w="med" len="med"/>
            <a:tailEnd type="triangle" w="med" len="med"/>
          </a:ln>
          <a:effectLst/>
        </p:spPr>
      </p:sp>
      <p:sp>
        <p:nvSpPr>
          <p:cNvPr id="31" name="Linha7"/>
          <p:cNvSpPr/>
          <p:nvPr/>
        </p:nvSpPr>
        <p:spPr>
          <a:xfrm rot="16200000">
            <a:off x="5347970" y="3483610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/>
            <a:tailEnd type="none" w="med" len="med"/>
          </a:ln>
          <a:effectLst/>
        </p:spPr>
      </p:sp>
      <p:sp>
        <p:nvSpPr>
          <p:cNvPr id="32" name="Linha7"/>
          <p:cNvSpPr/>
          <p:nvPr/>
        </p:nvSpPr>
        <p:spPr>
          <a:xfrm rot="16200000">
            <a:off x="5353050" y="4900930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34" name="Straight Connector 144"/>
          <p:cNvSpPr/>
          <p:nvPr/>
        </p:nvSpPr>
        <p:spPr>
          <a:xfrm flipH="1">
            <a:off x="4648835" y="2825115"/>
            <a:ext cx="10795" cy="81788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36" name="Straight Connector 144"/>
          <p:cNvSpPr/>
          <p:nvPr/>
        </p:nvSpPr>
        <p:spPr>
          <a:xfrm>
            <a:off x="4676775" y="4324985"/>
            <a:ext cx="6985" cy="80772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42" name="Oval 41"/>
          <p:cNvSpPr/>
          <p:nvPr/>
        </p:nvSpPr>
        <p:spPr>
          <a:xfrm>
            <a:off x="2702560" y="3615690"/>
            <a:ext cx="116840" cy="105410"/>
          </a:xfrm>
          <a:prstGeom prst="ellipse">
            <a:avLst/>
          </a:prstGeom>
          <a:solidFill>
            <a:srgbClr val="008CBA"/>
          </a:solidFill>
          <a:ln>
            <a:solidFill>
              <a:srgbClr val="008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/>
          </a:p>
        </p:txBody>
      </p:sp>
      <p:sp>
        <p:nvSpPr>
          <p:cNvPr id="62" name="Oval 61"/>
          <p:cNvSpPr/>
          <p:nvPr/>
        </p:nvSpPr>
        <p:spPr>
          <a:xfrm>
            <a:off x="2688590" y="5148580"/>
            <a:ext cx="116840" cy="105410"/>
          </a:xfrm>
          <a:prstGeom prst="ellipse">
            <a:avLst/>
          </a:prstGeom>
          <a:solidFill>
            <a:srgbClr val="008CBA"/>
          </a:solidFill>
          <a:ln>
            <a:solidFill>
              <a:srgbClr val="008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/>
          </a:p>
        </p:txBody>
      </p:sp>
      <p:sp>
        <p:nvSpPr>
          <p:cNvPr id="96" name="Oval 95"/>
          <p:cNvSpPr/>
          <p:nvPr/>
        </p:nvSpPr>
        <p:spPr>
          <a:xfrm>
            <a:off x="5693410" y="3596640"/>
            <a:ext cx="116840" cy="105410"/>
          </a:xfrm>
          <a:prstGeom prst="ellipse">
            <a:avLst/>
          </a:prstGeom>
          <a:solidFill>
            <a:srgbClr val="008CBA"/>
          </a:solidFill>
          <a:ln>
            <a:solidFill>
              <a:srgbClr val="008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/>
          </a:p>
        </p:txBody>
      </p:sp>
      <p:sp>
        <p:nvSpPr>
          <p:cNvPr id="99" name="Oval 98"/>
          <p:cNvSpPr/>
          <p:nvPr/>
        </p:nvSpPr>
        <p:spPr>
          <a:xfrm>
            <a:off x="5695950" y="5062855"/>
            <a:ext cx="116840" cy="105410"/>
          </a:xfrm>
          <a:prstGeom prst="ellipse">
            <a:avLst/>
          </a:prstGeom>
          <a:solidFill>
            <a:srgbClr val="008CBA"/>
          </a:solidFill>
          <a:ln>
            <a:solidFill>
              <a:srgbClr val="008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/>
          </a:p>
        </p:txBody>
      </p:sp>
      <p:cxnSp>
        <p:nvCxnSpPr>
          <p:cNvPr id="139" name="Conexão Reta 138"/>
          <p:cNvCxnSpPr>
            <a:stCxn id="138" idx="0"/>
          </p:cNvCxnSpPr>
          <p:nvPr/>
        </p:nvCxnSpPr>
        <p:spPr>
          <a:xfrm>
            <a:off x="4636770" y="3647440"/>
            <a:ext cx="1113790" cy="0"/>
          </a:xfrm>
          <a:prstGeom prst="line">
            <a:avLst/>
          </a:prstGeom>
          <a:ln w="19050">
            <a:solidFill>
              <a:srgbClr val="008C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exão Reta 139"/>
          <p:cNvCxnSpPr/>
          <p:nvPr/>
        </p:nvCxnSpPr>
        <p:spPr>
          <a:xfrm>
            <a:off x="4671695" y="5123180"/>
            <a:ext cx="1073785" cy="2540"/>
          </a:xfrm>
          <a:prstGeom prst="line">
            <a:avLst/>
          </a:prstGeom>
          <a:ln w="19050">
            <a:solidFill>
              <a:srgbClr val="008C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Forma automática5"/>
          <p:cNvSpPr/>
          <p:nvPr/>
        </p:nvSpPr>
        <p:spPr>
          <a:xfrm>
            <a:off x="6556375" y="2981325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/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sz="120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Almoço</a:t>
            </a:r>
            <a:endParaRPr lang="pt-PT" sz="1200" b="1" dirty="0" err="1" smtClean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145" name="TextBox 206"/>
          <p:cNvSpPr/>
          <p:nvPr/>
        </p:nvSpPr>
        <p:spPr>
          <a:xfrm>
            <a:off x="6532880" y="3227070"/>
            <a:ext cx="104521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13:00 – 14:30</a:t>
            </a:r>
            <a:endParaRPr lang="pt-PT" sz="1000" b="1"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grpSp>
        <p:nvGrpSpPr>
          <p:cNvPr id="47" name="Agrupar 46"/>
          <p:cNvGrpSpPr/>
          <p:nvPr/>
        </p:nvGrpSpPr>
        <p:grpSpPr>
          <a:xfrm>
            <a:off x="7251065" y="1816100"/>
            <a:ext cx="1325880" cy="1231900"/>
            <a:chOff x="11299" y="3259"/>
            <a:chExt cx="1904" cy="1836"/>
          </a:xfrm>
        </p:grpSpPr>
        <p:sp>
          <p:nvSpPr>
            <p:cNvPr id="156" name="Oval 112"/>
            <p:cNvSpPr/>
            <p:nvPr/>
          </p:nvSpPr>
          <p:spPr>
            <a:xfrm>
              <a:off x="11299" y="3259"/>
              <a:ext cx="1904" cy="1836"/>
            </a:xfrm>
            <a:prstGeom prst="ellipse">
              <a:avLst/>
            </a:prstGeom>
            <a:solidFill>
              <a:srgbClr val="C7F3F3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</a:t>
              </a:r>
              <a:r>
                <a:rPr lang="pt-PT" alt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pt-PT" alt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400" b="1" dirty="0" err="1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Junho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r>
                <a:rPr lang="pt-PT" altLang="en-US" sz="10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Conferência II</a:t>
              </a:r>
              <a:endParaRPr lang="pt-PT" altLang="en-US" sz="10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  <p:sp>
          <p:nvSpPr>
            <p:cNvPr id="157" name="TextBox 176"/>
            <p:cNvSpPr/>
            <p:nvPr/>
          </p:nvSpPr>
          <p:spPr>
            <a:xfrm>
              <a:off x="11520" y="4595"/>
              <a:ext cx="1374" cy="3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p>
              <a:pPr algn="ctr">
                <a:defRPr lang="en-US"/>
              </a:pP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10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3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 – 1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3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endParaRPr lang="en-US" sz="1000" b="1">
                <a:solidFill>
                  <a:srgbClr val="008C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</p:grpSp>
      <p:grpSp>
        <p:nvGrpSpPr>
          <p:cNvPr id="49" name="Agrupar 48"/>
          <p:cNvGrpSpPr/>
          <p:nvPr/>
        </p:nvGrpSpPr>
        <p:grpSpPr>
          <a:xfrm>
            <a:off x="7362825" y="3550920"/>
            <a:ext cx="1214120" cy="1175385"/>
            <a:chOff x="11291" y="6236"/>
            <a:chExt cx="1912" cy="1851"/>
          </a:xfrm>
        </p:grpSpPr>
        <p:sp>
          <p:nvSpPr>
            <p:cNvPr id="158" name="Oval 112"/>
            <p:cNvSpPr/>
            <p:nvPr/>
          </p:nvSpPr>
          <p:spPr>
            <a:xfrm>
              <a:off x="11291" y="6236"/>
              <a:ext cx="1912" cy="1851"/>
            </a:xfrm>
            <a:prstGeom prst="ellipse">
              <a:avLst/>
            </a:prstGeom>
            <a:solidFill>
              <a:srgbClr val="C7F3F3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</a:t>
              </a:r>
              <a:r>
                <a:rPr lang="pt-PT" alt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pt-PT" alt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400" b="1" dirty="0" err="1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Junho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r>
                <a:rPr lang="en-US" sz="10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Pa</a:t>
              </a:r>
              <a:r>
                <a:rPr lang="pt-PT" altLang="en-US" sz="10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i</a:t>
              </a:r>
              <a:r>
                <a:rPr lang="en-US" sz="10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nel</a:t>
              </a:r>
              <a:r>
                <a:rPr lang="en-US" sz="10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0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I</a:t>
              </a:r>
              <a:r>
                <a:rPr lang="en-US" sz="10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I</a:t>
              </a:r>
              <a:endParaRPr lang="en-US" sz="10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  <p:sp>
          <p:nvSpPr>
            <p:cNvPr id="159" name="TextBox 176"/>
            <p:cNvSpPr/>
            <p:nvPr/>
          </p:nvSpPr>
          <p:spPr>
            <a:xfrm>
              <a:off x="11494" y="7623"/>
              <a:ext cx="1374" cy="3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p>
              <a:pPr algn="ctr">
                <a:defRPr lang="en-US"/>
              </a:pP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14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3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  – 1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6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3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endParaRPr lang="en-US" sz="1000" b="1">
                <a:solidFill>
                  <a:srgbClr val="008C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</p:grpSp>
      <p:grpSp>
        <p:nvGrpSpPr>
          <p:cNvPr id="53" name="Agrupar 52"/>
          <p:cNvGrpSpPr/>
          <p:nvPr/>
        </p:nvGrpSpPr>
        <p:grpSpPr>
          <a:xfrm>
            <a:off x="7250430" y="5019040"/>
            <a:ext cx="1325880" cy="1285240"/>
            <a:chOff x="11204" y="8642"/>
            <a:chExt cx="1913" cy="1875"/>
          </a:xfrm>
        </p:grpSpPr>
        <p:sp>
          <p:nvSpPr>
            <p:cNvPr id="160" name="Oval 112"/>
            <p:cNvSpPr/>
            <p:nvPr/>
          </p:nvSpPr>
          <p:spPr>
            <a:xfrm>
              <a:off x="11204" y="8642"/>
              <a:ext cx="1913" cy="1875"/>
            </a:xfrm>
            <a:prstGeom prst="ellipse">
              <a:avLst/>
            </a:prstGeom>
            <a:solidFill>
              <a:srgbClr val="C7F3F3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</a:t>
              </a:r>
              <a:r>
                <a:rPr lang="pt-PT" alt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pt-PT" alt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400" b="1" dirty="0" err="1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Junho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r>
                <a:rPr lang="pt-PT" altLang="en-US" sz="10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Conferência</a:t>
              </a:r>
              <a:r>
                <a:rPr lang="en-US" sz="10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0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III</a:t>
              </a:r>
              <a:endParaRPr lang="pt-PT" altLang="en-US" sz="10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  <p:sp>
          <p:nvSpPr>
            <p:cNvPr id="161" name="TextBox 176"/>
            <p:cNvSpPr/>
            <p:nvPr/>
          </p:nvSpPr>
          <p:spPr>
            <a:xfrm>
              <a:off x="11504" y="9863"/>
              <a:ext cx="1374" cy="3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p>
              <a:pPr algn="ctr">
                <a:defRPr lang="en-US"/>
              </a:pP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17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 – 1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9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endParaRPr lang="en-US" sz="1000" b="1">
                <a:solidFill>
                  <a:srgbClr val="008C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</p:grpSp>
      <p:cxnSp>
        <p:nvCxnSpPr>
          <p:cNvPr id="162" name="Conexão Reta 161"/>
          <p:cNvCxnSpPr/>
          <p:nvPr/>
        </p:nvCxnSpPr>
        <p:spPr>
          <a:xfrm>
            <a:off x="648970" y="1166495"/>
            <a:ext cx="5080" cy="540575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38"/>
          <p:cNvSpPr/>
          <p:nvPr/>
        </p:nvSpPr>
        <p:spPr>
          <a:xfrm>
            <a:off x="76200" y="974725"/>
            <a:ext cx="1133475" cy="109982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 defTabSz="0">
              <a:defRPr lang="en-US">
                <a:solidFill>
                  <a:srgbClr val="FFFFFF"/>
                </a:solidFill>
              </a:defRPr>
            </a:pPr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</a:t>
            </a:r>
            <a:r>
              <a:rPr lang="pt-PT" altLang="en-US" sz="1400" b="1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>
              <a:defRPr lang="en-US">
                <a:solidFill>
                  <a:srgbClr val="FFFFFF"/>
                </a:solidFill>
              </a:defRPr>
            </a:pPr>
            <a:r>
              <a:rPr lang="pt-PT" altLang="en-US" sz="14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09 Junho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en-GB" sz="1050" b="1" dirty="0">
                <a:latin typeface="Arial Narrow" panose="020B0606020202030204" pitchFamily="34" charset="0"/>
                <a:ea typeface="Calibri" panose="020F0502020204030204" charset="0"/>
                <a:cs typeface="Times New Roman" panose="02020603050405020304" pitchFamily="18" charset="0"/>
              </a:rPr>
              <a:t>BUSINES</a:t>
            </a:r>
            <a:r>
              <a:rPr lang="pt-PT" altLang="en-GB" sz="1050" b="1" dirty="0">
                <a:latin typeface="Arial Narrow" panose="020B0606020202030204" pitchFamily="34" charset="0"/>
                <a:ea typeface="Calibri" panose="020F0502020204030204" charset="0"/>
                <a:cs typeface="Times New Roman" panose="02020603050405020304" pitchFamily="18" charset="0"/>
              </a:rPr>
              <a:t>D</a:t>
            </a:r>
            <a:r>
              <a:rPr lang="en-GB" sz="1050" b="1" dirty="0">
                <a:latin typeface="Arial Narrow" panose="020B0606020202030204" pitchFamily="34" charset="0"/>
                <a:ea typeface="Calibri" panose="020F0502020204030204" charset="0"/>
                <a:cs typeface="Times New Roman" panose="02020603050405020304" pitchFamily="18" charset="0"/>
              </a:rPr>
              <a:t>ROUNDS</a:t>
            </a:r>
            <a:endParaRPr lang="en-US" sz="1050" dirty="0">
              <a:latin typeface="Arial Narrow" panose="020B0606020202030204" pitchFamily="34" charset="0"/>
            </a:endParaRPr>
          </a:p>
        </p:txBody>
      </p:sp>
      <p:sp>
        <p:nvSpPr>
          <p:cNvPr id="83" name="TextBox 101"/>
          <p:cNvSpPr/>
          <p:nvPr/>
        </p:nvSpPr>
        <p:spPr>
          <a:xfrm>
            <a:off x="220283" y="1815747"/>
            <a:ext cx="864235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en-US" sz="1000" b="1" smtClean="0">
                <a:solidFill>
                  <a:srgbClr val="008C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pt-PT" altLang="en-US" sz="1000" b="1" smtClean="0">
                <a:solidFill>
                  <a:srgbClr val="008C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8</a:t>
            </a:r>
            <a:r>
              <a:rPr lang="en-US" sz="1000" b="1" smtClean="0">
                <a:solidFill>
                  <a:srgbClr val="008C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:00 </a:t>
            </a:r>
            <a:r>
              <a:rPr lang="en-US" sz="1000" b="1">
                <a:solidFill>
                  <a:srgbClr val="008C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– </a:t>
            </a:r>
            <a:r>
              <a:rPr lang="en-US" sz="1000" b="1" smtClean="0">
                <a:solidFill>
                  <a:srgbClr val="008C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r>
              <a:rPr lang="pt-PT" altLang="en-US" sz="1000" b="1" smtClean="0">
                <a:solidFill>
                  <a:srgbClr val="008C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8</a:t>
            </a:r>
            <a:r>
              <a:rPr lang="en-US" sz="1000" b="1" smtClean="0">
                <a:solidFill>
                  <a:srgbClr val="008C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000" b="1" smtClean="0">
                <a:solidFill>
                  <a:srgbClr val="008C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000" b="1" smtClean="0">
                <a:solidFill>
                  <a:srgbClr val="008C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endParaRPr lang="en-US" sz="1000" b="1" dirty="0" smtClean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02" name="Rectangle: Rounded Corners 137"/>
          <p:cNvSpPr/>
          <p:nvPr/>
        </p:nvSpPr>
        <p:spPr>
          <a:xfrm>
            <a:off x="74930" y="2103755"/>
            <a:ext cx="1078865" cy="52959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200" b="1" dirty="0" smtClean="0">
                <a:solidFill>
                  <a:srgbClr val="416D12"/>
                </a:solidFill>
                <a:latin typeface="Arial Narrow" panose="020B0606020202030204" pitchFamily="34" charset="0"/>
                <a:sym typeface="+mn-ea"/>
              </a:rPr>
              <a:t>Acreditação</a:t>
            </a:r>
            <a:endParaRPr lang="pt-PT" sz="1200" b="1" dirty="0" smtClean="0">
              <a:solidFill>
                <a:srgbClr val="416D12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103" name="TextBox 138"/>
          <p:cNvSpPr/>
          <p:nvPr/>
        </p:nvSpPr>
        <p:spPr>
          <a:xfrm>
            <a:off x="122555" y="2370455"/>
            <a:ext cx="104521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000" b="1"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08:00 – 08:30</a:t>
            </a:r>
            <a:endParaRPr lang="pt-PT" sz="1000" b="1">
              <a:solidFill>
                <a:srgbClr val="00B4B2"/>
              </a:solidFill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sp>
        <p:nvSpPr>
          <p:cNvPr id="163" name="Rectangle: Rounded Corners 137"/>
          <p:cNvSpPr/>
          <p:nvPr/>
        </p:nvSpPr>
        <p:spPr>
          <a:xfrm>
            <a:off x="82550" y="2724785"/>
            <a:ext cx="1078865" cy="52959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100" dirty="0" smtClean="0">
                <a:solidFill>
                  <a:srgbClr val="416D12"/>
                </a:solidFill>
                <a:latin typeface="Arial Narrow" panose="020B0606020202030204" pitchFamily="34" charset="0"/>
                <a:sym typeface="+mn-ea"/>
              </a:rPr>
              <a:t>Business Round</a:t>
            </a:r>
            <a:endParaRPr lang="pt-PT" sz="1100" dirty="0" smtClean="0">
              <a:solidFill>
                <a:srgbClr val="416D12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166" name="Rectangle: Rounded Corners 137"/>
          <p:cNvSpPr/>
          <p:nvPr/>
        </p:nvSpPr>
        <p:spPr>
          <a:xfrm>
            <a:off x="76200" y="3314065"/>
            <a:ext cx="1078865" cy="52959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en-GB" sz="1200" dirty="0" smtClean="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Coffee-Break</a:t>
            </a:r>
            <a:endParaRPr lang="pt-PT" sz="1200" b="1" dirty="0" smtClean="0">
              <a:solidFill>
                <a:srgbClr val="416D12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168" name="Rectangle: Rounded Corners 137"/>
          <p:cNvSpPr/>
          <p:nvPr/>
        </p:nvSpPr>
        <p:spPr>
          <a:xfrm>
            <a:off x="81280" y="3902075"/>
            <a:ext cx="1078865" cy="52959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100" dirty="0" smtClean="0">
                <a:solidFill>
                  <a:srgbClr val="416D12"/>
                </a:solidFill>
                <a:latin typeface="Arial Narrow" panose="020B0606020202030204" pitchFamily="34" charset="0"/>
                <a:sym typeface="+mn-ea"/>
              </a:rPr>
              <a:t>Business Round</a:t>
            </a:r>
            <a:endParaRPr lang="pt-PT" sz="1100" dirty="0" smtClean="0">
              <a:solidFill>
                <a:srgbClr val="416D12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172" name="Rectangle: Rounded Corners 137"/>
          <p:cNvSpPr/>
          <p:nvPr/>
        </p:nvSpPr>
        <p:spPr>
          <a:xfrm>
            <a:off x="83820" y="4502785"/>
            <a:ext cx="1078865" cy="52959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sz="120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Almoço</a:t>
            </a:r>
            <a:endParaRPr lang="pt-PT" sz="1200" b="1" dirty="0" err="1" smtClean="0">
              <a:solidFill>
                <a:srgbClr val="416D12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174" name="Rectangle: Rounded Corners 137"/>
          <p:cNvSpPr/>
          <p:nvPr/>
        </p:nvSpPr>
        <p:spPr>
          <a:xfrm>
            <a:off x="80010" y="5111115"/>
            <a:ext cx="1078865" cy="52959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100" dirty="0" smtClean="0">
                <a:solidFill>
                  <a:srgbClr val="416D12"/>
                </a:solidFill>
                <a:latin typeface="Arial Narrow" panose="020B0606020202030204" pitchFamily="34" charset="0"/>
                <a:sym typeface="+mn-ea"/>
              </a:rPr>
              <a:t>Business Round</a:t>
            </a:r>
            <a:endParaRPr lang="pt-PT" sz="1100" dirty="0" smtClean="0">
              <a:solidFill>
                <a:srgbClr val="416D12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182" name="Rectangle: Rounded Corners 137"/>
          <p:cNvSpPr/>
          <p:nvPr/>
        </p:nvSpPr>
        <p:spPr>
          <a:xfrm>
            <a:off x="83820" y="5701665"/>
            <a:ext cx="1078865" cy="52959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en-GB" sz="1200" dirty="0" smtClean="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Coffee-Break</a:t>
            </a:r>
            <a:endParaRPr lang="pt-PT" sz="1200" b="1" dirty="0">
              <a:solidFill>
                <a:srgbClr val="416D12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defRPr lang="en-US">
                <a:solidFill>
                  <a:srgbClr val="0099CC"/>
                </a:solidFill>
              </a:defRPr>
            </a:pPr>
            <a:endParaRPr lang="pt-PT" sz="1200" b="1" dirty="0" smtClean="0">
              <a:solidFill>
                <a:srgbClr val="416D12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187" name="Rectangle: Rounded Corners 137"/>
          <p:cNvSpPr/>
          <p:nvPr/>
        </p:nvSpPr>
        <p:spPr>
          <a:xfrm>
            <a:off x="78740" y="6304915"/>
            <a:ext cx="1078865" cy="52959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100" dirty="0" smtClean="0">
                <a:solidFill>
                  <a:srgbClr val="416D12"/>
                </a:solidFill>
                <a:latin typeface="Arial Narrow" panose="020B0606020202030204" pitchFamily="34" charset="0"/>
                <a:sym typeface="+mn-ea"/>
              </a:rPr>
              <a:t>Business Round</a:t>
            </a:r>
            <a:endParaRPr lang="pt-PT" sz="1100" dirty="0" smtClean="0">
              <a:solidFill>
                <a:srgbClr val="416D12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6" name="TextBox 138"/>
          <p:cNvSpPr/>
          <p:nvPr/>
        </p:nvSpPr>
        <p:spPr>
          <a:xfrm>
            <a:off x="106045" y="4158615"/>
            <a:ext cx="104521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000" b="1"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11:00 – 13:00</a:t>
            </a:r>
            <a:endParaRPr lang="pt-PT" sz="1000" b="1">
              <a:solidFill>
                <a:srgbClr val="00B4B2"/>
              </a:solidFill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sp>
        <p:nvSpPr>
          <p:cNvPr id="7" name="TextBox 138"/>
          <p:cNvSpPr/>
          <p:nvPr/>
        </p:nvSpPr>
        <p:spPr>
          <a:xfrm>
            <a:off x="109855" y="4770755"/>
            <a:ext cx="104521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000" b="1"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13:00 – 14:30</a:t>
            </a:r>
            <a:endParaRPr lang="pt-PT" sz="1000" b="1">
              <a:solidFill>
                <a:srgbClr val="00B4B2"/>
              </a:solidFill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138"/>
          <p:cNvSpPr/>
          <p:nvPr/>
        </p:nvSpPr>
        <p:spPr>
          <a:xfrm>
            <a:off x="104775" y="5367655"/>
            <a:ext cx="104521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000" b="1"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14:30 – 15:30</a:t>
            </a:r>
            <a:endParaRPr lang="pt-PT" sz="1000" b="1">
              <a:solidFill>
                <a:srgbClr val="00B4B2"/>
              </a:solidFill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sp>
        <p:nvSpPr>
          <p:cNvPr id="11" name="TextBox 138"/>
          <p:cNvSpPr/>
          <p:nvPr/>
        </p:nvSpPr>
        <p:spPr>
          <a:xfrm>
            <a:off x="108585" y="5935345"/>
            <a:ext cx="104521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000" b="1"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15:30 – 16:00</a:t>
            </a:r>
            <a:endParaRPr lang="pt-PT" sz="1000" b="1">
              <a:solidFill>
                <a:srgbClr val="00B4B2"/>
              </a:solidFill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38"/>
          <p:cNvSpPr/>
          <p:nvPr/>
        </p:nvSpPr>
        <p:spPr>
          <a:xfrm>
            <a:off x="126365" y="6561455"/>
            <a:ext cx="104521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000" b="1"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16:00 – 18:00</a:t>
            </a:r>
            <a:endParaRPr lang="pt-PT" sz="1000" b="1">
              <a:solidFill>
                <a:srgbClr val="00B4B2"/>
              </a:solidFill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sp>
        <p:nvSpPr>
          <p:cNvPr id="16" name="TextBox 138"/>
          <p:cNvSpPr/>
          <p:nvPr/>
        </p:nvSpPr>
        <p:spPr>
          <a:xfrm>
            <a:off x="117475" y="2967990"/>
            <a:ext cx="104521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000" b="1">
                <a:ln>
                  <a:noFill/>
                </a:ln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08:30 – 10:30</a:t>
            </a:r>
            <a:endParaRPr lang="pt-PT" sz="1000" b="1">
              <a:ln>
                <a:noFill/>
              </a:ln>
              <a:solidFill>
                <a:srgbClr val="00B4B2"/>
              </a:solidFill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sp>
        <p:nvSpPr>
          <p:cNvPr id="17" name="TextBox 138"/>
          <p:cNvSpPr/>
          <p:nvPr/>
        </p:nvSpPr>
        <p:spPr>
          <a:xfrm>
            <a:off x="99695" y="3557270"/>
            <a:ext cx="104521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000" b="1">
                <a:solidFill>
                  <a:srgbClr val="00B4B2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10:30 – 11:00</a:t>
            </a:r>
            <a:endParaRPr lang="pt-PT" sz="1000" b="1">
              <a:solidFill>
                <a:srgbClr val="00B4B2"/>
              </a:solidFill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sp>
        <p:nvSpPr>
          <p:cNvPr id="19" name="Cortar Retângulo de Canto Simples 18"/>
          <p:cNvSpPr/>
          <p:nvPr/>
        </p:nvSpPr>
        <p:spPr>
          <a:xfrm>
            <a:off x="24765" y="735965"/>
            <a:ext cx="1676400" cy="231775"/>
          </a:xfrm>
          <a:prstGeom prst="snip1Rect">
            <a:avLst/>
          </a:prstGeom>
          <a:solidFill>
            <a:srgbClr val="FF000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PT" altLang="en-US" sz="1400" b="1"/>
              <a:t>1º DIA - </a:t>
            </a:r>
            <a:r>
              <a:rPr lang="pt-PT" altLang="en-US" sz="1200" b="1">
                <a:solidFill>
                  <a:srgbClr val="FFFF00"/>
                </a:solidFill>
              </a:rPr>
              <a:t>9 JUNHO</a:t>
            </a:r>
            <a:endParaRPr lang="pt-PT" altLang="en-US" sz="1200" b="1">
              <a:solidFill>
                <a:srgbClr val="FFFF00"/>
              </a:solidFill>
            </a:endParaRPr>
          </a:p>
        </p:txBody>
      </p:sp>
      <p:sp>
        <p:nvSpPr>
          <p:cNvPr id="20" name="Cortar Retângulo de Canto Simples 19"/>
          <p:cNvSpPr/>
          <p:nvPr/>
        </p:nvSpPr>
        <p:spPr>
          <a:xfrm>
            <a:off x="4051300" y="605155"/>
            <a:ext cx="1830070" cy="247650"/>
          </a:xfrm>
          <a:prstGeom prst="snip1Rect">
            <a:avLst/>
          </a:prstGeom>
          <a:solidFill>
            <a:srgbClr val="FF000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PT" altLang="en-US" sz="1400" b="1">
                <a:sym typeface="+mn-ea"/>
              </a:rPr>
              <a:t>2º DIA - </a:t>
            </a:r>
            <a:r>
              <a:rPr lang="pt-PT" altLang="en-US" sz="1200" b="1">
                <a:solidFill>
                  <a:srgbClr val="FFFF00"/>
                </a:solidFill>
                <a:sym typeface="+mn-ea"/>
              </a:rPr>
              <a:t>10 JUNHO</a:t>
            </a:r>
            <a:endParaRPr lang="pt-PT" altLang="en-US" sz="1200" b="1">
              <a:solidFill>
                <a:srgbClr val="FFFF00"/>
              </a:solidFill>
              <a:sym typeface="+mn-ea"/>
            </a:endParaRPr>
          </a:p>
        </p:txBody>
      </p:sp>
      <p:grpSp>
        <p:nvGrpSpPr>
          <p:cNvPr id="21" name="Agrupar 20"/>
          <p:cNvGrpSpPr/>
          <p:nvPr/>
        </p:nvGrpSpPr>
        <p:grpSpPr>
          <a:xfrm>
            <a:off x="5172710" y="3853180"/>
            <a:ext cx="1153160" cy="1169670"/>
            <a:chOff x="3453" y="5909"/>
            <a:chExt cx="1816" cy="1842"/>
          </a:xfrm>
        </p:grpSpPr>
        <p:sp>
          <p:nvSpPr>
            <p:cNvPr id="22" name="Oval 85"/>
            <p:cNvSpPr/>
            <p:nvPr/>
          </p:nvSpPr>
          <p:spPr>
            <a:xfrm>
              <a:off x="3453" y="5909"/>
              <a:ext cx="1816" cy="1836"/>
            </a:xfrm>
            <a:prstGeom prst="ellipse">
              <a:avLst/>
            </a:prstGeom>
            <a:solidFill>
              <a:srgbClr val="008CBA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b="1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2021</a:t>
              </a:r>
              <a:endParaRPr lang="pt-PT" sz="1400" b="1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10 Junho</a:t>
              </a:r>
              <a:endParaRPr lang="pt-PT" sz="1400" dirty="0">
                <a:latin typeface="Arial Narrow" panose="020B0606020202030204" pitchFamily="34" charset="0"/>
              </a:endParaRP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r>
                <a:rPr sz="1000" dirty="0" err="1">
                  <a:solidFill>
                    <a:schemeClr val="bg1"/>
                  </a:solidFill>
                  <a:latin typeface="Arial Narrow" panose="020B0606020202030204" pitchFamily="34" charset="0"/>
                  <a:sym typeface="+mn-ea"/>
                </a:rPr>
                <a:t>Oportunidade</a:t>
              </a:r>
              <a:r>
                <a:rPr sz="1000" dirty="0">
                  <a:solidFill>
                    <a:schemeClr val="bg1"/>
                  </a:solidFill>
                  <a:latin typeface="Arial Narrow" panose="020B0606020202030204" pitchFamily="34" charset="0"/>
                  <a:sym typeface="+mn-ea"/>
                </a:rPr>
                <a:t> de </a:t>
              </a:r>
              <a:r>
                <a:rPr lang="pt-PT" altLang="en-US" sz="1000" dirty="0" err="1">
                  <a:solidFill>
                    <a:schemeClr val="bg1"/>
                  </a:solidFill>
                  <a:latin typeface="Arial Narrow" panose="020B0606020202030204" pitchFamily="34" charset="0"/>
                  <a:sym typeface="+mn-ea"/>
                </a:rPr>
                <a:t>mercados</a:t>
              </a:r>
              <a:endParaRPr lang="pt-PT" altLang="en-US" sz="1000" dirty="0" err="1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endParaRP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endParaRPr lang="pt-PT" altLang="en-US" sz="1000" dirty="0" err="1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endParaRPr>
            </a:p>
          </p:txBody>
        </p:sp>
        <p:sp>
          <p:nvSpPr>
            <p:cNvPr id="33" name="TextBox 167"/>
            <p:cNvSpPr/>
            <p:nvPr/>
          </p:nvSpPr>
          <p:spPr>
            <a:xfrm>
              <a:off x="3671" y="7363"/>
              <a:ext cx="1361" cy="3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p>
              <a:pPr algn="ctr">
                <a:defRPr lang="en-US"/>
              </a:pPr>
              <a:r>
                <a:rPr lang="pt-PT" sz="1000">
                  <a:solidFill>
                    <a:srgbClr val="FFFF0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17:00 -18:30 </a:t>
              </a:r>
              <a:endParaRPr lang="pt-PT" sz="100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</p:grpSp>
      <p:sp>
        <p:nvSpPr>
          <p:cNvPr id="68" name="Forma automática5"/>
          <p:cNvSpPr/>
          <p:nvPr/>
        </p:nvSpPr>
        <p:spPr>
          <a:xfrm>
            <a:off x="6557010" y="4601210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/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en-GB" sz="1200" dirty="0" smtClean="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Coffee-Break</a:t>
            </a:r>
            <a:endParaRPr lang="pt-PT" sz="1200" b="1" dirty="0" err="1" smtClean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75" name="TextBox 206"/>
          <p:cNvSpPr/>
          <p:nvPr/>
        </p:nvSpPr>
        <p:spPr>
          <a:xfrm>
            <a:off x="6533515" y="4846955"/>
            <a:ext cx="104521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16:30 – 17:00</a:t>
            </a:r>
            <a:endParaRPr lang="pt-PT" sz="1000" b="1"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sp>
        <p:nvSpPr>
          <p:cNvPr id="78" name="Cortar Retângulo de Canto Simples 77"/>
          <p:cNvSpPr/>
          <p:nvPr/>
        </p:nvSpPr>
        <p:spPr>
          <a:xfrm>
            <a:off x="9522460" y="92075"/>
            <a:ext cx="1918335" cy="254000"/>
          </a:xfrm>
          <a:prstGeom prst="snip1Rect">
            <a:avLst/>
          </a:prstGeom>
          <a:solidFill>
            <a:srgbClr val="FF000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PT" altLang="en-US" sz="1400" b="1">
                <a:sym typeface="+mn-ea"/>
              </a:rPr>
              <a:t>3º DIA -</a:t>
            </a:r>
            <a:r>
              <a:rPr lang="pt-PT" altLang="en-US" sz="1200" b="1">
                <a:sym typeface="+mn-ea"/>
              </a:rPr>
              <a:t> </a:t>
            </a:r>
            <a:r>
              <a:rPr lang="pt-PT" altLang="en-US" sz="1200" b="1">
                <a:solidFill>
                  <a:srgbClr val="FFFF00"/>
                </a:solidFill>
                <a:sym typeface="+mn-ea"/>
              </a:rPr>
              <a:t>11 JUNHO</a:t>
            </a:r>
            <a:endParaRPr lang="pt-PT" altLang="en-US" sz="1200" b="1">
              <a:solidFill>
                <a:srgbClr val="FFFF00"/>
              </a:solidFill>
              <a:sym typeface="+mn-ea"/>
            </a:endParaRPr>
          </a:p>
        </p:txBody>
      </p:sp>
      <p:grpSp>
        <p:nvGrpSpPr>
          <p:cNvPr id="84" name="Agrupar 83"/>
          <p:cNvGrpSpPr/>
          <p:nvPr/>
        </p:nvGrpSpPr>
        <p:grpSpPr>
          <a:xfrm>
            <a:off x="7581900" y="1647825"/>
            <a:ext cx="451485" cy="105410"/>
            <a:chOff x="11977" y="2442"/>
            <a:chExt cx="1031" cy="166"/>
          </a:xfrm>
        </p:grpSpPr>
        <p:sp>
          <p:nvSpPr>
            <p:cNvPr id="60" name="Oval 59"/>
            <p:cNvSpPr/>
            <p:nvPr/>
          </p:nvSpPr>
          <p:spPr>
            <a:xfrm>
              <a:off x="12824" y="2442"/>
              <a:ext cx="184" cy="166"/>
            </a:xfrm>
            <a:prstGeom prst="ellipse">
              <a:avLst/>
            </a:prstGeom>
            <a:solidFill>
              <a:srgbClr val="008CBA"/>
            </a:solidFill>
            <a:ln>
              <a:solidFill>
                <a:srgbClr val="008C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PT" altLang="en-US"/>
            </a:p>
          </p:txBody>
        </p:sp>
        <p:sp>
          <p:nvSpPr>
            <p:cNvPr id="81" name="Linha9"/>
            <p:cNvSpPr/>
            <p:nvPr/>
          </p:nvSpPr>
          <p:spPr>
            <a:xfrm rot="5400000">
              <a:off x="12437" y="2060"/>
              <a:ext cx="15" cy="934"/>
            </a:xfrm>
            <a:prstGeom prst="line">
              <a:avLst/>
            </a:prstGeom>
            <a:noFill/>
            <a:ln w="9525" cap="flat" cmpd="sng" algn="ctr">
              <a:solidFill>
                <a:srgbClr val="008CBA"/>
              </a:solidFill>
              <a:prstDash val="solid"/>
              <a:headEnd type="none"/>
              <a:tailEnd type="triangle" w="med" len="med"/>
            </a:ln>
            <a:effectLst/>
          </p:spPr>
        </p:sp>
      </p:grpSp>
      <p:grpSp>
        <p:nvGrpSpPr>
          <p:cNvPr id="87" name="Agrupar 86"/>
          <p:cNvGrpSpPr/>
          <p:nvPr/>
        </p:nvGrpSpPr>
        <p:grpSpPr>
          <a:xfrm>
            <a:off x="7590155" y="3199765"/>
            <a:ext cx="451485" cy="105410"/>
            <a:chOff x="11977" y="2442"/>
            <a:chExt cx="1031" cy="166"/>
          </a:xfrm>
        </p:grpSpPr>
        <p:sp>
          <p:nvSpPr>
            <p:cNvPr id="90" name="Oval 89"/>
            <p:cNvSpPr/>
            <p:nvPr/>
          </p:nvSpPr>
          <p:spPr>
            <a:xfrm>
              <a:off x="12824" y="2442"/>
              <a:ext cx="184" cy="166"/>
            </a:xfrm>
            <a:prstGeom prst="ellipse">
              <a:avLst/>
            </a:prstGeom>
            <a:solidFill>
              <a:srgbClr val="008CBA"/>
            </a:solidFill>
            <a:ln>
              <a:solidFill>
                <a:srgbClr val="008C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PT" altLang="en-US"/>
            </a:p>
          </p:txBody>
        </p:sp>
        <p:sp>
          <p:nvSpPr>
            <p:cNvPr id="91" name="Linha9"/>
            <p:cNvSpPr/>
            <p:nvPr/>
          </p:nvSpPr>
          <p:spPr>
            <a:xfrm rot="5400000">
              <a:off x="12437" y="2060"/>
              <a:ext cx="15" cy="934"/>
            </a:xfrm>
            <a:prstGeom prst="line">
              <a:avLst/>
            </a:prstGeom>
            <a:noFill/>
            <a:ln w="9525" cap="flat" cmpd="sng" algn="ctr">
              <a:solidFill>
                <a:srgbClr val="008CBA"/>
              </a:solidFill>
              <a:prstDash val="solid"/>
              <a:headEnd type="none"/>
              <a:tailEnd type="triangle" w="med" len="med"/>
            </a:ln>
            <a:effectLst/>
          </p:spPr>
        </p:sp>
      </p:grpSp>
      <p:grpSp>
        <p:nvGrpSpPr>
          <p:cNvPr id="92" name="Agrupar 91"/>
          <p:cNvGrpSpPr/>
          <p:nvPr/>
        </p:nvGrpSpPr>
        <p:grpSpPr>
          <a:xfrm>
            <a:off x="7576820" y="4848860"/>
            <a:ext cx="451485" cy="105410"/>
            <a:chOff x="11977" y="2442"/>
            <a:chExt cx="1031" cy="166"/>
          </a:xfrm>
        </p:grpSpPr>
        <p:sp>
          <p:nvSpPr>
            <p:cNvPr id="93" name="Oval 92"/>
            <p:cNvSpPr/>
            <p:nvPr/>
          </p:nvSpPr>
          <p:spPr>
            <a:xfrm>
              <a:off x="12824" y="2442"/>
              <a:ext cx="184" cy="166"/>
            </a:xfrm>
            <a:prstGeom prst="ellipse">
              <a:avLst/>
            </a:prstGeom>
            <a:solidFill>
              <a:srgbClr val="008CBA"/>
            </a:solidFill>
            <a:ln>
              <a:solidFill>
                <a:srgbClr val="008C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PT" altLang="en-US"/>
            </a:p>
          </p:txBody>
        </p:sp>
        <p:sp>
          <p:nvSpPr>
            <p:cNvPr id="94" name="Linha9"/>
            <p:cNvSpPr/>
            <p:nvPr/>
          </p:nvSpPr>
          <p:spPr>
            <a:xfrm rot="5400000">
              <a:off x="12437" y="2060"/>
              <a:ext cx="15" cy="934"/>
            </a:xfrm>
            <a:prstGeom prst="line">
              <a:avLst/>
            </a:prstGeom>
            <a:noFill/>
            <a:ln w="9525" cap="flat" cmpd="sng" algn="ctr">
              <a:solidFill>
                <a:srgbClr val="008CBA"/>
              </a:solidFill>
              <a:prstDash val="solid"/>
              <a:headEnd type="none"/>
              <a:tailEnd type="triangle" w="med" len="med"/>
            </a:ln>
            <a:effectLst/>
          </p:spPr>
        </p:sp>
      </p:grpSp>
      <p:sp>
        <p:nvSpPr>
          <p:cNvPr id="97" name="CaixaDeTexto 13"/>
          <p:cNvSpPr txBox="1"/>
          <p:nvPr/>
        </p:nvSpPr>
        <p:spPr>
          <a:xfrm>
            <a:off x="1110615" y="6564630"/>
            <a:ext cx="36290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i="1" dirty="0" smtClean="0">
                <a:sym typeface="+mn-ea"/>
              </a:rPr>
              <a:t>Nota:</a:t>
            </a:r>
            <a:endParaRPr lang="pt-PT" sz="800" i="1" dirty="0" smtClean="0">
              <a:solidFill>
                <a:schemeClr val="tx1"/>
              </a:solidFill>
            </a:endParaRPr>
          </a:p>
          <a:p>
            <a:pPr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i="1" dirty="0" smtClean="0">
                <a:sym typeface="+mn-ea"/>
              </a:rPr>
              <a:t>Alguns dos nomes mencionados ainda estão em processo de confirmação.</a:t>
            </a:r>
            <a:endParaRPr lang="pt-PT" sz="800" i="1" dirty="0" smtClean="0">
              <a:solidFill>
                <a:schemeClr val="tx1"/>
              </a:solidFill>
            </a:endParaRPr>
          </a:p>
        </p:txBody>
      </p:sp>
      <p:sp>
        <p:nvSpPr>
          <p:cNvPr id="2" name="Triângulo Isósceles 1"/>
          <p:cNvSpPr/>
          <p:nvPr/>
        </p:nvSpPr>
        <p:spPr>
          <a:xfrm rot="5400000">
            <a:off x="8321040" y="861695"/>
            <a:ext cx="297815" cy="193040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/>
          </a:p>
        </p:txBody>
      </p:sp>
      <p:sp>
        <p:nvSpPr>
          <p:cNvPr id="37" name="Triângulo Isósceles 36"/>
          <p:cNvSpPr/>
          <p:nvPr/>
        </p:nvSpPr>
        <p:spPr>
          <a:xfrm rot="5400000">
            <a:off x="8318500" y="2327275"/>
            <a:ext cx="297815" cy="193040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/>
          </a:p>
        </p:txBody>
      </p:sp>
      <p:sp>
        <p:nvSpPr>
          <p:cNvPr id="43" name="Triângulo Isósceles 42"/>
          <p:cNvSpPr/>
          <p:nvPr/>
        </p:nvSpPr>
        <p:spPr>
          <a:xfrm rot="5400000">
            <a:off x="8315960" y="4041140"/>
            <a:ext cx="297815" cy="193040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/>
          </a:p>
        </p:txBody>
      </p:sp>
      <p:sp>
        <p:nvSpPr>
          <p:cNvPr id="44" name="Triângulo Isósceles 43"/>
          <p:cNvSpPr/>
          <p:nvPr/>
        </p:nvSpPr>
        <p:spPr>
          <a:xfrm rot="5400000">
            <a:off x="8324215" y="5571490"/>
            <a:ext cx="297815" cy="193040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ângulo Retângulo 12"/>
          <p:cNvSpPr/>
          <p:nvPr/>
        </p:nvSpPr>
        <p:spPr>
          <a:xfrm>
            <a:off x="-18415" y="23939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/>
          </a:p>
        </p:txBody>
      </p:sp>
      <p:pic>
        <p:nvPicPr>
          <p:cNvPr id="10" name="Imagem 9" descr="LOGO-Paises ecowa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12640" y="478155"/>
            <a:ext cx="3897630" cy="3858260"/>
          </a:xfrm>
          <a:prstGeom prst="rect">
            <a:avLst/>
          </a:prstGeom>
        </p:spPr>
      </p:pic>
      <p:graphicFrame>
        <p:nvGraphicFramePr>
          <p:cNvPr id="3" name="Tabela 2"/>
          <p:cNvGraphicFramePr/>
          <p:nvPr/>
        </p:nvGraphicFramePr>
        <p:xfrm>
          <a:off x="1738630" y="3757295"/>
          <a:ext cx="8641080" cy="300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8820"/>
                <a:gridCol w="614045"/>
                <a:gridCol w="3886200"/>
                <a:gridCol w="882015"/>
              </a:tblGrid>
              <a:tr h="2413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PT" altLang="en-US" sz="1200" b="1" dirty="0">
                          <a:solidFill>
                            <a:schemeClr val="tx1"/>
                          </a:solidFill>
                          <a:latin typeface="Calibri" panose="020F0502020204030204" charset="-122"/>
                        </a:rPr>
                        <a:t>Index</a:t>
                      </a:r>
                      <a:endParaRPr lang="pt-PT" altLang="en-US" sz="1200" b="1" dirty="0">
                        <a:solidFill>
                          <a:schemeClr val="tx1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CD4C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latin typeface="Calibri" panose="020F0502020204030204" charset="-122"/>
                        </a:rPr>
                        <a:t>P</a:t>
                      </a:r>
                      <a:r>
                        <a:rPr lang="pt-PT" altLang="en-US" sz="1200" b="1">
                          <a:solidFill>
                            <a:schemeClr val="tx1"/>
                          </a:solidFill>
                          <a:latin typeface="Calibri" panose="020F0502020204030204" charset="-122"/>
                        </a:rPr>
                        <a:t>a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  <a:latin typeface="Calibri" panose="020F0502020204030204" charset="-122"/>
                        </a:rPr>
                        <a:t>g</a:t>
                      </a:r>
                      <a:endParaRPr lang="en-US" altLang="en-US" sz="1200" b="1">
                        <a:solidFill>
                          <a:schemeClr val="tx1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CD4C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PT" altLang="en-US" sz="1200" b="1">
                          <a:solidFill>
                            <a:schemeClr val="tx1"/>
                          </a:solidFill>
                          <a:latin typeface="Calibri" panose="020F0502020204030204" charset="-122"/>
                        </a:rPr>
                        <a:t>Index</a:t>
                      </a:r>
                      <a:endParaRPr lang="pt-PT" altLang="en-US" sz="1200" b="1">
                        <a:solidFill>
                          <a:schemeClr val="tx1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CD4C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latin typeface="Calibri" panose="020F0502020204030204" charset="-122"/>
                        </a:rPr>
                        <a:t>P</a:t>
                      </a:r>
                      <a:r>
                        <a:rPr lang="pt-PT" altLang="en-US" sz="1200" b="1">
                          <a:solidFill>
                            <a:schemeClr val="tx1"/>
                          </a:solidFill>
                          <a:latin typeface="Calibri" panose="020F0502020204030204" charset="-122"/>
                        </a:rPr>
                        <a:t>a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  <a:latin typeface="Calibri" panose="020F0502020204030204" charset="-122"/>
                        </a:rPr>
                        <a:t>g</a:t>
                      </a:r>
                      <a:endParaRPr lang="en-US" altLang="en-US" sz="1200" b="1">
                        <a:solidFill>
                          <a:schemeClr val="tx1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CD4C"/>
                    </a:solidFill>
                  </a:tcPr>
                </a:tc>
              </a:tr>
              <a:tr h="2857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Sumário do </a:t>
                      </a:r>
                      <a:r>
                        <a:rPr lang="pt-PT" altLang="en-US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Atlantic Business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lang="pt-PT" altLang="en-US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F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orum</a:t>
                      </a:r>
                      <a:endParaRPr lang="pt-PT" altLang="en-US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3</a:t>
                      </a:r>
                      <a:r>
                        <a:rPr lang="pt-PT" alt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-4</a:t>
                      </a:r>
                      <a:endParaRPr lang="pt-PT" altLang="en-US" sz="1200" b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Evolução da população e de utilizadores da internet</a:t>
                      </a:r>
                      <a:endParaRPr lang="en-US" altLang="en-US" sz="12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1</a:t>
                      </a:r>
                      <a:r>
                        <a:rPr lang="pt-PT" alt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8</a:t>
                      </a:r>
                      <a:endParaRPr lang="pt-PT" altLang="en-US" sz="1200" b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CEDEAO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 em número</a:t>
                      </a:r>
                      <a:endParaRPr lang="pt-PT" sz="1200" b="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PT" alt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 5</a:t>
                      </a:r>
                      <a:endParaRPr lang="pt-PT" altLang="en-US" sz="1200" b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Programa do </a:t>
                      </a:r>
                      <a:r>
                        <a:rPr lang="pt-PT" alt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sym typeface="+mn-ea"/>
                        </a:rPr>
                        <a:t>Atlantic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sym typeface="+mn-ea"/>
                        </a:rPr>
                        <a:t>Business Forum</a:t>
                      </a:r>
                      <a:endParaRPr lang="en-US" altLang="en-US" sz="12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PT" alt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19</a:t>
                      </a:r>
                      <a:endParaRPr lang="pt-PT" altLang="en-US" sz="1200" b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Integração monetária na </a:t>
                      </a:r>
                      <a:r>
                        <a:rPr lang="en-US" sz="1200" i="1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CEDEAO</a:t>
                      </a:r>
                      <a:endParaRPr lang="en-US" sz="1200" b="0" i="1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6</a:t>
                      </a:r>
                      <a:endParaRPr lang="en-US" altLang="en-US" sz="1200" b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Ronda / Rodada de Negócios</a:t>
                      </a:r>
                      <a:endParaRPr lang="pt-PT" altLang="en-US" sz="12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2</a:t>
                      </a:r>
                      <a:r>
                        <a:rPr lang="pt-PT" alt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0</a:t>
                      </a:r>
                      <a:endParaRPr lang="pt-PT" altLang="en-US" sz="1200" b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CEDEAO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 – um espaço de oportunidades</a:t>
                      </a:r>
                      <a:endParaRPr lang="en-US" altLang="en-US" sz="12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7</a:t>
                      </a:r>
                      <a:r>
                        <a:rPr lang="pt-PT" alt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-8</a:t>
                      </a:r>
                      <a:endParaRPr lang="pt-PT" altLang="en-US" sz="1200" b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Prazos para a manifestação de interesse e inscrições</a:t>
                      </a:r>
                      <a:endParaRPr lang="en-US" altLang="en-US" sz="12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2</a:t>
                      </a:r>
                      <a:r>
                        <a:rPr lang="pt-PT" alt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1</a:t>
                      </a:r>
                      <a:endParaRPr lang="pt-PT" altLang="en-US" sz="1200" b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Etapas de integração regional</a:t>
                      </a:r>
                      <a:endParaRPr lang="pt-PT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9</a:t>
                      </a:r>
                      <a:endParaRPr lang="en-US" altLang="en-US" sz="1200" b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Como participar</a:t>
                      </a:r>
                      <a:endParaRPr lang="pt-PT" altLang="en-US" sz="1200" b="0" dirty="0" err="1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2</a:t>
                      </a:r>
                      <a:r>
                        <a:rPr lang="pt-PT" alt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2</a:t>
                      </a:r>
                      <a:endParaRPr lang="pt-PT" altLang="en-US" sz="1200" b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Ecosistema do desenvolvimento do sector privado</a:t>
                      </a:r>
                      <a:endParaRPr lang="en-US" altLang="en-US" sz="12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10</a:t>
                      </a:r>
                      <a:endParaRPr lang="en-US" altLang="en-US" sz="1200" b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Agendas dos Eventos</a:t>
                      </a:r>
                      <a:endParaRPr lang="pt-PT" sz="12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2</a:t>
                      </a:r>
                      <a:r>
                        <a:rPr lang="pt-PT" alt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3</a:t>
                      </a:r>
                      <a:endParaRPr lang="pt-PT" altLang="en-US" sz="1200" b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Oportunidade </a:t>
                      </a:r>
                      <a:r>
                        <a:rPr lang="pt-PT" altLang="en-US" sz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de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 projectos regionais</a:t>
                      </a:r>
                      <a:endParaRPr lang="pt-PT" sz="12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11</a:t>
                      </a:r>
                      <a:r>
                        <a:rPr lang="pt-PT" alt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-12</a:t>
                      </a:r>
                      <a:endParaRPr lang="pt-PT" altLang="en-US" sz="1200" b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Tempo de viagem marítima entre Cabo Verde e sub-região</a:t>
                      </a:r>
                      <a:endParaRPr lang="pt-PT" altLang="en-US" sz="1200" b="0" i="1" dirty="0" err="1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2</a:t>
                      </a:r>
                      <a:r>
                        <a:rPr lang="pt-PT" alt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4</a:t>
                      </a:r>
                      <a:endParaRPr lang="pt-PT" altLang="en-US" sz="1200" b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Oportunidades País por País na </a:t>
                      </a:r>
                      <a:r>
                        <a:rPr lang="en-US" sz="1200" i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CEDEAO</a:t>
                      </a:r>
                      <a:endParaRPr lang="en-US" sz="1200" b="0" i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1</a:t>
                      </a:r>
                      <a:r>
                        <a:rPr lang="pt-PT" alt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3</a:t>
                      </a:r>
                      <a:r>
                        <a:rPr 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-1</a:t>
                      </a:r>
                      <a:r>
                        <a:rPr lang="pt-PT" alt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6</a:t>
                      </a:r>
                      <a:endParaRPr lang="pt-PT" altLang="en-US" sz="1200" b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Contactos</a:t>
                      </a:r>
                      <a:endParaRPr lang="pt-PT" sz="1200" b="0" dirty="0" err="1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PT" alt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25</a:t>
                      </a:r>
                      <a:endParaRPr lang="pt-PT" altLang="en-US" sz="1200" b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1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Principais indicadores do sector agrícola da </a:t>
                      </a:r>
                      <a:r>
                        <a:rPr lang="en-US" sz="1200" i="1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CEDEAO</a:t>
                      </a:r>
                      <a:endParaRPr lang="pt-PT" sz="1200" b="0" i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17</a:t>
                      </a:r>
                      <a:endParaRPr lang="en-US" altLang="en-US" sz="1200" b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pt-PT" sz="1200" b="0" dirty="0" err="1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pt-PT" altLang="en-US" sz="1200" b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6560">
                <a:tc>
                  <a:txBody>
                    <a:bodyPr/>
                    <a:p>
                      <a:pPr algn="l" rtl="0" fontAlgn="ctr"/>
                      <a:endParaRPr lang="pt-PT" sz="12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 b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Imagem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Imagem 5" descr="logForu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39565" cy="2513330"/>
          </a:xfrm>
          <a:prstGeom prst="rect">
            <a:avLst/>
          </a:prstGeom>
        </p:spPr>
      </p:pic>
      <p:sp>
        <p:nvSpPr>
          <p:cNvPr id="153" name="CaixaDeTexto 67"/>
          <p:cNvSpPr txBox="1"/>
          <p:nvPr/>
        </p:nvSpPr>
        <p:spPr>
          <a:xfrm>
            <a:off x="9474200" y="1642745"/>
            <a:ext cx="2698750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pt-PT" sz="2400" dirty="0" smtClean="0">
                <a:solidFill>
                  <a:srgbClr val="3EA4BA"/>
                </a:solidFill>
              </a:rPr>
              <a:t>09 -11 JUNHO</a:t>
            </a:r>
            <a:endParaRPr lang="pt-PT" sz="2400" dirty="0" smtClean="0">
              <a:solidFill>
                <a:srgbClr val="3EA4BA"/>
              </a:solidFill>
            </a:endParaRPr>
          </a:p>
          <a:p>
            <a:pPr algn="ctr"/>
            <a:r>
              <a:rPr lang="pt-PT" sz="1200" dirty="0"/>
              <a:t>______</a:t>
            </a:r>
            <a:r>
              <a:rPr lang="pt-PT" sz="1400" baseline="-25000" dirty="0">
                <a:solidFill>
                  <a:srgbClr val="008CBA"/>
                </a:solidFill>
              </a:rPr>
              <a:t>■</a:t>
            </a:r>
            <a:r>
              <a:rPr lang="pt-PT" sz="1200" dirty="0"/>
              <a:t>________</a:t>
            </a:r>
            <a:endParaRPr lang="pt-PT" sz="1200" dirty="0"/>
          </a:p>
          <a:p>
            <a:pPr algn="ctr"/>
            <a:r>
              <a:rPr lang="pt-PT" sz="3200" dirty="0">
                <a:solidFill>
                  <a:srgbClr val="3EA4BA"/>
                </a:solidFill>
              </a:rPr>
              <a:t>2021</a:t>
            </a:r>
            <a:endParaRPr lang="pt-PT" sz="3200" dirty="0">
              <a:solidFill>
                <a:srgbClr val="3EA4BA"/>
              </a:solidFill>
            </a:endParaRPr>
          </a:p>
          <a:p>
            <a:pPr algn="ctr"/>
            <a:r>
              <a:rPr lang="pt-PT" dirty="0">
                <a:solidFill>
                  <a:srgbClr val="3EA4BA"/>
                </a:solidFill>
              </a:rPr>
              <a:t>PRAIA</a:t>
            </a:r>
            <a:endParaRPr lang="pt-PT" b="1" dirty="0">
              <a:solidFill>
                <a:srgbClr val="3EA4BA"/>
              </a:solidFill>
            </a:endParaRPr>
          </a:p>
          <a:p>
            <a:pPr algn="ctr"/>
            <a:r>
              <a:rPr lang="pt-PT" sz="1200" dirty="0">
                <a:solidFill>
                  <a:srgbClr val="008CBA"/>
                </a:solidFill>
              </a:rPr>
              <a:t>ILHA DE SANTIAGO</a:t>
            </a:r>
            <a:endParaRPr lang="pt-PT" sz="1200" dirty="0">
              <a:solidFill>
                <a:srgbClr val="008CBA"/>
              </a:solidFill>
            </a:endParaRPr>
          </a:p>
          <a:p>
            <a:pPr algn="ctr"/>
            <a:r>
              <a:rPr lang="pt-PT" sz="2400" dirty="0">
                <a:solidFill>
                  <a:srgbClr val="008CBA"/>
                </a:solidFill>
              </a:rPr>
              <a:t>CABO VERDE</a:t>
            </a:r>
            <a:endParaRPr lang="pt-PT" sz="2400" dirty="0">
              <a:solidFill>
                <a:srgbClr val="008CBA"/>
              </a:solidFill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65" y="3747135"/>
            <a:ext cx="677545" cy="561975"/>
          </a:xfrm>
          <a:prstGeom prst="rect">
            <a:avLst/>
          </a:prstGeom>
        </p:spPr>
      </p:pic>
      <p:pic>
        <p:nvPicPr>
          <p:cNvPr id="11" name="Imagem 10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940" y="43815"/>
            <a:ext cx="4163060" cy="913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LOGO-Paises ecowa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3180" y="2066290"/>
            <a:ext cx="2093595" cy="2072640"/>
          </a:xfrm>
          <a:prstGeom prst="rect">
            <a:avLst/>
          </a:prstGeom>
        </p:spPr>
      </p:pic>
      <p:sp>
        <p:nvSpPr>
          <p:cNvPr id="122" name="Triângulo Retângulo 121"/>
          <p:cNvSpPr/>
          <p:nvPr/>
        </p:nvSpPr>
        <p:spPr>
          <a:xfrm>
            <a:off x="0" y="22796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PT" altLang="en-US"/>
              <a:t> </a:t>
            </a:r>
            <a:endParaRPr lang="pt-PT" altLang="en-US"/>
          </a:p>
        </p:txBody>
      </p:sp>
      <p:pic>
        <p:nvPicPr>
          <p:cNvPr id="30" name="Imagem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1" name="Imagem 30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035" y="24765"/>
            <a:ext cx="3529965" cy="774700"/>
          </a:xfrm>
          <a:prstGeom prst="rect">
            <a:avLst/>
          </a:prstGeom>
        </p:spPr>
      </p:pic>
      <p:sp>
        <p:nvSpPr>
          <p:cNvPr id="32" name="AutoShape 3"/>
          <p:cNvSpPr>
            <a:spLocks noChangeArrowheads="1"/>
          </p:cNvSpPr>
          <p:nvPr/>
        </p:nvSpPr>
        <p:spPr bwMode="auto">
          <a:xfrm rot="10800000" flipV="1">
            <a:off x="3531235" y="489585"/>
            <a:ext cx="2484120" cy="5166360"/>
          </a:xfrm>
          <a:prstGeom prst="curvedRightArrow">
            <a:avLst>
              <a:gd name="adj1" fmla="val 37647"/>
              <a:gd name="adj2" fmla="val 75294"/>
              <a:gd name="adj3" fmla="val 33333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p>
            <a:endParaRPr lang="pt-BR"/>
          </a:p>
        </p:txBody>
      </p:sp>
      <p:sp>
        <p:nvSpPr>
          <p:cNvPr id="34" name="AutoShape 3"/>
          <p:cNvSpPr>
            <a:spLocks noChangeArrowheads="1"/>
          </p:cNvSpPr>
          <p:nvPr/>
        </p:nvSpPr>
        <p:spPr bwMode="auto">
          <a:xfrm>
            <a:off x="844550" y="490220"/>
            <a:ext cx="2687320" cy="5239385"/>
          </a:xfrm>
          <a:prstGeom prst="curvedRightArrow">
            <a:avLst>
              <a:gd name="adj1" fmla="val 37647"/>
              <a:gd name="adj2" fmla="val 75294"/>
              <a:gd name="adj3" fmla="val 33333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pt-BR"/>
          </a:p>
        </p:txBody>
      </p:sp>
      <p:cxnSp>
        <p:nvCxnSpPr>
          <p:cNvPr id="35" name="AutoShape 3"/>
          <p:cNvCxnSpPr>
            <a:cxnSpLocks noChangeShapeType="1"/>
          </p:cNvCxnSpPr>
          <p:nvPr/>
        </p:nvCxnSpPr>
        <p:spPr bwMode="auto">
          <a:xfrm flipV="1">
            <a:off x="5810603" y="3151402"/>
            <a:ext cx="3581400" cy="2438400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3EA4B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AutoShape 4"/>
          <p:cNvCxnSpPr>
            <a:cxnSpLocks noChangeShapeType="1"/>
          </p:cNvCxnSpPr>
          <p:nvPr/>
        </p:nvCxnSpPr>
        <p:spPr bwMode="auto">
          <a:xfrm>
            <a:off x="9315803" y="3145087"/>
            <a:ext cx="2819400" cy="0"/>
          </a:xfrm>
          <a:prstGeom prst="straightConnector1">
            <a:avLst/>
          </a:prstGeom>
          <a:noFill/>
          <a:ln w="57150">
            <a:solidFill>
              <a:srgbClr val="3EA4B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5661229" y="5597426"/>
            <a:ext cx="987207" cy="27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CCFF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PT" altLang="pt-BR" sz="1200" b="1" dirty="0" smtClean="0">
                <a:solidFill>
                  <a:srgbClr val="008CBA"/>
                </a:solidFill>
                <a:latin typeface="Century" panose="02040604050505020304" pitchFamily="18" charset="0"/>
              </a:rPr>
              <a:t>CEDEAO</a:t>
            </a:r>
            <a:endParaRPr lang="pt-PT" altLang="pt-BR" sz="1200" b="1" dirty="0" smtClean="0">
              <a:solidFill>
                <a:srgbClr val="008CBA"/>
              </a:solidFill>
              <a:latin typeface="Century" panose="02040604050505020304" pitchFamily="18" charset="0"/>
            </a:endParaRP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 rot="19986363">
            <a:off x="7649210" y="3395345"/>
            <a:ext cx="190944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CCFF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PT" sz="1800" b="1" dirty="0" smtClean="0">
                <a:solidFill>
                  <a:srgbClr val="008CBA"/>
                </a:solidFill>
                <a:latin typeface="Century" panose="02040604050505020304" pitchFamily="18" charset="0"/>
                <a:sym typeface="+mn-ea"/>
              </a:rPr>
              <a:t>Consolidação</a:t>
            </a:r>
            <a:endParaRPr lang="pt-PT" sz="1800" b="1" dirty="0" smtClean="0">
              <a:solidFill>
                <a:srgbClr val="008CBA"/>
              </a:solidFill>
              <a:latin typeface="Century" panose="02040604050505020304" pitchFamily="18" charset="0"/>
              <a:sym typeface="+mn-ea"/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10154285" y="3154045"/>
            <a:ext cx="1524635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CCFF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PT" sz="1800" b="1" dirty="0" smtClean="0">
                <a:solidFill>
                  <a:srgbClr val="008CBA"/>
                </a:solidFill>
                <a:latin typeface="Century" panose="02040604050505020304" pitchFamily="18" charset="0"/>
                <a:sym typeface="+mn-ea"/>
              </a:rPr>
              <a:t>Estabilidade</a:t>
            </a:r>
            <a:endParaRPr lang="pt-PT" sz="1800" b="1" dirty="0">
              <a:solidFill>
                <a:srgbClr val="008CBA"/>
              </a:solidFill>
              <a:latin typeface="Century" panose="02040604050505020304" pitchFamily="18" charset="0"/>
            </a:endParaRPr>
          </a:p>
          <a:p>
            <a:endParaRPr lang="pt-PT" sz="1800" b="1" dirty="0">
              <a:solidFill>
                <a:srgbClr val="008CBA"/>
              </a:solidFill>
              <a:latin typeface="Century" panose="02040604050505020304" pitchFamily="18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5765235" y="5520845"/>
            <a:ext cx="144016" cy="14401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2" name="Oval 81"/>
          <p:cNvSpPr/>
          <p:nvPr/>
        </p:nvSpPr>
        <p:spPr>
          <a:xfrm>
            <a:off x="8145691" y="3423088"/>
            <a:ext cx="144016" cy="144016"/>
          </a:xfrm>
          <a:prstGeom prst="ellipse">
            <a:avLst/>
          </a:prstGeom>
          <a:solidFill>
            <a:srgbClr val="3EA4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8CBA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10830947" y="3082098"/>
            <a:ext cx="144016" cy="144016"/>
          </a:xfrm>
          <a:prstGeom prst="ellipse">
            <a:avLst/>
          </a:prstGeom>
          <a:solidFill>
            <a:srgbClr val="3EA4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8CBA"/>
              </a:solidFill>
            </a:endParaRPr>
          </a:p>
        </p:txBody>
      </p:sp>
      <p:pic>
        <p:nvPicPr>
          <p:cNvPr id="91" name="Imagem 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285" y="1733550"/>
            <a:ext cx="2992120" cy="2531745"/>
          </a:xfrm>
          <a:prstGeom prst="rect">
            <a:avLst/>
          </a:prstGeom>
        </p:spPr>
      </p:pic>
      <p:sp>
        <p:nvSpPr>
          <p:cNvPr id="92" name="Anel 91"/>
          <p:cNvSpPr/>
          <p:nvPr/>
        </p:nvSpPr>
        <p:spPr>
          <a:xfrm>
            <a:off x="951865" y="594360"/>
            <a:ext cx="4690110" cy="4630420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93" name="Line 5"/>
          <p:cNvSpPr>
            <a:spLocks noChangeShapeType="1"/>
          </p:cNvSpPr>
          <p:nvPr/>
        </p:nvSpPr>
        <p:spPr bwMode="auto">
          <a:xfrm>
            <a:off x="3239135" y="782320"/>
            <a:ext cx="3175" cy="653415"/>
          </a:xfrm>
          <a:prstGeom prst="line">
            <a:avLst/>
          </a:prstGeom>
          <a:noFill/>
          <a:ln w="76200">
            <a:solidFill>
              <a:srgbClr val="008CB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4" name="Oval 93"/>
          <p:cNvSpPr/>
          <p:nvPr/>
        </p:nvSpPr>
        <p:spPr>
          <a:xfrm>
            <a:off x="7087235" y="5021580"/>
            <a:ext cx="141605" cy="143510"/>
          </a:xfrm>
          <a:prstGeom prst="ellipse">
            <a:avLst/>
          </a:prstGeom>
          <a:solidFill>
            <a:srgbClr val="3EA4BA"/>
          </a:solidFill>
          <a:ln>
            <a:solidFill>
              <a:srgbClr val="3EA4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5" name="TextBox 1"/>
          <p:cNvSpPr txBox="1"/>
          <p:nvPr/>
        </p:nvSpPr>
        <p:spPr>
          <a:xfrm>
            <a:off x="2361565" y="1916430"/>
            <a:ext cx="181102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altLang="en-GB" sz="1400" i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+mn-ea"/>
              </a:rPr>
              <a:t>DE</a:t>
            </a:r>
            <a:endParaRPr lang="en-GB" sz="1400" i="1" dirty="0" smtClean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sz="1400" i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+mn-ea"/>
              </a:rPr>
              <a:t>CA</a:t>
            </a:r>
            <a:r>
              <a:rPr lang="pt-PT" altLang="en-US" sz="1400" i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+mn-ea"/>
              </a:rPr>
              <a:t>BO</a:t>
            </a:r>
            <a:r>
              <a:rPr lang="en-US" sz="1400" i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+mn-ea"/>
              </a:rPr>
              <a:t> </a:t>
            </a:r>
            <a:r>
              <a:rPr lang="en-US" sz="1400" i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+mn-ea"/>
              </a:rPr>
              <a:t>VERDE</a:t>
            </a:r>
            <a:endParaRPr lang="en-US" sz="1400" i="1" dirty="0" smtClean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pt-PT" altLang="en-US" sz="1400" i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+mn-ea"/>
              </a:rPr>
              <a:t>PARA O MUNDO</a:t>
            </a:r>
            <a:endParaRPr lang="en-US" sz="1400" i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6" name="Picture 8" descr="Resultado de imagem para cabo verde fla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390" y="3062605"/>
            <a:ext cx="362585" cy="20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Imagem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7810" y="6458585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99" name="AutoShape 2"/>
          <p:cNvCxnSpPr>
            <a:cxnSpLocks noChangeShapeType="1"/>
            <a:stCxn id="107" idx="6"/>
          </p:cNvCxnSpPr>
          <p:nvPr/>
        </p:nvCxnSpPr>
        <p:spPr bwMode="auto">
          <a:xfrm>
            <a:off x="2489835" y="5549900"/>
            <a:ext cx="3279140" cy="55245"/>
          </a:xfrm>
          <a:prstGeom prst="straightConnector1">
            <a:avLst/>
          </a:prstGeom>
          <a:noFill/>
          <a:ln w="57150">
            <a:solidFill>
              <a:srgbClr val="3EA4B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0" name="Oval 99"/>
          <p:cNvSpPr/>
          <p:nvPr/>
        </p:nvSpPr>
        <p:spPr>
          <a:xfrm>
            <a:off x="5759450" y="5523230"/>
            <a:ext cx="144145" cy="144145"/>
          </a:xfrm>
          <a:prstGeom prst="ellipse">
            <a:avLst/>
          </a:prstGeom>
          <a:solidFill>
            <a:srgbClr val="3EA4BA"/>
          </a:solidFill>
          <a:ln>
            <a:solidFill>
              <a:srgbClr val="3EA4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8CBA"/>
              </a:solidFill>
            </a:endParaRPr>
          </a:p>
        </p:txBody>
      </p:sp>
      <p:cxnSp>
        <p:nvCxnSpPr>
          <p:cNvPr id="101" name="AutoShape 2"/>
          <p:cNvCxnSpPr>
            <a:cxnSpLocks noChangeShapeType="1"/>
          </p:cNvCxnSpPr>
          <p:nvPr/>
        </p:nvCxnSpPr>
        <p:spPr bwMode="auto">
          <a:xfrm>
            <a:off x="1995805" y="5527675"/>
            <a:ext cx="485775" cy="1270"/>
          </a:xfrm>
          <a:prstGeom prst="straightConnector1">
            <a:avLst/>
          </a:prstGeom>
          <a:noFill/>
          <a:ln w="57150">
            <a:solidFill>
              <a:srgbClr val="3EA4B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" name="Text Box 13"/>
          <p:cNvSpPr txBox="1">
            <a:spLocks noChangeArrowheads="1"/>
          </p:cNvSpPr>
          <p:nvPr/>
        </p:nvSpPr>
        <p:spPr bwMode="auto">
          <a:xfrm>
            <a:off x="1898650" y="5544185"/>
            <a:ext cx="1174115" cy="27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CCFF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PT" altLang="pt-BR" sz="1200" b="1" dirty="0" smtClean="0">
                <a:solidFill>
                  <a:srgbClr val="008CBA"/>
                </a:solidFill>
                <a:latin typeface="Century" panose="02040604050505020304" pitchFamily="18" charset="0"/>
              </a:rPr>
              <a:t>NETWORK</a:t>
            </a:r>
            <a:endParaRPr lang="pt-PT" altLang="pt-BR" sz="1200" b="1" dirty="0" smtClean="0">
              <a:solidFill>
                <a:srgbClr val="008CBA"/>
              </a:solidFill>
              <a:latin typeface="Century" panose="02040604050505020304" pitchFamily="18" charset="0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2345690" y="5477510"/>
            <a:ext cx="144145" cy="144145"/>
          </a:xfrm>
          <a:prstGeom prst="ellipse">
            <a:avLst/>
          </a:prstGeom>
          <a:solidFill>
            <a:srgbClr val="3EA4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8CBA"/>
              </a:solidFill>
            </a:endParaRPr>
          </a:p>
        </p:txBody>
      </p:sp>
      <p:sp>
        <p:nvSpPr>
          <p:cNvPr id="109" name="Slide Number Placeholder 6"/>
          <p:cNvSpPr txBox="1"/>
          <p:nvPr/>
        </p:nvSpPr>
        <p:spPr bwMode="auto">
          <a:xfrm>
            <a:off x="6842791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pic>
        <p:nvPicPr>
          <p:cNvPr id="110" name="Imagem 109" descr="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65" y="77470"/>
            <a:ext cx="3048635" cy="669290"/>
          </a:xfrm>
          <a:prstGeom prst="rect">
            <a:avLst/>
          </a:prstGeom>
        </p:spPr>
      </p:pic>
      <p:sp>
        <p:nvSpPr>
          <p:cNvPr id="111" name="Retângulo Arredondado 110"/>
          <p:cNvSpPr/>
          <p:nvPr/>
        </p:nvSpPr>
        <p:spPr>
          <a:xfrm>
            <a:off x="3819525" y="773430"/>
            <a:ext cx="1886585" cy="585470"/>
          </a:xfrm>
          <a:prstGeom prst="roundRect">
            <a:avLst/>
          </a:prstGeom>
          <a:solidFill>
            <a:srgbClr val="CCE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eaLnBrk="0" hangingPunct="0"/>
            <a:r>
              <a:rPr lang="pt-PT" sz="1200" i="1" dirty="0" smtClean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SUSTENTABILIDADE </a:t>
            </a:r>
            <a:endParaRPr lang="pt-PT" sz="1200" i="1" dirty="0" smtClean="0">
              <a:solidFill>
                <a:srgbClr val="008CBA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pt-PT" sz="1200" i="1" dirty="0" smtClean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E </a:t>
            </a:r>
            <a:endParaRPr lang="pt-PT" sz="1200" i="1" dirty="0" smtClean="0">
              <a:solidFill>
                <a:srgbClr val="008CBA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pt-PT" sz="1200" i="1" dirty="0" smtClean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RESILIÊNCIA</a:t>
            </a:r>
            <a:endParaRPr lang="pt-PT" altLang="en-US" sz="1200" i="1" dirty="0" smtClean="0">
              <a:solidFill>
                <a:srgbClr val="008CBA"/>
              </a:solidFill>
              <a:latin typeface="Arial" panose="020B060402020202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12" name="Retângulo Arredondado 111"/>
          <p:cNvSpPr/>
          <p:nvPr/>
        </p:nvSpPr>
        <p:spPr>
          <a:xfrm>
            <a:off x="4528820" y="1607820"/>
            <a:ext cx="1746250" cy="568960"/>
          </a:xfrm>
          <a:prstGeom prst="roundRect">
            <a:avLst/>
          </a:prstGeom>
          <a:solidFill>
            <a:srgbClr val="CCE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eaLnBrk="0" hangingPunct="0"/>
            <a:r>
              <a:rPr lang="pt-PT" sz="1200" i="1" dirty="0" smtClean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IMPORTAR</a:t>
            </a:r>
            <a:endParaRPr lang="pt-PT" sz="1200" i="1" dirty="0" smtClean="0">
              <a:solidFill>
                <a:srgbClr val="008CBA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pt-PT" sz="1200" i="1" dirty="0" smtClean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E EXPORTAR</a:t>
            </a:r>
            <a:endParaRPr lang="pt-PT" altLang="en-US" sz="1200" i="1" dirty="0" smtClean="0">
              <a:solidFill>
                <a:srgbClr val="008CBA"/>
              </a:solidFill>
              <a:latin typeface="Arial" panose="020B060402020202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13" name="Retângulo Arredondado 112"/>
          <p:cNvSpPr/>
          <p:nvPr/>
        </p:nvSpPr>
        <p:spPr>
          <a:xfrm>
            <a:off x="4936490" y="2663190"/>
            <a:ext cx="1746250" cy="568960"/>
          </a:xfrm>
          <a:prstGeom prst="roundRect">
            <a:avLst/>
          </a:prstGeom>
          <a:solidFill>
            <a:srgbClr val="CCE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eaLnBrk="0" hangingPunct="0"/>
            <a:r>
              <a:rPr lang="pt-PT" sz="1200" dirty="0" smtClean="0">
                <a:solidFill>
                  <a:srgbClr val="008CBA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+mn-ea"/>
              </a:rPr>
              <a:t>PROMOVER</a:t>
            </a:r>
            <a:endParaRPr lang="pt-PT" sz="1200" dirty="0" smtClean="0">
              <a:solidFill>
                <a:srgbClr val="008CBA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algn="ctr" eaLnBrk="0" hangingPunct="0"/>
            <a:r>
              <a:rPr lang="pt-PT" sz="1200" dirty="0" smtClean="0">
                <a:solidFill>
                  <a:srgbClr val="008CBA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+mn-ea"/>
              </a:rPr>
              <a:t>E DIFUNDIR</a:t>
            </a:r>
            <a:endParaRPr lang="pt-PT" altLang="en-US" sz="1200" i="1" dirty="0" smtClean="0">
              <a:solidFill>
                <a:srgbClr val="008CBA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  <a:sym typeface="+mn-ea"/>
            </a:endParaRPr>
          </a:p>
        </p:txBody>
      </p:sp>
      <p:sp>
        <p:nvSpPr>
          <p:cNvPr id="114" name="Retângulo Arredondado 113"/>
          <p:cNvSpPr/>
          <p:nvPr/>
        </p:nvSpPr>
        <p:spPr>
          <a:xfrm>
            <a:off x="4588510" y="3545840"/>
            <a:ext cx="1746250" cy="568960"/>
          </a:xfrm>
          <a:prstGeom prst="roundRect">
            <a:avLst/>
          </a:prstGeom>
          <a:solidFill>
            <a:srgbClr val="CCE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eaLnBrk="0" hangingPunct="0"/>
            <a:r>
              <a:rPr lang="pt-PT" sz="1200" dirty="0" smtClean="0">
                <a:solidFill>
                  <a:srgbClr val="008CBA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+mn-ea"/>
              </a:rPr>
              <a:t>HOSPITALIDADE E </a:t>
            </a:r>
            <a:endParaRPr lang="pt-PT" sz="1200" dirty="0" smtClean="0">
              <a:solidFill>
                <a:srgbClr val="008CBA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algn="ctr" eaLnBrk="0" hangingPunct="0"/>
            <a:r>
              <a:rPr lang="pt-PT" sz="1200" dirty="0" smtClean="0">
                <a:solidFill>
                  <a:srgbClr val="008CBA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sym typeface="+mn-ea"/>
              </a:rPr>
              <a:t>VALOR ACRESCENTADO</a:t>
            </a:r>
            <a:endParaRPr lang="pt-PT" altLang="en-US" sz="1200" i="1" dirty="0" smtClean="0">
              <a:solidFill>
                <a:srgbClr val="008CBA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  <a:sym typeface="+mn-ea"/>
            </a:endParaRPr>
          </a:p>
        </p:txBody>
      </p:sp>
      <p:sp>
        <p:nvSpPr>
          <p:cNvPr id="115" name="Retângulo Arredondado 114"/>
          <p:cNvSpPr/>
          <p:nvPr/>
        </p:nvSpPr>
        <p:spPr>
          <a:xfrm>
            <a:off x="3657600" y="4320540"/>
            <a:ext cx="1746250" cy="568960"/>
          </a:xfrm>
          <a:prstGeom prst="roundRect">
            <a:avLst/>
          </a:prstGeom>
          <a:solidFill>
            <a:srgbClr val="CCE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eaLnBrk="0" hangingPunct="0"/>
            <a:r>
              <a:rPr lang="pt-PT" sz="1200" i="1" dirty="0" smtClean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ECONOMIA</a:t>
            </a:r>
            <a:endParaRPr lang="pt-PT" sz="1200" i="1" dirty="0" smtClean="0">
              <a:solidFill>
                <a:srgbClr val="008CBA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pt-PT" sz="1200" i="1" dirty="0" smtClean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DIGITAL</a:t>
            </a:r>
            <a:endParaRPr lang="pt-PT" altLang="en-US" sz="1200" i="1" dirty="0" smtClean="0">
              <a:solidFill>
                <a:srgbClr val="008CBA"/>
              </a:solidFill>
              <a:latin typeface="Arial" panose="020B0604020202020204" pitchFamily="34" charset="0"/>
              <a:ea typeface="Arial Unicode MS" pitchFamily="34" charset="-128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16" name="Retângulo Arredondado 115"/>
          <p:cNvSpPr/>
          <p:nvPr/>
        </p:nvSpPr>
        <p:spPr>
          <a:xfrm>
            <a:off x="1183005" y="4316730"/>
            <a:ext cx="1746250" cy="568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eaLnBrk="0" hangingPunct="0"/>
            <a:r>
              <a:rPr lang="pt-PT" sz="1200" i="1" dirty="0" smtClean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INOVAR  NOS</a:t>
            </a:r>
            <a:endParaRPr lang="pt-PT" sz="1200" i="1" dirty="0" smtClean="0">
              <a:solidFill>
                <a:srgbClr val="008CBA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pt-PT" sz="1200" i="1" dirty="0" smtClean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PROCESSOS</a:t>
            </a:r>
            <a:endParaRPr lang="pt-PT" altLang="en-US" sz="1200" i="1" dirty="0" smtClean="0">
              <a:solidFill>
                <a:srgbClr val="008CBA"/>
              </a:solidFill>
              <a:latin typeface="Arial" panose="020B0604020202020204" pitchFamily="34" charset="0"/>
              <a:ea typeface="Arial Unicode MS" pitchFamily="34" charset="-128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17" name="Retângulo Arredondado 116"/>
          <p:cNvSpPr/>
          <p:nvPr/>
        </p:nvSpPr>
        <p:spPr>
          <a:xfrm>
            <a:off x="403225" y="3536950"/>
            <a:ext cx="1746250" cy="568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eaLnBrk="0" hangingPunct="0"/>
            <a:r>
              <a:rPr lang="pt-PT" sz="1200" i="1" dirty="0" smtClean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INOVAR NOS</a:t>
            </a:r>
            <a:br>
              <a:rPr lang="pt-PT" sz="1200" i="1" dirty="0" smtClean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</a:br>
            <a:r>
              <a:rPr lang="pt-PT" sz="1200" i="1" dirty="0" smtClean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PRODUTOS</a:t>
            </a:r>
            <a:endParaRPr lang="pt-PT" altLang="en-US" sz="1200" i="1" dirty="0" smtClean="0">
              <a:solidFill>
                <a:srgbClr val="008CBA"/>
              </a:solidFill>
              <a:latin typeface="Arial" panose="020B0604020202020204" pitchFamily="34" charset="0"/>
              <a:ea typeface="Arial Unicode MS" pitchFamily="34" charset="-128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18" name="Retângulo Arredondado 117"/>
          <p:cNvSpPr/>
          <p:nvPr/>
        </p:nvSpPr>
        <p:spPr>
          <a:xfrm>
            <a:off x="12065" y="2649220"/>
            <a:ext cx="1746250" cy="568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eaLnBrk="0" hangingPunct="0"/>
            <a:r>
              <a:rPr lang="pt-PT" sz="1200" i="1" dirty="0" smtClean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PARCERIAS E</a:t>
            </a:r>
            <a:endParaRPr lang="pt-PT" sz="1200" i="1" dirty="0" smtClean="0">
              <a:solidFill>
                <a:srgbClr val="008CBA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pt-PT" sz="1200" i="1" dirty="0" smtClean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COMPROMISSOS</a:t>
            </a:r>
            <a:endParaRPr lang="pt-PT" altLang="en-US" sz="1200" i="1" dirty="0" smtClean="0">
              <a:solidFill>
                <a:srgbClr val="008CBA"/>
              </a:solidFill>
              <a:latin typeface="Arial" panose="020B0604020202020204" pitchFamily="34" charset="0"/>
              <a:ea typeface="Arial Unicode MS" pitchFamily="34" charset="-128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19" name="Retângulo Arredondado 118"/>
          <p:cNvSpPr/>
          <p:nvPr/>
        </p:nvSpPr>
        <p:spPr>
          <a:xfrm>
            <a:off x="185420" y="1578610"/>
            <a:ext cx="1746250" cy="568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eaLnBrk="0" hangingPunct="0"/>
            <a:r>
              <a:rPr lang="pt-PT" sz="1200" i="1" dirty="0" smtClean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GARANTIA E</a:t>
            </a:r>
            <a:endParaRPr lang="pt-PT" sz="1200" i="1" dirty="0" smtClean="0">
              <a:solidFill>
                <a:srgbClr val="008CBA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pt-PT" sz="1200" i="1" dirty="0" smtClean="0">
                <a:solidFill>
                  <a:srgbClr val="008CBA"/>
                </a:solidFill>
                <a:latin typeface="Arial" panose="020B0604020202020204" pitchFamily="34" charset="0"/>
                <a:sym typeface="+mn-ea"/>
              </a:rPr>
              <a:t>OPORTUNIDADE</a:t>
            </a:r>
            <a:endParaRPr lang="pt-PT" altLang="en-US" sz="1200" i="1" dirty="0" smtClean="0">
              <a:solidFill>
                <a:srgbClr val="008CBA"/>
              </a:solidFill>
              <a:latin typeface="Arial" panose="020B0604020202020204" pitchFamily="34" charset="0"/>
              <a:ea typeface="Arial Unicode MS" pitchFamily="34" charset="-128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20" name="Retângulo Arredondado 119"/>
          <p:cNvSpPr/>
          <p:nvPr/>
        </p:nvSpPr>
        <p:spPr>
          <a:xfrm>
            <a:off x="200025" y="798830"/>
            <a:ext cx="2576830" cy="568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eaLnBrk="0" hangingPunct="0"/>
            <a:r>
              <a:rPr lang="pt-PT" sz="1200" dirty="0" smtClean="0">
                <a:solidFill>
                  <a:srgbClr val="008CBA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+mn-ea"/>
              </a:rPr>
              <a:t>PONTE PARA MERCADOS,</a:t>
            </a:r>
            <a:endParaRPr lang="pt-PT" sz="1200" dirty="0" smtClean="0">
              <a:solidFill>
                <a:srgbClr val="008CBA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/>
            <a:r>
              <a:rPr lang="pt-PT" sz="1200" dirty="0" smtClean="0">
                <a:solidFill>
                  <a:srgbClr val="008CBA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+mn-ea"/>
              </a:rPr>
              <a:t>PRODUTOS E SERVIÇOS</a:t>
            </a:r>
            <a:endParaRPr lang="pt-PT" altLang="en-US" sz="1200" i="1" dirty="0" smtClean="0">
              <a:solidFill>
                <a:srgbClr val="008CBA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+mn-ea"/>
            </a:endParaRPr>
          </a:p>
        </p:txBody>
      </p:sp>
      <p:pic>
        <p:nvPicPr>
          <p:cNvPr id="121" name="Imagem 1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160" y="5572760"/>
            <a:ext cx="677545" cy="561975"/>
          </a:xfrm>
          <a:prstGeom prst="rect">
            <a:avLst/>
          </a:prstGeom>
        </p:spPr>
      </p:pic>
      <p:pic>
        <p:nvPicPr>
          <p:cNvPr id="124" name="Imagem 1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5230" y="779145"/>
            <a:ext cx="2413000" cy="1356995"/>
          </a:xfrm>
          <a:prstGeom prst="rect">
            <a:avLst/>
          </a:prstGeom>
        </p:spPr>
      </p:pic>
      <p:sp>
        <p:nvSpPr>
          <p:cNvPr id="125" name="CaixaDeTexto 67"/>
          <p:cNvSpPr txBox="1"/>
          <p:nvPr/>
        </p:nvSpPr>
        <p:spPr>
          <a:xfrm>
            <a:off x="9726930" y="1205230"/>
            <a:ext cx="2466340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pt-PT" sz="2400" dirty="0" smtClean="0">
                <a:solidFill>
                  <a:srgbClr val="008CBA"/>
                </a:solidFill>
                <a:sym typeface="+mn-ea"/>
              </a:rPr>
              <a:t>09-11 JUNHO</a:t>
            </a:r>
            <a:endParaRPr lang="pt-PT" sz="2400" dirty="0">
              <a:solidFill>
                <a:srgbClr val="008CBA"/>
              </a:solidFill>
            </a:endParaRPr>
          </a:p>
          <a:p>
            <a:pPr algn="ctr"/>
            <a:r>
              <a:rPr lang="pt-PT" sz="1200" dirty="0">
                <a:solidFill>
                  <a:srgbClr val="008CBA"/>
                </a:solidFill>
              </a:rPr>
              <a:t>________</a:t>
            </a:r>
            <a:r>
              <a:rPr lang="pt-PT" sz="1400" baseline="-25000" dirty="0">
                <a:solidFill>
                  <a:srgbClr val="008CBA"/>
                </a:solidFill>
              </a:rPr>
              <a:t>■</a:t>
            </a:r>
            <a:r>
              <a:rPr lang="pt-PT" sz="1200" dirty="0">
                <a:solidFill>
                  <a:srgbClr val="008CBA"/>
                </a:solidFill>
              </a:rPr>
              <a:t>________</a:t>
            </a:r>
            <a:endParaRPr lang="pt-PT" sz="1200" dirty="0">
              <a:solidFill>
                <a:srgbClr val="008CBA"/>
              </a:solidFill>
            </a:endParaRPr>
          </a:p>
          <a:p>
            <a:pPr algn="ctr"/>
            <a:r>
              <a:rPr lang="pt-PT" sz="3200" dirty="0">
                <a:solidFill>
                  <a:srgbClr val="008CBA"/>
                </a:solidFill>
              </a:rPr>
              <a:t>2021</a:t>
            </a:r>
            <a:endParaRPr lang="pt-PT" sz="3200" dirty="0">
              <a:solidFill>
                <a:srgbClr val="008CBA"/>
              </a:solidFill>
            </a:endParaRPr>
          </a:p>
          <a:p>
            <a:pPr algn="ctr"/>
            <a:r>
              <a:rPr lang="pt-PT" dirty="0">
                <a:solidFill>
                  <a:srgbClr val="008CBA"/>
                </a:solidFill>
              </a:rPr>
              <a:t>PRAIA</a:t>
            </a:r>
            <a:endParaRPr lang="pt-PT" dirty="0">
              <a:solidFill>
                <a:srgbClr val="008CBA"/>
              </a:solidFill>
            </a:endParaRPr>
          </a:p>
          <a:p>
            <a:pPr algn="ctr"/>
            <a:r>
              <a:rPr lang="pt-PT" sz="1200" dirty="0">
                <a:solidFill>
                  <a:srgbClr val="008CBA"/>
                </a:solidFill>
              </a:rPr>
              <a:t>ILHA DE SANTIAGO</a:t>
            </a:r>
            <a:endParaRPr lang="pt-PT" sz="1200" dirty="0">
              <a:solidFill>
                <a:srgbClr val="008CBA"/>
              </a:solidFill>
            </a:endParaRPr>
          </a:p>
          <a:p>
            <a:pPr algn="ctr"/>
            <a:r>
              <a:rPr lang="pt-PT" sz="2400" dirty="0">
                <a:solidFill>
                  <a:srgbClr val="008CBA"/>
                </a:solidFill>
              </a:rPr>
              <a:t>CABO VERDE</a:t>
            </a:r>
            <a:endParaRPr lang="pt-PT" sz="2400" dirty="0">
              <a:solidFill>
                <a:srgbClr val="008CBA"/>
              </a:solidFill>
            </a:endParaRPr>
          </a:p>
        </p:txBody>
      </p:sp>
      <p:grpSp>
        <p:nvGrpSpPr>
          <p:cNvPr id="3" name="Group 19"/>
          <p:cNvGrpSpPr/>
          <p:nvPr/>
        </p:nvGrpSpPr>
        <p:grpSpPr bwMode="auto">
          <a:xfrm rot="0">
            <a:off x="1871345" y="5703570"/>
            <a:ext cx="1887855" cy="825500"/>
            <a:chOff x="144" y="1788"/>
            <a:chExt cx="1189" cy="520"/>
          </a:xfrm>
        </p:grpSpPr>
        <p:sp>
          <p:nvSpPr>
            <p:cNvPr id="4" name="Text Box 20"/>
            <p:cNvSpPr txBox="1">
              <a:spLocks noChangeArrowheads="1"/>
            </p:cNvSpPr>
            <p:nvPr/>
          </p:nvSpPr>
          <p:spPr bwMode="auto">
            <a:xfrm>
              <a:off x="147" y="1788"/>
              <a:ext cx="108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rgbClr val="CCFFCC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Char char="ü"/>
              </a:pPr>
              <a:r>
                <a:rPr lang="pt-PT" altLang="pt-BR" sz="1600" dirty="0">
                  <a:solidFill>
                    <a:schemeClr val="tx1"/>
                  </a:solidFill>
                </a:rPr>
                <a:t>Partilhar</a:t>
              </a:r>
              <a:endParaRPr lang="pt-PT" alt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89" name="Text Box 21"/>
            <p:cNvSpPr txBox="1">
              <a:spLocks noChangeArrowheads="1"/>
            </p:cNvSpPr>
            <p:nvPr/>
          </p:nvSpPr>
          <p:spPr bwMode="auto">
            <a:xfrm>
              <a:off x="147" y="1956"/>
              <a:ext cx="11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rgbClr val="CCFFCC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Char char="ü"/>
              </a:pPr>
              <a:r>
                <a:rPr lang="pt-BR" sz="1600" dirty="0">
                  <a:solidFill>
                    <a:schemeClr val="tx1"/>
                  </a:solidFill>
                </a:rPr>
                <a:t>S</a:t>
              </a:r>
              <a:r>
                <a:rPr lang="pt-PT" altLang="pt-BR" sz="1600" dirty="0">
                  <a:solidFill>
                    <a:schemeClr val="tx1"/>
                  </a:solidFill>
                </a:rPr>
                <a:t>i</a:t>
              </a:r>
              <a:r>
                <a:rPr lang="pt-BR" sz="1600" dirty="0">
                  <a:solidFill>
                    <a:schemeClr val="tx1"/>
                  </a:solidFill>
                </a:rPr>
                <a:t>nergi</a:t>
              </a:r>
              <a:r>
                <a:rPr lang="pt-PT" altLang="pt-BR" sz="1600" dirty="0">
                  <a:solidFill>
                    <a:schemeClr val="tx1"/>
                  </a:solidFill>
                </a:rPr>
                <a:t>a</a:t>
              </a:r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90" name="Text Box 22"/>
            <p:cNvSpPr txBox="1">
              <a:spLocks noChangeArrowheads="1"/>
            </p:cNvSpPr>
            <p:nvPr/>
          </p:nvSpPr>
          <p:spPr bwMode="auto">
            <a:xfrm>
              <a:off x="144" y="2096"/>
              <a:ext cx="11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rgbClr val="CCFFCC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Char char="ü"/>
              </a:pPr>
              <a:r>
                <a:rPr lang="pt-BR" sz="1600" dirty="0">
                  <a:solidFill>
                    <a:schemeClr val="tx1"/>
                  </a:solidFill>
                  <a:sym typeface="+mn-ea"/>
                </a:rPr>
                <a:t>Oportuni</a:t>
              </a:r>
              <a:r>
                <a:rPr lang="pt-PT" altLang="pt-BR" sz="1600" dirty="0">
                  <a:solidFill>
                    <a:schemeClr val="tx1"/>
                  </a:solidFill>
                  <a:sym typeface="+mn-ea"/>
                </a:rPr>
                <a:t>dade</a:t>
              </a:r>
              <a:endParaRPr lang="pt-BR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1896110" y="6436995"/>
            <a:ext cx="3623310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CCFF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tx1"/>
                </a:solidFill>
              </a:rPr>
              <a:t>Um mercado com </a:t>
            </a:r>
            <a:r>
              <a:rPr lang="pt-PT" altLang="pt-BR" sz="1600" dirty="0">
                <a:solidFill>
                  <a:schemeClr val="tx1"/>
                </a:solidFill>
              </a:rPr>
              <a:t>elevado</a:t>
            </a:r>
            <a:r>
              <a:rPr lang="pt-BR" sz="1600" dirty="0">
                <a:solidFill>
                  <a:schemeClr val="tx1"/>
                </a:solidFill>
              </a:rPr>
              <a:t> potencial</a:t>
            </a:r>
            <a:endParaRPr lang="pt-BR" sz="1600" dirty="0">
              <a:solidFill>
                <a:schemeClr val="tx1"/>
              </a:solidFill>
            </a:endParaRPr>
          </a:p>
        </p:txBody>
      </p:sp>
      <p:grpSp>
        <p:nvGrpSpPr>
          <p:cNvPr id="6" name="Group 19"/>
          <p:cNvGrpSpPr/>
          <p:nvPr/>
        </p:nvGrpSpPr>
        <p:grpSpPr bwMode="auto">
          <a:xfrm rot="0">
            <a:off x="5630545" y="5749290"/>
            <a:ext cx="1887855" cy="825500"/>
            <a:chOff x="144" y="1788"/>
            <a:chExt cx="1189" cy="520"/>
          </a:xfrm>
        </p:grpSpPr>
        <p:sp>
          <p:nvSpPr>
            <p:cNvPr id="7" name="Text Box 20"/>
            <p:cNvSpPr txBox="1">
              <a:spLocks noChangeArrowheads="1"/>
            </p:cNvSpPr>
            <p:nvPr/>
          </p:nvSpPr>
          <p:spPr bwMode="auto">
            <a:xfrm>
              <a:off x="147" y="1788"/>
              <a:ext cx="108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rgbClr val="CCFFCC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Char char="ü"/>
              </a:pPr>
              <a:r>
                <a:rPr lang="pt-BR" sz="1600" dirty="0">
                  <a:solidFill>
                    <a:schemeClr val="tx1"/>
                  </a:solidFill>
                  <a:sym typeface="+mn-ea"/>
                </a:rPr>
                <a:t>15 pa</a:t>
              </a:r>
              <a:r>
                <a:rPr lang="pt-PT" altLang="pt-BR" sz="1600" dirty="0">
                  <a:solidFill>
                    <a:schemeClr val="tx1"/>
                  </a:solidFill>
                  <a:sym typeface="+mn-ea"/>
                </a:rPr>
                <a:t>íses</a:t>
              </a:r>
              <a:endParaRPr lang="pt-BR" sz="1600" dirty="0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8" name="Text Box 21"/>
            <p:cNvSpPr txBox="1">
              <a:spLocks noChangeArrowheads="1"/>
            </p:cNvSpPr>
            <p:nvPr/>
          </p:nvSpPr>
          <p:spPr bwMode="auto">
            <a:xfrm>
              <a:off x="147" y="1956"/>
              <a:ext cx="11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rgbClr val="CCFFCC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Char char="ü"/>
              </a:pPr>
              <a:r>
                <a:rPr lang="pt-PT" sz="1600" dirty="0" smtClean="0">
                  <a:solidFill>
                    <a:schemeClr val="tx1"/>
                  </a:solidFill>
                  <a:sym typeface="+mn-ea"/>
                </a:rPr>
                <a:t>Sustentabilidade</a:t>
              </a:r>
              <a:endParaRPr lang="pt-PT" sz="1600" dirty="0" smtClean="0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9" name="Text Box 22"/>
            <p:cNvSpPr txBox="1">
              <a:spLocks noChangeArrowheads="1"/>
            </p:cNvSpPr>
            <p:nvPr/>
          </p:nvSpPr>
          <p:spPr bwMode="auto">
            <a:xfrm>
              <a:off x="144" y="2096"/>
              <a:ext cx="11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rgbClr val="CCFFCC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Char char="ü"/>
              </a:pPr>
              <a:r>
                <a:rPr lang="pt-BR" sz="1600" dirty="0">
                  <a:solidFill>
                    <a:schemeClr val="tx1"/>
                  </a:solidFill>
                </a:rPr>
                <a:t>Simplicité</a:t>
              </a:r>
              <a:endParaRPr lang="pt-BR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74" name="Text Box 22"/>
          <p:cNvSpPr txBox="1">
            <a:spLocks noChangeArrowheads="1"/>
          </p:cNvSpPr>
          <p:nvPr/>
        </p:nvSpPr>
        <p:spPr bwMode="auto">
          <a:xfrm>
            <a:off x="5622925" y="6482715"/>
            <a:ext cx="1752600" cy="33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CCFF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pt-PT" sz="1600" dirty="0" smtClean="0">
                <a:solidFill>
                  <a:schemeClr val="tx1"/>
                </a:solidFill>
                <a:sym typeface="+mn-ea"/>
              </a:rPr>
              <a:t>Resiliência</a:t>
            </a:r>
            <a:endParaRPr lang="pt-PT" sz="1600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 rot="19116543">
            <a:off x="7110730" y="4960620"/>
            <a:ext cx="1676400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PT" sz="1600" dirty="0" smtClean="0">
                <a:solidFill>
                  <a:schemeClr val="tx1"/>
                </a:solidFill>
                <a:sym typeface="+mn-ea"/>
              </a:rPr>
              <a:t>Mobilizar</a:t>
            </a:r>
            <a:endParaRPr lang="pt-PT" sz="16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PT" sz="1600" dirty="0" smtClean="0">
                <a:solidFill>
                  <a:schemeClr val="tx1"/>
                </a:solidFill>
                <a:sym typeface="+mn-ea"/>
              </a:rPr>
              <a:t>Empreender</a:t>
            </a:r>
            <a:endParaRPr lang="pt-PT" sz="1600" dirty="0" smtClean="0">
              <a:solidFill>
                <a:schemeClr val="bg1"/>
              </a:solidFill>
            </a:endParaRPr>
          </a:p>
          <a:p>
            <a:pPr algn="l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PT" sz="1600" dirty="0" smtClean="0">
                <a:solidFill>
                  <a:schemeClr val="tx1"/>
                </a:solidFill>
                <a:sym typeface="+mn-ea"/>
              </a:rPr>
              <a:t>Expandir</a:t>
            </a:r>
            <a:endParaRPr lang="pt-PT" sz="1600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 rot="20049445">
            <a:off x="7957185" y="3571875"/>
            <a:ext cx="1752600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PT" sz="1600" dirty="0" smtClean="0">
                <a:solidFill>
                  <a:schemeClr val="tx1"/>
                </a:solidFill>
                <a:sym typeface="+mn-ea"/>
              </a:rPr>
              <a:t>Competência</a:t>
            </a:r>
            <a:endParaRPr lang="pt-PT" sz="16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PT" sz="1600" dirty="0" smtClean="0">
                <a:solidFill>
                  <a:schemeClr val="tx1"/>
                </a:solidFill>
                <a:sym typeface="+mn-ea"/>
              </a:rPr>
              <a:t>Eficiência</a:t>
            </a:r>
            <a:endParaRPr lang="pt-PT" sz="1600" dirty="0" smtClean="0">
              <a:solidFill>
                <a:schemeClr val="bg1"/>
              </a:solidFill>
            </a:endParaRPr>
          </a:p>
          <a:p>
            <a:pPr algn="l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PT" sz="1600" dirty="0" smtClean="0">
                <a:solidFill>
                  <a:schemeClr val="tx1"/>
                </a:solidFill>
                <a:sym typeface="+mn-ea"/>
              </a:rPr>
              <a:t>Excelência</a:t>
            </a:r>
            <a:endParaRPr lang="pt-PT" sz="1600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9987280" y="3376295"/>
            <a:ext cx="1752600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PT" sz="1600" dirty="0" smtClean="0">
                <a:solidFill>
                  <a:schemeClr val="tx1"/>
                </a:solidFill>
                <a:sym typeface="+mn-ea"/>
              </a:rPr>
              <a:t>Garantia</a:t>
            </a:r>
            <a:endParaRPr lang="pt-PT" sz="16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PT" sz="1600" dirty="0" smtClean="0">
                <a:solidFill>
                  <a:schemeClr val="tx1"/>
                </a:solidFill>
                <a:sym typeface="+mn-ea"/>
              </a:rPr>
              <a:t>Transparência</a:t>
            </a:r>
            <a:endParaRPr lang="pt-PT" sz="1600" dirty="0" smtClean="0">
              <a:solidFill>
                <a:schemeClr val="bg1"/>
              </a:solidFill>
            </a:endParaRPr>
          </a:p>
          <a:p>
            <a:pPr algn="l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PT" sz="1600" dirty="0" smtClean="0">
                <a:solidFill>
                  <a:schemeClr val="tx1"/>
                </a:solidFill>
                <a:sym typeface="+mn-ea"/>
              </a:rPr>
              <a:t>Confiança</a:t>
            </a:r>
            <a:endParaRPr lang="pt-PT" sz="1600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 rot="18956045">
            <a:off x="6577540" y="4825631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CCFF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PT" sz="1800" b="1" dirty="0" smtClean="0">
                <a:solidFill>
                  <a:srgbClr val="008CBA"/>
                </a:solidFill>
                <a:latin typeface="Century" panose="02040604050505020304" pitchFamily="18" charset="0"/>
              </a:rPr>
              <a:t>Crescimento</a:t>
            </a:r>
            <a:endParaRPr lang="pt-PT" sz="1800" b="1" dirty="0" smtClean="0">
              <a:solidFill>
                <a:srgbClr val="008CBA"/>
              </a:solidFill>
              <a:latin typeface="Century" panose="02040604050505020304" pitchFamily="18" charset="0"/>
            </a:endParaRPr>
          </a:p>
        </p:txBody>
      </p:sp>
      <p:sp>
        <p:nvSpPr>
          <p:cNvPr id="70" name="Text Box 7"/>
          <p:cNvSpPr txBox="1">
            <a:spLocks noChangeArrowheads="1"/>
          </p:cNvSpPr>
          <p:nvPr/>
        </p:nvSpPr>
        <p:spPr bwMode="auto">
          <a:xfrm rot="21600000">
            <a:off x="9579772" y="4591026"/>
            <a:ext cx="22432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sz="1600" smtClean="0">
                <a:solidFill>
                  <a:srgbClr val="008CBA"/>
                </a:solidFill>
              </a:rPr>
              <a:t>Cabo Verde, o lugar onde a partida e o destino convergem</a:t>
            </a:r>
            <a:endParaRPr lang="pt-BR" sz="1600" smtClean="0">
              <a:solidFill>
                <a:srgbClr val="008CBA"/>
              </a:solidFill>
            </a:endParaRPr>
          </a:p>
        </p:txBody>
      </p:sp>
      <p:sp>
        <p:nvSpPr>
          <p:cNvPr id="123" name="CaixaDeTexto 84"/>
          <p:cNvSpPr txBox="1"/>
          <p:nvPr/>
        </p:nvSpPr>
        <p:spPr>
          <a:xfrm>
            <a:off x="8206740" y="594995"/>
            <a:ext cx="21380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00000"/>
              </a:lnSpc>
            </a:pPr>
            <a:r>
              <a:rPr lang="en-GB" sz="2400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BUSINESS </a:t>
            </a:r>
            <a:endParaRPr lang="en-GB" sz="2400" b="1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GB" sz="2400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ROUND</a:t>
            </a:r>
            <a:endParaRPr lang="pt-PT" altLang="en-GB" sz="2400" b="1" i="1" dirty="0">
              <a:solidFill>
                <a:schemeClr val="accent6">
                  <a:lumMod val="20000"/>
                  <a:lumOff val="8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riângulo Retângulo 24"/>
          <p:cNvSpPr/>
          <p:nvPr/>
        </p:nvSpPr>
        <p:spPr>
          <a:xfrm>
            <a:off x="-4445" y="23939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PT" altLang="en-US"/>
              <a:t> </a:t>
            </a:r>
            <a:endParaRPr lang="pt-PT" altLang="en-US"/>
          </a:p>
        </p:txBody>
      </p:sp>
      <p:pic>
        <p:nvPicPr>
          <p:cNvPr id="113" name="Imagem 112" descr="LOGO-Paises ecowa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1215" y="2859405"/>
            <a:ext cx="3897630" cy="3858260"/>
          </a:xfrm>
          <a:prstGeom prst="rect">
            <a:avLst/>
          </a:prstGeom>
        </p:spPr>
      </p:pic>
      <p:cxnSp>
        <p:nvCxnSpPr>
          <p:cNvPr id="17" name="Straight Connector 149"/>
          <p:cNvCxnSpPr/>
          <p:nvPr/>
        </p:nvCxnSpPr>
        <p:spPr>
          <a:xfrm>
            <a:off x="6317875" y="2288447"/>
            <a:ext cx="0" cy="299445"/>
          </a:xfrm>
          <a:prstGeom prst="line">
            <a:avLst/>
          </a:prstGeom>
          <a:ln w="19050">
            <a:solidFill>
              <a:srgbClr val="00B4B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92"/>
          <p:cNvCxnSpPr/>
          <p:nvPr/>
        </p:nvCxnSpPr>
        <p:spPr>
          <a:xfrm>
            <a:off x="9458245" y="5100699"/>
            <a:ext cx="0" cy="299446"/>
          </a:xfrm>
          <a:prstGeom prst="line">
            <a:avLst/>
          </a:prstGeom>
          <a:ln w="190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48"/>
          <p:cNvCxnSpPr/>
          <p:nvPr/>
        </p:nvCxnSpPr>
        <p:spPr>
          <a:xfrm>
            <a:off x="1044191" y="3143651"/>
            <a:ext cx="2899882" cy="0"/>
          </a:xfrm>
          <a:prstGeom prst="line">
            <a:avLst/>
          </a:prstGeom>
          <a:ln w="19050">
            <a:solidFill>
              <a:srgbClr val="00B4B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74316" y="2553223"/>
            <a:ext cx="1153227" cy="1166021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p>
            <a:pPr algn="ctr"/>
            <a:r>
              <a:rPr lang="pt-PT" sz="20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2020</a:t>
            </a:r>
            <a:endParaRPr lang="pt-PT" sz="20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01</a:t>
            </a:r>
            <a:endParaRPr lang="pt-PT" sz="14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Agosto</a:t>
            </a:r>
            <a:endParaRPr lang="pt-PT" sz="14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: Rounded Corners 103"/>
          <p:cNvSpPr/>
          <p:nvPr/>
        </p:nvSpPr>
        <p:spPr>
          <a:xfrm>
            <a:off x="131712" y="5361245"/>
            <a:ext cx="2056531" cy="11515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00000"/>
              </a:lnSpc>
            </a:pPr>
            <a:r>
              <a:rPr lang="pt-PT" sz="1200" dirty="0">
                <a:solidFill>
                  <a:schemeClr val="tx1"/>
                </a:solidFill>
                <a:sym typeface="+mn-ea"/>
              </a:rPr>
              <a:t>Abertura de inscrições </a:t>
            </a:r>
            <a:r>
              <a:rPr lang="pt-PT" sz="1200" dirty="0" smtClean="0">
                <a:solidFill>
                  <a:schemeClr val="tx1"/>
                </a:solidFill>
                <a:sym typeface="+mn-ea"/>
              </a:rPr>
              <a:t>para manifestação</a:t>
            </a:r>
            <a:endParaRPr lang="pt-PT" sz="1200" dirty="0" smtClean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pt-PT" sz="1200" dirty="0" smtClean="0">
                <a:solidFill>
                  <a:schemeClr val="tx1"/>
                </a:solidFill>
                <a:sym typeface="+mn-ea"/>
              </a:rPr>
              <a:t>de interesse e participação no Fórum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  <a:sym typeface="+mn-ea"/>
            </a:endParaRPr>
          </a:p>
        </p:txBody>
      </p:sp>
      <p:sp>
        <p:nvSpPr>
          <p:cNvPr id="9" name="Rectangle: Rounded Corners 111"/>
          <p:cNvSpPr/>
          <p:nvPr/>
        </p:nvSpPr>
        <p:spPr>
          <a:xfrm>
            <a:off x="5242751" y="1082688"/>
            <a:ext cx="2173915" cy="10844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00000"/>
              </a:lnSpc>
            </a:pPr>
            <a:r>
              <a:rPr lang="pt-PT" sz="1200" dirty="0">
                <a:solidFill>
                  <a:schemeClr val="tx1"/>
                </a:solidFill>
                <a:sym typeface="+mn-ea"/>
              </a:rPr>
              <a:t>Prazo limite de inscrição para participar na </a:t>
            </a:r>
            <a:r>
              <a:rPr lang="pt-PT" sz="1200" dirty="0" smtClean="0">
                <a:solidFill>
                  <a:schemeClr val="tx1"/>
                </a:solidFill>
                <a:sym typeface="+mn-ea"/>
              </a:rPr>
              <a:t>rodada / ronda de negócios</a:t>
            </a:r>
            <a:endParaRPr lang="pt-PT" sz="1200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0" name="Isosceles Triangle 145"/>
          <p:cNvSpPr/>
          <p:nvPr/>
        </p:nvSpPr>
        <p:spPr>
          <a:xfrm flipV="1">
            <a:off x="6223262" y="2189334"/>
            <a:ext cx="186224" cy="22105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/>
          </a:p>
        </p:txBody>
      </p:sp>
      <p:cxnSp>
        <p:nvCxnSpPr>
          <p:cNvPr id="11" name="Straight Connector 150"/>
          <p:cNvCxnSpPr/>
          <p:nvPr/>
        </p:nvCxnSpPr>
        <p:spPr>
          <a:xfrm>
            <a:off x="3790533" y="3140722"/>
            <a:ext cx="3859743" cy="0"/>
          </a:xfrm>
          <a:prstGeom prst="line">
            <a:avLst/>
          </a:prstGeom>
          <a:ln w="19050">
            <a:solidFill>
              <a:srgbClr val="00B4B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58"/>
          <p:cNvCxnSpPr/>
          <p:nvPr/>
        </p:nvCxnSpPr>
        <p:spPr>
          <a:xfrm>
            <a:off x="845047" y="3723227"/>
            <a:ext cx="0" cy="1250862"/>
          </a:xfrm>
          <a:prstGeom prst="line">
            <a:avLst/>
          </a:prstGeom>
          <a:ln w="19050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159"/>
          <p:cNvCxnSpPr/>
          <p:nvPr/>
        </p:nvCxnSpPr>
        <p:spPr>
          <a:xfrm>
            <a:off x="831952" y="4982506"/>
            <a:ext cx="33960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160"/>
          <p:cNvCxnSpPr/>
          <p:nvPr/>
        </p:nvCxnSpPr>
        <p:spPr>
          <a:xfrm>
            <a:off x="1175986" y="4978357"/>
            <a:ext cx="0" cy="1859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Isosceles Triangle 161"/>
          <p:cNvSpPr/>
          <p:nvPr/>
        </p:nvSpPr>
        <p:spPr>
          <a:xfrm>
            <a:off x="1080898" y="5118846"/>
            <a:ext cx="186224" cy="22105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/>
          </a:p>
        </p:txBody>
      </p:sp>
      <p:sp>
        <p:nvSpPr>
          <p:cNvPr id="88" name="Oval 87"/>
          <p:cNvSpPr/>
          <p:nvPr/>
        </p:nvSpPr>
        <p:spPr>
          <a:xfrm>
            <a:off x="5704296" y="2557239"/>
            <a:ext cx="1153227" cy="1166021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p>
            <a:pPr algn="ctr"/>
            <a:r>
              <a:rPr lang="pt-PT" sz="2000" b="1" dirty="0">
                <a:solidFill>
                  <a:srgbClr val="FFFF00"/>
                </a:solidFill>
                <a:latin typeface="Arial Narrow" panose="020B0606020202030204" pitchFamily="34" charset="0"/>
              </a:rPr>
              <a:t>2021</a:t>
            </a:r>
            <a:endParaRPr lang="pt-PT" sz="20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30</a:t>
            </a:r>
            <a:endParaRPr lang="pt-PT" sz="14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Abril</a:t>
            </a:r>
            <a:endParaRPr lang="pt-PT" sz="14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89" name="Straight Connector 192"/>
          <p:cNvCxnSpPr/>
          <p:nvPr/>
        </p:nvCxnSpPr>
        <p:spPr>
          <a:xfrm>
            <a:off x="7652428" y="5100728"/>
            <a:ext cx="0" cy="854356"/>
          </a:xfrm>
          <a:prstGeom prst="line">
            <a:avLst/>
          </a:prstGeom>
          <a:ln w="19050">
            <a:solidFill>
              <a:srgbClr val="92D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Isosceles Triangle 193"/>
          <p:cNvSpPr/>
          <p:nvPr/>
        </p:nvSpPr>
        <p:spPr>
          <a:xfrm>
            <a:off x="7556031" y="5885812"/>
            <a:ext cx="186224" cy="22105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/>
          </a:p>
        </p:txBody>
      </p:sp>
      <p:sp>
        <p:nvSpPr>
          <p:cNvPr id="91" name="Rectangle: Rounded Corners 198"/>
          <p:cNvSpPr/>
          <p:nvPr/>
        </p:nvSpPr>
        <p:spPr>
          <a:xfrm>
            <a:off x="6663399" y="6123445"/>
            <a:ext cx="1982128" cy="62153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0">
              <a:defRPr lang="en-US">
                <a:solidFill>
                  <a:srgbClr val="FFFFFF"/>
                </a:solidFill>
              </a:defRPr>
            </a:pPr>
            <a:r>
              <a:rPr lang="en-GB" sz="1400" b="1" dirty="0">
                <a:latin typeface="Arial Narrow" panose="020B0606020202030204" pitchFamily="34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BUSINESS ROUND</a:t>
            </a:r>
            <a:endParaRPr lang="pt-PT" sz="14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92" name="Straight Connector 211"/>
          <p:cNvCxnSpPr/>
          <p:nvPr/>
        </p:nvCxnSpPr>
        <p:spPr>
          <a:xfrm flipV="1">
            <a:off x="7633335" y="3585210"/>
            <a:ext cx="3630295" cy="10795"/>
          </a:xfrm>
          <a:prstGeom prst="line">
            <a:avLst/>
          </a:prstGeom>
          <a:ln w="19050">
            <a:solidFill>
              <a:srgbClr val="00B4B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7038513" y="3927456"/>
            <a:ext cx="1200053" cy="115447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p>
            <a:pPr algn="ctr"/>
            <a:r>
              <a:rPr lang="pt-PT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2021</a:t>
            </a:r>
            <a:endParaRPr lang="pt-PT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09</a:t>
            </a:r>
            <a:endParaRPr lang="pt-PT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Junho</a:t>
            </a:r>
            <a:endParaRPr lang="pt-PT" sz="14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94" name="Straight Connector 144"/>
          <p:cNvCxnSpPr/>
          <p:nvPr/>
        </p:nvCxnSpPr>
        <p:spPr>
          <a:xfrm>
            <a:off x="7641120" y="3136193"/>
            <a:ext cx="0" cy="482260"/>
          </a:xfrm>
          <a:prstGeom prst="line">
            <a:avLst/>
          </a:prstGeom>
          <a:ln w="19050">
            <a:solidFill>
              <a:srgbClr val="00B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144"/>
          <p:cNvCxnSpPr/>
          <p:nvPr/>
        </p:nvCxnSpPr>
        <p:spPr>
          <a:xfrm>
            <a:off x="7653145" y="3610684"/>
            <a:ext cx="0" cy="299445"/>
          </a:xfrm>
          <a:prstGeom prst="line">
            <a:avLst/>
          </a:prstGeom>
          <a:ln w="19050">
            <a:solidFill>
              <a:srgbClr val="00B4B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: Rounded Corners 111"/>
          <p:cNvSpPr/>
          <p:nvPr/>
        </p:nvSpPr>
        <p:spPr>
          <a:xfrm>
            <a:off x="2323325" y="1059071"/>
            <a:ext cx="2161434" cy="111265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00000"/>
              </a:lnSpc>
            </a:pPr>
            <a:r>
              <a:rPr lang="pt-PT" sz="1200" dirty="0">
                <a:solidFill>
                  <a:schemeClr val="tx1"/>
                </a:solidFill>
                <a:sym typeface="+mn-ea"/>
              </a:rPr>
              <a:t>Prazo limite de inscrição para participar </a:t>
            </a:r>
            <a:r>
              <a:rPr lang="pt-PT" sz="1200" dirty="0" smtClean="0">
                <a:solidFill>
                  <a:schemeClr val="tx1"/>
                </a:solidFill>
                <a:sym typeface="+mn-ea"/>
              </a:rPr>
              <a:t>no Fórum Empresarial e </a:t>
            </a:r>
            <a:r>
              <a:rPr lang="pt-PT" sz="1200" dirty="0">
                <a:solidFill>
                  <a:schemeClr val="tx1"/>
                </a:solidFill>
                <a:sym typeface="+mn-ea"/>
              </a:rPr>
              <a:t>nos encontros institucionais</a:t>
            </a:r>
            <a:endParaRPr lang="pt-PT" sz="1200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2774950" y="2566670"/>
            <a:ext cx="1242060" cy="1151890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p>
            <a:pPr algn="ctr"/>
            <a:r>
              <a:rPr lang="pt-PT" sz="20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2021</a:t>
            </a:r>
            <a:endParaRPr lang="pt-PT" sz="20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31</a:t>
            </a:r>
            <a:endParaRPr lang="pt-PT" sz="14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Janeiro</a:t>
            </a:r>
            <a:endParaRPr lang="pt-PT" sz="14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0" name="Straight Connector 212"/>
          <p:cNvCxnSpPr/>
          <p:nvPr/>
        </p:nvCxnSpPr>
        <p:spPr>
          <a:xfrm>
            <a:off x="11268281" y="2816747"/>
            <a:ext cx="0" cy="1513543"/>
          </a:xfrm>
          <a:prstGeom prst="line">
            <a:avLst/>
          </a:prstGeom>
          <a:ln w="19050">
            <a:solidFill>
              <a:srgbClr val="00B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>
          <a:xfrm>
            <a:off x="8854681" y="3936413"/>
            <a:ext cx="1200053" cy="11544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p>
            <a:pPr algn="ctr"/>
            <a:r>
              <a:rPr lang="pt-PT" sz="24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2021</a:t>
            </a:r>
            <a:endParaRPr lang="pt-PT" sz="24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2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10 </a:t>
            </a:r>
            <a:r>
              <a:rPr lang="pt-PT" sz="12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E</a:t>
            </a:r>
            <a:r>
              <a:rPr lang="pt-PT" sz="12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11</a:t>
            </a:r>
            <a:endParaRPr lang="pt-PT" sz="1200" dirty="0" smtClean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4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Junho</a:t>
            </a:r>
            <a:endParaRPr lang="pt-PT" sz="14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7" name="Rectangle: Rounded Corners 198"/>
          <p:cNvSpPr/>
          <p:nvPr/>
        </p:nvSpPr>
        <p:spPr>
          <a:xfrm>
            <a:off x="8526551" y="5570544"/>
            <a:ext cx="1889494" cy="46071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p>
            <a:pPr algn="ctr">
              <a:lnSpc>
                <a:spcPts val="1200"/>
              </a:lnSpc>
            </a:pPr>
            <a:r>
              <a:rPr lang="pt-PT" sz="14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BUSINESS FORUM</a:t>
            </a:r>
            <a:endParaRPr lang="pt-PT" sz="14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8" name="Isosceles Triangle 193"/>
          <p:cNvSpPr/>
          <p:nvPr/>
        </p:nvSpPr>
        <p:spPr>
          <a:xfrm>
            <a:off x="9357100" y="5343929"/>
            <a:ext cx="195724" cy="22105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/>
          </a:p>
        </p:txBody>
      </p:sp>
      <p:cxnSp>
        <p:nvCxnSpPr>
          <p:cNvPr id="109" name="Straight Connector 149"/>
          <p:cNvCxnSpPr/>
          <p:nvPr/>
        </p:nvCxnSpPr>
        <p:spPr>
          <a:xfrm>
            <a:off x="9457950" y="3609247"/>
            <a:ext cx="0" cy="299445"/>
          </a:xfrm>
          <a:prstGeom prst="line">
            <a:avLst/>
          </a:prstGeom>
          <a:ln w="19050">
            <a:solidFill>
              <a:srgbClr val="00B4B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CaixaDeTexto 118"/>
          <p:cNvSpPr/>
          <p:nvPr/>
        </p:nvSpPr>
        <p:spPr>
          <a:xfrm>
            <a:off x="4277824" y="146982"/>
            <a:ext cx="4628081" cy="52899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en-US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PRAZOS PARA A MANIFESTAÇÃO DE INTERESSE E INSCRIÇÕES</a:t>
            </a:r>
            <a:endParaRPr lang="en-US" i="1" dirty="0" smtClean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sym typeface="+mn-ea"/>
            </a:endParaRPr>
          </a:p>
        </p:txBody>
      </p:sp>
      <p:pic>
        <p:nvPicPr>
          <p:cNvPr id="13" name="Imagem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" name="Imagem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7810" y="6458585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6" name="Imagem 25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150" y="70485"/>
            <a:ext cx="3107055" cy="681990"/>
          </a:xfrm>
          <a:prstGeom prst="rect">
            <a:avLst/>
          </a:prstGeom>
        </p:spPr>
      </p:pic>
      <p:cxnSp>
        <p:nvCxnSpPr>
          <p:cNvPr id="18" name="Straight Connector 149"/>
          <p:cNvCxnSpPr/>
          <p:nvPr/>
        </p:nvCxnSpPr>
        <p:spPr>
          <a:xfrm>
            <a:off x="3406400" y="2288447"/>
            <a:ext cx="0" cy="299445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Isosceles Triangle 145"/>
          <p:cNvSpPr/>
          <p:nvPr/>
        </p:nvSpPr>
        <p:spPr>
          <a:xfrm flipV="1">
            <a:off x="3312644" y="2189334"/>
            <a:ext cx="186224" cy="22105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/>
          </a:p>
        </p:txBody>
      </p:sp>
      <p:pic>
        <p:nvPicPr>
          <p:cNvPr id="112" name="Imagem 111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270"/>
            <a:ext cx="2891155" cy="635000"/>
          </a:xfrm>
          <a:prstGeom prst="rect">
            <a:avLst/>
          </a:prstGeom>
        </p:spPr>
      </p:pic>
      <p:sp>
        <p:nvSpPr>
          <p:cNvPr id="20" name="Slide Number Placeholder 6"/>
          <p:cNvSpPr txBox="1"/>
          <p:nvPr/>
        </p:nvSpPr>
        <p:spPr bwMode="auto">
          <a:xfrm>
            <a:off x="609412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0410190" y="3815080"/>
            <a:ext cx="1739900" cy="17062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p>
            <a:pPr algn="ctr"/>
            <a:r>
              <a:rPr lang="pt-PT" b="1" dirty="0">
                <a:solidFill>
                  <a:schemeClr val="bg1"/>
                </a:solidFill>
                <a:latin typeface="Arial Narrow" panose="020B0606020202030204" pitchFamily="34" charset="0"/>
              </a:rPr>
              <a:t>2021</a:t>
            </a:r>
            <a:endParaRPr lang="pt-PT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11 Junho</a:t>
            </a:r>
            <a:endParaRPr lang="pt-PT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pt-PT" sz="105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sz="105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ACESSO A MERCADOS PREFERENCIAIS</a:t>
            </a:r>
            <a:endParaRPr sz="105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3" name="Oval 2"/>
          <p:cNvSpPr/>
          <p:nvPr/>
        </p:nvSpPr>
        <p:spPr>
          <a:xfrm>
            <a:off x="10347325" y="1104900"/>
            <a:ext cx="1835150" cy="18249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p>
            <a:pPr algn="ctr"/>
            <a:r>
              <a:rPr lang="pt-PT" b="1" dirty="0">
                <a:solidFill>
                  <a:schemeClr val="bg1"/>
                </a:solidFill>
                <a:latin typeface="Arial Narrow" panose="020B0606020202030204" pitchFamily="34" charset="0"/>
              </a:rPr>
              <a:t>2021</a:t>
            </a:r>
            <a:endParaRPr lang="pt-PT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10 Junho</a:t>
            </a:r>
            <a:endParaRPr lang="pt-PT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pt-PT" sz="105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sz="105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APRESENTAÇÃO DE OPORTUNIDADES NA CEDEAO</a:t>
            </a:r>
            <a:endParaRPr sz="105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riângulo Retângulo 24"/>
          <p:cNvSpPr/>
          <p:nvPr/>
        </p:nvSpPr>
        <p:spPr>
          <a:xfrm>
            <a:off x="0" y="23939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PT" altLang="en-US"/>
              <a:t> </a:t>
            </a:r>
            <a:endParaRPr lang="pt-PT" altLang="en-US"/>
          </a:p>
        </p:txBody>
      </p:sp>
      <p:pic>
        <p:nvPicPr>
          <p:cNvPr id="13" name="Imagem 12" descr="LOGO-Paises ecowa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7915" y="816610"/>
            <a:ext cx="3897630" cy="3858260"/>
          </a:xfrm>
          <a:prstGeom prst="rect">
            <a:avLst/>
          </a:prstGeom>
        </p:spPr>
      </p:pic>
      <p:pic>
        <p:nvPicPr>
          <p:cNvPr id="10" name="Imagem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7" name="Imagem 66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71120"/>
            <a:ext cx="5207000" cy="1143000"/>
          </a:xfrm>
          <a:prstGeom prst="rect">
            <a:avLst/>
          </a:prstGeom>
        </p:spPr>
      </p:pic>
      <p:sp>
        <p:nvSpPr>
          <p:cNvPr id="4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11" name="CaixaDeTexto 67"/>
          <p:cNvSpPr txBox="1"/>
          <p:nvPr/>
        </p:nvSpPr>
        <p:spPr>
          <a:xfrm>
            <a:off x="9726930" y="3755390"/>
            <a:ext cx="2466340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pt-PT" sz="2400" dirty="0" smtClean="0">
                <a:solidFill>
                  <a:srgbClr val="008CBA"/>
                </a:solidFill>
                <a:sym typeface="+mn-ea"/>
              </a:rPr>
              <a:t>09 - 11 JUNHO</a:t>
            </a:r>
            <a:endParaRPr lang="pt-PT" sz="2400" dirty="0">
              <a:solidFill>
                <a:srgbClr val="008CBA"/>
              </a:solidFill>
            </a:endParaRPr>
          </a:p>
          <a:p>
            <a:pPr algn="ctr"/>
            <a:r>
              <a:rPr lang="pt-PT" sz="1200" dirty="0">
                <a:solidFill>
                  <a:srgbClr val="008CBA"/>
                </a:solidFill>
              </a:rPr>
              <a:t>________</a:t>
            </a:r>
            <a:r>
              <a:rPr lang="pt-PT" sz="1400" baseline="-25000" dirty="0">
                <a:solidFill>
                  <a:srgbClr val="008CBA"/>
                </a:solidFill>
              </a:rPr>
              <a:t>■</a:t>
            </a:r>
            <a:r>
              <a:rPr lang="pt-PT" sz="1200" dirty="0">
                <a:solidFill>
                  <a:srgbClr val="008CBA"/>
                </a:solidFill>
              </a:rPr>
              <a:t>________</a:t>
            </a:r>
            <a:endParaRPr lang="pt-PT" sz="1200" dirty="0">
              <a:solidFill>
                <a:srgbClr val="008CBA"/>
              </a:solidFill>
            </a:endParaRPr>
          </a:p>
          <a:p>
            <a:pPr algn="ctr"/>
            <a:r>
              <a:rPr lang="pt-PT" sz="3200" dirty="0">
                <a:solidFill>
                  <a:srgbClr val="008CBA"/>
                </a:solidFill>
              </a:rPr>
              <a:t>2021</a:t>
            </a:r>
            <a:endParaRPr lang="pt-PT" sz="3200" dirty="0">
              <a:solidFill>
                <a:srgbClr val="008CBA"/>
              </a:solidFill>
            </a:endParaRPr>
          </a:p>
          <a:p>
            <a:pPr algn="ctr"/>
            <a:r>
              <a:rPr lang="pt-PT" dirty="0">
                <a:solidFill>
                  <a:srgbClr val="008CBA"/>
                </a:solidFill>
              </a:rPr>
              <a:t>PRAIA</a:t>
            </a:r>
            <a:endParaRPr lang="pt-PT" dirty="0">
              <a:solidFill>
                <a:srgbClr val="008CBA"/>
              </a:solidFill>
            </a:endParaRPr>
          </a:p>
          <a:p>
            <a:pPr algn="ctr"/>
            <a:r>
              <a:rPr lang="pt-PT" sz="1200" dirty="0">
                <a:solidFill>
                  <a:srgbClr val="008CBA"/>
                </a:solidFill>
              </a:rPr>
              <a:t>ILHA DE SANTIAGO</a:t>
            </a:r>
            <a:endParaRPr lang="pt-PT" sz="1200" dirty="0">
              <a:solidFill>
                <a:srgbClr val="008CBA"/>
              </a:solidFill>
            </a:endParaRPr>
          </a:p>
          <a:p>
            <a:pPr algn="ctr"/>
            <a:r>
              <a:rPr lang="pt-PT" sz="2400" dirty="0">
                <a:solidFill>
                  <a:srgbClr val="008CBA"/>
                </a:solidFill>
              </a:rPr>
              <a:t>CABO VERDE</a:t>
            </a:r>
            <a:endParaRPr lang="pt-PT" sz="2400" dirty="0">
              <a:solidFill>
                <a:srgbClr val="008CBA"/>
              </a:solidFill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220" y="5633085"/>
            <a:ext cx="677545" cy="561975"/>
          </a:xfrm>
          <a:prstGeom prst="rect">
            <a:avLst/>
          </a:prstGeom>
        </p:spPr>
      </p:pic>
      <p:sp>
        <p:nvSpPr>
          <p:cNvPr id="5" name="CaixaDeTexto 1"/>
          <p:cNvSpPr txBox="1"/>
          <p:nvPr/>
        </p:nvSpPr>
        <p:spPr>
          <a:xfrm>
            <a:off x="5267039" y="331373"/>
            <a:ext cx="2609574" cy="376676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PT" i="1" dirty="0">
                <a:solidFill>
                  <a:srgbClr val="008CBA"/>
                </a:solidFill>
                <a:latin typeface="Arial Narrow" panose="020B0606020202030204" pitchFamily="34" charset="0"/>
              </a:rPr>
              <a:t>COMO PARTICIPAR</a:t>
            </a:r>
            <a:endParaRPr lang="pt-PT" i="1" dirty="0">
              <a:solidFill>
                <a:srgbClr val="008CBA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CaixaDeTexto 2"/>
          <p:cNvSpPr txBox="1"/>
          <p:nvPr/>
        </p:nvSpPr>
        <p:spPr>
          <a:xfrm>
            <a:off x="5706854" y="729323"/>
            <a:ext cx="6106511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pt-PT" sz="1400" dirty="0">
                <a:solidFill>
                  <a:schemeClr val="tx1"/>
                </a:solidFill>
                <a:latin typeface="Arial Narrow" panose="020B0606020202030204" pitchFamily="34" charset="0"/>
              </a:rPr>
              <a:t>Todos os interessados estão convidados a participar no </a:t>
            </a:r>
            <a:r>
              <a:rPr lang="pt-PT" sz="1400" i="1" dirty="0">
                <a:solidFill>
                  <a:schemeClr val="tx1"/>
                </a:solidFill>
                <a:latin typeface="Arial Narrow" panose="020B0606020202030204" pitchFamily="34" charset="0"/>
              </a:rPr>
              <a:t>ATLANTIC BUSINESS FORUM</a:t>
            </a:r>
            <a:r>
              <a:rPr lang="pt-PT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subordinado ao </a:t>
            </a:r>
            <a:r>
              <a:rPr lang="pt-PT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tema «</a:t>
            </a:r>
            <a:r>
              <a:rPr lang="pt-PT" sz="1400" i="1" dirty="0">
                <a:solidFill>
                  <a:schemeClr val="tx1"/>
                </a:solidFill>
                <a:latin typeface="Arial Narrow" panose="020B0606020202030204" pitchFamily="34" charset="0"/>
              </a:rPr>
              <a:t>Oportunidades de Negócio e Parcerias Empresariais no Espaço da CEDAEO».</a:t>
            </a:r>
            <a:endParaRPr lang="pt-PT" sz="14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pt-PT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PT" sz="1400" i="1" dirty="0">
                <a:solidFill>
                  <a:schemeClr val="tx1"/>
                </a:solidFill>
                <a:latin typeface="Arial Narrow" panose="020B0606020202030204" pitchFamily="34" charset="0"/>
              </a:rPr>
              <a:t>Para participar no Fórum é necessário </a:t>
            </a:r>
            <a:r>
              <a:rPr lang="pt-PT" sz="14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efectuar </a:t>
            </a:r>
            <a:r>
              <a:rPr lang="pt-PT" sz="1400" i="1" dirty="0">
                <a:solidFill>
                  <a:schemeClr val="tx1"/>
                </a:solidFill>
                <a:latin typeface="Arial Narrow" panose="020B0606020202030204" pitchFamily="34" charset="0"/>
              </a:rPr>
              <a:t>registo prévio, o qual poderá ser feito numa das seguintes modalidades: </a:t>
            </a:r>
            <a:endParaRPr lang="pt-PT" sz="14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pt-PT" sz="14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1" algn="just"/>
            <a:r>
              <a:rPr lang="pt-PT" sz="14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1. </a:t>
            </a:r>
            <a:r>
              <a:rPr lang="pt-PT" sz="1400" i="1" dirty="0">
                <a:solidFill>
                  <a:schemeClr val="tx1"/>
                </a:solidFill>
                <a:latin typeface="Arial Narrow" panose="020B0606020202030204" pitchFamily="34" charset="0"/>
              </a:rPr>
              <a:t>Registo online através da plataforma: </a:t>
            </a:r>
            <a:r>
              <a:rPr lang="pt-PT" sz="14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www.atlanticbusinessforum.com; </a:t>
            </a:r>
            <a:r>
              <a:rPr lang="pt-PT" sz="1400" i="1" dirty="0">
                <a:solidFill>
                  <a:schemeClr val="tx1"/>
                </a:solidFill>
                <a:latin typeface="Arial Narrow" panose="020B0606020202030204" pitchFamily="34" charset="0"/>
              </a:rPr>
              <a:t>ou</a:t>
            </a:r>
            <a:endParaRPr lang="pt-PT" sz="14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1" algn="just"/>
            <a:endParaRPr lang="pt-PT" sz="14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1" algn="just"/>
            <a:r>
              <a:rPr lang="pt-PT" sz="14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2. </a:t>
            </a:r>
            <a:r>
              <a:rPr lang="pt-PT" sz="1400" i="1" dirty="0">
                <a:solidFill>
                  <a:schemeClr val="tx1"/>
                </a:solidFill>
                <a:latin typeface="Arial Narrow" panose="020B0606020202030204" pitchFamily="34" charset="0"/>
              </a:rPr>
              <a:t>Envio de um formulário de inscrição devidamente preenchido e que poderá ser descarregado na referida plataforma.</a:t>
            </a:r>
            <a:endParaRPr lang="pt-PT" sz="14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pt-PT" sz="14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PT" sz="1400" i="1" dirty="0">
                <a:solidFill>
                  <a:schemeClr val="tx1"/>
                </a:solidFill>
                <a:latin typeface="Arial Narrow" panose="020B0606020202030204" pitchFamily="34" charset="0"/>
              </a:rPr>
              <a:t>Para </a:t>
            </a:r>
            <a:r>
              <a:rPr lang="pt-PT" sz="14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efeitos </a:t>
            </a:r>
            <a:r>
              <a:rPr lang="pt-PT" sz="1400" i="1" dirty="0">
                <a:solidFill>
                  <a:schemeClr val="tx1"/>
                </a:solidFill>
                <a:latin typeface="Arial Narrow" panose="020B0606020202030204" pitchFamily="34" charset="0"/>
              </a:rPr>
              <a:t>de </a:t>
            </a:r>
            <a:r>
              <a:rPr lang="pt-PT" sz="14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registo, devem </a:t>
            </a:r>
            <a:r>
              <a:rPr lang="pt-PT" sz="1400" i="1" dirty="0">
                <a:solidFill>
                  <a:schemeClr val="tx1"/>
                </a:solidFill>
                <a:latin typeface="Arial Narrow" panose="020B0606020202030204" pitchFamily="34" charset="0"/>
              </a:rPr>
              <a:t>ser seguidas rigorosamente todas as instruções inseridas, quer no Regulamento do </a:t>
            </a:r>
            <a:r>
              <a:rPr lang="pt-PT" sz="14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Evento, </a:t>
            </a:r>
            <a:r>
              <a:rPr lang="pt-PT" sz="1400" i="1" dirty="0">
                <a:solidFill>
                  <a:schemeClr val="tx1"/>
                </a:solidFill>
                <a:latin typeface="Arial Narrow" panose="020B0606020202030204" pitchFamily="34" charset="0"/>
              </a:rPr>
              <a:t>quer no formulário de inscrição.</a:t>
            </a:r>
            <a:endParaRPr lang="pt-PT" sz="14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2"/>
          <p:cNvSpPr txBox="1"/>
          <p:nvPr/>
        </p:nvSpPr>
        <p:spPr>
          <a:xfrm>
            <a:off x="4426842" y="184439"/>
            <a:ext cx="3110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PT" b="1" i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Narrow" panose="020B0606020202030204" pitchFamily="34" charset="0"/>
                <a:sym typeface="+mn-ea"/>
              </a:rPr>
              <a:t>AGENDA DOS EVENTOS</a:t>
            </a:r>
            <a:endParaRPr lang="pt-PT" altLang="en-US" b="1" i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Arial Narrow" panose="020B0606020202030204" pitchFamily="34" charset="0"/>
              <a:sym typeface="+mn-ea"/>
            </a:endParaRPr>
          </a:p>
        </p:txBody>
      </p:sp>
      <p:pic>
        <p:nvPicPr>
          <p:cNvPr id="26" name="Imagem 25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74150" y="70485"/>
            <a:ext cx="3107055" cy="681990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8255" y="958215"/>
          <a:ext cx="12193270" cy="59220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47675"/>
                <a:gridCol w="48260"/>
                <a:gridCol w="71120"/>
                <a:gridCol w="447675"/>
                <a:gridCol w="1909445"/>
                <a:gridCol w="189230"/>
                <a:gridCol w="447675"/>
                <a:gridCol w="208280"/>
                <a:gridCol w="358775"/>
                <a:gridCol w="3053080"/>
                <a:gridCol w="208280"/>
                <a:gridCol w="366395"/>
                <a:gridCol w="208280"/>
                <a:gridCol w="387350"/>
                <a:gridCol w="3841750"/>
              </a:tblGrid>
              <a:tr h="267970">
                <a:tc gridSpan="5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400" b="1" i="1" dirty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CONFERÊNCIA INTERNACIONAL</a:t>
                      </a:r>
                      <a:endParaRPr lang="pt-PT" sz="1400" b="1" i="1" dirty="0" smtClean="0">
                        <a:gradFill>
                          <a:gsLst>
                            <a:gs pos="0">
                              <a:srgbClr val="9EE256"/>
                            </a:gs>
                            <a:gs pos="100000">
                              <a:srgbClr val="52762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4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400" b="1" i="1" dirty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CONFERÊNCIA INTERNACIONAL</a:t>
                      </a:r>
                      <a:endParaRPr lang="pt-PT" sz="1400" b="1" i="1" dirty="0" smtClean="0">
                        <a:gradFill>
                          <a:gsLst>
                            <a:gs pos="0">
                              <a:srgbClr val="9EE256"/>
                            </a:gs>
                            <a:gs pos="100000">
                              <a:srgbClr val="52762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4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b="1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ATLANTIC BUSINESS FORUM</a:t>
                      </a:r>
                      <a:endParaRPr lang="pt-PT" sz="1400" b="1" i="1" dirty="0" smtClean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44170">
                <a:tc gridSpan="5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b="0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07 - 09 DE JUNHO 2021</a:t>
                      </a:r>
                      <a:endParaRPr lang="pt-PT" sz="1400" b="0" i="1" dirty="0" smtClean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4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b="1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07 - 09 DE JUNHO 2021</a:t>
                      </a:r>
                      <a:endParaRPr lang="pt-PT" sz="1400" b="1" i="1" dirty="0" smtClean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1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b="1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09 - 11 DE JUNHO 2021</a:t>
                      </a:r>
                      <a:endParaRPr lang="pt-PT" sz="1400" b="1" i="1" dirty="0" smtClean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cPr>
                    <a:lnB>
                      <a:noFill/>
                    </a:lnB>
                  </a:tcPr>
                </a:tc>
                <a:tc hMerge="1">
                  <a:tcPr>
                    <a:lnB>
                      <a:noFill/>
                    </a:lnB>
                  </a:tcPr>
                </a:tc>
                <a:tc hMerge="1">
                  <a:tcPr>
                    <a:lnB>
                      <a:noFill/>
                    </a:lnB>
                  </a:tcPr>
                </a:tc>
              </a:tr>
              <a:tr h="213995">
                <a:tc rowSpan="2" gridSpan="5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fr-FR" sz="1100" i="1" dirty="0" smtClean="0">
                          <a:gradFill>
                            <a:gsLst>
                              <a:gs pos="0">
                                <a:srgbClr val="9EE256"/>
                              </a:gs>
                              <a:gs pos="100000">
                                <a:srgbClr val="52762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</a:t>
                      </a:r>
                      <a:r>
                        <a:rPr lang="pt-PT" altLang="fr-FR" sz="1100" i="1" dirty="0" smtClean="0">
                          <a:gradFill>
                            <a:gsLst>
                              <a:gs pos="0">
                                <a:srgbClr val="9EE256"/>
                              </a:gs>
                              <a:gs pos="100000">
                                <a:srgbClr val="52762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PLICAÇÃO DE PÓ DE BASALTO NA AGRICULTURA E FIBRA DE BASALTO NA INDÚSTRIA</a:t>
                      </a:r>
                      <a:endParaRPr lang="pt-PT" altLang="fr-FR" sz="1100" i="1" dirty="0" smtClean="0">
                        <a:gradFill>
                          <a:gsLst>
                            <a:gs pos="0">
                              <a:srgbClr val="9EE256"/>
                            </a:gs>
                            <a:gs pos="100000">
                              <a:srgbClr val="52762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4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rowSpan="2" gridSpan="4">
                  <a:txBody>
                    <a:bodyPr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b="1" i="1" dirty="0" smtClean="0">
                          <a:gradFill>
                            <a:gsLst>
                              <a:gs pos="0">
                                <a:srgbClr val="9EE256"/>
                              </a:gs>
                              <a:gs pos="100000">
                                <a:srgbClr val="52762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D</a:t>
                      </a:r>
                      <a:r>
                        <a:rPr lang="pt-PT" altLang="fr-FR" sz="1100" b="1" i="1" dirty="0" smtClean="0">
                          <a:gradFill>
                            <a:gsLst>
                              <a:gs pos="0">
                                <a:srgbClr val="9EE256"/>
                              </a:gs>
                              <a:gs pos="100000">
                                <a:srgbClr val="52762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ESAFIOS E OPORTUNIDADES EM PESQUISAS CIENTÍFICA</a:t>
                      </a:r>
                      <a:r>
                        <a:rPr lang="fr-FR" sz="1100" b="1" i="1" dirty="0" smtClean="0">
                          <a:gradFill>
                            <a:gsLst>
                              <a:gs pos="0">
                                <a:srgbClr val="9EE256"/>
                              </a:gs>
                              <a:gs pos="100000">
                                <a:srgbClr val="52762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, </a:t>
                      </a:r>
                      <a:r>
                        <a:rPr lang="pt-PT" altLang="fr-FR" sz="1100" b="1" i="1" dirty="0" smtClean="0">
                          <a:gradFill>
                            <a:gsLst>
                              <a:gs pos="0">
                                <a:srgbClr val="9EE256"/>
                              </a:gs>
                              <a:gs pos="100000">
                                <a:srgbClr val="52762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TECNOLOGIA E INOVAÇÃO</a:t>
                      </a:r>
                      <a:endParaRPr lang="pt-PT" altLang="fr-FR" sz="1100" b="1" i="1" dirty="0" smtClean="0">
                        <a:gradFill>
                          <a:gsLst>
                            <a:gs pos="0">
                              <a:srgbClr val="9EE256"/>
                            </a:gs>
                            <a:gs pos="100000">
                              <a:srgbClr val="52762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100" b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</a:t>
                      </a:r>
                      <a:r>
                        <a:rPr lang="pt-PT" alt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8</a:t>
                      </a:r>
                      <a:r>
                        <a:rPr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:00</a:t>
                      </a:r>
                      <a:endParaRPr lang="en-US" sz="1100" b="1" i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 b="1" i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</a:t>
                      </a: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alt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3</a:t>
                      </a: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endParaRPr lang="en-US" sz="1100" b="1" i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1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sz="1100" b="1" i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ACREDITAÇÃO</a:t>
                      </a:r>
                      <a:r>
                        <a:rPr lang="pt-PT" sz="1100" b="1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NO </a:t>
                      </a:r>
                      <a:r>
                        <a:rPr lang="pt-PT" sz="1100" b="1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BUSINESS ROUND</a:t>
                      </a:r>
                      <a:endParaRPr lang="pt-PT" sz="1100" b="1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226695">
                <a:tc vMerge="1" gridSpan="5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4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vMerge="1" gridSpan="4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1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</a:t>
                      </a:r>
                      <a:r>
                        <a:rPr lang="pt-PT" alt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8</a:t>
                      </a:r>
                      <a:r>
                        <a:rPr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:</a:t>
                      </a:r>
                      <a:r>
                        <a:rPr lang="pt-PT" alt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3</a:t>
                      </a:r>
                      <a:r>
                        <a:rPr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</a:t>
                      </a:r>
                      <a:endParaRPr lang="en-US" sz="1100" b="1" i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 b="1" i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</a:t>
                      </a:r>
                      <a:r>
                        <a:rPr lang="pt-PT" alt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3</a:t>
                      </a: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alt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endParaRPr lang="en-US" sz="1100" b="1" i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1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BUSINESS ROUND</a:t>
                      </a:r>
                      <a:endParaRPr lang="pt-PT" sz="1100" b="1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239395">
                <a:tc gridSpan="5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 b="1" i="1" noProof="0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07 de Junho 2021</a:t>
                      </a:r>
                      <a:endParaRPr lang="pt-PT" sz="1400" b="1" i="1" noProof="0" dirty="0" smtClean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4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4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b="1" i="1" noProof="0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09  de </a:t>
                      </a:r>
                      <a:r>
                        <a:rPr lang="pt-PT" sz="1200" b="1" i="1" noProof="0" dirty="0" err="1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Junho</a:t>
                      </a:r>
                      <a:r>
                        <a:rPr lang="pt-PT" sz="1200" b="1" i="1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2021</a:t>
                      </a:r>
                      <a:endParaRPr lang="pt-PT" sz="1200" b="1" i="1" dirty="0">
                        <a:solidFill>
                          <a:srgbClr val="64111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13</a:t>
                      </a:r>
                      <a:r>
                        <a:rPr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:00</a:t>
                      </a:r>
                      <a:endParaRPr lang="en-US" sz="1100" b="1" i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 b="1" i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</a:t>
                      </a:r>
                      <a:r>
                        <a:rPr lang="pt-PT" alt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4</a:t>
                      </a: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alt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3</a:t>
                      </a: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endParaRPr lang="en-US" sz="1100" b="1" i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1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ALMOÇO</a:t>
                      </a:r>
                      <a:endParaRPr lang="pt-PT" sz="1100" b="1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184150">
                <a:tc gridSpan="5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b="1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ACREDITAÇÃO:</a:t>
                      </a:r>
                      <a:r>
                        <a:rPr lang="pt-PT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sz="12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 partir das 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7:00</a:t>
                      </a:r>
                      <a:endParaRPr lang="pt-PT" sz="1200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b="1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ACREDITAÇÃO</a:t>
                      </a:r>
                      <a:r>
                        <a:rPr lang="pt-PT" sz="1200" b="1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sz="12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 partir das 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 </a:t>
                      </a:r>
                      <a:r>
                        <a:rPr lang="pt-PT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7:00</a:t>
                      </a:r>
                      <a:endParaRPr lang="pt-PT" sz="12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14</a:t>
                      </a:r>
                      <a:r>
                        <a:rPr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:</a:t>
                      </a:r>
                      <a:r>
                        <a:rPr lang="pt-PT" alt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3</a:t>
                      </a:r>
                      <a:r>
                        <a:rPr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0</a:t>
                      </a:r>
                      <a:endParaRPr lang="en-US" sz="1100" b="1" i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 b="1" i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</a:t>
                      </a:r>
                      <a:r>
                        <a:rPr lang="pt-PT" alt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8</a:t>
                      </a: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alt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endParaRPr lang="en-US" sz="1100" b="1" i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1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BUSINESS ROUND</a:t>
                      </a:r>
                      <a:endParaRPr lang="pt-PT" sz="1100" b="1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194945"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08:00</a:t>
                      </a:r>
                      <a:endParaRPr lang="pt-PT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Cerimónia de Abertura</a:t>
                      </a:r>
                      <a:endParaRPr lang="pt-PT" sz="1200" b="1" i="1" noProof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  <a:endParaRPr lang="en-US" sz="11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  <a:endParaRPr lang="en-US" sz="11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Painel</a:t>
                      </a:r>
                      <a:r>
                        <a:rPr lang="pt-PT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IV</a:t>
                      </a:r>
                      <a:endParaRPr lang="pt-PT" sz="1100" i="1" noProof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18</a:t>
                      </a:r>
                      <a:r>
                        <a:rPr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:00</a:t>
                      </a:r>
                      <a:endParaRPr lang="en-US" sz="1100" b="1" i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 b="1" i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</a:t>
                      </a:r>
                      <a:r>
                        <a:rPr lang="pt-PT" alt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8</a:t>
                      </a: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alt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3</a:t>
                      </a: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endParaRPr lang="en-US" sz="1100" b="1" i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1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ENCERRAMENTO DO BUSINESS ROUND</a:t>
                      </a:r>
                      <a:endParaRPr lang="pt-PT" sz="1100" b="1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183515"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Conferência I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 </a:t>
                      </a:r>
                      <a:endParaRPr lang="pt-PT" sz="1200" b="1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  <a:endParaRPr lang="en-US" sz="11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  <a:endParaRPr lang="en-US" sz="11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Coffee</a:t>
                      </a:r>
                      <a:r>
                        <a:rPr lang="pt-PT" sz="110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Break </a:t>
                      </a:r>
                      <a:endParaRPr lang="en-GB" sz="1100" b="0" i="0" noProof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x-none" sz="1200" b="1" i="1" dirty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10 DE JUNHO 2021</a:t>
                      </a:r>
                      <a:endParaRPr lang="pt-PT" altLang="x-none" sz="1200" b="1" i="1" dirty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93675"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noProof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Coffee</a:t>
                      </a:r>
                      <a:r>
                        <a:rPr lang="pt-PT" sz="120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Break </a:t>
                      </a:r>
                      <a:endParaRPr lang="pt-PT" sz="1200" b="0" baseline="0" noProof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  <a:endParaRPr lang="en-US" sz="11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en-US" sz="11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Painel</a:t>
                      </a:r>
                      <a:r>
                        <a:rPr lang="en-GB" sz="110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pt-PT" altLang="en-GB" sz="110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V</a:t>
                      </a:r>
                      <a:endParaRPr lang="pt-PT" altLang="en-GB" sz="1100" noProof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1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ACREDITAÇÃO</a:t>
                      </a:r>
                      <a:r>
                        <a:rPr lang="pt-PT" sz="1100" b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:</a:t>
                      </a:r>
                      <a:r>
                        <a:rPr lang="pt-PT" sz="1100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sz="11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 partir das </a:t>
                      </a:r>
                      <a:r>
                        <a:rPr lang="pt-PT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 7: 00</a:t>
                      </a:r>
                      <a:endParaRPr lang="pt-PT" sz="11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08280"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Conferência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II</a:t>
                      </a:r>
                      <a:r>
                        <a:rPr lang="pt-PT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endParaRPr lang="pt-PT" sz="12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en-US" sz="11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  <a:endParaRPr lang="en-US" sz="11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Almoço</a:t>
                      </a:r>
                      <a:endParaRPr lang="pt-PT" sz="1100" b="0" i="0" noProof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08:00</a:t>
                      </a:r>
                      <a:endParaRPr lang="pt-PT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  <a:endParaRPr lang="pt-PT" sz="11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Cerimónia de Abertura</a:t>
                      </a:r>
                      <a:r>
                        <a:rPr lang="fr-FR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d</a:t>
                      </a:r>
                      <a:r>
                        <a:rPr lang="pt-PT" altLang="fr-FR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o </a:t>
                      </a:r>
                      <a:r>
                        <a:rPr lang="pt-PT" altLang="fr-FR" sz="11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ATLANTIC BUSINESS FÓRUM</a:t>
                      </a:r>
                      <a:endParaRPr lang="pt-PT" altLang="fr-FR" sz="1100" b="1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4310"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pt-PT" sz="1200" i="1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  <a:endParaRPr lang="pt-PT" sz="1200" i="1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Almoço</a:t>
                      </a:r>
                      <a:endParaRPr lang="pt-PT" sz="1200" b="1" i="1" noProof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  <a:endParaRPr lang="en-US" sz="11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16:00</a:t>
                      </a:r>
                      <a:endParaRPr lang="en-US" sz="11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Painel</a:t>
                      </a:r>
                      <a:r>
                        <a:rPr lang="pt-PT" sz="110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VI</a:t>
                      </a:r>
                      <a:endParaRPr lang="pt-PT" sz="1100" i="1" noProof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  <a:endParaRPr lang="pt-PT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10:30</a:t>
                      </a:r>
                      <a:endParaRPr lang="pt-PT" sz="11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en-US" sz="1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sz="1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Apresentação de Oportunidades na </a:t>
                      </a:r>
                      <a:r>
                        <a:rPr sz="1100" i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CEDEAO</a:t>
                      </a:r>
                      <a:endParaRPr lang="fr-FR" sz="1100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3040"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15:45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Conferência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pt-PT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III: </a:t>
                      </a:r>
                      <a:endParaRPr lang="pt-PT" sz="12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10:30</a:t>
                      </a:r>
                      <a:endParaRPr lang="pt-PT" sz="11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11:00</a:t>
                      </a:r>
                      <a:endParaRPr lang="pt-PT" sz="1100" i="1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Coffee</a:t>
                      </a:r>
                      <a:r>
                        <a:rPr lang="pt-PT" sz="110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Break </a:t>
                      </a:r>
                      <a:endParaRPr lang="pt-PT" sz="1100" b="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7170"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15:45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16:15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noProof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Coffee</a:t>
                      </a:r>
                      <a:r>
                        <a:rPr lang="pt-PT" sz="120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Break </a:t>
                      </a:r>
                      <a:endParaRPr lang="pt-PT" sz="1200" b="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i="1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i="1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11:00</a:t>
                      </a:r>
                      <a:endParaRPr lang="pt-PT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13:00</a:t>
                      </a:r>
                      <a:endParaRPr lang="pt-PT" sz="11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en-US" sz="1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sz="1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Apresentação de Oportunidades na </a:t>
                      </a:r>
                      <a:r>
                        <a:rPr sz="1100" i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CEDEAO</a:t>
                      </a:r>
                      <a:endParaRPr lang="fr-FR" sz="1100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3515"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16:15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18:00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Conferência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pt-PT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IV: </a:t>
                      </a:r>
                      <a:endParaRPr lang="pt-PT" sz="12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i="1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i="1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13:00</a:t>
                      </a:r>
                      <a:endParaRPr lang="pt-PT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14:30</a:t>
                      </a:r>
                      <a:endParaRPr lang="pt-PT" sz="11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Almoço</a:t>
                      </a:r>
                      <a:endParaRPr lang="pt-PT" sz="1100" b="1" i="1" dirty="0" err="1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4310">
                <a:tc gridSpan="5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14:30</a:t>
                      </a:r>
                      <a:endParaRPr lang="pt-PT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16:30</a:t>
                      </a:r>
                      <a:endParaRPr lang="pt-PT" sz="11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en-US" sz="1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sz="1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Apresentação de Oportunidades na </a:t>
                      </a:r>
                      <a:r>
                        <a:rPr sz="1100" i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CEDEAO</a:t>
                      </a:r>
                      <a:endParaRPr lang="fr-FR" sz="1100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3515"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20:00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22:30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Recepção de boas vindas</a:t>
                      </a:r>
                      <a:endParaRPr lang="pt-PT" sz="1200" i="1" dirty="0" err="1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16:00</a:t>
                      </a:r>
                      <a:endParaRPr lang="en-US" sz="1100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18:30</a:t>
                      </a:r>
                      <a:endParaRPr lang="pt-PT" sz="11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Sessão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de </a:t>
                      </a:r>
                      <a:r>
                        <a:rPr sz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Encerramento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da </a:t>
                      </a:r>
                      <a:r>
                        <a:rPr sz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Conferência</a:t>
                      </a:r>
                      <a:endParaRPr lang="pt-PT" sz="1200" b="1" i="1" baseline="0" dirty="0" err="1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16:30</a:t>
                      </a:r>
                      <a:endParaRPr lang="pt-PT" sz="11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17:00</a:t>
                      </a:r>
                      <a:endParaRPr lang="pt-PT" sz="1100" i="1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Coffee</a:t>
                      </a:r>
                      <a:r>
                        <a:rPr lang="pt-PT" sz="110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Break </a:t>
                      </a:r>
                      <a:endParaRPr lang="pt-PT" sz="1100" b="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4310">
                <a:tc gridSpan="5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i="1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1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100" i="1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17:00</a:t>
                      </a:r>
                      <a:endParaRPr lang="pt-PT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18:30</a:t>
                      </a:r>
                      <a:endParaRPr lang="pt-PT" sz="11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Conferência</a:t>
                      </a:r>
                      <a:r>
                        <a:rPr lang="pt-PT" sz="11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lang="pt-PT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I - </a:t>
                      </a:r>
                      <a:r>
                        <a:rPr lang="pt-PT" sz="100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ACESSO AO MERCADO PREFERENCIAL DA </a:t>
                      </a:r>
                      <a:r>
                        <a:rPr sz="100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CEDEAO</a:t>
                      </a:r>
                      <a:endParaRPr lang="pt-PT" sz="1000" b="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2880">
                <a:tc gridSpan="5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b="1" i="1" noProof="0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08 de </a:t>
                      </a:r>
                      <a:r>
                        <a:rPr lang="pt-PT" sz="1200" b="1" i="1" noProof="0" dirty="0" err="1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Junho </a:t>
                      </a:r>
                      <a:r>
                        <a:rPr lang="pt-PT" sz="1200" b="1" noProof="0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2021</a:t>
                      </a:r>
                      <a:endParaRPr lang="pt-PT" sz="1200" b="1" i="1" noProof="0" dirty="0" smtClean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20:30</a:t>
                      </a:r>
                      <a:endParaRPr lang="en-US" sz="1100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 font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23:00</a:t>
                      </a:r>
                      <a:endParaRPr lang="pt-PT" sz="11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sz="1200" i="1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  <a:sym typeface="+mn-ea"/>
                        </a:rPr>
                        <a:t>Jantar</a:t>
                      </a:r>
                      <a:r>
                        <a:rPr sz="12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  <a:sym typeface="+mn-ea"/>
                        </a:rPr>
                        <a:t> de Boas </a:t>
                      </a:r>
                      <a:r>
                        <a:rPr sz="1200" i="1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  <a:sym typeface="+mn-ea"/>
                        </a:rPr>
                        <a:t>Vindas</a:t>
                      </a:r>
                      <a:r>
                        <a:rPr sz="12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  <a:sym typeface="+mn-ea"/>
                        </a:rPr>
                        <a:t> «OS SABORES D</a:t>
                      </a:r>
                      <a:r>
                        <a:rPr lang="pt-PT" altLang="en-US" sz="12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  <a:sym typeface="+mn-ea"/>
                        </a:rPr>
                        <a:t>A CEDEAO</a:t>
                      </a:r>
                      <a:r>
                        <a:rPr sz="12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  <a:sym typeface="+mn-ea"/>
                        </a:rPr>
                        <a:t>»</a:t>
                      </a:r>
                      <a:endParaRPr lang="pt-PT" sz="1200" b="1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&gt;18:30</a:t>
                      </a:r>
                      <a:endParaRPr lang="pt-PT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sz="1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Tempo livre</a:t>
                      </a:r>
                      <a:endParaRPr lang="pt-PT" sz="11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 marL="0" marR="0" marT="0" marB="0" anchor="b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95">
                <a:tc gridSpan="5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b="1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ACREDITAÇÃO</a:t>
                      </a:r>
                      <a:r>
                        <a:rPr lang="pt-PT" sz="1200" b="1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sz="12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 partir das </a:t>
                      </a:r>
                      <a:r>
                        <a:rPr lang="pt-PT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7:00</a:t>
                      </a:r>
                      <a:endParaRPr lang="pt-PT" sz="1200" b="0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i="1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x-none" sz="1200" b="1" i="1" dirty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Arial" panose="020B0604020202020204" pitchFamily="34" charset="0"/>
                        </a:rPr>
                        <a:t>11 DE </a:t>
                      </a:r>
                      <a:r>
                        <a:rPr lang="pt-PT" altLang="x-none" sz="1200" b="1" i="1" dirty="0" err="1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Arial" panose="020B0604020202020204" pitchFamily="34" charset="0"/>
                        </a:rPr>
                        <a:t>JUNHO </a:t>
                      </a:r>
                      <a:r>
                        <a:rPr lang="pt-PT" altLang="x-none" sz="1200" b="1" i="1" dirty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Arial" panose="020B0604020202020204" pitchFamily="34" charset="0"/>
                        </a:rPr>
                        <a:t>2021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84150">
                <a:tc gridSpan="2"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  <a:endParaRPr lang="pt-PT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Painel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I</a:t>
                      </a:r>
                      <a:r>
                        <a:rPr lang="pt-PT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 </a:t>
                      </a:r>
                      <a:endParaRPr lang="pt-PT" sz="12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1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ACREDITAÇÃO</a:t>
                      </a:r>
                      <a:r>
                        <a:rPr lang="pt-PT" sz="1100" b="1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sym typeface="+mn-ea"/>
                        </a:rPr>
                        <a:t>:</a:t>
                      </a:r>
                      <a:r>
                        <a:rPr lang="pt-PT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sz="11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 partir das </a:t>
                      </a:r>
                      <a:r>
                        <a:rPr lang="pt-PT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7:00</a:t>
                      </a:r>
                      <a:endParaRPr lang="pt-PT" sz="11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93675">
                <a:tc gridSpan="2"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noProof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Coffee</a:t>
                      </a:r>
                      <a:r>
                        <a:rPr lang="pt-PT" sz="120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Break </a:t>
                      </a:r>
                      <a:endParaRPr lang="pt-PT" sz="1200" b="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08:00</a:t>
                      </a:r>
                      <a:endParaRPr lang="pt-PT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10:00</a:t>
                      </a:r>
                      <a:endParaRPr lang="pt-PT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Painel</a:t>
                      </a:r>
                      <a:r>
                        <a:rPr lang="pt-PT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lang="pt-PT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I - </a:t>
                      </a:r>
                      <a:r>
                        <a:rPr sz="9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FINANCIAMENTO DO SECTOR PRIVADO NA CEDEAO</a:t>
                      </a:r>
                      <a:endParaRPr lang="fr-FR" sz="900" b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94945">
                <a:tc gridSpan="2"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Painel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II</a:t>
                      </a:r>
                      <a:r>
                        <a:rPr lang="pt-PT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endParaRPr lang="pt-PT" sz="12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10:00</a:t>
                      </a:r>
                      <a:endParaRPr lang="pt-PT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10:30</a:t>
                      </a:r>
                      <a:endParaRPr lang="pt-PT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Coffee</a:t>
                      </a:r>
                      <a:r>
                        <a:rPr lang="pt-PT" sz="110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Break </a:t>
                      </a:r>
                      <a:endParaRPr lang="pt-PT" sz="1100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82880">
                <a:tc gridSpan="2"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pt-PT" sz="1200" i="1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  <a:endParaRPr lang="pt-PT" sz="1200" i="1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Almoço</a:t>
                      </a:r>
                      <a:endParaRPr lang="pt-PT" sz="1200" b="1" i="1" dirty="0" err="1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10:30</a:t>
                      </a:r>
                      <a:endParaRPr lang="pt-PT" sz="11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pt-PT" sz="1100" i="1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fontAlgn="t"/>
                      <a:r>
                        <a:rPr lang="pt-PT" sz="1100" noProof="0" dirty="0" smtClean="0">
                          <a:latin typeface="Arial Narrow" panose="020B0606020202030204" pitchFamily="34" charset="0"/>
                          <a:sym typeface="+mn-ea"/>
                        </a:rPr>
                        <a:t>Painel</a:t>
                      </a:r>
                      <a:r>
                        <a:rPr lang="pt-PT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lang="pt-PT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II -</a:t>
                      </a:r>
                      <a:r>
                        <a:rPr lang="pt-PT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sz="900" i="1" dirty="0" smtClean="0"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DESENVOLVIMENTO DA ECONOMIA DIGITAL EM ÁFRICA</a:t>
                      </a:r>
                      <a:endParaRPr lang="it-IT" sz="9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95580">
                <a:tc gridSpan="2"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15:45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Painel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III</a:t>
                      </a:r>
                      <a:r>
                        <a:rPr lang="pt-PT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 </a:t>
                      </a:r>
                      <a:endParaRPr lang="pt-PT" sz="12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pt-PT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  <a:endParaRPr lang="pt-PT" sz="11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Almoço</a:t>
                      </a:r>
                      <a:endParaRPr lang="pt-PT" sz="1100" b="0" i="1" u="none" strike="noStrike" kern="1" spc="0" baseline="0" dirty="0" err="1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82880">
                <a:tc gridSpan="2"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15:45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16:15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noProof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Coffee</a:t>
                      </a:r>
                      <a:r>
                        <a:rPr lang="pt-PT" sz="120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Break </a:t>
                      </a:r>
                      <a:endParaRPr lang="pt-PT" sz="1200" b="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  <a:endParaRPr lang="pt-PT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16:00</a:t>
                      </a:r>
                      <a:endParaRPr lang="pt-PT" sz="11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Conferência</a:t>
                      </a:r>
                      <a:r>
                        <a:rPr lang="pt-PT" sz="11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II - </a:t>
                      </a:r>
                      <a:r>
                        <a:rPr lang="pt-PT" sz="90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ACESSO AO MERCADO PREFERENCIAL DOS EUA</a:t>
                      </a:r>
                      <a:endParaRPr lang="pt-PT" sz="900" b="1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94310">
                <a:tc gridSpan="2"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16:15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18:00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Conferência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pt-PT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V: </a:t>
                      </a:r>
                      <a:endParaRPr lang="pt-PT" sz="12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16:00</a:t>
                      </a:r>
                      <a:endParaRPr lang="pt-PT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16:30</a:t>
                      </a:r>
                      <a:endParaRPr lang="pt-PT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Coffee</a:t>
                      </a:r>
                      <a:r>
                        <a:rPr lang="pt-PT" sz="110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Break </a:t>
                      </a:r>
                      <a:endParaRPr lang="pt-PT" sz="1100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94310">
                <a:tc gridSpan="2"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b="1" i="1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16:30</a:t>
                      </a:r>
                      <a:endParaRPr lang="pt-PT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18:30</a:t>
                      </a:r>
                      <a:endParaRPr lang="pt-PT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Conferência</a:t>
                      </a:r>
                      <a:r>
                        <a:rPr lang="pt-PT" sz="11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III - </a:t>
                      </a:r>
                      <a:r>
                        <a:rPr lang="pt-PT" sz="900" i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ACESSO AO MERCADO PREFERENCIAL DA UNIÃO EUROPEIA</a:t>
                      </a:r>
                      <a:endParaRPr lang="pt-PT" sz="900" b="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94310">
                <a:tc gridSpan="2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i="1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i="1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i="1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18:30</a:t>
                      </a:r>
                      <a:endParaRPr lang="pt-PT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19:00</a:t>
                      </a:r>
                      <a:endParaRPr lang="pt-PT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fr-FR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sz="11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Sessão de Encerramento do </a:t>
                      </a:r>
                      <a:r>
                        <a:rPr lang="pt-PT" altLang="en-US" sz="1100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ATLANTIC BUSINESS FORUM</a:t>
                      </a:r>
                      <a:endParaRPr lang="pt-PT" altLang="en-US" sz="1100" b="1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91135">
                <a:tc gridSpan="2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&gt;18:30</a:t>
                      </a:r>
                      <a:endParaRPr lang="pt-PT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t-PT" sz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Tempo livre</a:t>
                      </a:r>
                      <a:endParaRPr lang="pt-PT" sz="1200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pt-PT" sz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gridSpan="2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2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20:30</a:t>
                      </a:r>
                      <a:endParaRPr lang="pt-PT" sz="1100" i="1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pt-PT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23:00</a:t>
                      </a:r>
                      <a:endParaRPr lang="pt-PT" sz="1100" i="1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sz="11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JANTAR DE GALA</a:t>
                      </a:r>
                      <a:endParaRPr lang="pt-PT" sz="1100" b="1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</a:tbl>
          </a:graphicData>
        </a:graphic>
      </p:graphicFrame>
      <p:sp>
        <p:nvSpPr>
          <p:cNvPr id="9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>
                    <a:lumMod val="65000"/>
                  </a:schemeClr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>
                    <a:lumMod val="65000"/>
                  </a:schemeClr>
                </a:solidFill>
              </a:rPr>
            </a:fld>
            <a:endParaRPr lang="fr-FR" altLang="pt-PT" sz="1200" b="1" i="1" u="sng" dirty="0" smtClean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10" name="Imagem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Imagem 3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" y="-1905"/>
            <a:ext cx="2851150" cy="885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-Paises ecowa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77630" y="2592705"/>
            <a:ext cx="3214370" cy="3181985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 rot="0">
            <a:off x="-5080" y="422910"/>
            <a:ext cx="9147175" cy="6090920"/>
            <a:chOff x="-8" y="1194"/>
            <a:chExt cx="14405" cy="9592"/>
          </a:xfrm>
        </p:grpSpPr>
        <p:sp>
          <p:nvSpPr>
            <p:cNvPr id="8" name="Rectângulo 7"/>
            <p:cNvSpPr/>
            <p:nvPr/>
          </p:nvSpPr>
          <p:spPr>
            <a:xfrm>
              <a:off x="515" y="2294"/>
              <a:ext cx="3403" cy="124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pic>
          <p:nvPicPr>
            <p:cNvPr id="17411" name="Picture 82" descr="cape_verd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8" y="1194"/>
              <a:ext cx="14405" cy="9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5" name="Line 83"/>
            <p:cNvSpPr>
              <a:spLocks noChangeShapeType="1"/>
            </p:cNvSpPr>
            <p:nvPr/>
          </p:nvSpPr>
          <p:spPr bwMode="auto">
            <a:xfrm>
              <a:off x="4627" y="7446"/>
              <a:ext cx="7196" cy="313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6" name="Line 86"/>
            <p:cNvSpPr>
              <a:spLocks noChangeShapeType="1"/>
            </p:cNvSpPr>
            <p:nvPr/>
          </p:nvSpPr>
          <p:spPr bwMode="auto">
            <a:xfrm flipH="1" flipV="1">
              <a:off x="4503" y="7461"/>
              <a:ext cx="8941" cy="2048"/>
            </a:xfrm>
            <a:prstGeom prst="line">
              <a:avLst/>
            </a:prstGeom>
            <a:noFill/>
            <a:ln w="28575">
              <a:solidFill>
                <a:srgbClr val="FF66CC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riângulo Isósceles 13"/>
            <p:cNvSpPr/>
            <p:nvPr/>
          </p:nvSpPr>
          <p:spPr>
            <a:xfrm rot="-4740000">
              <a:off x="11791" y="8948"/>
              <a:ext cx="95" cy="382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D54F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sp>
          <p:nvSpPr>
            <p:cNvPr id="50" name="Triângulo Isósceles 49"/>
            <p:cNvSpPr/>
            <p:nvPr/>
          </p:nvSpPr>
          <p:spPr>
            <a:xfrm rot="-4620000">
              <a:off x="7173" y="7880"/>
              <a:ext cx="95" cy="382"/>
            </a:xfrm>
            <a:prstGeom prst="triangle">
              <a:avLst/>
            </a:prstGeom>
            <a:solidFill>
              <a:srgbClr val="FADA7A"/>
            </a:solidFill>
            <a:ln>
              <a:solidFill>
                <a:srgbClr val="D54F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sp>
          <p:nvSpPr>
            <p:cNvPr id="51" name="Triângulo Isósceles 50"/>
            <p:cNvSpPr/>
            <p:nvPr/>
          </p:nvSpPr>
          <p:spPr>
            <a:xfrm rot="6060000" flipH="1">
              <a:off x="7642" y="7389"/>
              <a:ext cx="95" cy="380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sp>
          <p:nvSpPr>
            <p:cNvPr id="52" name="Triângulo Isósceles 51"/>
            <p:cNvSpPr/>
            <p:nvPr/>
          </p:nvSpPr>
          <p:spPr>
            <a:xfrm rot="6120000" flipH="1">
              <a:off x="10290" y="7498"/>
              <a:ext cx="97" cy="382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sp>
          <p:nvSpPr>
            <p:cNvPr id="15" name="Caixa de Texto 14"/>
            <p:cNvSpPr txBox="1"/>
            <p:nvPr/>
          </p:nvSpPr>
          <p:spPr>
            <a:xfrm>
              <a:off x="8054" y="7245"/>
              <a:ext cx="3368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pt-PT" altLang="en-US" sz="1200" i="1">
                  <a:solidFill>
                    <a:schemeClr val="bg1"/>
                  </a:solidFill>
                  <a:sym typeface="+mn-ea"/>
                </a:rPr>
                <a:t>36 horas por via marítima</a:t>
              </a:r>
              <a:endParaRPr lang="pt-PT" altLang="en-US" sz="1200" i="1">
                <a:solidFill>
                  <a:schemeClr val="bg1"/>
                </a:solidFill>
                <a:sym typeface="+mn-ea"/>
              </a:endParaRPr>
            </a:p>
          </p:txBody>
        </p:sp>
        <p:sp>
          <p:nvSpPr>
            <p:cNvPr id="16" name="Caixa de Texto 15"/>
            <p:cNvSpPr txBox="1"/>
            <p:nvPr/>
          </p:nvSpPr>
          <p:spPr>
            <a:xfrm>
              <a:off x="8596" y="8080"/>
              <a:ext cx="3263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pt-PT" altLang="en-US" sz="1200" i="1">
                  <a:solidFill>
                    <a:schemeClr val="bg1"/>
                  </a:solidFill>
                  <a:sym typeface="+mn-ea"/>
                </a:rPr>
                <a:t>40 horas </a:t>
              </a:r>
              <a:r>
                <a:rPr lang="pt-PT" altLang="en-US" sz="1200" i="1">
                  <a:solidFill>
                    <a:schemeClr val="bg1"/>
                  </a:solidFill>
                  <a:sym typeface="+mn-ea"/>
                </a:rPr>
                <a:t> por via marítima</a:t>
              </a:r>
              <a:endParaRPr lang="pt-PT" altLang="en-US" sz="1200" i="1">
                <a:solidFill>
                  <a:schemeClr val="bg1"/>
                </a:solidFill>
                <a:sym typeface="+mn-ea"/>
              </a:endParaRPr>
            </a:p>
          </p:txBody>
        </p:sp>
        <p:sp>
          <p:nvSpPr>
            <p:cNvPr id="20" name="Slide Number Placeholder 6"/>
            <p:cNvSpPr txBox="1"/>
            <p:nvPr/>
          </p:nvSpPr>
          <p:spPr bwMode="auto">
            <a:xfrm>
              <a:off x="9805" y="10349"/>
              <a:ext cx="1021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pt-PT" sz="1200" dirty="0" smtClean="0">
                  <a:solidFill>
                    <a:schemeClr val="tx1"/>
                  </a:solidFill>
                </a:rPr>
                <a:t>Pag </a:t>
              </a:r>
              <a:fld id="{6C07E9C5-6E20-4A25-9F31-81ECFC5683B7}" type="slidenum">
                <a:rPr lang="fr-FR" altLang="pt-PT" sz="1200" b="1" i="1" u="sng" dirty="0" smtClean="0">
                  <a:solidFill>
                    <a:schemeClr val="tx1"/>
                  </a:solidFill>
                </a:rPr>
              </a:fld>
              <a:endParaRPr lang="fr-FR" altLang="pt-PT" sz="1200" b="1" i="1" u="sng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7" name="CaixaDeTexto 2"/>
          <p:cNvSpPr txBox="1">
            <a:spLocks noChangeArrowheads="1"/>
          </p:cNvSpPr>
          <p:nvPr/>
        </p:nvSpPr>
        <p:spPr bwMode="auto">
          <a:xfrm>
            <a:off x="9055735" y="5172710"/>
            <a:ext cx="3136265" cy="13989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en-US" altLang="pt-PT" sz="1700" i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T</a:t>
            </a:r>
            <a:r>
              <a:rPr lang="pt-PT" altLang="en-US" sz="1700" i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EMPO DE VIAGEM MARÍTIMA</a:t>
            </a:r>
            <a:endParaRPr lang="en-US" altLang="pt-PT" sz="1700" i="1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/>
            <a:r>
              <a:rPr lang="pt-PT" altLang="en-US" sz="1700" i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ENTRE</a:t>
            </a:r>
            <a:r>
              <a:rPr lang="en-US" altLang="pt-PT" sz="1700" i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 CA</a:t>
            </a:r>
            <a:r>
              <a:rPr lang="pt-PT" altLang="en-US" sz="1700" i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BO</a:t>
            </a:r>
            <a:r>
              <a:rPr lang="en-US" altLang="pt-PT" sz="1700" i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 VERDE </a:t>
            </a:r>
            <a:endParaRPr lang="en-US" altLang="pt-PT" sz="1700" i="1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/>
            <a:r>
              <a:rPr lang="pt-PT" altLang="en-US" sz="1700" i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E</a:t>
            </a:r>
            <a:r>
              <a:rPr lang="en-US" altLang="pt-PT" sz="1700" i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 </a:t>
            </a:r>
            <a:endParaRPr lang="en-US" altLang="pt-PT" sz="1700" i="1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/>
            <a:r>
              <a:rPr lang="pt-PT" altLang="en-US" sz="1700" i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sym typeface="+mn-ea"/>
              </a:rPr>
              <a:t>CONTINENTE AFRICANO</a:t>
            </a:r>
            <a:endParaRPr sz="1700" i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</p:txBody>
      </p:sp>
      <p:pic>
        <p:nvPicPr>
          <p:cNvPr id="18" name="Imagem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6" name="Imagem 25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4150" y="70485"/>
            <a:ext cx="3107055" cy="681990"/>
          </a:xfrm>
          <a:prstGeom prst="rect">
            <a:avLst/>
          </a:prstGeom>
        </p:spPr>
      </p:pic>
      <p:sp>
        <p:nvSpPr>
          <p:cNvPr id="19" name="CaixaDeTexto 67"/>
          <p:cNvSpPr txBox="1"/>
          <p:nvPr/>
        </p:nvSpPr>
        <p:spPr>
          <a:xfrm>
            <a:off x="8946515" y="654050"/>
            <a:ext cx="2729230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pt-PT" sz="2400" dirty="0" smtClean="0">
                <a:solidFill>
                  <a:srgbClr val="008CBA"/>
                </a:solidFill>
                <a:sym typeface="+mn-ea"/>
              </a:rPr>
              <a:t>09 - 11 JUNHO</a:t>
            </a:r>
            <a:endParaRPr lang="pt-PT" sz="2400" dirty="0">
              <a:solidFill>
                <a:srgbClr val="008CBA"/>
              </a:solidFill>
            </a:endParaRPr>
          </a:p>
          <a:p>
            <a:pPr algn="ctr"/>
            <a:r>
              <a:rPr lang="pt-PT" sz="1200" dirty="0">
                <a:solidFill>
                  <a:srgbClr val="008CBA"/>
                </a:solidFill>
              </a:rPr>
              <a:t>________</a:t>
            </a:r>
            <a:r>
              <a:rPr lang="pt-PT" sz="1400" baseline="-25000" dirty="0">
                <a:solidFill>
                  <a:srgbClr val="008CBA"/>
                </a:solidFill>
              </a:rPr>
              <a:t>■</a:t>
            </a:r>
            <a:r>
              <a:rPr lang="pt-PT" sz="1200" dirty="0">
                <a:solidFill>
                  <a:srgbClr val="008CBA"/>
                </a:solidFill>
              </a:rPr>
              <a:t>________</a:t>
            </a:r>
            <a:endParaRPr lang="pt-PT" sz="1200" dirty="0">
              <a:solidFill>
                <a:srgbClr val="008CBA"/>
              </a:solidFill>
            </a:endParaRPr>
          </a:p>
          <a:p>
            <a:pPr algn="ctr"/>
            <a:r>
              <a:rPr lang="pt-PT" sz="3200" dirty="0">
                <a:solidFill>
                  <a:srgbClr val="008CBA"/>
                </a:solidFill>
              </a:rPr>
              <a:t>2021</a:t>
            </a:r>
            <a:endParaRPr lang="pt-PT" sz="3200" dirty="0">
              <a:solidFill>
                <a:srgbClr val="008CBA"/>
              </a:solidFill>
            </a:endParaRPr>
          </a:p>
          <a:p>
            <a:pPr algn="ctr"/>
            <a:r>
              <a:rPr lang="pt-PT" dirty="0">
                <a:solidFill>
                  <a:srgbClr val="008CBA"/>
                </a:solidFill>
              </a:rPr>
              <a:t>PRAIA</a:t>
            </a:r>
            <a:endParaRPr lang="pt-PT" dirty="0">
              <a:solidFill>
                <a:srgbClr val="008CBA"/>
              </a:solidFill>
            </a:endParaRPr>
          </a:p>
          <a:p>
            <a:pPr algn="ctr"/>
            <a:r>
              <a:rPr lang="pt-PT" sz="1200" dirty="0">
                <a:solidFill>
                  <a:srgbClr val="008CBA"/>
                </a:solidFill>
              </a:rPr>
              <a:t>ILHA DE SANTIAGO</a:t>
            </a:r>
            <a:endParaRPr lang="pt-PT" sz="1200" dirty="0">
              <a:solidFill>
                <a:srgbClr val="008CBA"/>
              </a:solidFill>
            </a:endParaRPr>
          </a:p>
          <a:p>
            <a:pPr algn="ctr"/>
            <a:r>
              <a:rPr lang="pt-PT" sz="2400" dirty="0">
                <a:solidFill>
                  <a:srgbClr val="008CBA"/>
                </a:solidFill>
              </a:rPr>
              <a:t>CABO VERDE</a:t>
            </a:r>
            <a:endParaRPr lang="pt-PT" sz="2400" dirty="0">
              <a:solidFill>
                <a:srgbClr val="008CBA"/>
              </a:solidFill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365" y="2531745"/>
            <a:ext cx="677545" cy="561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riângulo Retângulo 26"/>
          <p:cNvSpPr/>
          <p:nvPr/>
        </p:nvSpPr>
        <p:spPr>
          <a:xfrm>
            <a:off x="0" y="23939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PT" altLang="en-US"/>
              <a:t> </a:t>
            </a:r>
            <a:endParaRPr lang="pt-PT" altLang="en-US"/>
          </a:p>
        </p:txBody>
      </p:sp>
      <p:pic>
        <p:nvPicPr>
          <p:cNvPr id="13" name="Imagem 12" descr="LOGO-Paises ecowa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595" y="1436370"/>
            <a:ext cx="3897630" cy="3858260"/>
          </a:xfrm>
          <a:prstGeom prst="rect">
            <a:avLst/>
          </a:prstGeom>
        </p:spPr>
      </p:pic>
      <p:sp>
        <p:nvSpPr>
          <p:cNvPr id="10" name="CaixaDeTexto 1"/>
          <p:cNvSpPr txBox="1"/>
          <p:nvPr/>
        </p:nvSpPr>
        <p:spPr>
          <a:xfrm>
            <a:off x="7668894" y="3970030"/>
            <a:ext cx="173489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i="1" dirty="0">
                <a:solidFill>
                  <a:srgbClr val="008CBA"/>
                </a:solidFill>
                <a:latin typeface="Arial Narrow" panose="020B0606020202030204" pitchFamily="34" charset="0"/>
              </a:rPr>
              <a:t>CONTACTOS</a:t>
            </a:r>
            <a:endParaRPr lang="pt-PT" i="1" dirty="0">
              <a:solidFill>
                <a:srgbClr val="008CBA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CaixaDeTexto 53"/>
          <p:cNvSpPr txBox="1"/>
          <p:nvPr/>
        </p:nvSpPr>
        <p:spPr>
          <a:xfrm>
            <a:off x="9911080" y="4582795"/>
            <a:ext cx="2099945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 i="1" dirty="0" smtClean="0">
                <a:solidFill>
                  <a:srgbClr val="FFC000"/>
                </a:solidFill>
              </a:rPr>
              <a:t>BUSINESS FORUM</a:t>
            </a:r>
            <a:endParaRPr lang="en-US" sz="1600" b="1" i="1" dirty="0">
              <a:solidFill>
                <a:srgbClr val="FFC000"/>
              </a:solidFill>
            </a:endParaRPr>
          </a:p>
          <a:p>
            <a:r>
              <a:rPr lang="en-US" sz="1200" dirty="0" smtClean="0">
                <a:latin typeface="Arial Narrow" panose="020B0606020202030204" pitchFamily="34" charset="0"/>
              </a:rPr>
              <a:t>WhatsApp</a:t>
            </a:r>
            <a:r>
              <a:rPr lang="en-US" sz="1200" dirty="0">
                <a:latin typeface="Arial Narrow" panose="020B0606020202030204" pitchFamily="34" charset="0"/>
              </a:rPr>
              <a:t>:+351 964 406 800</a:t>
            </a:r>
            <a:endParaRPr lang="en-US" sz="1200" dirty="0">
              <a:latin typeface="Arial Narrow" panose="020B0606020202030204" pitchFamily="34" charset="0"/>
            </a:endParaRPr>
          </a:p>
          <a:p>
            <a:r>
              <a:rPr lang="pt-PT" altLang="en-US" sz="1200" dirty="0" smtClean="0">
                <a:latin typeface="Arial Narrow" panose="020B0606020202030204" pitchFamily="34" charset="0"/>
                <a:sym typeface="+mn-ea"/>
              </a:rPr>
              <a:t>Viber</a:t>
            </a:r>
            <a:r>
              <a:rPr lang="en-US" sz="1200" dirty="0">
                <a:latin typeface="Arial Narrow" panose="020B0606020202030204" pitchFamily="34" charset="0"/>
                <a:sym typeface="+mn-ea"/>
              </a:rPr>
              <a:t>:+351 964 406 800</a:t>
            </a:r>
            <a:endParaRPr lang="en-US" sz="1200" dirty="0">
              <a:latin typeface="Arial Narrow" panose="020B0606020202030204" pitchFamily="34" charset="0"/>
            </a:endParaRPr>
          </a:p>
          <a:p>
            <a:r>
              <a:rPr lang="en-US" sz="1200" dirty="0">
                <a:latin typeface="Arial Narrow" panose="020B0606020202030204" pitchFamily="34" charset="0"/>
                <a:sym typeface="+mn-ea"/>
              </a:rPr>
              <a:t>Skype: </a:t>
            </a:r>
            <a:r>
              <a:rPr lang="en-US" sz="1200" dirty="0" err="1">
                <a:latin typeface="Arial Narrow" panose="020B0606020202030204" pitchFamily="34" charset="0"/>
                <a:sym typeface="+mn-ea"/>
              </a:rPr>
              <a:t>setimocontinente</a:t>
            </a:r>
            <a:endParaRPr lang="en-US" sz="1200" dirty="0">
              <a:latin typeface="Arial Narrow" panose="020B0606020202030204" pitchFamily="34" charset="0"/>
            </a:endParaRPr>
          </a:p>
          <a:p>
            <a:r>
              <a:rPr lang="pt-PT" altLang="en-US" sz="1200" dirty="0" smtClean="0">
                <a:latin typeface="Arial Narrow" panose="020B0606020202030204" pitchFamily="34" charset="0"/>
                <a:sym typeface="+mn-ea"/>
              </a:rPr>
              <a:t>i</a:t>
            </a:r>
            <a:r>
              <a:rPr lang="en-US" sz="1200" dirty="0" smtClean="0">
                <a:latin typeface="Arial Narrow" panose="020B0606020202030204" pitchFamily="34" charset="0"/>
                <a:sym typeface="+mn-ea"/>
              </a:rPr>
              <a:t>nfo@atlanticbusiness</a:t>
            </a:r>
            <a:r>
              <a:rPr lang="pt-PT" altLang="en-US" sz="1200" dirty="0" smtClean="0">
                <a:latin typeface="Arial Narrow" panose="020B0606020202030204" pitchFamily="34" charset="0"/>
                <a:sym typeface="+mn-ea"/>
              </a:rPr>
              <a:t>forum</a:t>
            </a:r>
            <a:r>
              <a:rPr lang="en-US" sz="1200" dirty="0" smtClean="0">
                <a:latin typeface="Arial Narrow" panose="020B0606020202030204" pitchFamily="34" charset="0"/>
                <a:sym typeface="+mn-ea"/>
              </a:rPr>
              <a:t>.com</a:t>
            </a:r>
            <a:endParaRPr lang="en-US" sz="1200" dirty="0" smtClean="0">
              <a:latin typeface="Arial Narrow" panose="020B0606020202030204" pitchFamily="34" charset="0"/>
            </a:endParaRPr>
          </a:p>
          <a:p>
            <a:r>
              <a:rPr lang="en-US" sz="1200" dirty="0" smtClean="0">
                <a:latin typeface="Arial Narrow" panose="020B0606020202030204" pitchFamily="34" charset="0"/>
                <a:sym typeface="+mn-ea"/>
              </a:rPr>
              <a:t>www</a:t>
            </a:r>
            <a:r>
              <a:rPr lang="en-US" sz="1200" dirty="0">
                <a:latin typeface="Arial Narrow" panose="020B0606020202030204" pitchFamily="34" charset="0"/>
                <a:sym typeface="+mn-ea"/>
              </a:rPr>
              <a:t>.</a:t>
            </a:r>
            <a:r>
              <a:rPr lang="en-US" sz="1200" dirty="0" smtClean="0">
                <a:latin typeface="Arial Narrow" panose="020B0606020202030204" pitchFamily="34" charset="0"/>
                <a:sym typeface="+mn-ea"/>
              </a:rPr>
              <a:t>atlanticbusiness</a:t>
            </a:r>
            <a:r>
              <a:rPr lang="pt-PT" altLang="en-US" sz="1200" dirty="0" smtClean="0">
                <a:latin typeface="Arial Narrow" panose="020B0606020202030204" pitchFamily="34" charset="0"/>
                <a:sym typeface="+mn-ea"/>
              </a:rPr>
              <a:t>forum</a:t>
            </a:r>
            <a:r>
              <a:rPr lang="en-US" sz="1200" dirty="0" smtClean="0">
                <a:latin typeface="Arial Narrow" panose="020B0606020202030204" pitchFamily="34" charset="0"/>
                <a:sym typeface="+mn-ea"/>
              </a:rPr>
              <a:t>.com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pic>
        <p:nvPicPr>
          <p:cNvPr id="2" name="Imagem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Marcador de Posição de Conteúdo 3" descr="logForum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270" y="-3810"/>
            <a:ext cx="4370070" cy="2653665"/>
          </a:xfrm>
          <a:prstGeom prst="rect">
            <a:avLst/>
          </a:prstGeom>
        </p:spPr>
      </p:pic>
      <p:pic>
        <p:nvPicPr>
          <p:cNvPr id="5" name="Imagem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7810" y="6458585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8" name="Imagem 27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0" y="61595"/>
            <a:ext cx="5207000" cy="1143000"/>
          </a:xfrm>
          <a:prstGeom prst="rect">
            <a:avLst/>
          </a:prstGeom>
        </p:spPr>
      </p:pic>
      <p:sp>
        <p:nvSpPr>
          <p:cNvPr id="9" name="CaixaDeTexto 67"/>
          <p:cNvSpPr txBox="1"/>
          <p:nvPr/>
        </p:nvSpPr>
        <p:spPr>
          <a:xfrm>
            <a:off x="9281795" y="1629410"/>
            <a:ext cx="2729230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pt-PT" sz="2400" dirty="0" smtClean="0">
                <a:solidFill>
                  <a:srgbClr val="008CBA"/>
                </a:solidFill>
                <a:sym typeface="+mn-ea"/>
              </a:rPr>
              <a:t>09 -11 JUNHO</a:t>
            </a:r>
            <a:endParaRPr lang="pt-PT" sz="2400" dirty="0">
              <a:solidFill>
                <a:srgbClr val="008CBA"/>
              </a:solidFill>
            </a:endParaRPr>
          </a:p>
          <a:p>
            <a:pPr algn="ctr"/>
            <a:r>
              <a:rPr lang="pt-PT" sz="1200" dirty="0">
                <a:solidFill>
                  <a:srgbClr val="008CBA"/>
                </a:solidFill>
              </a:rPr>
              <a:t>________</a:t>
            </a:r>
            <a:r>
              <a:rPr lang="pt-PT" sz="1400" baseline="-25000" dirty="0">
                <a:solidFill>
                  <a:srgbClr val="008CBA"/>
                </a:solidFill>
              </a:rPr>
              <a:t>■</a:t>
            </a:r>
            <a:r>
              <a:rPr lang="pt-PT" sz="1200" dirty="0">
                <a:solidFill>
                  <a:srgbClr val="008CBA"/>
                </a:solidFill>
              </a:rPr>
              <a:t>________</a:t>
            </a:r>
            <a:endParaRPr lang="pt-PT" sz="1200" dirty="0">
              <a:solidFill>
                <a:srgbClr val="008CBA"/>
              </a:solidFill>
            </a:endParaRPr>
          </a:p>
          <a:p>
            <a:pPr algn="ctr"/>
            <a:r>
              <a:rPr lang="pt-PT" sz="3200" dirty="0">
                <a:solidFill>
                  <a:srgbClr val="008CBA"/>
                </a:solidFill>
              </a:rPr>
              <a:t>2021</a:t>
            </a:r>
            <a:endParaRPr lang="pt-PT" sz="3200" dirty="0">
              <a:solidFill>
                <a:srgbClr val="008CBA"/>
              </a:solidFill>
            </a:endParaRPr>
          </a:p>
          <a:p>
            <a:pPr algn="ctr"/>
            <a:r>
              <a:rPr lang="pt-PT" dirty="0">
                <a:solidFill>
                  <a:srgbClr val="008CBA"/>
                </a:solidFill>
              </a:rPr>
              <a:t>PRAIA</a:t>
            </a:r>
            <a:endParaRPr lang="pt-PT" dirty="0">
              <a:solidFill>
                <a:srgbClr val="008CBA"/>
              </a:solidFill>
            </a:endParaRPr>
          </a:p>
          <a:p>
            <a:pPr algn="ctr"/>
            <a:r>
              <a:rPr lang="pt-PT" sz="1200" dirty="0">
                <a:solidFill>
                  <a:srgbClr val="008CBA"/>
                </a:solidFill>
              </a:rPr>
              <a:t>ILHA DE SANTIAGO</a:t>
            </a:r>
            <a:endParaRPr lang="pt-PT" sz="1200" dirty="0">
              <a:solidFill>
                <a:srgbClr val="008CBA"/>
              </a:solidFill>
            </a:endParaRPr>
          </a:p>
          <a:p>
            <a:pPr algn="ctr"/>
            <a:r>
              <a:rPr lang="pt-PT" sz="2400" dirty="0">
                <a:solidFill>
                  <a:srgbClr val="008CBA"/>
                </a:solidFill>
              </a:rPr>
              <a:t>CABO VERDE</a:t>
            </a:r>
            <a:endParaRPr lang="pt-PT" sz="2400" dirty="0">
              <a:solidFill>
                <a:srgbClr val="008CBA"/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645" y="3507105"/>
            <a:ext cx="677545" cy="561975"/>
          </a:xfrm>
          <a:prstGeom prst="rect">
            <a:avLst/>
          </a:prstGeom>
        </p:spPr>
      </p:pic>
      <p:sp>
        <p:nvSpPr>
          <p:cNvPr id="11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ângulo Retângulo 12"/>
          <p:cNvSpPr/>
          <p:nvPr/>
        </p:nvSpPr>
        <p:spPr>
          <a:xfrm>
            <a:off x="-18415" y="23939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/>
          </a:p>
        </p:txBody>
      </p:sp>
      <p:pic>
        <p:nvPicPr>
          <p:cNvPr id="11" name="Imagem 10" descr="LOGO-Paises ecowa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6785" y="1587500"/>
            <a:ext cx="3897630" cy="3858260"/>
          </a:xfrm>
          <a:prstGeom prst="rect">
            <a:avLst/>
          </a:prstGeom>
        </p:spPr>
      </p:pic>
      <p:pic>
        <p:nvPicPr>
          <p:cNvPr id="2" name="Imagem 1" descr="logForu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" y="0"/>
            <a:ext cx="3207385" cy="1947545"/>
          </a:xfrm>
          <a:prstGeom prst="rect">
            <a:avLst/>
          </a:prstGeom>
        </p:spPr>
      </p:pic>
      <p:pic>
        <p:nvPicPr>
          <p:cNvPr id="7" name="Imagem 6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940" y="43815"/>
            <a:ext cx="4163060" cy="913765"/>
          </a:xfrm>
          <a:prstGeom prst="rect">
            <a:avLst/>
          </a:prstGeom>
        </p:spPr>
      </p:pic>
      <p:pic>
        <p:nvPicPr>
          <p:cNvPr id="15" name="Imagem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6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3" name="CaixaDeTexto 3"/>
          <p:cNvSpPr txBox="1"/>
          <p:nvPr/>
        </p:nvSpPr>
        <p:spPr>
          <a:xfrm>
            <a:off x="4383405" y="360045"/>
            <a:ext cx="6916420" cy="6338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85000"/>
              </a:lnSpc>
            </a:pPr>
            <a:r>
              <a:rPr lang="pt-PT" sz="1600" b="1" i="1" dirty="0" smtClean="0">
                <a:solidFill>
                  <a:srgbClr val="008CBA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SUMÁRIO DO ATLANTIC BUSINESS FÓRUM</a:t>
            </a:r>
            <a:endParaRPr lang="pt-PT" sz="1600" b="1" i="1" dirty="0" smtClean="0">
              <a:solidFill>
                <a:srgbClr val="008CBA"/>
              </a:solidFill>
              <a:latin typeface="Arial Narrow" panose="020B0606020202030204" pitchFamily="34" charset="0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85000"/>
              </a:lnSpc>
            </a:pPr>
            <a:r>
              <a:rPr lang="pt-PT" sz="1200" dirty="0" smtClean="0">
                <a:solidFill>
                  <a:srgbClr val="008CBA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■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Data do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Evento: 09 a 11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de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Junho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de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2021;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85000"/>
              </a:lnSpc>
            </a:pPr>
            <a:r>
              <a:rPr lang="pt-PT" sz="1200" dirty="0">
                <a:solidFill>
                  <a:srgbClr val="008CBA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■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Duração do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Evento: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 dias; 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85000"/>
              </a:lnSpc>
            </a:pPr>
            <a:r>
              <a:rPr lang="pt-PT" sz="1200" dirty="0">
                <a:solidFill>
                  <a:srgbClr val="008CBA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■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Local de realização: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cidade da Praia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– Ilha de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Santiago - Cabo Verde;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85000"/>
              </a:lnSpc>
            </a:pPr>
            <a:r>
              <a:rPr lang="pt-PT" sz="1200" dirty="0">
                <a:solidFill>
                  <a:srgbClr val="008CBA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■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O programa final será ajustado conforme o perfil dos participantes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inscritos;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85000"/>
              </a:lnSpc>
            </a:pPr>
            <a:r>
              <a:rPr lang="pt-PT" sz="1200" dirty="0">
                <a:solidFill>
                  <a:srgbClr val="008CBA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■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Entidades envolvidas: autoridades locais, Embaixadas, Agências de investimento,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Empresas, Instituições Financeiras nacionais e internacionais, Câmaras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de Comércio Locais,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Universidades, Empresas;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85000"/>
              </a:lnSpc>
            </a:pPr>
            <a:r>
              <a:rPr lang="pt-PT" sz="1200" dirty="0">
                <a:solidFill>
                  <a:srgbClr val="008CBA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■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A participação no Fórum Empresarial Internacional, incluindo: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85000"/>
              </a:lnSpc>
            </a:pPr>
            <a:r>
              <a:rPr lang="pt-PT" sz="1200" b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Ronda / Rodada de Negócios no dia 09 de Junho 2021, das 8:00 às 18:00;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lvl="1" algn="just">
              <a:lnSpc>
                <a:spcPct val="85000"/>
              </a:lnSpc>
            </a:pPr>
            <a:r>
              <a:rPr lang="pt-PT" sz="1200" b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Eventos de </a:t>
            </a:r>
            <a:r>
              <a:rPr lang="pt-PT" sz="1200" i="1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networking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lvl="1" algn="just">
              <a:lnSpc>
                <a:spcPct val="85000"/>
              </a:lnSpc>
            </a:pPr>
            <a:r>
              <a:rPr lang="pt-PT" sz="1200" b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Apresentação de oportunidades de negócio e de parceria em cada País da </a:t>
            </a:r>
            <a:r>
              <a:rPr lang="pt-PT" sz="12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CEDEAO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lvl="1" algn="just">
              <a:lnSpc>
                <a:spcPct val="85000"/>
              </a:lnSpc>
            </a:pPr>
            <a:r>
              <a:rPr lang="pt-PT" sz="1200" b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Apresentação de oportunidades de negócios e de parceria com empresas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de diferentes continentes;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lvl="1" algn="just">
              <a:lnSpc>
                <a:spcPct val="85000"/>
              </a:lnSpc>
            </a:pPr>
            <a:r>
              <a:rPr lang="pt-PT" sz="1200" b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Identificação de oportunidades de negócio nos seguintes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sectores: comércio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, indústria, turismo, agricultura, logística,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indústria agro-alimentar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 </a:t>
            </a:r>
            <a:r>
              <a:rPr lang="pt-PT" sz="12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TIC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;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lvl="1" algn="just">
              <a:lnSpc>
                <a:spcPct val="85000"/>
              </a:lnSpc>
            </a:pPr>
            <a:r>
              <a:rPr lang="pt-PT" sz="1200" b="1" dirty="0">
                <a:solidFill>
                  <a:srgbClr val="008CBA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Interação com as Câmaras de Comércio e Indústria locais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.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lvl="1" algn="just">
              <a:lnSpc>
                <a:spcPct val="60000"/>
              </a:lnSpc>
              <a:spcBef>
                <a:spcPts val="0"/>
              </a:spcBef>
              <a:spcAft>
                <a:spcPts val="0"/>
              </a:spcAft>
            </a:pP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just">
              <a:lnSpc>
                <a:spcPct val="85000"/>
              </a:lnSpc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O  Fórum Empresarial intitulado «</a:t>
            </a:r>
            <a:r>
              <a:rPr lang="pt-PT" sz="12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ATLANTIC BUSINESS FÓRUM»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 está organizado em;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just">
              <a:lnSpc>
                <a:spcPct val="85000"/>
              </a:lnSpc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Cinco (5) sessões para apresentação de oportunidades de negócio em cada País membro da CEDEAO;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just">
              <a:lnSpc>
                <a:spcPct val="85000"/>
              </a:lnSpc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Dois (2) Painéis Temáticos: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lvl="1" algn="just">
              <a:lnSpc>
                <a:spcPct val="85000"/>
              </a:lnSpc>
            </a:pPr>
            <a:r>
              <a:rPr sz="1200" b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Pa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nel 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I:   </a:t>
            </a:r>
            <a:r>
              <a:rPr sz="1200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</a:t>
            </a:r>
            <a:r>
              <a:rPr lang="fr-FR" sz="1200" i="1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FINANC</a:t>
            </a:r>
            <a:r>
              <a:rPr lang="pt-PT" altLang="fr-FR" sz="1200" i="1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IA</a:t>
            </a:r>
            <a:r>
              <a:rPr lang="fr-FR" sz="1200" i="1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MENT</a:t>
            </a:r>
            <a:r>
              <a:rPr lang="pt-PT" altLang="fr-FR" sz="1200" i="1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</a:t>
            </a:r>
            <a:r>
              <a:rPr lang="fr-FR" sz="1200" i="1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fr-FR" sz="1200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</a:t>
            </a:r>
            <a:r>
              <a:rPr lang="pt-PT" altLang="fr-FR" sz="1200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</a:t>
            </a:r>
            <a:r>
              <a:rPr lang="fr-FR" sz="1200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SECT</a:t>
            </a:r>
            <a:r>
              <a:rPr lang="pt-PT" altLang="fr-FR" sz="1200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OR </a:t>
            </a:r>
            <a:r>
              <a:rPr lang="fr-FR" sz="1200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PRIV</a:t>
            </a:r>
            <a:r>
              <a:rPr lang="pt-PT" altLang="fr-FR" sz="1200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ADO NA </a:t>
            </a:r>
            <a:r>
              <a:rPr lang="fr-FR" sz="1200" i="1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CEDEAO</a:t>
            </a:r>
            <a:r>
              <a:rPr lang="pt-PT" altLang="fr-FR" sz="1200" i="1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»; e</a:t>
            </a:r>
            <a:endParaRPr lang="pt-PT" altLang="fr-FR" sz="1200" b="1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lvl="1" algn="just">
              <a:lnSpc>
                <a:spcPct val="85000"/>
              </a:lnSpc>
            </a:pPr>
            <a:r>
              <a:rPr sz="1200" b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Pa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nel 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II: </a:t>
            </a:r>
            <a:r>
              <a:rPr altLang="it-I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</a:t>
            </a:r>
            <a:r>
              <a:rPr sz="1200" i="1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DESENVOLVIMENTO DA ECONOMIA DIGITAL EM ÁFRICA</a:t>
            </a:r>
            <a:r>
              <a:rPr lang="it-IT" sz="1200" b="1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altLang="it-IT" sz="1200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 importância das Start-Ups na Inovação de Mercado</a:t>
            </a:r>
            <a:r>
              <a:rPr lang="pt-PT" sz="1200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s</a:t>
            </a:r>
            <a:r>
              <a:rPr altLang="it-IT" sz="1200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e Empreendedorismo Jovem</a:t>
            </a:r>
            <a:r>
              <a:rPr altLang="it-I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.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marL="0" lvl="1" algn="just">
              <a:lnSpc>
                <a:spcPct val="45000"/>
              </a:lnSpc>
              <a:spcBef>
                <a:spcPts val="0"/>
              </a:spcBef>
              <a:spcAft>
                <a:spcPts val="0"/>
              </a:spcAft>
            </a:pP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just">
              <a:lnSpc>
                <a:spcPct val="85000"/>
              </a:lnSpc>
            </a:pPr>
            <a:r>
              <a:rPr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Três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Conferências temáticas sob o Slogan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«</a:t>
            </a:r>
            <a:r>
              <a:rPr lang="pt-PT" sz="1200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 UM ELO COM MERCADOS DE EXCELÊNCIAS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lvl="1" algn="just">
              <a:lnSpc>
                <a:spcPct val="85000"/>
              </a:lnSpc>
            </a:pPr>
            <a:r>
              <a:rPr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Conf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r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ê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nc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ia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I :  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</a:t>
            </a:r>
            <a:r>
              <a:rPr lang="pt-PT" sz="1200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ACESSO AO MERCADO PREFERENCIAL DA </a:t>
            </a:r>
            <a:r>
              <a:rPr sz="1200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CEDEAO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; </a:t>
            </a:r>
            <a:endParaRPr sz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lvl="1" algn="just">
              <a:lnSpc>
                <a:spcPct val="85000"/>
              </a:lnSpc>
            </a:pPr>
            <a:r>
              <a:rPr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r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ê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nc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ia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II:  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</a:t>
            </a:r>
            <a:r>
              <a:rPr lang="pt-PT" sz="1200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ACESSO AO MERCADO PREFERENCIAL DOS ESTADOS UNIDOS DE AMÉRICA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; e </a:t>
            </a:r>
            <a:endParaRPr sz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lvl="1" algn="just">
              <a:lnSpc>
                <a:spcPct val="85000"/>
              </a:lnSpc>
            </a:pPr>
            <a:r>
              <a:rPr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erência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III: 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</a:t>
            </a:r>
            <a:r>
              <a:rPr lang="pt-PT" sz="1200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ACESSO AO MERCADO PREFERENCIAL DA UNIÃO EUROPEIA</a:t>
            </a:r>
            <a:r>
              <a:rPr lang="pt-PT"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r>
              <a:rPr sz="12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.</a:t>
            </a:r>
            <a:endParaRPr sz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50000"/>
              </a:lnSpc>
              <a:spcBef>
                <a:spcPts val="0"/>
              </a:spcBef>
              <a:spcAft>
                <a:spcPts val="0"/>
              </a:spcAft>
            </a:pP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just">
              <a:lnSpc>
                <a:spcPct val="85000"/>
              </a:lnSpc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Uma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Ronda / Rodada de Negócios, previamente programado, a realizar no dia 9 de Junho de 2021.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just">
              <a:lnSpc>
                <a:spcPct val="50000"/>
              </a:lnSpc>
              <a:spcBef>
                <a:spcPts val="0"/>
              </a:spcBef>
              <a:spcAft>
                <a:spcPts val="0"/>
              </a:spcAft>
            </a:pP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just">
              <a:lnSpc>
                <a:spcPct val="85000"/>
              </a:lnSpc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Após as intervenções iniciais dos oradores convidados, seguir-se-ão 3 blocos de apresentações. Cada bloco será representado por 5 países membros da </a:t>
            </a:r>
            <a:r>
              <a:rPr lang="pt-PT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CEDEAO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. Cada bloco terá uma duração de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2 horas,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 cabendo a cada País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24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minutos para apresentar as oportunidades de negócio e de parcerias empresariais no respectivo mercado. </a:t>
            </a: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just">
              <a:lnSpc>
                <a:spcPct val="50000"/>
              </a:lnSpc>
              <a:spcBef>
                <a:spcPts val="0"/>
              </a:spcBef>
              <a:spcAft>
                <a:spcPts val="0"/>
              </a:spcAft>
            </a:pP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just">
              <a:lnSpc>
                <a:spcPct val="85000"/>
              </a:lnSpc>
            </a:pPr>
            <a:r>
              <a:rPr lang="pt-PT" alt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Um serviço personalizado, gerido através de uma plataforma web própria, será colocado permanentemente à disposição dos participantes, por forma a possibilitar o acesso, independentemente da localização geográfica dos interessados, antes, durante e depois do evento, quer as oportunidades de negócio, quer as oportunidades de parcerias empresariais e de investimentos, incluindo o acesso a uma base de dados multissectorial</a:t>
            </a:r>
            <a:r>
              <a:rPr lang="pt-BR" alt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.</a:t>
            </a:r>
            <a:endParaRPr lang="pt-BR" altLang="pt-PT" sz="12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just">
              <a:lnSpc>
                <a:spcPct val="50000"/>
              </a:lnSpc>
              <a:spcBef>
                <a:spcPts val="0"/>
              </a:spcBef>
              <a:spcAft>
                <a:spcPts val="0"/>
              </a:spcAft>
            </a:pPr>
            <a:endParaRPr lang="pt-BR" altLang="pt-PT" sz="12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just">
              <a:lnSpc>
                <a:spcPct val="85000"/>
              </a:lnSpc>
            </a:pPr>
            <a:r>
              <a:rPr lang="pt-BR" alt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A documentação do </a:t>
            </a:r>
            <a:r>
              <a:rPr lang="pt-PT" altLang="pt-BR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«</a:t>
            </a:r>
            <a:r>
              <a:rPr lang="pt-BR" altLang="pt-PT" sz="12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ATLANTIC BUSINESS FORUM</a:t>
            </a:r>
            <a:r>
              <a:rPr lang="pt-PT" altLang="pt-BR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»</a:t>
            </a:r>
            <a:r>
              <a:rPr lang="pt-BR" alt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inclui, para além deste documento, os pacotes e as condições de participação, dois outros documentos: um documento específico relacionado com o funcionamento da </a:t>
            </a:r>
            <a:r>
              <a:rPr lang="pt-PT" altLang="pt-BR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«</a:t>
            </a:r>
            <a:r>
              <a:rPr lang="pt-PT" altLang="pt-BR" sz="12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RONDA / </a:t>
            </a:r>
            <a:r>
              <a:rPr lang="pt-BR" altLang="pt-PT" sz="12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RODADA DE NEGÓCIOS</a:t>
            </a:r>
            <a:r>
              <a:rPr lang="pt-PT" altLang="pt-BR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»</a:t>
            </a:r>
            <a:r>
              <a:rPr lang="pt-BR" alt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d</a:t>
            </a:r>
            <a:r>
              <a:rPr lang="pt-PT" altLang="pt-BR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e</a:t>
            </a:r>
            <a:r>
              <a:rPr lang="pt-BR" alt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9 de junho de 2021 e uma apresentação do mercado da </a:t>
            </a:r>
            <a:r>
              <a:rPr lang="pt-BR" altLang="pt-PT" sz="12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CEDEAO </a:t>
            </a:r>
            <a:r>
              <a:rPr lang="pt-PT" altLang="pt-BR" sz="12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(Visão do conjunto)</a:t>
            </a:r>
            <a:r>
              <a:rPr lang="pt-BR" alt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.</a:t>
            </a:r>
            <a:endParaRPr lang="pt-BR" altLang="pt-PT" sz="12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ângulo Retângulo 12"/>
          <p:cNvSpPr/>
          <p:nvPr/>
        </p:nvSpPr>
        <p:spPr>
          <a:xfrm>
            <a:off x="0" y="23939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/>
          </a:p>
        </p:txBody>
      </p:sp>
      <p:pic>
        <p:nvPicPr>
          <p:cNvPr id="18" name="Imagem 17" descr="LOGO-Paises ecowa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1435" y="1323340"/>
            <a:ext cx="3897630" cy="3858260"/>
          </a:xfrm>
          <a:prstGeom prst="rect">
            <a:avLst/>
          </a:prstGeom>
        </p:spPr>
      </p:pic>
      <p:sp>
        <p:nvSpPr>
          <p:cNvPr id="3" name="Rectangle 5"/>
          <p:cNvSpPr/>
          <p:nvPr/>
        </p:nvSpPr>
        <p:spPr>
          <a:xfrm>
            <a:off x="5935526" y="4432050"/>
            <a:ext cx="968704" cy="84031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i="1" dirty="0">
                <a:solidFill>
                  <a:srgbClr val="008080"/>
                </a:solidFill>
                <a:latin typeface="Arial Narrow" panose="020B0606020202030204" pitchFamily="34" charset="0"/>
              </a:rPr>
              <a:t>PLANO</a:t>
            </a:r>
            <a:endParaRPr lang="pt-PT" b="1" i="1" dirty="0">
              <a:solidFill>
                <a:srgbClr val="00808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ight Arrow 6"/>
          <p:cNvSpPr/>
          <p:nvPr/>
        </p:nvSpPr>
        <p:spPr>
          <a:xfrm>
            <a:off x="6948946" y="4393950"/>
            <a:ext cx="445294" cy="891117"/>
          </a:xfrm>
          <a:prstGeom prst="rightArrow">
            <a:avLst/>
          </a:prstGeom>
          <a:solidFill>
            <a:srgbClr val="3EA4B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5" name="Rectangle 7"/>
          <p:cNvSpPr/>
          <p:nvPr/>
        </p:nvSpPr>
        <p:spPr>
          <a:xfrm>
            <a:off x="7494773" y="3562264"/>
            <a:ext cx="1565672" cy="57573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1200" i="1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Focado nos negócios</a:t>
            </a:r>
            <a:endParaRPr lang="pt-PT" sz="12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20"/>
          <p:cNvSpPr/>
          <p:nvPr/>
        </p:nvSpPr>
        <p:spPr>
          <a:xfrm>
            <a:off x="7487109" y="4182919"/>
            <a:ext cx="1565672" cy="57573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1200" i="1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Centrado nas oportunidades</a:t>
            </a:r>
            <a:endParaRPr lang="pt-PT" sz="12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22"/>
          <p:cNvSpPr/>
          <p:nvPr/>
        </p:nvSpPr>
        <p:spPr>
          <a:xfrm>
            <a:off x="7479965" y="4842683"/>
            <a:ext cx="1565672" cy="57573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1200" i="1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Realista</a:t>
            </a:r>
            <a:endParaRPr lang="pt-PT" sz="12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23"/>
          <p:cNvSpPr/>
          <p:nvPr/>
        </p:nvSpPr>
        <p:spPr>
          <a:xfrm>
            <a:off x="7495205" y="5507317"/>
            <a:ext cx="1565672" cy="57573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1200" i="1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Estratégico</a:t>
            </a:r>
            <a:endParaRPr lang="pt-PT" sz="12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11726" y="4380616"/>
            <a:ext cx="1188244" cy="82761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1400">
                <a:solidFill>
                  <a:schemeClr val="tx1"/>
                </a:solidFill>
                <a:sym typeface="+mn-ea"/>
              </a:rPr>
              <a:t>Acções</a:t>
            </a:r>
            <a:endParaRPr lang="pt-PT" sz="1400" dirty="0">
              <a:solidFill>
                <a:schemeClr val="tx1"/>
              </a:solidFill>
            </a:endParaRPr>
          </a:p>
        </p:txBody>
      </p:sp>
      <p:sp>
        <p:nvSpPr>
          <p:cNvPr id="17" name="Right Arrow 24"/>
          <p:cNvSpPr/>
          <p:nvPr/>
        </p:nvSpPr>
        <p:spPr>
          <a:xfrm>
            <a:off x="9070640" y="4349500"/>
            <a:ext cx="445294" cy="889000"/>
          </a:xfrm>
          <a:prstGeom prst="rightArrow">
            <a:avLst/>
          </a:prstGeom>
          <a:solidFill>
            <a:srgbClr val="3EA4B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27" name="Rectangle 25"/>
          <p:cNvSpPr/>
          <p:nvPr/>
        </p:nvSpPr>
        <p:spPr>
          <a:xfrm>
            <a:off x="10937177" y="4400301"/>
            <a:ext cx="1188244" cy="825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PT" sz="1400">
                <a:solidFill>
                  <a:schemeClr val="tx1"/>
                </a:solidFill>
                <a:sym typeface="+mn-ea"/>
              </a:rPr>
              <a:t>Resultados</a:t>
            </a:r>
            <a:endParaRPr lang="pt-PT" sz="1400" dirty="0">
              <a:solidFill>
                <a:schemeClr val="tx1"/>
              </a:solidFill>
            </a:endParaRPr>
          </a:p>
        </p:txBody>
      </p:sp>
      <p:sp>
        <p:nvSpPr>
          <p:cNvPr id="29" name="Right Arrow 26"/>
          <p:cNvSpPr/>
          <p:nvPr/>
        </p:nvSpPr>
        <p:spPr>
          <a:xfrm>
            <a:off x="10487359" y="4368550"/>
            <a:ext cx="445294" cy="891117"/>
          </a:xfrm>
          <a:prstGeom prst="rightArrow">
            <a:avLst/>
          </a:prstGeom>
          <a:solidFill>
            <a:srgbClr val="3EA4B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0" name="Rectangle 10"/>
          <p:cNvSpPr/>
          <p:nvPr/>
        </p:nvSpPr>
        <p:spPr>
          <a:xfrm>
            <a:off x="9721044" y="5342216"/>
            <a:ext cx="255984" cy="143086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1" name="Right Arrow 30"/>
          <p:cNvSpPr/>
          <p:nvPr/>
        </p:nvSpPr>
        <p:spPr>
          <a:xfrm rot="16200000">
            <a:off x="5698848" y="5763169"/>
            <a:ext cx="1405467" cy="500063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2" name="Rectangle 11"/>
          <p:cNvSpPr/>
          <p:nvPr/>
        </p:nvSpPr>
        <p:spPr>
          <a:xfrm>
            <a:off x="6286170" y="6386792"/>
            <a:ext cx="3684984" cy="44873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140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Reavaliação</a:t>
            </a:r>
            <a:endParaRPr lang="pt-PT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Imagem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" name="Imagem 1" descr="logForu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39565" cy="2513330"/>
          </a:xfrm>
          <a:prstGeom prst="rect">
            <a:avLst/>
          </a:prstGeom>
        </p:spPr>
      </p:pic>
      <p:pic>
        <p:nvPicPr>
          <p:cNvPr id="11" name="Imagem 10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0" y="109855"/>
            <a:ext cx="5207000" cy="1143000"/>
          </a:xfrm>
          <a:prstGeom prst="rect">
            <a:avLst/>
          </a:prstGeom>
        </p:spPr>
      </p:pic>
      <p:sp>
        <p:nvSpPr>
          <p:cNvPr id="19" name="TextBox 28"/>
          <p:cNvSpPr txBox="1"/>
          <p:nvPr/>
        </p:nvSpPr>
        <p:spPr>
          <a:xfrm>
            <a:off x="4656455" y="1256030"/>
            <a:ext cx="6859905" cy="23031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Cabo Verde tem uma s</a:t>
            </a:r>
            <a:r>
              <a:rPr lang="pt-PT" altLang="pt-PT" sz="120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ituação geográfica privilegiada</a:t>
            </a:r>
            <a:r>
              <a:rPr lang="pt-PT" altLang="pt-PT" sz="1200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na confluência de 3 continentes: Europa, África e América. Cabo Verde está a menos de 1 (uma) hora de voo do continente Africano; a menos de 3 (três) horas de voo do continente Europeu e a cerca de 4 (quatro) horas de voo do continente Americano. </a:t>
            </a:r>
            <a:endParaRPr lang="pt-PT" alt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pt-PT" alt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alt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Cabo Verde dispõe de legislação que acomodam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empresas</a:t>
            </a:r>
            <a:r>
              <a:rPr 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altLang="en-US" sz="1200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estabelecidas no Centro Internacional Industrial; no Centro Internacional de Comércio e no Centro Internacional de Prestação de Serviços,</a:t>
            </a:r>
            <a:r>
              <a:rPr 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desenvolvendo </a:t>
            </a:r>
            <a:r>
              <a:rPr lang="en-US" sz="1200" dirty="0" err="1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actividades</a:t>
            </a:r>
            <a:r>
              <a:rPr 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alt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industrias, </a:t>
            </a:r>
            <a:r>
              <a:rPr 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de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exportação</a:t>
            </a:r>
            <a:r>
              <a:rPr 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e</a:t>
            </a:r>
            <a:r>
              <a:rPr lang="pt-PT" alt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de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reexportação</a:t>
            </a:r>
            <a:r>
              <a:rPr 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, </a:t>
            </a:r>
            <a:r>
              <a:rPr lang="en-US" sz="1200" dirty="0" err="1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assim</a:t>
            </a:r>
            <a:r>
              <a:rPr 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como</a:t>
            </a:r>
            <a:r>
              <a:rPr 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de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prestação de serviços, beneficiando neste âmbito de </a:t>
            </a:r>
            <a:r>
              <a:rPr lang="pt-PT" sz="1200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incentivos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especiais, quer a nível fiscal, quer a nível aduaneira, possibilitando assim que as indústrias e </a:t>
            </a:r>
            <a:r>
              <a:rPr lang="pt-PT" sz="1200" dirty="0" err="1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actividades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económicas, em geral, possam tirar partido de mercados relevantes em que Cabo Verde é parte integrante como é o caso da </a:t>
            </a:r>
            <a:r>
              <a:rPr lang="pt-PT" sz="1200" i="1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CEDEAO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, cerca de 400 milhões de consumidores, ou ainda, beneficiando de Acordos de Parcerias Especiais com a União Europeia (</a:t>
            </a:r>
            <a:r>
              <a:rPr lang="pt-PT" sz="1200" i="1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SPG</a:t>
            </a:r>
            <a:r>
              <a:rPr lang="pt-PT" sz="1200" i="1" baseline="300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+</a:t>
            </a:r>
            <a:r>
              <a:rPr lang="pt-PT" sz="1200" i="1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- Sistema de Preferências Generalizado) e com os Estados Unidos da América</a:t>
            </a:r>
            <a:r>
              <a:rPr lang="pt-PT" sz="1200" i="1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(AGOA)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.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pt-PT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Exportar e reexportar a partir de Cabo Verde com base no conceito de Entreposto Comercial  a coberto da legislação que enquadre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o Centro Internacional de Comércio </a:t>
            </a:r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constitui uma oportunidade que as empresas e as indústrias de qualquer País podem beneficiar com vantagens e segurança.</a:t>
            </a:r>
            <a:endParaRPr lang="pt-PT" sz="1200" dirty="0" smtClean="0">
              <a:solidFill>
                <a:schemeClr val="tx1"/>
              </a:solidFill>
              <a:latin typeface="Arial Narrow" panose="020B0606020202030204" pitchFamily="34" charset="0"/>
              <a:sym typeface="+mn-ea"/>
            </a:endParaRPr>
          </a:p>
        </p:txBody>
      </p:sp>
      <p:sp>
        <p:nvSpPr>
          <p:cNvPr id="16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ângulo Retângulo 12"/>
          <p:cNvSpPr/>
          <p:nvPr/>
        </p:nvSpPr>
        <p:spPr>
          <a:xfrm>
            <a:off x="1270" y="23939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/>
          </a:p>
        </p:txBody>
      </p:sp>
      <p:sp>
        <p:nvSpPr>
          <p:cNvPr id="16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pic>
        <p:nvPicPr>
          <p:cNvPr id="3" name="Imagem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8971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Imagem 10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0" y="109855"/>
            <a:ext cx="5207000" cy="1143000"/>
          </a:xfrm>
          <a:prstGeom prst="rect">
            <a:avLst/>
          </a:prstGeom>
        </p:spPr>
      </p:pic>
      <p:sp>
        <p:nvSpPr>
          <p:cNvPr id="101" name="CaixaDeTexto 67"/>
          <p:cNvSpPr txBox="1"/>
          <p:nvPr/>
        </p:nvSpPr>
        <p:spPr>
          <a:xfrm>
            <a:off x="9726930" y="3755390"/>
            <a:ext cx="2466340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pt-PT" sz="2400" dirty="0" smtClean="0">
                <a:solidFill>
                  <a:srgbClr val="008CBA"/>
                </a:solidFill>
                <a:sym typeface="+mn-ea"/>
              </a:rPr>
              <a:t>09 -11 JUNHO</a:t>
            </a:r>
            <a:endParaRPr lang="pt-PT" sz="2400" dirty="0">
              <a:solidFill>
                <a:srgbClr val="008CBA"/>
              </a:solidFill>
            </a:endParaRPr>
          </a:p>
          <a:p>
            <a:pPr algn="ctr"/>
            <a:r>
              <a:rPr lang="pt-PT" sz="1200" dirty="0">
                <a:solidFill>
                  <a:srgbClr val="008CBA"/>
                </a:solidFill>
              </a:rPr>
              <a:t>________</a:t>
            </a:r>
            <a:r>
              <a:rPr lang="pt-PT" sz="1400" baseline="-25000" dirty="0">
                <a:solidFill>
                  <a:srgbClr val="008CBA"/>
                </a:solidFill>
              </a:rPr>
              <a:t>■</a:t>
            </a:r>
            <a:r>
              <a:rPr lang="pt-PT" sz="1200" dirty="0">
                <a:solidFill>
                  <a:srgbClr val="008CBA"/>
                </a:solidFill>
              </a:rPr>
              <a:t>________</a:t>
            </a:r>
            <a:endParaRPr lang="pt-PT" sz="1200" dirty="0">
              <a:solidFill>
                <a:srgbClr val="008CBA"/>
              </a:solidFill>
            </a:endParaRPr>
          </a:p>
          <a:p>
            <a:pPr algn="ctr"/>
            <a:r>
              <a:rPr lang="pt-PT" sz="3200" dirty="0">
                <a:solidFill>
                  <a:srgbClr val="008CBA"/>
                </a:solidFill>
              </a:rPr>
              <a:t>2021</a:t>
            </a:r>
            <a:endParaRPr lang="pt-PT" sz="3200" dirty="0">
              <a:solidFill>
                <a:srgbClr val="008CBA"/>
              </a:solidFill>
            </a:endParaRPr>
          </a:p>
          <a:p>
            <a:pPr algn="ctr"/>
            <a:r>
              <a:rPr lang="pt-PT" dirty="0">
                <a:solidFill>
                  <a:srgbClr val="008CBA"/>
                </a:solidFill>
              </a:rPr>
              <a:t>PRAIA</a:t>
            </a:r>
            <a:endParaRPr lang="pt-PT" dirty="0">
              <a:solidFill>
                <a:srgbClr val="008CBA"/>
              </a:solidFill>
            </a:endParaRPr>
          </a:p>
          <a:p>
            <a:pPr algn="ctr"/>
            <a:r>
              <a:rPr lang="pt-PT" sz="1200" dirty="0">
                <a:solidFill>
                  <a:srgbClr val="008CBA"/>
                </a:solidFill>
              </a:rPr>
              <a:t>ILHA DE SANTIAGO</a:t>
            </a:r>
            <a:endParaRPr lang="pt-PT" sz="1200" dirty="0">
              <a:solidFill>
                <a:srgbClr val="008CBA"/>
              </a:solidFill>
            </a:endParaRPr>
          </a:p>
          <a:p>
            <a:pPr algn="ctr"/>
            <a:r>
              <a:rPr lang="pt-PT" sz="2400" dirty="0">
                <a:solidFill>
                  <a:srgbClr val="008CBA"/>
                </a:solidFill>
              </a:rPr>
              <a:t>CABO VERDE</a:t>
            </a:r>
            <a:endParaRPr lang="pt-PT" sz="2400" dirty="0">
              <a:solidFill>
                <a:srgbClr val="008CBA"/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550" y="5633085"/>
            <a:ext cx="677545" cy="561975"/>
          </a:xfrm>
          <a:prstGeom prst="rect">
            <a:avLst/>
          </a:prstGeom>
        </p:spPr>
      </p:pic>
      <p:pic>
        <p:nvPicPr>
          <p:cNvPr id="4" name="Imagem 3" descr="logForu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139565" cy="2513330"/>
          </a:xfrm>
          <a:prstGeom prst="rect">
            <a:avLst/>
          </a:prstGeom>
        </p:spPr>
      </p:pic>
      <p:pic>
        <p:nvPicPr>
          <p:cNvPr id="10" name="Imagem 9" descr="LOGO-Paises ecowa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9035" y="1750060"/>
            <a:ext cx="3897630" cy="3858260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5902960" y="1961515"/>
            <a:ext cx="2929255" cy="3759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Países membros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Países de língua francesa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Países de língua inglesa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Países de língua portuguesas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Moedas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Mercado regional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Area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PIB 2018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Importações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Exportações</a:t>
            </a:r>
            <a:endParaRPr lang="pt-PT" sz="1200" b="1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Taxa de crescimento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Objectivo de integração em todos os domínios: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713470" y="1964055"/>
            <a:ext cx="2484755" cy="44259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:15;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8;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5;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2;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8;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400 milhões de consumidores; 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5.114.195  de Km2; 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629,5 biliões de dólares em 2018;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80,4 biliões de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US dólares;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137 biliões de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US dólares;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6.1 % em 2014;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4,2% em 2015;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3.1% em 2018;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:Indústria;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Agricultura;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Ambiente;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Infraestructuras;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Saúde;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Educação;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Finanças;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Economia;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Moeda.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960745" y="1497965"/>
            <a:ext cx="21812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PT" sz="1600" b="1" i="1" dirty="0">
                <a:solidFill>
                  <a:srgbClr val="008CBA"/>
                </a:solidFill>
                <a:latin typeface="Arial Narrow" panose="020B0606020202030204" pitchFamily="34" charset="0"/>
              </a:rPr>
              <a:t>CEDEAO - EM NÚMERO</a:t>
            </a:r>
            <a:endParaRPr lang="pt-PT" sz="1600" b="1" i="1" dirty="0">
              <a:solidFill>
                <a:srgbClr val="008CBA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Triângulo Retângulo 12"/>
          <p:cNvSpPr/>
          <p:nvPr/>
        </p:nvSpPr>
        <p:spPr>
          <a:xfrm>
            <a:off x="-5080" y="23939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/>
          </a:p>
        </p:txBody>
      </p:sp>
      <p:sp>
        <p:nvSpPr>
          <p:cNvPr id="19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pic>
        <p:nvPicPr>
          <p:cNvPr id="6" name="Imagem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8971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Imagem 7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0" y="109855"/>
            <a:ext cx="5207000" cy="1143000"/>
          </a:xfrm>
          <a:prstGeom prst="rect">
            <a:avLst/>
          </a:prstGeom>
        </p:spPr>
      </p:pic>
      <p:pic>
        <p:nvPicPr>
          <p:cNvPr id="2" name="Marcador de Posição de Conteúdo 1" descr="logForum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270" y="-3810"/>
            <a:ext cx="4370070" cy="2653665"/>
          </a:xfrm>
          <a:prstGeom prst="rect">
            <a:avLst/>
          </a:prstGeom>
        </p:spPr>
      </p:pic>
      <p:pic>
        <p:nvPicPr>
          <p:cNvPr id="12" name="Imagem 11" descr="LOGO-Paises ecowa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6360" y="2037715"/>
            <a:ext cx="3897630" cy="3858260"/>
          </a:xfrm>
          <a:prstGeom prst="rect">
            <a:avLst/>
          </a:prstGeom>
        </p:spPr>
      </p:pic>
      <p:sp>
        <p:nvSpPr>
          <p:cNvPr id="17" name="CaixaDeTexto 67"/>
          <p:cNvSpPr txBox="1"/>
          <p:nvPr/>
        </p:nvSpPr>
        <p:spPr>
          <a:xfrm>
            <a:off x="9726930" y="3701415"/>
            <a:ext cx="2466340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pt-PT" sz="2400" dirty="0" smtClean="0">
                <a:solidFill>
                  <a:srgbClr val="008CBA"/>
                </a:solidFill>
                <a:sym typeface="+mn-ea"/>
              </a:rPr>
              <a:t>09-11 JUNHO</a:t>
            </a:r>
            <a:endParaRPr lang="pt-PT" sz="2400" dirty="0">
              <a:solidFill>
                <a:srgbClr val="008CBA"/>
              </a:solidFill>
            </a:endParaRPr>
          </a:p>
          <a:p>
            <a:pPr algn="ctr"/>
            <a:r>
              <a:rPr lang="pt-PT" sz="1200" dirty="0">
                <a:solidFill>
                  <a:srgbClr val="008CBA"/>
                </a:solidFill>
              </a:rPr>
              <a:t>________</a:t>
            </a:r>
            <a:r>
              <a:rPr lang="pt-PT" sz="1400" baseline="-25000" dirty="0">
                <a:solidFill>
                  <a:srgbClr val="008CBA"/>
                </a:solidFill>
              </a:rPr>
              <a:t>■</a:t>
            </a:r>
            <a:r>
              <a:rPr lang="pt-PT" sz="1200" dirty="0">
                <a:solidFill>
                  <a:srgbClr val="008CBA"/>
                </a:solidFill>
              </a:rPr>
              <a:t>________</a:t>
            </a:r>
            <a:endParaRPr lang="pt-PT" sz="1200" dirty="0">
              <a:solidFill>
                <a:srgbClr val="008CBA"/>
              </a:solidFill>
            </a:endParaRPr>
          </a:p>
          <a:p>
            <a:pPr algn="ctr"/>
            <a:r>
              <a:rPr lang="pt-PT" sz="3200" dirty="0">
                <a:solidFill>
                  <a:srgbClr val="008CBA"/>
                </a:solidFill>
              </a:rPr>
              <a:t>2021</a:t>
            </a:r>
            <a:endParaRPr lang="pt-PT" sz="3200" dirty="0">
              <a:solidFill>
                <a:srgbClr val="008CBA"/>
              </a:solidFill>
            </a:endParaRPr>
          </a:p>
          <a:p>
            <a:pPr algn="ctr"/>
            <a:r>
              <a:rPr lang="pt-PT" dirty="0">
                <a:solidFill>
                  <a:srgbClr val="008CBA"/>
                </a:solidFill>
              </a:rPr>
              <a:t>PRAIA</a:t>
            </a:r>
            <a:endParaRPr lang="pt-PT" dirty="0">
              <a:solidFill>
                <a:srgbClr val="008CBA"/>
              </a:solidFill>
            </a:endParaRPr>
          </a:p>
          <a:p>
            <a:pPr algn="ctr"/>
            <a:r>
              <a:rPr lang="pt-PT" sz="1200" dirty="0">
                <a:solidFill>
                  <a:srgbClr val="008CBA"/>
                </a:solidFill>
              </a:rPr>
              <a:t>ILHA DE SANTIAGO</a:t>
            </a:r>
            <a:endParaRPr lang="pt-PT" sz="1200" dirty="0">
              <a:solidFill>
                <a:srgbClr val="008CBA"/>
              </a:solidFill>
            </a:endParaRPr>
          </a:p>
          <a:p>
            <a:pPr algn="ctr"/>
            <a:r>
              <a:rPr lang="pt-PT" sz="2400" dirty="0">
                <a:solidFill>
                  <a:srgbClr val="008CBA"/>
                </a:solidFill>
              </a:rPr>
              <a:t>CABO VERDE</a:t>
            </a:r>
            <a:endParaRPr lang="pt-PT" sz="2400" dirty="0">
              <a:solidFill>
                <a:srgbClr val="008CBA"/>
              </a:solidFill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780" y="5579110"/>
            <a:ext cx="677545" cy="561975"/>
          </a:xfrm>
          <a:prstGeom prst="rect">
            <a:avLst/>
          </a:prstGeom>
        </p:spPr>
      </p:pic>
      <p:sp>
        <p:nvSpPr>
          <p:cNvPr id="3" name="TextBox 96"/>
          <p:cNvSpPr txBox="1"/>
          <p:nvPr/>
        </p:nvSpPr>
        <p:spPr>
          <a:xfrm>
            <a:off x="6207760" y="2249805"/>
            <a:ext cx="4015105" cy="17583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O projeto de integração monetária na </a:t>
            </a:r>
            <a:r>
              <a:rPr lang="pt-PT" sz="1200" i="1">
                <a:solidFill>
                  <a:schemeClr val="tx1"/>
                </a:solidFill>
                <a:latin typeface="Arial Narrow" panose="020B0606020202030204" pitchFamily="34" charset="0"/>
              </a:rPr>
              <a:t>CEDEAO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 adevém de um interesse fundamental no contexto da globalização económica e financeiro. É assumido pelas autoridades regionais como uma etapa decisiva para uma integração efetiva na economia mundial.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ts val="1300"/>
              </a:lnSpc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Os desafios são expressos em termos de crescimento do comércio intra-regional, da construção de um espaço económico atraente e  macroeconómico estável.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CaixaDeTexto 1"/>
          <p:cNvSpPr txBox="1"/>
          <p:nvPr/>
        </p:nvSpPr>
        <p:spPr>
          <a:xfrm>
            <a:off x="6304280" y="1832610"/>
            <a:ext cx="35718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PT" sz="1600" i="1" dirty="0">
                <a:solidFill>
                  <a:srgbClr val="008CBA"/>
                </a:solidFill>
                <a:latin typeface="Arial Narrow" panose="020B0606020202030204" pitchFamily="34" charset="0"/>
              </a:rPr>
              <a:t>INTEGRAÇÃO MONETÁRIA NA  CEDEAO</a:t>
            </a:r>
            <a:endParaRPr lang="pt-PT" sz="1600" i="1" dirty="0">
              <a:solidFill>
                <a:srgbClr val="008CBA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ângulo Retângulo 12"/>
          <p:cNvSpPr/>
          <p:nvPr/>
        </p:nvSpPr>
        <p:spPr>
          <a:xfrm>
            <a:off x="0" y="23939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/>
          </a:p>
        </p:txBody>
      </p:sp>
      <p:pic>
        <p:nvPicPr>
          <p:cNvPr id="7" name="Imagem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Imagem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8971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Imagem 8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0" y="109855"/>
            <a:ext cx="5207000" cy="1143000"/>
          </a:xfrm>
          <a:prstGeom prst="rect">
            <a:avLst/>
          </a:prstGeom>
        </p:spPr>
      </p:pic>
      <p:pic>
        <p:nvPicPr>
          <p:cNvPr id="2" name="Marcador de Posição de Conteúdo 1" descr="logForum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270" y="-3810"/>
            <a:ext cx="4370070" cy="2653665"/>
          </a:xfrm>
          <a:prstGeom prst="rect">
            <a:avLst/>
          </a:prstGeom>
        </p:spPr>
      </p:pic>
      <p:pic>
        <p:nvPicPr>
          <p:cNvPr id="12" name="Imagem 11" descr="LOGO-Paises ecowa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675" y="2034540"/>
            <a:ext cx="3897630" cy="3858260"/>
          </a:xfrm>
          <a:prstGeom prst="rect">
            <a:avLst/>
          </a:prstGeom>
        </p:spPr>
      </p:pic>
      <p:sp>
        <p:nvSpPr>
          <p:cNvPr id="19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3" name="TextBox 96"/>
          <p:cNvSpPr txBox="1"/>
          <p:nvPr/>
        </p:nvSpPr>
        <p:spPr>
          <a:xfrm>
            <a:off x="5404765" y="1941303"/>
            <a:ext cx="3168352" cy="4592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Fundação: 28 de Maio de 1975;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Área: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5.114.210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[ km2 ];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Nº de países: 15;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População: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387.510.869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[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estimativas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para 2019 ];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Utilizadores da Internet em 2000: </a:t>
            </a:r>
            <a:r>
              <a:rPr lang="pt-PT" sz="1200" i="1" smtClean="0">
                <a:solidFill>
                  <a:schemeClr val="tx1"/>
                </a:solidFill>
                <a:latin typeface="Arial Narrow" panose="020B0606020202030204" pitchFamily="34" charset="0"/>
              </a:rPr>
              <a:t>485.800</a:t>
            </a:r>
            <a:r>
              <a:rPr lang="pt-PT" sz="1200" i="1">
                <a:solidFill>
                  <a:schemeClr val="tx1"/>
                </a:solidFill>
                <a:latin typeface="Arial Narrow" panose="020B0606020202030204" pitchFamily="34" charset="0"/>
              </a:rPr>
              <a:t>;</a:t>
            </a:r>
            <a:endParaRPr lang="pt-PT" sz="1200" i="1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Utilizadores da Internet em 2019: </a:t>
            </a:r>
            <a:r>
              <a:rPr lang="pt-PT" sz="1200" i="1" smtClean="0">
                <a:solidFill>
                  <a:schemeClr val="tx1"/>
                </a:solidFill>
                <a:latin typeface="Arial Narrow" panose="020B0606020202030204" pitchFamily="34" charset="0"/>
              </a:rPr>
              <a:t>187.527.756</a:t>
            </a:r>
            <a:r>
              <a:rPr lang="pt-PT" sz="1200" i="1">
                <a:solidFill>
                  <a:schemeClr val="tx1"/>
                </a:solidFill>
                <a:latin typeface="Arial Narrow" panose="020B0606020202030204" pitchFamily="34" charset="0"/>
              </a:rPr>
              <a:t>;</a:t>
            </a:r>
            <a:endParaRPr lang="pt-PT" sz="1200" i="1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Comércio anual: 208,1 biliões de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US dólares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Importações: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80,4 biliões de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US dólares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Exportações: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137 biliões de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US dólares;</a:t>
            </a:r>
            <a:endParaRPr lang="pt-PT" sz="120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Principais produtos exportados:</a:t>
            </a:r>
            <a:endParaRPr lang="pt-PT" sz="1200" b="1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Combustíveis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75%;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Cacau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e alimentos derivados; 5%;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Pedras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preciosas: 3%;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Algodão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1%;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Frutas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comestíveis: 1%;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Borracha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1%;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Plásticos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1%;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Madeira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e derivados: 1%;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Peixe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e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Mariscos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 1%;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chemeClr val="tx1"/>
                </a:solidFill>
                <a:latin typeface="Arial Narrow" panose="020B0606020202030204" pitchFamily="34" charset="0"/>
              </a:rPr>
              <a:t>Principais destinos das exportações:</a:t>
            </a:r>
            <a:endParaRPr lang="pt-PT" sz="1200" b="1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Europa: 28%;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União Europeia: 23%;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Américas: 40%;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Ásia e Oceânia: 16%;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Próximo e Médio Oriente: 0,3%;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97"/>
          <p:cNvSpPr txBox="1"/>
          <p:nvPr/>
        </p:nvSpPr>
        <p:spPr>
          <a:xfrm>
            <a:off x="8581493" y="1962780"/>
            <a:ext cx="3437033" cy="44259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just" defTabSz="0">
              <a:lnSpc>
                <a:spcPts val="1300"/>
              </a:lnSpc>
            </a:pPr>
            <a:r>
              <a:rPr lang="pt-PT" sz="1200" b="1">
                <a:solidFill>
                  <a:schemeClr val="tx1"/>
                </a:solidFill>
                <a:latin typeface="Arial Narrow" panose="020B0606020202030204" pitchFamily="34" charset="0"/>
              </a:rPr>
              <a:t>Principais recursos naturais da CEDEAO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: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Pozolana;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Peixe;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Titânio;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Alumínio;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Diamantes;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Ouro; 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Madeira; 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Petróleo;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Gás natural; 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Minério de ferro;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Água;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Floresta;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Terras aráveis;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Fauna.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300"/>
              </a:lnSpc>
            </a:pPr>
            <a:r>
              <a:rPr lang="pt-PT" sz="1200" b="1">
                <a:solidFill>
                  <a:schemeClr val="tx1"/>
                </a:solidFill>
                <a:latin typeface="Arial Narrow" panose="020B0606020202030204" pitchFamily="34" charset="0"/>
              </a:rPr>
              <a:t>Sectores da CEDEAO:</a:t>
            </a:r>
            <a:endParaRPr lang="pt-PT" sz="1200" b="1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3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Energia: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3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Infra-estrutura;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3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Tecnologias de Informação e Comunicações;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3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Comércio;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3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Indústria;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3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Água;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3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Agricultura e Ambiente;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3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Saúde;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3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Telecomunicações.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CaixaDeTexto 1"/>
          <p:cNvSpPr txBox="1"/>
          <p:nvPr/>
        </p:nvSpPr>
        <p:spPr>
          <a:xfrm>
            <a:off x="5440398" y="1456144"/>
            <a:ext cx="4351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PT" sz="1600" i="1" dirty="0">
                <a:solidFill>
                  <a:srgbClr val="008CBA"/>
                </a:solidFill>
                <a:latin typeface="Arial Narrow" panose="020B0606020202030204" pitchFamily="34" charset="0"/>
              </a:rPr>
              <a:t>CEDEAO - UM ESPAÇO DE OPORTUNIDADES</a:t>
            </a:r>
            <a:endParaRPr lang="pt-PT" sz="1600" i="1" dirty="0">
              <a:solidFill>
                <a:srgbClr val="008CBA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ângulo Retângulo 12"/>
          <p:cNvSpPr/>
          <p:nvPr/>
        </p:nvSpPr>
        <p:spPr>
          <a:xfrm>
            <a:off x="0" y="239395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 altLang="en-US"/>
          </a:p>
        </p:txBody>
      </p:sp>
      <p:pic>
        <p:nvPicPr>
          <p:cNvPr id="2" name="Imagem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Imagem 8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0" y="109855"/>
            <a:ext cx="5207000" cy="1143000"/>
          </a:xfrm>
          <a:prstGeom prst="rect">
            <a:avLst/>
          </a:prstGeom>
        </p:spPr>
      </p:pic>
      <p:pic>
        <p:nvPicPr>
          <p:cNvPr id="11" name="Imagem 10" descr="LOGO-Paises ecowa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885" y="1993265"/>
            <a:ext cx="3897630" cy="3858260"/>
          </a:xfrm>
          <a:prstGeom prst="rect">
            <a:avLst/>
          </a:prstGeom>
        </p:spPr>
      </p:pic>
      <p:pic>
        <p:nvPicPr>
          <p:cNvPr id="8" name="Marcador de Posição de Conteúdo 7" descr="logForum"/>
          <p:cNvPicPr>
            <a:picLocks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270" y="-3810"/>
            <a:ext cx="4370070" cy="2653665"/>
          </a:xfrm>
          <a:prstGeom prst="rect">
            <a:avLst/>
          </a:prstGeom>
        </p:spPr>
      </p:pic>
      <p:sp>
        <p:nvSpPr>
          <p:cNvPr id="19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6960" y="1849755"/>
            <a:ext cx="3716020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defTabSz="0">
              <a:lnSpc>
                <a:spcPts val="1200"/>
              </a:lnSpc>
            </a:pPr>
            <a:r>
              <a:rPr lang="pt-PT" sz="1200" b="1" i="1" smtClean="0">
                <a:solidFill>
                  <a:schemeClr val="tx1"/>
                </a:solidFill>
                <a:latin typeface="Arial Narrow" panose="020B0606020202030204" pitchFamily="34" charset="0"/>
              </a:rPr>
              <a:t>Os 50 produtos mais importados </a:t>
            </a:r>
            <a:r>
              <a:rPr lang="pt-PT" sz="1200" b="1" i="1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pela</a:t>
            </a:r>
            <a:r>
              <a:rPr lang="pt-PT" sz="1200" b="1" i="1" smtClean="0">
                <a:solidFill>
                  <a:schemeClr val="tx1"/>
                </a:solidFill>
                <a:latin typeface="Arial Narrow" panose="020B0606020202030204" pitchFamily="34" charset="0"/>
              </a:rPr>
              <a:t> CEDEAO:</a:t>
            </a:r>
            <a:endParaRPr lang="pt-PT" sz="1200" b="1" i="1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Óleos de petróleo ou de minerais betuminosos;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Óleos brutos de petróleo, óleos de xistos, materiais em bruto;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Veículos automóveis para transporte de pessoas; 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Arroz;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Produtos comestíveis e preparações; 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Embarcações; 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Equipamento de telecomunicação; 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Veículos a motor para transporte de mercadorias; 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Trigo e centeio em grão; 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Máquinas para a construção civil;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Medicamentos (incluindo medicamentos veterinários);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Peixes frescos ou congelado; 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Materiais de construção;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Açúcar, melaço e mel; 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Tecidos de algodão;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Leite e produtos lácteos;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Geradores;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Motocicletas e velocípedes;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Automóveis;</a:t>
            </a:r>
            <a:endParaRPr lang="pt-PT" sz="1200" b="1">
              <a:solidFill>
                <a:srgbClr val="008CBA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Máquinas e aparelhos para as indústrias particulares;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Tubos e perfis ocos, acessórios de ferro e aço;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Pneus de borracha e câmaras-de-ar;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Barras de ferro e aço, cantoneiras, perfis e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secções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; 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Metais comuns;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7"/>
          <p:cNvSpPr txBox="1"/>
          <p:nvPr/>
        </p:nvSpPr>
        <p:spPr>
          <a:xfrm>
            <a:off x="8473440" y="2109470"/>
            <a:ext cx="371602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Gorduras vegetais e óleos; 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Papel e cartão; 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Maquinaria e aparelhos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electrónicos;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Artigos de plástico; 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Peças e acessórios dos veículos;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Máquinas de energia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eléctrica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e componentes;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Fertilizantes;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Estruturas e peças de ferro, aço, alumínio;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Material impresso;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Bombas e compressores a gás e ventiladores;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Motores de combustão interna e peças;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Aparelhos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para circuitos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eléctricos, tabuleiros,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painéis;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Aparelhos de medição, análise e controle;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</a:t>
            </a:r>
            <a:r>
              <a:rPr lang="pt-PT" sz="1200">
                <a:solidFill>
                  <a:srgbClr val="008CBA"/>
                </a:solidFill>
                <a:latin typeface="Arial Narrow" panose="020B0606020202030204" pitchFamily="34" charset="0"/>
              </a:rPr>
              <a:t>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Polímeros de etileno, em formas primárias;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Laminados planos de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ferro, aço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não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ligado e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não revestido;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Ferramentas mecânicas,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outras ferramentas;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Insecticidas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e produtos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semelhantes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para venda a retalho;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Equipamentos de aquecimento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e refrigeração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e acessórios;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Equipamentos para distribuição de energia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eléctrica;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Alumínio;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Aparelhos para canalizações, caldeiras, reservatórios, cubas;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Outras matérias plásticas em formas primárias;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Produtos diversos para </a:t>
            </a:r>
            <a:r>
              <a:rPr lang="pt-PT" sz="1200" smtClean="0">
                <a:solidFill>
                  <a:schemeClr val="tx1"/>
                </a:solidFill>
                <a:latin typeface="Arial Narrow" panose="020B0606020202030204" pitchFamily="34" charset="0"/>
              </a:rPr>
              <a:t>indústria química;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Máquinas de processamento de dados;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Mobiliário e peças;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</a:rPr>
              <a:t>Chapas, filmes, papel alumínio e lâminas de plástico.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endParaRPr lang="en-US" sz="1200" b="1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en-US" sz="1200" b="1" i="1">
                <a:solidFill>
                  <a:schemeClr val="tx1"/>
                </a:solidFill>
                <a:latin typeface="Arial Narrow" panose="020B0606020202030204" pitchFamily="34" charset="0"/>
              </a:rPr>
              <a:t>Fonte</a:t>
            </a:r>
            <a:r>
              <a:rPr lang="en-US" sz="1200" i="1">
                <a:solidFill>
                  <a:schemeClr val="tx1"/>
                </a:solidFill>
                <a:latin typeface="Arial Narrow" panose="020B0606020202030204" pitchFamily="34" charset="0"/>
              </a:rPr>
              <a:t>: </a:t>
            </a:r>
            <a:r>
              <a:rPr lang="en-US" sz="1200" i="1" err="1">
                <a:solidFill>
                  <a:schemeClr val="tx1"/>
                </a:solidFill>
                <a:latin typeface="Arial Narrow" panose="020B0606020202030204" pitchFamily="34" charset="0"/>
              </a:rPr>
              <a:t>UNCTADStat</a:t>
            </a:r>
            <a:r>
              <a:rPr lang="en-US" sz="120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en-US" sz="12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CaixaDeTexto 8"/>
          <p:cNvSpPr txBox="1"/>
          <p:nvPr/>
        </p:nvSpPr>
        <p:spPr>
          <a:xfrm>
            <a:off x="4911443" y="1409023"/>
            <a:ext cx="4351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PT" b="1" i="1">
                <a:solidFill>
                  <a:srgbClr val="008CBA"/>
                </a:solidFill>
                <a:latin typeface="Arial Narrow" panose="020B0606020202030204" pitchFamily="34" charset="0"/>
              </a:rPr>
              <a:t>CEDEAO - UM ESPAÇO DE OPORTUNIDADES</a:t>
            </a:r>
            <a:endParaRPr lang="pt-PT" b="1" i="1">
              <a:solidFill>
                <a:srgbClr val="008CBA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Imagem 74" descr="LOGO-Paises ecowa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55135" y="-2540"/>
            <a:ext cx="3707130" cy="3669665"/>
          </a:xfrm>
          <a:prstGeom prst="rect">
            <a:avLst/>
          </a:prstGeom>
        </p:spPr>
      </p:pic>
      <p:sp>
        <p:nvSpPr>
          <p:cNvPr id="12" name="Triângulo Retângulo 11"/>
          <p:cNvSpPr/>
          <p:nvPr/>
        </p:nvSpPr>
        <p:spPr>
          <a:xfrm>
            <a:off x="635" y="232410"/>
            <a:ext cx="12228830" cy="66186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PT" altLang="en-US"/>
              <a:t> </a:t>
            </a:r>
            <a:endParaRPr lang="pt-PT" altLang="en-US"/>
          </a:p>
        </p:txBody>
      </p:sp>
      <p:pic>
        <p:nvPicPr>
          <p:cNvPr id="65" name="Imagem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Marcador de Posição de Conteúdo 2" descr="logForum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4370070" cy="2653665"/>
          </a:xfrm>
          <a:prstGeom prst="rect">
            <a:avLst/>
          </a:prstGeom>
        </p:spPr>
      </p:pic>
      <p:pic>
        <p:nvPicPr>
          <p:cNvPr id="67" name="Imagem 66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0" y="109855"/>
            <a:ext cx="5207000" cy="1143000"/>
          </a:xfrm>
          <a:prstGeom prst="rect">
            <a:avLst/>
          </a:prstGeom>
        </p:spPr>
      </p:pic>
      <p:sp>
        <p:nvSpPr>
          <p:cNvPr id="76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4" name="CaixaDeTexto 6"/>
          <p:cNvSpPr txBox="1">
            <a:spLocks noChangeArrowheads="1"/>
          </p:cNvSpPr>
          <p:nvPr/>
        </p:nvSpPr>
        <p:spPr bwMode="auto">
          <a:xfrm>
            <a:off x="7970506" y="2516529"/>
            <a:ext cx="3498999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 eaLnBrk="1" hangingPunct="1">
              <a:defRPr/>
            </a:pPr>
            <a:r>
              <a:rPr lang="pt-PT" sz="1600" b="1" i="1">
                <a:solidFill>
                  <a:srgbClr val="008CB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ETAPAS DE INTEGRAÇÃO REGIONAL</a:t>
            </a:r>
            <a:endParaRPr lang="pt-PT" sz="1600" b="1" i="1">
              <a:solidFill>
                <a:srgbClr val="008CBA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xão Reta Unidirecional 5"/>
          <p:cNvCxnSpPr/>
          <p:nvPr/>
        </p:nvCxnSpPr>
        <p:spPr>
          <a:xfrm flipV="1">
            <a:off x="126288" y="4577805"/>
            <a:ext cx="11959078" cy="21021"/>
          </a:xfrm>
          <a:prstGeom prst="straightConnector1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ângulo arredondado 2"/>
          <p:cNvSpPr/>
          <p:nvPr/>
        </p:nvSpPr>
        <p:spPr>
          <a:xfrm>
            <a:off x="87432" y="2997267"/>
            <a:ext cx="2164193" cy="4820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lnSpc>
                <a:spcPts val="1200"/>
              </a:lnSpc>
              <a:defRPr/>
            </a:pPr>
            <a:endParaRPr lang="pt-PT" sz="1200">
              <a:solidFill>
                <a:srgbClr val="008CB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ts val="1200"/>
              </a:lnSpc>
              <a:defRPr/>
            </a:pPr>
            <a:r>
              <a:rPr lang="pt-PT" sz="1200">
                <a:solidFill>
                  <a:srgbClr val="008C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28/05/1975</a:t>
            </a:r>
            <a:endParaRPr lang="pt-PT" sz="1200">
              <a:solidFill>
                <a:srgbClr val="008CB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00"/>
              </a:lnSpc>
              <a:defRPr/>
            </a:pPr>
            <a:r>
              <a:rPr lang="pt-PT" sz="1200" i="1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Criação da CEDEAO</a:t>
            </a:r>
            <a:endParaRPr lang="pt-PT" sz="1200">
              <a:solidFill>
                <a:srgbClr val="008CBA"/>
              </a:solidFill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00"/>
              </a:lnSpc>
              <a:defRPr/>
            </a:pPr>
            <a:endParaRPr lang="pt-PT" sz="1200" i="1">
              <a:solidFill>
                <a:srgbClr val="008CBA"/>
              </a:solidFill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02" name="Group 26"/>
          <p:cNvGrpSpPr/>
          <p:nvPr/>
        </p:nvGrpSpPr>
        <p:grpSpPr bwMode="auto">
          <a:xfrm>
            <a:off x="84493" y="3367895"/>
            <a:ext cx="2164827" cy="841601"/>
            <a:chOff x="1035441" y="4507897"/>
            <a:chExt cx="2021405" cy="1520059"/>
          </a:xfrm>
          <a:solidFill>
            <a:schemeClr val="tx1"/>
          </a:solidFill>
        </p:grpSpPr>
        <p:sp>
          <p:nvSpPr>
            <p:cNvPr id="103" name="Rounded Rectangle 52"/>
            <p:cNvSpPr/>
            <p:nvPr/>
          </p:nvSpPr>
          <p:spPr>
            <a:xfrm>
              <a:off x="1035441" y="4507897"/>
              <a:ext cx="2021405" cy="152005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4" name="Rounded Rectangle 4"/>
            <p:cNvSpPr/>
            <p:nvPr/>
          </p:nvSpPr>
          <p:spPr>
            <a:xfrm>
              <a:off x="1079305" y="4602702"/>
              <a:ext cx="1948029" cy="136930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0" rIns="0" bIns="0" spcCol="1270"/>
            <a:p>
              <a:pPr defTabSz="533400" eaLnBrk="1" hangingPunct="1">
                <a:lnSpc>
                  <a:spcPts val="400"/>
                </a:lnSpc>
                <a:defRPr/>
              </a:pPr>
              <a:endParaRPr lang="pt-PT" sz="4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 eaLnBrk="1" hangingPunct="1">
                <a:lnSpc>
                  <a:spcPts val="1200"/>
                </a:lnSpc>
                <a:defRPr/>
              </a:pPr>
              <a:r>
                <a:rPr lang="pt-PT" sz="120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 </a:t>
              </a:r>
              <a:r>
                <a:rPr lang="pt-PT" sz="1200" i="1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CEDEAO</a:t>
              </a:r>
              <a:r>
                <a:rPr lang="pt-PT" sz="120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foi criada a 28 de Maio de 1975.</a:t>
              </a:r>
              <a:endPara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10" name="Rectângulo arredondado 2"/>
          <p:cNvSpPr/>
          <p:nvPr/>
        </p:nvSpPr>
        <p:spPr>
          <a:xfrm>
            <a:off x="2576083" y="2998819"/>
            <a:ext cx="2164193" cy="4820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lnSpc>
                <a:spcPts val="1200"/>
              </a:lnSpc>
              <a:defRPr/>
            </a:pPr>
            <a:endParaRPr lang="pt-PT" sz="1200">
              <a:solidFill>
                <a:srgbClr val="008CB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PT" sz="1200">
                <a:solidFill>
                  <a:srgbClr val="008C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1993</a:t>
            </a:r>
            <a:endParaRPr lang="pt-PT" sz="1200">
              <a:solidFill>
                <a:srgbClr val="008CB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 defTabSz="1111250">
              <a:lnSpc>
                <a:spcPts val="700"/>
              </a:lnSpc>
              <a:spcAft>
                <a:spcPct val="35000"/>
              </a:spcAft>
              <a:defRPr/>
            </a:pPr>
            <a:r>
              <a:rPr lang="pt-PT" sz="1200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Revisão do Tratado da CEDEAO</a:t>
            </a:r>
            <a:endParaRPr lang="pt-PT" sz="1200">
              <a:solidFill>
                <a:srgbClr val="008CBA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1200"/>
              </a:lnSpc>
              <a:defRPr/>
            </a:pPr>
            <a:endParaRPr lang="pt-PT" sz="1200" i="1">
              <a:solidFill>
                <a:srgbClr val="008CBA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11" name="Group 26"/>
          <p:cNvGrpSpPr/>
          <p:nvPr/>
        </p:nvGrpSpPr>
        <p:grpSpPr bwMode="auto">
          <a:xfrm>
            <a:off x="2583238" y="3369447"/>
            <a:ext cx="2164828" cy="841601"/>
            <a:chOff x="1035441" y="4507897"/>
            <a:chExt cx="2021405" cy="1520059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2" name="Rounded Rectangle 52"/>
            <p:cNvSpPr/>
            <p:nvPr/>
          </p:nvSpPr>
          <p:spPr>
            <a:xfrm>
              <a:off x="1035441" y="4507897"/>
              <a:ext cx="2021405" cy="15200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3" name="Rounded Rectangle 4"/>
            <p:cNvSpPr/>
            <p:nvPr/>
          </p:nvSpPr>
          <p:spPr>
            <a:xfrm>
              <a:off x="1043185" y="4602768"/>
              <a:ext cx="2007056" cy="13693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0" rIns="0" bIns="0" spcCol="1270"/>
            <a:p>
              <a:pPr defTabSz="533400" eaLnBrk="1" hangingPunct="1">
                <a:lnSpc>
                  <a:spcPts val="400"/>
                </a:lnSpc>
                <a:defRPr/>
              </a:pPr>
              <a:endParaRPr lang="pt-PT" sz="40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just" defTabSz="1111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PT" sz="1200">
                  <a:solidFill>
                    <a:prstClr val="black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Introdução dos artigos relativos à cooperação política, paz e segurança regional.</a:t>
              </a:r>
              <a:endParaRPr lang="pt-PT" sz="120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14" name="Rectângulo arredondado 2"/>
          <p:cNvSpPr/>
          <p:nvPr/>
        </p:nvSpPr>
        <p:spPr>
          <a:xfrm>
            <a:off x="949325" y="4946650"/>
            <a:ext cx="2390140" cy="51371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lnSpc>
                <a:spcPts val="1200"/>
              </a:lnSpc>
              <a:defRPr/>
            </a:pPr>
            <a:endParaRPr lang="pt-PT" sz="1200" b="1">
              <a:solidFill>
                <a:srgbClr val="008CB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PT" sz="1200" b="1">
                <a:solidFill>
                  <a:srgbClr val="008C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1979 e 1990</a:t>
            </a:r>
            <a:endParaRPr lang="pt-PT" sz="1200" b="1">
              <a:solidFill>
                <a:srgbClr val="008CB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 defTabSz="1111250">
              <a:lnSpc>
                <a:spcPts val="700"/>
              </a:lnSpc>
              <a:spcAft>
                <a:spcPct val="35000"/>
              </a:spcAft>
              <a:defRPr/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Liberalização do Comércio Externo</a:t>
            </a:r>
            <a:endParaRPr lang="pt-PT" sz="1200" b="1">
              <a:solidFill>
                <a:srgbClr val="008CBA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1200"/>
              </a:lnSpc>
              <a:defRPr/>
            </a:pPr>
            <a:endParaRPr lang="pt-PT" sz="1200" b="1" i="1">
              <a:solidFill>
                <a:srgbClr val="008CBA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15" name="Group 26"/>
          <p:cNvGrpSpPr/>
          <p:nvPr/>
        </p:nvGrpSpPr>
        <p:grpSpPr bwMode="auto">
          <a:xfrm>
            <a:off x="957292" y="5316995"/>
            <a:ext cx="2381310" cy="841601"/>
            <a:chOff x="1035441" y="4507897"/>
            <a:chExt cx="2021405" cy="1520059"/>
          </a:xfrm>
          <a:solidFill>
            <a:schemeClr val="tx1"/>
          </a:solidFill>
        </p:grpSpPr>
        <p:sp>
          <p:nvSpPr>
            <p:cNvPr id="116" name="Rounded Rectangle 52"/>
            <p:cNvSpPr/>
            <p:nvPr/>
          </p:nvSpPr>
          <p:spPr>
            <a:xfrm>
              <a:off x="1035441" y="4507897"/>
              <a:ext cx="2021405" cy="152005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7" name="Rounded Rectangle 4"/>
            <p:cNvSpPr/>
            <p:nvPr/>
          </p:nvSpPr>
          <p:spPr>
            <a:xfrm>
              <a:off x="1060362" y="4583271"/>
              <a:ext cx="1960447" cy="136930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0" rIns="0" bIns="0" spcCol="1270"/>
            <a:p>
              <a:pPr defTabSz="533400" eaLnBrk="1" hangingPunct="1">
                <a:lnSpc>
                  <a:spcPts val="400"/>
                </a:lnSpc>
                <a:defRPr/>
              </a:pPr>
              <a:endParaRPr lang="pt-PT" sz="40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just" defTabSz="1111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PT" sz="1200">
                  <a:solidFill>
                    <a:prstClr val="black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Eliminação dos direitos aduaneiros sobre as importações e exportações e a abolição de barreiras não-tarifárias entre Estados-Membros.</a:t>
              </a:r>
              <a:endParaRPr lang="pt-PT" sz="120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18" name="Rectângulo arredondado 2"/>
          <p:cNvSpPr/>
          <p:nvPr/>
        </p:nvSpPr>
        <p:spPr>
          <a:xfrm>
            <a:off x="944880" y="6068060"/>
            <a:ext cx="2385695" cy="32956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lnSpc>
                <a:spcPts val="1200"/>
              </a:lnSpc>
              <a:defRPr/>
            </a:pPr>
            <a:r>
              <a:rPr lang="en-GB" sz="1200" err="1">
                <a:solidFill>
                  <a:srgbClr val="008CBA"/>
                </a:solidFill>
                <a:cs typeface="Arial" panose="020B0604020202020204" pitchFamily="34" charset="0"/>
              </a:rPr>
              <a:t>Em</a:t>
            </a:r>
            <a:r>
              <a:rPr lang="en-GB" sz="1200">
                <a:solidFill>
                  <a:srgbClr val="008CBA"/>
                </a:solidFill>
                <a:cs typeface="Arial" panose="020B0604020202020204" pitchFamily="34" charset="0"/>
              </a:rPr>
              <a:t> 1979</a:t>
            </a:r>
            <a:r>
              <a:rPr lang="en-GB" sz="1200">
                <a:solidFill>
                  <a:schemeClr val="tx1"/>
                </a:solidFill>
                <a:cs typeface="Arial" panose="020B0604020202020204" pitchFamily="34" charset="0"/>
              </a:rPr>
              <a:t>: </a:t>
            </a:r>
            <a:r>
              <a:rPr lang="pt-PT" sz="1200">
                <a:solidFill>
                  <a:schemeClr val="tx1"/>
                </a:solidFill>
                <a:cs typeface="Arial" panose="020B0604020202020204" pitchFamily="34" charset="0"/>
              </a:rPr>
              <a:t>produtos agrícolas, artesanato e petróleo bruto</a:t>
            </a:r>
            <a:endParaRPr lang="pt-PT" sz="1200" b="1" i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Rectângulo arredondado 2"/>
          <p:cNvSpPr/>
          <p:nvPr/>
        </p:nvSpPr>
        <p:spPr>
          <a:xfrm>
            <a:off x="944744" y="6366650"/>
            <a:ext cx="2385868" cy="2044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lnSpc>
                <a:spcPts val="1200"/>
              </a:lnSpc>
              <a:defRPr/>
            </a:pPr>
            <a:r>
              <a:rPr lang="en-GB" sz="1200" err="1">
                <a:solidFill>
                  <a:srgbClr val="008CBA"/>
                </a:solidFill>
                <a:cs typeface="Arial" panose="020B0604020202020204" pitchFamily="34" charset="0"/>
              </a:rPr>
              <a:t>Em</a:t>
            </a:r>
            <a:r>
              <a:rPr lang="en-GB" sz="1200">
                <a:solidFill>
                  <a:srgbClr val="008CBA"/>
                </a:solidFill>
                <a:cs typeface="Arial" panose="020B0604020202020204" pitchFamily="34" charset="0"/>
              </a:rPr>
              <a:t> 1990</a:t>
            </a:r>
            <a:r>
              <a:rPr lang="en-GB" sz="1200">
                <a:solidFill>
                  <a:schemeClr val="tx1"/>
                </a:solidFill>
                <a:cs typeface="Arial" panose="020B0604020202020204" pitchFamily="34" charset="0"/>
              </a:rPr>
              <a:t>: </a:t>
            </a:r>
            <a:r>
              <a:rPr lang="pt-PT" sz="1200">
                <a:solidFill>
                  <a:schemeClr val="tx1"/>
                </a:solidFill>
                <a:cs typeface="Arial" panose="020B0604020202020204" pitchFamily="34" charset="0"/>
              </a:rPr>
              <a:t>produtos industriais</a:t>
            </a:r>
            <a:endParaRPr lang="pt-PT" sz="1200" b="1" i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Rectângulo arredondado 2"/>
          <p:cNvSpPr/>
          <p:nvPr/>
        </p:nvSpPr>
        <p:spPr>
          <a:xfrm>
            <a:off x="3473450" y="4949190"/>
            <a:ext cx="2380615" cy="51117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lnSpc>
                <a:spcPts val="1200"/>
              </a:lnSpc>
              <a:defRPr/>
            </a:pPr>
            <a:endParaRPr lang="pt-PT" sz="1200" b="1">
              <a:solidFill>
                <a:srgbClr val="008CB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PT" sz="1200" b="1">
                <a:solidFill>
                  <a:srgbClr val="008C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2003</a:t>
            </a:r>
            <a:endParaRPr lang="pt-PT" sz="1200" b="1">
              <a:solidFill>
                <a:srgbClr val="008CB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 defTabSz="1111250">
              <a:lnSpc>
                <a:spcPts val="700"/>
              </a:lnSpc>
              <a:spcAft>
                <a:spcPct val="35000"/>
              </a:spcAft>
              <a:defRPr/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Livre circulação de pessoas</a:t>
            </a:r>
            <a:endParaRPr lang="pt-PT" sz="1200" b="1">
              <a:solidFill>
                <a:srgbClr val="008CBA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1200"/>
              </a:lnSpc>
              <a:defRPr/>
            </a:pPr>
            <a:endParaRPr lang="pt-PT" sz="1200" b="1" i="1">
              <a:solidFill>
                <a:srgbClr val="008CBA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21" name="Group 26"/>
          <p:cNvGrpSpPr/>
          <p:nvPr/>
        </p:nvGrpSpPr>
        <p:grpSpPr bwMode="auto">
          <a:xfrm>
            <a:off x="3480997" y="5319855"/>
            <a:ext cx="2381310" cy="841601"/>
            <a:chOff x="1035441" y="4507897"/>
            <a:chExt cx="2021405" cy="1520059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22" name="Rounded Rectangle 52"/>
            <p:cNvSpPr/>
            <p:nvPr/>
          </p:nvSpPr>
          <p:spPr>
            <a:xfrm>
              <a:off x="1035441" y="4507897"/>
              <a:ext cx="2021405" cy="15200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3" name="Rounded Rectangle 4"/>
            <p:cNvSpPr/>
            <p:nvPr/>
          </p:nvSpPr>
          <p:spPr>
            <a:xfrm>
              <a:off x="1080447" y="4602702"/>
              <a:ext cx="1928741" cy="13693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0" rIns="0" bIns="0" spcCol="1270"/>
            <a:p>
              <a:pPr defTabSz="533400" eaLnBrk="1" hangingPunct="1">
                <a:lnSpc>
                  <a:spcPts val="400"/>
                </a:lnSpc>
                <a:defRPr/>
              </a:pPr>
              <a:endParaRPr lang="pt-PT" sz="4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just" defTabSz="1111250">
                <a:lnSpc>
                  <a:spcPts val="1100"/>
                </a:lnSpc>
                <a:defRPr/>
              </a:pPr>
              <a:r>
                <a:rPr lang="pt-PT" sz="120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Reconhecimento do direito de livre circulação de pessoas e do trabalho</a:t>
              </a:r>
              <a:endPara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24" name="Rectângulo arredondado 2"/>
          <p:cNvSpPr/>
          <p:nvPr/>
        </p:nvSpPr>
        <p:spPr>
          <a:xfrm>
            <a:off x="4950067" y="2998563"/>
            <a:ext cx="2164193" cy="4820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lnSpc>
                <a:spcPts val="1200"/>
              </a:lnSpc>
              <a:defRPr/>
            </a:pPr>
            <a:endParaRPr lang="pt-PT" sz="1200">
              <a:solidFill>
                <a:srgbClr val="008CB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PT" sz="1200">
                <a:solidFill>
                  <a:srgbClr val="008C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2006</a:t>
            </a:r>
            <a:endParaRPr lang="pt-PT" sz="1200">
              <a:solidFill>
                <a:srgbClr val="008CB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 defTabSz="1111250">
              <a:lnSpc>
                <a:spcPts val="700"/>
              </a:lnSpc>
              <a:spcAft>
                <a:spcPct val="35000"/>
              </a:spcAft>
              <a:defRPr/>
            </a:pPr>
            <a:r>
              <a:rPr lang="pt-PT" sz="1200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Livre circulação </a:t>
            </a:r>
            <a:r>
              <a:rPr lang="pt-PT" sz="1200" err="1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Efectiva</a:t>
            </a:r>
            <a:endParaRPr lang="pt-PT" sz="1200">
              <a:solidFill>
                <a:srgbClr val="008CBA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1200"/>
              </a:lnSpc>
              <a:defRPr/>
            </a:pPr>
            <a:endParaRPr lang="pt-PT" sz="1200" i="1">
              <a:solidFill>
                <a:srgbClr val="008CBA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25" name="Group 26"/>
          <p:cNvGrpSpPr/>
          <p:nvPr/>
        </p:nvGrpSpPr>
        <p:grpSpPr bwMode="auto">
          <a:xfrm>
            <a:off x="4954720" y="3369191"/>
            <a:ext cx="2167330" cy="841601"/>
            <a:chOff x="1033105" y="4507897"/>
            <a:chExt cx="2023741" cy="1520059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26" name="Rounded Rectangle 52"/>
            <p:cNvSpPr/>
            <p:nvPr/>
          </p:nvSpPr>
          <p:spPr>
            <a:xfrm>
              <a:off x="1035441" y="4507897"/>
              <a:ext cx="2021405" cy="15200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7" name="Rounded Rectangle 4"/>
            <p:cNvSpPr/>
            <p:nvPr/>
          </p:nvSpPr>
          <p:spPr>
            <a:xfrm>
              <a:off x="1033105" y="4524780"/>
              <a:ext cx="2007056" cy="13693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0" rIns="0" bIns="0" spcCol="1270"/>
            <a:p>
              <a:pPr defTabSz="533400" eaLnBrk="1" hangingPunct="1">
                <a:lnSpc>
                  <a:spcPts val="400"/>
                </a:lnSpc>
                <a:defRPr/>
              </a:pPr>
              <a:endParaRPr lang="en-GB" sz="40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just" defTabSz="1111250">
                <a:lnSpc>
                  <a:spcPts val="1100"/>
                </a:lnSpc>
                <a:defRPr/>
              </a:pPr>
              <a:r>
                <a:rPr lang="en-GB" sz="1200" smtClean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Livre </a:t>
              </a:r>
              <a:r>
                <a:rPr lang="en-GB" sz="1200" err="1" smtClean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circulação</a:t>
              </a:r>
              <a:r>
                <a:rPr lang="en-GB" sz="1200" smtClean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GB" sz="1200" err="1" smtClean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efectiva</a:t>
              </a:r>
              <a:r>
                <a:rPr lang="en-GB" sz="1200" smtClean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GB" sz="1200" err="1" smtClean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sem</a:t>
              </a:r>
              <a:r>
                <a:rPr lang="en-GB" sz="1200" smtClean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GB" sz="1200" err="1" smtClean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visto</a:t>
              </a:r>
              <a:r>
                <a:rPr lang="en-GB" sz="1200" smtClean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GB" sz="1200" err="1" smtClean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dentro</a:t>
              </a:r>
              <a:r>
                <a:rPr lang="en-GB" sz="1200" smtClean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da </a:t>
              </a:r>
              <a:r>
                <a:rPr lang="en-GB" sz="1200" err="1" smtClean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região</a:t>
              </a:r>
              <a:r>
                <a:rPr lang="en-GB" sz="1200" smtClean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para </a:t>
              </a:r>
              <a:r>
                <a:rPr lang="en-GB" sz="1200" err="1" smtClean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os</a:t>
              </a:r>
              <a:r>
                <a:rPr lang="en-GB" sz="1200" smtClean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GB" sz="1200" err="1" smtClean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cidadãos</a:t>
              </a:r>
              <a:r>
                <a:rPr lang="en-GB" sz="1200" smtClean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da </a:t>
              </a:r>
              <a:r>
                <a:rPr lang="en-GB" sz="1200" i="1" smtClean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CEDEAO</a:t>
              </a:r>
              <a:r>
                <a:rPr lang="en-GB" sz="1200" smtClean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GB" sz="1200" err="1" smtClean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limitado</a:t>
              </a:r>
              <a:r>
                <a:rPr lang="en-GB" sz="1200" smtClean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a 90 </a:t>
              </a:r>
              <a:r>
                <a:rPr lang="en-GB" sz="1200" err="1" smtClean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dias</a:t>
              </a:r>
              <a:r>
                <a:rPr lang="en-GB" sz="1200" smtClean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en-GB" sz="120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32" name="Rectângulo arredondado 2"/>
          <p:cNvSpPr/>
          <p:nvPr/>
        </p:nvSpPr>
        <p:spPr>
          <a:xfrm>
            <a:off x="5949397" y="4977512"/>
            <a:ext cx="2380612" cy="4820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lnSpc>
                <a:spcPts val="1200"/>
              </a:lnSpc>
              <a:defRPr/>
            </a:pPr>
            <a:endParaRPr lang="pt-PT" sz="1200" b="1">
              <a:solidFill>
                <a:srgbClr val="008CB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PT" sz="1200" b="1">
                <a:solidFill>
                  <a:srgbClr val="008C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2007</a:t>
            </a:r>
            <a:endParaRPr lang="pt-PT" sz="1200" b="1">
              <a:solidFill>
                <a:srgbClr val="008CB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 defTabSz="1111250">
              <a:lnSpc>
                <a:spcPts val="700"/>
              </a:lnSpc>
              <a:spcAft>
                <a:spcPct val="35000"/>
              </a:spcAft>
              <a:defRPr/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Visão 2020</a:t>
            </a:r>
            <a:endParaRPr lang="pt-PT" sz="1200" b="1">
              <a:solidFill>
                <a:srgbClr val="008CBA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1200"/>
              </a:lnSpc>
              <a:defRPr/>
            </a:pPr>
            <a:endParaRPr lang="pt-PT" sz="1200" b="1" i="1">
              <a:solidFill>
                <a:srgbClr val="008CBA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33" name="Group 26"/>
          <p:cNvGrpSpPr/>
          <p:nvPr/>
        </p:nvGrpSpPr>
        <p:grpSpPr bwMode="auto">
          <a:xfrm>
            <a:off x="5981950" y="5330360"/>
            <a:ext cx="2381310" cy="841601"/>
            <a:chOff x="1035441" y="4507897"/>
            <a:chExt cx="2021405" cy="1520059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4" name="Rounded Rectangle 52"/>
            <p:cNvSpPr/>
            <p:nvPr/>
          </p:nvSpPr>
          <p:spPr>
            <a:xfrm>
              <a:off x="1035441" y="4507897"/>
              <a:ext cx="2021405" cy="15200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5" name="Rounded Rectangle 4"/>
            <p:cNvSpPr/>
            <p:nvPr/>
          </p:nvSpPr>
          <p:spPr>
            <a:xfrm>
              <a:off x="1061062" y="4602702"/>
              <a:ext cx="1967509" cy="13693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0" rIns="0" bIns="0" spcCol="1270"/>
            <a:p>
              <a:pPr defTabSz="533400" eaLnBrk="1" hangingPunct="1">
                <a:lnSpc>
                  <a:spcPts val="400"/>
                </a:lnSpc>
                <a:defRPr/>
              </a:pPr>
              <a:endParaRPr lang="pt-PT" sz="4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just" defTabSz="1111250">
                <a:lnSpc>
                  <a:spcPts val="1100"/>
                </a:lnSpc>
                <a:defRPr/>
              </a:pPr>
              <a:r>
                <a:rPr lang="pt-PT" sz="12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 adopção dos princípios constitutivos, que consiste na conversão </a:t>
              </a:r>
              <a:r>
                <a:rPr lang="pt-PT" sz="1200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de uma </a:t>
              </a:r>
              <a:r>
                <a:rPr lang="pt-PT" sz="1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CEDEAO</a:t>
              </a:r>
              <a:r>
                <a:rPr lang="pt-PT" sz="12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de Estados </a:t>
              </a:r>
              <a:r>
                <a:rPr lang="pt-PT" sz="1200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para uma </a:t>
              </a:r>
              <a:r>
                <a:rPr lang="pt-PT" sz="10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CEDEAO</a:t>
              </a:r>
              <a:r>
                <a:rPr lang="pt-PT" sz="12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dos cidadãos.</a:t>
              </a:r>
              <a:endParaRPr lang="pt-PT" sz="12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7" name="Rectângulo arredondado 2"/>
          <p:cNvSpPr/>
          <p:nvPr/>
        </p:nvSpPr>
        <p:spPr>
          <a:xfrm>
            <a:off x="7356927" y="2998559"/>
            <a:ext cx="2164193" cy="4820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p>
            <a:pPr algn="ctr">
              <a:defRPr/>
            </a:pPr>
            <a:r>
              <a:rPr lang="pt-PT" sz="1200">
                <a:solidFill>
                  <a:srgbClr val="008C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2010</a:t>
            </a:r>
            <a:endParaRPr lang="pt-PT" sz="1200">
              <a:solidFill>
                <a:srgbClr val="008CB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 defTabSz="1111250">
              <a:lnSpc>
                <a:spcPts val="700"/>
              </a:lnSpc>
              <a:spcAft>
                <a:spcPct val="35000"/>
              </a:spcAft>
              <a:defRPr/>
            </a:pPr>
            <a:r>
              <a:rPr lang="pt-PT" sz="1200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Tarifa Exterior Comum [ TEC ]</a:t>
            </a:r>
            <a:endParaRPr lang="pt-PT" sz="1200" i="1">
              <a:solidFill>
                <a:srgbClr val="008CBA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38" name="Group 26"/>
          <p:cNvGrpSpPr/>
          <p:nvPr/>
        </p:nvGrpSpPr>
        <p:grpSpPr bwMode="auto">
          <a:xfrm>
            <a:off x="7354233" y="3337805"/>
            <a:ext cx="2164827" cy="479303"/>
            <a:chOff x="1035441" y="4396155"/>
            <a:chExt cx="2021405" cy="170664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9" name="Rounded Rectangle 52"/>
            <p:cNvSpPr/>
            <p:nvPr/>
          </p:nvSpPr>
          <p:spPr>
            <a:xfrm>
              <a:off x="1035441" y="4582743"/>
              <a:ext cx="2021405" cy="15200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0" name="Rounded Rectangle 4"/>
            <p:cNvSpPr/>
            <p:nvPr/>
          </p:nvSpPr>
          <p:spPr>
            <a:xfrm>
              <a:off x="1106652" y="4396155"/>
              <a:ext cx="1898683" cy="13693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0" rIns="0" bIns="0" spcCol="1270"/>
            <a:p>
              <a:pPr defTabSz="533400" eaLnBrk="1" hangingPunct="1">
                <a:lnSpc>
                  <a:spcPts val="400"/>
                </a:lnSpc>
                <a:defRPr/>
              </a:pPr>
              <a:endParaRPr lang="pt-PT" sz="400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just" defTabSz="1111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Negociações da TEC para </a:t>
              </a:r>
              <a:r>
                <a:rPr lang="pt-PT" sz="1200" dirty="0" smtClean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 espaço </a:t>
              </a:r>
              <a:r>
                <a:rPr lang="pt-PT" sz="1200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da </a:t>
              </a:r>
              <a:r>
                <a:rPr lang="pt-PT" sz="1200" i="1" dirty="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CEDEAO</a:t>
              </a:r>
              <a:endParaRPr lang="pt-PT" sz="1200" i="1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52" name="Rectângulo arredondado 2"/>
          <p:cNvSpPr/>
          <p:nvPr/>
        </p:nvSpPr>
        <p:spPr>
          <a:xfrm>
            <a:off x="8479261" y="4962135"/>
            <a:ext cx="2380612" cy="4820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lnSpc>
                <a:spcPts val="1200"/>
              </a:lnSpc>
              <a:defRPr/>
            </a:pPr>
            <a:endParaRPr lang="pt-PT" sz="1200" b="1">
              <a:solidFill>
                <a:srgbClr val="008CB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PT" sz="1200" b="1">
                <a:solidFill>
                  <a:srgbClr val="008C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2017</a:t>
            </a:r>
            <a:endParaRPr lang="pt-PT" sz="1200" b="1">
              <a:solidFill>
                <a:srgbClr val="008CB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 defTabSz="1111250">
              <a:lnSpc>
                <a:spcPts val="700"/>
              </a:lnSpc>
              <a:spcAft>
                <a:spcPct val="35000"/>
              </a:spcAft>
              <a:defRPr/>
            </a:pPr>
            <a:r>
              <a:rPr lang="pt-PT" sz="1200" b="1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Moeda Única</a:t>
            </a:r>
            <a:endParaRPr lang="pt-PT" sz="1200" b="1">
              <a:solidFill>
                <a:srgbClr val="008CBA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1200"/>
              </a:lnSpc>
              <a:defRPr/>
            </a:pPr>
            <a:endParaRPr lang="pt-PT" sz="1200" b="1" i="1">
              <a:solidFill>
                <a:srgbClr val="008CBA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53" name="Group 26"/>
          <p:cNvGrpSpPr/>
          <p:nvPr/>
        </p:nvGrpSpPr>
        <p:grpSpPr bwMode="auto">
          <a:xfrm>
            <a:off x="8487048" y="5332763"/>
            <a:ext cx="2381310" cy="841601"/>
            <a:chOff x="1035441" y="4507897"/>
            <a:chExt cx="2021405" cy="1520059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54" name="Rounded Rectangle 52"/>
            <p:cNvSpPr/>
            <p:nvPr/>
          </p:nvSpPr>
          <p:spPr>
            <a:xfrm>
              <a:off x="1035441" y="4507897"/>
              <a:ext cx="2021405" cy="15200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5" name="Rounded Rectangle 4"/>
            <p:cNvSpPr/>
            <p:nvPr/>
          </p:nvSpPr>
          <p:spPr>
            <a:xfrm>
              <a:off x="1069494" y="4602702"/>
              <a:ext cx="1960447" cy="13693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0" rIns="0" bIns="0" spcCol="1270"/>
            <a:p>
              <a:pPr defTabSz="533400" eaLnBrk="1" hangingPunct="1">
                <a:lnSpc>
                  <a:spcPts val="400"/>
                </a:lnSpc>
                <a:defRPr/>
              </a:pPr>
              <a:endParaRPr lang="pt-PT" sz="4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just" defTabSz="1111250">
                <a:lnSpc>
                  <a:spcPts val="1100"/>
                </a:lnSpc>
                <a:defRPr/>
              </a:pPr>
              <a:r>
                <a:rPr lang="pt-PT" sz="120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Moeda única para os países da </a:t>
              </a:r>
              <a:r>
                <a:rPr lang="pt-PT" sz="1200" i="1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CEDEAO</a:t>
              </a:r>
              <a:r>
                <a:rPr lang="pt-PT" sz="120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não </a:t>
              </a:r>
              <a:r>
                <a:rPr lang="pt-PT" sz="1200" i="1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UEMOA</a:t>
              </a:r>
              <a:endParaRPr lang="pt-PT" sz="1200" i="1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just" defTabSz="1111250">
                <a:lnSpc>
                  <a:spcPts val="600"/>
                </a:lnSpc>
                <a:defRPr/>
              </a:pPr>
              <a:endPara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defTabSz="1111250">
                <a:lnSpc>
                  <a:spcPts val="1100"/>
                </a:lnSpc>
                <a:defRPr/>
              </a:pPr>
              <a:r>
                <a:rPr lang="pt-PT" sz="120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[ Projecto anunciado ]</a:t>
              </a:r>
              <a:endPara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59" name="Rectângulo arredondado 2"/>
          <p:cNvSpPr/>
          <p:nvPr/>
        </p:nvSpPr>
        <p:spPr>
          <a:xfrm>
            <a:off x="7349446" y="3767968"/>
            <a:ext cx="2164193" cy="4323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just" defTabSz="1111250">
              <a:lnSpc>
                <a:spcPts val="1200"/>
              </a:lnSpc>
              <a:defRPr/>
            </a:pPr>
            <a:r>
              <a:rPr lang="en-GB" sz="1200" err="1">
                <a:solidFill>
                  <a:srgbClr val="008CBA"/>
                </a:solidFill>
                <a:cs typeface="Arial" panose="020B0604020202020204" pitchFamily="34" charset="0"/>
              </a:rPr>
              <a:t>Em</a:t>
            </a:r>
            <a:r>
              <a:rPr lang="en-GB" sz="1200">
                <a:solidFill>
                  <a:srgbClr val="008CBA"/>
                </a:solidFill>
                <a:cs typeface="Arial" panose="020B0604020202020204" pitchFamily="34" charset="0"/>
              </a:rPr>
              <a:t> 2014</a:t>
            </a:r>
            <a:r>
              <a:rPr lang="en-GB" sz="1200">
                <a:solidFill>
                  <a:schemeClr val="tx1"/>
                </a:solidFill>
                <a:cs typeface="Arial" panose="020B0604020202020204" pitchFamily="34" charset="0"/>
              </a:rPr>
              <a:t>: 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Entrada em vigor da </a:t>
            </a:r>
            <a:r>
              <a:rPr lang="pt-PT" sz="1200" i="1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</a:t>
            </a: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os países da </a:t>
            </a:r>
            <a:r>
              <a:rPr lang="pt-PT" sz="1200" i="1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CEDEAO</a:t>
            </a:r>
            <a:endParaRPr lang="pt-PT" sz="1200" i="1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111250">
              <a:lnSpc>
                <a:spcPts val="1200"/>
              </a:lnSpc>
              <a:defRPr/>
            </a:pPr>
            <a:r>
              <a: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 Projecto adoptado ]</a:t>
            </a:r>
            <a:endParaRPr lang="pt-PT" sz="120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0" name="Rectângulo arredondado 2"/>
          <p:cNvSpPr/>
          <p:nvPr/>
        </p:nvSpPr>
        <p:spPr>
          <a:xfrm>
            <a:off x="9724731" y="3000961"/>
            <a:ext cx="2380612" cy="4820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lnSpc>
                <a:spcPts val="1200"/>
              </a:lnSpc>
              <a:defRPr/>
            </a:pPr>
            <a:endParaRPr lang="pt-PT" sz="1200">
              <a:solidFill>
                <a:srgbClr val="008CB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PT" sz="1200">
                <a:solidFill>
                  <a:srgbClr val="008CB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2020</a:t>
            </a:r>
            <a:endParaRPr lang="pt-PT" sz="1200">
              <a:solidFill>
                <a:srgbClr val="008CB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 defTabSz="1111250">
              <a:lnSpc>
                <a:spcPts val="700"/>
              </a:lnSpc>
              <a:spcAft>
                <a:spcPct val="35000"/>
              </a:spcAft>
              <a:defRPr/>
            </a:pPr>
            <a:r>
              <a:rPr lang="pt-PT" sz="1200">
                <a:solidFill>
                  <a:srgbClr val="008CBA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Fusão de Moedas</a:t>
            </a:r>
            <a:endParaRPr lang="pt-PT" sz="1200">
              <a:solidFill>
                <a:srgbClr val="008CBA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1200"/>
              </a:lnSpc>
              <a:defRPr/>
            </a:pPr>
            <a:endParaRPr lang="pt-PT" sz="1200" i="1">
              <a:solidFill>
                <a:srgbClr val="008CBA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61" name="Group 26"/>
          <p:cNvGrpSpPr/>
          <p:nvPr/>
        </p:nvGrpSpPr>
        <p:grpSpPr bwMode="auto">
          <a:xfrm>
            <a:off x="9724171" y="3377976"/>
            <a:ext cx="2408073" cy="841601"/>
            <a:chOff x="1012723" y="4507897"/>
            <a:chExt cx="2044123" cy="1520059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62" name="Rounded Rectangle 52"/>
            <p:cNvSpPr/>
            <p:nvPr/>
          </p:nvSpPr>
          <p:spPr>
            <a:xfrm>
              <a:off x="1035441" y="4507897"/>
              <a:ext cx="2021405" cy="15200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3" name="Rounded Rectangle 4"/>
            <p:cNvSpPr/>
            <p:nvPr/>
          </p:nvSpPr>
          <p:spPr>
            <a:xfrm>
              <a:off x="1012723" y="4583593"/>
              <a:ext cx="2018659" cy="13694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0" rIns="0" bIns="0" spcCol="1270"/>
            <a:p>
              <a:pPr defTabSz="533400" eaLnBrk="1" hangingPunct="1">
                <a:lnSpc>
                  <a:spcPts val="400"/>
                </a:lnSpc>
                <a:defRPr/>
              </a:pPr>
              <a:endParaRPr lang="pt-PT" sz="4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just" defTabSz="1111250">
                <a:lnSpc>
                  <a:spcPts val="1200"/>
                </a:lnSpc>
                <a:defRPr/>
              </a:pPr>
              <a:r>
                <a:rPr lang="pt-PT" sz="140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</a:t>
              </a:r>
              <a:r>
                <a:rPr lang="pt-PT" sz="120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usão das duas moedas </a:t>
              </a:r>
              <a:endPara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just" defTabSz="1111250">
                <a:lnSpc>
                  <a:spcPts val="600"/>
                </a:lnSpc>
                <a:defRPr/>
              </a:pPr>
              <a:endPara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defTabSz="1111250">
                <a:lnSpc>
                  <a:spcPts val="1200"/>
                </a:lnSpc>
                <a:defRPr/>
              </a:pPr>
              <a:r>
                <a:rPr lang="pt-PT" sz="1200">
                  <a:solidFill>
                    <a:schemeClr val="tx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[ Data retidos provisoriamente ]</a:t>
              </a:r>
              <a:endParaRPr lang="pt-PT" sz="120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68" name="Divisa 167"/>
          <p:cNvSpPr/>
          <p:nvPr/>
        </p:nvSpPr>
        <p:spPr>
          <a:xfrm>
            <a:off x="64556" y="4518214"/>
            <a:ext cx="172123" cy="172122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>
              <a:solidFill>
                <a:srgbClr val="FF0000"/>
              </a:solidFill>
            </a:endParaRPr>
          </a:p>
        </p:txBody>
      </p:sp>
      <p:sp>
        <p:nvSpPr>
          <p:cNvPr id="171" name="Seta para Cima 170"/>
          <p:cNvSpPr/>
          <p:nvPr/>
        </p:nvSpPr>
        <p:spPr>
          <a:xfrm>
            <a:off x="955161" y="4221550"/>
            <a:ext cx="346514" cy="356255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>
              <a:solidFill>
                <a:srgbClr val="FF0000"/>
              </a:solidFill>
            </a:endParaRPr>
          </a:p>
        </p:txBody>
      </p:sp>
      <p:sp>
        <p:nvSpPr>
          <p:cNvPr id="172" name="Seta para Cima 171"/>
          <p:cNvSpPr/>
          <p:nvPr/>
        </p:nvSpPr>
        <p:spPr>
          <a:xfrm>
            <a:off x="3560304" y="4244854"/>
            <a:ext cx="346514" cy="356255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>
              <a:solidFill>
                <a:srgbClr val="FF0000"/>
              </a:solidFill>
            </a:endParaRPr>
          </a:p>
        </p:txBody>
      </p:sp>
      <p:sp>
        <p:nvSpPr>
          <p:cNvPr id="173" name="Seta para Cima 172"/>
          <p:cNvSpPr/>
          <p:nvPr/>
        </p:nvSpPr>
        <p:spPr>
          <a:xfrm>
            <a:off x="5907270" y="4225126"/>
            <a:ext cx="346514" cy="356255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>
              <a:solidFill>
                <a:srgbClr val="FF0000"/>
              </a:solidFill>
            </a:endParaRPr>
          </a:p>
        </p:txBody>
      </p:sp>
      <p:sp>
        <p:nvSpPr>
          <p:cNvPr id="174" name="Seta para Cima 173"/>
          <p:cNvSpPr/>
          <p:nvPr/>
        </p:nvSpPr>
        <p:spPr>
          <a:xfrm>
            <a:off x="8275749" y="4216159"/>
            <a:ext cx="346514" cy="356255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>
              <a:solidFill>
                <a:srgbClr val="FF0000"/>
              </a:solidFill>
            </a:endParaRPr>
          </a:p>
        </p:txBody>
      </p:sp>
      <p:sp>
        <p:nvSpPr>
          <p:cNvPr id="175" name="Seta para Cima 174"/>
          <p:cNvSpPr/>
          <p:nvPr/>
        </p:nvSpPr>
        <p:spPr>
          <a:xfrm>
            <a:off x="10827110" y="4196436"/>
            <a:ext cx="346514" cy="356255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>
              <a:solidFill>
                <a:srgbClr val="FF0000"/>
              </a:solidFill>
            </a:endParaRPr>
          </a:p>
        </p:txBody>
      </p:sp>
      <p:sp>
        <p:nvSpPr>
          <p:cNvPr id="176" name="Seta para Cima 175"/>
          <p:cNvSpPr/>
          <p:nvPr/>
        </p:nvSpPr>
        <p:spPr>
          <a:xfrm flipV="1">
            <a:off x="9516467" y="4596263"/>
            <a:ext cx="346514" cy="356255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>
              <a:solidFill>
                <a:srgbClr val="FF0000"/>
              </a:solidFill>
            </a:endParaRPr>
          </a:p>
        </p:txBody>
      </p:sp>
      <p:sp>
        <p:nvSpPr>
          <p:cNvPr id="177" name="Seta para Cima 176"/>
          <p:cNvSpPr/>
          <p:nvPr/>
        </p:nvSpPr>
        <p:spPr>
          <a:xfrm flipV="1">
            <a:off x="6904154" y="4598051"/>
            <a:ext cx="346514" cy="356255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>
              <a:solidFill>
                <a:srgbClr val="FF0000"/>
              </a:solidFill>
            </a:endParaRPr>
          </a:p>
        </p:txBody>
      </p:sp>
      <p:sp>
        <p:nvSpPr>
          <p:cNvPr id="178" name="Seta para Cima 177"/>
          <p:cNvSpPr/>
          <p:nvPr/>
        </p:nvSpPr>
        <p:spPr>
          <a:xfrm flipV="1">
            <a:off x="4539267" y="4621355"/>
            <a:ext cx="346514" cy="356255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>
              <a:solidFill>
                <a:srgbClr val="FF0000"/>
              </a:solidFill>
            </a:endParaRPr>
          </a:p>
        </p:txBody>
      </p:sp>
      <p:sp>
        <p:nvSpPr>
          <p:cNvPr id="179" name="Seta para Cima 178"/>
          <p:cNvSpPr/>
          <p:nvPr/>
        </p:nvSpPr>
        <p:spPr>
          <a:xfrm flipV="1">
            <a:off x="2109836" y="4633901"/>
            <a:ext cx="346514" cy="356255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>
              <a:solidFill>
                <a:srgbClr val="FF0000"/>
              </a:solidFill>
            </a:endParaRPr>
          </a:p>
        </p:txBody>
      </p:sp>
      <p:sp>
        <p:nvSpPr>
          <p:cNvPr id="7" name="Decágono 6"/>
          <p:cNvSpPr/>
          <p:nvPr/>
        </p:nvSpPr>
        <p:spPr>
          <a:xfrm>
            <a:off x="1055442" y="4324533"/>
            <a:ext cx="147531" cy="203325"/>
          </a:xfrm>
          <a:prstGeom prst="decag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PT" sz="1200" b="1">
                <a:solidFill>
                  <a:srgbClr val="FF0000"/>
                </a:solidFill>
                <a:latin typeface="Arial Narrow" panose="020B0606020202030204" pitchFamily="34" charset="0"/>
              </a:rPr>
              <a:t>1</a:t>
            </a:r>
            <a:endParaRPr lang="pt-PT" sz="1200" b="1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28" name="Decágono 127"/>
          <p:cNvSpPr/>
          <p:nvPr/>
        </p:nvSpPr>
        <p:spPr>
          <a:xfrm>
            <a:off x="2192298" y="4650528"/>
            <a:ext cx="178512" cy="203325"/>
          </a:xfrm>
          <a:prstGeom prst="decag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PT" sz="1200" b="1">
                <a:solidFill>
                  <a:srgbClr val="FF0000"/>
                </a:solidFill>
                <a:latin typeface="Arial Narrow" panose="020B0606020202030204" pitchFamily="34" charset="0"/>
              </a:rPr>
              <a:t>2</a:t>
            </a:r>
            <a:endParaRPr lang="pt-PT" sz="1200" b="1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29" name="Decágono 128"/>
          <p:cNvSpPr/>
          <p:nvPr/>
        </p:nvSpPr>
        <p:spPr>
          <a:xfrm>
            <a:off x="3644962" y="4372817"/>
            <a:ext cx="160677" cy="203325"/>
          </a:xfrm>
          <a:prstGeom prst="decag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PT" sz="1200" b="1">
                <a:solidFill>
                  <a:srgbClr val="FF0000"/>
                </a:solidFill>
                <a:latin typeface="Arial Narrow" panose="020B0606020202030204" pitchFamily="34" charset="0"/>
              </a:rPr>
              <a:t>3</a:t>
            </a:r>
            <a:endParaRPr lang="pt-PT" sz="1200" b="1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1" name="Decágono 130"/>
          <p:cNvSpPr/>
          <p:nvPr/>
        </p:nvSpPr>
        <p:spPr>
          <a:xfrm>
            <a:off x="5988759" y="4351047"/>
            <a:ext cx="178512" cy="203325"/>
          </a:xfrm>
          <a:prstGeom prst="decag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PT" sz="1200" b="1">
                <a:solidFill>
                  <a:srgbClr val="FF0000"/>
                </a:solidFill>
                <a:latin typeface="Arial Narrow" panose="020B0606020202030204" pitchFamily="34" charset="0"/>
              </a:rPr>
              <a:t>5</a:t>
            </a:r>
            <a:endParaRPr lang="pt-PT" sz="1200" b="1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0" name="Decágono 129"/>
          <p:cNvSpPr/>
          <p:nvPr/>
        </p:nvSpPr>
        <p:spPr>
          <a:xfrm>
            <a:off x="4630216" y="4645029"/>
            <a:ext cx="162284" cy="203325"/>
          </a:xfrm>
          <a:prstGeom prst="decag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PT" sz="1200" b="1">
                <a:solidFill>
                  <a:srgbClr val="FF0000"/>
                </a:solidFill>
                <a:latin typeface="Arial Narrow" panose="020B0606020202030204" pitchFamily="34" charset="0"/>
              </a:rPr>
              <a:t>4</a:t>
            </a:r>
            <a:endParaRPr lang="pt-PT" sz="1200" b="1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6" name="Decágono 135"/>
          <p:cNvSpPr/>
          <p:nvPr/>
        </p:nvSpPr>
        <p:spPr>
          <a:xfrm>
            <a:off x="7003673" y="4612497"/>
            <a:ext cx="159086" cy="203325"/>
          </a:xfrm>
          <a:prstGeom prst="decag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PT" sz="1200" b="1">
                <a:solidFill>
                  <a:srgbClr val="FF0000"/>
                </a:solidFill>
                <a:latin typeface="Arial Narrow" panose="020B0606020202030204" pitchFamily="34" charset="0"/>
              </a:rPr>
              <a:t>6</a:t>
            </a:r>
            <a:endParaRPr lang="pt-PT" sz="1200" b="1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41" name="Decágono 140"/>
          <p:cNvSpPr/>
          <p:nvPr/>
        </p:nvSpPr>
        <p:spPr>
          <a:xfrm>
            <a:off x="8363351" y="4351041"/>
            <a:ext cx="178512" cy="203325"/>
          </a:xfrm>
          <a:prstGeom prst="decag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PT" sz="1200" b="1">
                <a:solidFill>
                  <a:srgbClr val="FF0000"/>
                </a:solidFill>
                <a:latin typeface="Arial Narrow" panose="020B0606020202030204" pitchFamily="34" charset="0"/>
              </a:rPr>
              <a:t>7</a:t>
            </a:r>
            <a:endParaRPr lang="pt-PT" sz="1200" b="1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58" name="Decágono 157"/>
          <p:cNvSpPr/>
          <p:nvPr/>
        </p:nvSpPr>
        <p:spPr>
          <a:xfrm>
            <a:off x="9619202" y="4612503"/>
            <a:ext cx="147531" cy="203325"/>
          </a:xfrm>
          <a:prstGeom prst="decag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PT" sz="1200" b="1">
                <a:solidFill>
                  <a:srgbClr val="FF0000"/>
                </a:solidFill>
                <a:latin typeface="Arial Narrow" panose="020B0606020202030204" pitchFamily="34" charset="0"/>
              </a:rPr>
              <a:t>8</a:t>
            </a:r>
            <a:endParaRPr lang="pt-PT" sz="1200" b="1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64" name="Decágono 163"/>
          <p:cNvSpPr/>
          <p:nvPr/>
        </p:nvSpPr>
        <p:spPr>
          <a:xfrm>
            <a:off x="10911091" y="4308014"/>
            <a:ext cx="162284" cy="203325"/>
          </a:xfrm>
          <a:prstGeom prst="decag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PT" sz="1200" b="1">
                <a:solidFill>
                  <a:srgbClr val="FF0000"/>
                </a:solidFill>
                <a:latin typeface="Arial Narrow" panose="020B0606020202030204" pitchFamily="34" charset="0"/>
              </a:rPr>
              <a:t>9</a:t>
            </a:r>
            <a:endParaRPr lang="pt-PT" sz="1200" b="1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0</TotalTime>
  <Words>33653</Words>
  <Application>WPS Presentation</Application>
  <PresentationFormat>Ecrã Panorâmico</PresentationFormat>
  <Paragraphs>3023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2" baseType="lpstr">
      <vt:lpstr>Arial</vt:lpstr>
      <vt:lpstr>SimSun</vt:lpstr>
      <vt:lpstr>Wingdings</vt:lpstr>
      <vt:lpstr>Arial Narrow</vt:lpstr>
      <vt:lpstr>Calisto MT</vt:lpstr>
      <vt:lpstr>Calibri</vt:lpstr>
      <vt:lpstr>Times New Roman</vt:lpstr>
      <vt:lpstr>Calibri</vt:lpstr>
      <vt:lpstr>Verdana</vt:lpstr>
      <vt:lpstr>Microsoft YaHei</vt:lpstr>
      <vt:lpstr/>
      <vt:lpstr>Arial Unicode MS</vt:lpstr>
      <vt:lpstr>Century Gothic</vt:lpstr>
      <vt:lpstr>Century</vt:lpstr>
      <vt:lpstr>Arial Unicode MS</vt:lpstr>
      <vt:lpstr>Segoe Print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Borges</dc:creator>
  <cp:lastModifiedBy>pigos</cp:lastModifiedBy>
  <cp:revision>1247</cp:revision>
  <dcterms:created xsi:type="dcterms:W3CDTF">2019-09-10T11:20:00Z</dcterms:created>
  <dcterms:modified xsi:type="dcterms:W3CDTF">2020-10-13T14:13:30Z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2070-11.2.0.9684</vt:lpwstr>
  </property>
</Properties>
</file>